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53"/>
  </p:notesMasterIdLst>
  <p:handoutMasterIdLst>
    <p:handoutMasterId r:id="rId54"/>
  </p:handoutMasterIdLst>
  <p:sldIdLst>
    <p:sldId id="328" r:id="rId2"/>
    <p:sldId id="414" r:id="rId3"/>
    <p:sldId id="455" r:id="rId4"/>
    <p:sldId id="423" r:id="rId5"/>
    <p:sldId id="499" r:id="rId6"/>
    <p:sldId id="486" r:id="rId7"/>
    <p:sldId id="378" r:id="rId8"/>
    <p:sldId id="431" r:id="rId9"/>
    <p:sldId id="425" r:id="rId10"/>
    <p:sldId id="427" r:id="rId11"/>
    <p:sldId id="494" r:id="rId12"/>
    <p:sldId id="493" r:id="rId13"/>
    <p:sldId id="487" r:id="rId14"/>
    <p:sldId id="497" r:id="rId15"/>
    <p:sldId id="496" r:id="rId16"/>
    <p:sldId id="471" r:id="rId17"/>
    <p:sldId id="472" r:id="rId18"/>
    <p:sldId id="473" r:id="rId19"/>
    <p:sldId id="474" r:id="rId20"/>
    <p:sldId id="476" r:id="rId21"/>
    <p:sldId id="477" r:id="rId22"/>
    <p:sldId id="456" r:id="rId23"/>
    <p:sldId id="462" r:id="rId24"/>
    <p:sldId id="478" r:id="rId25"/>
    <p:sldId id="500" r:id="rId26"/>
    <p:sldId id="459" r:id="rId27"/>
    <p:sldId id="428" r:id="rId28"/>
    <p:sldId id="464" r:id="rId29"/>
    <p:sldId id="465" r:id="rId30"/>
    <p:sldId id="460" r:id="rId31"/>
    <p:sldId id="503" r:id="rId32"/>
    <p:sldId id="461" r:id="rId33"/>
    <p:sldId id="491" r:id="rId34"/>
    <p:sldId id="406" r:id="rId35"/>
    <p:sldId id="454" r:id="rId36"/>
    <p:sldId id="446" r:id="rId37"/>
    <p:sldId id="407" r:id="rId38"/>
    <p:sldId id="489" r:id="rId39"/>
    <p:sldId id="481" r:id="rId40"/>
    <p:sldId id="410" r:id="rId41"/>
    <p:sldId id="470" r:id="rId42"/>
    <p:sldId id="391" r:id="rId43"/>
    <p:sldId id="450" r:id="rId44"/>
    <p:sldId id="451" r:id="rId45"/>
    <p:sldId id="469" r:id="rId46"/>
    <p:sldId id="358" r:id="rId47"/>
    <p:sldId id="483" r:id="rId48"/>
    <p:sldId id="484" r:id="rId49"/>
    <p:sldId id="504" r:id="rId50"/>
    <p:sldId id="501" r:id="rId51"/>
    <p:sldId id="498" r:id="rId52"/>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28"/>
            <p14:sldId id="414"/>
            <p14:sldId id="455"/>
            <p14:sldId id="423"/>
            <p14:sldId id="499"/>
            <p14:sldId id="486"/>
            <p14:sldId id="378"/>
            <p14:sldId id="431"/>
            <p14:sldId id="425"/>
            <p14:sldId id="427"/>
            <p14:sldId id="494"/>
            <p14:sldId id="493"/>
            <p14:sldId id="487"/>
            <p14:sldId id="497"/>
            <p14:sldId id="496"/>
            <p14:sldId id="471"/>
            <p14:sldId id="472"/>
            <p14:sldId id="473"/>
            <p14:sldId id="474"/>
            <p14:sldId id="476"/>
            <p14:sldId id="477"/>
            <p14:sldId id="456"/>
            <p14:sldId id="462"/>
            <p14:sldId id="478"/>
            <p14:sldId id="500"/>
            <p14:sldId id="459"/>
            <p14:sldId id="428"/>
            <p14:sldId id="464"/>
            <p14:sldId id="465"/>
            <p14:sldId id="460"/>
            <p14:sldId id="503"/>
            <p14:sldId id="461"/>
            <p14:sldId id="491"/>
            <p14:sldId id="406"/>
            <p14:sldId id="454"/>
            <p14:sldId id="446"/>
            <p14:sldId id="407"/>
            <p14:sldId id="489"/>
            <p14:sldId id="481"/>
            <p14:sldId id="410"/>
            <p14:sldId id="470"/>
            <p14:sldId id="391"/>
            <p14:sldId id="450"/>
            <p14:sldId id="451"/>
            <p14:sldId id="469"/>
            <p14:sldId id="358"/>
            <p14:sldId id="483"/>
            <p14:sldId id="484"/>
            <p14:sldId id="504"/>
            <p14:sldId id="501"/>
            <p14:sldId id="49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DAFF"/>
    <a:srgbClr val="FFFFFF"/>
    <a:srgbClr val="FDCA00"/>
    <a:srgbClr val="49D947"/>
    <a:srgbClr val="FF8286"/>
    <a:srgbClr val="3333CC"/>
    <a:srgbClr val="EF5B00"/>
    <a:srgbClr val="008000"/>
    <a:srgbClr val="00CCFF"/>
    <a:srgbClr val="01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6" autoAdjust="0"/>
    <p:restoredTop sz="86942" autoAdjust="0"/>
  </p:normalViewPr>
  <p:slideViewPr>
    <p:cSldViewPr snapToObjects="1">
      <p:cViewPr varScale="1">
        <p:scale>
          <a:sx n="77" d="100"/>
          <a:sy n="77" d="100"/>
        </p:scale>
        <p:origin x="-1622" y="-77"/>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312"/>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8" Type="http://schemas.openxmlformats.org/officeDocument/2006/relationships/hyperlink" Target="https://journals.aps.org/prl/abstract/10.1103/PhysRevLett.116.093902#c15" TargetMode="External"/><Relationship Id="rId3" Type="http://schemas.openxmlformats.org/officeDocument/2006/relationships/hyperlink" Target="https://journals.aps.org/prl/abstract/10.1103/PhysRevLett.116.093902#c1" TargetMode="External"/><Relationship Id="rId7" Type="http://schemas.openxmlformats.org/officeDocument/2006/relationships/hyperlink" Target="https://journals.aps.org/prl/abstract/10.1103/PhysRevLett.116.093902#c13"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s://journals.aps.org/prl/abstract/10.1103/PhysRevLett.116.093902#c8" TargetMode="External"/><Relationship Id="rId5" Type="http://schemas.openxmlformats.org/officeDocument/2006/relationships/hyperlink" Target="https://journals.aps.org/prl/abstract/10.1103/PhysRevLett.116.093902#c7" TargetMode="External"/><Relationship Id="rId4" Type="http://schemas.openxmlformats.org/officeDocument/2006/relationships/hyperlink" Target="https://journals.aps.org/prl/abstract/10.1103/PhysRevLett.116.093902#c4" TargetMode="External"/><Relationship Id="rId9" Type="http://schemas.openxmlformats.org/officeDocument/2006/relationships/hyperlink" Target="https://journals.aps.org/prl/abstract/10.1103/PhysRevLett.116.093902#c16"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US" sz="1200" u="none" dirty="0" smtClean="0"/>
              <a:t>MÖNCH is a 25 </a:t>
            </a:r>
            <a:r>
              <a:rPr lang="en-US" sz="1200" u="none" dirty="0" err="1" smtClean="0"/>
              <a:t>μm</a:t>
            </a:r>
            <a:r>
              <a:rPr lang="en-US" sz="1200" u="none" dirty="0" smtClean="0"/>
              <a:t> pitch charge integrating detector aimed at exploring the limits of current hybrid silicon detector technology. </a:t>
            </a:r>
          </a:p>
          <a:p>
            <a:pPr marL="0" indent="0">
              <a:buNone/>
            </a:pPr>
            <a:r>
              <a:rPr lang="en-US" sz="1200" u="none" dirty="0" smtClean="0"/>
              <a:t>It opens new perspectives for many synchrotron applications where currently the detector is the limiting factor e.g. inelastic x-ray scattering (IXS), Laue diffraction and soft X-ray or high resolution imaging.</a:t>
            </a:r>
          </a:p>
          <a:p>
            <a:pPr marL="0" indent="0">
              <a:buNone/>
            </a:pPr>
            <a:r>
              <a:rPr lang="en-US" sz="1200" u="none" dirty="0" smtClean="0"/>
              <a:t>The reduced input capacitance allows to obtain </a:t>
            </a:r>
            <a:r>
              <a:rPr lang="en-US" sz="1200" u="none" dirty="0" smtClean="0"/>
              <a:t>a low </a:t>
            </a:r>
            <a:r>
              <a:rPr lang="en-US" sz="1200" u="none" dirty="0" smtClean="0"/>
              <a:t>noise of less than 35 electrons RMS and the high segmentation provides high resolution images.                                        </a:t>
            </a:r>
          </a:p>
          <a:p>
            <a:pPr marL="0" indent="0">
              <a:buNone/>
            </a:pPr>
            <a:r>
              <a:rPr lang="en-US" sz="1200" u="none" dirty="0" smtClean="0"/>
              <a:t>However, the small pixels present many challenges in terms of bump bond yield, electronics design and data throughput.</a:t>
            </a:r>
          </a:p>
          <a:p>
            <a:pPr marL="0" indent="0">
              <a:buNone/>
            </a:pPr>
            <a:r>
              <a:rPr lang="en-US" sz="1200" u="none" dirty="0" smtClean="0"/>
              <a:t>At this pitch, the charge produced by single X-rays is almost always shared between neighboring pixels.                           </a:t>
            </a:r>
          </a:p>
          <a:p>
            <a:pPr marL="0" indent="0">
              <a:buNone/>
            </a:pPr>
            <a:r>
              <a:rPr lang="en-US" sz="1200" u="none" dirty="0" smtClean="0"/>
              <a:t>This allows to interpolate between channels obtaining ~ micron spatial resolution, but on the other hand deteriorates the energy resolving power of the detector.                              </a:t>
            </a:r>
          </a:p>
          <a:p>
            <a:pPr marL="0" indent="0">
              <a:buNone/>
            </a:pPr>
            <a:r>
              <a:rPr lang="en-US" sz="1200" u="none" dirty="0" smtClean="0"/>
              <a:t>The possibility of exploiting the charge sharing to improve the spatial resolution requires detailed modeling and characterization, which can also help to retrieve the energy information.                            </a:t>
            </a: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a:t>
            </a:fld>
            <a:endParaRPr lang="de-DE" dirty="0"/>
          </a:p>
        </p:txBody>
      </p:sp>
    </p:spTree>
    <p:extLst>
      <p:ext uri="{BB962C8B-B14F-4D97-AF65-F5344CB8AC3E}">
        <p14:creationId xmlns:p14="http://schemas.microsoft.com/office/powerpoint/2010/main" val="1438894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3623707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16</a:t>
            </a:fld>
            <a:endParaRPr lang="de-DE" dirty="0"/>
          </a:p>
        </p:txBody>
      </p:sp>
    </p:spTree>
    <p:extLst>
      <p:ext uri="{BB962C8B-B14F-4D97-AF65-F5344CB8AC3E}">
        <p14:creationId xmlns:p14="http://schemas.microsoft.com/office/powerpoint/2010/main" val="3516638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18</a:t>
            </a:fld>
            <a:endParaRPr lang="de-DE" dirty="0"/>
          </a:p>
        </p:txBody>
      </p:sp>
    </p:spTree>
    <p:extLst>
      <p:ext uri="{BB962C8B-B14F-4D97-AF65-F5344CB8AC3E}">
        <p14:creationId xmlns:p14="http://schemas.microsoft.com/office/powerpoint/2010/main" val="3714863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46125"/>
            <a:ext cx="4965700" cy="3724275"/>
          </a:xfrm>
        </p:spPr>
      </p:sp>
      <p:sp>
        <p:nvSpPr>
          <p:cNvPr id="3" name="Notes Placeholder 2"/>
          <p:cNvSpPr>
            <a:spLocks noGrp="1"/>
          </p:cNvSpPr>
          <p:nvPr>
            <p:ph type="body" idx="1"/>
          </p:nvPr>
        </p:nvSpPr>
        <p:spPr/>
        <p:txBody>
          <a:bodyPr/>
          <a:lstStyle/>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sz="1000" kern="1000" spc="30" dirty="0" smtClean="0">
                <a:cs typeface="Franklin Gothic Book"/>
              </a:rPr>
              <a:t>The fringes are integrated in the direction of the gratings to improve statistics</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21</a:t>
            </a:fld>
            <a:endParaRPr lang="de-DE" dirty="0"/>
          </a:p>
        </p:txBody>
      </p:sp>
    </p:spTree>
    <p:extLst>
      <p:ext uri="{BB962C8B-B14F-4D97-AF65-F5344CB8AC3E}">
        <p14:creationId xmlns:p14="http://schemas.microsoft.com/office/powerpoint/2010/main" val="2727179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22</a:t>
            </a:fld>
            <a:endParaRPr lang="de-DE" dirty="0"/>
          </a:p>
        </p:txBody>
      </p:sp>
    </p:spTree>
    <p:extLst>
      <p:ext uri="{BB962C8B-B14F-4D97-AF65-F5344CB8AC3E}">
        <p14:creationId xmlns:p14="http://schemas.microsoft.com/office/powerpoint/2010/main" val="153148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25</a:t>
            </a:fld>
            <a:endParaRPr lang="de-DE" dirty="0"/>
          </a:p>
        </p:txBody>
      </p:sp>
    </p:spTree>
    <p:extLst>
      <p:ext uri="{BB962C8B-B14F-4D97-AF65-F5344CB8AC3E}">
        <p14:creationId xmlns:p14="http://schemas.microsoft.com/office/powerpoint/2010/main" val="38678134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26</a:t>
            </a:fld>
            <a:endParaRPr lang="de-DE" dirty="0"/>
          </a:p>
        </p:txBody>
      </p:sp>
    </p:spTree>
    <p:extLst>
      <p:ext uri="{BB962C8B-B14F-4D97-AF65-F5344CB8AC3E}">
        <p14:creationId xmlns:p14="http://schemas.microsoft.com/office/powerpoint/2010/main" val="153148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29</a:t>
            </a:fld>
            <a:endParaRPr lang="de-DE" dirty="0"/>
          </a:p>
        </p:txBody>
      </p:sp>
    </p:spTree>
    <p:extLst>
      <p:ext uri="{BB962C8B-B14F-4D97-AF65-F5344CB8AC3E}">
        <p14:creationId xmlns:p14="http://schemas.microsoft.com/office/powerpoint/2010/main" val="3550665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6125"/>
            <a:ext cx="4957763" cy="3719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06B9A754-7321-4605-B056-9DF00B43E162}" type="slidenum">
              <a:rPr lang="de-DE" altLang="de-DE" smtClean="0"/>
              <a:pPr>
                <a:defRPr/>
              </a:pPr>
              <a:t>38</a:t>
            </a:fld>
            <a:endParaRPr lang="de-DE" altLang="de-DE"/>
          </a:p>
        </p:txBody>
      </p:sp>
    </p:spTree>
    <p:extLst>
      <p:ext uri="{BB962C8B-B14F-4D97-AF65-F5344CB8AC3E}">
        <p14:creationId xmlns:p14="http://schemas.microsoft.com/office/powerpoint/2010/main" val="628905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39</a:t>
            </a:fld>
            <a:endParaRPr lang="de-DE" dirty="0"/>
          </a:p>
        </p:txBody>
      </p:sp>
    </p:spTree>
    <p:extLst>
      <p:ext uri="{BB962C8B-B14F-4D97-AF65-F5344CB8AC3E}">
        <p14:creationId xmlns:p14="http://schemas.microsoft.com/office/powerpoint/2010/main" val="49717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68300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6125"/>
            <a:ext cx="4957763" cy="3719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06B9A754-7321-4605-B056-9DF00B43E162}" type="slidenum">
              <a:rPr lang="de-DE" altLang="de-DE" smtClean="0"/>
              <a:pPr>
                <a:defRPr/>
              </a:pPr>
              <a:t>41</a:t>
            </a:fld>
            <a:endParaRPr lang="de-DE" altLang="de-DE"/>
          </a:p>
        </p:txBody>
      </p:sp>
    </p:spTree>
    <p:extLst>
      <p:ext uri="{BB962C8B-B14F-4D97-AF65-F5344CB8AC3E}">
        <p14:creationId xmlns:p14="http://schemas.microsoft.com/office/powerpoint/2010/main" val="628905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46125"/>
            <a:ext cx="4960937" cy="3719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06B9A754-7321-4605-B056-9DF00B43E162}" type="slidenum">
              <a:rPr lang="de-DE" altLang="de-DE" smtClean="0"/>
              <a:pPr>
                <a:defRPr/>
              </a:pPr>
              <a:t>42</a:t>
            </a:fld>
            <a:endParaRPr lang="de-DE" altLang="de-DE"/>
          </a:p>
        </p:txBody>
      </p:sp>
    </p:spTree>
    <p:extLst>
      <p:ext uri="{BB962C8B-B14F-4D97-AF65-F5344CB8AC3E}">
        <p14:creationId xmlns:p14="http://schemas.microsoft.com/office/powerpoint/2010/main" val="3049129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43</a:t>
            </a:fld>
            <a:endParaRPr lang="de-DE" dirty="0"/>
          </a:p>
        </p:txBody>
      </p:sp>
    </p:spTree>
    <p:extLst>
      <p:ext uri="{BB962C8B-B14F-4D97-AF65-F5344CB8AC3E}">
        <p14:creationId xmlns:p14="http://schemas.microsoft.com/office/powerpoint/2010/main" val="206173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17575" y="744538"/>
            <a:ext cx="4957763" cy="3719512"/>
          </a:xfrm>
        </p:spPr>
      </p:sp>
      <p:sp>
        <p:nvSpPr>
          <p:cNvPr id="31747" name="Notes Placeholder 2"/>
          <p:cNvSpPr>
            <a:spLocks noGrp="1"/>
          </p:cNvSpPr>
          <p:nvPr>
            <p:ph type="body" idx="1"/>
          </p:nvPr>
        </p:nvSpPr>
        <p:spPr>
          <a:noFill/>
          <a:extLst>
            <a:ext uri="{91240B29-F687-4F45-9708-019B960494DF}">
              <a14:hiddenLine xmlns:a14="http://schemas.microsoft.com/office/drawing/2010/main" w="9525">
                <a:solidFill>
                  <a:srgbClr val="808080"/>
                </a:solidFill>
                <a:miter lim="800000"/>
                <a:headEnd/>
                <a:tailEnd/>
              </a14:hiddenLine>
            </a:ext>
          </a:extLst>
        </p:spPr>
        <p:txBody>
          <a:bodyPr/>
          <a:lstStyle/>
          <a:p>
            <a:endParaRPr lang="en-US" altLang="de-DE" dirty="0" smtClean="0"/>
          </a:p>
        </p:txBody>
      </p:sp>
      <p:sp>
        <p:nvSpPr>
          <p:cNvPr id="31748" name="Slide Number Placeholder 3"/>
          <p:cNvSpPr>
            <a:spLocks noGrp="1"/>
          </p:cNvSpPr>
          <p:nvPr>
            <p:ph type="sldNum" sz="quarter"/>
          </p:nvPr>
        </p:nvSpPr>
        <p:spPr>
          <a:noFill/>
        </p:spPr>
        <p:txBody>
          <a:bodyPr/>
          <a:lstStyle>
            <a:lvl1pPr>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1pPr>
            <a:lvl2pPr>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2pPr>
            <a:lvl3pPr>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3pPr>
            <a:lvl4pPr>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4pPr>
            <a:lvl5pPr>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5pPr>
            <a:lvl6pPr marL="2533339" indent="-230303" defTabSz="460608" eaLnBrk="0" fontAlgn="base" hangingPunct="0">
              <a:spcBef>
                <a:spcPct val="0"/>
              </a:spcBef>
              <a:spcAft>
                <a:spcPct val="0"/>
              </a:spcAft>
              <a:buClr>
                <a:srgbClr val="000000"/>
              </a:buClr>
              <a:buSzPct val="100000"/>
              <a:buFont typeface="Times New Roman" pitchFamily="18" charset="0"/>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6pPr>
            <a:lvl7pPr marL="2993946" indent="-230303" defTabSz="460608" eaLnBrk="0" fontAlgn="base" hangingPunct="0">
              <a:spcBef>
                <a:spcPct val="0"/>
              </a:spcBef>
              <a:spcAft>
                <a:spcPct val="0"/>
              </a:spcAft>
              <a:buClr>
                <a:srgbClr val="000000"/>
              </a:buClr>
              <a:buSzPct val="100000"/>
              <a:buFont typeface="Times New Roman" pitchFamily="18" charset="0"/>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7pPr>
            <a:lvl8pPr marL="3454553" indent="-230303" defTabSz="460608" eaLnBrk="0" fontAlgn="base" hangingPunct="0">
              <a:spcBef>
                <a:spcPct val="0"/>
              </a:spcBef>
              <a:spcAft>
                <a:spcPct val="0"/>
              </a:spcAft>
              <a:buClr>
                <a:srgbClr val="000000"/>
              </a:buClr>
              <a:buSzPct val="100000"/>
              <a:buFont typeface="Times New Roman" pitchFamily="18" charset="0"/>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8pPr>
            <a:lvl9pPr marL="3915160" indent="-230303" defTabSz="460608" eaLnBrk="0" fontAlgn="base" hangingPunct="0">
              <a:spcBef>
                <a:spcPct val="0"/>
              </a:spcBef>
              <a:spcAft>
                <a:spcPct val="0"/>
              </a:spcAft>
              <a:buClr>
                <a:srgbClr val="000000"/>
              </a:buClr>
              <a:buSzPct val="100000"/>
              <a:buFont typeface="Times New Roman" pitchFamily="18" charset="0"/>
              <a:tabLst>
                <a:tab pos="0" algn="l"/>
                <a:tab pos="460608" algn="l"/>
                <a:tab pos="921214" algn="l"/>
                <a:tab pos="1381822" algn="l"/>
                <a:tab pos="1842428" algn="l"/>
                <a:tab pos="2303036" algn="l"/>
                <a:tab pos="2763642" algn="l"/>
                <a:tab pos="3224250" algn="l"/>
                <a:tab pos="3684857" algn="l"/>
                <a:tab pos="4145464" algn="l"/>
                <a:tab pos="4606071" algn="l"/>
                <a:tab pos="5066678" algn="l"/>
                <a:tab pos="5527285" algn="l"/>
                <a:tab pos="5987892" algn="l"/>
                <a:tab pos="6448499" algn="l"/>
                <a:tab pos="6909107" algn="l"/>
                <a:tab pos="7369713" algn="l"/>
                <a:tab pos="7830321" algn="l"/>
                <a:tab pos="8290927" algn="l"/>
                <a:tab pos="8751535" algn="l"/>
                <a:tab pos="9212142" algn="l"/>
              </a:tabLst>
              <a:defRPr sz="2400">
                <a:solidFill>
                  <a:schemeClr val="bg1"/>
                </a:solidFill>
                <a:latin typeface="Times New Roman" pitchFamily="18" charset="0"/>
                <a:ea typeface="ヒラギノ角ゴ Pro W3" charset="0"/>
                <a:cs typeface="ヒラギノ角ゴ Pro W3" charset="0"/>
              </a:defRPr>
            </a:lvl9pPr>
          </a:lstStyle>
          <a:p>
            <a:fld id="{DBEC640A-7DD1-4CC0-A7FF-9F1D5CA27C89}" type="slidenum">
              <a:rPr lang="de-DE" altLang="de-DE" sz="1300">
                <a:solidFill>
                  <a:srgbClr val="000000"/>
                </a:solidFill>
                <a:ea typeface="DejaVu Sans" charset="0"/>
                <a:cs typeface="DejaVu Sans" charset="0"/>
              </a:rPr>
              <a:pPr/>
              <a:t>44</a:t>
            </a:fld>
            <a:endParaRPr lang="de-DE" altLang="de-DE" sz="1300">
              <a:solidFill>
                <a:srgbClr val="000000"/>
              </a:solidFill>
              <a:ea typeface="DejaVu Sans" charset="0"/>
              <a:cs typeface="DejaVu Sans"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we look more in detail, the charge sharing is usually in a 2x2 pixels cluster. To interpolate, we analyze the ratio of the right pixels compared to the total for the horizontal coordinate, and of the top to the total for the vertical, which we call eta x and y respectively. </a:t>
            </a:r>
          </a:p>
          <a:p>
            <a:r>
              <a:rPr lang="en-US" baseline="0" dirty="0" smtClean="0"/>
              <a:t>What happens is that if a photon come in the center of the bottom right pixel, the eta will be located in the bottom right position, if it come between two pixels in vertical of horizontal the eta will be about 0.5 in that coordinate and if the photon comes in the corner between the pixels, the eta will be in the center of the distribution plot.</a:t>
            </a:r>
          </a:p>
          <a:p>
            <a:pPr marL="0" indent="0">
              <a:buNone/>
            </a:pPr>
            <a:r>
              <a:rPr lang="en-US" baseline="0" dirty="0" smtClean="0"/>
              <a:t>If charge sharing would be linear and uniform, the eta would represent the relative position within the cluster. However some more advanced algorithm is required to correct for the non uniform charge sharing, in particular for the regions in the center of the pixels where there is no charge sharing, as you  can see from the peaks in the eta distribution.</a:t>
            </a:r>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45</a:t>
            </a:fld>
            <a:endParaRPr lang="de-DE" dirty="0"/>
          </a:p>
        </p:txBody>
      </p:sp>
    </p:spTree>
    <p:extLst>
      <p:ext uri="{BB962C8B-B14F-4D97-AF65-F5344CB8AC3E}">
        <p14:creationId xmlns:p14="http://schemas.microsoft.com/office/powerpoint/2010/main" val="3372571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X-ray grating interferometry (GI) can provide simultaneously three complementary contrasts: absorption, differential phase, and small-angle scattering </a:t>
            </a:r>
            <a:r>
              <a:rPr lang="en-US" dirty="0" smtClean="0">
                <a:hlinkClick r:id="rId3"/>
              </a:rPr>
              <a:t>[1–3]</a:t>
            </a:r>
            <a:r>
              <a:rPr lang="en-US" dirty="0" smtClean="0"/>
              <a:t> also known as dark-field. The phase signal is highly sensitive to the electron density variations in the sample and can reveal differences between materials with similar absorption properties. The dark-field signal is able to access unresolved structural variations of the sample in the (sub)micrometer scale, which is beyond the resolution capability of the imaging modality. It has been demonstrated that both differential phase and dark-field signals can provide valuable information additional to the conventional absorption contrast in medical imaging </a:t>
            </a:r>
            <a:r>
              <a:rPr lang="en-US" dirty="0" smtClean="0">
                <a:hlinkClick r:id="rId4"/>
              </a:rPr>
              <a:t>[4–6]</a:t>
            </a:r>
            <a:r>
              <a:rPr lang="en-US" dirty="0" smtClean="0"/>
              <a:t>, material science, and nondestructive testing </a:t>
            </a:r>
            <a:r>
              <a:rPr lang="en-US" dirty="0" smtClean="0">
                <a:hlinkClick r:id="rId5"/>
              </a:rPr>
              <a:t>[7]</a:t>
            </a:r>
            <a:r>
              <a:rPr lang="en-US" dirty="0" smtClean="0"/>
              <a:t>. Especially, the dark-field signal has drawn great attention due to its success in providing quantitative or inaccessible structural information in radiographic applications </a:t>
            </a:r>
            <a:r>
              <a:rPr lang="en-US" dirty="0" smtClean="0">
                <a:hlinkClick r:id="rId6"/>
              </a:rPr>
              <a:t>[8–12]</a:t>
            </a:r>
            <a:r>
              <a:rPr lang="en-US" dirty="0" smtClean="0"/>
              <a:t>. In general, the dark-field signal exhibits highly directional behavior if the underlying microstructure of the sample is anisotropic. However, up to now GI has mainly been composed of linear gratings and the dark-field sensitivity is therefore only perpendicular to the grating lines. To obtain multiple-direction dark-field sensitivity, either the sample or the interferometer needs to be rotated </a:t>
            </a:r>
            <a:r>
              <a:rPr lang="en-US" dirty="0" smtClean="0">
                <a:hlinkClick r:id="rId7"/>
              </a:rPr>
              <a:t>[13–14]</a:t>
            </a:r>
            <a:r>
              <a:rPr lang="en-US" dirty="0" smtClean="0"/>
              <a:t>, which is a time-consuming procedure. The usage of 2D gratings can mitigate the issue but can only provide dark-field sensitivity in up to four directions. Moreover, the noise performance is not the same in all directions due to the different modulation orders of the phase stepping curves </a:t>
            </a:r>
            <a:r>
              <a:rPr lang="en-US" dirty="0" smtClean="0">
                <a:hlinkClick r:id="rId8"/>
              </a:rPr>
              <a:t>[15]</a:t>
            </a:r>
            <a:r>
              <a:rPr lang="en-US" dirty="0" smtClean="0"/>
              <a:t>. An alternative speckle scanning technique </a:t>
            </a:r>
            <a:r>
              <a:rPr lang="en-US" dirty="0" smtClean="0">
                <a:hlinkClick r:id="rId9"/>
              </a:rPr>
              <a:t>[16–17]</a:t>
            </a:r>
            <a:r>
              <a:rPr lang="en-US" dirty="0" smtClean="0"/>
              <a:t> is proposed to sense the dark-field signal by scanning a membrane in the direction of interest; however, only two directions can be obtained. To cope with samples containing structures with an unknown orientation, it would be favorable to achieve an omnidirectional dark-field sensitivity with a straightforward imaging setup, without requiring motion of the sample or the optical elements. This would ensure that all microstructures, highly oriented or not, can be detected. In this work, we propose a single-shot imaging method with 2D-ominidirectional dark-field sensitivity using a grating design consisting of a 2D repetition of a small pitch circular grating. To achieve single-shot imaging, the self-image of the grating is recorded with sufficient spatial resolution. Local fringe analysis is then performed to obtain the dark-field signal of the sample in all directions of the imaging plane. In addition, the differential phase contrast (DPC) in the vertical and horizontal directions can also be retrieved.</a:t>
            </a:r>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48</a:t>
            </a:fld>
            <a:endParaRPr lang="de-DE" dirty="0"/>
          </a:p>
        </p:txBody>
      </p:sp>
    </p:spTree>
    <p:extLst>
      <p:ext uri="{BB962C8B-B14F-4D97-AF65-F5344CB8AC3E}">
        <p14:creationId xmlns:p14="http://schemas.microsoft.com/office/powerpoint/2010/main" val="2934941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5988" y="746125"/>
            <a:ext cx="4962525" cy="3722688"/>
          </a:xfrm>
        </p:spPr>
      </p:sp>
      <p:sp>
        <p:nvSpPr>
          <p:cNvPr id="3" name="Espace réservé des commentaires 2"/>
          <p:cNvSpPr>
            <a:spLocks noGrp="1"/>
          </p:cNvSpPr>
          <p:nvPr>
            <p:ph type="body" idx="1"/>
          </p:nvPr>
        </p:nvSpPr>
        <p:spPr/>
        <p:txBody>
          <a:bodyPr/>
          <a:lstStyle/>
          <a:p>
            <a:r>
              <a:rPr lang="en-US" dirty="0" smtClean="0"/>
              <a:t>And, well, just a few words about The Laue Method, to understand why and how Laue can give us the information on the </a:t>
            </a:r>
            <a:r>
              <a:rPr lang="en-US" dirty="0" err="1" smtClean="0"/>
              <a:t>crystilline</a:t>
            </a:r>
            <a:r>
              <a:rPr lang="en-US" dirty="0" smtClean="0"/>
              <a:t> nature, deformation and orientation of materials, here goes a very </a:t>
            </a:r>
            <a:r>
              <a:rPr lang="en-US" dirty="0" err="1" smtClean="0"/>
              <a:t>very</a:t>
            </a:r>
            <a:r>
              <a:rPr lang="en-US" dirty="0" smtClean="0"/>
              <a:t> short explanation:</a:t>
            </a:r>
          </a:p>
          <a:p>
            <a:pPr marL="165411" indent="-165411"/>
            <a:r>
              <a:rPr lang="en-US" dirty="0" smtClean="0"/>
              <a:t>Basically described by the Bragg’s law;</a:t>
            </a:r>
            <a:endParaRPr lang="en-US" dirty="0"/>
          </a:p>
        </p:txBody>
      </p:sp>
      <p:sp>
        <p:nvSpPr>
          <p:cNvPr id="4" name="Espace réservé du numéro de diapositive 3"/>
          <p:cNvSpPr>
            <a:spLocks noGrp="1"/>
          </p:cNvSpPr>
          <p:nvPr>
            <p:ph type="sldNum" sz="quarter" idx="10"/>
          </p:nvPr>
        </p:nvSpPr>
        <p:spPr/>
        <p:txBody>
          <a:bodyPr/>
          <a:lstStyle/>
          <a:p>
            <a:pPr>
              <a:defRPr/>
            </a:pPr>
            <a:fld id="{5929092C-7E88-4BA5-B241-0AEFA3DEFE13}" type="slidenum">
              <a:rPr lang="en-US" smtClean="0"/>
              <a:pPr>
                <a:defRPr/>
              </a:pPr>
              <a:t>50</a:t>
            </a:fld>
            <a:endParaRPr lang="en-US"/>
          </a:p>
        </p:txBody>
      </p:sp>
    </p:spTree>
    <p:extLst>
      <p:ext uri="{BB962C8B-B14F-4D97-AF65-F5344CB8AC3E}">
        <p14:creationId xmlns:p14="http://schemas.microsoft.com/office/powerpoint/2010/main" val="17592985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51</a:t>
            </a:fld>
            <a:endParaRPr lang="de-DE" dirty="0"/>
          </a:p>
        </p:txBody>
      </p:sp>
    </p:spTree>
    <p:extLst>
      <p:ext uri="{BB962C8B-B14F-4D97-AF65-F5344CB8AC3E}">
        <p14:creationId xmlns:p14="http://schemas.microsoft.com/office/powerpoint/2010/main" val="1599423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6125"/>
            <a:ext cx="4957763" cy="3719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06B9A754-7321-4605-B056-9DF00B43E162}" type="slidenum">
              <a:rPr lang="de-DE" altLang="de-DE" smtClean="0">
                <a:solidFill>
                  <a:prstClr val="white"/>
                </a:solidFill>
              </a:rPr>
              <a:pPr>
                <a:defRPr/>
              </a:pPr>
              <a:t>3</a:t>
            </a:fld>
            <a:endParaRPr lang="de-DE" altLang="de-DE">
              <a:solidFill>
                <a:prstClr val="white"/>
              </a:solidFill>
            </a:endParaRPr>
          </a:p>
        </p:txBody>
      </p:sp>
      <p:sp>
        <p:nvSpPr>
          <p:cNvPr id="5" name="Footer Placeholder 4"/>
          <p:cNvSpPr>
            <a:spLocks noGrp="1"/>
          </p:cNvSpPr>
          <p:nvPr>
            <p:ph type="ftr" sz="quarter" idx="11"/>
          </p:nvPr>
        </p:nvSpPr>
        <p:spPr/>
        <p:txBody>
          <a:bodyPr/>
          <a:lstStyle/>
          <a:p>
            <a:pPr>
              <a:defRPr/>
            </a:pPr>
            <a:r>
              <a:rPr lang="de-DE" altLang="de-DE" smtClean="0"/>
              <a:t>R. Dinapoli   SpecXray2015</a:t>
            </a:r>
            <a:endParaRPr lang="de-DE" altLang="de-DE"/>
          </a:p>
        </p:txBody>
      </p:sp>
    </p:spTree>
    <p:extLst>
      <p:ext uri="{BB962C8B-B14F-4D97-AF65-F5344CB8AC3E}">
        <p14:creationId xmlns:p14="http://schemas.microsoft.com/office/powerpoint/2010/main" val="1075298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6125"/>
            <a:ext cx="4957763" cy="3719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06B9A754-7321-4605-B056-9DF00B43E162}" type="slidenum">
              <a:rPr lang="de-DE" altLang="de-DE" smtClean="0">
                <a:solidFill>
                  <a:prstClr val="white"/>
                </a:solidFill>
              </a:rPr>
              <a:pPr>
                <a:defRPr/>
              </a:pPr>
              <a:t>4</a:t>
            </a:fld>
            <a:endParaRPr lang="de-DE" altLang="de-DE">
              <a:solidFill>
                <a:prstClr val="white"/>
              </a:solidFill>
            </a:endParaRPr>
          </a:p>
        </p:txBody>
      </p:sp>
      <p:sp>
        <p:nvSpPr>
          <p:cNvPr id="5" name="Footer Placeholder 4"/>
          <p:cNvSpPr>
            <a:spLocks noGrp="1"/>
          </p:cNvSpPr>
          <p:nvPr>
            <p:ph type="ftr" sz="quarter" idx="11"/>
          </p:nvPr>
        </p:nvSpPr>
        <p:spPr/>
        <p:txBody>
          <a:bodyPr/>
          <a:lstStyle/>
          <a:p>
            <a:pPr>
              <a:defRPr/>
            </a:pPr>
            <a:r>
              <a:rPr lang="de-DE" altLang="de-DE" smtClean="0"/>
              <a:t>R. Dinapoli   SpecXray2015</a:t>
            </a:r>
            <a:endParaRPr lang="de-DE" altLang="de-DE"/>
          </a:p>
        </p:txBody>
      </p:sp>
    </p:spTree>
    <p:extLst>
      <p:ext uri="{BB962C8B-B14F-4D97-AF65-F5344CB8AC3E}">
        <p14:creationId xmlns:p14="http://schemas.microsoft.com/office/powerpoint/2010/main" val="1075298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153148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153148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12</a:t>
            </a:fld>
            <a:endParaRPr lang="de-DE" dirty="0"/>
          </a:p>
        </p:txBody>
      </p:sp>
    </p:spTree>
    <p:extLst>
      <p:ext uri="{BB962C8B-B14F-4D97-AF65-F5344CB8AC3E}">
        <p14:creationId xmlns:p14="http://schemas.microsoft.com/office/powerpoint/2010/main" val="2948351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13</a:t>
            </a:fld>
            <a:endParaRPr lang="de-DE" dirty="0"/>
          </a:p>
        </p:txBody>
      </p:sp>
    </p:spTree>
    <p:extLst>
      <p:ext uri="{BB962C8B-B14F-4D97-AF65-F5344CB8AC3E}">
        <p14:creationId xmlns:p14="http://schemas.microsoft.com/office/powerpoint/2010/main" val="330449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16045687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6579" y="1773238"/>
            <a:ext cx="7507089" cy="2011316"/>
          </a:xfrm>
          <a:prstGeom prst="rect">
            <a:avLst/>
          </a:prstGeom>
        </p:spPr>
      </p:pic>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414338"/>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5"/>
          <p:cNvSpPr/>
          <p:nvPr/>
        </p:nvSpPr>
        <p:spPr bwMode="auto">
          <a:xfrm>
            <a:off x="0" y="1773238"/>
            <a:ext cx="719138" cy="2003425"/>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7" name="Rechteck 15"/>
          <p:cNvSpPr>
            <a:spLocks noChangeArrowheads="1"/>
          </p:cNvSpPr>
          <p:nvPr/>
        </p:nvSpPr>
        <p:spPr bwMode="auto">
          <a:xfrm>
            <a:off x="8423275" y="9699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607999"/>
            <a:ext cx="7969249" cy="1388939"/>
          </a:xfrm>
        </p:spPr>
        <p:txBody>
          <a:bodyPr/>
          <a:lstStyle>
            <a:lvl1pPr>
              <a:defRPr sz="3000">
                <a:solidFill>
                  <a:srgbClr val="686868"/>
                </a:solidFill>
                <a:latin typeface="Georgia" charset="0"/>
                <a:ea typeface="ヒラギノ角ゴ Pro W3" charset="0"/>
              </a:defRPr>
            </a:lvl1pPr>
          </a:lstStyle>
          <a:p>
            <a:pPr lvl="0"/>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69649" name="Rectangle 17"/>
          <p:cNvSpPr>
            <a:spLocks noGrp="1" noChangeArrowheads="1"/>
          </p:cNvSpPr>
          <p:nvPr>
            <p:ph type="subTitle" sz="quarter" idx="1"/>
          </p:nvPr>
        </p:nvSpPr>
        <p:spPr bwMode="auto">
          <a:xfrm>
            <a:off x="814388" y="4068001"/>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GB" noProof="0" dirty="0" err="1" smtClean="0"/>
              <a:t>Formatvorlage</a:t>
            </a:r>
            <a:r>
              <a:rPr lang="en-GB" noProof="0" dirty="0" smtClean="0"/>
              <a:t> des </a:t>
            </a:r>
            <a:r>
              <a:rPr lang="en-GB" noProof="0" dirty="0" err="1" smtClean="0"/>
              <a:t>Untertitelmasters</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10" name="Rechteck 1"/>
          <p:cNvSpPr>
            <a:spLocks noChangeArrowheads="1"/>
          </p:cNvSpPr>
          <p:nvPr userDrawn="1"/>
        </p:nvSpPr>
        <p:spPr bwMode="auto">
          <a:xfrm>
            <a:off x="5003800" y="1772816"/>
            <a:ext cx="3329868"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200" b="1" i="0" kern="0" spc="30" dirty="0" smtClean="0">
                <a:solidFill>
                  <a:srgbClr val="505150"/>
                </a:solidFill>
                <a:latin typeface="+mn-lt"/>
                <a:cs typeface="Arial" charset="0"/>
              </a:rPr>
              <a:t>WIR SCHAFFEN WISSEN – HEUTE FÜR MORGEN</a:t>
            </a:r>
            <a:endParaRPr lang="de-CH" sz="1200" b="1" i="0" kern="0" spc="30" dirty="0">
              <a:solidFill>
                <a:srgbClr val="505150"/>
              </a:solidFill>
              <a:latin typeface="+mn-lt"/>
              <a:cs typeface="Arial" charset="0"/>
            </a:endParaRPr>
          </a:p>
        </p:txBody>
      </p:sp>
    </p:spTree>
    <p:extLst>
      <p:ext uri="{BB962C8B-B14F-4D97-AF65-F5344CB8AC3E}">
        <p14:creationId xmlns:p14="http://schemas.microsoft.com/office/powerpoint/2010/main" val="3333668075"/>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4" name="Titel 1"/>
          <p:cNvSpPr>
            <a:spLocks noGrp="1"/>
          </p:cNvSpPr>
          <p:nvPr>
            <p:ph type="title"/>
          </p:nvPr>
        </p:nvSpPr>
        <p:spPr>
          <a:xfrm>
            <a:off x="1620000" y="144000"/>
            <a:ext cx="8534400" cy="533400"/>
          </a:xfrm>
        </p:spPr>
        <p:txBody>
          <a:bodyPr/>
          <a:lstStyle/>
          <a:p>
            <a:r>
              <a:rPr lang="en-US" smtClean="0"/>
              <a:t>Click to edit Master title style</a:t>
            </a:r>
            <a:endParaRPr lang="de-DE" dirty="0"/>
          </a:p>
        </p:txBody>
      </p:sp>
      <p:sp>
        <p:nvSpPr>
          <p:cNvPr id="6"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0"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11"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12"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56715501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619250" y="144463"/>
            <a:ext cx="7161213" cy="474662"/>
          </a:xfrm>
        </p:spPr>
        <p:txBody>
          <a:bodyPr/>
          <a:lstStyle/>
          <a:p>
            <a:r>
              <a:rPr lang="en-US" smtClean="0"/>
              <a:t>Click to edit Master title style</a:t>
            </a:r>
            <a:endParaRPr lang="de-CH"/>
          </a:p>
        </p:txBody>
      </p:sp>
      <p:sp>
        <p:nvSpPr>
          <p:cNvPr id="3" name="Content Placeholder 2"/>
          <p:cNvSpPr>
            <a:spLocks noGrp="1"/>
          </p:cNvSpPr>
          <p:nvPr>
            <p:ph sz="quarter" idx="1"/>
          </p:nvPr>
        </p:nvSpPr>
        <p:spPr>
          <a:xfrm>
            <a:off x="304800" y="900113"/>
            <a:ext cx="4189413"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quarter" idx="2"/>
          </p:nvPr>
        </p:nvSpPr>
        <p:spPr>
          <a:xfrm>
            <a:off x="4646613" y="900113"/>
            <a:ext cx="41910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Content Placeholder 4"/>
          <p:cNvSpPr>
            <a:spLocks noGrp="1"/>
          </p:cNvSpPr>
          <p:nvPr>
            <p:ph sz="quarter" idx="3"/>
          </p:nvPr>
        </p:nvSpPr>
        <p:spPr>
          <a:xfrm>
            <a:off x="304800" y="3238500"/>
            <a:ext cx="4189413"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Content Placeholder 5"/>
          <p:cNvSpPr>
            <a:spLocks noGrp="1"/>
          </p:cNvSpPr>
          <p:nvPr>
            <p:ph sz="quarter" idx="4"/>
          </p:nvPr>
        </p:nvSpPr>
        <p:spPr>
          <a:xfrm>
            <a:off x="4646613" y="3238500"/>
            <a:ext cx="41910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8"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3"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14"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15"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271957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5" name="Datumsplatzhalter 3"/>
          <p:cNvSpPr>
            <a:spLocks noGrp="1"/>
          </p:cNvSpPr>
          <p:nvPr>
            <p:ph type="dt" sz="half" idx="10"/>
          </p:nvPr>
        </p:nvSpPr>
        <p:spPr>
          <a:xfrm>
            <a:off x="4308847" y="6664275"/>
            <a:ext cx="911225" cy="365125"/>
          </a:xfrm>
          <a:prstGeom prst="rect">
            <a:avLst/>
          </a:prstGeom>
        </p:spPr>
        <p:txBody>
          <a:bodyPr/>
          <a:lstStyle>
            <a:lvl1pPr>
              <a:defRPr sz="1000" smtClean="0"/>
            </a:lvl1pPr>
          </a:lstStyle>
          <a:p>
            <a:pPr>
              <a:defRPr/>
            </a:pPr>
            <a:r>
              <a:rPr lang="de-DE" altLang="de-DE" smtClean="0"/>
              <a:t>FEE 2018</a:t>
            </a:r>
            <a:endParaRPr lang="de-DE" altLang="de-DE"/>
          </a:p>
        </p:txBody>
      </p:sp>
      <p:sp>
        <p:nvSpPr>
          <p:cNvPr id="6" name="Fußzeilenplatzhalter 4"/>
          <p:cNvSpPr>
            <a:spLocks noGrp="1"/>
          </p:cNvSpPr>
          <p:nvPr>
            <p:ph type="ftr" sz="quarter" idx="11"/>
          </p:nvPr>
        </p:nvSpPr>
        <p:spPr>
          <a:xfrm>
            <a:off x="6660232" y="6669361"/>
            <a:ext cx="2471539" cy="215628"/>
          </a:xfrm>
          <a:prstGeom prst="rect">
            <a:avLst/>
          </a:prstGeom>
        </p:spPr>
        <p:txBody>
          <a:bodyPr/>
          <a:lstStyle>
            <a:lvl1pPr>
              <a:defRPr sz="1000" smtClean="0"/>
            </a:lvl1pPr>
          </a:lstStyle>
          <a:p>
            <a:pPr>
              <a:defRPr/>
            </a:pPr>
            <a:r>
              <a:rPr lang="de-DE" altLang="de-DE" smtClean="0"/>
              <a:t>R. Dinapoli</a:t>
            </a:r>
            <a:endParaRPr lang="de-DE" altLang="de-DE" dirty="0"/>
          </a:p>
        </p:txBody>
      </p:sp>
      <p:sp>
        <p:nvSpPr>
          <p:cNvPr id="8"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1596274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6" name="Datumsplatzhalter 3"/>
          <p:cNvSpPr>
            <a:spLocks noGrp="1"/>
          </p:cNvSpPr>
          <p:nvPr>
            <p:ph type="dt" sz="half" idx="10"/>
          </p:nvPr>
        </p:nvSpPr>
        <p:spPr>
          <a:xfrm>
            <a:off x="4308847" y="6664275"/>
            <a:ext cx="911225" cy="365125"/>
          </a:xfrm>
          <a:prstGeom prst="rect">
            <a:avLst/>
          </a:prstGeom>
        </p:spPr>
        <p:txBody>
          <a:bodyPr/>
          <a:lstStyle>
            <a:lvl1pPr>
              <a:defRPr sz="1000" smtClean="0"/>
            </a:lvl1pPr>
          </a:lstStyle>
          <a:p>
            <a:pPr>
              <a:defRPr/>
            </a:pPr>
            <a:r>
              <a:rPr lang="de-DE" altLang="de-DE" smtClean="0"/>
              <a:t>FEE 2018</a:t>
            </a:r>
            <a:endParaRPr lang="de-DE" altLang="de-DE"/>
          </a:p>
        </p:txBody>
      </p:sp>
      <p:sp>
        <p:nvSpPr>
          <p:cNvPr id="7" name="Fußzeilenplatzhalter 4"/>
          <p:cNvSpPr>
            <a:spLocks noGrp="1"/>
          </p:cNvSpPr>
          <p:nvPr>
            <p:ph type="ftr" sz="quarter" idx="11"/>
          </p:nvPr>
        </p:nvSpPr>
        <p:spPr>
          <a:xfrm>
            <a:off x="6516216" y="6669361"/>
            <a:ext cx="2615555" cy="215628"/>
          </a:xfrm>
          <a:prstGeom prst="rect">
            <a:avLst/>
          </a:prstGeom>
        </p:spPr>
        <p:txBody>
          <a:bodyPr/>
          <a:lstStyle>
            <a:lvl1pPr>
              <a:defRPr sz="1000" smtClean="0"/>
            </a:lvl1pPr>
          </a:lstStyle>
          <a:p>
            <a:pPr>
              <a:defRPr/>
            </a:pPr>
            <a:r>
              <a:rPr lang="de-DE" altLang="de-DE" smtClean="0"/>
              <a:t>R. Dinapoli</a:t>
            </a:r>
            <a:endParaRPr lang="de-DE" altLang="de-DE" dirty="0"/>
          </a:p>
        </p:txBody>
      </p:sp>
      <p:sp>
        <p:nvSpPr>
          <p:cNvPr id="9"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190747894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5"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6"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7"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6"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7"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8"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6" name="Titel 15"/>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6"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7"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9"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6" name="Titel 15"/>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7"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8"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9"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4"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6"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7"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6"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8"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9"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quer)">
    <p:spTree>
      <p:nvGrpSpPr>
        <p:cNvPr id="1" name=""/>
        <p:cNvGrpSpPr/>
        <p:nvPr/>
      </p:nvGrpSpPr>
      <p:grpSpPr>
        <a:xfrm>
          <a:off x="0" y="0"/>
          <a:ext cx="0" cy="0"/>
          <a:chOff x="0" y="0"/>
          <a:chExt cx="0" cy="0"/>
        </a:xfrm>
      </p:grpSpPr>
      <p:pic>
        <p:nvPicPr>
          <p:cNvPr id="5" name="Grafik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5945" y="1019811"/>
            <a:ext cx="8316468" cy="5577840"/>
          </a:xfrm>
          <a:prstGeom prst="rect">
            <a:avLst/>
          </a:prstGeom>
        </p:spPr>
      </p:pic>
      <p:sp>
        <p:nvSpPr>
          <p:cNvPr id="12" name="Titel 11"/>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14" name="Textplatzhalter 13"/>
          <p:cNvSpPr>
            <a:spLocks noGrp="1"/>
          </p:cNvSpPr>
          <p:nvPr>
            <p:ph type="body" sz="quarter" idx="13"/>
          </p:nvPr>
        </p:nvSpPr>
        <p:spPr>
          <a:xfrm>
            <a:off x="825946" y="5013176"/>
            <a:ext cx="8316468" cy="1584475"/>
          </a:xfrm>
          <a:solidFill>
            <a:schemeClr val="bg1">
              <a:alpha val="75000"/>
            </a:schemeClr>
          </a:solidFill>
        </p:spPr>
        <p:txBody>
          <a:bodyPr lIns="1260000" tIns="36000" rIns="36000" bIns="36000" anchor="ctr" anchorCtr="0"/>
          <a:lstStyle>
            <a:lvl1pPr marL="177800" indent="-177800">
              <a:lnSpc>
                <a:spcPct val="110000"/>
              </a:lnSpc>
              <a:spcAft>
                <a:spcPts val="0"/>
              </a:spcAft>
              <a:buFont typeface="Arial" panose="020B0604020202020204" pitchFamily="34" charset="0"/>
              <a:buChar char="•"/>
              <a:defRPr sz="1800" spc="0" baseline="0"/>
            </a:lvl1pPr>
            <a:lvl2pPr>
              <a:lnSpc>
                <a:spcPct val="110000"/>
              </a:lnSpc>
              <a:spcAft>
                <a:spcPts val="0"/>
              </a:spcAft>
              <a:defRPr sz="1800" spc="0" baseline="0"/>
            </a:lvl2pPr>
            <a:lvl3pPr>
              <a:lnSpc>
                <a:spcPct val="110000"/>
              </a:lnSpc>
              <a:spcAft>
                <a:spcPts val="0"/>
              </a:spcAft>
              <a:defRPr sz="1800" spc="0" baseline="0"/>
            </a:lvl3pPr>
            <a:lvl4pPr>
              <a:lnSpc>
                <a:spcPct val="110000"/>
              </a:lnSpc>
              <a:spcAft>
                <a:spcPts val="0"/>
              </a:spcAft>
              <a:defRPr sz="1800" spc="0" baseline="0"/>
            </a:lvl4pPr>
            <a:lvl5pPr>
              <a:lnSpc>
                <a:spcPct val="110000"/>
              </a:lnSpc>
              <a:spcAft>
                <a:spcPts val="0"/>
              </a:spcAft>
              <a:defRPr sz="1800" spc="0" baseline="0"/>
            </a:lvl5pPr>
          </a:lstStyle>
          <a:p>
            <a:pPr lvl="0"/>
            <a:r>
              <a:rPr lang="en-GB" noProof="0" dirty="0" err="1" smtClean="0"/>
              <a:t>Textmasterformat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a:p>
        </p:txBody>
      </p:sp>
      <p:pic>
        <p:nvPicPr>
          <p:cNvPr id="11"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8"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sz="1000">
              <a:latin typeface="Arial Narrow" panose="020B0606020202030204" pitchFamily="34" charset="0"/>
            </a:endParaRPr>
          </a:p>
        </p:txBody>
      </p:sp>
      <p:sp>
        <p:nvSpPr>
          <p:cNvPr id="9"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15"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16"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3215238287"/>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7087" y="1019811"/>
            <a:ext cx="8315325" cy="5577840"/>
          </a:xfrm>
          <a:prstGeom prst="rect">
            <a:avLst/>
          </a:prstGeom>
        </p:spPr>
      </p:pic>
      <p:sp>
        <p:nvSpPr>
          <p:cNvPr id="12" name="Titel 11"/>
          <p:cNvSpPr>
            <a:spLocks noGrp="1"/>
          </p:cNvSpPr>
          <p:nvPr>
            <p:ph type="title"/>
          </p:nvPr>
        </p:nvSpPr>
        <p:spPr/>
        <p:txBody>
          <a:bodyPr/>
          <a:lstStyle/>
          <a:p>
            <a:r>
              <a:rPr lang="en-GB" noProof="0" dirty="0" err="1" smtClean="0"/>
              <a:t>Titelmasterformat</a:t>
            </a:r>
            <a:r>
              <a:rPr lang="en-GB" noProof="0" dirty="0" smtClean="0"/>
              <a:t> </a:t>
            </a:r>
            <a:r>
              <a:rPr lang="en-GB" noProof="0" dirty="0" err="1" smtClean="0"/>
              <a:t>durch</a:t>
            </a:r>
            <a:r>
              <a:rPr lang="en-GB" noProof="0" dirty="0" smtClean="0"/>
              <a:t> </a:t>
            </a:r>
            <a:r>
              <a:rPr lang="en-GB" noProof="0" dirty="0" err="1" smtClean="0"/>
              <a:t>Klicken</a:t>
            </a:r>
            <a:r>
              <a:rPr lang="en-GB" noProof="0" dirty="0" smtClean="0"/>
              <a:t> </a:t>
            </a:r>
            <a:r>
              <a:rPr lang="en-GB" noProof="0" dirty="0" err="1" smtClean="0"/>
              <a:t>bearbeiten</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GB" noProof="0" dirty="0" err="1" smtClean="0"/>
              <a:t>Textmasterformat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8" name="Line 5"/>
          <p:cNvSpPr>
            <a:spLocks noChangeShapeType="1"/>
          </p:cNvSpPr>
          <p:nvPr userDrawn="1"/>
        </p:nvSpPr>
        <p:spPr bwMode="auto">
          <a:xfrm>
            <a:off x="0" y="6629400"/>
            <a:ext cx="9144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sz="1000">
              <a:latin typeface="Arial Narrow" panose="020B0606020202030204" pitchFamily="34" charset="0"/>
            </a:endParaRPr>
          </a:p>
        </p:txBody>
      </p:sp>
      <p:sp>
        <p:nvSpPr>
          <p:cNvPr id="18" name="Datumsplatzhalter 3"/>
          <p:cNvSpPr>
            <a:spLocks noGrp="1"/>
          </p:cNvSpPr>
          <p:nvPr>
            <p:ph type="dt" sz="half" idx="10"/>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19" name="Fußzeilenplatzhalter 4"/>
          <p:cNvSpPr>
            <a:spLocks noGrp="1"/>
          </p:cNvSpPr>
          <p:nvPr>
            <p:ph type="ftr" sz="quarter" idx="11"/>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20" name="Foliennummernplatzhalter 5"/>
          <p:cNvSpPr>
            <a:spLocks noGrp="1"/>
          </p:cNvSpPr>
          <p:nvPr>
            <p:ph type="sldNum" sz="quarter" idx="12"/>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smtClean="0"/>
              <a:t>Folientitel</a:t>
            </a:r>
            <a:r>
              <a:rPr lang="en-GB" noProof="0" dirty="0" smtClean="0"/>
              <a:t> </a:t>
            </a:r>
            <a:r>
              <a:rPr lang="en-GB" noProof="0" dirty="0" err="1" smtClean="0"/>
              <a:t>eingeben</a:t>
            </a:r>
            <a:endParaRPr lang="en-GB" noProof="0"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pic>
        <p:nvPicPr>
          <p:cNvPr id="8" name="Bild 14" descr="PSI-Logo_narrow_30k.eps"/>
          <p:cNvPicPr>
            <a:picLocks noChangeAspect="1"/>
          </p:cNvPicPr>
          <p:nvPr/>
        </p:nvPicPr>
        <p:blipFill>
          <a:blip r:embed="rId15"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umsplatzhalter 3"/>
          <p:cNvSpPr>
            <a:spLocks noGrp="1"/>
          </p:cNvSpPr>
          <p:nvPr>
            <p:ph type="dt" sz="half" idx="2"/>
          </p:nvPr>
        </p:nvSpPr>
        <p:spPr>
          <a:xfrm>
            <a:off x="4308847" y="6664275"/>
            <a:ext cx="911225" cy="365125"/>
          </a:xfrm>
          <a:prstGeom prst="rect">
            <a:avLst/>
          </a:prstGeom>
        </p:spPr>
        <p:txBody>
          <a:bodyPr/>
          <a:lstStyle>
            <a:lvl1pPr>
              <a:defRPr sz="1000" smtClean="0">
                <a:latin typeface="Arial Narrow" panose="020B0606020202030204" pitchFamily="34" charset="0"/>
              </a:defRPr>
            </a:lvl1pPr>
          </a:lstStyle>
          <a:p>
            <a:pPr>
              <a:defRPr/>
            </a:pPr>
            <a:r>
              <a:rPr lang="de-DE" altLang="de-DE" smtClean="0"/>
              <a:t>FEE 2018</a:t>
            </a:r>
            <a:endParaRPr lang="de-DE" altLang="de-DE"/>
          </a:p>
        </p:txBody>
      </p:sp>
      <p:sp>
        <p:nvSpPr>
          <p:cNvPr id="9" name="Fußzeilenplatzhalter 4"/>
          <p:cNvSpPr>
            <a:spLocks noGrp="1"/>
          </p:cNvSpPr>
          <p:nvPr>
            <p:ph type="ftr" sz="quarter" idx="3"/>
          </p:nvPr>
        </p:nvSpPr>
        <p:spPr>
          <a:xfrm>
            <a:off x="7236296" y="6669361"/>
            <a:ext cx="1895475" cy="215628"/>
          </a:xfrm>
          <a:prstGeom prst="rect">
            <a:avLst/>
          </a:prstGeom>
        </p:spPr>
        <p:txBody>
          <a:bodyPr/>
          <a:lstStyle>
            <a:lvl1pPr>
              <a:defRPr sz="1000" smtClean="0">
                <a:latin typeface="Arial Narrow" panose="020B0606020202030204" pitchFamily="34" charset="0"/>
              </a:defRPr>
            </a:lvl1pPr>
          </a:lstStyle>
          <a:p>
            <a:pPr>
              <a:defRPr/>
            </a:pPr>
            <a:r>
              <a:rPr lang="de-DE" altLang="de-DE" smtClean="0"/>
              <a:t>R. Dinapoli</a:t>
            </a:r>
            <a:endParaRPr lang="de-DE" altLang="de-DE" dirty="0"/>
          </a:p>
        </p:txBody>
      </p:sp>
      <p:sp>
        <p:nvSpPr>
          <p:cNvPr id="10" name="Foliennummernplatzhalter 5"/>
          <p:cNvSpPr>
            <a:spLocks noGrp="1"/>
          </p:cNvSpPr>
          <p:nvPr>
            <p:ph type="sldNum" sz="quarter" idx="4"/>
          </p:nvPr>
        </p:nvSpPr>
        <p:spPr>
          <a:xfrm>
            <a:off x="133400" y="6656388"/>
            <a:ext cx="838200" cy="228600"/>
          </a:xfrm>
          <a:prstGeom prst="rect">
            <a:avLst/>
          </a:prstGeom>
        </p:spPr>
        <p:txBody>
          <a:bodyPr anchor="ctr" anchorCtr="0"/>
          <a:lstStyle>
            <a:lvl1pPr>
              <a:defRPr sz="1000" smtClean="0">
                <a:latin typeface="Arial Narrow" panose="020B0606020202030204" pitchFamily="34" charset="0"/>
              </a:defRPr>
            </a:lvl1pPr>
          </a:lstStyle>
          <a:p>
            <a:pPr>
              <a:defRPr/>
            </a:pPr>
            <a:fld id="{E9DDA529-1629-4900-B2FB-A652C71C2CCD}" type="slidenum">
              <a:rPr lang="de-DE" altLang="de-DE" smtClean="0"/>
              <a:pPr>
                <a:defRPr/>
              </a:pPr>
              <a:t>‹#›</a:t>
            </a:fld>
            <a:endParaRPr lang="de-DE" altLang="de-DE" dirty="0"/>
          </a:p>
        </p:txBody>
      </p:sp>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75" r:id="rId8"/>
    <p:sldLayoutId id="2147483980" r:id="rId9"/>
    <p:sldLayoutId id="2147483983" r:id="rId10"/>
    <p:sldLayoutId id="2147483984" r:id="rId11"/>
    <p:sldLayoutId id="2147483985" r:id="rId12"/>
    <p:sldLayoutId id="2147483987" r:id="rId13"/>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image" Target="../media/image52.jpg"/><Relationship Id="rId3" Type="http://schemas.openxmlformats.org/officeDocument/2006/relationships/image" Target="../media/image47.jpeg"/><Relationship Id="rId7" Type="http://schemas.openxmlformats.org/officeDocument/2006/relationships/image" Target="../media/image51.jp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image" Target="../media/image48.jpeg"/><Relationship Id="rId9" Type="http://schemas.openxmlformats.org/officeDocument/2006/relationships/image" Target="../media/image53.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jpg"/><Relationship Id="rId7" Type="http://schemas.openxmlformats.org/officeDocument/2006/relationships/image" Target="../media/image9.png"/><Relationship Id="rId12"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3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gif"/><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75.png"/><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78.gif"/><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3"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g"/><Relationship Id="rId9" Type="http://schemas.openxmlformats.org/officeDocument/2006/relationships/image" Target="../media/image10.wmf"/></Relationships>
</file>

<file path=ppt/slides/_rels/slide4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89.png"/><Relationship Id="rId1" Type="http://schemas.openxmlformats.org/officeDocument/2006/relationships/slideLayout" Target="../slideLayouts/slideLayout6.xml"/><Relationship Id="rId4" Type="http://schemas.openxmlformats.org/officeDocument/2006/relationships/image" Target="../media/image90.png"/></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92.png"/></Relationships>
</file>

<file path=ppt/slides/_rels/slide4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95.png"/><Relationship Id="rId4" Type="http://schemas.openxmlformats.org/officeDocument/2006/relationships/image" Target="../media/image94.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50.png"/></Relationships>
</file>

<file path=ppt/slides/_rels/slide4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6.xml"/><Relationship Id="rId4" Type="http://schemas.openxmlformats.org/officeDocument/2006/relationships/image" Target="../media/image103.png"/></Relationships>
</file>

<file path=ppt/slides/_rels/slide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jp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06.jp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07.png"/></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08.png"/><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110.emf"/><Relationship Id="rId7" Type="http://schemas.openxmlformats.org/officeDocument/2006/relationships/image" Target="../media/image114.png"/><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113.png"/><Relationship Id="rId5" Type="http://schemas.openxmlformats.org/officeDocument/2006/relationships/image" Target="../media/image112.gif"/><Relationship Id="rId4" Type="http://schemas.openxmlformats.org/officeDocument/2006/relationships/image" Target="../media/image111.gif"/></Relationships>
</file>

<file path=ppt/slides/_rels/slide5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17.png"/><Relationship Id="rId4" Type="http://schemas.openxmlformats.org/officeDocument/2006/relationships/image" Target="../media/image1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4387" y="4488333"/>
            <a:ext cx="7969249" cy="1028899"/>
          </a:xfrm>
        </p:spPr>
        <p:txBody>
          <a:bodyPr/>
          <a:lstStyle/>
          <a:p>
            <a:r>
              <a:rPr lang="en-US" sz="2800" dirty="0" smtClean="0"/>
              <a:t>Pushing </a:t>
            </a:r>
            <a:r>
              <a:rPr lang="en-US" sz="2800" dirty="0"/>
              <a:t>the limits of hybrid pixel detectors in photon science </a:t>
            </a:r>
            <a:r>
              <a:rPr lang="en-US" sz="2800" dirty="0" smtClean="0"/>
              <a:t>with MÖNCH</a:t>
            </a:r>
            <a:endParaRPr lang="en-US" sz="2800" dirty="0">
              <a:solidFill>
                <a:prstClr val="black"/>
              </a:solidFill>
            </a:endParaRPr>
          </a:p>
        </p:txBody>
      </p:sp>
      <p:sp>
        <p:nvSpPr>
          <p:cNvPr id="3" name="Untertitel 2"/>
          <p:cNvSpPr>
            <a:spLocks noGrp="1"/>
          </p:cNvSpPr>
          <p:nvPr>
            <p:ph type="subTitle" sz="quarter" idx="1"/>
          </p:nvPr>
        </p:nvSpPr>
        <p:spPr/>
        <p:txBody>
          <a:bodyPr/>
          <a:lstStyle/>
          <a:p>
            <a:r>
              <a:rPr lang="en-GB" dirty="0" smtClean="0"/>
              <a:t>Roberto Dinapoli  ::  Photon Science Detectors Group  ::  Paul </a:t>
            </a:r>
            <a:r>
              <a:rPr lang="en-GB" dirty="0" err="1" smtClean="0"/>
              <a:t>Scherrer</a:t>
            </a:r>
            <a:r>
              <a:rPr lang="en-GB" dirty="0" smtClean="0"/>
              <a:t> </a:t>
            </a:r>
            <a:r>
              <a:rPr lang="en-GB" dirty="0" err="1" smtClean="0"/>
              <a:t>Institut</a:t>
            </a:r>
            <a:endParaRPr lang="en-GB" dirty="0" smtClean="0"/>
          </a:p>
          <a:p>
            <a:endParaRPr lang="en-GB" dirty="0"/>
          </a:p>
        </p:txBody>
      </p:sp>
      <p:sp>
        <p:nvSpPr>
          <p:cNvPr id="4" name="Textfeld 3"/>
          <p:cNvSpPr txBox="1"/>
          <p:nvPr/>
        </p:nvSpPr>
        <p:spPr>
          <a:xfrm>
            <a:off x="814387" y="5877272"/>
            <a:ext cx="6853957" cy="504056"/>
          </a:xfrm>
          <a:prstGeom prst="rect">
            <a:avLst/>
          </a:prstGeom>
          <a:noFill/>
        </p:spPr>
        <p:txBody>
          <a:bodyPr wrap="square" lIns="0" tIns="0" rIns="0" bIns="0" rtlCol="0">
            <a:noAutofit/>
          </a:bodyPr>
          <a:lstStyle/>
          <a:p>
            <a:pPr>
              <a:lnSpc>
                <a:spcPct val="110000"/>
              </a:lnSpc>
              <a:spcBef>
                <a:spcPts val="0"/>
              </a:spcBef>
            </a:pPr>
            <a:r>
              <a:rPr lang="en-GB" sz="1800" b="1" dirty="0" smtClean="0">
                <a:solidFill>
                  <a:srgbClr val="969696"/>
                </a:solidFill>
                <a:latin typeface="+mn-lt"/>
              </a:rPr>
              <a:t>FEE 2018</a:t>
            </a:r>
            <a:endParaRPr lang="en-GB" sz="1800" b="1" kern="1000" spc="30" dirty="0" smtClean="0">
              <a:solidFill>
                <a:srgbClr val="969696"/>
              </a:solidFill>
              <a:latin typeface="+mn-lt"/>
              <a:cs typeface="Franklin Gothic Book"/>
            </a:endParaRPr>
          </a:p>
        </p:txBody>
      </p:sp>
    </p:spTree>
    <p:extLst>
      <p:ext uri="{BB962C8B-B14F-4D97-AF65-F5344CB8AC3E}">
        <p14:creationId xmlns:p14="http://schemas.microsoft.com/office/powerpoint/2010/main" val="64574885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Fußzeilenplatzhalter 4"/>
          <p:cNvSpPr>
            <a:spLocks noGrp="1"/>
          </p:cNvSpPr>
          <p:nvPr>
            <p:ph type="ftr" sz="quarter" idx="11"/>
          </p:nvPr>
        </p:nvSpPr>
        <p:spPr/>
        <p:txBody>
          <a:bodyPr/>
          <a:lstStyle/>
          <a:p>
            <a:pPr>
              <a:defRPr/>
            </a:pPr>
            <a:r>
              <a:rPr lang="de-DE" altLang="de-DE" smtClean="0"/>
              <a:t>R. Dinapoli</a:t>
            </a:r>
            <a:endParaRPr lang="de-DE" altLang="de-DE"/>
          </a:p>
        </p:txBody>
      </p:sp>
      <p:sp>
        <p:nvSpPr>
          <p:cNvPr id="20483" name="Line 13"/>
          <p:cNvSpPr>
            <a:spLocks noChangeShapeType="1"/>
          </p:cNvSpPr>
          <p:nvPr/>
        </p:nvSpPr>
        <p:spPr bwMode="auto">
          <a:xfrm flipH="1">
            <a:off x="1355725" y="2359025"/>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84" name="Line 14"/>
          <p:cNvSpPr>
            <a:spLocks noChangeShapeType="1"/>
          </p:cNvSpPr>
          <p:nvPr/>
        </p:nvSpPr>
        <p:spPr bwMode="auto">
          <a:xfrm flipH="1">
            <a:off x="1943100" y="2359025"/>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85" name="Line 15"/>
          <p:cNvSpPr>
            <a:spLocks noChangeShapeType="1"/>
          </p:cNvSpPr>
          <p:nvPr/>
        </p:nvSpPr>
        <p:spPr bwMode="auto">
          <a:xfrm>
            <a:off x="1550988" y="2105025"/>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86" name="Line 16"/>
          <p:cNvSpPr>
            <a:spLocks noChangeShapeType="1"/>
          </p:cNvSpPr>
          <p:nvPr/>
        </p:nvSpPr>
        <p:spPr bwMode="auto">
          <a:xfrm flipV="1">
            <a:off x="1550988" y="235426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87" name="Line 17"/>
          <p:cNvSpPr>
            <a:spLocks noChangeShapeType="1"/>
          </p:cNvSpPr>
          <p:nvPr/>
        </p:nvSpPr>
        <p:spPr bwMode="auto">
          <a:xfrm flipH="1" flipV="1">
            <a:off x="1550988" y="2105025"/>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0488" name="Group 8"/>
          <p:cNvGrpSpPr>
            <a:grpSpLocks/>
          </p:cNvGrpSpPr>
          <p:nvPr/>
        </p:nvGrpSpPr>
        <p:grpSpPr bwMode="auto">
          <a:xfrm>
            <a:off x="1355725" y="1506538"/>
            <a:ext cx="768350" cy="298450"/>
            <a:chOff x="877" y="759"/>
            <a:chExt cx="484" cy="188"/>
          </a:xfrm>
        </p:grpSpPr>
        <p:sp>
          <p:nvSpPr>
            <p:cNvPr id="20693"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4"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5"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6"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489" name="Group 22"/>
          <p:cNvGrpSpPr>
            <a:grpSpLocks/>
          </p:cNvGrpSpPr>
          <p:nvPr/>
        </p:nvGrpSpPr>
        <p:grpSpPr bwMode="auto">
          <a:xfrm rot="-5400000">
            <a:off x="730250" y="2433638"/>
            <a:ext cx="301625" cy="158750"/>
            <a:chOff x="1467" y="1369"/>
            <a:chExt cx="146" cy="100"/>
          </a:xfrm>
        </p:grpSpPr>
        <p:sp>
          <p:nvSpPr>
            <p:cNvPr id="20687" name="Line 23"/>
            <p:cNvSpPr>
              <a:spLocks noChangeShapeType="1"/>
            </p:cNvSpPr>
            <p:nvPr/>
          </p:nvSpPr>
          <p:spPr bwMode="auto">
            <a:xfrm flipH="1">
              <a:off x="1467" y="1421"/>
              <a:ext cx="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88" name="Line 24"/>
            <p:cNvSpPr>
              <a:spLocks noChangeShapeType="1"/>
            </p:cNvSpPr>
            <p:nvPr/>
          </p:nvSpPr>
          <p:spPr bwMode="auto">
            <a:xfrm flipH="1">
              <a:off x="1579" y="1420"/>
              <a:ext cx="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89" name="Line 25"/>
            <p:cNvSpPr>
              <a:spLocks noChangeShapeType="1"/>
            </p:cNvSpPr>
            <p:nvPr/>
          </p:nvSpPr>
          <p:spPr bwMode="auto">
            <a:xfrm>
              <a:off x="1505"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0" name="Line 26"/>
            <p:cNvSpPr>
              <a:spLocks noChangeShapeType="1"/>
            </p:cNvSpPr>
            <p:nvPr/>
          </p:nvSpPr>
          <p:spPr bwMode="auto">
            <a:xfrm flipV="1">
              <a:off x="1505" y="1421"/>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1" name="Line 27"/>
            <p:cNvSpPr>
              <a:spLocks noChangeShapeType="1"/>
            </p:cNvSpPr>
            <p:nvPr/>
          </p:nvSpPr>
          <p:spPr bwMode="auto">
            <a:xfrm flipH="1" flipV="1">
              <a:off x="1504" y="1369"/>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92" name="Line 28"/>
            <p:cNvSpPr>
              <a:spLocks noChangeShapeType="1"/>
            </p:cNvSpPr>
            <p:nvPr/>
          </p:nvSpPr>
          <p:spPr bwMode="auto">
            <a:xfrm>
              <a:off x="1580"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490" name="Group 20"/>
          <p:cNvGrpSpPr>
            <a:grpSpLocks/>
          </p:cNvGrpSpPr>
          <p:nvPr/>
        </p:nvGrpSpPr>
        <p:grpSpPr bwMode="auto">
          <a:xfrm>
            <a:off x="608013" y="2290763"/>
            <a:ext cx="169862" cy="203200"/>
            <a:chOff x="406" y="1253"/>
            <a:chExt cx="107" cy="128"/>
          </a:xfrm>
        </p:grpSpPr>
        <p:sp>
          <p:nvSpPr>
            <p:cNvPr id="20685" name="AutoShape 29"/>
            <p:cNvSpPr>
              <a:spLocks noChangeArrowheads="1"/>
            </p:cNvSpPr>
            <p:nvPr/>
          </p:nvSpPr>
          <p:spPr bwMode="auto">
            <a:xfrm>
              <a:off x="474" y="1335"/>
              <a:ext cx="39" cy="46"/>
            </a:xfrm>
            <a:prstGeom prst="triangle">
              <a:avLst>
                <a:gd name="adj" fmla="val 10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endParaRPr lang="en-GB" altLang="de-DE" sz="1800" b="0">
                <a:latin typeface="Calibri" pitchFamily="34" charset="0"/>
              </a:endParaRPr>
            </a:p>
          </p:txBody>
        </p:sp>
        <p:cxnSp>
          <p:nvCxnSpPr>
            <p:cNvPr id="20686" name="AutoShape 30"/>
            <p:cNvCxnSpPr>
              <a:cxnSpLocks noChangeShapeType="1"/>
            </p:cNvCxnSpPr>
            <p:nvPr/>
          </p:nvCxnSpPr>
          <p:spPr bwMode="auto">
            <a:xfrm rot="5400000" flipH="1">
              <a:off x="398" y="1261"/>
              <a:ext cx="104" cy="88"/>
            </a:xfrm>
            <a:prstGeom prst="curvedConnector3">
              <a:avLst>
                <a:gd name="adj1" fmla="val 60759"/>
              </a:avLst>
            </a:prstGeom>
            <a:noFill/>
            <a:ln w="9525">
              <a:solidFill>
                <a:schemeClr val="tx1"/>
              </a:solidFill>
              <a:round/>
              <a:headEnd/>
              <a:tailEnd/>
            </a:ln>
            <a:extLst>
              <a:ext uri="{909E8E84-426E-40DD-AFC4-6F175D3DCCD1}">
                <a14:hiddenFill xmlns:a14="http://schemas.microsoft.com/office/drawing/2010/main">
                  <a:noFill/>
                </a14:hiddenFill>
              </a:ext>
            </a:extLst>
          </p:spPr>
        </p:cxnSp>
      </p:grpSp>
      <p:cxnSp>
        <p:nvCxnSpPr>
          <p:cNvPr id="20491" name="AutoShape 31"/>
          <p:cNvCxnSpPr>
            <a:cxnSpLocks noChangeShapeType="1"/>
            <a:stCxn id="20696" idx="0"/>
            <a:endCxn id="20483" idx="1"/>
          </p:cNvCxnSpPr>
          <p:nvPr/>
        </p:nvCxnSpPr>
        <p:spPr bwMode="auto">
          <a:xfrm>
            <a:off x="1355725" y="1660525"/>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0492" name="AutoShape 32"/>
          <p:cNvCxnSpPr>
            <a:cxnSpLocks noChangeShapeType="1"/>
            <a:stCxn id="20695" idx="1"/>
            <a:endCxn id="20484" idx="0"/>
          </p:cNvCxnSpPr>
          <p:nvPr/>
        </p:nvCxnSpPr>
        <p:spPr bwMode="auto">
          <a:xfrm>
            <a:off x="2124075" y="1660525"/>
            <a:ext cx="0"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493" name="Line 33"/>
          <p:cNvSpPr>
            <a:spLocks noChangeShapeType="1"/>
          </p:cNvSpPr>
          <p:nvPr/>
        </p:nvSpPr>
        <p:spPr bwMode="auto">
          <a:xfrm>
            <a:off x="671513" y="2665413"/>
            <a:ext cx="427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94" name="Line 34"/>
          <p:cNvSpPr>
            <a:spLocks noChangeShapeType="1"/>
          </p:cNvSpPr>
          <p:nvPr/>
        </p:nvSpPr>
        <p:spPr bwMode="auto">
          <a:xfrm flipH="1">
            <a:off x="671513"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95" name="Line 35"/>
          <p:cNvSpPr>
            <a:spLocks noChangeShapeType="1"/>
          </p:cNvSpPr>
          <p:nvPr/>
        </p:nvSpPr>
        <p:spPr bwMode="auto">
          <a:xfrm flipH="1">
            <a:off x="757238"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96" name="Line 36"/>
          <p:cNvSpPr>
            <a:spLocks noChangeShapeType="1"/>
          </p:cNvSpPr>
          <p:nvPr/>
        </p:nvSpPr>
        <p:spPr bwMode="auto">
          <a:xfrm flipH="1">
            <a:off x="842963" y="2665413"/>
            <a:ext cx="84137"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97" name="Line 37"/>
          <p:cNvSpPr>
            <a:spLocks noChangeShapeType="1"/>
          </p:cNvSpPr>
          <p:nvPr/>
        </p:nvSpPr>
        <p:spPr bwMode="auto">
          <a:xfrm flipH="1">
            <a:off x="927100"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498" name="Text Box 38"/>
          <p:cNvSpPr txBox="1">
            <a:spLocks noChangeArrowheads="1"/>
          </p:cNvSpPr>
          <p:nvPr/>
        </p:nvSpPr>
        <p:spPr bwMode="auto">
          <a:xfrm>
            <a:off x="3535363" y="2646363"/>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20499" name="Text Box 39"/>
          <p:cNvSpPr txBox="1">
            <a:spLocks noChangeArrowheads="1"/>
          </p:cNvSpPr>
          <p:nvPr/>
        </p:nvSpPr>
        <p:spPr bwMode="auto">
          <a:xfrm>
            <a:off x="1258888" y="1279525"/>
            <a:ext cx="398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C</a:t>
            </a:r>
            <a:r>
              <a:rPr lang="en-US" altLang="de-DE" sz="1400" b="0" baseline="-25000">
                <a:latin typeface="Times New Roman" pitchFamily="18" charset="0"/>
              </a:rPr>
              <a:t>fb</a:t>
            </a:r>
            <a:endParaRPr lang="en-US" altLang="de-DE" sz="1400" b="0">
              <a:latin typeface="Times New Roman" pitchFamily="18" charset="0"/>
            </a:endParaRPr>
          </a:p>
        </p:txBody>
      </p:sp>
      <p:sp>
        <p:nvSpPr>
          <p:cNvPr id="20500" name="Text Box 40"/>
          <p:cNvSpPr txBox="1">
            <a:spLocks noChangeArrowheads="1"/>
          </p:cNvSpPr>
          <p:nvPr/>
        </p:nvSpPr>
        <p:spPr bwMode="auto">
          <a:xfrm>
            <a:off x="446088" y="2679700"/>
            <a:ext cx="7969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Detector</a:t>
            </a:r>
          </a:p>
        </p:txBody>
      </p:sp>
      <p:cxnSp>
        <p:nvCxnSpPr>
          <p:cNvPr id="20501" name="AutoShape 51"/>
          <p:cNvCxnSpPr>
            <a:cxnSpLocks noChangeShapeType="1"/>
            <a:stCxn id="20484" idx="0"/>
          </p:cNvCxnSpPr>
          <p:nvPr/>
        </p:nvCxnSpPr>
        <p:spPr bwMode="auto">
          <a:xfrm>
            <a:off x="2124075" y="2359025"/>
            <a:ext cx="709613"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502" name="Line 65"/>
          <p:cNvSpPr>
            <a:spLocks noChangeShapeType="1"/>
          </p:cNvSpPr>
          <p:nvPr/>
        </p:nvSpPr>
        <p:spPr bwMode="auto">
          <a:xfrm rot="5400000">
            <a:off x="1247775" y="28987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3" name="Line 66"/>
          <p:cNvSpPr>
            <a:spLocks noChangeShapeType="1"/>
          </p:cNvSpPr>
          <p:nvPr/>
        </p:nvSpPr>
        <p:spPr bwMode="auto">
          <a:xfrm rot="5400000">
            <a:off x="1247775" y="2971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4" name="Line 67"/>
          <p:cNvSpPr>
            <a:spLocks noChangeShapeType="1"/>
          </p:cNvSpPr>
          <p:nvPr/>
        </p:nvSpPr>
        <p:spPr bwMode="auto">
          <a:xfrm rot="5400000">
            <a:off x="1099343" y="3231357"/>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5" name="Line 68"/>
          <p:cNvSpPr>
            <a:spLocks noChangeShapeType="1"/>
          </p:cNvSpPr>
          <p:nvPr/>
        </p:nvSpPr>
        <p:spPr bwMode="auto">
          <a:xfrm rot="5400000">
            <a:off x="1098550" y="28670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6" name="Line 69"/>
          <p:cNvSpPr>
            <a:spLocks noChangeShapeType="1"/>
          </p:cNvSpPr>
          <p:nvPr/>
        </p:nvSpPr>
        <p:spPr bwMode="auto">
          <a:xfrm rot="16200000" flipH="1">
            <a:off x="1098550" y="3322638"/>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7" name="Line 70"/>
          <p:cNvSpPr>
            <a:spLocks noChangeShapeType="1"/>
          </p:cNvSpPr>
          <p:nvPr/>
        </p:nvSpPr>
        <p:spPr bwMode="auto">
          <a:xfrm rot="16200000" flipH="1">
            <a:off x="1092200" y="38322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8" name="Line 71"/>
          <p:cNvSpPr>
            <a:spLocks noChangeShapeType="1"/>
          </p:cNvSpPr>
          <p:nvPr/>
        </p:nvSpPr>
        <p:spPr bwMode="auto">
          <a:xfrm rot="-5400000" flipH="1" flipV="1">
            <a:off x="1059656" y="3501232"/>
            <a:ext cx="217487"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09" name="Arc 72"/>
          <p:cNvSpPr>
            <a:spLocks/>
          </p:cNvSpPr>
          <p:nvPr/>
        </p:nvSpPr>
        <p:spPr bwMode="auto">
          <a:xfrm rot="16200000" flipH="1">
            <a:off x="1095375" y="3465513"/>
            <a:ext cx="146050" cy="152400"/>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510" name="Text Box 73"/>
          <p:cNvSpPr txBox="1">
            <a:spLocks noChangeArrowheads="1"/>
          </p:cNvSpPr>
          <p:nvPr/>
        </p:nvSpPr>
        <p:spPr bwMode="auto">
          <a:xfrm>
            <a:off x="619125" y="3454400"/>
            <a:ext cx="446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Test</a:t>
            </a:r>
          </a:p>
        </p:txBody>
      </p:sp>
      <p:sp>
        <p:nvSpPr>
          <p:cNvPr id="20511" name="Line 74"/>
          <p:cNvSpPr>
            <a:spLocks noChangeShapeType="1"/>
          </p:cNvSpPr>
          <p:nvPr/>
        </p:nvSpPr>
        <p:spPr bwMode="auto">
          <a:xfrm flipH="1" flipV="1">
            <a:off x="1244600" y="2362200"/>
            <a:ext cx="0" cy="592138"/>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512" name="Text Box 75"/>
          <p:cNvSpPr txBox="1">
            <a:spLocks noChangeArrowheads="1"/>
          </p:cNvSpPr>
          <p:nvPr/>
        </p:nvSpPr>
        <p:spPr bwMode="auto">
          <a:xfrm>
            <a:off x="395288" y="4076700"/>
            <a:ext cx="739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Calibrate</a:t>
            </a:r>
          </a:p>
        </p:txBody>
      </p:sp>
      <p:sp>
        <p:nvSpPr>
          <p:cNvPr id="20513" name="Line 104"/>
          <p:cNvSpPr>
            <a:spLocks noChangeShapeType="1"/>
          </p:cNvSpPr>
          <p:nvPr/>
        </p:nvSpPr>
        <p:spPr bwMode="auto">
          <a:xfrm flipH="1">
            <a:off x="7019925" y="2070100"/>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0514" name="Line 134"/>
          <p:cNvSpPr>
            <a:spLocks noChangeShapeType="1"/>
          </p:cNvSpPr>
          <p:nvPr/>
        </p:nvSpPr>
        <p:spPr bwMode="auto">
          <a:xfrm flipV="1">
            <a:off x="1238250" y="3759200"/>
            <a:ext cx="0" cy="209550"/>
          </a:xfrm>
          <a:prstGeom prst="line">
            <a:avLst/>
          </a:prstGeom>
          <a:noFill/>
          <a:ln w="9525">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de-CH"/>
          </a:p>
        </p:txBody>
      </p:sp>
      <p:sp>
        <p:nvSpPr>
          <p:cNvPr id="20515" name="Line 150"/>
          <p:cNvSpPr>
            <a:spLocks noChangeShapeType="1"/>
          </p:cNvSpPr>
          <p:nvPr/>
        </p:nvSpPr>
        <p:spPr bwMode="auto">
          <a:xfrm flipH="1">
            <a:off x="879475" y="2359025"/>
            <a:ext cx="476250" cy="0"/>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grpSp>
        <p:nvGrpSpPr>
          <p:cNvPr id="20516" name="Group 48"/>
          <p:cNvGrpSpPr>
            <a:grpSpLocks/>
          </p:cNvGrpSpPr>
          <p:nvPr/>
        </p:nvGrpSpPr>
        <p:grpSpPr bwMode="auto">
          <a:xfrm>
            <a:off x="2795588" y="2208213"/>
            <a:ext cx="768350" cy="298450"/>
            <a:chOff x="877" y="759"/>
            <a:chExt cx="484" cy="188"/>
          </a:xfrm>
        </p:grpSpPr>
        <p:sp>
          <p:nvSpPr>
            <p:cNvPr id="2068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8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8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8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517" name="Group 53"/>
          <p:cNvGrpSpPr>
            <a:grpSpLocks/>
          </p:cNvGrpSpPr>
          <p:nvPr/>
        </p:nvGrpSpPr>
        <p:grpSpPr bwMode="auto">
          <a:xfrm>
            <a:off x="2159000" y="1785938"/>
            <a:ext cx="863600" cy="546100"/>
            <a:chOff x="1383" y="935"/>
            <a:chExt cx="544" cy="344"/>
          </a:xfrm>
        </p:grpSpPr>
        <p:sp>
          <p:nvSpPr>
            <p:cNvPr id="20678" name="Line 227"/>
            <p:cNvSpPr>
              <a:spLocks noChangeShapeType="1"/>
            </p:cNvSpPr>
            <p:nvPr/>
          </p:nvSpPr>
          <p:spPr bwMode="auto">
            <a:xfrm>
              <a:off x="1429" y="935"/>
              <a:ext cx="0" cy="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20679" name="Line 228"/>
            <p:cNvSpPr>
              <a:spLocks noChangeShapeType="1"/>
            </p:cNvSpPr>
            <p:nvPr/>
          </p:nvSpPr>
          <p:spPr bwMode="auto">
            <a:xfrm>
              <a:off x="1383" y="1229"/>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20680" name="Freeform 56"/>
            <p:cNvSpPr>
              <a:spLocks/>
            </p:cNvSpPr>
            <p:nvPr/>
          </p:nvSpPr>
          <p:spPr bwMode="auto">
            <a:xfrm>
              <a:off x="1429" y="935"/>
              <a:ext cx="498" cy="317"/>
            </a:xfrm>
            <a:custGeom>
              <a:avLst/>
              <a:gdLst>
                <a:gd name="T0" fmla="*/ 0 w 1361"/>
                <a:gd name="T1" fmla="*/ 1 h 922"/>
                <a:gd name="T2" fmla="*/ 1 w 1361"/>
                <a:gd name="T3" fmla="*/ 0 h 922"/>
                <a:gd name="T4" fmla="*/ 3 w 1361"/>
                <a:gd name="T5" fmla="*/ 0 h 922"/>
                <a:gd name="T6" fmla="*/ 0 60000 65536"/>
                <a:gd name="T7" fmla="*/ 0 60000 65536"/>
                <a:gd name="T8" fmla="*/ 0 60000 65536"/>
              </a:gdLst>
              <a:ahLst/>
              <a:cxnLst>
                <a:cxn ang="T6">
                  <a:pos x="T0" y="T1"/>
                </a:cxn>
                <a:cxn ang="T7">
                  <a:pos x="T2" y="T3"/>
                </a:cxn>
                <a:cxn ang="T8">
                  <a:pos x="T4" y="T5"/>
                </a:cxn>
              </a:cxnLst>
              <a:rect l="0" t="0" r="r" b="b"/>
              <a:pathLst>
                <a:path w="1361" h="922">
                  <a:moveTo>
                    <a:pt x="0" y="922"/>
                  </a:moveTo>
                  <a:cubicBezTo>
                    <a:pt x="45" y="612"/>
                    <a:pt x="91" y="302"/>
                    <a:pt x="318" y="151"/>
                  </a:cubicBezTo>
                  <a:cubicBezTo>
                    <a:pt x="545" y="0"/>
                    <a:pt x="953" y="7"/>
                    <a:pt x="1361" y="15"/>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20518" name="Group 57"/>
          <p:cNvGrpSpPr>
            <a:grpSpLocks/>
          </p:cNvGrpSpPr>
          <p:nvPr/>
        </p:nvGrpSpPr>
        <p:grpSpPr bwMode="auto">
          <a:xfrm>
            <a:off x="3476625" y="2109788"/>
            <a:ext cx="768350" cy="498475"/>
            <a:chOff x="2190" y="1329"/>
            <a:chExt cx="484" cy="314"/>
          </a:xfrm>
        </p:grpSpPr>
        <p:sp>
          <p:nvSpPr>
            <p:cNvPr id="20673"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4"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5"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6"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7"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519" name="Group 63"/>
          <p:cNvGrpSpPr>
            <a:grpSpLocks/>
          </p:cNvGrpSpPr>
          <p:nvPr/>
        </p:nvGrpSpPr>
        <p:grpSpPr bwMode="auto">
          <a:xfrm>
            <a:off x="3476625" y="1514475"/>
            <a:ext cx="768350" cy="298450"/>
            <a:chOff x="877" y="759"/>
            <a:chExt cx="484" cy="188"/>
          </a:xfrm>
        </p:grpSpPr>
        <p:sp>
          <p:nvSpPr>
            <p:cNvPr id="2066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7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0520" name="AutoShape 31"/>
          <p:cNvCxnSpPr>
            <a:cxnSpLocks noChangeShapeType="1"/>
            <a:stCxn id="20672" idx="0"/>
            <a:endCxn id="20673" idx="1"/>
          </p:cNvCxnSpPr>
          <p:nvPr/>
        </p:nvCxnSpPr>
        <p:spPr bwMode="auto">
          <a:xfrm>
            <a:off x="3476625" y="1668463"/>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0521" name="AutoShape 32"/>
          <p:cNvCxnSpPr>
            <a:cxnSpLocks noChangeShapeType="1"/>
            <a:stCxn id="20671" idx="1"/>
            <a:endCxn id="20674" idx="0"/>
          </p:cNvCxnSpPr>
          <p:nvPr/>
        </p:nvCxnSpPr>
        <p:spPr bwMode="auto">
          <a:xfrm>
            <a:off x="4244975" y="1668463"/>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0522" name="Group 70"/>
          <p:cNvGrpSpPr>
            <a:grpSpLocks/>
          </p:cNvGrpSpPr>
          <p:nvPr/>
        </p:nvGrpSpPr>
        <p:grpSpPr bwMode="auto">
          <a:xfrm>
            <a:off x="4175125" y="2208213"/>
            <a:ext cx="717550" cy="153987"/>
            <a:chOff x="2835" y="1207"/>
            <a:chExt cx="452" cy="97"/>
          </a:xfrm>
        </p:grpSpPr>
        <p:sp>
          <p:nvSpPr>
            <p:cNvPr id="2066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6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6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68" name="Line 7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20523" name="Group 75"/>
          <p:cNvGrpSpPr>
            <a:grpSpLocks/>
          </p:cNvGrpSpPr>
          <p:nvPr/>
        </p:nvGrpSpPr>
        <p:grpSpPr bwMode="auto">
          <a:xfrm>
            <a:off x="4749800" y="2349500"/>
            <a:ext cx="298450" cy="1254125"/>
            <a:chOff x="3300" y="1933"/>
            <a:chExt cx="188" cy="790"/>
          </a:xfrm>
        </p:grpSpPr>
        <p:grpSp>
          <p:nvGrpSpPr>
            <p:cNvPr id="20655" name="Group 76"/>
            <p:cNvGrpSpPr>
              <a:grpSpLocks/>
            </p:cNvGrpSpPr>
            <p:nvPr/>
          </p:nvGrpSpPr>
          <p:grpSpPr bwMode="auto">
            <a:xfrm rot="-5400000">
              <a:off x="3152" y="2387"/>
              <a:ext cx="484" cy="188"/>
              <a:chOff x="877" y="759"/>
              <a:chExt cx="484" cy="188"/>
            </a:xfrm>
          </p:grpSpPr>
          <p:sp>
            <p:nvSpPr>
              <p:cNvPr id="2066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6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6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6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656" name="Group 81"/>
            <p:cNvGrpSpPr>
              <a:grpSpLocks/>
            </p:cNvGrpSpPr>
            <p:nvPr/>
          </p:nvGrpSpPr>
          <p:grpSpPr bwMode="auto">
            <a:xfrm rot="-5400000">
              <a:off x="3123" y="2110"/>
              <a:ext cx="452" cy="97"/>
              <a:chOff x="2835" y="1207"/>
              <a:chExt cx="452" cy="97"/>
            </a:xfrm>
          </p:grpSpPr>
          <p:sp>
            <p:nvSpPr>
              <p:cNvPr id="2065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5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5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60" name="Line 8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20524" name="Group 86"/>
          <p:cNvGrpSpPr>
            <a:grpSpLocks/>
          </p:cNvGrpSpPr>
          <p:nvPr/>
        </p:nvGrpSpPr>
        <p:grpSpPr bwMode="auto">
          <a:xfrm>
            <a:off x="5205413" y="2363788"/>
            <a:ext cx="298450" cy="1254125"/>
            <a:chOff x="3300" y="1933"/>
            <a:chExt cx="188" cy="790"/>
          </a:xfrm>
        </p:grpSpPr>
        <p:grpSp>
          <p:nvGrpSpPr>
            <p:cNvPr id="20645" name="Group 87"/>
            <p:cNvGrpSpPr>
              <a:grpSpLocks/>
            </p:cNvGrpSpPr>
            <p:nvPr/>
          </p:nvGrpSpPr>
          <p:grpSpPr bwMode="auto">
            <a:xfrm rot="-5400000">
              <a:off x="3152" y="2387"/>
              <a:ext cx="484" cy="188"/>
              <a:chOff x="877" y="759"/>
              <a:chExt cx="484" cy="188"/>
            </a:xfrm>
          </p:grpSpPr>
          <p:sp>
            <p:nvSpPr>
              <p:cNvPr id="2065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5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5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5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646" name="Group 92"/>
            <p:cNvGrpSpPr>
              <a:grpSpLocks/>
            </p:cNvGrpSpPr>
            <p:nvPr/>
          </p:nvGrpSpPr>
          <p:grpSpPr bwMode="auto">
            <a:xfrm rot="-5400000">
              <a:off x="3123" y="2110"/>
              <a:ext cx="452" cy="97"/>
              <a:chOff x="2835" y="1207"/>
              <a:chExt cx="452" cy="97"/>
            </a:xfrm>
          </p:grpSpPr>
          <p:sp>
            <p:nvSpPr>
              <p:cNvPr id="2064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4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4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50"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20525" name="Line 15"/>
          <p:cNvSpPr>
            <a:spLocks noChangeShapeType="1"/>
          </p:cNvSpPr>
          <p:nvPr/>
        </p:nvSpPr>
        <p:spPr bwMode="auto">
          <a:xfrm>
            <a:off x="5940425" y="21097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26" name="Line 16"/>
          <p:cNvSpPr>
            <a:spLocks noChangeShapeType="1"/>
          </p:cNvSpPr>
          <p:nvPr/>
        </p:nvSpPr>
        <p:spPr bwMode="auto">
          <a:xfrm flipV="1">
            <a:off x="5940425" y="23590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27" name="Line 17"/>
          <p:cNvSpPr>
            <a:spLocks noChangeShapeType="1"/>
          </p:cNvSpPr>
          <p:nvPr/>
        </p:nvSpPr>
        <p:spPr bwMode="auto">
          <a:xfrm flipH="1" flipV="1">
            <a:off x="5940425" y="21097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28" name="Line 100"/>
          <p:cNvSpPr>
            <a:spLocks noChangeShapeType="1"/>
          </p:cNvSpPr>
          <p:nvPr/>
        </p:nvSpPr>
        <p:spPr bwMode="auto">
          <a:xfrm>
            <a:off x="4859338" y="234950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29" name="Text Box 38"/>
          <p:cNvSpPr txBox="1">
            <a:spLocks noChangeArrowheads="1"/>
          </p:cNvSpPr>
          <p:nvPr/>
        </p:nvSpPr>
        <p:spPr bwMode="auto">
          <a:xfrm>
            <a:off x="1354138" y="2574925"/>
            <a:ext cx="8270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CS</a:t>
            </a:r>
          </a:p>
          <a:p>
            <a:pPr algn="ctr" eaLnBrk="1" hangingPunct="1"/>
            <a:r>
              <a:rPr lang="en-US" altLang="de-DE" sz="1600" b="0">
                <a:latin typeface="Calibri" pitchFamily="34" charset="0"/>
              </a:rPr>
              <a:t>Preamp</a:t>
            </a:r>
          </a:p>
        </p:txBody>
      </p:sp>
      <p:grpSp>
        <p:nvGrpSpPr>
          <p:cNvPr id="20530" name="Group 102"/>
          <p:cNvGrpSpPr>
            <a:grpSpLocks/>
          </p:cNvGrpSpPr>
          <p:nvPr/>
        </p:nvGrpSpPr>
        <p:grpSpPr bwMode="auto">
          <a:xfrm>
            <a:off x="3476625" y="1125538"/>
            <a:ext cx="766763" cy="585787"/>
            <a:chOff x="2190" y="709"/>
            <a:chExt cx="483" cy="369"/>
          </a:xfrm>
        </p:grpSpPr>
        <p:grpSp>
          <p:nvGrpSpPr>
            <p:cNvPr id="20638" name="Group 103"/>
            <p:cNvGrpSpPr>
              <a:grpSpLocks/>
            </p:cNvGrpSpPr>
            <p:nvPr/>
          </p:nvGrpSpPr>
          <p:grpSpPr bwMode="auto">
            <a:xfrm>
              <a:off x="2191" y="709"/>
              <a:ext cx="452" cy="97"/>
              <a:chOff x="2835" y="1207"/>
              <a:chExt cx="452" cy="97"/>
            </a:xfrm>
          </p:grpSpPr>
          <p:sp>
            <p:nvSpPr>
              <p:cNvPr id="2064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4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4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44" name="Line 10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639" name="Line 108"/>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640" name="Line 109"/>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31" name="Line 110"/>
          <p:cNvSpPr>
            <a:spLocks noChangeShapeType="1"/>
          </p:cNvSpPr>
          <p:nvPr/>
        </p:nvSpPr>
        <p:spPr bwMode="auto">
          <a:xfrm>
            <a:off x="4168775" y="12731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32" name="AutoShape 111"/>
          <p:cNvSpPr>
            <a:spLocks noChangeArrowheads="1"/>
          </p:cNvSpPr>
          <p:nvPr/>
        </p:nvSpPr>
        <p:spPr bwMode="auto">
          <a:xfrm rot="10800000">
            <a:off x="4764088" y="35956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0533" name="AutoShape 112"/>
          <p:cNvSpPr>
            <a:spLocks noChangeArrowheads="1"/>
          </p:cNvSpPr>
          <p:nvPr/>
        </p:nvSpPr>
        <p:spPr bwMode="auto">
          <a:xfrm rot="10800000">
            <a:off x="5219700" y="35829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0534" name="Text Box 38"/>
          <p:cNvSpPr txBox="1">
            <a:spLocks noChangeArrowheads="1"/>
          </p:cNvSpPr>
          <p:nvPr/>
        </p:nvSpPr>
        <p:spPr bwMode="auto">
          <a:xfrm>
            <a:off x="5608638" y="1543050"/>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20535" name="Group 114"/>
          <p:cNvGrpSpPr>
            <a:grpSpLocks/>
          </p:cNvGrpSpPr>
          <p:nvPr/>
        </p:nvGrpSpPr>
        <p:grpSpPr bwMode="auto">
          <a:xfrm>
            <a:off x="6308725" y="2198688"/>
            <a:ext cx="717550" cy="153987"/>
            <a:chOff x="2835" y="1207"/>
            <a:chExt cx="452" cy="97"/>
          </a:xfrm>
        </p:grpSpPr>
        <p:sp>
          <p:nvSpPr>
            <p:cNvPr id="2063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3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3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37" name="Line 11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36" name="Line 119"/>
          <p:cNvSpPr>
            <a:spLocks noChangeShapeType="1"/>
          </p:cNvSpPr>
          <p:nvPr/>
        </p:nvSpPr>
        <p:spPr bwMode="auto">
          <a:xfrm>
            <a:off x="7019925"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37" name="Text Box 38"/>
          <p:cNvSpPr txBox="1">
            <a:spLocks noChangeArrowheads="1"/>
          </p:cNvSpPr>
          <p:nvPr/>
        </p:nvSpPr>
        <p:spPr bwMode="auto">
          <a:xfrm>
            <a:off x="7054850" y="9810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b="0">
                <a:solidFill>
                  <a:srgbClr val="FF6600"/>
                </a:solidFill>
                <a:latin typeface="Calibri" pitchFamily="34" charset="0"/>
              </a:rPr>
              <a:t>Column bus</a:t>
            </a:r>
          </a:p>
        </p:txBody>
      </p:sp>
      <p:grpSp>
        <p:nvGrpSpPr>
          <p:cNvPr id="20538" name="Group 121"/>
          <p:cNvGrpSpPr>
            <a:grpSpLocks/>
          </p:cNvGrpSpPr>
          <p:nvPr/>
        </p:nvGrpSpPr>
        <p:grpSpPr bwMode="auto">
          <a:xfrm rot="5400000">
            <a:off x="6645276" y="3779837"/>
            <a:ext cx="768350" cy="498475"/>
            <a:chOff x="2190" y="1329"/>
            <a:chExt cx="484" cy="314"/>
          </a:xfrm>
        </p:grpSpPr>
        <p:sp>
          <p:nvSpPr>
            <p:cNvPr id="20629"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30"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31"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32"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33"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0539" name="Text Box 75"/>
          <p:cNvSpPr txBox="1">
            <a:spLocks noChangeArrowheads="1"/>
          </p:cNvSpPr>
          <p:nvPr/>
        </p:nvSpPr>
        <p:spPr bwMode="auto">
          <a:xfrm>
            <a:off x="7235825" y="3789363"/>
            <a:ext cx="9366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GB" altLang="de-DE" sz="1600" b="0">
                <a:latin typeface="Calibri" pitchFamily="34" charset="0"/>
              </a:rPr>
              <a:t>Column</a:t>
            </a:r>
          </a:p>
          <a:p>
            <a:pPr algn="ctr"/>
            <a:r>
              <a:rPr lang="en-GB" altLang="de-DE" sz="1600" b="0">
                <a:latin typeface="Calibri" pitchFamily="34" charset="0"/>
              </a:rPr>
              <a:t>receiver</a:t>
            </a:r>
          </a:p>
        </p:txBody>
      </p:sp>
      <p:grpSp>
        <p:nvGrpSpPr>
          <p:cNvPr id="20540" name="Group 128"/>
          <p:cNvGrpSpPr>
            <a:grpSpLocks/>
          </p:cNvGrpSpPr>
          <p:nvPr/>
        </p:nvGrpSpPr>
        <p:grpSpPr bwMode="auto">
          <a:xfrm rot="-5400000">
            <a:off x="6595269" y="4502944"/>
            <a:ext cx="717550" cy="153988"/>
            <a:chOff x="2835" y="1207"/>
            <a:chExt cx="452" cy="97"/>
          </a:xfrm>
        </p:grpSpPr>
        <p:sp>
          <p:nvSpPr>
            <p:cNvPr id="2062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2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2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28" name="Line 132"/>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41" name="Line 133"/>
          <p:cNvSpPr>
            <a:spLocks noChangeShapeType="1"/>
          </p:cNvSpPr>
          <p:nvPr/>
        </p:nvSpPr>
        <p:spPr bwMode="auto">
          <a:xfrm>
            <a:off x="7019925" y="4941888"/>
            <a:ext cx="720725"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42" name="Line 134"/>
          <p:cNvSpPr>
            <a:spLocks noChangeShapeType="1"/>
          </p:cNvSpPr>
          <p:nvPr/>
        </p:nvSpPr>
        <p:spPr bwMode="auto">
          <a:xfrm>
            <a:off x="7570788" y="4941888"/>
            <a:ext cx="1573212" cy="0"/>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43" name="AutoShape 135"/>
          <p:cNvSpPr>
            <a:spLocks noChangeArrowheads="1"/>
          </p:cNvSpPr>
          <p:nvPr/>
        </p:nvSpPr>
        <p:spPr bwMode="auto">
          <a:xfrm>
            <a:off x="395288" y="908050"/>
            <a:ext cx="6337300" cy="3025775"/>
          </a:xfrm>
          <a:prstGeom prst="roundRect">
            <a:avLst>
              <a:gd name="adj" fmla="val 16667"/>
            </a:avLst>
          </a:prstGeom>
          <a:solidFill>
            <a:schemeClr val="accent1">
              <a:alpha val="2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20544" name="Line 136"/>
          <p:cNvSpPr>
            <a:spLocks noChangeShapeType="1"/>
          </p:cNvSpPr>
          <p:nvPr/>
        </p:nvSpPr>
        <p:spPr bwMode="auto">
          <a:xfrm>
            <a:off x="1243013" y="3933825"/>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45" name="Line 104"/>
          <p:cNvSpPr>
            <a:spLocks noChangeShapeType="1"/>
          </p:cNvSpPr>
          <p:nvPr/>
        </p:nvSpPr>
        <p:spPr bwMode="auto">
          <a:xfrm flipH="1">
            <a:off x="8412163" y="2070100"/>
            <a:ext cx="1587"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0546" name="Line 138"/>
          <p:cNvSpPr>
            <a:spLocks noChangeShapeType="1"/>
          </p:cNvSpPr>
          <p:nvPr/>
        </p:nvSpPr>
        <p:spPr bwMode="auto">
          <a:xfrm>
            <a:off x="8412163"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0547" name="Group 139"/>
          <p:cNvGrpSpPr>
            <a:grpSpLocks/>
          </p:cNvGrpSpPr>
          <p:nvPr/>
        </p:nvGrpSpPr>
        <p:grpSpPr bwMode="auto">
          <a:xfrm rot="5400000">
            <a:off x="8037513" y="3779837"/>
            <a:ext cx="768350" cy="498475"/>
            <a:chOff x="2190" y="1329"/>
            <a:chExt cx="484" cy="314"/>
          </a:xfrm>
        </p:grpSpPr>
        <p:sp>
          <p:nvSpPr>
            <p:cNvPr id="20620"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21"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22"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23"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24"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548" name="Group 145"/>
          <p:cNvGrpSpPr>
            <a:grpSpLocks/>
          </p:cNvGrpSpPr>
          <p:nvPr/>
        </p:nvGrpSpPr>
        <p:grpSpPr bwMode="auto">
          <a:xfrm rot="-5400000">
            <a:off x="7987507" y="4502944"/>
            <a:ext cx="717550" cy="153987"/>
            <a:chOff x="2835" y="1207"/>
            <a:chExt cx="452" cy="97"/>
          </a:xfrm>
        </p:grpSpPr>
        <p:sp>
          <p:nvSpPr>
            <p:cNvPr id="2061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1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1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19" name="Line 149"/>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49" name="Text Box 150"/>
          <p:cNvSpPr txBox="1">
            <a:spLocks noChangeArrowheads="1"/>
          </p:cNvSpPr>
          <p:nvPr/>
        </p:nvSpPr>
        <p:spPr bwMode="auto">
          <a:xfrm>
            <a:off x="4572000" y="981075"/>
            <a:ext cx="87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solidFill>
                  <a:schemeClr val="accent2"/>
                </a:solidFill>
                <a:latin typeface="Calibri" pitchFamily="34" charset="0"/>
              </a:rPr>
              <a:t>PIXEL</a:t>
            </a:r>
          </a:p>
        </p:txBody>
      </p:sp>
      <p:sp>
        <p:nvSpPr>
          <p:cNvPr id="20550" name="Text Box 38"/>
          <p:cNvSpPr txBox="1">
            <a:spLocks noChangeArrowheads="1"/>
          </p:cNvSpPr>
          <p:nvPr/>
        </p:nvSpPr>
        <p:spPr bwMode="auto">
          <a:xfrm>
            <a:off x="2905125" y="908050"/>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CDS</a:t>
            </a:r>
          </a:p>
          <a:p>
            <a:pPr algn="ctr" eaLnBrk="1" hangingPunct="1"/>
            <a:r>
              <a:rPr lang="en-US" altLang="de-DE" sz="1400" b="0">
                <a:latin typeface="Calibri" pitchFamily="34" charset="0"/>
              </a:rPr>
              <a:t>reset</a:t>
            </a:r>
          </a:p>
        </p:txBody>
      </p:sp>
      <p:sp>
        <p:nvSpPr>
          <p:cNvPr id="20551" name="Text Box 38"/>
          <p:cNvSpPr txBox="1">
            <a:spLocks noChangeArrowheads="1"/>
          </p:cNvSpPr>
          <p:nvPr/>
        </p:nvSpPr>
        <p:spPr bwMode="auto">
          <a:xfrm>
            <a:off x="611188" y="908050"/>
            <a:ext cx="7477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Preamp</a:t>
            </a:r>
          </a:p>
          <a:p>
            <a:pPr algn="ctr" eaLnBrk="1" hangingPunct="1"/>
            <a:r>
              <a:rPr lang="en-US" altLang="de-DE" sz="1400" b="0">
                <a:latin typeface="Calibri" pitchFamily="34" charset="0"/>
              </a:rPr>
              <a:t>reset</a:t>
            </a:r>
          </a:p>
        </p:txBody>
      </p:sp>
      <p:grpSp>
        <p:nvGrpSpPr>
          <p:cNvPr id="20552" name="Group 153"/>
          <p:cNvGrpSpPr>
            <a:grpSpLocks/>
          </p:cNvGrpSpPr>
          <p:nvPr/>
        </p:nvGrpSpPr>
        <p:grpSpPr bwMode="auto">
          <a:xfrm>
            <a:off x="1357313" y="1076325"/>
            <a:ext cx="766762" cy="136525"/>
            <a:chOff x="2835" y="1207"/>
            <a:chExt cx="452" cy="97"/>
          </a:xfrm>
        </p:grpSpPr>
        <p:sp>
          <p:nvSpPr>
            <p:cNvPr id="20612"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13"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14"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15" name="Line 15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53" name="Line 158"/>
          <p:cNvSpPr>
            <a:spLocks noChangeShapeType="1"/>
          </p:cNvSpPr>
          <p:nvPr/>
        </p:nvSpPr>
        <p:spPr bwMode="auto">
          <a:xfrm>
            <a:off x="2122488"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54" name="Line 159"/>
          <p:cNvSpPr>
            <a:spLocks noChangeShapeType="1"/>
          </p:cNvSpPr>
          <p:nvPr/>
        </p:nvSpPr>
        <p:spPr bwMode="auto">
          <a:xfrm>
            <a:off x="1355725"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55" name="Text Box 38"/>
          <p:cNvSpPr txBox="1">
            <a:spLocks noChangeArrowheads="1"/>
          </p:cNvSpPr>
          <p:nvPr/>
        </p:nvSpPr>
        <p:spPr bwMode="auto">
          <a:xfrm>
            <a:off x="5491163" y="2919413"/>
            <a:ext cx="819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Storage</a:t>
            </a:r>
          </a:p>
          <a:p>
            <a:pPr algn="ctr" eaLnBrk="1" hangingPunct="1"/>
            <a:r>
              <a:rPr lang="en-US" altLang="de-DE" sz="1600" b="0">
                <a:latin typeface="Calibri" pitchFamily="34" charset="0"/>
              </a:rPr>
              <a:t>Caps</a:t>
            </a:r>
          </a:p>
        </p:txBody>
      </p:sp>
      <p:sp>
        <p:nvSpPr>
          <p:cNvPr id="20556" name="Line 168"/>
          <p:cNvSpPr>
            <a:spLocks noChangeShapeType="1"/>
          </p:cNvSpPr>
          <p:nvPr/>
        </p:nvSpPr>
        <p:spPr bwMode="auto">
          <a:xfrm flipV="1">
            <a:off x="8196263" y="4941888"/>
            <a:ext cx="0" cy="6477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57" name="Line 13"/>
          <p:cNvSpPr>
            <a:spLocks noChangeShapeType="1"/>
          </p:cNvSpPr>
          <p:nvPr/>
        </p:nvSpPr>
        <p:spPr bwMode="auto">
          <a:xfrm flipH="1">
            <a:off x="1117600" y="6208713"/>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58" name="Line 14"/>
          <p:cNvSpPr>
            <a:spLocks noChangeShapeType="1"/>
          </p:cNvSpPr>
          <p:nvPr/>
        </p:nvSpPr>
        <p:spPr bwMode="auto">
          <a:xfrm flipH="1">
            <a:off x="1704975" y="6208713"/>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59" name="Line 15"/>
          <p:cNvSpPr>
            <a:spLocks noChangeShapeType="1"/>
          </p:cNvSpPr>
          <p:nvPr/>
        </p:nvSpPr>
        <p:spPr bwMode="auto">
          <a:xfrm>
            <a:off x="1312863" y="5954713"/>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60" name="Line 16"/>
          <p:cNvSpPr>
            <a:spLocks noChangeShapeType="1"/>
          </p:cNvSpPr>
          <p:nvPr/>
        </p:nvSpPr>
        <p:spPr bwMode="auto">
          <a:xfrm flipV="1">
            <a:off x="1312863" y="6203950"/>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61" name="Line 17"/>
          <p:cNvSpPr>
            <a:spLocks noChangeShapeType="1"/>
          </p:cNvSpPr>
          <p:nvPr/>
        </p:nvSpPr>
        <p:spPr bwMode="auto">
          <a:xfrm flipH="1" flipV="1">
            <a:off x="1312863" y="595471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0562" name="Group 178"/>
          <p:cNvGrpSpPr>
            <a:grpSpLocks/>
          </p:cNvGrpSpPr>
          <p:nvPr/>
        </p:nvGrpSpPr>
        <p:grpSpPr bwMode="auto">
          <a:xfrm>
            <a:off x="1117600" y="5356225"/>
            <a:ext cx="768350" cy="298450"/>
            <a:chOff x="877" y="759"/>
            <a:chExt cx="484" cy="188"/>
          </a:xfrm>
        </p:grpSpPr>
        <p:sp>
          <p:nvSpPr>
            <p:cNvPr id="2060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0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1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1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0563" name="AutoShape 31"/>
          <p:cNvCxnSpPr>
            <a:cxnSpLocks noChangeShapeType="1"/>
            <a:stCxn id="20611" idx="0"/>
            <a:endCxn id="20557" idx="1"/>
          </p:cNvCxnSpPr>
          <p:nvPr/>
        </p:nvCxnSpPr>
        <p:spPr bwMode="auto">
          <a:xfrm>
            <a:off x="1117600" y="5510213"/>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0564" name="Group 186"/>
          <p:cNvGrpSpPr>
            <a:grpSpLocks/>
          </p:cNvGrpSpPr>
          <p:nvPr/>
        </p:nvGrpSpPr>
        <p:grpSpPr bwMode="auto">
          <a:xfrm>
            <a:off x="1116013" y="4508500"/>
            <a:ext cx="766762" cy="136525"/>
            <a:chOff x="2835" y="1207"/>
            <a:chExt cx="452" cy="97"/>
          </a:xfrm>
        </p:grpSpPr>
        <p:sp>
          <p:nvSpPr>
            <p:cNvPr id="2060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0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60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607" name="Line 190"/>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65" name="Line 192"/>
          <p:cNvSpPr>
            <a:spLocks noChangeShapeType="1"/>
          </p:cNvSpPr>
          <p:nvPr/>
        </p:nvSpPr>
        <p:spPr bwMode="auto">
          <a:xfrm>
            <a:off x="1117600" y="5064125"/>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0566" name="Group 198"/>
          <p:cNvGrpSpPr>
            <a:grpSpLocks/>
          </p:cNvGrpSpPr>
          <p:nvPr/>
        </p:nvGrpSpPr>
        <p:grpSpPr bwMode="auto">
          <a:xfrm>
            <a:off x="1116013" y="4911725"/>
            <a:ext cx="768350" cy="298450"/>
            <a:chOff x="877" y="759"/>
            <a:chExt cx="484" cy="188"/>
          </a:xfrm>
        </p:grpSpPr>
        <p:sp>
          <p:nvSpPr>
            <p:cNvPr id="2060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0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0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60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0567" name="Group 203"/>
          <p:cNvGrpSpPr>
            <a:grpSpLocks/>
          </p:cNvGrpSpPr>
          <p:nvPr/>
        </p:nvGrpSpPr>
        <p:grpSpPr bwMode="auto">
          <a:xfrm>
            <a:off x="1819275" y="4930775"/>
            <a:ext cx="766763" cy="136525"/>
            <a:chOff x="2835" y="1207"/>
            <a:chExt cx="452" cy="97"/>
          </a:xfrm>
        </p:grpSpPr>
        <p:sp>
          <p:nvSpPr>
            <p:cNvPr id="2059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059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0599" name="Line 20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0568" name="Line 208"/>
          <p:cNvSpPr>
            <a:spLocks noChangeShapeType="1"/>
          </p:cNvSpPr>
          <p:nvPr/>
        </p:nvSpPr>
        <p:spPr bwMode="auto">
          <a:xfrm>
            <a:off x="1116013" y="4652963"/>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69" name="Line 209"/>
          <p:cNvSpPr>
            <a:spLocks noChangeShapeType="1"/>
          </p:cNvSpPr>
          <p:nvPr/>
        </p:nvSpPr>
        <p:spPr bwMode="auto">
          <a:xfrm>
            <a:off x="2579688" y="4637088"/>
            <a:ext cx="0" cy="1565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70" name="Line 210"/>
          <p:cNvSpPr>
            <a:spLocks noChangeShapeType="1"/>
          </p:cNvSpPr>
          <p:nvPr/>
        </p:nvSpPr>
        <p:spPr bwMode="auto">
          <a:xfrm>
            <a:off x="1860550" y="4637088"/>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71" name="Line 212"/>
          <p:cNvSpPr>
            <a:spLocks noChangeShapeType="1"/>
          </p:cNvSpPr>
          <p:nvPr/>
        </p:nvSpPr>
        <p:spPr bwMode="auto">
          <a:xfrm>
            <a:off x="1860550" y="6205538"/>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72" name="Text Box 213"/>
          <p:cNvSpPr txBox="1">
            <a:spLocks noChangeArrowheads="1"/>
          </p:cNvSpPr>
          <p:nvPr/>
        </p:nvSpPr>
        <p:spPr bwMode="auto">
          <a:xfrm>
            <a:off x="539750" y="4808538"/>
            <a:ext cx="595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f2s</a:t>
            </a:r>
          </a:p>
        </p:txBody>
      </p:sp>
      <p:sp>
        <p:nvSpPr>
          <p:cNvPr id="20573" name="Text Box 214"/>
          <p:cNvSpPr txBox="1">
            <a:spLocks noChangeArrowheads="1"/>
          </p:cNvSpPr>
          <p:nvPr/>
        </p:nvSpPr>
        <p:spPr bwMode="auto">
          <a:xfrm>
            <a:off x="539750" y="5300663"/>
            <a:ext cx="520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fb</a:t>
            </a:r>
          </a:p>
        </p:txBody>
      </p:sp>
      <p:sp>
        <p:nvSpPr>
          <p:cNvPr id="20574" name="Line 215"/>
          <p:cNvSpPr>
            <a:spLocks noChangeShapeType="1"/>
          </p:cNvSpPr>
          <p:nvPr/>
        </p:nvSpPr>
        <p:spPr bwMode="auto">
          <a:xfrm>
            <a:off x="1852613" y="5508625"/>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75" name="Text Box 216"/>
          <p:cNvSpPr txBox="1">
            <a:spLocks noChangeArrowheads="1"/>
          </p:cNvSpPr>
          <p:nvPr/>
        </p:nvSpPr>
        <p:spPr bwMode="auto">
          <a:xfrm>
            <a:off x="2555875" y="4646613"/>
            <a:ext cx="10620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Low</a:t>
            </a:r>
          </a:p>
          <a:p>
            <a:r>
              <a:rPr lang="en-US" altLang="de-DE">
                <a:latin typeface="Calibri" pitchFamily="34" charset="0"/>
              </a:rPr>
              <a:t>Gain</a:t>
            </a:r>
          </a:p>
          <a:p>
            <a:r>
              <a:rPr lang="en-US" altLang="de-DE">
                <a:latin typeface="Calibri" pitchFamily="34" charset="0"/>
              </a:rPr>
              <a:t>(static)</a:t>
            </a:r>
            <a:endParaRPr lang="en-US" altLang="de-DE" baseline="-25000">
              <a:latin typeface="Calibri" pitchFamily="34" charset="0"/>
            </a:endParaRPr>
          </a:p>
        </p:txBody>
      </p:sp>
      <p:grpSp>
        <p:nvGrpSpPr>
          <p:cNvPr id="20576" name="Group 161"/>
          <p:cNvGrpSpPr>
            <a:grpSpLocks/>
          </p:cNvGrpSpPr>
          <p:nvPr/>
        </p:nvGrpSpPr>
        <p:grpSpPr bwMode="auto">
          <a:xfrm>
            <a:off x="7947025" y="5389563"/>
            <a:ext cx="500063" cy="614362"/>
            <a:chOff x="5011" y="3475"/>
            <a:chExt cx="315" cy="387"/>
          </a:xfrm>
        </p:grpSpPr>
        <p:sp>
          <p:nvSpPr>
            <p:cNvPr id="20590" name="Line 13"/>
            <p:cNvSpPr>
              <a:spLocks noChangeShapeType="1"/>
            </p:cNvSpPr>
            <p:nvPr/>
          </p:nvSpPr>
          <p:spPr bwMode="auto">
            <a:xfrm rot="5400000" flipH="1">
              <a:off x="5104" y="353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1" name="Line 14"/>
            <p:cNvSpPr>
              <a:spLocks noChangeShapeType="1"/>
            </p:cNvSpPr>
            <p:nvPr/>
          </p:nvSpPr>
          <p:spPr bwMode="auto">
            <a:xfrm rot="5400000" flipH="1">
              <a:off x="5046"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2" name="Line 15"/>
            <p:cNvSpPr>
              <a:spLocks noChangeShapeType="1"/>
            </p:cNvSpPr>
            <p:nvPr/>
          </p:nvSpPr>
          <p:spPr bwMode="auto">
            <a:xfrm rot="5400000">
              <a:off x="5169" y="3441"/>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3" name="Line 16"/>
            <p:cNvSpPr>
              <a:spLocks noChangeShapeType="1"/>
            </p:cNvSpPr>
            <p:nvPr/>
          </p:nvSpPr>
          <p:spPr bwMode="auto">
            <a:xfrm rot="5400000" flipV="1">
              <a:off x="4966"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4" name="Line 17"/>
            <p:cNvSpPr>
              <a:spLocks noChangeShapeType="1"/>
            </p:cNvSpPr>
            <p:nvPr/>
          </p:nvSpPr>
          <p:spPr bwMode="auto">
            <a:xfrm rot="5400000" flipH="1" flipV="1">
              <a:off x="5123"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0595" name="Line 14"/>
            <p:cNvSpPr>
              <a:spLocks noChangeShapeType="1"/>
            </p:cNvSpPr>
            <p:nvPr/>
          </p:nvSpPr>
          <p:spPr bwMode="auto">
            <a:xfrm rot="5400000" flipH="1">
              <a:off x="5177"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0577" name="Text Box 169"/>
          <p:cNvSpPr txBox="1">
            <a:spLocks noChangeArrowheads="1"/>
          </p:cNvSpPr>
          <p:nvPr/>
        </p:nvSpPr>
        <p:spPr bwMode="auto">
          <a:xfrm>
            <a:off x="6502400" y="5229225"/>
            <a:ext cx="135466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dirty="0">
                <a:latin typeface="Calibri" pitchFamily="34" charset="0"/>
              </a:rPr>
              <a:t>Single ended</a:t>
            </a:r>
          </a:p>
          <a:p>
            <a:r>
              <a:rPr lang="en-US" altLang="de-DE" sz="1600" dirty="0">
                <a:latin typeface="Calibri" pitchFamily="34" charset="0"/>
              </a:rPr>
              <a:t>to differential</a:t>
            </a:r>
          </a:p>
          <a:p>
            <a:r>
              <a:rPr lang="en-US" altLang="de-DE" sz="1600" dirty="0">
                <a:latin typeface="Calibri" pitchFamily="34" charset="0"/>
              </a:rPr>
              <a:t>output driver</a:t>
            </a:r>
          </a:p>
          <a:p>
            <a:r>
              <a:rPr lang="en-US" altLang="de-DE" sz="1600" dirty="0">
                <a:latin typeface="Calibri" pitchFamily="34" charset="0"/>
              </a:rPr>
              <a:t>(</a:t>
            </a:r>
            <a:r>
              <a:rPr lang="en-US" altLang="de-DE" sz="1600" dirty="0" smtClean="0">
                <a:latin typeface="Calibri" pitchFamily="34" charset="0"/>
              </a:rPr>
              <a:t>1x/25cols</a:t>
            </a:r>
            <a:r>
              <a:rPr lang="en-US" altLang="de-DE" sz="1600" dirty="0">
                <a:latin typeface="Calibri" pitchFamily="34" charset="0"/>
              </a:rPr>
              <a:t>)</a:t>
            </a:r>
          </a:p>
        </p:txBody>
      </p:sp>
      <p:sp>
        <p:nvSpPr>
          <p:cNvPr id="20578" name="Rectangle 170"/>
          <p:cNvSpPr>
            <a:spLocks noChangeArrowheads="1"/>
          </p:cNvSpPr>
          <p:nvPr/>
        </p:nvSpPr>
        <p:spPr bwMode="auto">
          <a:xfrm>
            <a:off x="7812088" y="6237288"/>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0579" name="Rectangle 171"/>
          <p:cNvSpPr>
            <a:spLocks noChangeArrowheads="1"/>
          </p:cNvSpPr>
          <p:nvPr/>
        </p:nvSpPr>
        <p:spPr bwMode="auto">
          <a:xfrm>
            <a:off x="8301038" y="6229350"/>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0580" name="Text Box 172"/>
          <p:cNvSpPr txBox="1">
            <a:spLocks noChangeArrowheads="1"/>
          </p:cNvSpPr>
          <p:nvPr/>
        </p:nvSpPr>
        <p:spPr bwMode="auto">
          <a:xfrm>
            <a:off x="7235825" y="6219825"/>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400">
                <a:latin typeface="Calibri" pitchFamily="34" charset="0"/>
              </a:rPr>
              <a:t>Pads</a:t>
            </a:r>
          </a:p>
        </p:txBody>
      </p:sp>
      <p:sp>
        <p:nvSpPr>
          <p:cNvPr id="20581" name="Line 217"/>
          <p:cNvSpPr>
            <a:spLocks noChangeShapeType="1"/>
          </p:cNvSpPr>
          <p:nvPr/>
        </p:nvSpPr>
        <p:spPr bwMode="auto">
          <a:xfrm>
            <a:off x="8093075" y="6013450"/>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82" name="Line 218"/>
          <p:cNvSpPr>
            <a:spLocks noChangeShapeType="1"/>
          </p:cNvSpPr>
          <p:nvPr/>
        </p:nvSpPr>
        <p:spPr bwMode="auto">
          <a:xfrm>
            <a:off x="8301038" y="6005513"/>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0584" name="Line 221"/>
          <p:cNvSpPr>
            <a:spLocks noChangeShapeType="1"/>
          </p:cNvSpPr>
          <p:nvPr/>
        </p:nvSpPr>
        <p:spPr bwMode="auto">
          <a:xfrm>
            <a:off x="2268538" y="2852738"/>
            <a:ext cx="142875" cy="15843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30622" name="Text Box 222"/>
          <p:cNvSpPr txBox="1">
            <a:spLocks noChangeArrowheads="1"/>
          </p:cNvSpPr>
          <p:nvPr/>
        </p:nvSpPr>
        <p:spPr bwMode="auto">
          <a:xfrm>
            <a:off x="3779913" y="5322694"/>
            <a:ext cx="2120826" cy="338554"/>
          </a:xfrm>
          <a:prstGeom prst="rect">
            <a:avLst/>
          </a:prstGeom>
          <a:solidFill>
            <a:srgbClr val="AFDAFF"/>
          </a:solidFill>
          <a:ln w="19050">
            <a:noFill/>
            <a:miter lim="800000"/>
            <a:headEnd/>
            <a:tailEnd/>
          </a:ln>
          <a:effectLst/>
          <a:extLst/>
        </p:spPr>
        <p:txBody>
          <a:bodyPr wrap="square">
            <a:spAutoFit/>
          </a:bodyPr>
          <a:lstStyle/>
          <a:p>
            <a:pPr>
              <a:defRPr/>
            </a:pPr>
            <a:r>
              <a:rPr lang="en-US" altLang="de-DE" dirty="0">
                <a:effectLst>
                  <a:outerShdw blurRad="38100" dist="38100" dir="2700000" algn="tl">
                    <a:srgbClr val="FFFFFF"/>
                  </a:outerShdw>
                </a:effectLst>
              </a:rPr>
              <a:t>Static gain </a:t>
            </a:r>
            <a:r>
              <a:rPr lang="en-US" altLang="de-DE" dirty="0" smtClean="0">
                <a:effectLst>
                  <a:outerShdw blurRad="38100" dist="38100" dir="2700000" algn="tl">
                    <a:srgbClr val="FFFFFF"/>
                  </a:outerShdw>
                </a:effectLst>
              </a:rPr>
              <a:t>selection</a:t>
            </a:r>
            <a:endParaRPr lang="en-US" altLang="de-DE" dirty="0">
              <a:effectLst>
                <a:outerShdw blurRad="38100" dist="38100" dir="2700000" algn="tl">
                  <a:srgbClr val="FFFFFF"/>
                </a:outerShdw>
              </a:effectLst>
            </a:endParaRPr>
          </a:p>
        </p:txBody>
      </p:sp>
      <p:sp>
        <p:nvSpPr>
          <p:cNvPr id="20587" name="AutoShape 225"/>
          <p:cNvSpPr>
            <a:spLocks noChangeArrowheads="1"/>
          </p:cNvSpPr>
          <p:nvPr/>
        </p:nvSpPr>
        <p:spPr bwMode="auto">
          <a:xfrm>
            <a:off x="468313" y="4437063"/>
            <a:ext cx="3167062" cy="2087562"/>
          </a:xfrm>
          <a:prstGeom prst="roundRect">
            <a:avLst>
              <a:gd name="adj" fmla="val 16667"/>
            </a:avLst>
          </a:prstGeom>
          <a:solidFill>
            <a:srgbClr val="AFDAFF">
              <a:alpha val="14902"/>
            </a:srgbClr>
          </a:solidFill>
          <a:ln w="9525">
            <a:solidFill>
              <a:schemeClr val="tx1"/>
            </a:solidFill>
            <a:round/>
            <a:headEnd/>
            <a:tailEnd/>
          </a:ln>
          <a:effectLs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 name="Slide Number Placeholder 1"/>
          <p:cNvSpPr>
            <a:spLocks noGrp="1"/>
          </p:cNvSpPr>
          <p:nvPr>
            <p:ph type="sldNum" sz="quarter" idx="12"/>
          </p:nvPr>
        </p:nvSpPr>
        <p:spPr/>
        <p:txBody>
          <a:bodyPr/>
          <a:lstStyle/>
          <a:p>
            <a:pPr>
              <a:defRPr/>
            </a:pPr>
            <a:fld id="{AC2A5A3B-B528-45C4-A6E4-30CBACF4C147}" type="slidenum">
              <a:rPr lang="de-DE" altLang="de-DE"/>
              <a:pPr>
                <a:defRPr/>
              </a:pPr>
              <a:t>10</a:t>
            </a:fld>
            <a:endParaRPr lang="de-DE" altLang="de-DE"/>
          </a:p>
        </p:txBody>
      </p:sp>
      <p:sp>
        <p:nvSpPr>
          <p:cNvPr id="217" name="Oval 216"/>
          <p:cNvSpPr/>
          <p:nvPr/>
        </p:nvSpPr>
        <p:spPr bwMode="auto">
          <a:xfrm>
            <a:off x="4078237" y="230785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18" name="Oval 217"/>
          <p:cNvSpPr/>
          <p:nvPr/>
        </p:nvSpPr>
        <p:spPr bwMode="auto">
          <a:xfrm>
            <a:off x="1944667" y="2311162"/>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0583" name="Oval 220"/>
          <p:cNvSpPr>
            <a:spLocks noChangeArrowheads="1"/>
          </p:cNvSpPr>
          <p:nvPr/>
        </p:nvSpPr>
        <p:spPr bwMode="auto">
          <a:xfrm>
            <a:off x="755650" y="908050"/>
            <a:ext cx="2016125" cy="2066925"/>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9" name="Title 2"/>
          <p:cNvSpPr>
            <a:spLocks noGrp="1"/>
          </p:cNvSpPr>
          <p:nvPr>
            <p:ph type="title"/>
          </p:nvPr>
        </p:nvSpPr>
        <p:spPr>
          <a:xfrm>
            <a:off x="2077200" y="291600"/>
            <a:ext cx="6708025" cy="508500"/>
          </a:xfrm>
        </p:spPr>
        <p:txBody>
          <a:bodyPr/>
          <a:lstStyle/>
          <a:p>
            <a:r>
              <a:rPr lang="en-US" dirty="0" smtClean="0"/>
              <a:t>Add-ons</a:t>
            </a:r>
            <a:endParaRPr lang="de-CH" dirty="0"/>
          </a:p>
        </p:txBody>
      </p:sp>
      <p:sp>
        <p:nvSpPr>
          <p:cNvPr id="221" name="Text Box 210"/>
          <p:cNvSpPr txBox="1">
            <a:spLocks noChangeArrowheads="1"/>
          </p:cNvSpPr>
          <p:nvPr/>
        </p:nvSpPr>
        <p:spPr bwMode="auto">
          <a:xfrm>
            <a:off x="5219700" y="4221163"/>
            <a:ext cx="16573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US" altLang="de-DE" sz="1600" dirty="0">
                <a:latin typeface="Calibri" pitchFamily="34" charset="0"/>
              </a:rPr>
              <a:t>Column selection </a:t>
            </a:r>
          </a:p>
          <a:p>
            <a:pPr algn="ctr"/>
            <a:r>
              <a:rPr lang="en-US" altLang="de-DE" sz="1600" dirty="0" smtClean="0">
                <a:latin typeface="Calibri" pitchFamily="34" charset="0"/>
              </a:rPr>
              <a:t>MUX</a:t>
            </a:r>
            <a:endParaRPr lang="en-US" altLang="de-DE" sz="1600" dirty="0">
              <a:latin typeface="Calibri" pitchFamily="34" charset="0"/>
            </a:endParaRPr>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Tree>
    <p:extLst>
      <p:ext uri="{BB962C8B-B14F-4D97-AF65-F5344CB8AC3E}">
        <p14:creationId xmlns:p14="http://schemas.microsoft.com/office/powerpoint/2010/main" val="61201414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ußzeilenplatzhalter 4"/>
          <p:cNvSpPr>
            <a:spLocks noGrp="1"/>
          </p:cNvSpPr>
          <p:nvPr>
            <p:ph type="ftr" sz="quarter" idx="11"/>
          </p:nvPr>
        </p:nvSpPr>
        <p:spPr/>
        <p:txBody>
          <a:bodyPr/>
          <a:lstStyle/>
          <a:p>
            <a:pPr>
              <a:defRPr/>
            </a:pPr>
            <a:r>
              <a:rPr lang="de-DE" altLang="de-DE" smtClean="0"/>
              <a:t>R. Dinapoli</a:t>
            </a:r>
            <a:endParaRPr lang="de-DE" altLang="de-DE"/>
          </a:p>
        </p:txBody>
      </p:sp>
      <p:sp>
        <p:nvSpPr>
          <p:cNvPr id="19459" name="Line 13"/>
          <p:cNvSpPr>
            <a:spLocks noChangeShapeType="1"/>
          </p:cNvSpPr>
          <p:nvPr/>
        </p:nvSpPr>
        <p:spPr bwMode="auto">
          <a:xfrm flipH="1">
            <a:off x="1355725" y="2359025"/>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0" name="Line 14"/>
          <p:cNvSpPr>
            <a:spLocks noChangeShapeType="1"/>
          </p:cNvSpPr>
          <p:nvPr/>
        </p:nvSpPr>
        <p:spPr bwMode="auto">
          <a:xfrm flipH="1">
            <a:off x="1943100" y="2359025"/>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1" name="Line 15"/>
          <p:cNvSpPr>
            <a:spLocks noChangeShapeType="1"/>
          </p:cNvSpPr>
          <p:nvPr/>
        </p:nvSpPr>
        <p:spPr bwMode="auto">
          <a:xfrm>
            <a:off x="1550988" y="2105025"/>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2" name="Line 16"/>
          <p:cNvSpPr>
            <a:spLocks noChangeShapeType="1"/>
          </p:cNvSpPr>
          <p:nvPr/>
        </p:nvSpPr>
        <p:spPr bwMode="auto">
          <a:xfrm flipV="1">
            <a:off x="1550988" y="235426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3" name="Line 17"/>
          <p:cNvSpPr>
            <a:spLocks noChangeShapeType="1"/>
          </p:cNvSpPr>
          <p:nvPr/>
        </p:nvSpPr>
        <p:spPr bwMode="auto">
          <a:xfrm flipH="1" flipV="1">
            <a:off x="1550988" y="2105025"/>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19464" name="Group 7"/>
          <p:cNvGrpSpPr>
            <a:grpSpLocks/>
          </p:cNvGrpSpPr>
          <p:nvPr/>
        </p:nvGrpSpPr>
        <p:grpSpPr bwMode="auto">
          <a:xfrm>
            <a:off x="1355725" y="1506538"/>
            <a:ext cx="768350" cy="298450"/>
            <a:chOff x="877" y="759"/>
            <a:chExt cx="484" cy="188"/>
          </a:xfrm>
        </p:grpSpPr>
        <p:sp>
          <p:nvSpPr>
            <p:cNvPr id="1964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3"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4"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5"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65" name="Group 22"/>
          <p:cNvGrpSpPr>
            <a:grpSpLocks/>
          </p:cNvGrpSpPr>
          <p:nvPr/>
        </p:nvGrpSpPr>
        <p:grpSpPr bwMode="auto">
          <a:xfrm rot="-5400000">
            <a:off x="730250" y="2433638"/>
            <a:ext cx="301625" cy="158750"/>
            <a:chOff x="1467" y="1369"/>
            <a:chExt cx="146" cy="100"/>
          </a:xfrm>
        </p:grpSpPr>
        <p:sp>
          <p:nvSpPr>
            <p:cNvPr id="19636" name="Line 23"/>
            <p:cNvSpPr>
              <a:spLocks noChangeShapeType="1"/>
            </p:cNvSpPr>
            <p:nvPr/>
          </p:nvSpPr>
          <p:spPr bwMode="auto">
            <a:xfrm flipH="1">
              <a:off x="1467" y="1421"/>
              <a:ext cx="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7" name="Line 24"/>
            <p:cNvSpPr>
              <a:spLocks noChangeShapeType="1"/>
            </p:cNvSpPr>
            <p:nvPr/>
          </p:nvSpPr>
          <p:spPr bwMode="auto">
            <a:xfrm flipH="1">
              <a:off x="1579" y="1420"/>
              <a:ext cx="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8" name="Line 25"/>
            <p:cNvSpPr>
              <a:spLocks noChangeShapeType="1"/>
            </p:cNvSpPr>
            <p:nvPr/>
          </p:nvSpPr>
          <p:spPr bwMode="auto">
            <a:xfrm>
              <a:off x="1505"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9" name="Line 26"/>
            <p:cNvSpPr>
              <a:spLocks noChangeShapeType="1"/>
            </p:cNvSpPr>
            <p:nvPr/>
          </p:nvSpPr>
          <p:spPr bwMode="auto">
            <a:xfrm flipV="1">
              <a:off x="1505" y="1421"/>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0" name="Line 27"/>
            <p:cNvSpPr>
              <a:spLocks noChangeShapeType="1"/>
            </p:cNvSpPr>
            <p:nvPr/>
          </p:nvSpPr>
          <p:spPr bwMode="auto">
            <a:xfrm flipH="1" flipV="1">
              <a:off x="1504" y="1369"/>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1" name="Line 28"/>
            <p:cNvSpPr>
              <a:spLocks noChangeShapeType="1"/>
            </p:cNvSpPr>
            <p:nvPr/>
          </p:nvSpPr>
          <p:spPr bwMode="auto">
            <a:xfrm>
              <a:off x="1580"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66" name="Group 19"/>
          <p:cNvGrpSpPr>
            <a:grpSpLocks/>
          </p:cNvGrpSpPr>
          <p:nvPr/>
        </p:nvGrpSpPr>
        <p:grpSpPr bwMode="auto">
          <a:xfrm>
            <a:off x="608013" y="2290763"/>
            <a:ext cx="169862" cy="203200"/>
            <a:chOff x="406" y="1253"/>
            <a:chExt cx="107" cy="128"/>
          </a:xfrm>
        </p:grpSpPr>
        <p:sp>
          <p:nvSpPr>
            <p:cNvPr id="19634" name="AutoShape 29"/>
            <p:cNvSpPr>
              <a:spLocks noChangeArrowheads="1"/>
            </p:cNvSpPr>
            <p:nvPr/>
          </p:nvSpPr>
          <p:spPr bwMode="auto">
            <a:xfrm>
              <a:off x="474" y="1335"/>
              <a:ext cx="39" cy="46"/>
            </a:xfrm>
            <a:prstGeom prst="triangle">
              <a:avLst>
                <a:gd name="adj" fmla="val 10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endParaRPr lang="en-GB" altLang="de-DE" sz="1800" b="0">
                <a:latin typeface="Calibri" pitchFamily="34" charset="0"/>
              </a:endParaRPr>
            </a:p>
          </p:txBody>
        </p:sp>
        <p:cxnSp>
          <p:nvCxnSpPr>
            <p:cNvPr id="19635" name="AutoShape 30"/>
            <p:cNvCxnSpPr>
              <a:cxnSpLocks noChangeShapeType="1"/>
            </p:cNvCxnSpPr>
            <p:nvPr/>
          </p:nvCxnSpPr>
          <p:spPr bwMode="auto">
            <a:xfrm rot="5400000" flipH="1">
              <a:off x="398" y="1261"/>
              <a:ext cx="104" cy="88"/>
            </a:xfrm>
            <a:prstGeom prst="curvedConnector3">
              <a:avLst>
                <a:gd name="adj1" fmla="val 60759"/>
              </a:avLst>
            </a:prstGeom>
            <a:noFill/>
            <a:ln w="9525">
              <a:solidFill>
                <a:schemeClr val="tx1"/>
              </a:solidFill>
              <a:round/>
              <a:headEnd/>
              <a:tailEnd/>
            </a:ln>
            <a:extLst>
              <a:ext uri="{909E8E84-426E-40DD-AFC4-6F175D3DCCD1}">
                <a14:hiddenFill xmlns:a14="http://schemas.microsoft.com/office/drawing/2010/main">
                  <a:noFill/>
                </a14:hiddenFill>
              </a:ext>
            </a:extLst>
          </p:spPr>
        </p:cxnSp>
      </p:grpSp>
      <p:cxnSp>
        <p:nvCxnSpPr>
          <p:cNvPr id="19467" name="AutoShape 31"/>
          <p:cNvCxnSpPr>
            <a:cxnSpLocks noChangeShapeType="1"/>
            <a:stCxn id="19645" idx="0"/>
            <a:endCxn id="19459" idx="1"/>
          </p:cNvCxnSpPr>
          <p:nvPr/>
        </p:nvCxnSpPr>
        <p:spPr bwMode="auto">
          <a:xfrm>
            <a:off x="1355725" y="1660525"/>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468" name="AutoShape 32"/>
          <p:cNvCxnSpPr>
            <a:cxnSpLocks noChangeShapeType="1"/>
            <a:stCxn id="19644" idx="1"/>
            <a:endCxn id="19460" idx="0"/>
          </p:cNvCxnSpPr>
          <p:nvPr/>
        </p:nvCxnSpPr>
        <p:spPr bwMode="auto">
          <a:xfrm>
            <a:off x="2124075" y="1660525"/>
            <a:ext cx="0"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469" name="Line 33"/>
          <p:cNvSpPr>
            <a:spLocks noChangeShapeType="1"/>
          </p:cNvSpPr>
          <p:nvPr/>
        </p:nvSpPr>
        <p:spPr bwMode="auto">
          <a:xfrm>
            <a:off x="671513" y="2665413"/>
            <a:ext cx="427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0" name="Line 34"/>
          <p:cNvSpPr>
            <a:spLocks noChangeShapeType="1"/>
          </p:cNvSpPr>
          <p:nvPr/>
        </p:nvSpPr>
        <p:spPr bwMode="auto">
          <a:xfrm flipH="1">
            <a:off x="671513"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1" name="Line 35"/>
          <p:cNvSpPr>
            <a:spLocks noChangeShapeType="1"/>
          </p:cNvSpPr>
          <p:nvPr/>
        </p:nvSpPr>
        <p:spPr bwMode="auto">
          <a:xfrm flipH="1">
            <a:off x="757238"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2" name="Line 36"/>
          <p:cNvSpPr>
            <a:spLocks noChangeShapeType="1"/>
          </p:cNvSpPr>
          <p:nvPr/>
        </p:nvSpPr>
        <p:spPr bwMode="auto">
          <a:xfrm flipH="1">
            <a:off x="842963" y="2665413"/>
            <a:ext cx="84137"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3" name="Line 37"/>
          <p:cNvSpPr>
            <a:spLocks noChangeShapeType="1"/>
          </p:cNvSpPr>
          <p:nvPr/>
        </p:nvSpPr>
        <p:spPr bwMode="auto">
          <a:xfrm flipH="1">
            <a:off x="927100"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4" name="Text Box 38"/>
          <p:cNvSpPr txBox="1">
            <a:spLocks noChangeArrowheads="1"/>
          </p:cNvSpPr>
          <p:nvPr/>
        </p:nvSpPr>
        <p:spPr bwMode="auto">
          <a:xfrm>
            <a:off x="3535363" y="2646363"/>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19475" name="Text Box 39"/>
          <p:cNvSpPr txBox="1">
            <a:spLocks noChangeArrowheads="1"/>
          </p:cNvSpPr>
          <p:nvPr/>
        </p:nvSpPr>
        <p:spPr bwMode="auto">
          <a:xfrm>
            <a:off x="1258888" y="1279525"/>
            <a:ext cx="398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C</a:t>
            </a:r>
            <a:r>
              <a:rPr lang="en-US" altLang="de-DE" sz="1400" b="0" baseline="-25000">
                <a:latin typeface="Times New Roman" pitchFamily="18" charset="0"/>
              </a:rPr>
              <a:t>fb</a:t>
            </a:r>
            <a:endParaRPr lang="en-US" altLang="de-DE" sz="1400" b="0">
              <a:latin typeface="Times New Roman" pitchFamily="18" charset="0"/>
            </a:endParaRPr>
          </a:p>
        </p:txBody>
      </p:sp>
      <p:sp>
        <p:nvSpPr>
          <p:cNvPr id="19476" name="Text Box 40"/>
          <p:cNvSpPr txBox="1">
            <a:spLocks noChangeArrowheads="1"/>
          </p:cNvSpPr>
          <p:nvPr/>
        </p:nvSpPr>
        <p:spPr bwMode="auto">
          <a:xfrm>
            <a:off x="446088" y="2679700"/>
            <a:ext cx="7969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Detector</a:t>
            </a:r>
          </a:p>
        </p:txBody>
      </p:sp>
      <p:cxnSp>
        <p:nvCxnSpPr>
          <p:cNvPr id="19477" name="AutoShape 51"/>
          <p:cNvCxnSpPr>
            <a:cxnSpLocks noChangeShapeType="1"/>
            <a:stCxn id="19460" idx="0"/>
          </p:cNvCxnSpPr>
          <p:nvPr/>
        </p:nvCxnSpPr>
        <p:spPr bwMode="auto">
          <a:xfrm>
            <a:off x="2124075" y="2359025"/>
            <a:ext cx="709613"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478" name="Line 65"/>
          <p:cNvSpPr>
            <a:spLocks noChangeShapeType="1"/>
          </p:cNvSpPr>
          <p:nvPr/>
        </p:nvSpPr>
        <p:spPr bwMode="auto">
          <a:xfrm rot="5400000">
            <a:off x="1247775" y="28987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9" name="Line 66"/>
          <p:cNvSpPr>
            <a:spLocks noChangeShapeType="1"/>
          </p:cNvSpPr>
          <p:nvPr/>
        </p:nvSpPr>
        <p:spPr bwMode="auto">
          <a:xfrm rot="5400000">
            <a:off x="1247775" y="2971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0" name="Line 67"/>
          <p:cNvSpPr>
            <a:spLocks noChangeShapeType="1"/>
          </p:cNvSpPr>
          <p:nvPr/>
        </p:nvSpPr>
        <p:spPr bwMode="auto">
          <a:xfrm rot="5400000">
            <a:off x="1099343" y="3231357"/>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1" name="Line 68"/>
          <p:cNvSpPr>
            <a:spLocks noChangeShapeType="1"/>
          </p:cNvSpPr>
          <p:nvPr/>
        </p:nvSpPr>
        <p:spPr bwMode="auto">
          <a:xfrm rot="5400000">
            <a:off x="1098550" y="28670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2" name="Line 69"/>
          <p:cNvSpPr>
            <a:spLocks noChangeShapeType="1"/>
          </p:cNvSpPr>
          <p:nvPr/>
        </p:nvSpPr>
        <p:spPr bwMode="auto">
          <a:xfrm rot="16200000" flipH="1">
            <a:off x="1098550" y="3322638"/>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3" name="Line 70"/>
          <p:cNvSpPr>
            <a:spLocks noChangeShapeType="1"/>
          </p:cNvSpPr>
          <p:nvPr/>
        </p:nvSpPr>
        <p:spPr bwMode="auto">
          <a:xfrm rot="16200000" flipH="1">
            <a:off x="1092200" y="38322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4" name="Line 71"/>
          <p:cNvSpPr>
            <a:spLocks noChangeShapeType="1"/>
          </p:cNvSpPr>
          <p:nvPr/>
        </p:nvSpPr>
        <p:spPr bwMode="auto">
          <a:xfrm rot="-5400000" flipH="1" flipV="1">
            <a:off x="1059656" y="3501232"/>
            <a:ext cx="217487"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5" name="Arc 72"/>
          <p:cNvSpPr>
            <a:spLocks/>
          </p:cNvSpPr>
          <p:nvPr/>
        </p:nvSpPr>
        <p:spPr bwMode="auto">
          <a:xfrm rot="16200000" flipH="1">
            <a:off x="1095375" y="3465513"/>
            <a:ext cx="146050" cy="152400"/>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486" name="Text Box 73"/>
          <p:cNvSpPr txBox="1">
            <a:spLocks noChangeArrowheads="1"/>
          </p:cNvSpPr>
          <p:nvPr/>
        </p:nvSpPr>
        <p:spPr bwMode="auto">
          <a:xfrm>
            <a:off x="619125" y="3454400"/>
            <a:ext cx="446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Test</a:t>
            </a:r>
          </a:p>
        </p:txBody>
      </p:sp>
      <p:sp>
        <p:nvSpPr>
          <p:cNvPr id="19487" name="Line 74"/>
          <p:cNvSpPr>
            <a:spLocks noChangeShapeType="1"/>
          </p:cNvSpPr>
          <p:nvPr/>
        </p:nvSpPr>
        <p:spPr bwMode="auto">
          <a:xfrm flipH="1" flipV="1">
            <a:off x="1244600" y="2362200"/>
            <a:ext cx="0" cy="592138"/>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488" name="Text Box 75"/>
          <p:cNvSpPr txBox="1">
            <a:spLocks noChangeArrowheads="1"/>
          </p:cNvSpPr>
          <p:nvPr/>
        </p:nvSpPr>
        <p:spPr bwMode="auto">
          <a:xfrm>
            <a:off x="857250" y="4233863"/>
            <a:ext cx="739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Calibrate</a:t>
            </a:r>
          </a:p>
        </p:txBody>
      </p:sp>
      <p:sp>
        <p:nvSpPr>
          <p:cNvPr id="19489" name="Line 104"/>
          <p:cNvSpPr>
            <a:spLocks noChangeShapeType="1"/>
          </p:cNvSpPr>
          <p:nvPr/>
        </p:nvSpPr>
        <p:spPr bwMode="auto">
          <a:xfrm flipH="1">
            <a:off x="7019925" y="2070100"/>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9490" name="Line 134"/>
          <p:cNvSpPr>
            <a:spLocks noChangeShapeType="1"/>
          </p:cNvSpPr>
          <p:nvPr/>
        </p:nvSpPr>
        <p:spPr bwMode="auto">
          <a:xfrm flipV="1">
            <a:off x="1238250" y="3759200"/>
            <a:ext cx="0" cy="209550"/>
          </a:xfrm>
          <a:prstGeom prst="line">
            <a:avLst/>
          </a:prstGeom>
          <a:noFill/>
          <a:ln w="9525">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de-CH"/>
          </a:p>
        </p:txBody>
      </p:sp>
      <p:sp>
        <p:nvSpPr>
          <p:cNvPr id="19491" name="Line 150"/>
          <p:cNvSpPr>
            <a:spLocks noChangeShapeType="1"/>
          </p:cNvSpPr>
          <p:nvPr/>
        </p:nvSpPr>
        <p:spPr bwMode="auto">
          <a:xfrm flipH="1">
            <a:off x="879475" y="2359025"/>
            <a:ext cx="476250" cy="0"/>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grpSp>
        <p:nvGrpSpPr>
          <p:cNvPr id="19492" name="Group 47"/>
          <p:cNvGrpSpPr>
            <a:grpSpLocks/>
          </p:cNvGrpSpPr>
          <p:nvPr/>
        </p:nvGrpSpPr>
        <p:grpSpPr bwMode="auto">
          <a:xfrm>
            <a:off x="2795588" y="2208213"/>
            <a:ext cx="768350" cy="298450"/>
            <a:chOff x="877" y="759"/>
            <a:chExt cx="484" cy="188"/>
          </a:xfrm>
        </p:grpSpPr>
        <p:sp>
          <p:nvSpPr>
            <p:cNvPr id="1963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93" name="Group 52"/>
          <p:cNvGrpSpPr>
            <a:grpSpLocks/>
          </p:cNvGrpSpPr>
          <p:nvPr/>
        </p:nvGrpSpPr>
        <p:grpSpPr bwMode="auto">
          <a:xfrm>
            <a:off x="2159000" y="1785938"/>
            <a:ext cx="863600" cy="546100"/>
            <a:chOff x="1383" y="935"/>
            <a:chExt cx="544" cy="344"/>
          </a:xfrm>
        </p:grpSpPr>
        <p:sp>
          <p:nvSpPr>
            <p:cNvPr id="19627" name="Line 227"/>
            <p:cNvSpPr>
              <a:spLocks noChangeShapeType="1"/>
            </p:cNvSpPr>
            <p:nvPr/>
          </p:nvSpPr>
          <p:spPr bwMode="auto">
            <a:xfrm>
              <a:off x="1429" y="935"/>
              <a:ext cx="0" cy="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9628" name="Line 228"/>
            <p:cNvSpPr>
              <a:spLocks noChangeShapeType="1"/>
            </p:cNvSpPr>
            <p:nvPr/>
          </p:nvSpPr>
          <p:spPr bwMode="auto">
            <a:xfrm>
              <a:off x="1383" y="1229"/>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9629" name="Freeform 55"/>
            <p:cNvSpPr>
              <a:spLocks/>
            </p:cNvSpPr>
            <p:nvPr/>
          </p:nvSpPr>
          <p:spPr bwMode="auto">
            <a:xfrm>
              <a:off x="1429" y="935"/>
              <a:ext cx="498" cy="317"/>
            </a:xfrm>
            <a:custGeom>
              <a:avLst/>
              <a:gdLst>
                <a:gd name="T0" fmla="*/ 0 w 1361"/>
                <a:gd name="T1" fmla="*/ 1 h 922"/>
                <a:gd name="T2" fmla="*/ 1 w 1361"/>
                <a:gd name="T3" fmla="*/ 0 h 922"/>
                <a:gd name="T4" fmla="*/ 3 w 1361"/>
                <a:gd name="T5" fmla="*/ 0 h 922"/>
                <a:gd name="T6" fmla="*/ 0 60000 65536"/>
                <a:gd name="T7" fmla="*/ 0 60000 65536"/>
                <a:gd name="T8" fmla="*/ 0 60000 65536"/>
              </a:gdLst>
              <a:ahLst/>
              <a:cxnLst>
                <a:cxn ang="T6">
                  <a:pos x="T0" y="T1"/>
                </a:cxn>
                <a:cxn ang="T7">
                  <a:pos x="T2" y="T3"/>
                </a:cxn>
                <a:cxn ang="T8">
                  <a:pos x="T4" y="T5"/>
                </a:cxn>
              </a:cxnLst>
              <a:rect l="0" t="0" r="r" b="b"/>
              <a:pathLst>
                <a:path w="1361" h="922">
                  <a:moveTo>
                    <a:pt x="0" y="922"/>
                  </a:moveTo>
                  <a:cubicBezTo>
                    <a:pt x="45" y="612"/>
                    <a:pt x="91" y="302"/>
                    <a:pt x="318" y="151"/>
                  </a:cubicBezTo>
                  <a:cubicBezTo>
                    <a:pt x="545" y="0"/>
                    <a:pt x="953" y="7"/>
                    <a:pt x="1361" y="15"/>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9494" name="Group 56"/>
          <p:cNvGrpSpPr>
            <a:grpSpLocks/>
          </p:cNvGrpSpPr>
          <p:nvPr/>
        </p:nvGrpSpPr>
        <p:grpSpPr bwMode="auto">
          <a:xfrm>
            <a:off x="3476625" y="2109788"/>
            <a:ext cx="768350" cy="498475"/>
            <a:chOff x="2190" y="1329"/>
            <a:chExt cx="484" cy="314"/>
          </a:xfrm>
        </p:grpSpPr>
        <p:sp>
          <p:nvSpPr>
            <p:cNvPr id="19622"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3"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4"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5"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6"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95" name="Group 62"/>
          <p:cNvGrpSpPr>
            <a:grpSpLocks/>
          </p:cNvGrpSpPr>
          <p:nvPr/>
        </p:nvGrpSpPr>
        <p:grpSpPr bwMode="auto">
          <a:xfrm>
            <a:off x="3476625" y="1514475"/>
            <a:ext cx="768350" cy="298450"/>
            <a:chOff x="877" y="759"/>
            <a:chExt cx="484" cy="188"/>
          </a:xfrm>
        </p:grpSpPr>
        <p:sp>
          <p:nvSpPr>
            <p:cNvPr id="1961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19496" name="AutoShape 31"/>
          <p:cNvCxnSpPr>
            <a:cxnSpLocks noChangeShapeType="1"/>
            <a:stCxn id="19621" idx="0"/>
            <a:endCxn id="19622" idx="1"/>
          </p:cNvCxnSpPr>
          <p:nvPr/>
        </p:nvCxnSpPr>
        <p:spPr bwMode="auto">
          <a:xfrm>
            <a:off x="3476625" y="1668463"/>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497" name="AutoShape 32"/>
          <p:cNvCxnSpPr>
            <a:cxnSpLocks noChangeShapeType="1"/>
            <a:stCxn id="19620" idx="1"/>
            <a:endCxn id="19623" idx="0"/>
          </p:cNvCxnSpPr>
          <p:nvPr/>
        </p:nvCxnSpPr>
        <p:spPr bwMode="auto">
          <a:xfrm>
            <a:off x="4244975" y="1668463"/>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19498" name="Group 69"/>
          <p:cNvGrpSpPr>
            <a:grpSpLocks/>
          </p:cNvGrpSpPr>
          <p:nvPr/>
        </p:nvGrpSpPr>
        <p:grpSpPr bwMode="auto">
          <a:xfrm>
            <a:off x="4175125" y="2208213"/>
            <a:ext cx="717550" cy="153987"/>
            <a:chOff x="2835" y="1207"/>
            <a:chExt cx="452" cy="97"/>
          </a:xfrm>
        </p:grpSpPr>
        <p:sp>
          <p:nvSpPr>
            <p:cNvPr id="1961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61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617" name="Line 73"/>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9499" name="Group 74"/>
          <p:cNvGrpSpPr>
            <a:grpSpLocks/>
          </p:cNvGrpSpPr>
          <p:nvPr/>
        </p:nvGrpSpPr>
        <p:grpSpPr bwMode="auto">
          <a:xfrm>
            <a:off x="4749800" y="2349500"/>
            <a:ext cx="298450" cy="1254125"/>
            <a:chOff x="3300" y="1933"/>
            <a:chExt cx="188" cy="790"/>
          </a:xfrm>
        </p:grpSpPr>
        <p:grpSp>
          <p:nvGrpSpPr>
            <p:cNvPr id="19604" name="Group 75"/>
            <p:cNvGrpSpPr>
              <a:grpSpLocks/>
            </p:cNvGrpSpPr>
            <p:nvPr/>
          </p:nvGrpSpPr>
          <p:grpSpPr bwMode="auto">
            <a:xfrm rot="-5400000">
              <a:off x="3152" y="2387"/>
              <a:ext cx="484" cy="188"/>
              <a:chOff x="877" y="759"/>
              <a:chExt cx="484" cy="188"/>
            </a:xfrm>
          </p:grpSpPr>
          <p:sp>
            <p:nvSpPr>
              <p:cNvPr id="1961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605" name="Group 80"/>
            <p:cNvGrpSpPr>
              <a:grpSpLocks/>
            </p:cNvGrpSpPr>
            <p:nvPr/>
          </p:nvGrpSpPr>
          <p:grpSpPr bwMode="auto">
            <a:xfrm rot="-5400000">
              <a:off x="3123" y="2110"/>
              <a:ext cx="452" cy="97"/>
              <a:chOff x="2835" y="1207"/>
              <a:chExt cx="452" cy="97"/>
            </a:xfrm>
          </p:grpSpPr>
          <p:sp>
            <p:nvSpPr>
              <p:cNvPr id="1960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60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609" name="Line 8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19500" name="Group 85"/>
          <p:cNvGrpSpPr>
            <a:grpSpLocks/>
          </p:cNvGrpSpPr>
          <p:nvPr/>
        </p:nvGrpSpPr>
        <p:grpSpPr bwMode="auto">
          <a:xfrm>
            <a:off x="5205413" y="2363788"/>
            <a:ext cx="298450" cy="1254125"/>
            <a:chOff x="3300" y="1933"/>
            <a:chExt cx="188" cy="790"/>
          </a:xfrm>
        </p:grpSpPr>
        <p:grpSp>
          <p:nvGrpSpPr>
            <p:cNvPr id="19594" name="Group 86"/>
            <p:cNvGrpSpPr>
              <a:grpSpLocks/>
            </p:cNvGrpSpPr>
            <p:nvPr/>
          </p:nvGrpSpPr>
          <p:grpSpPr bwMode="auto">
            <a:xfrm rot="-5400000">
              <a:off x="3152" y="2387"/>
              <a:ext cx="484" cy="188"/>
              <a:chOff x="877" y="759"/>
              <a:chExt cx="484" cy="188"/>
            </a:xfrm>
          </p:grpSpPr>
          <p:sp>
            <p:nvSpPr>
              <p:cNvPr id="1960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595" name="Group 91"/>
            <p:cNvGrpSpPr>
              <a:grpSpLocks/>
            </p:cNvGrpSpPr>
            <p:nvPr/>
          </p:nvGrpSpPr>
          <p:grpSpPr bwMode="auto">
            <a:xfrm rot="-5400000">
              <a:off x="3123" y="2110"/>
              <a:ext cx="452" cy="97"/>
              <a:chOff x="2835" y="1207"/>
              <a:chExt cx="452" cy="97"/>
            </a:xfrm>
          </p:grpSpPr>
          <p:sp>
            <p:nvSpPr>
              <p:cNvPr id="1959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9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9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99" name="Line 9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19501" name="Line 15"/>
          <p:cNvSpPr>
            <a:spLocks noChangeShapeType="1"/>
          </p:cNvSpPr>
          <p:nvPr/>
        </p:nvSpPr>
        <p:spPr bwMode="auto">
          <a:xfrm>
            <a:off x="5940425" y="21097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2" name="Line 16"/>
          <p:cNvSpPr>
            <a:spLocks noChangeShapeType="1"/>
          </p:cNvSpPr>
          <p:nvPr/>
        </p:nvSpPr>
        <p:spPr bwMode="auto">
          <a:xfrm flipV="1">
            <a:off x="5940425" y="23590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3" name="Line 17"/>
          <p:cNvSpPr>
            <a:spLocks noChangeShapeType="1"/>
          </p:cNvSpPr>
          <p:nvPr/>
        </p:nvSpPr>
        <p:spPr bwMode="auto">
          <a:xfrm flipH="1" flipV="1">
            <a:off x="5940425" y="21097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4" name="Line 99"/>
          <p:cNvSpPr>
            <a:spLocks noChangeShapeType="1"/>
          </p:cNvSpPr>
          <p:nvPr/>
        </p:nvSpPr>
        <p:spPr bwMode="auto">
          <a:xfrm>
            <a:off x="4859338" y="234950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05" name="Text Box 38"/>
          <p:cNvSpPr txBox="1">
            <a:spLocks noChangeArrowheads="1"/>
          </p:cNvSpPr>
          <p:nvPr/>
        </p:nvSpPr>
        <p:spPr bwMode="auto">
          <a:xfrm>
            <a:off x="1354138" y="2574925"/>
            <a:ext cx="8270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CS</a:t>
            </a:r>
          </a:p>
          <a:p>
            <a:pPr algn="ctr" eaLnBrk="1" hangingPunct="1"/>
            <a:r>
              <a:rPr lang="en-US" altLang="de-DE" sz="1600" b="0">
                <a:latin typeface="Calibri" pitchFamily="34" charset="0"/>
              </a:rPr>
              <a:t>Preamp</a:t>
            </a:r>
          </a:p>
        </p:txBody>
      </p:sp>
      <p:grpSp>
        <p:nvGrpSpPr>
          <p:cNvPr id="19506" name="Group 101"/>
          <p:cNvGrpSpPr>
            <a:grpSpLocks/>
          </p:cNvGrpSpPr>
          <p:nvPr/>
        </p:nvGrpSpPr>
        <p:grpSpPr bwMode="auto">
          <a:xfrm>
            <a:off x="3476625" y="1125538"/>
            <a:ext cx="766763" cy="585787"/>
            <a:chOff x="2190" y="709"/>
            <a:chExt cx="483" cy="369"/>
          </a:xfrm>
        </p:grpSpPr>
        <p:grpSp>
          <p:nvGrpSpPr>
            <p:cNvPr id="19587" name="Group 102"/>
            <p:cNvGrpSpPr>
              <a:grpSpLocks/>
            </p:cNvGrpSpPr>
            <p:nvPr/>
          </p:nvGrpSpPr>
          <p:grpSpPr bwMode="auto">
            <a:xfrm>
              <a:off x="2191" y="709"/>
              <a:ext cx="452" cy="97"/>
              <a:chOff x="2835" y="1207"/>
              <a:chExt cx="452" cy="97"/>
            </a:xfrm>
          </p:grpSpPr>
          <p:sp>
            <p:nvSpPr>
              <p:cNvPr id="19590"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91"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92"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93" name="Line 10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88" name="Line 107"/>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89" name="Line 108"/>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07" name="Line 109"/>
          <p:cNvSpPr>
            <a:spLocks noChangeShapeType="1"/>
          </p:cNvSpPr>
          <p:nvPr/>
        </p:nvSpPr>
        <p:spPr bwMode="auto">
          <a:xfrm>
            <a:off x="4168775" y="12731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08" name="AutoShape 110"/>
          <p:cNvSpPr>
            <a:spLocks noChangeArrowheads="1"/>
          </p:cNvSpPr>
          <p:nvPr/>
        </p:nvSpPr>
        <p:spPr bwMode="auto">
          <a:xfrm rot="10800000">
            <a:off x="4764088" y="35956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09" name="AutoShape 111"/>
          <p:cNvSpPr>
            <a:spLocks noChangeArrowheads="1"/>
          </p:cNvSpPr>
          <p:nvPr/>
        </p:nvSpPr>
        <p:spPr bwMode="auto">
          <a:xfrm rot="10800000">
            <a:off x="5219700" y="35829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10" name="Text Box 38"/>
          <p:cNvSpPr txBox="1">
            <a:spLocks noChangeArrowheads="1"/>
          </p:cNvSpPr>
          <p:nvPr/>
        </p:nvSpPr>
        <p:spPr bwMode="auto">
          <a:xfrm>
            <a:off x="5608638" y="1543050"/>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19511" name="Group 113"/>
          <p:cNvGrpSpPr>
            <a:grpSpLocks/>
          </p:cNvGrpSpPr>
          <p:nvPr/>
        </p:nvGrpSpPr>
        <p:grpSpPr bwMode="auto">
          <a:xfrm>
            <a:off x="6308725" y="2198688"/>
            <a:ext cx="717550" cy="153987"/>
            <a:chOff x="2835" y="1207"/>
            <a:chExt cx="452" cy="97"/>
          </a:xfrm>
        </p:grpSpPr>
        <p:sp>
          <p:nvSpPr>
            <p:cNvPr id="1958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8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86" name="Line 11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12" name="Line 118"/>
          <p:cNvSpPr>
            <a:spLocks noChangeShapeType="1"/>
          </p:cNvSpPr>
          <p:nvPr/>
        </p:nvSpPr>
        <p:spPr bwMode="auto">
          <a:xfrm>
            <a:off x="7019925"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3" name="Text Box 38"/>
          <p:cNvSpPr txBox="1">
            <a:spLocks noChangeArrowheads="1"/>
          </p:cNvSpPr>
          <p:nvPr/>
        </p:nvSpPr>
        <p:spPr bwMode="auto">
          <a:xfrm>
            <a:off x="7054850" y="9810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b="0">
                <a:solidFill>
                  <a:srgbClr val="FF6600"/>
                </a:solidFill>
                <a:latin typeface="Calibri" pitchFamily="34" charset="0"/>
              </a:rPr>
              <a:t>Column bus</a:t>
            </a:r>
          </a:p>
        </p:txBody>
      </p:sp>
      <p:grpSp>
        <p:nvGrpSpPr>
          <p:cNvPr id="19514" name="Group 120"/>
          <p:cNvGrpSpPr>
            <a:grpSpLocks/>
          </p:cNvGrpSpPr>
          <p:nvPr/>
        </p:nvGrpSpPr>
        <p:grpSpPr bwMode="auto">
          <a:xfrm rot="5400000">
            <a:off x="6645276" y="3779837"/>
            <a:ext cx="768350" cy="498475"/>
            <a:chOff x="2190" y="1329"/>
            <a:chExt cx="484" cy="314"/>
          </a:xfrm>
        </p:grpSpPr>
        <p:sp>
          <p:nvSpPr>
            <p:cNvPr id="19578"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9"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0"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1"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2"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9515" name="Text Box 75"/>
          <p:cNvSpPr txBox="1">
            <a:spLocks noChangeArrowheads="1"/>
          </p:cNvSpPr>
          <p:nvPr/>
        </p:nvSpPr>
        <p:spPr bwMode="auto">
          <a:xfrm>
            <a:off x="7380288" y="3789363"/>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GB" altLang="de-DE" sz="1200" b="0">
                <a:latin typeface="Calibri" pitchFamily="34" charset="0"/>
              </a:rPr>
              <a:t>Column</a:t>
            </a:r>
          </a:p>
          <a:p>
            <a:pPr algn="ctr"/>
            <a:r>
              <a:rPr lang="en-GB" altLang="de-DE" sz="1200" b="0">
                <a:latin typeface="Calibri" pitchFamily="34" charset="0"/>
              </a:rPr>
              <a:t>receiver</a:t>
            </a:r>
          </a:p>
        </p:txBody>
      </p:sp>
      <p:grpSp>
        <p:nvGrpSpPr>
          <p:cNvPr id="19516" name="Group 127"/>
          <p:cNvGrpSpPr>
            <a:grpSpLocks/>
          </p:cNvGrpSpPr>
          <p:nvPr/>
        </p:nvGrpSpPr>
        <p:grpSpPr bwMode="auto">
          <a:xfrm rot="-5400000">
            <a:off x="6595269" y="4502944"/>
            <a:ext cx="717550" cy="153988"/>
            <a:chOff x="2835" y="1207"/>
            <a:chExt cx="452" cy="97"/>
          </a:xfrm>
        </p:grpSpPr>
        <p:sp>
          <p:nvSpPr>
            <p:cNvPr id="1957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7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77" name="Line 131"/>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17" name="Line 132"/>
          <p:cNvSpPr>
            <a:spLocks noChangeShapeType="1"/>
          </p:cNvSpPr>
          <p:nvPr/>
        </p:nvSpPr>
        <p:spPr bwMode="auto">
          <a:xfrm>
            <a:off x="7019925" y="4941888"/>
            <a:ext cx="720725"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8" name="Line 133"/>
          <p:cNvSpPr>
            <a:spLocks noChangeShapeType="1"/>
          </p:cNvSpPr>
          <p:nvPr/>
        </p:nvSpPr>
        <p:spPr bwMode="auto">
          <a:xfrm>
            <a:off x="7570788" y="4941888"/>
            <a:ext cx="1573212" cy="0"/>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9" name="AutoShape 134"/>
          <p:cNvSpPr>
            <a:spLocks noChangeArrowheads="1"/>
          </p:cNvSpPr>
          <p:nvPr/>
        </p:nvSpPr>
        <p:spPr bwMode="auto">
          <a:xfrm>
            <a:off x="395288" y="908050"/>
            <a:ext cx="6337300" cy="3025775"/>
          </a:xfrm>
          <a:prstGeom prst="roundRect">
            <a:avLst>
              <a:gd name="adj" fmla="val 16667"/>
            </a:avLst>
          </a:prstGeom>
          <a:solidFill>
            <a:schemeClr val="accent1">
              <a:alpha val="2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19520" name="Line 135"/>
          <p:cNvSpPr>
            <a:spLocks noChangeShapeType="1"/>
          </p:cNvSpPr>
          <p:nvPr/>
        </p:nvSpPr>
        <p:spPr bwMode="auto">
          <a:xfrm>
            <a:off x="1243013" y="3933825"/>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21" name="Line 104"/>
          <p:cNvSpPr>
            <a:spLocks noChangeShapeType="1"/>
          </p:cNvSpPr>
          <p:nvPr/>
        </p:nvSpPr>
        <p:spPr bwMode="auto">
          <a:xfrm flipH="1">
            <a:off x="8412163" y="2070100"/>
            <a:ext cx="1587"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9522" name="Line 137"/>
          <p:cNvSpPr>
            <a:spLocks noChangeShapeType="1"/>
          </p:cNvSpPr>
          <p:nvPr/>
        </p:nvSpPr>
        <p:spPr bwMode="auto">
          <a:xfrm>
            <a:off x="8412163"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9523" name="Group 138"/>
          <p:cNvGrpSpPr>
            <a:grpSpLocks/>
          </p:cNvGrpSpPr>
          <p:nvPr/>
        </p:nvGrpSpPr>
        <p:grpSpPr bwMode="auto">
          <a:xfrm rot="5400000">
            <a:off x="8037513" y="3779837"/>
            <a:ext cx="768350" cy="498475"/>
            <a:chOff x="2190" y="1329"/>
            <a:chExt cx="484" cy="314"/>
          </a:xfrm>
        </p:grpSpPr>
        <p:sp>
          <p:nvSpPr>
            <p:cNvPr id="19569"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0"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1"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2"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3"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524" name="Group 144"/>
          <p:cNvGrpSpPr>
            <a:grpSpLocks/>
          </p:cNvGrpSpPr>
          <p:nvPr/>
        </p:nvGrpSpPr>
        <p:grpSpPr bwMode="auto">
          <a:xfrm rot="-5400000">
            <a:off x="7987507" y="4502944"/>
            <a:ext cx="717550" cy="153987"/>
            <a:chOff x="2835" y="1207"/>
            <a:chExt cx="452" cy="97"/>
          </a:xfrm>
        </p:grpSpPr>
        <p:sp>
          <p:nvSpPr>
            <p:cNvPr id="1956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6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68" name="Line 14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25" name="Text Box 149"/>
          <p:cNvSpPr txBox="1">
            <a:spLocks noChangeArrowheads="1"/>
          </p:cNvSpPr>
          <p:nvPr/>
        </p:nvSpPr>
        <p:spPr bwMode="auto">
          <a:xfrm>
            <a:off x="4572000" y="981075"/>
            <a:ext cx="87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solidFill>
                  <a:schemeClr val="accent2"/>
                </a:solidFill>
                <a:latin typeface="Calibri" pitchFamily="34" charset="0"/>
              </a:rPr>
              <a:t>PIXEL</a:t>
            </a:r>
          </a:p>
        </p:txBody>
      </p:sp>
      <p:sp>
        <p:nvSpPr>
          <p:cNvPr id="19526" name="Text Box 38"/>
          <p:cNvSpPr txBox="1">
            <a:spLocks noChangeArrowheads="1"/>
          </p:cNvSpPr>
          <p:nvPr/>
        </p:nvSpPr>
        <p:spPr bwMode="auto">
          <a:xfrm>
            <a:off x="2905125" y="908050"/>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CDS</a:t>
            </a:r>
          </a:p>
          <a:p>
            <a:pPr algn="ctr" eaLnBrk="1" hangingPunct="1"/>
            <a:r>
              <a:rPr lang="en-US" altLang="de-DE" sz="1400" b="0">
                <a:latin typeface="Calibri" pitchFamily="34" charset="0"/>
              </a:rPr>
              <a:t>reset</a:t>
            </a:r>
          </a:p>
        </p:txBody>
      </p:sp>
      <p:sp>
        <p:nvSpPr>
          <p:cNvPr id="19527" name="Text Box 38"/>
          <p:cNvSpPr txBox="1">
            <a:spLocks noChangeArrowheads="1"/>
          </p:cNvSpPr>
          <p:nvPr/>
        </p:nvSpPr>
        <p:spPr bwMode="auto">
          <a:xfrm>
            <a:off x="611188" y="908050"/>
            <a:ext cx="7477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Preamp</a:t>
            </a:r>
          </a:p>
          <a:p>
            <a:pPr algn="ctr" eaLnBrk="1" hangingPunct="1"/>
            <a:r>
              <a:rPr lang="en-US" altLang="de-DE" sz="1400" b="0">
                <a:latin typeface="Calibri" pitchFamily="34" charset="0"/>
              </a:rPr>
              <a:t>reset</a:t>
            </a:r>
          </a:p>
        </p:txBody>
      </p:sp>
      <p:grpSp>
        <p:nvGrpSpPr>
          <p:cNvPr id="19528" name="Group 152"/>
          <p:cNvGrpSpPr>
            <a:grpSpLocks/>
          </p:cNvGrpSpPr>
          <p:nvPr/>
        </p:nvGrpSpPr>
        <p:grpSpPr bwMode="auto">
          <a:xfrm>
            <a:off x="1357313" y="1076325"/>
            <a:ext cx="766762" cy="136525"/>
            <a:chOff x="2835" y="1207"/>
            <a:chExt cx="452" cy="97"/>
          </a:xfrm>
        </p:grpSpPr>
        <p:sp>
          <p:nvSpPr>
            <p:cNvPr id="1956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6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64" name="Line 15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29" name="Line 157"/>
          <p:cNvSpPr>
            <a:spLocks noChangeShapeType="1"/>
          </p:cNvSpPr>
          <p:nvPr/>
        </p:nvSpPr>
        <p:spPr bwMode="auto">
          <a:xfrm>
            <a:off x="2122488"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0" name="Line 158"/>
          <p:cNvSpPr>
            <a:spLocks noChangeShapeType="1"/>
          </p:cNvSpPr>
          <p:nvPr/>
        </p:nvSpPr>
        <p:spPr bwMode="auto">
          <a:xfrm>
            <a:off x="1355725"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1" name="Text Box 38"/>
          <p:cNvSpPr txBox="1">
            <a:spLocks noChangeArrowheads="1"/>
          </p:cNvSpPr>
          <p:nvPr/>
        </p:nvSpPr>
        <p:spPr bwMode="auto">
          <a:xfrm>
            <a:off x="5491163" y="2919413"/>
            <a:ext cx="819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Storage</a:t>
            </a:r>
          </a:p>
          <a:p>
            <a:pPr algn="ctr" eaLnBrk="1" hangingPunct="1"/>
            <a:r>
              <a:rPr lang="en-US" altLang="de-DE" sz="1600" b="0">
                <a:latin typeface="Calibri" pitchFamily="34" charset="0"/>
              </a:rPr>
              <a:t>Caps</a:t>
            </a:r>
          </a:p>
        </p:txBody>
      </p:sp>
      <p:sp>
        <p:nvSpPr>
          <p:cNvPr id="19532" name="Line 160"/>
          <p:cNvSpPr>
            <a:spLocks noChangeShapeType="1"/>
          </p:cNvSpPr>
          <p:nvPr/>
        </p:nvSpPr>
        <p:spPr bwMode="auto">
          <a:xfrm flipV="1">
            <a:off x="8196263" y="4941888"/>
            <a:ext cx="0" cy="6477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9533" name="Group 163"/>
          <p:cNvGrpSpPr>
            <a:grpSpLocks/>
          </p:cNvGrpSpPr>
          <p:nvPr/>
        </p:nvGrpSpPr>
        <p:grpSpPr bwMode="auto">
          <a:xfrm>
            <a:off x="7947025" y="5389563"/>
            <a:ext cx="500063" cy="614362"/>
            <a:chOff x="5011" y="3475"/>
            <a:chExt cx="315" cy="387"/>
          </a:xfrm>
        </p:grpSpPr>
        <p:sp>
          <p:nvSpPr>
            <p:cNvPr id="19555" name="Line 13"/>
            <p:cNvSpPr>
              <a:spLocks noChangeShapeType="1"/>
            </p:cNvSpPr>
            <p:nvPr/>
          </p:nvSpPr>
          <p:spPr bwMode="auto">
            <a:xfrm rot="5400000" flipH="1">
              <a:off x="5104" y="353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6" name="Line 14"/>
            <p:cNvSpPr>
              <a:spLocks noChangeShapeType="1"/>
            </p:cNvSpPr>
            <p:nvPr/>
          </p:nvSpPr>
          <p:spPr bwMode="auto">
            <a:xfrm rot="5400000" flipH="1">
              <a:off x="5046"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7" name="Line 15"/>
            <p:cNvSpPr>
              <a:spLocks noChangeShapeType="1"/>
            </p:cNvSpPr>
            <p:nvPr/>
          </p:nvSpPr>
          <p:spPr bwMode="auto">
            <a:xfrm rot="5400000">
              <a:off x="5169" y="3441"/>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8" name="Line 16"/>
            <p:cNvSpPr>
              <a:spLocks noChangeShapeType="1"/>
            </p:cNvSpPr>
            <p:nvPr/>
          </p:nvSpPr>
          <p:spPr bwMode="auto">
            <a:xfrm rot="5400000" flipV="1">
              <a:off x="4966"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9" name="Line 17"/>
            <p:cNvSpPr>
              <a:spLocks noChangeShapeType="1"/>
            </p:cNvSpPr>
            <p:nvPr/>
          </p:nvSpPr>
          <p:spPr bwMode="auto">
            <a:xfrm rot="5400000" flipH="1" flipV="1">
              <a:off x="5123"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0" name="Line 14"/>
            <p:cNvSpPr>
              <a:spLocks noChangeShapeType="1"/>
            </p:cNvSpPr>
            <p:nvPr/>
          </p:nvSpPr>
          <p:spPr bwMode="auto">
            <a:xfrm rot="5400000" flipH="1">
              <a:off x="5177"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9534" name="Rectangle 171"/>
          <p:cNvSpPr>
            <a:spLocks noChangeArrowheads="1"/>
          </p:cNvSpPr>
          <p:nvPr/>
        </p:nvSpPr>
        <p:spPr bwMode="auto">
          <a:xfrm>
            <a:off x="7812088" y="6237288"/>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35" name="Rectangle 172"/>
          <p:cNvSpPr>
            <a:spLocks noChangeArrowheads="1"/>
          </p:cNvSpPr>
          <p:nvPr/>
        </p:nvSpPr>
        <p:spPr bwMode="auto">
          <a:xfrm>
            <a:off x="8301038" y="6229350"/>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36" name="Text Box 173"/>
          <p:cNvSpPr txBox="1">
            <a:spLocks noChangeArrowheads="1"/>
          </p:cNvSpPr>
          <p:nvPr/>
        </p:nvSpPr>
        <p:spPr bwMode="auto">
          <a:xfrm>
            <a:off x="7235825" y="6219825"/>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400">
                <a:latin typeface="Calibri" pitchFamily="34" charset="0"/>
              </a:rPr>
              <a:t>Pads</a:t>
            </a:r>
          </a:p>
        </p:txBody>
      </p:sp>
      <p:sp>
        <p:nvSpPr>
          <p:cNvPr id="19537" name="Line 174"/>
          <p:cNvSpPr>
            <a:spLocks noChangeShapeType="1"/>
          </p:cNvSpPr>
          <p:nvPr/>
        </p:nvSpPr>
        <p:spPr bwMode="auto">
          <a:xfrm>
            <a:off x="8093075" y="6013450"/>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8" name="Line 175"/>
          <p:cNvSpPr>
            <a:spLocks noChangeShapeType="1"/>
          </p:cNvSpPr>
          <p:nvPr/>
        </p:nvSpPr>
        <p:spPr bwMode="auto">
          <a:xfrm>
            <a:off x="8301038" y="6005513"/>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40" name="Text Box 177"/>
          <p:cNvSpPr txBox="1">
            <a:spLocks noChangeArrowheads="1"/>
          </p:cNvSpPr>
          <p:nvPr/>
        </p:nvSpPr>
        <p:spPr bwMode="auto">
          <a:xfrm>
            <a:off x="6502400" y="5229225"/>
            <a:ext cx="135466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dirty="0">
                <a:latin typeface="Calibri" pitchFamily="34" charset="0"/>
              </a:rPr>
              <a:t>Single ended</a:t>
            </a:r>
          </a:p>
          <a:p>
            <a:r>
              <a:rPr lang="en-US" altLang="de-DE" sz="1600" dirty="0">
                <a:latin typeface="Calibri" pitchFamily="34" charset="0"/>
              </a:rPr>
              <a:t>to differential</a:t>
            </a:r>
          </a:p>
          <a:p>
            <a:r>
              <a:rPr lang="en-US" altLang="de-DE" sz="1600" dirty="0">
                <a:latin typeface="Calibri" pitchFamily="34" charset="0"/>
              </a:rPr>
              <a:t>output driver</a:t>
            </a:r>
          </a:p>
          <a:p>
            <a:r>
              <a:rPr lang="en-US" altLang="de-DE" sz="1600" dirty="0">
                <a:latin typeface="Calibri" pitchFamily="34" charset="0"/>
              </a:rPr>
              <a:t>(</a:t>
            </a:r>
            <a:r>
              <a:rPr lang="en-US" altLang="de-DE" sz="1600" dirty="0" smtClean="0">
                <a:latin typeface="Calibri" pitchFamily="34" charset="0"/>
              </a:rPr>
              <a:t>1x/25cols</a:t>
            </a:r>
            <a:r>
              <a:rPr lang="en-US" altLang="de-DE" sz="1600" dirty="0">
                <a:latin typeface="Calibri" pitchFamily="34" charset="0"/>
              </a:rPr>
              <a:t>)</a:t>
            </a:r>
          </a:p>
        </p:txBody>
      </p:sp>
      <p:sp>
        <p:nvSpPr>
          <p:cNvPr id="233654" name="Text Box 182"/>
          <p:cNvSpPr txBox="1">
            <a:spLocks noChangeArrowheads="1"/>
          </p:cNvSpPr>
          <p:nvPr/>
        </p:nvSpPr>
        <p:spPr bwMode="auto">
          <a:xfrm>
            <a:off x="3841751" y="5030716"/>
            <a:ext cx="2364582" cy="707886"/>
          </a:xfrm>
          <a:prstGeom prst="rect">
            <a:avLst/>
          </a:prstGeom>
          <a:solidFill>
            <a:srgbClr val="AFDAFF"/>
          </a:solidFill>
          <a:ln w="19050">
            <a:noFill/>
            <a:miter lim="800000"/>
            <a:headEnd/>
            <a:tailEnd/>
          </a:ln>
          <a:effectLst/>
          <a:extLst/>
        </p:spPr>
        <p:txBody>
          <a:bodyPr wrap="square">
            <a:spAutoFit/>
          </a:bodyPr>
          <a:lstStyle/>
          <a:p>
            <a:pPr>
              <a:buFontTx/>
              <a:buChar char="•"/>
              <a:defRPr/>
            </a:pPr>
            <a:r>
              <a:rPr lang="en-US" altLang="de-DE" dirty="0">
                <a:effectLst>
                  <a:outerShdw blurRad="38100" dist="38100" dir="2700000" algn="tl">
                    <a:srgbClr val="FFFFFF"/>
                  </a:outerShdw>
                </a:effectLst>
              </a:rPr>
              <a:t>Selectable CDS </a:t>
            </a:r>
            <a:r>
              <a:rPr lang="en-US" altLang="de-DE" dirty="0" smtClean="0">
                <a:effectLst>
                  <a:outerShdw blurRad="38100" dist="38100" dir="2700000" algn="tl">
                    <a:srgbClr val="FFFFFF"/>
                  </a:outerShdw>
                </a:effectLst>
              </a:rPr>
              <a:t>Gain </a:t>
            </a:r>
            <a:endParaRPr lang="en-US" altLang="de-DE" dirty="0">
              <a:effectLst>
                <a:outerShdw blurRad="38100" dist="38100" dir="2700000" algn="tl">
                  <a:srgbClr val="FFFFFF"/>
                </a:outerShdw>
              </a:effectLst>
            </a:endParaRPr>
          </a:p>
          <a:p>
            <a:pPr>
              <a:buFontTx/>
              <a:buChar char="•"/>
              <a:defRPr/>
            </a:pPr>
            <a:r>
              <a:rPr lang="en-US" altLang="de-DE" dirty="0" smtClean="0">
                <a:effectLst>
                  <a:outerShdw blurRad="38100" dist="38100" dir="2700000" algn="tl">
                    <a:srgbClr val="FFFFFF"/>
                  </a:outerShdw>
                </a:effectLst>
              </a:rPr>
              <a:t>Two </a:t>
            </a:r>
            <a:r>
              <a:rPr lang="en-US" altLang="de-DE" dirty="0">
                <a:effectLst>
                  <a:outerShdw blurRad="38100" dist="38100" dir="2700000" algn="tl">
                    <a:srgbClr val="FFFFFF"/>
                  </a:outerShdw>
                </a:effectLst>
              </a:rPr>
              <a:t>storage caps</a:t>
            </a:r>
            <a:endParaRPr lang="en-US" altLang="de-DE" baseline="30000" dirty="0">
              <a:effectLst>
                <a:outerShdw blurRad="38100" dist="38100" dir="2700000" algn="tl">
                  <a:srgbClr val="FFFFFF"/>
                </a:outerShdw>
              </a:effectLst>
            </a:endParaRPr>
          </a:p>
        </p:txBody>
      </p:sp>
      <p:sp>
        <p:nvSpPr>
          <p:cNvPr id="19546" name="Oval 183"/>
          <p:cNvSpPr>
            <a:spLocks noChangeArrowheads="1"/>
          </p:cNvSpPr>
          <p:nvPr/>
        </p:nvSpPr>
        <p:spPr bwMode="auto">
          <a:xfrm>
            <a:off x="4427538" y="2133600"/>
            <a:ext cx="1584325" cy="2065338"/>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47" name="Line 185"/>
          <p:cNvSpPr>
            <a:spLocks noChangeShapeType="1"/>
          </p:cNvSpPr>
          <p:nvPr/>
        </p:nvSpPr>
        <p:spPr bwMode="auto">
          <a:xfrm flipH="1">
            <a:off x="2581291" y="2755902"/>
            <a:ext cx="600852" cy="167481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 name="Slide Number Placeholder 1"/>
          <p:cNvSpPr>
            <a:spLocks noGrp="1"/>
          </p:cNvSpPr>
          <p:nvPr>
            <p:ph type="sldNum" sz="quarter" idx="12"/>
          </p:nvPr>
        </p:nvSpPr>
        <p:spPr/>
        <p:txBody>
          <a:bodyPr/>
          <a:lstStyle/>
          <a:p>
            <a:pPr>
              <a:defRPr/>
            </a:pPr>
            <a:fld id="{C801159F-D31E-4403-B538-E3E6E39FD468}" type="slidenum">
              <a:rPr lang="de-DE" altLang="de-DE"/>
              <a:pPr>
                <a:defRPr/>
              </a:pPr>
              <a:t>11</a:t>
            </a:fld>
            <a:endParaRPr lang="de-DE" altLang="de-DE"/>
          </a:p>
        </p:txBody>
      </p:sp>
      <p:sp>
        <p:nvSpPr>
          <p:cNvPr id="190" name="Oval 189"/>
          <p:cNvSpPr/>
          <p:nvPr/>
        </p:nvSpPr>
        <p:spPr bwMode="auto">
          <a:xfrm>
            <a:off x="4078237" y="230785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91" name="Oval 190"/>
          <p:cNvSpPr/>
          <p:nvPr/>
        </p:nvSpPr>
        <p:spPr bwMode="auto">
          <a:xfrm>
            <a:off x="1944667" y="231166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9544" name="Oval 181"/>
          <p:cNvSpPr>
            <a:spLocks noChangeArrowheads="1"/>
          </p:cNvSpPr>
          <p:nvPr/>
        </p:nvSpPr>
        <p:spPr bwMode="auto">
          <a:xfrm>
            <a:off x="2732088" y="765175"/>
            <a:ext cx="1728787" cy="2065338"/>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2" name="Title 2"/>
          <p:cNvSpPr>
            <a:spLocks noGrp="1"/>
          </p:cNvSpPr>
          <p:nvPr>
            <p:ph type="title"/>
          </p:nvPr>
        </p:nvSpPr>
        <p:spPr>
          <a:xfrm>
            <a:off x="2077200" y="291600"/>
            <a:ext cx="6708025" cy="508500"/>
          </a:xfrm>
        </p:spPr>
        <p:txBody>
          <a:bodyPr/>
          <a:lstStyle/>
          <a:p>
            <a:r>
              <a:rPr lang="en-US" dirty="0" smtClean="0"/>
              <a:t>Add-ons</a:t>
            </a:r>
            <a:endParaRPr lang="de-CH" dirty="0"/>
          </a:p>
        </p:txBody>
      </p:sp>
      <p:sp>
        <p:nvSpPr>
          <p:cNvPr id="193" name="Text Box 210"/>
          <p:cNvSpPr txBox="1">
            <a:spLocks noChangeArrowheads="1"/>
          </p:cNvSpPr>
          <p:nvPr/>
        </p:nvSpPr>
        <p:spPr bwMode="auto">
          <a:xfrm>
            <a:off x="5219700" y="4221163"/>
            <a:ext cx="16573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US" altLang="de-DE" sz="1600" dirty="0">
                <a:latin typeface="Calibri" pitchFamily="34" charset="0"/>
              </a:rPr>
              <a:t>Column selection </a:t>
            </a:r>
          </a:p>
          <a:p>
            <a:pPr algn="ctr"/>
            <a:r>
              <a:rPr lang="en-US" altLang="de-DE" sz="1600" dirty="0" smtClean="0">
                <a:latin typeface="Calibri" pitchFamily="34" charset="0"/>
              </a:rPr>
              <a:t>MUX</a:t>
            </a:r>
            <a:endParaRPr lang="en-US" altLang="de-DE" sz="1600" dirty="0">
              <a:latin typeface="Calibri" pitchFamily="34" charset="0"/>
            </a:endParaRPr>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grpSp>
        <p:nvGrpSpPr>
          <p:cNvPr id="247" name="Group 259"/>
          <p:cNvGrpSpPr>
            <a:grpSpLocks/>
          </p:cNvGrpSpPr>
          <p:nvPr/>
        </p:nvGrpSpPr>
        <p:grpSpPr bwMode="auto">
          <a:xfrm>
            <a:off x="1918099" y="5705226"/>
            <a:ext cx="768350" cy="498475"/>
            <a:chOff x="2190" y="1329"/>
            <a:chExt cx="484" cy="314"/>
          </a:xfrm>
        </p:grpSpPr>
        <p:sp>
          <p:nvSpPr>
            <p:cNvPr id="313"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4"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5"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6"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7"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48" name="Group 188"/>
          <p:cNvGrpSpPr>
            <a:grpSpLocks/>
          </p:cNvGrpSpPr>
          <p:nvPr/>
        </p:nvGrpSpPr>
        <p:grpSpPr bwMode="auto">
          <a:xfrm>
            <a:off x="1918099" y="5090863"/>
            <a:ext cx="587376" cy="215900"/>
            <a:chOff x="877" y="759"/>
            <a:chExt cx="484" cy="188"/>
          </a:xfrm>
        </p:grpSpPr>
        <p:sp>
          <p:nvSpPr>
            <p:cNvPr id="30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49" name="AutoShape 31"/>
          <p:cNvCxnSpPr>
            <a:cxnSpLocks noChangeShapeType="1"/>
            <a:stCxn id="312" idx="0"/>
            <a:endCxn id="313" idx="1"/>
          </p:cNvCxnSpPr>
          <p:nvPr/>
        </p:nvCxnSpPr>
        <p:spPr bwMode="auto">
          <a:xfrm>
            <a:off x="1918099" y="5202258"/>
            <a:ext cx="0" cy="756969"/>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50" name="Group 305"/>
          <p:cNvGrpSpPr>
            <a:grpSpLocks/>
          </p:cNvGrpSpPr>
          <p:nvPr/>
        </p:nvGrpSpPr>
        <p:grpSpPr bwMode="auto">
          <a:xfrm>
            <a:off x="1918099" y="4720976"/>
            <a:ext cx="719138" cy="585787"/>
            <a:chOff x="2190" y="709"/>
            <a:chExt cx="453" cy="369"/>
          </a:xfrm>
        </p:grpSpPr>
        <p:grpSp>
          <p:nvGrpSpPr>
            <p:cNvPr id="303" name="Group 240"/>
            <p:cNvGrpSpPr>
              <a:grpSpLocks/>
            </p:cNvGrpSpPr>
            <p:nvPr/>
          </p:nvGrpSpPr>
          <p:grpSpPr bwMode="auto">
            <a:xfrm>
              <a:off x="2191" y="709"/>
              <a:ext cx="452" cy="97"/>
              <a:chOff x="2835" y="1207"/>
              <a:chExt cx="452" cy="97"/>
            </a:xfrm>
          </p:grpSpPr>
          <p:sp>
            <p:nvSpPr>
              <p:cNvPr id="30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30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308"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304" name="Line 246"/>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51" name="Line 247"/>
          <p:cNvSpPr>
            <a:spLocks noChangeShapeType="1"/>
          </p:cNvSpPr>
          <p:nvPr/>
        </p:nvSpPr>
        <p:spPr bwMode="auto">
          <a:xfrm>
            <a:off x="2610249" y="4868613"/>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52" name="Oval 251"/>
          <p:cNvSpPr/>
          <p:nvPr/>
        </p:nvSpPr>
        <p:spPr bwMode="auto">
          <a:xfrm>
            <a:off x="2519711" y="5903296"/>
            <a:ext cx="114673" cy="101600"/>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53" name="Group 188"/>
          <p:cNvGrpSpPr>
            <a:grpSpLocks/>
          </p:cNvGrpSpPr>
          <p:nvPr/>
        </p:nvGrpSpPr>
        <p:grpSpPr bwMode="auto">
          <a:xfrm>
            <a:off x="1922042" y="5382790"/>
            <a:ext cx="587376" cy="215900"/>
            <a:chOff x="877" y="759"/>
            <a:chExt cx="484" cy="188"/>
          </a:xfrm>
        </p:grpSpPr>
        <p:sp>
          <p:nvSpPr>
            <p:cNvPr id="29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54" name="Group 240"/>
          <p:cNvGrpSpPr>
            <a:grpSpLocks/>
          </p:cNvGrpSpPr>
          <p:nvPr/>
        </p:nvGrpSpPr>
        <p:grpSpPr bwMode="auto">
          <a:xfrm>
            <a:off x="2378922" y="5127290"/>
            <a:ext cx="433388" cy="77787"/>
            <a:chOff x="2835" y="1207"/>
            <a:chExt cx="452" cy="97"/>
          </a:xfrm>
        </p:grpSpPr>
        <p:sp>
          <p:nvSpPr>
            <p:cNvPr id="29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9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98"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cxnSp>
        <p:nvCxnSpPr>
          <p:cNvPr id="255" name="Straight Connector 254"/>
          <p:cNvCxnSpPr/>
          <p:nvPr/>
        </p:nvCxnSpPr>
        <p:spPr bwMode="auto">
          <a:xfrm flipV="1">
            <a:off x="2509418" y="5492105"/>
            <a:ext cx="3028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6" name="Straight Connector 255"/>
          <p:cNvCxnSpPr/>
          <p:nvPr/>
        </p:nvCxnSpPr>
        <p:spPr bwMode="auto">
          <a:xfrm>
            <a:off x="2812311" y="4867026"/>
            <a:ext cx="0" cy="109220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7" name="Straight Connector 256"/>
          <p:cNvCxnSpPr>
            <a:endCxn id="314" idx="0"/>
          </p:cNvCxnSpPr>
          <p:nvPr/>
        </p:nvCxnSpPr>
        <p:spPr bwMode="auto">
          <a:xfrm flipH="1" flipV="1">
            <a:off x="2686449" y="5956051"/>
            <a:ext cx="125862" cy="317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258" name="Group 188"/>
          <p:cNvGrpSpPr>
            <a:grpSpLocks/>
          </p:cNvGrpSpPr>
          <p:nvPr/>
        </p:nvGrpSpPr>
        <p:grpSpPr bwMode="auto">
          <a:xfrm>
            <a:off x="1027830" y="5557751"/>
            <a:ext cx="587376" cy="215900"/>
            <a:chOff x="877" y="759"/>
            <a:chExt cx="484" cy="188"/>
          </a:xfrm>
        </p:grpSpPr>
        <p:sp>
          <p:nvSpPr>
            <p:cNvPr id="29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59" name="Group 188"/>
          <p:cNvGrpSpPr>
            <a:grpSpLocks/>
          </p:cNvGrpSpPr>
          <p:nvPr/>
        </p:nvGrpSpPr>
        <p:grpSpPr bwMode="auto">
          <a:xfrm>
            <a:off x="1031773" y="5849678"/>
            <a:ext cx="587376" cy="215900"/>
            <a:chOff x="877" y="759"/>
            <a:chExt cx="484" cy="188"/>
          </a:xfrm>
        </p:grpSpPr>
        <p:sp>
          <p:nvSpPr>
            <p:cNvPr id="287"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8"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9"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0"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60" name="Group 240"/>
          <p:cNvGrpSpPr>
            <a:grpSpLocks/>
          </p:cNvGrpSpPr>
          <p:nvPr/>
        </p:nvGrpSpPr>
        <p:grpSpPr bwMode="auto">
          <a:xfrm>
            <a:off x="1488653" y="5594178"/>
            <a:ext cx="433388" cy="77787"/>
            <a:chOff x="2835" y="1207"/>
            <a:chExt cx="452" cy="97"/>
          </a:xfrm>
        </p:grpSpPr>
        <p:sp>
          <p:nvSpPr>
            <p:cNvPr id="28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8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86"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cxnSp>
        <p:nvCxnSpPr>
          <p:cNvPr id="261" name="Straight Connector 260"/>
          <p:cNvCxnSpPr/>
          <p:nvPr/>
        </p:nvCxnSpPr>
        <p:spPr bwMode="auto">
          <a:xfrm flipV="1">
            <a:off x="1619149" y="5964427"/>
            <a:ext cx="3028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2" name="Straight Connector 261"/>
          <p:cNvCxnSpPr/>
          <p:nvPr/>
        </p:nvCxnSpPr>
        <p:spPr bwMode="auto">
          <a:xfrm>
            <a:off x="1031773" y="5670747"/>
            <a:ext cx="0" cy="295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3" name="Straight Connector 262"/>
          <p:cNvCxnSpPr/>
          <p:nvPr/>
        </p:nvCxnSpPr>
        <p:spPr bwMode="auto">
          <a:xfrm>
            <a:off x="2595961" y="4868382"/>
            <a:ext cx="2163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4" name="Rounded Rectangle 263"/>
          <p:cNvSpPr/>
          <p:nvPr/>
        </p:nvSpPr>
        <p:spPr bwMode="auto">
          <a:xfrm>
            <a:off x="251520" y="4653136"/>
            <a:ext cx="3312368" cy="1800200"/>
          </a:xfrm>
          <a:prstGeom prst="roundRect">
            <a:avLst/>
          </a:prstGeom>
          <a:solidFill>
            <a:srgbClr val="AFDAFF">
              <a:alpha val="3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68" name="Group 240"/>
          <p:cNvGrpSpPr>
            <a:grpSpLocks/>
          </p:cNvGrpSpPr>
          <p:nvPr/>
        </p:nvGrpSpPr>
        <p:grpSpPr bwMode="auto">
          <a:xfrm>
            <a:off x="2660864" y="5802246"/>
            <a:ext cx="717550" cy="153987"/>
            <a:chOff x="2835" y="1207"/>
            <a:chExt cx="452" cy="97"/>
          </a:xfrm>
        </p:grpSpPr>
        <p:sp>
          <p:nvSpPr>
            <p:cNvPr id="27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7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7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74"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Tree>
    <p:extLst>
      <p:ext uri="{BB962C8B-B14F-4D97-AF65-F5344CB8AC3E}">
        <p14:creationId xmlns:p14="http://schemas.microsoft.com/office/powerpoint/2010/main" val="307534367"/>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ußzeilenplatzhalter 4"/>
          <p:cNvSpPr>
            <a:spLocks noGrp="1"/>
          </p:cNvSpPr>
          <p:nvPr>
            <p:ph type="ftr" sz="quarter" idx="11"/>
          </p:nvPr>
        </p:nvSpPr>
        <p:spPr/>
        <p:txBody>
          <a:bodyPr/>
          <a:lstStyle/>
          <a:p>
            <a:pPr>
              <a:defRPr/>
            </a:pPr>
            <a:r>
              <a:rPr lang="de-DE" altLang="de-DE" smtClean="0"/>
              <a:t>R. Dinapoli</a:t>
            </a:r>
            <a:endParaRPr lang="de-DE" altLang="de-DE"/>
          </a:p>
        </p:txBody>
      </p:sp>
      <p:sp>
        <p:nvSpPr>
          <p:cNvPr id="19459" name="Line 13"/>
          <p:cNvSpPr>
            <a:spLocks noChangeShapeType="1"/>
          </p:cNvSpPr>
          <p:nvPr/>
        </p:nvSpPr>
        <p:spPr bwMode="auto">
          <a:xfrm flipH="1">
            <a:off x="1355725" y="2359025"/>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0" name="Line 14"/>
          <p:cNvSpPr>
            <a:spLocks noChangeShapeType="1"/>
          </p:cNvSpPr>
          <p:nvPr/>
        </p:nvSpPr>
        <p:spPr bwMode="auto">
          <a:xfrm flipH="1">
            <a:off x="1943100" y="2359025"/>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1" name="Line 15"/>
          <p:cNvSpPr>
            <a:spLocks noChangeShapeType="1"/>
          </p:cNvSpPr>
          <p:nvPr/>
        </p:nvSpPr>
        <p:spPr bwMode="auto">
          <a:xfrm>
            <a:off x="1550988" y="2105025"/>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2" name="Line 16"/>
          <p:cNvSpPr>
            <a:spLocks noChangeShapeType="1"/>
          </p:cNvSpPr>
          <p:nvPr/>
        </p:nvSpPr>
        <p:spPr bwMode="auto">
          <a:xfrm flipV="1">
            <a:off x="1550988" y="235426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63" name="Line 17"/>
          <p:cNvSpPr>
            <a:spLocks noChangeShapeType="1"/>
          </p:cNvSpPr>
          <p:nvPr/>
        </p:nvSpPr>
        <p:spPr bwMode="auto">
          <a:xfrm flipH="1" flipV="1">
            <a:off x="1550988" y="2105025"/>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19464" name="Group 7"/>
          <p:cNvGrpSpPr>
            <a:grpSpLocks/>
          </p:cNvGrpSpPr>
          <p:nvPr/>
        </p:nvGrpSpPr>
        <p:grpSpPr bwMode="auto">
          <a:xfrm>
            <a:off x="1355725" y="1506538"/>
            <a:ext cx="768350" cy="298450"/>
            <a:chOff x="877" y="759"/>
            <a:chExt cx="484" cy="188"/>
          </a:xfrm>
        </p:grpSpPr>
        <p:sp>
          <p:nvSpPr>
            <p:cNvPr id="1964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3"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4"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5"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65" name="Group 22"/>
          <p:cNvGrpSpPr>
            <a:grpSpLocks/>
          </p:cNvGrpSpPr>
          <p:nvPr/>
        </p:nvGrpSpPr>
        <p:grpSpPr bwMode="auto">
          <a:xfrm rot="-5400000">
            <a:off x="730250" y="2433638"/>
            <a:ext cx="301625" cy="158750"/>
            <a:chOff x="1467" y="1369"/>
            <a:chExt cx="146" cy="100"/>
          </a:xfrm>
        </p:grpSpPr>
        <p:sp>
          <p:nvSpPr>
            <p:cNvPr id="19636" name="Line 23"/>
            <p:cNvSpPr>
              <a:spLocks noChangeShapeType="1"/>
            </p:cNvSpPr>
            <p:nvPr/>
          </p:nvSpPr>
          <p:spPr bwMode="auto">
            <a:xfrm flipH="1">
              <a:off x="1467" y="1421"/>
              <a:ext cx="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7" name="Line 24"/>
            <p:cNvSpPr>
              <a:spLocks noChangeShapeType="1"/>
            </p:cNvSpPr>
            <p:nvPr/>
          </p:nvSpPr>
          <p:spPr bwMode="auto">
            <a:xfrm flipH="1">
              <a:off x="1579" y="1420"/>
              <a:ext cx="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8" name="Line 25"/>
            <p:cNvSpPr>
              <a:spLocks noChangeShapeType="1"/>
            </p:cNvSpPr>
            <p:nvPr/>
          </p:nvSpPr>
          <p:spPr bwMode="auto">
            <a:xfrm>
              <a:off x="1505"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9" name="Line 26"/>
            <p:cNvSpPr>
              <a:spLocks noChangeShapeType="1"/>
            </p:cNvSpPr>
            <p:nvPr/>
          </p:nvSpPr>
          <p:spPr bwMode="auto">
            <a:xfrm flipV="1">
              <a:off x="1505" y="1421"/>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0" name="Line 27"/>
            <p:cNvSpPr>
              <a:spLocks noChangeShapeType="1"/>
            </p:cNvSpPr>
            <p:nvPr/>
          </p:nvSpPr>
          <p:spPr bwMode="auto">
            <a:xfrm flipH="1" flipV="1">
              <a:off x="1504" y="1369"/>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41" name="Line 28"/>
            <p:cNvSpPr>
              <a:spLocks noChangeShapeType="1"/>
            </p:cNvSpPr>
            <p:nvPr/>
          </p:nvSpPr>
          <p:spPr bwMode="auto">
            <a:xfrm>
              <a:off x="1580"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66" name="Group 19"/>
          <p:cNvGrpSpPr>
            <a:grpSpLocks/>
          </p:cNvGrpSpPr>
          <p:nvPr/>
        </p:nvGrpSpPr>
        <p:grpSpPr bwMode="auto">
          <a:xfrm>
            <a:off x="608013" y="2290763"/>
            <a:ext cx="169862" cy="203200"/>
            <a:chOff x="406" y="1253"/>
            <a:chExt cx="107" cy="128"/>
          </a:xfrm>
        </p:grpSpPr>
        <p:sp>
          <p:nvSpPr>
            <p:cNvPr id="19634" name="AutoShape 29"/>
            <p:cNvSpPr>
              <a:spLocks noChangeArrowheads="1"/>
            </p:cNvSpPr>
            <p:nvPr/>
          </p:nvSpPr>
          <p:spPr bwMode="auto">
            <a:xfrm>
              <a:off x="474" y="1335"/>
              <a:ext cx="39" cy="46"/>
            </a:xfrm>
            <a:prstGeom prst="triangle">
              <a:avLst>
                <a:gd name="adj" fmla="val 10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endParaRPr lang="en-GB" altLang="de-DE" sz="1800" b="0">
                <a:latin typeface="Calibri" pitchFamily="34" charset="0"/>
              </a:endParaRPr>
            </a:p>
          </p:txBody>
        </p:sp>
        <p:cxnSp>
          <p:nvCxnSpPr>
            <p:cNvPr id="19635" name="AutoShape 30"/>
            <p:cNvCxnSpPr>
              <a:cxnSpLocks noChangeShapeType="1"/>
            </p:cNvCxnSpPr>
            <p:nvPr/>
          </p:nvCxnSpPr>
          <p:spPr bwMode="auto">
            <a:xfrm rot="5400000" flipH="1">
              <a:off x="398" y="1261"/>
              <a:ext cx="104" cy="88"/>
            </a:xfrm>
            <a:prstGeom prst="curvedConnector3">
              <a:avLst>
                <a:gd name="adj1" fmla="val 60759"/>
              </a:avLst>
            </a:prstGeom>
            <a:noFill/>
            <a:ln w="9525">
              <a:solidFill>
                <a:schemeClr val="tx1"/>
              </a:solidFill>
              <a:round/>
              <a:headEnd/>
              <a:tailEnd/>
            </a:ln>
            <a:extLst>
              <a:ext uri="{909E8E84-426E-40DD-AFC4-6F175D3DCCD1}">
                <a14:hiddenFill xmlns:a14="http://schemas.microsoft.com/office/drawing/2010/main">
                  <a:noFill/>
                </a14:hiddenFill>
              </a:ext>
            </a:extLst>
          </p:spPr>
        </p:cxnSp>
      </p:grpSp>
      <p:cxnSp>
        <p:nvCxnSpPr>
          <p:cNvPr id="19467" name="AutoShape 31"/>
          <p:cNvCxnSpPr>
            <a:cxnSpLocks noChangeShapeType="1"/>
            <a:stCxn id="19645" idx="0"/>
            <a:endCxn id="19459" idx="1"/>
          </p:cNvCxnSpPr>
          <p:nvPr/>
        </p:nvCxnSpPr>
        <p:spPr bwMode="auto">
          <a:xfrm>
            <a:off x="1355725" y="1660525"/>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468" name="AutoShape 32"/>
          <p:cNvCxnSpPr>
            <a:cxnSpLocks noChangeShapeType="1"/>
            <a:stCxn id="19644" idx="1"/>
            <a:endCxn id="19460" idx="0"/>
          </p:cNvCxnSpPr>
          <p:nvPr/>
        </p:nvCxnSpPr>
        <p:spPr bwMode="auto">
          <a:xfrm>
            <a:off x="2124075" y="1660525"/>
            <a:ext cx="0"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469" name="Line 33"/>
          <p:cNvSpPr>
            <a:spLocks noChangeShapeType="1"/>
          </p:cNvSpPr>
          <p:nvPr/>
        </p:nvSpPr>
        <p:spPr bwMode="auto">
          <a:xfrm>
            <a:off x="671513" y="2665413"/>
            <a:ext cx="427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0" name="Line 34"/>
          <p:cNvSpPr>
            <a:spLocks noChangeShapeType="1"/>
          </p:cNvSpPr>
          <p:nvPr/>
        </p:nvSpPr>
        <p:spPr bwMode="auto">
          <a:xfrm flipH="1">
            <a:off x="671513"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1" name="Line 35"/>
          <p:cNvSpPr>
            <a:spLocks noChangeShapeType="1"/>
          </p:cNvSpPr>
          <p:nvPr/>
        </p:nvSpPr>
        <p:spPr bwMode="auto">
          <a:xfrm flipH="1">
            <a:off x="757238"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2" name="Line 36"/>
          <p:cNvSpPr>
            <a:spLocks noChangeShapeType="1"/>
          </p:cNvSpPr>
          <p:nvPr/>
        </p:nvSpPr>
        <p:spPr bwMode="auto">
          <a:xfrm flipH="1">
            <a:off x="842963" y="2665413"/>
            <a:ext cx="84137"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3" name="Line 37"/>
          <p:cNvSpPr>
            <a:spLocks noChangeShapeType="1"/>
          </p:cNvSpPr>
          <p:nvPr/>
        </p:nvSpPr>
        <p:spPr bwMode="auto">
          <a:xfrm flipH="1">
            <a:off x="927100"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4" name="Text Box 38"/>
          <p:cNvSpPr txBox="1">
            <a:spLocks noChangeArrowheads="1"/>
          </p:cNvSpPr>
          <p:nvPr/>
        </p:nvSpPr>
        <p:spPr bwMode="auto">
          <a:xfrm>
            <a:off x="3535363" y="2646363"/>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19475" name="Text Box 39"/>
          <p:cNvSpPr txBox="1">
            <a:spLocks noChangeArrowheads="1"/>
          </p:cNvSpPr>
          <p:nvPr/>
        </p:nvSpPr>
        <p:spPr bwMode="auto">
          <a:xfrm>
            <a:off x="1258888" y="1279525"/>
            <a:ext cx="398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C</a:t>
            </a:r>
            <a:r>
              <a:rPr lang="en-US" altLang="de-DE" sz="1400" b="0" baseline="-25000">
                <a:latin typeface="Times New Roman" pitchFamily="18" charset="0"/>
              </a:rPr>
              <a:t>fb</a:t>
            </a:r>
            <a:endParaRPr lang="en-US" altLang="de-DE" sz="1400" b="0">
              <a:latin typeface="Times New Roman" pitchFamily="18" charset="0"/>
            </a:endParaRPr>
          </a:p>
        </p:txBody>
      </p:sp>
      <p:sp>
        <p:nvSpPr>
          <p:cNvPr id="19476" name="Text Box 40"/>
          <p:cNvSpPr txBox="1">
            <a:spLocks noChangeArrowheads="1"/>
          </p:cNvSpPr>
          <p:nvPr/>
        </p:nvSpPr>
        <p:spPr bwMode="auto">
          <a:xfrm>
            <a:off x="446088" y="2679700"/>
            <a:ext cx="7969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Detector</a:t>
            </a:r>
          </a:p>
        </p:txBody>
      </p:sp>
      <p:cxnSp>
        <p:nvCxnSpPr>
          <p:cNvPr id="19477" name="AutoShape 51"/>
          <p:cNvCxnSpPr>
            <a:cxnSpLocks noChangeShapeType="1"/>
            <a:stCxn id="19460" idx="0"/>
          </p:cNvCxnSpPr>
          <p:nvPr/>
        </p:nvCxnSpPr>
        <p:spPr bwMode="auto">
          <a:xfrm>
            <a:off x="2124075" y="2359025"/>
            <a:ext cx="709613"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478" name="Line 65"/>
          <p:cNvSpPr>
            <a:spLocks noChangeShapeType="1"/>
          </p:cNvSpPr>
          <p:nvPr/>
        </p:nvSpPr>
        <p:spPr bwMode="auto">
          <a:xfrm rot="5400000">
            <a:off x="1247775" y="28987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79" name="Line 66"/>
          <p:cNvSpPr>
            <a:spLocks noChangeShapeType="1"/>
          </p:cNvSpPr>
          <p:nvPr/>
        </p:nvSpPr>
        <p:spPr bwMode="auto">
          <a:xfrm rot="5400000">
            <a:off x="1247775" y="2971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0" name="Line 67"/>
          <p:cNvSpPr>
            <a:spLocks noChangeShapeType="1"/>
          </p:cNvSpPr>
          <p:nvPr/>
        </p:nvSpPr>
        <p:spPr bwMode="auto">
          <a:xfrm rot="5400000">
            <a:off x="1099343" y="3231357"/>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1" name="Line 68"/>
          <p:cNvSpPr>
            <a:spLocks noChangeShapeType="1"/>
          </p:cNvSpPr>
          <p:nvPr/>
        </p:nvSpPr>
        <p:spPr bwMode="auto">
          <a:xfrm rot="5400000">
            <a:off x="1098550" y="28670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2" name="Line 69"/>
          <p:cNvSpPr>
            <a:spLocks noChangeShapeType="1"/>
          </p:cNvSpPr>
          <p:nvPr/>
        </p:nvSpPr>
        <p:spPr bwMode="auto">
          <a:xfrm rot="16200000" flipH="1">
            <a:off x="1098550" y="3322638"/>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3" name="Line 70"/>
          <p:cNvSpPr>
            <a:spLocks noChangeShapeType="1"/>
          </p:cNvSpPr>
          <p:nvPr/>
        </p:nvSpPr>
        <p:spPr bwMode="auto">
          <a:xfrm rot="16200000" flipH="1">
            <a:off x="1092200" y="38322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4" name="Line 71"/>
          <p:cNvSpPr>
            <a:spLocks noChangeShapeType="1"/>
          </p:cNvSpPr>
          <p:nvPr/>
        </p:nvSpPr>
        <p:spPr bwMode="auto">
          <a:xfrm rot="-5400000" flipH="1" flipV="1">
            <a:off x="1059656" y="3501232"/>
            <a:ext cx="217487"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485" name="Arc 72"/>
          <p:cNvSpPr>
            <a:spLocks/>
          </p:cNvSpPr>
          <p:nvPr/>
        </p:nvSpPr>
        <p:spPr bwMode="auto">
          <a:xfrm rot="16200000" flipH="1">
            <a:off x="1095375" y="3465513"/>
            <a:ext cx="146050" cy="152400"/>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486" name="Text Box 73"/>
          <p:cNvSpPr txBox="1">
            <a:spLocks noChangeArrowheads="1"/>
          </p:cNvSpPr>
          <p:nvPr/>
        </p:nvSpPr>
        <p:spPr bwMode="auto">
          <a:xfrm>
            <a:off x="619125" y="3454400"/>
            <a:ext cx="446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Test</a:t>
            </a:r>
          </a:p>
        </p:txBody>
      </p:sp>
      <p:sp>
        <p:nvSpPr>
          <p:cNvPr id="19487" name="Line 74"/>
          <p:cNvSpPr>
            <a:spLocks noChangeShapeType="1"/>
          </p:cNvSpPr>
          <p:nvPr/>
        </p:nvSpPr>
        <p:spPr bwMode="auto">
          <a:xfrm flipH="1" flipV="1">
            <a:off x="1244600" y="2362200"/>
            <a:ext cx="0" cy="592138"/>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488" name="Text Box 75"/>
          <p:cNvSpPr txBox="1">
            <a:spLocks noChangeArrowheads="1"/>
          </p:cNvSpPr>
          <p:nvPr/>
        </p:nvSpPr>
        <p:spPr bwMode="auto">
          <a:xfrm>
            <a:off x="857250" y="4233863"/>
            <a:ext cx="739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Calibrate</a:t>
            </a:r>
          </a:p>
        </p:txBody>
      </p:sp>
      <p:sp>
        <p:nvSpPr>
          <p:cNvPr id="19489" name="Line 104"/>
          <p:cNvSpPr>
            <a:spLocks noChangeShapeType="1"/>
          </p:cNvSpPr>
          <p:nvPr/>
        </p:nvSpPr>
        <p:spPr bwMode="auto">
          <a:xfrm flipH="1">
            <a:off x="7019925" y="2070100"/>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9490" name="Line 134"/>
          <p:cNvSpPr>
            <a:spLocks noChangeShapeType="1"/>
          </p:cNvSpPr>
          <p:nvPr/>
        </p:nvSpPr>
        <p:spPr bwMode="auto">
          <a:xfrm flipV="1">
            <a:off x="1238250" y="3759200"/>
            <a:ext cx="0" cy="209550"/>
          </a:xfrm>
          <a:prstGeom prst="line">
            <a:avLst/>
          </a:prstGeom>
          <a:noFill/>
          <a:ln w="9525">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de-CH"/>
          </a:p>
        </p:txBody>
      </p:sp>
      <p:sp>
        <p:nvSpPr>
          <p:cNvPr id="19491" name="Line 150"/>
          <p:cNvSpPr>
            <a:spLocks noChangeShapeType="1"/>
          </p:cNvSpPr>
          <p:nvPr/>
        </p:nvSpPr>
        <p:spPr bwMode="auto">
          <a:xfrm flipH="1">
            <a:off x="879475" y="2359025"/>
            <a:ext cx="476250" cy="0"/>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grpSp>
        <p:nvGrpSpPr>
          <p:cNvPr id="19492" name="Group 47"/>
          <p:cNvGrpSpPr>
            <a:grpSpLocks/>
          </p:cNvGrpSpPr>
          <p:nvPr/>
        </p:nvGrpSpPr>
        <p:grpSpPr bwMode="auto">
          <a:xfrm>
            <a:off x="2795588" y="2208213"/>
            <a:ext cx="768350" cy="298450"/>
            <a:chOff x="877" y="759"/>
            <a:chExt cx="484" cy="188"/>
          </a:xfrm>
        </p:grpSpPr>
        <p:sp>
          <p:nvSpPr>
            <p:cNvPr id="1963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3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93" name="Group 52"/>
          <p:cNvGrpSpPr>
            <a:grpSpLocks/>
          </p:cNvGrpSpPr>
          <p:nvPr/>
        </p:nvGrpSpPr>
        <p:grpSpPr bwMode="auto">
          <a:xfrm>
            <a:off x="2159000" y="1785938"/>
            <a:ext cx="863600" cy="546100"/>
            <a:chOff x="1383" y="935"/>
            <a:chExt cx="544" cy="344"/>
          </a:xfrm>
        </p:grpSpPr>
        <p:sp>
          <p:nvSpPr>
            <p:cNvPr id="19627" name="Line 227"/>
            <p:cNvSpPr>
              <a:spLocks noChangeShapeType="1"/>
            </p:cNvSpPr>
            <p:nvPr/>
          </p:nvSpPr>
          <p:spPr bwMode="auto">
            <a:xfrm>
              <a:off x="1429" y="935"/>
              <a:ext cx="0" cy="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9628" name="Line 228"/>
            <p:cNvSpPr>
              <a:spLocks noChangeShapeType="1"/>
            </p:cNvSpPr>
            <p:nvPr/>
          </p:nvSpPr>
          <p:spPr bwMode="auto">
            <a:xfrm>
              <a:off x="1383" y="1229"/>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9629" name="Freeform 55"/>
            <p:cNvSpPr>
              <a:spLocks/>
            </p:cNvSpPr>
            <p:nvPr/>
          </p:nvSpPr>
          <p:spPr bwMode="auto">
            <a:xfrm>
              <a:off x="1429" y="935"/>
              <a:ext cx="498" cy="317"/>
            </a:xfrm>
            <a:custGeom>
              <a:avLst/>
              <a:gdLst>
                <a:gd name="T0" fmla="*/ 0 w 1361"/>
                <a:gd name="T1" fmla="*/ 1 h 922"/>
                <a:gd name="T2" fmla="*/ 1 w 1361"/>
                <a:gd name="T3" fmla="*/ 0 h 922"/>
                <a:gd name="T4" fmla="*/ 3 w 1361"/>
                <a:gd name="T5" fmla="*/ 0 h 922"/>
                <a:gd name="T6" fmla="*/ 0 60000 65536"/>
                <a:gd name="T7" fmla="*/ 0 60000 65536"/>
                <a:gd name="T8" fmla="*/ 0 60000 65536"/>
              </a:gdLst>
              <a:ahLst/>
              <a:cxnLst>
                <a:cxn ang="T6">
                  <a:pos x="T0" y="T1"/>
                </a:cxn>
                <a:cxn ang="T7">
                  <a:pos x="T2" y="T3"/>
                </a:cxn>
                <a:cxn ang="T8">
                  <a:pos x="T4" y="T5"/>
                </a:cxn>
              </a:cxnLst>
              <a:rect l="0" t="0" r="r" b="b"/>
              <a:pathLst>
                <a:path w="1361" h="922">
                  <a:moveTo>
                    <a:pt x="0" y="922"/>
                  </a:moveTo>
                  <a:cubicBezTo>
                    <a:pt x="45" y="612"/>
                    <a:pt x="91" y="302"/>
                    <a:pt x="318" y="151"/>
                  </a:cubicBezTo>
                  <a:cubicBezTo>
                    <a:pt x="545" y="0"/>
                    <a:pt x="953" y="7"/>
                    <a:pt x="1361" y="15"/>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9494" name="Group 56"/>
          <p:cNvGrpSpPr>
            <a:grpSpLocks/>
          </p:cNvGrpSpPr>
          <p:nvPr/>
        </p:nvGrpSpPr>
        <p:grpSpPr bwMode="auto">
          <a:xfrm>
            <a:off x="3476625" y="2109788"/>
            <a:ext cx="768350" cy="498475"/>
            <a:chOff x="2190" y="1329"/>
            <a:chExt cx="484" cy="314"/>
          </a:xfrm>
        </p:grpSpPr>
        <p:sp>
          <p:nvSpPr>
            <p:cNvPr id="19622"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3"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4"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5"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6"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495" name="Group 62"/>
          <p:cNvGrpSpPr>
            <a:grpSpLocks/>
          </p:cNvGrpSpPr>
          <p:nvPr/>
        </p:nvGrpSpPr>
        <p:grpSpPr bwMode="auto">
          <a:xfrm>
            <a:off x="3476625" y="1514475"/>
            <a:ext cx="768350" cy="298450"/>
            <a:chOff x="877" y="759"/>
            <a:chExt cx="484" cy="188"/>
          </a:xfrm>
        </p:grpSpPr>
        <p:sp>
          <p:nvSpPr>
            <p:cNvPr id="1961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2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19496" name="AutoShape 31"/>
          <p:cNvCxnSpPr>
            <a:cxnSpLocks noChangeShapeType="1"/>
            <a:stCxn id="19621" idx="0"/>
            <a:endCxn id="19622" idx="1"/>
          </p:cNvCxnSpPr>
          <p:nvPr/>
        </p:nvCxnSpPr>
        <p:spPr bwMode="auto">
          <a:xfrm>
            <a:off x="3476625" y="1668463"/>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497" name="AutoShape 32"/>
          <p:cNvCxnSpPr>
            <a:cxnSpLocks noChangeShapeType="1"/>
            <a:stCxn id="19620" idx="1"/>
            <a:endCxn id="19623" idx="0"/>
          </p:cNvCxnSpPr>
          <p:nvPr/>
        </p:nvCxnSpPr>
        <p:spPr bwMode="auto">
          <a:xfrm>
            <a:off x="4244975" y="1668463"/>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19498" name="Group 69"/>
          <p:cNvGrpSpPr>
            <a:grpSpLocks/>
          </p:cNvGrpSpPr>
          <p:nvPr/>
        </p:nvGrpSpPr>
        <p:grpSpPr bwMode="auto">
          <a:xfrm>
            <a:off x="4175125" y="2208213"/>
            <a:ext cx="717550" cy="153987"/>
            <a:chOff x="2835" y="1207"/>
            <a:chExt cx="452" cy="97"/>
          </a:xfrm>
        </p:grpSpPr>
        <p:sp>
          <p:nvSpPr>
            <p:cNvPr id="1961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61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617" name="Line 73"/>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9499" name="Group 74"/>
          <p:cNvGrpSpPr>
            <a:grpSpLocks/>
          </p:cNvGrpSpPr>
          <p:nvPr/>
        </p:nvGrpSpPr>
        <p:grpSpPr bwMode="auto">
          <a:xfrm>
            <a:off x="4749800" y="2349500"/>
            <a:ext cx="298450" cy="1254125"/>
            <a:chOff x="3300" y="1933"/>
            <a:chExt cx="188" cy="790"/>
          </a:xfrm>
        </p:grpSpPr>
        <p:grpSp>
          <p:nvGrpSpPr>
            <p:cNvPr id="19604" name="Group 75"/>
            <p:cNvGrpSpPr>
              <a:grpSpLocks/>
            </p:cNvGrpSpPr>
            <p:nvPr/>
          </p:nvGrpSpPr>
          <p:grpSpPr bwMode="auto">
            <a:xfrm rot="-5400000">
              <a:off x="3152" y="2387"/>
              <a:ext cx="484" cy="188"/>
              <a:chOff x="877" y="759"/>
              <a:chExt cx="484" cy="188"/>
            </a:xfrm>
          </p:grpSpPr>
          <p:sp>
            <p:nvSpPr>
              <p:cNvPr id="1961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1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605" name="Group 80"/>
            <p:cNvGrpSpPr>
              <a:grpSpLocks/>
            </p:cNvGrpSpPr>
            <p:nvPr/>
          </p:nvGrpSpPr>
          <p:grpSpPr bwMode="auto">
            <a:xfrm rot="-5400000">
              <a:off x="3123" y="2110"/>
              <a:ext cx="452" cy="97"/>
              <a:chOff x="2835" y="1207"/>
              <a:chExt cx="452" cy="97"/>
            </a:xfrm>
          </p:grpSpPr>
          <p:sp>
            <p:nvSpPr>
              <p:cNvPr id="1960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60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609" name="Line 8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19500" name="Group 85"/>
          <p:cNvGrpSpPr>
            <a:grpSpLocks/>
          </p:cNvGrpSpPr>
          <p:nvPr/>
        </p:nvGrpSpPr>
        <p:grpSpPr bwMode="auto">
          <a:xfrm>
            <a:off x="5205413" y="2363788"/>
            <a:ext cx="298450" cy="1254125"/>
            <a:chOff x="3300" y="1933"/>
            <a:chExt cx="188" cy="790"/>
          </a:xfrm>
        </p:grpSpPr>
        <p:grpSp>
          <p:nvGrpSpPr>
            <p:cNvPr id="19594" name="Group 86"/>
            <p:cNvGrpSpPr>
              <a:grpSpLocks/>
            </p:cNvGrpSpPr>
            <p:nvPr/>
          </p:nvGrpSpPr>
          <p:grpSpPr bwMode="auto">
            <a:xfrm rot="-5400000">
              <a:off x="3152" y="2387"/>
              <a:ext cx="484" cy="188"/>
              <a:chOff x="877" y="759"/>
              <a:chExt cx="484" cy="188"/>
            </a:xfrm>
          </p:grpSpPr>
          <p:sp>
            <p:nvSpPr>
              <p:cNvPr id="1960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60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595" name="Group 91"/>
            <p:cNvGrpSpPr>
              <a:grpSpLocks/>
            </p:cNvGrpSpPr>
            <p:nvPr/>
          </p:nvGrpSpPr>
          <p:grpSpPr bwMode="auto">
            <a:xfrm rot="-5400000">
              <a:off x="3123" y="2110"/>
              <a:ext cx="452" cy="97"/>
              <a:chOff x="2835" y="1207"/>
              <a:chExt cx="452" cy="97"/>
            </a:xfrm>
          </p:grpSpPr>
          <p:sp>
            <p:nvSpPr>
              <p:cNvPr id="1959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9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9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99" name="Line 9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19501" name="Line 15"/>
          <p:cNvSpPr>
            <a:spLocks noChangeShapeType="1"/>
          </p:cNvSpPr>
          <p:nvPr/>
        </p:nvSpPr>
        <p:spPr bwMode="auto">
          <a:xfrm>
            <a:off x="5940425" y="21097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2" name="Line 16"/>
          <p:cNvSpPr>
            <a:spLocks noChangeShapeType="1"/>
          </p:cNvSpPr>
          <p:nvPr/>
        </p:nvSpPr>
        <p:spPr bwMode="auto">
          <a:xfrm flipV="1">
            <a:off x="5940425" y="23590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3" name="Line 17"/>
          <p:cNvSpPr>
            <a:spLocks noChangeShapeType="1"/>
          </p:cNvSpPr>
          <p:nvPr/>
        </p:nvSpPr>
        <p:spPr bwMode="auto">
          <a:xfrm flipH="1" flipV="1">
            <a:off x="5940425" y="21097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04" name="Line 99"/>
          <p:cNvSpPr>
            <a:spLocks noChangeShapeType="1"/>
          </p:cNvSpPr>
          <p:nvPr/>
        </p:nvSpPr>
        <p:spPr bwMode="auto">
          <a:xfrm>
            <a:off x="4859338" y="234950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05" name="Text Box 38"/>
          <p:cNvSpPr txBox="1">
            <a:spLocks noChangeArrowheads="1"/>
          </p:cNvSpPr>
          <p:nvPr/>
        </p:nvSpPr>
        <p:spPr bwMode="auto">
          <a:xfrm>
            <a:off x="1354138" y="2574925"/>
            <a:ext cx="8270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CS</a:t>
            </a:r>
          </a:p>
          <a:p>
            <a:pPr algn="ctr" eaLnBrk="1" hangingPunct="1"/>
            <a:r>
              <a:rPr lang="en-US" altLang="de-DE" sz="1600" b="0">
                <a:latin typeface="Calibri" pitchFamily="34" charset="0"/>
              </a:rPr>
              <a:t>Preamp</a:t>
            </a:r>
          </a:p>
        </p:txBody>
      </p:sp>
      <p:grpSp>
        <p:nvGrpSpPr>
          <p:cNvPr id="19506" name="Group 101"/>
          <p:cNvGrpSpPr>
            <a:grpSpLocks/>
          </p:cNvGrpSpPr>
          <p:nvPr/>
        </p:nvGrpSpPr>
        <p:grpSpPr bwMode="auto">
          <a:xfrm>
            <a:off x="3476625" y="1125538"/>
            <a:ext cx="766763" cy="585787"/>
            <a:chOff x="2190" y="709"/>
            <a:chExt cx="483" cy="369"/>
          </a:xfrm>
        </p:grpSpPr>
        <p:grpSp>
          <p:nvGrpSpPr>
            <p:cNvPr id="19587" name="Group 102"/>
            <p:cNvGrpSpPr>
              <a:grpSpLocks/>
            </p:cNvGrpSpPr>
            <p:nvPr/>
          </p:nvGrpSpPr>
          <p:grpSpPr bwMode="auto">
            <a:xfrm>
              <a:off x="2191" y="709"/>
              <a:ext cx="452" cy="97"/>
              <a:chOff x="2835" y="1207"/>
              <a:chExt cx="452" cy="97"/>
            </a:xfrm>
          </p:grpSpPr>
          <p:sp>
            <p:nvSpPr>
              <p:cNvPr id="19590"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91"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92"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93" name="Line 10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88" name="Line 107"/>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89" name="Line 108"/>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07" name="Line 109"/>
          <p:cNvSpPr>
            <a:spLocks noChangeShapeType="1"/>
          </p:cNvSpPr>
          <p:nvPr/>
        </p:nvSpPr>
        <p:spPr bwMode="auto">
          <a:xfrm>
            <a:off x="4168775" y="12731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08" name="AutoShape 110"/>
          <p:cNvSpPr>
            <a:spLocks noChangeArrowheads="1"/>
          </p:cNvSpPr>
          <p:nvPr/>
        </p:nvSpPr>
        <p:spPr bwMode="auto">
          <a:xfrm rot="10800000">
            <a:off x="4764088" y="35956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09" name="AutoShape 111"/>
          <p:cNvSpPr>
            <a:spLocks noChangeArrowheads="1"/>
          </p:cNvSpPr>
          <p:nvPr/>
        </p:nvSpPr>
        <p:spPr bwMode="auto">
          <a:xfrm rot="10800000">
            <a:off x="5219700" y="35829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10" name="Text Box 38"/>
          <p:cNvSpPr txBox="1">
            <a:spLocks noChangeArrowheads="1"/>
          </p:cNvSpPr>
          <p:nvPr/>
        </p:nvSpPr>
        <p:spPr bwMode="auto">
          <a:xfrm>
            <a:off x="5608638" y="1543050"/>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19511" name="Group 113"/>
          <p:cNvGrpSpPr>
            <a:grpSpLocks/>
          </p:cNvGrpSpPr>
          <p:nvPr/>
        </p:nvGrpSpPr>
        <p:grpSpPr bwMode="auto">
          <a:xfrm>
            <a:off x="6308725" y="2198688"/>
            <a:ext cx="717550" cy="153987"/>
            <a:chOff x="2835" y="1207"/>
            <a:chExt cx="452" cy="97"/>
          </a:xfrm>
        </p:grpSpPr>
        <p:sp>
          <p:nvSpPr>
            <p:cNvPr id="1958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8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86" name="Line 11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12" name="Line 118"/>
          <p:cNvSpPr>
            <a:spLocks noChangeShapeType="1"/>
          </p:cNvSpPr>
          <p:nvPr/>
        </p:nvSpPr>
        <p:spPr bwMode="auto">
          <a:xfrm>
            <a:off x="7019925"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3" name="Text Box 38"/>
          <p:cNvSpPr txBox="1">
            <a:spLocks noChangeArrowheads="1"/>
          </p:cNvSpPr>
          <p:nvPr/>
        </p:nvSpPr>
        <p:spPr bwMode="auto">
          <a:xfrm>
            <a:off x="7054850" y="9810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b="0">
                <a:solidFill>
                  <a:srgbClr val="FF6600"/>
                </a:solidFill>
                <a:latin typeface="Calibri" pitchFamily="34" charset="0"/>
              </a:rPr>
              <a:t>Column bus</a:t>
            </a:r>
          </a:p>
        </p:txBody>
      </p:sp>
      <p:grpSp>
        <p:nvGrpSpPr>
          <p:cNvPr id="19514" name="Group 120"/>
          <p:cNvGrpSpPr>
            <a:grpSpLocks/>
          </p:cNvGrpSpPr>
          <p:nvPr/>
        </p:nvGrpSpPr>
        <p:grpSpPr bwMode="auto">
          <a:xfrm rot="5400000">
            <a:off x="6645276" y="3779837"/>
            <a:ext cx="768350" cy="498475"/>
            <a:chOff x="2190" y="1329"/>
            <a:chExt cx="484" cy="314"/>
          </a:xfrm>
        </p:grpSpPr>
        <p:sp>
          <p:nvSpPr>
            <p:cNvPr id="19578"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9"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0"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1"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82"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9515" name="Text Box 75"/>
          <p:cNvSpPr txBox="1">
            <a:spLocks noChangeArrowheads="1"/>
          </p:cNvSpPr>
          <p:nvPr/>
        </p:nvSpPr>
        <p:spPr bwMode="auto">
          <a:xfrm>
            <a:off x="7380288" y="3789363"/>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GB" altLang="de-DE" sz="1200" b="0">
                <a:latin typeface="Calibri" pitchFamily="34" charset="0"/>
              </a:rPr>
              <a:t>Column</a:t>
            </a:r>
          </a:p>
          <a:p>
            <a:pPr algn="ctr"/>
            <a:r>
              <a:rPr lang="en-GB" altLang="de-DE" sz="1200" b="0">
                <a:latin typeface="Calibri" pitchFamily="34" charset="0"/>
              </a:rPr>
              <a:t>receiver</a:t>
            </a:r>
          </a:p>
        </p:txBody>
      </p:sp>
      <p:grpSp>
        <p:nvGrpSpPr>
          <p:cNvPr id="19516" name="Group 127"/>
          <p:cNvGrpSpPr>
            <a:grpSpLocks/>
          </p:cNvGrpSpPr>
          <p:nvPr/>
        </p:nvGrpSpPr>
        <p:grpSpPr bwMode="auto">
          <a:xfrm rot="-5400000">
            <a:off x="6595269" y="4502944"/>
            <a:ext cx="717550" cy="153988"/>
            <a:chOff x="2835" y="1207"/>
            <a:chExt cx="452" cy="97"/>
          </a:xfrm>
        </p:grpSpPr>
        <p:sp>
          <p:nvSpPr>
            <p:cNvPr id="1957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7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77" name="Line 131"/>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17" name="Line 132"/>
          <p:cNvSpPr>
            <a:spLocks noChangeShapeType="1"/>
          </p:cNvSpPr>
          <p:nvPr/>
        </p:nvSpPr>
        <p:spPr bwMode="auto">
          <a:xfrm>
            <a:off x="7019925" y="4941888"/>
            <a:ext cx="720725"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8" name="Line 133"/>
          <p:cNvSpPr>
            <a:spLocks noChangeShapeType="1"/>
          </p:cNvSpPr>
          <p:nvPr/>
        </p:nvSpPr>
        <p:spPr bwMode="auto">
          <a:xfrm>
            <a:off x="7570788" y="4941888"/>
            <a:ext cx="1573212" cy="0"/>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19" name="AutoShape 134"/>
          <p:cNvSpPr>
            <a:spLocks noChangeArrowheads="1"/>
          </p:cNvSpPr>
          <p:nvPr/>
        </p:nvSpPr>
        <p:spPr bwMode="auto">
          <a:xfrm>
            <a:off x="395288" y="908050"/>
            <a:ext cx="6337300" cy="3025775"/>
          </a:xfrm>
          <a:prstGeom prst="roundRect">
            <a:avLst>
              <a:gd name="adj" fmla="val 16667"/>
            </a:avLst>
          </a:prstGeom>
          <a:solidFill>
            <a:schemeClr val="accent1">
              <a:alpha val="2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19520" name="Line 135"/>
          <p:cNvSpPr>
            <a:spLocks noChangeShapeType="1"/>
          </p:cNvSpPr>
          <p:nvPr/>
        </p:nvSpPr>
        <p:spPr bwMode="auto">
          <a:xfrm>
            <a:off x="1243013" y="3933825"/>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21" name="Line 104"/>
          <p:cNvSpPr>
            <a:spLocks noChangeShapeType="1"/>
          </p:cNvSpPr>
          <p:nvPr/>
        </p:nvSpPr>
        <p:spPr bwMode="auto">
          <a:xfrm flipH="1">
            <a:off x="8412163" y="2070100"/>
            <a:ext cx="1587"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9522" name="Line 137"/>
          <p:cNvSpPr>
            <a:spLocks noChangeShapeType="1"/>
          </p:cNvSpPr>
          <p:nvPr/>
        </p:nvSpPr>
        <p:spPr bwMode="auto">
          <a:xfrm>
            <a:off x="8412163"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9523" name="Group 138"/>
          <p:cNvGrpSpPr>
            <a:grpSpLocks/>
          </p:cNvGrpSpPr>
          <p:nvPr/>
        </p:nvGrpSpPr>
        <p:grpSpPr bwMode="auto">
          <a:xfrm rot="5400000">
            <a:off x="8037513" y="3779837"/>
            <a:ext cx="768350" cy="498475"/>
            <a:chOff x="2190" y="1329"/>
            <a:chExt cx="484" cy="314"/>
          </a:xfrm>
        </p:grpSpPr>
        <p:sp>
          <p:nvSpPr>
            <p:cNvPr id="19569"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0"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1"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2"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73"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524" name="Group 144"/>
          <p:cNvGrpSpPr>
            <a:grpSpLocks/>
          </p:cNvGrpSpPr>
          <p:nvPr/>
        </p:nvGrpSpPr>
        <p:grpSpPr bwMode="auto">
          <a:xfrm rot="-5400000">
            <a:off x="7987507" y="4502944"/>
            <a:ext cx="717550" cy="153987"/>
            <a:chOff x="2835" y="1207"/>
            <a:chExt cx="452" cy="97"/>
          </a:xfrm>
        </p:grpSpPr>
        <p:sp>
          <p:nvSpPr>
            <p:cNvPr id="1956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6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68" name="Line 14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25" name="Text Box 149"/>
          <p:cNvSpPr txBox="1">
            <a:spLocks noChangeArrowheads="1"/>
          </p:cNvSpPr>
          <p:nvPr/>
        </p:nvSpPr>
        <p:spPr bwMode="auto">
          <a:xfrm>
            <a:off x="4572000" y="981075"/>
            <a:ext cx="87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solidFill>
                  <a:schemeClr val="accent2"/>
                </a:solidFill>
                <a:latin typeface="Calibri" pitchFamily="34" charset="0"/>
              </a:rPr>
              <a:t>PIXEL</a:t>
            </a:r>
          </a:p>
        </p:txBody>
      </p:sp>
      <p:sp>
        <p:nvSpPr>
          <p:cNvPr id="19526" name="Text Box 38"/>
          <p:cNvSpPr txBox="1">
            <a:spLocks noChangeArrowheads="1"/>
          </p:cNvSpPr>
          <p:nvPr/>
        </p:nvSpPr>
        <p:spPr bwMode="auto">
          <a:xfrm>
            <a:off x="2905125" y="908050"/>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CDS</a:t>
            </a:r>
          </a:p>
          <a:p>
            <a:pPr algn="ctr" eaLnBrk="1" hangingPunct="1"/>
            <a:r>
              <a:rPr lang="en-US" altLang="de-DE" sz="1400" b="0">
                <a:latin typeface="Calibri" pitchFamily="34" charset="0"/>
              </a:rPr>
              <a:t>reset</a:t>
            </a:r>
          </a:p>
        </p:txBody>
      </p:sp>
      <p:sp>
        <p:nvSpPr>
          <p:cNvPr id="19527" name="Text Box 38"/>
          <p:cNvSpPr txBox="1">
            <a:spLocks noChangeArrowheads="1"/>
          </p:cNvSpPr>
          <p:nvPr/>
        </p:nvSpPr>
        <p:spPr bwMode="auto">
          <a:xfrm>
            <a:off x="611188" y="908050"/>
            <a:ext cx="7477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Preamp</a:t>
            </a:r>
          </a:p>
          <a:p>
            <a:pPr algn="ctr" eaLnBrk="1" hangingPunct="1"/>
            <a:r>
              <a:rPr lang="en-US" altLang="de-DE" sz="1400" b="0">
                <a:latin typeface="Calibri" pitchFamily="34" charset="0"/>
              </a:rPr>
              <a:t>reset</a:t>
            </a:r>
          </a:p>
        </p:txBody>
      </p:sp>
      <p:grpSp>
        <p:nvGrpSpPr>
          <p:cNvPr id="19528" name="Group 152"/>
          <p:cNvGrpSpPr>
            <a:grpSpLocks/>
          </p:cNvGrpSpPr>
          <p:nvPr/>
        </p:nvGrpSpPr>
        <p:grpSpPr bwMode="auto">
          <a:xfrm>
            <a:off x="1357313" y="1076325"/>
            <a:ext cx="766762" cy="136525"/>
            <a:chOff x="2835" y="1207"/>
            <a:chExt cx="452" cy="97"/>
          </a:xfrm>
        </p:grpSpPr>
        <p:sp>
          <p:nvSpPr>
            <p:cNvPr id="1956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956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9564" name="Line 15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9529" name="Line 157"/>
          <p:cNvSpPr>
            <a:spLocks noChangeShapeType="1"/>
          </p:cNvSpPr>
          <p:nvPr/>
        </p:nvSpPr>
        <p:spPr bwMode="auto">
          <a:xfrm>
            <a:off x="2122488"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0" name="Line 158"/>
          <p:cNvSpPr>
            <a:spLocks noChangeShapeType="1"/>
          </p:cNvSpPr>
          <p:nvPr/>
        </p:nvSpPr>
        <p:spPr bwMode="auto">
          <a:xfrm>
            <a:off x="1355725"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1" name="Text Box 38"/>
          <p:cNvSpPr txBox="1">
            <a:spLocks noChangeArrowheads="1"/>
          </p:cNvSpPr>
          <p:nvPr/>
        </p:nvSpPr>
        <p:spPr bwMode="auto">
          <a:xfrm>
            <a:off x="5491163" y="2919413"/>
            <a:ext cx="819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Storage</a:t>
            </a:r>
          </a:p>
          <a:p>
            <a:pPr algn="ctr" eaLnBrk="1" hangingPunct="1"/>
            <a:r>
              <a:rPr lang="en-US" altLang="de-DE" sz="1600" b="0">
                <a:latin typeface="Calibri" pitchFamily="34" charset="0"/>
              </a:rPr>
              <a:t>Caps</a:t>
            </a:r>
          </a:p>
        </p:txBody>
      </p:sp>
      <p:sp>
        <p:nvSpPr>
          <p:cNvPr id="19532" name="Line 160"/>
          <p:cNvSpPr>
            <a:spLocks noChangeShapeType="1"/>
          </p:cNvSpPr>
          <p:nvPr/>
        </p:nvSpPr>
        <p:spPr bwMode="auto">
          <a:xfrm flipV="1">
            <a:off x="8196263" y="4941888"/>
            <a:ext cx="0" cy="6477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9533" name="Group 163"/>
          <p:cNvGrpSpPr>
            <a:grpSpLocks/>
          </p:cNvGrpSpPr>
          <p:nvPr/>
        </p:nvGrpSpPr>
        <p:grpSpPr bwMode="auto">
          <a:xfrm>
            <a:off x="7947025" y="5389563"/>
            <a:ext cx="500063" cy="614362"/>
            <a:chOff x="5011" y="3475"/>
            <a:chExt cx="315" cy="387"/>
          </a:xfrm>
        </p:grpSpPr>
        <p:sp>
          <p:nvSpPr>
            <p:cNvPr id="19555" name="Line 13"/>
            <p:cNvSpPr>
              <a:spLocks noChangeShapeType="1"/>
            </p:cNvSpPr>
            <p:nvPr/>
          </p:nvSpPr>
          <p:spPr bwMode="auto">
            <a:xfrm rot="5400000" flipH="1">
              <a:off x="5104" y="353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6" name="Line 14"/>
            <p:cNvSpPr>
              <a:spLocks noChangeShapeType="1"/>
            </p:cNvSpPr>
            <p:nvPr/>
          </p:nvSpPr>
          <p:spPr bwMode="auto">
            <a:xfrm rot="5400000" flipH="1">
              <a:off x="5046"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7" name="Line 15"/>
            <p:cNvSpPr>
              <a:spLocks noChangeShapeType="1"/>
            </p:cNvSpPr>
            <p:nvPr/>
          </p:nvSpPr>
          <p:spPr bwMode="auto">
            <a:xfrm rot="5400000">
              <a:off x="5169" y="3441"/>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8" name="Line 16"/>
            <p:cNvSpPr>
              <a:spLocks noChangeShapeType="1"/>
            </p:cNvSpPr>
            <p:nvPr/>
          </p:nvSpPr>
          <p:spPr bwMode="auto">
            <a:xfrm rot="5400000" flipV="1">
              <a:off x="4966"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59" name="Line 17"/>
            <p:cNvSpPr>
              <a:spLocks noChangeShapeType="1"/>
            </p:cNvSpPr>
            <p:nvPr/>
          </p:nvSpPr>
          <p:spPr bwMode="auto">
            <a:xfrm rot="5400000" flipH="1" flipV="1">
              <a:off x="5123"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9560" name="Line 14"/>
            <p:cNvSpPr>
              <a:spLocks noChangeShapeType="1"/>
            </p:cNvSpPr>
            <p:nvPr/>
          </p:nvSpPr>
          <p:spPr bwMode="auto">
            <a:xfrm rot="5400000" flipH="1">
              <a:off x="5177"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9534" name="Rectangle 171"/>
          <p:cNvSpPr>
            <a:spLocks noChangeArrowheads="1"/>
          </p:cNvSpPr>
          <p:nvPr/>
        </p:nvSpPr>
        <p:spPr bwMode="auto">
          <a:xfrm>
            <a:off x="7812088" y="6237288"/>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35" name="Rectangle 172"/>
          <p:cNvSpPr>
            <a:spLocks noChangeArrowheads="1"/>
          </p:cNvSpPr>
          <p:nvPr/>
        </p:nvSpPr>
        <p:spPr bwMode="auto">
          <a:xfrm>
            <a:off x="8301038" y="6229350"/>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36" name="Text Box 173"/>
          <p:cNvSpPr txBox="1">
            <a:spLocks noChangeArrowheads="1"/>
          </p:cNvSpPr>
          <p:nvPr/>
        </p:nvSpPr>
        <p:spPr bwMode="auto">
          <a:xfrm>
            <a:off x="7235825" y="6219825"/>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400">
                <a:latin typeface="Calibri" pitchFamily="34" charset="0"/>
              </a:rPr>
              <a:t>Pads</a:t>
            </a:r>
          </a:p>
        </p:txBody>
      </p:sp>
      <p:sp>
        <p:nvSpPr>
          <p:cNvPr id="19537" name="Line 174"/>
          <p:cNvSpPr>
            <a:spLocks noChangeShapeType="1"/>
          </p:cNvSpPr>
          <p:nvPr/>
        </p:nvSpPr>
        <p:spPr bwMode="auto">
          <a:xfrm>
            <a:off x="8093075" y="6013450"/>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38" name="Line 175"/>
          <p:cNvSpPr>
            <a:spLocks noChangeShapeType="1"/>
          </p:cNvSpPr>
          <p:nvPr/>
        </p:nvSpPr>
        <p:spPr bwMode="auto">
          <a:xfrm>
            <a:off x="8301038" y="6005513"/>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540" name="Text Box 177"/>
          <p:cNvSpPr txBox="1">
            <a:spLocks noChangeArrowheads="1"/>
          </p:cNvSpPr>
          <p:nvPr/>
        </p:nvSpPr>
        <p:spPr bwMode="auto">
          <a:xfrm>
            <a:off x="6502400" y="5229225"/>
            <a:ext cx="135466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dirty="0">
                <a:latin typeface="Calibri" pitchFamily="34" charset="0"/>
              </a:rPr>
              <a:t>Single ended</a:t>
            </a:r>
          </a:p>
          <a:p>
            <a:r>
              <a:rPr lang="en-US" altLang="de-DE" sz="1600" dirty="0">
                <a:latin typeface="Calibri" pitchFamily="34" charset="0"/>
              </a:rPr>
              <a:t>to differential</a:t>
            </a:r>
          </a:p>
          <a:p>
            <a:r>
              <a:rPr lang="en-US" altLang="de-DE" sz="1600" dirty="0">
                <a:latin typeface="Calibri" pitchFamily="34" charset="0"/>
              </a:rPr>
              <a:t>output driver</a:t>
            </a:r>
          </a:p>
          <a:p>
            <a:r>
              <a:rPr lang="en-US" altLang="de-DE" sz="1600" dirty="0">
                <a:latin typeface="Calibri" pitchFamily="34" charset="0"/>
              </a:rPr>
              <a:t>(</a:t>
            </a:r>
            <a:r>
              <a:rPr lang="en-US" altLang="de-DE" sz="1600" dirty="0" smtClean="0">
                <a:latin typeface="Calibri" pitchFamily="34" charset="0"/>
              </a:rPr>
              <a:t>1x/25cols</a:t>
            </a:r>
            <a:r>
              <a:rPr lang="en-US" altLang="de-DE" sz="1600" dirty="0">
                <a:latin typeface="Calibri" pitchFamily="34" charset="0"/>
              </a:rPr>
              <a:t>)</a:t>
            </a:r>
          </a:p>
        </p:txBody>
      </p:sp>
      <p:sp>
        <p:nvSpPr>
          <p:cNvPr id="233654" name="Text Box 182"/>
          <p:cNvSpPr txBox="1">
            <a:spLocks noChangeArrowheads="1"/>
          </p:cNvSpPr>
          <p:nvPr/>
        </p:nvSpPr>
        <p:spPr bwMode="auto">
          <a:xfrm>
            <a:off x="3841751" y="5030716"/>
            <a:ext cx="2364582" cy="1077218"/>
          </a:xfrm>
          <a:prstGeom prst="rect">
            <a:avLst/>
          </a:prstGeom>
          <a:solidFill>
            <a:srgbClr val="AFDAFF"/>
          </a:solidFill>
          <a:ln w="19050">
            <a:noFill/>
            <a:miter lim="800000"/>
            <a:headEnd/>
            <a:tailEnd/>
          </a:ln>
          <a:effectLst/>
          <a:extLst/>
        </p:spPr>
        <p:txBody>
          <a:bodyPr wrap="square">
            <a:spAutoFit/>
          </a:bodyPr>
          <a:lstStyle/>
          <a:p>
            <a:pPr>
              <a:buFontTx/>
              <a:buChar char="•"/>
              <a:defRPr/>
            </a:pPr>
            <a:r>
              <a:rPr lang="en-US" altLang="de-DE" dirty="0">
                <a:effectLst>
                  <a:outerShdw blurRad="38100" dist="38100" dir="2700000" algn="tl">
                    <a:srgbClr val="FFFFFF"/>
                  </a:outerShdw>
                </a:effectLst>
              </a:rPr>
              <a:t>Selectable CDS </a:t>
            </a:r>
            <a:r>
              <a:rPr lang="en-US" altLang="de-DE" dirty="0" smtClean="0">
                <a:effectLst>
                  <a:outerShdw blurRad="38100" dist="38100" dir="2700000" algn="tl">
                    <a:srgbClr val="FFFFFF"/>
                  </a:outerShdw>
                </a:effectLst>
              </a:rPr>
              <a:t>Gain </a:t>
            </a:r>
            <a:endParaRPr lang="en-US" altLang="de-DE" dirty="0">
              <a:effectLst>
                <a:outerShdw blurRad="38100" dist="38100" dir="2700000" algn="tl">
                  <a:srgbClr val="FFFFFF"/>
                </a:outerShdw>
              </a:effectLst>
            </a:endParaRPr>
          </a:p>
          <a:p>
            <a:pPr>
              <a:buFontTx/>
              <a:buChar char="•"/>
              <a:defRPr/>
            </a:pPr>
            <a:r>
              <a:rPr lang="en-US" altLang="de-DE" dirty="0">
                <a:effectLst>
                  <a:outerShdw blurRad="38100" dist="38100" dir="2700000" algn="tl">
                    <a:srgbClr val="FFFFFF"/>
                  </a:outerShdw>
                </a:effectLst>
              </a:rPr>
              <a:t>T</a:t>
            </a:r>
            <a:r>
              <a:rPr lang="en-US" altLang="de-DE" dirty="0" smtClean="0">
                <a:effectLst>
                  <a:outerShdw blurRad="38100" dist="38100" dir="2700000" algn="tl">
                    <a:srgbClr val="FFFFFF"/>
                  </a:outerShdw>
                </a:effectLst>
              </a:rPr>
              <a:t>wo </a:t>
            </a:r>
            <a:r>
              <a:rPr lang="en-US" altLang="de-DE" dirty="0">
                <a:effectLst>
                  <a:outerShdw blurRad="38100" dist="38100" dir="2700000" algn="tl">
                    <a:srgbClr val="FFFFFF"/>
                  </a:outerShdw>
                </a:effectLst>
              </a:rPr>
              <a:t>storage </a:t>
            </a:r>
            <a:r>
              <a:rPr lang="en-US" altLang="de-DE" dirty="0" smtClean="0">
                <a:effectLst>
                  <a:outerShdw blurRad="38100" dist="38100" dir="2700000" algn="tl">
                    <a:srgbClr val="FFFFFF"/>
                  </a:outerShdw>
                </a:effectLst>
              </a:rPr>
              <a:t>caps</a:t>
            </a:r>
          </a:p>
          <a:p>
            <a:pPr>
              <a:buFontTx/>
              <a:buChar char="•"/>
              <a:defRPr/>
            </a:pPr>
            <a:r>
              <a:rPr lang="en-US" altLang="de-DE" dirty="0" smtClean="0">
                <a:effectLst>
                  <a:outerShdw blurRad="38100" dist="38100" dir="2700000" algn="tl">
                    <a:srgbClr val="FFFFFF"/>
                  </a:outerShdw>
                </a:effectLst>
              </a:rPr>
              <a:t>CDS </a:t>
            </a:r>
            <a:r>
              <a:rPr lang="en-US" altLang="de-DE" dirty="0">
                <a:effectLst>
                  <a:outerShdw blurRad="38100" dist="38100" dir="2700000" algn="tl">
                    <a:srgbClr val="FFFFFF"/>
                  </a:outerShdw>
                </a:effectLst>
              </a:rPr>
              <a:t>can be </a:t>
            </a:r>
            <a:r>
              <a:rPr lang="en-US" altLang="de-DE" dirty="0" smtClean="0">
                <a:effectLst>
                  <a:outerShdw blurRad="38100" dist="38100" dir="2700000" algn="tl">
                    <a:srgbClr val="FFFFFF"/>
                  </a:outerShdw>
                </a:effectLst>
              </a:rPr>
              <a:t>bypassed</a:t>
            </a:r>
            <a:endParaRPr lang="en-US" altLang="de-DE" dirty="0">
              <a:effectLst>
                <a:outerShdw blurRad="38100" dist="38100" dir="2700000" algn="tl">
                  <a:srgbClr val="FFFFFF"/>
                </a:outerShdw>
              </a:effectLst>
            </a:endParaRPr>
          </a:p>
        </p:txBody>
      </p:sp>
      <p:sp>
        <p:nvSpPr>
          <p:cNvPr id="19546" name="Oval 183"/>
          <p:cNvSpPr>
            <a:spLocks noChangeArrowheads="1"/>
          </p:cNvSpPr>
          <p:nvPr/>
        </p:nvSpPr>
        <p:spPr bwMode="auto">
          <a:xfrm>
            <a:off x="4427538" y="2133600"/>
            <a:ext cx="1584325" cy="2065338"/>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547" name="Line 185"/>
          <p:cNvSpPr>
            <a:spLocks noChangeShapeType="1"/>
          </p:cNvSpPr>
          <p:nvPr/>
        </p:nvSpPr>
        <p:spPr bwMode="auto">
          <a:xfrm flipH="1">
            <a:off x="2581291" y="2755902"/>
            <a:ext cx="600852" cy="167481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 name="Slide Number Placeholder 1"/>
          <p:cNvSpPr>
            <a:spLocks noGrp="1"/>
          </p:cNvSpPr>
          <p:nvPr>
            <p:ph type="sldNum" sz="quarter" idx="12"/>
          </p:nvPr>
        </p:nvSpPr>
        <p:spPr/>
        <p:txBody>
          <a:bodyPr/>
          <a:lstStyle/>
          <a:p>
            <a:pPr>
              <a:defRPr/>
            </a:pPr>
            <a:fld id="{C801159F-D31E-4403-B538-E3E6E39FD468}" type="slidenum">
              <a:rPr lang="de-DE" altLang="de-DE"/>
              <a:pPr>
                <a:defRPr/>
              </a:pPr>
              <a:t>12</a:t>
            </a:fld>
            <a:endParaRPr lang="de-DE" altLang="de-DE"/>
          </a:p>
        </p:txBody>
      </p:sp>
      <p:sp>
        <p:nvSpPr>
          <p:cNvPr id="190" name="Oval 189"/>
          <p:cNvSpPr/>
          <p:nvPr/>
        </p:nvSpPr>
        <p:spPr bwMode="auto">
          <a:xfrm>
            <a:off x="4078237" y="230785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91" name="Oval 190"/>
          <p:cNvSpPr/>
          <p:nvPr/>
        </p:nvSpPr>
        <p:spPr bwMode="auto">
          <a:xfrm>
            <a:off x="1944667" y="231166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9544" name="Oval 181"/>
          <p:cNvSpPr>
            <a:spLocks noChangeArrowheads="1"/>
          </p:cNvSpPr>
          <p:nvPr/>
        </p:nvSpPr>
        <p:spPr bwMode="auto">
          <a:xfrm>
            <a:off x="2732088" y="765175"/>
            <a:ext cx="1728787" cy="2065338"/>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92" name="Title 2"/>
          <p:cNvSpPr>
            <a:spLocks noGrp="1"/>
          </p:cNvSpPr>
          <p:nvPr>
            <p:ph type="title"/>
          </p:nvPr>
        </p:nvSpPr>
        <p:spPr>
          <a:xfrm>
            <a:off x="2077200" y="291600"/>
            <a:ext cx="6708025" cy="508500"/>
          </a:xfrm>
        </p:spPr>
        <p:txBody>
          <a:bodyPr/>
          <a:lstStyle/>
          <a:p>
            <a:r>
              <a:rPr lang="en-US" dirty="0" smtClean="0"/>
              <a:t>Add-ons</a:t>
            </a:r>
            <a:endParaRPr lang="de-CH" dirty="0"/>
          </a:p>
        </p:txBody>
      </p:sp>
      <p:sp>
        <p:nvSpPr>
          <p:cNvPr id="193" name="Text Box 210"/>
          <p:cNvSpPr txBox="1">
            <a:spLocks noChangeArrowheads="1"/>
          </p:cNvSpPr>
          <p:nvPr/>
        </p:nvSpPr>
        <p:spPr bwMode="auto">
          <a:xfrm>
            <a:off x="5219700" y="4221163"/>
            <a:ext cx="16573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US" altLang="de-DE" sz="1600" dirty="0">
                <a:latin typeface="Calibri" pitchFamily="34" charset="0"/>
              </a:rPr>
              <a:t>Column selection </a:t>
            </a:r>
          </a:p>
          <a:p>
            <a:pPr algn="ctr"/>
            <a:r>
              <a:rPr lang="en-US" altLang="de-DE" sz="1600" dirty="0" smtClean="0">
                <a:latin typeface="Calibri" pitchFamily="34" charset="0"/>
              </a:rPr>
              <a:t>MUX</a:t>
            </a:r>
            <a:endParaRPr lang="en-US" altLang="de-DE" sz="1600" dirty="0">
              <a:latin typeface="Calibri" pitchFamily="34" charset="0"/>
            </a:endParaRPr>
          </a:p>
        </p:txBody>
      </p:sp>
      <p:sp>
        <p:nvSpPr>
          <p:cNvPr id="3" name="Date Placeholder 2"/>
          <p:cNvSpPr>
            <a:spLocks noGrp="1"/>
          </p:cNvSpPr>
          <p:nvPr>
            <p:ph type="dt" sz="half" idx="10"/>
          </p:nvPr>
        </p:nvSpPr>
        <p:spPr/>
        <p:txBody>
          <a:bodyPr/>
          <a:lstStyle/>
          <a:p>
            <a:pPr>
              <a:defRPr/>
            </a:pPr>
            <a:r>
              <a:rPr lang="de-DE" altLang="de-DE" dirty="0" smtClean="0"/>
              <a:t>FEE 2018</a:t>
            </a:r>
            <a:endParaRPr lang="de-DE" altLang="de-DE" dirty="0"/>
          </a:p>
        </p:txBody>
      </p:sp>
      <p:grpSp>
        <p:nvGrpSpPr>
          <p:cNvPr id="247" name="Group 259"/>
          <p:cNvGrpSpPr>
            <a:grpSpLocks/>
          </p:cNvGrpSpPr>
          <p:nvPr/>
        </p:nvGrpSpPr>
        <p:grpSpPr bwMode="auto">
          <a:xfrm>
            <a:off x="1918099" y="5705226"/>
            <a:ext cx="768350" cy="498475"/>
            <a:chOff x="2190" y="1329"/>
            <a:chExt cx="484" cy="314"/>
          </a:xfrm>
        </p:grpSpPr>
        <p:sp>
          <p:nvSpPr>
            <p:cNvPr id="313"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4"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5"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6"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7"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48" name="Group 188"/>
          <p:cNvGrpSpPr>
            <a:grpSpLocks/>
          </p:cNvGrpSpPr>
          <p:nvPr/>
        </p:nvGrpSpPr>
        <p:grpSpPr bwMode="auto">
          <a:xfrm>
            <a:off x="1918099" y="5090863"/>
            <a:ext cx="587376" cy="215900"/>
            <a:chOff x="877" y="759"/>
            <a:chExt cx="484" cy="188"/>
          </a:xfrm>
        </p:grpSpPr>
        <p:sp>
          <p:nvSpPr>
            <p:cNvPr id="30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1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49" name="AutoShape 31"/>
          <p:cNvCxnSpPr>
            <a:cxnSpLocks noChangeShapeType="1"/>
            <a:stCxn id="312" idx="0"/>
            <a:endCxn id="313" idx="1"/>
          </p:cNvCxnSpPr>
          <p:nvPr/>
        </p:nvCxnSpPr>
        <p:spPr bwMode="auto">
          <a:xfrm>
            <a:off x="1918099" y="5202258"/>
            <a:ext cx="0" cy="756969"/>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50" name="Group 305"/>
          <p:cNvGrpSpPr>
            <a:grpSpLocks/>
          </p:cNvGrpSpPr>
          <p:nvPr/>
        </p:nvGrpSpPr>
        <p:grpSpPr bwMode="auto">
          <a:xfrm>
            <a:off x="1918099" y="4720976"/>
            <a:ext cx="719138" cy="585787"/>
            <a:chOff x="2190" y="709"/>
            <a:chExt cx="453" cy="369"/>
          </a:xfrm>
        </p:grpSpPr>
        <p:grpSp>
          <p:nvGrpSpPr>
            <p:cNvPr id="303" name="Group 240"/>
            <p:cNvGrpSpPr>
              <a:grpSpLocks/>
            </p:cNvGrpSpPr>
            <p:nvPr/>
          </p:nvGrpSpPr>
          <p:grpSpPr bwMode="auto">
            <a:xfrm>
              <a:off x="2191" y="709"/>
              <a:ext cx="452" cy="97"/>
              <a:chOff x="2835" y="1207"/>
              <a:chExt cx="452" cy="97"/>
            </a:xfrm>
          </p:grpSpPr>
          <p:sp>
            <p:nvSpPr>
              <p:cNvPr id="30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30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308"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304" name="Line 246"/>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51" name="Line 247"/>
          <p:cNvSpPr>
            <a:spLocks noChangeShapeType="1"/>
          </p:cNvSpPr>
          <p:nvPr/>
        </p:nvSpPr>
        <p:spPr bwMode="auto">
          <a:xfrm>
            <a:off x="2610249" y="4868613"/>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52" name="Oval 251"/>
          <p:cNvSpPr/>
          <p:nvPr/>
        </p:nvSpPr>
        <p:spPr bwMode="auto">
          <a:xfrm>
            <a:off x="2519711" y="5903296"/>
            <a:ext cx="114673" cy="101600"/>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53" name="Group 188"/>
          <p:cNvGrpSpPr>
            <a:grpSpLocks/>
          </p:cNvGrpSpPr>
          <p:nvPr/>
        </p:nvGrpSpPr>
        <p:grpSpPr bwMode="auto">
          <a:xfrm>
            <a:off x="1922042" y="5382790"/>
            <a:ext cx="587376" cy="215900"/>
            <a:chOff x="877" y="759"/>
            <a:chExt cx="484" cy="188"/>
          </a:xfrm>
        </p:grpSpPr>
        <p:sp>
          <p:nvSpPr>
            <p:cNvPr id="29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0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54" name="Group 240"/>
          <p:cNvGrpSpPr>
            <a:grpSpLocks/>
          </p:cNvGrpSpPr>
          <p:nvPr/>
        </p:nvGrpSpPr>
        <p:grpSpPr bwMode="auto">
          <a:xfrm>
            <a:off x="2378922" y="5127290"/>
            <a:ext cx="433388" cy="77787"/>
            <a:chOff x="2835" y="1207"/>
            <a:chExt cx="452" cy="97"/>
          </a:xfrm>
        </p:grpSpPr>
        <p:sp>
          <p:nvSpPr>
            <p:cNvPr id="29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9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98"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cxnSp>
        <p:nvCxnSpPr>
          <p:cNvPr id="255" name="Straight Connector 254"/>
          <p:cNvCxnSpPr/>
          <p:nvPr/>
        </p:nvCxnSpPr>
        <p:spPr bwMode="auto">
          <a:xfrm flipV="1">
            <a:off x="2509418" y="5492105"/>
            <a:ext cx="3028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6" name="Straight Connector 255"/>
          <p:cNvCxnSpPr/>
          <p:nvPr/>
        </p:nvCxnSpPr>
        <p:spPr bwMode="auto">
          <a:xfrm>
            <a:off x="2812311" y="4867026"/>
            <a:ext cx="0" cy="109220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7" name="Straight Connector 256"/>
          <p:cNvCxnSpPr>
            <a:endCxn id="314" idx="0"/>
          </p:cNvCxnSpPr>
          <p:nvPr/>
        </p:nvCxnSpPr>
        <p:spPr bwMode="auto">
          <a:xfrm flipH="1" flipV="1">
            <a:off x="2686449" y="5956051"/>
            <a:ext cx="125862" cy="3176"/>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258" name="Group 188"/>
          <p:cNvGrpSpPr>
            <a:grpSpLocks/>
          </p:cNvGrpSpPr>
          <p:nvPr/>
        </p:nvGrpSpPr>
        <p:grpSpPr bwMode="auto">
          <a:xfrm>
            <a:off x="1027830" y="5557751"/>
            <a:ext cx="587376" cy="215900"/>
            <a:chOff x="877" y="759"/>
            <a:chExt cx="484" cy="188"/>
          </a:xfrm>
        </p:grpSpPr>
        <p:sp>
          <p:nvSpPr>
            <p:cNvPr id="29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59" name="Group 188"/>
          <p:cNvGrpSpPr>
            <a:grpSpLocks/>
          </p:cNvGrpSpPr>
          <p:nvPr/>
        </p:nvGrpSpPr>
        <p:grpSpPr bwMode="auto">
          <a:xfrm>
            <a:off x="1031773" y="5849678"/>
            <a:ext cx="587376" cy="215900"/>
            <a:chOff x="877" y="759"/>
            <a:chExt cx="484" cy="188"/>
          </a:xfrm>
        </p:grpSpPr>
        <p:sp>
          <p:nvSpPr>
            <p:cNvPr id="287"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8"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9"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0"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60" name="Group 240"/>
          <p:cNvGrpSpPr>
            <a:grpSpLocks/>
          </p:cNvGrpSpPr>
          <p:nvPr/>
        </p:nvGrpSpPr>
        <p:grpSpPr bwMode="auto">
          <a:xfrm>
            <a:off x="1488653" y="5594178"/>
            <a:ext cx="433388" cy="77787"/>
            <a:chOff x="2835" y="1207"/>
            <a:chExt cx="452" cy="97"/>
          </a:xfrm>
        </p:grpSpPr>
        <p:sp>
          <p:nvSpPr>
            <p:cNvPr id="28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8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86"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cxnSp>
        <p:nvCxnSpPr>
          <p:cNvPr id="261" name="Straight Connector 260"/>
          <p:cNvCxnSpPr/>
          <p:nvPr/>
        </p:nvCxnSpPr>
        <p:spPr bwMode="auto">
          <a:xfrm flipV="1">
            <a:off x="1619149" y="5964427"/>
            <a:ext cx="3028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2" name="Straight Connector 261"/>
          <p:cNvCxnSpPr/>
          <p:nvPr/>
        </p:nvCxnSpPr>
        <p:spPr bwMode="auto">
          <a:xfrm>
            <a:off x="1031773" y="5670747"/>
            <a:ext cx="0" cy="295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3" name="Straight Connector 262"/>
          <p:cNvCxnSpPr/>
          <p:nvPr/>
        </p:nvCxnSpPr>
        <p:spPr bwMode="auto">
          <a:xfrm>
            <a:off x="2595961" y="4868382"/>
            <a:ext cx="21635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4" name="Rounded Rectangle 263"/>
          <p:cNvSpPr/>
          <p:nvPr/>
        </p:nvSpPr>
        <p:spPr bwMode="auto">
          <a:xfrm>
            <a:off x="251520" y="4653136"/>
            <a:ext cx="3312368" cy="1800200"/>
          </a:xfrm>
          <a:prstGeom prst="roundRect">
            <a:avLst/>
          </a:prstGeom>
          <a:solidFill>
            <a:srgbClr val="AFDAFF">
              <a:alpha val="3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65" name="Group 240"/>
          <p:cNvGrpSpPr>
            <a:grpSpLocks/>
          </p:cNvGrpSpPr>
          <p:nvPr/>
        </p:nvGrpSpPr>
        <p:grpSpPr bwMode="auto">
          <a:xfrm>
            <a:off x="657518" y="6179210"/>
            <a:ext cx="717550" cy="153987"/>
            <a:chOff x="2835" y="1207"/>
            <a:chExt cx="452" cy="97"/>
          </a:xfrm>
        </p:grpSpPr>
        <p:sp>
          <p:nvSpPr>
            <p:cNvPr id="279"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0"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81"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82"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66" name="Line 246"/>
          <p:cNvSpPr>
            <a:spLocks noChangeShapeType="1"/>
          </p:cNvSpPr>
          <p:nvPr/>
        </p:nvSpPr>
        <p:spPr bwMode="auto">
          <a:xfrm>
            <a:off x="655583" y="5972334"/>
            <a:ext cx="0" cy="360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67" name="Group 240"/>
          <p:cNvGrpSpPr>
            <a:grpSpLocks/>
          </p:cNvGrpSpPr>
          <p:nvPr/>
        </p:nvGrpSpPr>
        <p:grpSpPr bwMode="auto">
          <a:xfrm>
            <a:off x="467544" y="5818347"/>
            <a:ext cx="717550" cy="153987"/>
            <a:chOff x="2835" y="1207"/>
            <a:chExt cx="452" cy="97"/>
          </a:xfrm>
        </p:grpSpPr>
        <p:sp>
          <p:nvSpPr>
            <p:cNvPr id="27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7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7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78"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268" name="Group 240"/>
          <p:cNvGrpSpPr>
            <a:grpSpLocks/>
          </p:cNvGrpSpPr>
          <p:nvPr/>
        </p:nvGrpSpPr>
        <p:grpSpPr bwMode="auto">
          <a:xfrm>
            <a:off x="2660864" y="5802246"/>
            <a:ext cx="717550" cy="153987"/>
            <a:chOff x="2835" y="1207"/>
            <a:chExt cx="452" cy="97"/>
          </a:xfrm>
        </p:grpSpPr>
        <p:sp>
          <p:nvSpPr>
            <p:cNvPr id="27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7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7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74"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cxnSp>
        <p:nvCxnSpPr>
          <p:cNvPr id="269" name="Straight Connector 268"/>
          <p:cNvCxnSpPr/>
          <p:nvPr/>
        </p:nvCxnSpPr>
        <p:spPr bwMode="auto">
          <a:xfrm>
            <a:off x="1244128" y="6325260"/>
            <a:ext cx="19844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0" name="Straight Connector 269"/>
          <p:cNvCxnSpPr/>
          <p:nvPr/>
        </p:nvCxnSpPr>
        <p:spPr bwMode="auto">
          <a:xfrm flipV="1">
            <a:off x="3228564" y="5955912"/>
            <a:ext cx="0" cy="36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907494984"/>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2996952"/>
            <a:ext cx="3511200" cy="3405600"/>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752" y="3240360"/>
            <a:ext cx="3015640" cy="2924944"/>
          </a:xfrm>
          <a:prstGeom prst="rect">
            <a:avLst/>
          </a:prstGeom>
        </p:spPr>
      </p:pic>
      <p:sp>
        <p:nvSpPr>
          <p:cNvPr id="2" name="Content Placeholder 1"/>
          <p:cNvSpPr>
            <a:spLocks noGrp="1"/>
          </p:cNvSpPr>
          <p:nvPr>
            <p:ph sz="quarter" idx="13"/>
          </p:nvPr>
        </p:nvSpPr>
        <p:spPr>
          <a:xfrm>
            <a:off x="5364088" y="1050923"/>
            <a:ext cx="3700063" cy="1746337"/>
          </a:xfrm>
          <a:solidFill>
            <a:srgbClr val="AFDAFF">
              <a:alpha val="52000"/>
            </a:srgbClr>
          </a:solidFill>
        </p:spPr>
        <p:txBody>
          <a:bodyPr/>
          <a:lstStyle/>
          <a:p>
            <a:pPr marL="0" indent="0">
              <a:buNone/>
            </a:pPr>
            <a:r>
              <a:rPr lang="en-US" sz="2400" dirty="0" smtClean="0">
                <a:solidFill>
                  <a:srgbClr val="000000"/>
                </a:solidFill>
              </a:rPr>
              <a:t>In house:</a:t>
            </a:r>
          </a:p>
          <a:p>
            <a:pPr marL="285750" indent="-285750"/>
            <a:r>
              <a:rPr lang="en-US" sz="2400" dirty="0" smtClean="0">
                <a:solidFill>
                  <a:srgbClr val="000000"/>
                </a:solidFill>
              </a:rPr>
              <a:t>Under-Bump-Metallization</a:t>
            </a:r>
            <a:endParaRPr lang="en-US" sz="2400" dirty="0">
              <a:solidFill>
                <a:srgbClr val="000000"/>
              </a:solidFill>
            </a:endParaRPr>
          </a:p>
          <a:p>
            <a:pPr marL="285750" indent="-285750"/>
            <a:r>
              <a:rPr lang="en-US" sz="2400" dirty="0" smtClean="0">
                <a:solidFill>
                  <a:srgbClr val="000000"/>
                </a:solidFill>
              </a:rPr>
              <a:t>Indium deposition</a:t>
            </a:r>
          </a:p>
          <a:p>
            <a:pPr marL="285750" indent="-285750"/>
            <a:r>
              <a:rPr lang="en-US" sz="2400" dirty="0" smtClean="0">
                <a:solidFill>
                  <a:srgbClr val="000000"/>
                </a:solidFill>
              </a:rPr>
              <a:t>Bump bonding</a:t>
            </a:r>
            <a:endParaRPr lang="en-US" sz="2400" dirty="0">
              <a:solidFill>
                <a:prstClr val="black"/>
              </a:solidFill>
            </a:endParaRPr>
          </a:p>
          <a:p>
            <a:endParaRPr lang="de-CH" sz="2400" dirty="0"/>
          </a:p>
        </p:txBody>
      </p:sp>
      <p:sp>
        <p:nvSpPr>
          <p:cNvPr id="3" name="Title 2"/>
          <p:cNvSpPr>
            <a:spLocks noGrp="1"/>
          </p:cNvSpPr>
          <p:nvPr>
            <p:ph type="title"/>
          </p:nvPr>
        </p:nvSpPr>
        <p:spPr/>
        <p:txBody>
          <a:bodyPr/>
          <a:lstStyle/>
          <a:p>
            <a:r>
              <a:rPr lang="en-US" dirty="0" smtClean="0"/>
              <a:t>Bump bonding at PSI</a:t>
            </a:r>
            <a:endParaRPr lang="de-CH" dirty="0"/>
          </a:p>
        </p:txBody>
      </p:sp>
      <p:sp>
        <p:nvSpPr>
          <p:cNvPr id="7" name="TextShape 2"/>
          <p:cNvSpPr txBox="1"/>
          <p:nvPr/>
        </p:nvSpPr>
        <p:spPr>
          <a:xfrm>
            <a:off x="4217600" y="1005840"/>
            <a:ext cx="4386848" cy="886320"/>
          </a:xfrm>
          <a:prstGeom prst="rect">
            <a:avLst/>
          </a:prstGeom>
        </p:spPr>
        <p:txBody>
          <a:bodyPr lIns="90000" tIns="45000" rIns="90000" bIns="45000"/>
          <a:lstStyle/>
          <a:p>
            <a:pPr marL="285750" indent="-285750">
              <a:buSzPct val="100000"/>
              <a:buFont typeface="Arial" panose="020B0604020202020204" pitchFamily="34" charset="0"/>
              <a:buChar char="•"/>
            </a:pPr>
            <a:endParaRPr dirty="0">
              <a:solidFill>
                <a:prstClr val="black"/>
              </a:solidFill>
            </a:endParaRPr>
          </a:p>
        </p:txBody>
      </p:sp>
      <p:sp>
        <p:nvSpPr>
          <p:cNvPr id="8" name="TextShape 3"/>
          <p:cNvSpPr txBox="1"/>
          <p:nvPr/>
        </p:nvSpPr>
        <p:spPr>
          <a:xfrm>
            <a:off x="443488" y="3151456"/>
            <a:ext cx="3840480" cy="421560"/>
          </a:xfrm>
          <a:prstGeom prst="rect">
            <a:avLst/>
          </a:prstGeom>
        </p:spPr>
        <p:txBody>
          <a:bodyPr lIns="90000" tIns="45000" rIns="90000" bIns="45000"/>
          <a:lstStyle/>
          <a:p>
            <a:pPr algn="ctr"/>
            <a:r>
              <a:rPr lang="en-US" sz="1800" dirty="0">
                <a:solidFill>
                  <a:prstClr val="black"/>
                </a:solidFill>
                <a:latin typeface="+mn-lt"/>
              </a:rPr>
              <a:t>Hit map from </a:t>
            </a:r>
            <a:r>
              <a:rPr lang="en-US" sz="1800" dirty="0" smtClean="0">
                <a:solidFill>
                  <a:prstClr val="black"/>
                </a:solidFill>
                <a:latin typeface="+mn-lt"/>
              </a:rPr>
              <a:t>Ge </a:t>
            </a:r>
            <a:r>
              <a:rPr lang="en-US" sz="1800" dirty="0">
                <a:solidFill>
                  <a:prstClr val="black"/>
                </a:solidFill>
                <a:latin typeface="+mn-lt"/>
              </a:rPr>
              <a:t>K</a:t>
            </a:r>
            <a:r>
              <a:rPr lang="el-GR" sz="1800" dirty="0">
                <a:solidFill>
                  <a:prstClr val="black"/>
                </a:solidFill>
                <a:latin typeface="+mn-lt"/>
              </a:rPr>
              <a:t>α</a:t>
            </a:r>
            <a:r>
              <a:rPr lang="en-US" sz="1800" dirty="0">
                <a:solidFill>
                  <a:prstClr val="black"/>
                </a:solidFill>
                <a:latin typeface="+mn-lt"/>
              </a:rPr>
              <a:t> fluorescence</a:t>
            </a:r>
            <a:endParaRPr sz="1800" dirty="0">
              <a:solidFill>
                <a:prstClr val="black"/>
              </a:solidFill>
              <a:latin typeface="+mn-lt"/>
            </a:endParaRPr>
          </a:p>
        </p:txBody>
      </p:sp>
      <p:sp>
        <p:nvSpPr>
          <p:cNvPr id="9" name="TextShape 4"/>
          <p:cNvSpPr txBox="1"/>
          <p:nvPr/>
        </p:nvSpPr>
        <p:spPr>
          <a:xfrm>
            <a:off x="4860000" y="3106080"/>
            <a:ext cx="3200400" cy="346320"/>
          </a:xfrm>
          <a:prstGeom prst="rect">
            <a:avLst/>
          </a:prstGeom>
        </p:spPr>
        <p:txBody>
          <a:bodyPr lIns="90000" tIns="45000" rIns="90000" bIns="45000"/>
          <a:lstStyle/>
          <a:p>
            <a:pPr algn="ctr"/>
            <a:r>
              <a:rPr lang="en-US">
                <a:solidFill>
                  <a:prstClr val="black"/>
                </a:solidFill>
              </a:rPr>
              <a:t>Hits per pixel distribution</a:t>
            </a:r>
            <a:endParaRPr>
              <a:solidFill>
                <a:prstClr val="black"/>
              </a:solidFill>
            </a:endParaRPr>
          </a:p>
        </p:txBody>
      </p:sp>
      <p:sp>
        <p:nvSpPr>
          <p:cNvPr id="12" name="CustomShape 9"/>
          <p:cNvSpPr/>
          <p:nvPr/>
        </p:nvSpPr>
        <p:spPr>
          <a:xfrm>
            <a:off x="6460200" y="3356992"/>
            <a:ext cx="1768773" cy="648072"/>
          </a:xfrm>
          <a:prstGeom prst="rect">
            <a:avLst/>
          </a:prstGeom>
          <a:solidFill>
            <a:srgbClr val="FFFFFF"/>
          </a:solidFill>
          <a:ln w="18360">
            <a:solidFill>
              <a:srgbClr val="3465A4"/>
            </a:solidFill>
            <a:round/>
          </a:ln>
        </p:spPr>
        <p:txBody>
          <a:bodyPr wrap="square" lIns="99000" tIns="54000" rIns="99000" bIns="54000" anchor="ctr">
            <a:noAutofit/>
          </a:bodyPr>
          <a:lstStyle/>
          <a:p>
            <a:pPr algn="ctr"/>
            <a:r>
              <a:rPr lang="en-US" sz="1800" dirty="0">
                <a:solidFill>
                  <a:prstClr val="black"/>
                </a:solidFill>
              </a:rPr>
              <a:t>Yield </a:t>
            </a:r>
            <a:r>
              <a:rPr lang="en-US" sz="1800" dirty="0" smtClean="0">
                <a:solidFill>
                  <a:prstClr val="black"/>
                </a:solidFill>
              </a:rPr>
              <a:t>&gt; </a:t>
            </a:r>
            <a:r>
              <a:rPr lang="en-US" sz="1800" dirty="0">
                <a:solidFill>
                  <a:prstClr val="black"/>
                </a:solidFill>
              </a:rPr>
              <a:t>99.95%</a:t>
            </a:r>
            <a:endParaRPr sz="1800" dirty="0">
              <a:solidFill>
                <a:prstClr val="black"/>
              </a:solidFill>
            </a:endParaRPr>
          </a:p>
        </p:txBody>
      </p:sp>
      <p:sp>
        <p:nvSpPr>
          <p:cNvPr id="13" name="Right Brace 12"/>
          <p:cNvSpPr/>
          <p:nvPr/>
        </p:nvSpPr>
        <p:spPr>
          <a:xfrm>
            <a:off x="5729920" y="5589240"/>
            <a:ext cx="282240" cy="648072"/>
          </a:xfrm>
          <a:prstGeom prst="rightBrace">
            <a:avLst/>
          </a:prstGeom>
          <a:ln w="19050">
            <a:solidFill>
              <a:schemeClr val="accent3"/>
            </a:solidFill>
          </a:ln>
          <a:scene3d>
            <a:camera prst="orthographicFront">
              <a:rot lat="0" lon="0" rev="16200000"/>
            </a:camera>
            <a:lightRig rig="threePt" dir="t"/>
          </a:scene3d>
        </p:spPr>
        <p:style>
          <a:lnRef idx="1">
            <a:schemeClr val="accent3"/>
          </a:lnRef>
          <a:fillRef idx="0">
            <a:schemeClr val="accent3"/>
          </a:fillRef>
          <a:effectRef idx="0">
            <a:schemeClr val="accent3"/>
          </a:effectRef>
          <a:fontRef idx="minor">
            <a:schemeClr val="tx1"/>
          </a:fontRef>
        </p:style>
        <p:txBody>
          <a:bodyPr rtlCol="0" anchor="ctr"/>
          <a:lstStyle/>
          <a:p>
            <a:pPr algn="ctr"/>
            <a:endParaRPr lang="de-CH">
              <a:solidFill>
                <a:prstClr val="black"/>
              </a:solidFill>
            </a:endParaRPr>
          </a:p>
        </p:txBody>
      </p:sp>
      <p:sp>
        <p:nvSpPr>
          <p:cNvPr id="14" name="Right Brace 13"/>
          <p:cNvSpPr/>
          <p:nvPr/>
        </p:nvSpPr>
        <p:spPr>
          <a:xfrm>
            <a:off x="6732240" y="5877272"/>
            <a:ext cx="282240" cy="648072"/>
          </a:xfrm>
          <a:prstGeom prst="rightBrace">
            <a:avLst/>
          </a:prstGeom>
          <a:ln w="15875"/>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solidFill>
                <a:prstClr val="black"/>
              </a:solidFill>
            </a:endParaRPr>
          </a:p>
        </p:txBody>
      </p:sp>
      <p:sp>
        <p:nvSpPr>
          <p:cNvPr id="19" name="Rounded Rectangle 18"/>
          <p:cNvSpPr/>
          <p:nvPr/>
        </p:nvSpPr>
        <p:spPr bwMode="auto">
          <a:xfrm>
            <a:off x="4139952" y="6057292"/>
            <a:ext cx="1872208" cy="36690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rPr>
              <a:t>Bad bump bonds</a:t>
            </a:r>
            <a:endParaRPr kumimoji="0" lang="de-CH" sz="1800" b="0" i="0" u="none" strike="noStrike" cap="none" normalizeH="0" baseline="0" dirty="0">
              <a:ln>
                <a:noFill/>
              </a:ln>
              <a:solidFill>
                <a:schemeClr val="tx1"/>
              </a:solidFill>
              <a:effectLst/>
            </a:endParaRPr>
          </a:p>
        </p:txBody>
      </p:sp>
      <p:sp>
        <p:nvSpPr>
          <p:cNvPr id="20" name="Rounded Rectangle 19"/>
          <p:cNvSpPr/>
          <p:nvPr/>
        </p:nvSpPr>
        <p:spPr bwMode="auto">
          <a:xfrm>
            <a:off x="6276816" y="6345932"/>
            <a:ext cx="2039600" cy="395436"/>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mn-lt"/>
              </a:rPr>
              <a:t>Neighbour</a:t>
            </a:r>
            <a:r>
              <a:rPr kumimoji="0" lang="en-US" sz="1800" b="0" i="0" u="none" strike="noStrike" cap="none" normalizeH="0" baseline="0" dirty="0" smtClean="0">
                <a:ln>
                  <a:noFill/>
                </a:ln>
                <a:solidFill>
                  <a:schemeClr val="tx1"/>
                </a:solidFill>
                <a:effectLst/>
                <a:latin typeface="+mn-lt"/>
              </a:rPr>
              <a:t> pixels</a:t>
            </a:r>
            <a:endParaRPr kumimoji="0" lang="de-CH" sz="1800" b="0" i="0" u="none" strike="noStrike" cap="none" normalizeH="0" baseline="0" dirty="0">
              <a:ln>
                <a:noFill/>
              </a:ln>
              <a:solidFill>
                <a:schemeClr val="tx1"/>
              </a:solidFill>
              <a:effectLst/>
              <a:latin typeface="+mn-lt"/>
            </a:endParaRPr>
          </a:p>
        </p:txBody>
      </p:sp>
      <p:grpSp>
        <p:nvGrpSpPr>
          <p:cNvPr id="22" name="Group 21"/>
          <p:cNvGrpSpPr/>
          <p:nvPr/>
        </p:nvGrpSpPr>
        <p:grpSpPr>
          <a:xfrm>
            <a:off x="791096" y="1012199"/>
            <a:ext cx="4284960" cy="1984753"/>
            <a:chOff x="-20067" y="1326305"/>
            <a:chExt cx="4284960" cy="1984753"/>
          </a:xfrm>
        </p:grpSpPr>
        <p:grpSp>
          <p:nvGrpSpPr>
            <p:cNvPr id="23" name="Group 53"/>
            <p:cNvGrpSpPr>
              <a:grpSpLocks/>
            </p:cNvGrpSpPr>
            <p:nvPr/>
          </p:nvGrpSpPr>
          <p:grpSpPr bwMode="auto">
            <a:xfrm>
              <a:off x="-20067" y="1326635"/>
              <a:ext cx="1730375" cy="1984375"/>
              <a:chOff x="2238" y="23778"/>
              <a:chExt cx="1090" cy="1250"/>
            </a:xfrm>
          </p:grpSpPr>
          <p:pic>
            <p:nvPicPr>
              <p:cNvPr id="38" name="Picture 54" descr="pilatus"/>
              <p:cNvPicPr>
                <a:picLocks noChangeAspect="1" noChangeArrowheads="1"/>
              </p:cNvPicPr>
              <p:nvPr/>
            </p:nvPicPr>
            <p:blipFill rotWithShape="1">
              <a:blip r:embed="rId5">
                <a:extLst>
                  <a:ext uri="{28A0092B-C50C-407E-A947-70E740481C1C}">
                    <a14:useLocalDpi xmlns:a14="http://schemas.microsoft.com/office/drawing/2010/main" val="0"/>
                  </a:ext>
                </a:extLst>
              </a:blip>
              <a:srcRect l="5530" t="15244" r="31058" b="7383"/>
              <a:stretch/>
            </p:blipFill>
            <p:spPr bwMode="auto">
              <a:xfrm>
                <a:off x="2273" y="24024"/>
                <a:ext cx="1006" cy="1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 Box 55"/>
              <p:cNvSpPr txBox="1">
                <a:spLocks noChangeArrowheads="1"/>
              </p:cNvSpPr>
              <p:nvPr/>
            </p:nvSpPr>
            <p:spPr bwMode="auto">
              <a:xfrm>
                <a:off x="2238" y="23778"/>
                <a:ext cx="109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eaLnBrk="1" hangingPunct="1"/>
                <a:r>
                  <a:rPr lang="en-US" altLang="de-DE" sz="2000" dirty="0">
                    <a:solidFill>
                      <a:srgbClr val="FF0000"/>
                    </a:solidFill>
                    <a:latin typeface="Calibri" pitchFamily="34" charset="0"/>
                  </a:rPr>
                  <a:t>Pilatus </a:t>
                </a:r>
                <a:r>
                  <a:rPr lang="en-US" altLang="de-DE" sz="2000" dirty="0" smtClean="0">
                    <a:solidFill>
                      <a:srgbClr val="FF0000"/>
                    </a:solidFill>
                    <a:latin typeface="Calibri" pitchFamily="34" charset="0"/>
                  </a:rPr>
                  <a:t>172 </a:t>
                </a:r>
                <a:r>
                  <a:rPr lang="el-GR" altLang="de-DE" sz="2000" dirty="0">
                    <a:solidFill>
                      <a:srgbClr val="FF0000"/>
                    </a:solidFill>
                    <a:latin typeface="Calibri" pitchFamily="34" charset="0"/>
                  </a:rPr>
                  <a:t>μ</a:t>
                </a:r>
                <a:r>
                  <a:rPr lang="en-US" altLang="de-DE" sz="2000" dirty="0">
                    <a:solidFill>
                      <a:srgbClr val="FF0000"/>
                    </a:solidFill>
                    <a:latin typeface="Calibri" pitchFamily="34" charset="0"/>
                  </a:rPr>
                  <a:t>m</a:t>
                </a:r>
              </a:p>
            </p:txBody>
          </p:sp>
        </p:grpSp>
        <p:grpSp>
          <p:nvGrpSpPr>
            <p:cNvPr id="24" name="Group 23"/>
            <p:cNvGrpSpPr/>
            <p:nvPr/>
          </p:nvGrpSpPr>
          <p:grpSpPr>
            <a:xfrm>
              <a:off x="2069332" y="1326305"/>
              <a:ext cx="1006475" cy="1896483"/>
              <a:chOff x="3933826" y="1131355"/>
              <a:chExt cx="1006475" cy="1896483"/>
            </a:xfrm>
          </p:grpSpPr>
          <p:grpSp>
            <p:nvGrpSpPr>
              <p:cNvPr id="34" name="Group 56"/>
              <p:cNvGrpSpPr>
                <a:grpSpLocks/>
              </p:cNvGrpSpPr>
              <p:nvPr/>
            </p:nvGrpSpPr>
            <p:grpSpPr bwMode="auto">
              <a:xfrm>
                <a:off x="3933826" y="1131355"/>
                <a:ext cx="1006475" cy="1585915"/>
                <a:chOff x="4438" y="23954"/>
                <a:chExt cx="634" cy="999"/>
              </a:xfrm>
            </p:grpSpPr>
            <p:pic>
              <p:nvPicPr>
                <p:cNvPr id="36" name="Picture 57" descr="eiger"/>
                <p:cNvPicPr>
                  <a:picLocks noChangeAspect="1" noChangeArrowheads="1"/>
                </p:cNvPicPr>
                <p:nvPr/>
              </p:nvPicPr>
              <p:blipFill rotWithShape="1">
                <a:blip r:embed="rId6">
                  <a:extLst>
                    <a:ext uri="{28A0092B-C50C-407E-A947-70E740481C1C}">
                      <a14:useLocalDpi xmlns:a14="http://schemas.microsoft.com/office/drawing/2010/main" val="0"/>
                    </a:ext>
                  </a:extLst>
                </a:blip>
                <a:srcRect l="34537" t="48768" r="35756" b="14073"/>
                <a:stretch/>
              </p:blipFill>
              <p:spPr bwMode="auto">
                <a:xfrm>
                  <a:off x="4549" y="24474"/>
                  <a:ext cx="471" cy="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Box 58"/>
                <p:cNvSpPr txBox="1">
                  <a:spLocks noChangeArrowheads="1"/>
                </p:cNvSpPr>
                <p:nvPr/>
              </p:nvSpPr>
              <p:spPr bwMode="auto">
                <a:xfrm>
                  <a:off x="4438" y="23954"/>
                  <a:ext cx="634"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algn="ctr" eaLnBrk="1" hangingPunct="1"/>
                  <a:r>
                    <a:rPr lang="en-US" altLang="de-DE" sz="2000" dirty="0" err="1">
                      <a:solidFill>
                        <a:srgbClr val="00B050"/>
                      </a:solidFill>
                      <a:latin typeface="Calibri" pitchFamily="34" charset="0"/>
                    </a:rPr>
                    <a:t>Eiger</a:t>
                  </a:r>
                  <a:r>
                    <a:rPr lang="en-US" altLang="de-DE" sz="2000" dirty="0">
                      <a:solidFill>
                        <a:srgbClr val="00B050"/>
                      </a:solidFill>
                      <a:latin typeface="Calibri" pitchFamily="34" charset="0"/>
                    </a:rPr>
                    <a:t> </a:t>
                  </a:r>
                  <a:r>
                    <a:rPr lang="en-US" altLang="de-DE" sz="2000" dirty="0" smtClean="0">
                      <a:solidFill>
                        <a:srgbClr val="00B050"/>
                      </a:solidFill>
                      <a:latin typeface="Calibri" pitchFamily="34" charset="0"/>
                    </a:rPr>
                    <a:t>75 </a:t>
                  </a:r>
                  <a:r>
                    <a:rPr lang="el-GR" altLang="de-DE" sz="2000" dirty="0">
                      <a:solidFill>
                        <a:srgbClr val="00B050"/>
                      </a:solidFill>
                      <a:latin typeface="Calibri" pitchFamily="34" charset="0"/>
                    </a:rPr>
                    <a:t>μ</a:t>
                  </a:r>
                  <a:r>
                    <a:rPr lang="en-US" altLang="de-DE" sz="2000" dirty="0">
                      <a:solidFill>
                        <a:srgbClr val="00B050"/>
                      </a:solidFill>
                      <a:latin typeface="Calibri" pitchFamily="34" charset="0"/>
                    </a:rPr>
                    <a:t>m</a:t>
                  </a:r>
                </a:p>
              </p:txBody>
            </p:sp>
          </p:grpSp>
          <p:sp>
            <p:nvSpPr>
              <p:cNvPr id="35" name="TextBox 34"/>
              <p:cNvSpPr txBox="1">
                <a:spLocks noChangeArrowheads="1"/>
              </p:cNvSpPr>
              <p:nvPr/>
            </p:nvSpPr>
            <p:spPr bwMode="auto">
              <a:xfrm>
                <a:off x="4258534" y="2716727"/>
                <a:ext cx="397545" cy="311111"/>
              </a:xfrm>
              <a:prstGeom prst="rect">
                <a:avLst/>
              </a:prstGeom>
              <a:noFill/>
              <a:ln>
                <a:noFill/>
              </a:ln>
              <a:extLst/>
            </p:spPr>
            <p:txBody>
              <a:bodyPr wrap="none" lIns="0" tIns="0" rIns="0" bIns="0">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a:lnSpc>
                    <a:spcPct val="110000"/>
                  </a:lnSpc>
                </a:pPr>
                <a:r>
                  <a:rPr lang="en-US" altLang="de-DE" sz="2000" dirty="0">
                    <a:solidFill>
                      <a:srgbClr val="00B050"/>
                    </a:solidFill>
                    <a:latin typeface="Arial Narrow" pitchFamily="34" charset="0"/>
                  </a:rPr>
                  <a:t>x5.3</a:t>
                </a:r>
                <a:endParaRPr lang="en-US" altLang="de-DE" sz="1600" dirty="0">
                  <a:solidFill>
                    <a:srgbClr val="00B050"/>
                  </a:solidFill>
                  <a:latin typeface="Arial Narrow" pitchFamily="34" charset="0"/>
                </a:endParaRPr>
              </a:p>
            </p:txBody>
          </p:sp>
        </p:grpSp>
        <p:grpSp>
          <p:nvGrpSpPr>
            <p:cNvPr id="25" name="Group 24"/>
            <p:cNvGrpSpPr/>
            <p:nvPr/>
          </p:nvGrpSpPr>
          <p:grpSpPr>
            <a:xfrm>
              <a:off x="3147293" y="1326494"/>
              <a:ext cx="1117600" cy="1684928"/>
              <a:chOff x="7566032" y="1156736"/>
              <a:chExt cx="1117600" cy="1684928"/>
            </a:xfrm>
          </p:grpSpPr>
          <p:grpSp>
            <p:nvGrpSpPr>
              <p:cNvPr id="30" name="Group 59"/>
              <p:cNvGrpSpPr>
                <a:grpSpLocks/>
              </p:cNvGrpSpPr>
              <p:nvPr/>
            </p:nvGrpSpPr>
            <p:grpSpPr bwMode="auto">
              <a:xfrm>
                <a:off x="7566032" y="1156736"/>
                <a:ext cx="1117600" cy="1344614"/>
                <a:chOff x="6721" y="23970"/>
                <a:chExt cx="704" cy="847"/>
              </a:xfrm>
            </p:grpSpPr>
            <p:pic>
              <p:nvPicPr>
                <p:cNvPr id="32" name="Picture 60" descr="moench"/>
                <p:cNvPicPr>
                  <a:picLocks noChangeAspect="1" noChangeArrowheads="1"/>
                </p:cNvPicPr>
                <p:nvPr/>
              </p:nvPicPr>
              <p:blipFill rotWithShape="1">
                <a:blip r:embed="rId7">
                  <a:extLst>
                    <a:ext uri="{28A0092B-C50C-407E-A947-70E740481C1C}">
                      <a14:useLocalDpi xmlns:a14="http://schemas.microsoft.com/office/drawing/2010/main" val="0"/>
                    </a:ext>
                  </a:extLst>
                </a:blip>
                <a:srcRect l="68871" t="62878" r="20595" b="24777"/>
                <a:stretch/>
              </p:blipFill>
              <p:spPr bwMode="auto">
                <a:xfrm>
                  <a:off x="6972" y="24658"/>
                  <a:ext cx="167"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61"/>
                <p:cNvSpPr txBox="1">
                  <a:spLocks noChangeArrowheads="1"/>
                </p:cNvSpPr>
                <p:nvPr/>
              </p:nvSpPr>
              <p:spPr bwMode="auto">
                <a:xfrm>
                  <a:off x="6721" y="23970"/>
                  <a:ext cx="704"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algn="ctr" eaLnBrk="1" hangingPunct="1"/>
                  <a:r>
                    <a:rPr lang="en-US" altLang="de-DE" sz="2000" dirty="0" err="1">
                      <a:solidFill>
                        <a:srgbClr val="00B0F0"/>
                      </a:solidFill>
                      <a:latin typeface="Calibri" pitchFamily="34" charset="0"/>
                    </a:rPr>
                    <a:t>Mönch</a:t>
                  </a:r>
                  <a:r>
                    <a:rPr lang="en-US" altLang="de-DE" sz="2000" dirty="0">
                      <a:solidFill>
                        <a:srgbClr val="00B0F0"/>
                      </a:solidFill>
                      <a:latin typeface="Calibri" pitchFamily="34" charset="0"/>
                    </a:rPr>
                    <a:t> </a:t>
                  </a:r>
                  <a:r>
                    <a:rPr lang="en-US" altLang="de-DE" sz="2000" dirty="0" smtClean="0">
                      <a:solidFill>
                        <a:srgbClr val="00B0F0"/>
                      </a:solidFill>
                      <a:latin typeface="Calibri" pitchFamily="34" charset="0"/>
                    </a:rPr>
                    <a:t>25 </a:t>
                  </a:r>
                  <a:r>
                    <a:rPr lang="el-GR" altLang="de-DE" sz="2000" dirty="0">
                      <a:solidFill>
                        <a:srgbClr val="00B0F0"/>
                      </a:solidFill>
                      <a:latin typeface="Calibri" pitchFamily="34" charset="0"/>
                    </a:rPr>
                    <a:t>μ</a:t>
                  </a:r>
                  <a:r>
                    <a:rPr lang="en-US" altLang="de-DE" sz="2000" dirty="0">
                      <a:solidFill>
                        <a:srgbClr val="00B0F0"/>
                      </a:solidFill>
                      <a:latin typeface="Calibri" pitchFamily="34" charset="0"/>
                    </a:rPr>
                    <a:t>m</a:t>
                  </a:r>
                </a:p>
              </p:txBody>
            </p:sp>
          </p:grpSp>
          <p:sp>
            <p:nvSpPr>
              <p:cNvPr id="31" name="TextBox 17"/>
              <p:cNvSpPr txBox="1">
                <a:spLocks noChangeArrowheads="1"/>
              </p:cNvSpPr>
              <p:nvPr/>
            </p:nvSpPr>
            <p:spPr bwMode="auto">
              <a:xfrm>
                <a:off x="7908136" y="2530553"/>
                <a:ext cx="339837" cy="311111"/>
              </a:xfrm>
              <a:prstGeom prst="rect">
                <a:avLst/>
              </a:prstGeom>
              <a:noFill/>
              <a:ln>
                <a:noFill/>
              </a:ln>
              <a:extLst/>
            </p:spPr>
            <p:txBody>
              <a:bodyPr wrap="none" lIns="0" tIns="0" rIns="0" bIns="0">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a:lnSpc>
                    <a:spcPct val="110000"/>
                  </a:lnSpc>
                </a:pPr>
                <a:r>
                  <a:rPr lang="en-US" altLang="de-DE" sz="2000" dirty="0">
                    <a:solidFill>
                      <a:srgbClr val="00B0F0"/>
                    </a:solidFill>
                    <a:latin typeface="Arial Narrow" pitchFamily="34" charset="0"/>
                  </a:rPr>
                  <a:t>x47</a:t>
                </a:r>
                <a:endParaRPr lang="en-US" altLang="de-DE" sz="1600" dirty="0">
                  <a:solidFill>
                    <a:srgbClr val="00B0F0"/>
                  </a:solidFill>
                  <a:latin typeface="Arial Narrow" pitchFamily="34" charset="0"/>
                </a:endParaRPr>
              </a:p>
            </p:txBody>
          </p:sp>
        </p:grpSp>
        <p:cxnSp>
          <p:nvCxnSpPr>
            <p:cNvPr id="26" name="Straight Connector 25"/>
            <p:cNvCxnSpPr/>
            <p:nvPr/>
          </p:nvCxnSpPr>
          <p:spPr bwMode="auto">
            <a:xfrm>
              <a:off x="1632521" y="1717205"/>
              <a:ext cx="620044" cy="425037"/>
            </a:xfrm>
            <a:prstGeom prst="line">
              <a:avLst/>
            </a:prstGeom>
            <a:solidFill>
              <a:schemeClr val="accent1"/>
            </a:solidFill>
            <a:ln w="38100" cap="flat" cmpd="sng" algn="ctr">
              <a:solidFill>
                <a:srgbClr val="00B0F0"/>
              </a:solidFill>
              <a:prstDash val="solid"/>
              <a:round/>
              <a:headEnd type="none" w="med" len="med"/>
              <a:tailEnd type="none" w="med" len="med"/>
            </a:ln>
            <a:effectLst/>
          </p:spPr>
        </p:cxnSp>
        <p:cxnSp>
          <p:nvCxnSpPr>
            <p:cNvPr id="27" name="Straight Connector 26"/>
            <p:cNvCxnSpPr/>
            <p:nvPr/>
          </p:nvCxnSpPr>
          <p:spPr bwMode="auto">
            <a:xfrm flipV="1">
              <a:off x="1632521" y="2911677"/>
              <a:ext cx="620044" cy="399381"/>
            </a:xfrm>
            <a:prstGeom prst="line">
              <a:avLst/>
            </a:prstGeom>
            <a:solidFill>
              <a:schemeClr val="accent1"/>
            </a:solidFill>
            <a:ln w="38100" cap="flat" cmpd="sng" algn="ctr">
              <a:solidFill>
                <a:srgbClr val="00B0F0"/>
              </a:solidFill>
              <a:prstDash val="solid"/>
              <a:round/>
              <a:headEnd type="none" w="med" len="med"/>
              <a:tailEnd type="none" w="med" len="med"/>
            </a:ln>
            <a:effectLst/>
          </p:spPr>
        </p:cxnSp>
        <p:cxnSp>
          <p:nvCxnSpPr>
            <p:cNvPr id="28" name="Straight Connector 27"/>
            <p:cNvCxnSpPr/>
            <p:nvPr/>
          </p:nvCxnSpPr>
          <p:spPr bwMode="auto">
            <a:xfrm>
              <a:off x="2993257" y="2151767"/>
              <a:ext cx="552499" cy="266914"/>
            </a:xfrm>
            <a:prstGeom prst="line">
              <a:avLst/>
            </a:prstGeom>
            <a:solidFill>
              <a:schemeClr val="accent1"/>
            </a:solidFill>
            <a:ln w="38100" cap="flat" cmpd="sng" algn="ctr">
              <a:solidFill>
                <a:srgbClr val="00B0F0"/>
              </a:solidFill>
              <a:prstDash val="solid"/>
              <a:round/>
              <a:headEnd type="none" w="med" len="med"/>
              <a:tailEnd type="none" w="med" len="med"/>
            </a:ln>
            <a:effectLst/>
          </p:spPr>
        </p:cxnSp>
        <p:cxnSp>
          <p:nvCxnSpPr>
            <p:cNvPr id="29" name="Straight Connector 28"/>
            <p:cNvCxnSpPr/>
            <p:nvPr/>
          </p:nvCxnSpPr>
          <p:spPr bwMode="auto">
            <a:xfrm flipV="1">
              <a:off x="2971080" y="2671094"/>
              <a:ext cx="574676" cy="240584"/>
            </a:xfrm>
            <a:prstGeom prst="line">
              <a:avLst/>
            </a:prstGeom>
            <a:solidFill>
              <a:schemeClr val="accent1"/>
            </a:solidFill>
            <a:ln w="38100" cap="flat" cmpd="sng" algn="ctr">
              <a:solidFill>
                <a:srgbClr val="00B0F0"/>
              </a:solidFill>
              <a:prstDash val="solid"/>
              <a:round/>
              <a:headEnd type="none" w="med" len="med"/>
              <a:tailEnd type="none" w="med" len="med"/>
            </a:ln>
            <a:effectLst/>
          </p:spPr>
        </p:cxnSp>
      </p:grpSp>
      <p:sp>
        <p:nvSpPr>
          <p:cNvPr id="4" name="TextBox 3"/>
          <p:cNvSpPr txBox="1"/>
          <p:nvPr/>
        </p:nvSpPr>
        <p:spPr>
          <a:xfrm>
            <a:off x="1115616" y="4818856"/>
            <a:ext cx="914400" cy="91440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MÖNCH 0.3</a:t>
            </a:r>
          </a:p>
          <a:p>
            <a:pPr>
              <a:lnSpc>
                <a:spcPct val="110000"/>
              </a:lnSpc>
              <a:spcBef>
                <a:spcPts val="0"/>
              </a:spcBef>
            </a:pPr>
            <a:r>
              <a:rPr lang="en-US" sz="1800" kern="1000" spc="30" dirty="0" smtClean="0">
                <a:latin typeface="+mn-lt"/>
                <a:cs typeface="Franklin Gothic Book"/>
              </a:rPr>
              <a:t>1x1 cm2, 160 </a:t>
            </a:r>
            <a:r>
              <a:rPr lang="en-US" sz="1800" kern="1000" spc="30" dirty="0" err="1" smtClean="0">
                <a:latin typeface="+mn-lt"/>
                <a:cs typeface="Franklin Gothic Book"/>
              </a:rPr>
              <a:t>kpixel</a:t>
            </a:r>
            <a:endParaRPr lang="en-US" sz="1800" kern="1000" spc="30" dirty="0" smtClean="0">
              <a:latin typeface="+mn-lt"/>
              <a:cs typeface="Franklin Gothic Book"/>
            </a:endParaRPr>
          </a:p>
          <a:p>
            <a:pPr>
              <a:lnSpc>
                <a:spcPct val="110000"/>
              </a:lnSpc>
              <a:spcBef>
                <a:spcPts val="0"/>
              </a:spcBef>
            </a:pPr>
            <a:r>
              <a:rPr lang="en-US" sz="1800" kern="1000" spc="30" dirty="0" smtClean="0">
                <a:latin typeface="+mn-lt"/>
                <a:cs typeface="Franklin Gothic Book"/>
              </a:rPr>
              <a:t>25 µm pitch</a:t>
            </a:r>
            <a:endParaRPr lang="de-CH" sz="1800" kern="1000" spc="30" dirty="0" err="1" smtClean="0">
              <a:latin typeface="+mn-lt"/>
              <a:cs typeface="Franklin Gothic Book"/>
            </a:endParaRPr>
          </a:p>
        </p:txBody>
      </p:sp>
      <p:sp>
        <p:nvSpPr>
          <p:cNvPr id="5" name="Right Arrow 4"/>
          <p:cNvSpPr/>
          <p:nvPr/>
        </p:nvSpPr>
        <p:spPr bwMode="auto">
          <a:xfrm>
            <a:off x="4217600" y="4221088"/>
            <a:ext cx="930464" cy="792088"/>
          </a:xfrm>
          <a:prstGeom prst="rightArrow">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0" name="Slide Number Placeholder 3"/>
          <p:cNvSpPr>
            <a:spLocks noGrp="1"/>
          </p:cNvSpPr>
          <p:nvPr>
            <p:ph type="sldNum" sz="quarter" idx="4294967295"/>
          </p:nvPr>
        </p:nvSpPr>
        <p:spPr>
          <a:xfrm>
            <a:off x="35496" y="6627068"/>
            <a:ext cx="360040" cy="228600"/>
          </a:xfrm>
          <a:prstGeom prst="rect">
            <a:avLst/>
          </a:prstGeom>
        </p:spPr>
        <p:txBody>
          <a:bodyPr/>
          <a:lstStyle/>
          <a:p>
            <a:pPr algn="r">
              <a:defRPr/>
            </a:pPr>
            <a:fld id="{D217D8A4-28A9-4B29-8D56-49CD1932A4A1}" type="slidenum">
              <a:rPr lang="de-DE" altLang="de-DE" sz="1000" smtClean="0"/>
              <a:pPr algn="r">
                <a:defRPr/>
              </a:pPr>
              <a:t>13</a:t>
            </a:fld>
            <a:endParaRPr lang="de-DE" altLang="de-DE" sz="1000" dirty="0"/>
          </a:p>
        </p:txBody>
      </p:sp>
      <p:sp>
        <p:nvSpPr>
          <p:cNvPr id="6" name="Date Placeholder 5"/>
          <p:cNvSpPr>
            <a:spLocks noGrp="1"/>
          </p:cNvSpPr>
          <p:nvPr>
            <p:ph type="dt" sz="half" idx="10"/>
          </p:nvPr>
        </p:nvSpPr>
        <p:spPr/>
        <p:txBody>
          <a:bodyPr/>
          <a:lstStyle/>
          <a:p>
            <a:pPr>
              <a:defRPr/>
            </a:pPr>
            <a:r>
              <a:rPr lang="de-DE" altLang="de-DE" smtClean="0"/>
              <a:t>FEE 2018</a:t>
            </a:r>
            <a:endParaRPr lang="de-DE" altLang="de-DE"/>
          </a:p>
        </p:txBody>
      </p:sp>
      <p:sp>
        <p:nvSpPr>
          <p:cNvPr id="10" name="Footer Placeholder 9"/>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30194851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2726" y="3933056"/>
            <a:ext cx="2626758" cy="243050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3965118"/>
            <a:ext cx="2458841" cy="2366382"/>
          </a:xfrm>
          <a:prstGeom prst="rect">
            <a:avLst/>
          </a:prstGeom>
        </p:spPr>
      </p:pic>
      <p:sp>
        <p:nvSpPr>
          <p:cNvPr id="3" name="Title 2"/>
          <p:cNvSpPr>
            <a:spLocks noGrp="1"/>
          </p:cNvSpPr>
          <p:nvPr>
            <p:ph type="title"/>
          </p:nvPr>
        </p:nvSpPr>
        <p:spPr/>
        <p:txBody>
          <a:bodyPr/>
          <a:lstStyle/>
          <a:p>
            <a:r>
              <a:rPr lang="en-US" dirty="0" smtClean="0"/>
              <a:t>Gain and Noise</a:t>
            </a:r>
            <a:endParaRPr lang="de-CH" dirty="0"/>
          </a:p>
        </p:txBody>
      </p:sp>
      <p:sp>
        <p:nvSpPr>
          <p:cNvPr id="4" name="Slide Number Placeholder 3"/>
          <p:cNvSpPr>
            <a:spLocks noGrp="1"/>
          </p:cNvSpPr>
          <p:nvPr>
            <p:ph type="sldNum" sz="quarter" idx="4294967295"/>
          </p:nvPr>
        </p:nvSpPr>
        <p:spPr>
          <a:xfrm>
            <a:off x="8206312" y="6661150"/>
            <a:ext cx="575742" cy="196850"/>
          </a:xfrm>
          <a:prstGeom prst="rect">
            <a:avLst/>
          </a:prstGeom>
        </p:spPr>
        <p:txBody>
          <a:bodyPr/>
          <a:lstStyle/>
          <a:p>
            <a:pPr algn="r">
              <a:defRPr/>
            </a:pPr>
            <a:r>
              <a:rPr lang="de-DE" smtClean="0"/>
              <a:t>Page </a:t>
            </a:r>
            <a:fld id="{EBC07571-3134-BB4B-B83F-1A9FE18D34F3}" type="slidenum">
              <a:rPr lang="de-DE" smtClean="0"/>
              <a:pPr algn="r">
                <a:defRPr/>
              </a:pPr>
              <a:t>14</a:t>
            </a:fld>
            <a:endParaRPr lang="de-DE" dirty="0"/>
          </a:p>
        </p:txBody>
      </p:sp>
      <p:sp>
        <p:nvSpPr>
          <p:cNvPr id="2" name="TextBox 1"/>
          <p:cNvSpPr txBox="1"/>
          <p:nvPr/>
        </p:nvSpPr>
        <p:spPr>
          <a:xfrm>
            <a:off x="1043608" y="3563868"/>
            <a:ext cx="4906145" cy="585212"/>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Distribution of RMS noise across the sensor</a:t>
            </a:r>
          </a:p>
          <a:p>
            <a:pPr>
              <a:lnSpc>
                <a:spcPct val="110000"/>
              </a:lnSpc>
              <a:spcBef>
                <a:spcPts val="0"/>
              </a:spcBef>
            </a:pPr>
            <a:r>
              <a:rPr lang="en-US" kern="1000" spc="30" dirty="0" smtClean="0">
                <a:latin typeface="+mn-lt"/>
                <a:cs typeface="Franklin Gothic Book"/>
              </a:rPr>
              <a:t>Water cooled, 25 </a:t>
            </a:r>
            <a:r>
              <a:rPr lang="en-US" kern="1000" spc="30" dirty="0" smtClean="0">
                <a:latin typeface="Calibri"/>
                <a:cs typeface="Franklin Gothic Book"/>
              </a:rPr>
              <a:t>µ</a:t>
            </a:r>
            <a:r>
              <a:rPr lang="en-US" kern="1000" spc="30" dirty="0" smtClean="0">
                <a:latin typeface="+mn-lt"/>
                <a:cs typeface="Franklin Gothic Book"/>
              </a:rPr>
              <a:t>s integration time </a:t>
            </a:r>
            <a:endParaRPr lang="de-CH" kern="1000" spc="30" dirty="0" err="1" smtClean="0">
              <a:latin typeface="+mn-lt"/>
              <a:cs typeface="Franklin Gothic Book"/>
            </a:endParaRPr>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9484" y="3927801"/>
            <a:ext cx="3118223" cy="2673470"/>
          </a:xfrm>
          <a:prstGeom prst="rect">
            <a:avLst/>
          </a:prstGeom>
        </p:spPr>
      </p:pic>
      <p:grpSp>
        <p:nvGrpSpPr>
          <p:cNvPr id="6" name="Group 5"/>
          <p:cNvGrpSpPr/>
          <p:nvPr/>
        </p:nvGrpSpPr>
        <p:grpSpPr>
          <a:xfrm>
            <a:off x="6056580" y="3146309"/>
            <a:ext cx="2691884" cy="858755"/>
            <a:chOff x="1140686" y="1648211"/>
            <a:chExt cx="1991154" cy="1054359"/>
          </a:xfrm>
        </p:grpSpPr>
        <p:sp>
          <p:nvSpPr>
            <p:cNvPr id="20" name="TextBox 19"/>
            <p:cNvSpPr txBox="1"/>
            <p:nvPr/>
          </p:nvSpPr>
          <p:spPr>
            <a:xfrm>
              <a:off x="1252276" y="1676760"/>
              <a:ext cx="1879564" cy="1025810"/>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Calibri"/>
                  <a:cs typeface="Franklin Gothic Book"/>
                </a:rPr>
                <a:t>S/N=1 at 130 eV </a:t>
              </a:r>
            </a:p>
            <a:p>
              <a:pPr>
                <a:lnSpc>
                  <a:spcPct val="110000"/>
                </a:lnSpc>
                <a:spcBef>
                  <a:spcPts val="0"/>
                </a:spcBef>
              </a:pPr>
              <a:r>
                <a:rPr lang="en-US" sz="1800" kern="1000" spc="30" dirty="0" smtClean="0">
                  <a:latin typeface="Calibri"/>
                  <a:cs typeface="Franklin Gothic Book"/>
                </a:rPr>
                <a:t>260 eV for a 2x2 cluster </a:t>
              </a:r>
              <a:endParaRPr lang="de-CH" sz="1800" kern="1000" spc="30" dirty="0" err="1" smtClean="0">
                <a:latin typeface="+mn-lt"/>
                <a:cs typeface="Franklin Gothic Book"/>
              </a:endParaRPr>
            </a:p>
          </p:txBody>
        </p:sp>
        <p:sp>
          <p:nvSpPr>
            <p:cNvPr id="25" name="Rounded Rectangle 24"/>
            <p:cNvSpPr/>
            <p:nvPr/>
          </p:nvSpPr>
          <p:spPr bwMode="auto">
            <a:xfrm>
              <a:off x="1140686" y="1648211"/>
              <a:ext cx="1942271" cy="994238"/>
            </a:xfrm>
            <a:prstGeom prst="roundRect">
              <a:avLst/>
            </a:prstGeom>
            <a:noFill/>
            <a:ln w="19050"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11" name="Content Placeholder 1"/>
          <p:cNvSpPr>
            <a:spLocks noGrp="1"/>
          </p:cNvSpPr>
          <p:nvPr>
            <p:ph sz="quarter" idx="13"/>
          </p:nvPr>
        </p:nvSpPr>
        <p:spPr>
          <a:xfrm>
            <a:off x="4572000" y="1124744"/>
            <a:ext cx="4572000" cy="1151458"/>
          </a:xfrm>
        </p:spPr>
        <p:txBody>
          <a:bodyPr/>
          <a:lstStyle/>
          <a:p>
            <a:r>
              <a:rPr lang="en-US" dirty="0" smtClean="0"/>
              <a:t>Acquisition at different energies </a:t>
            </a:r>
          </a:p>
          <a:p>
            <a:pPr lvl="1"/>
            <a:r>
              <a:rPr lang="en-US" dirty="0" smtClean="0"/>
              <a:t>(e.g. K</a:t>
            </a:r>
            <a:r>
              <a:rPr lang="el-GR" baseline="-25000" dirty="0" smtClean="0">
                <a:latin typeface="Calibri"/>
              </a:rPr>
              <a:t>α</a:t>
            </a:r>
            <a:r>
              <a:rPr lang="en-US" dirty="0" smtClean="0">
                <a:latin typeface="Calibri"/>
              </a:rPr>
              <a:t> fluorescence)</a:t>
            </a:r>
            <a:endParaRPr lang="en-US" dirty="0" smtClean="0"/>
          </a:p>
          <a:p>
            <a:r>
              <a:rPr lang="en-US" dirty="0" smtClean="0"/>
              <a:t>Gain from linear fit</a:t>
            </a:r>
          </a:p>
          <a:p>
            <a:r>
              <a:rPr lang="en-US" dirty="0" smtClean="0"/>
              <a:t>Noise from pedestal RMS</a:t>
            </a:r>
            <a:endParaRPr lang="de-CH"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5576" y="848866"/>
            <a:ext cx="3590536" cy="2580134"/>
          </a:xfrm>
          <a:prstGeom prst="rect">
            <a:avLst/>
          </a:prstGeom>
        </p:spPr>
      </p:pic>
      <p:sp>
        <p:nvSpPr>
          <p:cNvPr id="13" name="Rounded Rectangle 12"/>
          <p:cNvSpPr/>
          <p:nvPr/>
        </p:nvSpPr>
        <p:spPr bwMode="auto">
          <a:xfrm>
            <a:off x="3851920" y="872108"/>
            <a:ext cx="576064" cy="396652"/>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rPr>
              <a:t>Mo</a:t>
            </a:r>
            <a:endParaRPr kumimoji="0" lang="de-CH" sz="1800" b="0" i="0" u="none" strike="noStrike" cap="none" normalizeH="0" baseline="0" dirty="0">
              <a:ln>
                <a:noFill/>
              </a:ln>
              <a:solidFill>
                <a:schemeClr val="tx1"/>
              </a:solidFill>
              <a:effectLst/>
            </a:endParaRPr>
          </a:p>
        </p:txBody>
      </p:sp>
      <p:sp>
        <p:nvSpPr>
          <p:cNvPr id="14" name="Rounded Rectangle 13"/>
          <p:cNvSpPr/>
          <p:nvPr/>
        </p:nvSpPr>
        <p:spPr bwMode="auto">
          <a:xfrm>
            <a:off x="1979712" y="2672308"/>
            <a:ext cx="576064" cy="396652"/>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Ge</a:t>
            </a:r>
            <a:endParaRPr kumimoji="0" lang="de-CH" sz="1800" b="0" i="0" u="none" strike="noStrike" cap="none" normalizeH="0" baseline="0" dirty="0">
              <a:ln>
                <a:noFill/>
              </a:ln>
              <a:solidFill>
                <a:schemeClr val="tx1"/>
              </a:solidFill>
              <a:effectLst/>
            </a:endParaRPr>
          </a:p>
        </p:txBody>
      </p:sp>
      <p:sp>
        <p:nvSpPr>
          <p:cNvPr id="15" name="Rounded Rectangle 14"/>
          <p:cNvSpPr/>
          <p:nvPr/>
        </p:nvSpPr>
        <p:spPr bwMode="auto">
          <a:xfrm>
            <a:off x="755576" y="2528292"/>
            <a:ext cx="576064" cy="396652"/>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Cu</a:t>
            </a:r>
            <a:endParaRPr kumimoji="0" lang="de-CH" sz="1800" b="0" i="0" u="none" strike="noStrike" cap="none" normalizeH="0" baseline="0" dirty="0">
              <a:ln>
                <a:noFill/>
              </a:ln>
              <a:solidFill>
                <a:schemeClr val="tx1"/>
              </a:solidFill>
              <a:effectLst/>
            </a:endParaRPr>
          </a:p>
        </p:txBody>
      </p:sp>
      <p:sp>
        <p:nvSpPr>
          <p:cNvPr id="16" name="Content Placeholder 10"/>
          <p:cNvSpPr txBox="1">
            <a:spLocks/>
          </p:cNvSpPr>
          <p:nvPr/>
        </p:nvSpPr>
        <p:spPr>
          <a:xfrm>
            <a:off x="4059519" y="2522251"/>
            <a:ext cx="5004048" cy="61871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lvl="1"/>
            <a:r>
              <a:rPr lang="en-US" sz="2000" dirty="0" smtClean="0"/>
              <a:t>Dynamic range up to ≈1800</a:t>
            </a:r>
            <a:r>
              <a:rPr lang="en-US" sz="2000" baseline="30000" dirty="0" smtClean="0"/>
              <a:t> </a:t>
            </a:r>
            <a:r>
              <a:rPr lang="en-US" sz="2000" dirty="0" smtClean="0"/>
              <a:t>∙</a:t>
            </a:r>
            <a:r>
              <a:rPr lang="en-US" sz="2000" baseline="30000" dirty="0" smtClean="0"/>
              <a:t> </a:t>
            </a:r>
            <a:r>
              <a:rPr lang="en-US" sz="2000" dirty="0" smtClean="0"/>
              <a:t>1keV</a:t>
            </a:r>
            <a:r>
              <a:rPr lang="en-US" sz="2000" baseline="30000" dirty="0" smtClean="0"/>
              <a:t> </a:t>
            </a:r>
            <a:r>
              <a:rPr lang="el-GR" sz="2000" dirty="0" smtClean="0"/>
              <a:t>γ</a:t>
            </a:r>
            <a:r>
              <a:rPr lang="en-US" sz="2000" dirty="0" smtClean="0"/>
              <a:t>, ≈150</a:t>
            </a:r>
            <a:r>
              <a:rPr lang="el-GR" sz="2000" dirty="0" smtClean="0"/>
              <a:t> </a:t>
            </a:r>
            <a:r>
              <a:rPr lang="en-US" sz="2000" dirty="0" smtClean="0"/>
              <a:t>∙ 12keV </a:t>
            </a:r>
            <a:r>
              <a:rPr lang="el-GR" sz="2000" dirty="0" smtClean="0"/>
              <a:t>γ</a:t>
            </a:r>
            <a:endParaRPr lang="de-CH" sz="2000" dirty="0"/>
          </a:p>
        </p:txBody>
      </p:sp>
    </p:spTree>
    <p:extLst>
      <p:ext uri="{BB962C8B-B14F-4D97-AF65-F5344CB8AC3E}">
        <p14:creationId xmlns:p14="http://schemas.microsoft.com/office/powerpoint/2010/main" val="4268830823"/>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644008" y="4941168"/>
            <a:ext cx="4499993" cy="1079399"/>
            <a:chOff x="4644008" y="5763837"/>
            <a:chExt cx="4499993" cy="1079399"/>
          </a:xfrm>
        </p:grpSpPr>
        <p:grpSp>
          <p:nvGrpSpPr>
            <p:cNvPr id="42" name="Group 141"/>
            <p:cNvGrpSpPr>
              <a:grpSpLocks/>
            </p:cNvGrpSpPr>
            <p:nvPr/>
          </p:nvGrpSpPr>
          <p:grpSpPr bwMode="auto">
            <a:xfrm>
              <a:off x="4644008" y="6020974"/>
              <a:ext cx="3431137" cy="565125"/>
              <a:chOff x="158" y="3590"/>
              <a:chExt cx="3406" cy="482"/>
            </a:xfrm>
          </p:grpSpPr>
          <p:grpSp>
            <p:nvGrpSpPr>
              <p:cNvPr id="185" name="Group 142"/>
              <p:cNvGrpSpPr>
                <a:grpSpLocks/>
              </p:cNvGrpSpPr>
              <p:nvPr/>
            </p:nvGrpSpPr>
            <p:grpSpPr bwMode="auto">
              <a:xfrm>
                <a:off x="158" y="3590"/>
                <a:ext cx="3397" cy="482"/>
                <a:chOff x="158" y="3590"/>
                <a:chExt cx="3397" cy="482"/>
              </a:xfrm>
            </p:grpSpPr>
            <p:sp>
              <p:nvSpPr>
                <p:cNvPr id="233" name="Rectangle 143"/>
                <p:cNvSpPr>
                  <a:spLocks noChangeArrowheads="1"/>
                </p:cNvSpPr>
                <p:nvPr/>
              </p:nvSpPr>
              <p:spPr bwMode="auto">
                <a:xfrm>
                  <a:off x="158" y="3590"/>
                  <a:ext cx="3397"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34" name="Rectangle 144"/>
                <p:cNvSpPr>
                  <a:spLocks noChangeArrowheads="1"/>
                </p:cNvSpPr>
                <p:nvPr/>
              </p:nvSpPr>
              <p:spPr bwMode="auto">
                <a:xfrm>
                  <a:off x="1523" y="3590"/>
                  <a:ext cx="73" cy="482"/>
                </a:xfrm>
                <a:prstGeom prst="rect">
                  <a:avLst/>
                </a:prstGeom>
                <a:solidFill>
                  <a:srgbClr val="170CF4"/>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35" name="Rectangle 145"/>
                <p:cNvSpPr>
                  <a:spLocks noChangeArrowheads="1"/>
                </p:cNvSpPr>
                <p:nvPr/>
              </p:nvSpPr>
              <p:spPr bwMode="auto">
                <a:xfrm>
                  <a:off x="2815" y="3590"/>
                  <a:ext cx="69" cy="482"/>
                </a:xfrm>
                <a:prstGeom prst="rect">
                  <a:avLst/>
                </a:prstGeom>
                <a:solidFill>
                  <a:srgbClr val="00B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36" name="Rectangle 146"/>
                <p:cNvSpPr>
                  <a:spLocks noChangeArrowheads="1"/>
                </p:cNvSpPr>
                <p:nvPr/>
              </p:nvSpPr>
              <p:spPr bwMode="auto">
                <a:xfrm>
                  <a:off x="693" y="3590"/>
                  <a:ext cx="73" cy="482"/>
                </a:xfrm>
                <a:prstGeom prst="rect">
                  <a:avLst/>
                </a:prstGeom>
                <a:solidFill>
                  <a:srgbClr val="FF5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grpSp>
            <p:nvGrpSpPr>
              <p:cNvPr id="186" name="Group 147"/>
              <p:cNvGrpSpPr>
                <a:grpSpLocks/>
              </p:cNvGrpSpPr>
              <p:nvPr/>
            </p:nvGrpSpPr>
            <p:grpSpPr bwMode="auto">
              <a:xfrm>
                <a:off x="163" y="3590"/>
                <a:ext cx="3401" cy="482"/>
                <a:chOff x="163" y="3590"/>
                <a:chExt cx="3401" cy="482"/>
              </a:xfrm>
            </p:grpSpPr>
            <p:sp>
              <p:nvSpPr>
                <p:cNvPr id="187" name="Line 148"/>
                <p:cNvSpPr>
                  <a:spLocks noChangeShapeType="1"/>
                </p:cNvSpPr>
                <p:nvPr/>
              </p:nvSpPr>
              <p:spPr bwMode="auto">
                <a:xfrm>
                  <a:off x="38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88" name="Line 149"/>
                <p:cNvSpPr>
                  <a:spLocks noChangeShapeType="1"/>
                </p:cNvSpPr>
                <p:nvPr/>
              </p:nvSpPr>
              <p:spPr bwMode="auto">
                <a:xfrm>
                  <a:off x="23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89" name="Line 150"/>
                <p:cNvSpPr>
                  <a:spLocks noChangeShapeType="1"/>
                </p:cNvSpPr>
                <p:nvPr/>
              </p:nvSpPr>
              <p:spPr bwMode="auto">
                <a:xfrm>
                  <a:off x="31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0" name="Line 151"/>
                <p:cNvSpPr>
                  <a:spLocks noChangeShapeType="1"/>
                </p:cNvSpPr>
                <p:nvPr/>
              </p:nvSpPr>
              <p:spPr bwMode="auto">
                <a:xfrm>
                  <a:off x="465"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1" name="Line 152"/>
                <p:cNvSpPr>
                  <a:spLocks noChangeShapeType="1"/>
                </p:cNvSpPr>
                <p:nvPr/>
              </p:nvSpPr>
              <p:spPr bwMode="auto">
                <a:xfrm>
                  <a:off x="16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2" name="Line 153"/>
                <p:cNvSpPr>
                  <a:spLocks noChangeShapeType="1"/>
                </p:cNvSpPr>
                <p:nvPr/>
              </p:nvSpPr>
              <p:spPr bwMode="auto">
                <a:xfrm>
                  <a:off x="540"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3" name="Line 154"/>
                <p:cNvSpPr>
                  <a:spLocks noChangeShapeType="1"/>
                </p:cNvSpPr>
                <p:nvPr/>
              </p:nvSpPr>
              <p:spPr bwMode="auto">
                <a:xfrm>
                  <a:off x="76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4" name="Line 155"/>
                <p:cNvSpPr>
                  <a:spLocks noChangeShapeType="1"/>
                </p:cNvSpPr>
                <p:nvPr/>
              </p:nvSpPr>
              <p:spPr bwMode="auto">
                <a:xfrm>
                  <a:off x="61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5" name="Line 156"/>
                <p:cNvSpPr>
                  <a:spLocks noChangeShapeType="1"/>
                </p:cNvSpPr>
                <p:nvPr/>
              </p:nvSpPr>
              <p:spPr bwMode="auto">
                <a:xfrm>
                  <a:off x="691"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6" name="Line 157"/>
                <p:cNvSpPr>
                  <a:spLocks noChangeShapeType="1"/>
                </p:cNvSpPr>
                <p:nvPr/>
              </p:nvSpPr>
              <p:spPr bwMode="auto">
                <a:xfrm>
                  <a:off x="843"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7" name="Line 158"/>
                <p:cNvSpPr>
                  <a:spLocks noChangeShapeType="1"/>
                </p:cNvSpPr>
                <p:nvPr/>
              </p:nvSpPr>
              <p:spPr bwMode="auto">
                <a:xfrm>
                  <a:off x="918"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8" name="Line 159"/>
                <p:cNvSpPr>
                  <a:spLocks noChangeShapeType="1"/>
                </p:cNvSpPr>
                <p:nvPr/>
              </p:nvSpPr>
              <p:spPr bwMode="auto">
                <a:xfrm>
                  <a:off x="114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9" name="Line 160"/>
                <p:cNvSpPr>
                  <a:spLocks noChangeShapeType="1"/>
                </p:cNvSpPr>
                <p:nvPr/>
              </p:nvSpPr>
              <p:spPr bwMode="auto">
                <a:xfrm>
                  <a:off x="994"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0" name="Line 161"/>
                <p:cNvSpPr>
                  <a:spLocks noChangeShapeType="1"/>
                </p:cNvSpPr>
                <p:nvPr/>
              </p:nvSpPr>
              <p:spPr bwMode="auto">
                <a:xfrm>
                  <a:off x="106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1" name="Line 162"/>
                <p:cNvSpPr>
                  <a:spLocks noChangeShapeType="1"/>
                </p:cNvSpPr>
                <p:nvPr/>
              </p:nvSpPr>
              <p:spPr bwMode="auto">
                <a:xfrm>
                  <a:off x="122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2" name="Line 163"/>
                <p:cNvSpPr>
                  <a:spLocks noChangeShapeType="1"/>
                </p:cNvSpPr>
                <p:nvPr/>
              </p:nvSpPr>
              <p:spPr bwMode="auto">
                <a:xfrm>
                  <a:off x="1296"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3" name="Line 164"/>
                <p:cNvSpPr>
                  <a:spLocks noChangeShapeType="1"/>
                </p:cNvSpPr>
                <p:nvPr/>
              </p:nvSpPr>
              <p:spPr bwMode="auto">
                <a:xfrm>
                  <a:off x="152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4" name="Line 165"/>
                <p:cNvSpPr>
                  <a:spLocks noChangeShapeType="1"/>
                </p:cNvSpPr>
                <p:nvPr/>
              </p:nvSpPr>
              <p:spPr bwMode="auto">
                <a:xfrm>
                  <a:off x="137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5" name="Line 166"/>
                <p:cNvSpPr>
                  <a:spLocks noChangeShapeType="1"/>
                </p:cNvSpPr>
                <p:nvPr/>
              </p:nvSpPr>
              <p:spPr bwMode="auto">
                <a:xfrm>
                  <a:off x="1447"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6" name="Line 167"/>
                <p:cNvSpPr>
                  <a:spLocks noChangeShapeType="1"/>
                </p:cNvSpPr>
                <p:nvPr/>
              </p:nvSpPr>
              <p:spPr bwMode="auto">
                <a:xfrm>
                  <a:off x="1599"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7" name="Line 168"/>
                <p:cNvSpPr>
                  <a:spLocks noChangeShapeType="1"/>
                </p:cNvSpPr>
                <p:nvPr/>
              </p:nvSpPr>
              <p:spPr bwMode="auto">
                <a:xfrm>
                  <a:off x="1674"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8" name="Line 169"/>
                <p:cNvSpPr>
                  <a:spLocks noChangeShapeType="1"/>
                </p:cNvSpPr>
                <p:nvPr/>
              </p:nvSpPr>
              <p:spPr bwMode="auto">
                <a:xfrm>
                  <a:off x="1901"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9" name="Line 170"/>
                <p:cNvSpPr>
                  <a:spLocks noChangeShapeType="1"/>
                </p:cNvSpPr>
                <p:nvPr/>
              </p:nvSpPr>
              <p:spPr bwMode="auto">
                <a:xfrm>
                  <a:off x="175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0" name="Line 171"/>
                <p:cNvSpPr>
                  <a:spLocks noChangeShapeType="1"/>
                </p:cNvSpPr>
                <p:nvPr/>
              </p:nvSpPr>
              <p:spPr bwMode="auto">
                <a:xfrm>
                  <a:off x="182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1" name="Line 172"/>
                <p:cNvSpPr>
                  <a:spLocks noChangeShapeType="1"/>
                </p:cNvSpPr>
                <p:nvPr/>
              </p:nvSpPr>
              <p:spPr bwMode="auto">
                <a:xfrm>
                  <a:off x="197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2" name="Line 173"/>
                <p:cNvSpPr>
                  <a:spLocks noChangeShapeType="1"/>
                </p:cNvSpPr>
                <p:nvPr/>
              </p:nvSpPr>
              <p:spPr bwMode="auto">
                <a:xfrm>
                  <a:off x="205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3" name="Line 174"/>
                <p:cNvSpPr>
                  <a:spLocks noChangeShapeType="1"/>
                </p:cNvSpPr>
                <p:nvPr/>
              </p:nvSpPr>
              <p:spPr bwMode="auto">
                <a:xfrm>
                  <a:off x="227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4" name="Line 175"/>
                <p:cNvSpPr>
                  <a:spLocks noChangeShapeType="1"/>
                </p:cNvSpPr>
                <p:nvPr/>
              </p:nvSpPr>
              <p:spPr bwMode="auto">
                <a:xfrm>
                  <a:off x="212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5" name="Line 176"/>
                <p:cNvSpPr>
                  <a:spLocks noChangeShapeType="1"/>
                </p:cNvSpPr>
                <p:nvPr/>
              </p:nvSpPr>
              <p:spPr bwMode="auto">
                <a:xfrm>
                  <a:off x="2204"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6" name="Line 177"/>
                <p:cNvSpPr>
                  <a:spLocks noChangeShapeType="1"/>
                </p:cNvSpPr>
                <p:nvPr/>
              </p:nvSpPr>
              <p:spPr bwMode="auto">
                <a:xfrm>
                  <a:off x="235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7" name="Line 178"/>
                <p:cNvSpPr>
                  <a:spLocks noChangeShapeType="1"/>
                </p:cNvSpPr>
                <p:nvPr/>
              </p:nvSpPr>
              <p:spPr bwMode="auto">
                <a:xfrm>
                  <a:off x="2430"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8" name="Line 179"/>
                <p:cNvSpPr>
                  <a:spLocks noChangeShapeType="1"/>
                </p:cNvSpPr>
                <p:nvPr/>
              </p:nvSpPr>
              <p:spPr bwMode="auto">
                <a:xfrm>
                  <a:off x="2657"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9" name="Line 180"/>
                <p:cNvSpPr>
                  <a:spLocks noChangeShapeType="1"/>
                </p:cNvSpPr>
                <p:nvPr/>
              </p:nvSpPr>
              <p:spPr bwMode="auto">
                <a:xfrm>
                  <a:off x="250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0" name="Line 181"/>
                <p:cNvSpPr>
                  <a:spLocks noChangeShapeType="1"/>
                </p:cNvSpPr>
                <p:nvPr/>
              </p:nvSpPr>
              <p:spPr bwMode="auto">
                <a:xfrm>
                  <a:off x="2581"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1" name="Line 182"/>
                <p:cNvSpPr>
                  <a:spLocks noChangeShapeType="1"/>
                </p:cNvSpPr>
                <p:nvPr/>
              </p:nvSpPr>
              <p:spPr bwMode="auto">
                <a:xfrm>
                  <a:off x="2733"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2" name="Line 183"/>
                <p:cNvSpPr>
                  <a:spLocks noChangeShapeType="1"/>
                </p:cNvSpPr>
                <p:nvPr/>
              </p:nvSpPr>
              <p:spPr bwMode="auto">
                <a:xfrm>
                  <a:off x="280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3" name="Line 184"/>
                <p:cNvSpPr>
                  <a:spLocks noChangeShapeType="1"/>
                </p:cNvSpPr>
                <p:nvPr/>
              </p:nvSpPr>
              <p:spPr bwMode="auto">
                <a:xfrm>
                  <a:off x="303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4" name="Line 185"/>
                <p:cNvSpPr>
                  <a:spLocks noChangeShapeType="1"/>
                </p:cNvSpPr>
                <p:nvPr/>
              </p:nvSpPr>
              <p:spPr bwMode="auto">
                <a:xfrm>
                  <a:off x="2884"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5" name="Line 186"/>
                <p:cNvSpPr>
                  <a:spLocks noChangeShapeType="1"/>
                </p:cNvSpPr>
                <p:nvPr/>
              </p:nvSpPr>
              <p:spPr bwMode="auto">
                <a:xfrm>
                  <a:off x="296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6" name="Line 187"/>
                <p:cNvSpPr>
                  <a:spLocks noChangeShapeType="1"/>
                </p:cNvSpPr>
                <p:nvPr/>
              </p:nvSpPr>
              <p:spPr bwMode="auto">
                <a:xfrm>
                  <a:off x="3111"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7" name="Line 188"/>
                <p:cNvSpPr>
                  <a:spLocks noChangeShapeType="1"/>
                </p:cNvSpPr>
                <p:nvPr/>
              </p:nvSpPr>
              <p:spPr bwMode="auto">
                <a:xfrm>
                  <a:off x="318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8" name="Line 189"/>
                <p:cNvSpPr>
                  <a:spLocks noChangeShapeType="1"/>
                </p:cNvSpPr>
                <p:nvPr/>
              </p:nvSpPr>
              <p:spPr bwMode="auto">
                <a:xfrm>
                  <a:off x="341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9" name="Line 190"/>
                <p:cNvSpPr>
                  <a:spLocks noChangeShapeType="1"/>
                </p:cNvSpPr>
                <p:nvPr/>
              </p:nvSpPr>
              <p:spPr bwMode="auto">
                <a:xfrm>
                  <a:off x="326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0" name="Line 191"/>
                <p:cNvSpPr>
                  <a:spLocks noChangeShapeType="1"/>
                </p:cNvSpPr>
                <p:nvPr/>
              </p:nvSpPr>
              <p:spPr bwMode="auto">
                <a:xfrm>
                  <a:off x="333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1" name="Line 192"/>
                <p:cNvSpPr>
                  <a:spLocks noChangeShapeType="1"/>
                </p:cNvSpPr>
                <p:nvPr/>
              </p:nvSpPr>
              <p:spPr bwMode="auto">
                <a:xfrm>
                  <a:off x="3489"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2" name="Line 193"/>
                <p:cNvSpPr>
                  <a:spLocks noChangeShapeType="1"/>
                </p:cNvSpPr>
                <p:nvPr/>
              </p:nvSpPr>
              <p:spPr bwMode="auto">
                <a:xfrm>
                  <a:off x="356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grpSp>
        </p:grpSp>
        <p:sp>
          <p:nvSpPr>
            <p:cNvPr id="43" name="Text Box 194"/>
            <p:cNvSpPr txBox="1">
              <a:spLocks noChangeArrowheads="1"/>
            </p:cNvSpPr>
            <p:nvPr/>
          </p:nvSpPr>
          <p:spPr bwMode="auto">
            <a:xfrm>
              <a:off x="8076153" y="5763837"/>
              <a:ext cx="1067848" cy="107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9pPr>
            </a:lstStyle>
            <a:p>
              <a:pPr algn="ctr" eaLnBrk="1" hangingPunct="1">
                <a:buClrTx/>
                <a:buFontTx/>
                <a:buNone/>
              </a:pPr>
              <a:r>
                <a:rPr lang="en-US" altLang="de-DE" sz="1600" dirty="0">
                  <a:solidFill>
                    <a:srgbClr val="000000"/>
                  </a:solidFill>
                  <a:latin typeface="Calibri" pitchFamily="34" charset="0"/>
                  <a:ea typeface="DejaVu Sans" charset="0"/>
                  <a:cs typeface="DejaVu Sans" charset="0"/>
                </a:rPr>
                <a:t>High resolution </a:t>
              </a:r>
              <a:r>
                <a:rPr lang="en-US" altLang="de-DE" sz="1600" dirty="0" smtClean="0">
                  <a:solidFill>
                    <a:srgbClr val="000000"/>
                  </a:solidFill>
                  <a:latin typeface="Calibri" pitchFamily="34" charset="0"/>
                  <a:ea typeface="DejaVu Sans" charset="0"/>
                  <a:cs typeface="DejaVu Sans" charset="0"/>
                </a:rPr>
                <a:t>digital </a:t>
              </a:r>
              <a:r>
                <a:rPr lang="en-US" altLang="de-DE" sz="1600" dirty="0">
                  <a:solidFill>
                    <a:srgbClr val="000000"/>
                  </a:solidFill>
                  <a:latin typeface="Calibri" pitchFamily="34" charset="0"/>
                  <a:ea typeface="DejaVu Sans" charset="0"/>
                  <a:cs typeface="DejaVu Sans" charset="0"/>
                </a:rPr>
                <a:t>image</a:t>
              </a:r>
            </a:p>
          </p:txBody>
        </p:sp>
      </p:grpSp>
      <p:grpSp>
        <p:nvGrpSpPr>
          <p:cNvPr id="9" name="Group 8"/>
          <p:cNvGrpSpPr/>
          <p:nvPr/>
        </p:nvGrpSpPr>
        <p:grpSpPr>
          <a:xfrm>
            <a:off x="4644008" y="2976652"/>
            <a:ext cx="4499992" cy="1079399"/>
            <a:chOff x="4644008" y="2612119"/>
            <a:chExt cx="4499992" cy="1079399"/>
          </a:xfrm>
        </p:grpSpPr>
        <p:grpSp>
          <p:nvGrpSpPr>
            <p:cNvPr id="45" name="Group 197"/>
            <p:cNvGrpSpPr>
              <a:grpSpLocks/>
            </p:cNvGrpSpPr>
            <p:nvPr/>
          </p:nvGrpSpPr>
          <p:grpSpPr bwMode="auto">
            <a:xfrm>
              <a:off x="4644008" y="2869256"/>
              <a:ext cx="3421063" cy="565125"/>
              <a:chOff x="163" y="2769"/>
              <a:chExt cx="3396" cy="482"/>
            </a:xfrm>
          </p:grpSpPr>
          <p:sp>
            <p:nvSpPr>
              <p:cNvPr id="176" name="Rectangle 198"/>
              <p:cNvSpPr>
                <a:spLocks noChangeArrowheads="1"/>
              </p:cNvSpPr>
              <p:nvPr/>
            </p:nvSpPr>
            <p:spPr bwMode="auto">
              <a:xfrm>
                <a:off x="2808" y="2769"/>
                <a:ext cx="374" cy="482"/>
              </a:xfrm>
              <a:prstGeom prst="rect">
                <a:avLst/>
              </a:prstGeom>
              <a:solidFill>
                <a:srgbClr val="14EC2E"/>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77" name="Rectangle 199"/>
              <p:cNvSpPr>
                <a:spLocks noChangeArrowheads="1"/>
              </p:cNvSpPr>
              <p:nvPr/>
            </p:nvSpPr>
            <p:spPr bwMode="auto">
              <a:xfrm>
                <a:off x="541" y="2769"/>
                <a:ext cx="374" cy="482"/>
              </a:xfrm>
              <a:prstGeom prst="rect">
                <a:avLst/>
              </a:prstGeom>
              <a:solidFill>
                <a:srgbClr val="FF5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solidFill>
                    <a:srgbClr val="FF0000"/>
                  </a:solidFill>
                </a:endParaRPr>
              </a:p>
            </p:txBody>
          </p:sp>
          <p:sp>
            <p:nvSpPr>
              <p:cNvPr id="178" name="Rectangle 200"/>
              <p:cNvSpPr>
                <a:spLocks noChangeArrowheads="1"/>
              </p:cNvSpPr>
              <p:nvPr/>
            </p:nvSpPr>
            <p:spPr bwMode="auto">
              <a:xfrm>
                <a:off x="1296" y="2769"/>
                <a:ext cx="374" cy="482"/>
              </a:xfrm>
              <a:prstGeom prst="rect">
                <a:avLst/>
              </a:prstGeom>
              <a:solidFill>
                <a:srgbClr val="00B8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79" name="Rectangle 201"/>
              <p:cNvSpPr>
                <a:spLocks noChangeArrowheads="1"/>
              </p:cNvSpPr>
              <p:nvPr/>
            </p:nvSpPr>
            <p:spPr bwMode="auto">
              <a:xfrm>
                <a:off x="1674" y="2769"/>
                <a:ext cx="374" cy="482"/>
              </a:xfrm>
              <a:prstGeom prst="rect">
                <a:avLst/>
              </a:prstGeom>
              <a:solidFill>
                <a:srgbClr val="9FE4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0" name="Rectangle 202"/>
              <p:cNvSpPr>
                <a:spLocks noChangeArrowheads="1"/>
              </p:cNvSpPr>
              <p:nvPr/>
            </p:nvSpPr>
            <p:spPr bwMode="auto">
              <a:xfrm>
                <a:off x="2429" y="2769"/>
                <a:ext cx="374" cy="482"/>
              </a:xfrm>
              <a:prstGeom prst="rect">
                <a:avLst/>
              </a:prstGeom>
              <a:solidFill>
                <a:srgbClr val="14EC2E"/>
              </a:solidFill>
              <a:ln w="9360">
                <a:solidFill>
                  <a:srgbClr val="77777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1" name="Rectangle 203"/>
              <p:cNvSpPr>
                <a:spLocks noChangeArrowheads="1"/>
              </p:cNvSpPr>
              <p:nvPr/>
            </p:nvSpPr>
            <p:spPr bwMode="auto">
              <a:xfrm>
                <a:off x="163"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2" name="Rectangle 204"/>
              <p:cNvSpPr>
                <a:spLocks noChangeArrowheads="1"/>
              </p:cNvSpPr>
              <p:nvPr/>
            </p:nvSpPr>
            <p:spPr bwMode="auto">
              <a:xfrm>
                <a:off x="918"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3" name="Rectangle 205"/>
              <p:cNvSpPr>
                <a:spLocks noChangeArrowheads="1"/>
              </p:cNvSpPr>
              <p:nvPr/>
            </p:nvSpPr>
            <p:spPr bwMode="auto">
              <a:xfrm>
                <a:off x="2052"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4" name="Rectangle 206"/>
              <p:cNvSpPr>
                <a:spLocks noChangeArrowheads="1"/>
              </p:cNvSpPr>
              <p:nvPr/>
            </p:nvSpPr>
            <p:spPr bwMode="auto">
              <a:xfrm>
                <a:off x="3185"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sp>
          <p:nvSpPr>
            <p:cNvPr id="46" name="Text Box 207"/>
            <p:cNvSpPr txBox="1">
              <a:spLocks noChangeArrowheads="1"/>
            </p:cNvSpPr>
            <p:nvPr/>
          </p:nvSpPr>
          <p:spPr bwMode="auto">
            <a:xfrm>
              <a:off x="8066079" y="2612119"/>
              <a:ext cx="1077921" cy="107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9pPr>
            </a:lstStyle>
            <a:p>
              <a:pPr algn="ctr" eaLnBrk="1" hangingPunct="1">
                <a:buClrTx/>
                <a:buFontTx/>
                <a:buNone/>
              </a:pPr>
              <a:r>
                <a:rPr lang="en-US" altLang="de-DE" sz="1600" dirty="0">
                  <a:solidFill>
                    <a:srgbClr val="000000"/>
                  </a:solidFill>
                  <a:latin typeface="Calibri" pitchFamily="34" charset="0"/>
                  <a:ea typeface="DejaVu Sans" charset="0"/>
                  <a:cs typeface="DejaVu Sans" charset="0"/>
                </a:rPr>
                <a:t>Low resolution </a:t>
              </a:r>
              <a:r>
                <a:rPr lang="en-US" altLang="de-DE" sz="1600" dirty="0" smtClean="0">
                  <a:solidFill>
                    <a:srgbClr val="000000"/>
                  </a:solidFill>
                  <a:latin typeface="Calibri" pitchFamily="34" charset="0"/>
                  <a:ea typeface="DejaVu Sans" charset="0"/>
                  <a:cs typeface="DejaVu Sans" charset="0"/>
                </a:rPr>
                <a:t>analog </a:t>
              </a:r>
              <a:r>
                <a:rPr lang="en-US" altLang="de-DE" sz="1600" dirty="0">
                  <a:solidFill>
                    <a:srgbClr val="000000"/>
                  </a:solidFill>
                  <a:latin typeface="Calibri" pitchFamily="34" charset="0"/>
                  <a:ea typeface="DejaVu Sans" charset="0"/>
                  <a:cs typeface="DejaVu Sans" charset="0"/>
                </a:rPr>
                <a:t>image</a:t>
              </a:r>
            </a:p>
          </p:txBody>
        </p:sp>
      </p:grpSp>
      <p:grpSp>
        <p:nvGrpSpPr>
          <p:cNvPr id="14" name="Group 13"/>
          <p:cNvGrpSpPr/>
          <p:nvPr/>
        </p:nvGrpSpPr>
        <p:grpSpPr>
          <a:xfrm>
            <a:off x="4644008" y="1052736"/>
            <a:ext cx="4499993" cy="1038798"/>
            <a:chOff x="4644008" y="1052736"/>
            <a:chExt cx="4499993" cy="1038798"/>
          </a:xfrm>
        </p:grpSpPr>
        <p:sp>
          <p:nvSpPr>
            <p:cNvPr id="41" name="Text Box 129"/>
            <p:cNvSpPr txBox="1">
              <a:spLocks noChangeArrowheads="1"/>
            </p:cNvSpPr>
            <p:nvPr/>
          </p:nvSpPr>
          <p:spPr bwMode="auto">
            <a:xfrm>
              <a:off x="8066079" y="1483390"/>
              <a:ext cx="1077922" cy="5869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ヒラギノ角ゴ Pro W3" charset="0"/>
                  <a:cs typeface="ヒラギノ角ゴ Pro W3" charset="0"/>
                </a:defRPr>
              </a:lvl9pPr>
            </a:lstStyle>
            <a:p>
              <a:pPr algn="ctr" eaLnBrk="1" hangingPunct="1">
                <a:buClrTx/>
                <a:buFontTx/>
                <a:buNone/>
              </a:pPr>
              <a:r>
                <a:rPr lang="en-US" altLang="de-DE" sz="1600" dirty="0" smtClean="0">
                  <a:solidFill>
                    <a:srgbClr val="000000"/>
                  </a:solidFill>
                  <a:latin typeface="Calibri" pitchFamily="34" charset="0"/>
                  <a:ea typeface="DejaVu Sans" charset="0"/>
                  <a:cs typeface="DejaVu Sans" charset="0"/>
                </a:rPr>
                <a:t>Charge sharing</a:t>
              </a:r>
              <a:endParaRPr lang="en-US" altLang="de-DE" sz="1600" dirty="0">
                <a:solidFill>
                  <a:srgbClr val="000000"/>
                </a:solidFill>
                <a:latin typeface="Calibri" pitchFamily="34" charset="0"/>
                <a:ea typeface="DejaVu Sans" charset="0"/>
                <a:cs typeface="DejaVu Sans" charset="0"/>
              </a:endParaRPr>
            </a:p>
          </p:txBody>
        </p:sp>
        <p:grpSp>
          <p:nvGrpSpPr>
            <p:cNvPr id="48" name="Group 47"/>
            <p:cNvGrpSpPr/>
            <p:nvPr/>
          </p:nvGrpSpPr>
          <p:grpSpPr>
            <a:xfrm>
              <a:off x="4644008" y="1052736"/>
              <a:ext cx="3428115" cy="1038798"/>
              <a:chOff x="250825" y="1295534"/>
              <a:chExt cx="5402263" cy="1406526"/>
            </a:xfrm>
          </p:grpSpPr>
          <p:grpSp>
            <p:nvGrpSpPr>
              <p:cNvPr id="49" name="Group 11"/>
              <p:cNvGrpSpPr>
                <a:grpSpLocks/>
              </p:cNvGrpSpPr>
              <p:nvPr/>
            </p:nvGrpSpPr>
            <p:grpSpPr bwMode="auto">
              <a:xfrm>
                <a:off x="250825" y="1924050"/>
                <a:ext cx="601663" cy="763588"/>
                <a:chOff x="158" y="1212"/>
                <a:chExt cx="379" cy="481"/>
              </a:xfrm>
            </p:grpSpPr>
            <p:grpSp>
              <p:nvGrpSpPr>
                <p:cNvPr id="164" name="Group 12"/>
                <p:cNvGrpSpPr>
                  <a:grpSpLocks/>
                </p:cNvGrpSpPr>
                <p:nvPr/>
              </p:nvGrpSpPr>
              <p:grpSpPr bwMode="auto">
                <a:xfrm>
                  <a:off x="158" y="1212"/>
                  <a:ext cx="379" cy="481"/>
                  <a:chOff x="158" y="1212"/>
                  <a:chExt cx="379" cy="481"/>
                </a:xfrm>
              </p:grpSpPr>
              <p:sp>
                <p:nvSpPr>
                  <p:cNvPr id="174" name="Rectangle 13"/>
                  <p:cNvSpPr>
                    <a:spLocks noChangeArrowheads="1"/>
                  </p:cNvSpPr>
                  <p:nvPr/>
                </p:nvSpPr>
                <p:spPr bwMode="auto">
                  <a:xfrm>
                    <a:off x="158" y="1212"/>
                    <a:ext cx="379" cy="481"/>
                  </a:xfrm>
                  <a:prstGeom prst="rect">
                    <a:avLst/>
                  </a:prstGeom>
                  <a:solidFill>
                    <a:srgbClr val="99CCFF">
                      <a:alpha val="29803"/>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75" name="Freeform 14"/>
                  <p:cNvSpPr>
                    <a:spLocks noChangeArrowheads="1"/>
                  </p:cNvSpPr>
                  <p:nvPr/>
                </p:nvSpPr>
                <p:spPr bwMode="auto">
                  <a:xfrm>
                    <a:off x="158"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65" name="Group 15"/>
                <p:cNvGrpSpPr>
                  <a:grpSpLocks/>
                </p:cNvGrpSpPr>
                <p:nvPr/>
              </p:nvGrpSpPr>
              <p:grpSpPr bwMode="auto">
                <a:xfrm>
                  <a:off x="159" y="1212"/>
                  <a:ext cx="378" cy="481"/>
                  <a:chOff x="159" y="1212"/>
                  <a:chExt cx="378" cy="481"/>
                </a:xfrm>
              </p:grpSpPr>
              <p:sp>
                <p:nvSpPr>
                  <p:cNvPr id="166" name="Rectangle 16"/>
                  <p:cNvSpPr>
                    <a:spLocks noChangeArrowheads="1"/>
                  </p:cNvSpPr>
                  <p:nvPr/>
                </p:nvSpPr>
                <p:spPr bwMode="auto">
                  <a:xfrm>
                    <a:off x="300"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67" name="Freeform 17"/>
                  <p:cNvSpPr>
                    <a:spLocks noChangeArrowheads="1"/>
                  </p:cNvSpPr>
                  <p:nvPr/>
                </p:nvSpPr>
                <p:spPr bwMode="auto">
                  <a:xfrm>
                    <a:off x="300"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8" name="Freeform 18"/>
                  <p:cNvSpPr>
                    <a:spLocks noChangeArrowheads="1"/>
                  </p:cNvSpPr>
                  <p:nvPr/>
                </p:nvSpPr>
                <p:spPr bwMode="auto">
                  <a:xfrm>
                    <a:off x="227"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9" name="Freeform 19"/>
                  <p:cNvSpPr>
                    <a:spLocks noChangeArrowheads="1"/>
                  </p:cNvSpPr>
                  <p:nvPr/>
                </p:nvSpPr>
                <p:spPr bwMode="auto">
                  <a:xfrm>
                    <a:off x="392"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0" name="Freeform 20"/>
                  <p:cNvSpPr>
                    <a:spLocks noChangeArrowheads="1"/>
                  </p:cNvSpPr>
                  <p:nvPr/>
                </p:nvSpPr>
                <p:spPr bwMode="auto">
                  <a:xfrm>
                    <a:off x="392"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1" name="Freeform 21"/>
                  <p:cNvSpPr>
                    <a:spLocks noChangeArrowheads="1"/>
                  </p:cNvSpPr>
                  <p:nvPr/>
                </p:nvSpPr>
                <p:spPr bwMode="auto">
                  <a:xfrm>
                    <a:off x="373"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2" name="Freeform 22"/>
                  <p:cNvSpPr>
                    <a:spLocks noChangeArrowheads="1"/>
                  </p:cNvSpPr>
                  <p:nvPr/>
                </p:nvSpPr>
                <p:spPr bwMode="auto">
                  <a:xfrm>
                    <a:off x="295"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3" name="Freeform 23"/>
                  <p:cNvSpPr>
                    <a:spLocks noChangeArrowheads="1"/>
                  </p:cNvSpPr>
                  <p:nvPr/>
                </p:nvSpPr>
                <p:spPr bwMode="auto">
                  <a:xfrm>
                    <a:off x="159"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1" name="Group 24"/>
              <p:cNvGrpSpPr>
                <a:grpSpLocks/>
              </p:cNvGrpSpPr>
              <p:nvPr/>
            </p:nvGrpSpPr>
            <p:grpSpPr bwMode="auto">
              <a:xfrm>
                <a:off x="852488" y="1924050"/>
                <a:ext cx="601663" cy="763588"/>
                <a:chOff x="537" y="1212"/>
                <a:chExt cx="379" cy="481"/>
              </a:xfrm>
            </p:grpSpPr>
            <p:grpSp>
              <p:nvGrpSpPr>
                <p:cNvPr id="152" name="Group 25"/>
                <p:cNvGrpSpPr>
                  <a:grpSpLocks/>
                </p:cNvGrpSpPr>
                <p:nvPr/>
              </p:nvGrpSpPr>
              <p:grpSpPr bwMode="auto">
                <a:xfrm>
                  <a:off x="537" y="1212"/>
                  <a:ext cx="379" cy="481"/>
                  <a:chOff x="537" y="1212"/>
                  <a:chExt cx="379" cy="481"/>
                </a:xfrm>
              </p:grpSpPr>
              <p:sp>
                <p:nvSpPr>
                  <p:cNvPr id="162" name="Rectangle 26"/>
                  <p:cNvSpPr>
                    <a:spLocks noChangeArrowheads="1"/>
                  </p:cNvSpPr>
                  <p:nvPr/>
                </p:nvSpPr>
                <p:spPr bwMode="auto">
                  <a:xfrm>
                    <a:off x="537" y="1212"/>
                    <a:ext cx="379" cy="481"/>
                  </a:xfrm>
                  <a:prstGeom prst="rect">
                    <a:avLst/>
                  </a:prstGeom>
                  <a:solidFill>
                    <a:srgbClr val="99CCFF">
                      <a:alpha val="29803"/>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63" name="Freeform 27"/>
                  <p:cNvSpPr>
                    <a:spLocks noChangeArrowheads="1"/>
                  </p:cNvSpPr>
                  <p:nvPr/>
                </p:nvSpPr>
                <p:spPr bwMode="auto">
                  <a:xfrm>
                    <a:off x="537"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53" name="Group 28"/>
                <p:cNvGrpSpPr>
                  <a:grpSpLocks/>
                </p:cNvGrpSpPr>
                <p:nvPr/>
              </p:nvGrpSpPr>
              <p:grpSpPr bwMode="auto">
                <a:xfrm>
                  <a:off x="537" y="1212"/>
                  <a:ext cx="378" cy="481"/>
                  <a:chOff x="537" y="1212"/>
                  <a:chExt cx="378" cy="481"/>
                </a:xfrm>
              </p:grpSpPr>
              <p:sp>
                <p:nvSpPr>
                  <p:cNvPr id="154" name="Rectangle 29"/>
                  <p:cNvSpPr>
                    <a:spLocks noChangeArrowheads="1"/>
                  </p:cNvSpPr>
                  <p:nvPr/>
                </p:nvSpPr>
                <p:spPr bwMode="auto">
                  <a:xfrm>
                    <a:off x="679"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55" name="Freeform 30"/>
                  <p:cNvSpPr>
                    <a:spLocks noChangeArrowheads="1"/>
                  </p:cNvSpPr>
                  <p:nvPr/>
                </p:nvSpPr>
                <p:spPr bwMode="auto">
                  <a:xfrm>
                    <a:off x="679"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6" name="Freeform 31"/>
                  <p:cNvSpPr>
                    <a:spLocks noChangeArrowheads="1"/>
                  </p:cNvSpPr>
                  <p:nvPr/>
                </p:nvSpPr>
                <p:spPr bwMode="auto">
                  <a:xfrm>
                    <a:off x="605"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7" name="Freeform 32"/>
                  <p:cNvSpPr>
                    <a:spLocks noChangeArrowheads="1"/>
                  </p:cNvSpPr>
                  <p:nvPr/>
                </p:nvSpPr>
                <p:spPr bwMode="auto">
                  <a:xfrm>
                    <a:off x="770"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8" name="Freeform 33"/>
                  <p:cNvSpPr>
                    <a:spLocks noChangeArrowheads="1"/>
                  </p:cNvSpPr>
                  <p:nvPr/>
                </p:nvSpPr>
                <p:spPr bwMode="auto">
                  <a:xfrm>
                    <a:off x="770"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9" name="Freeform 34"/>
                  <p:cNvSpPr>
                    <a:spLocks noChangeArrowheads="1"/>
                  </p:cNvSpPr>
                  <p:nvPr/>
                </p:nvSpPr>
                <p:spPr bwMode="auto">
                  <a:xfrm>
                    <a:off x="751"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0" name="Freeform 35"/>
                  <p:cNvSpPr>
                    <a:spLocks noChangeArrowheads="1"/>
                  </p:cNvSpPr>
                  <p:nvPr/>
                </p:nvSpPr>
                <p:spPr bwMode="auto">
                  <a:xfrm>
                    <a:off x="673"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1" name="Freeform 36"/>
                  <p:cNvSpPr>
                    <a:spLocks noChangeArrowheads="1"/>
                  </p:cNvSpPr>
                  <p:nvPr/>
                </p:nvSpPr>
                <p:spPr bwMode="auto">
                  <a:xfrm>
                    <a:off x="537"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2" name="Group 37"/>
              <p:cNvGrpSpPr>
                <a:grpSpLocks/>
              </p:cNvGrpSpPr>
              <p:nvPr/>
            </p:nvGrpSpPr>
            <p:grpSpPr bwMode="auto">
              <a:xfrm>
                <a:off x="3251200" y="1924050"/>
                <a:ext cx="601663" cy="763588"/>
                <a:chOff x="2048" y="1212"/>
                <a:chExt cx="379" cy="481"/>
              </a:xfrm>
            </p:grpSpPr>
            <p:grpSp>
              <p:nvGrpSpPr>
                <p:cNvPr id="140" name="Group 38"/>
                <p:cNvGrpSpPr>
                  <a:grpSpLocks/>
                </p:cNvGrpSpPr>
                <p:nvPr/>
              </p:nvGrpSpPr>
              <p:grpSpPr bwMode="auto">
                <a:xfrm>
                  <a:off x="2048" y="1212"/>
                  <a:ext cx="379" cy="481"/>
                  <a:chOff x="2048" y="1212"/>
                  <a:chExt cx="379" cy="481"/>
                </a:xfrm>
              </p:grpSpPr>
              <p:sp>
                <p:nvSpPr>
                  <p:cNvPr id="150" name="Rectangle 39"/>
                  <p:cNvSpPr>
                    <a:spLocks noChangeArrowheads="1"/>
                  </p:cNvSpPr>
                  <p:nvPr/>
                </p:nvSpPr>
                <p:spPr bwMode="auto">
                  <a:xfrm>
                    <a:off x="2048"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51" name="Freeform 40"/>
                  <p:cNvSpPr>
                    <a:spLocks noChangeArrowheads="1"/>
                  </p:cNvSpPr>
                  <p:nvPr/>
                </p:nvSpPr>
                <p:spPr bwMode="auto">
                  <a:xfrm>
                    <a:off x="2048"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41" name="Group 41"/>
                <p:cNvGrpSpPr>
                  <a:grpSpLocks/>
                </p:cNvGrpSpPr>
                <p:nvPr/>
              </p:nvGrpSpPr>
              <p:grpSpPr bwMode="auto">
                <a:xfrm>
                  <a:off x="2049" y="1212"/>
                  <a:ext cx="378" cy="481"/>
                  <a:chOff x="2049" y="1212"/>
                  <a:chExt cx="378" cy="481"/>
                </a:xfrm>
              </p:grpSpPr>
              <p:sp>
                <p:nvSpPr>
                  <p:cNvPr id="142" name="Rectangle 42"/>
                  <p:cNvSpPr>
                    <a:spLocks noChangeArrowheads="1"/>
                  </p:cNvSpPr>
                  <p:nvPr/>
                </p:nvSpPr>
                <p:spPr bwMode="auto">
                  <a:xfrm>
                    <a:off x="2191"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43" name="Freeform 43"/>
                  <p:cNvSpPr>
                    <a:spLocks noChangeArrowheads="1"/>
                  </p:cNvSpPr>
                  <p:nvPr/>
                </p:nvSpPr>
                <p:spPr bwMode="auto">
                  <a:xfrm>
                    <a:off x="2191"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4" name="Freeform 44"/>
                  <p:cNvSpPr>
                    <a:spLocks noChangeArrowheads="1"/>
                  </p:cNvSpPr>
                  <p:nvPr/>
                </p:nvSpPr>
                <p:spPr bwMode="auto">
                  <a:xfrm>
                    <a:off x="2117"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5" name="Freeform 45"/>
                  <p:cNvSpPr>
                    <a:spLocks noChangeArrowheads="1"/>
                  </p:cNvSpPr>
                  <p:nvPr/>
                </p:nvSpPr>
                <p:spPr bwMode="auto">
                  <a:xfrm>
                    <a:off x="2282"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6" name="Freeform 46"/>
                  <p:cNvSpPr>
                    <a:spLocks noChangeArrowheads="1"/>
                  </p:cNvSpPr>
                  <p:nvPr/>
                </p:nvSpPr>
                <p:spPr bwMode="auto">
                  <a:xfrm>
                    <a:off x="2282"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7" name="Freeform 47"/>
                  <p:cNvSpPr>
                    <a:spLocks noChangeArrowheads="1"/>
                  </p:cNvSpPr>
                  <p:nvPr/>
                </p:nvSpPr>
                <p:spPr bwMode="auto">
                  <a:xfrm>
                    <a:off x="2263"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8" name="Freeform 48"/>
                  <p:cNvSpPr>
                    <a:spLocks noChangeArrowheads="1"/>
                  </p:cNvSpPr>
                  <p:nvPr/>
                </p:nvSpPr>
                <p:spPr bwMode="auto">
                  <a:xfrm>
                    <a:off x="2185"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9" name="Freeform 49"/>
                  <p:cNvSpPr>
                    <a:spLocks noChangeArrowheads="1"/>
                  </p:cNvSpPr>
                  <p:nvPr/>
                </p:nvSpPr>
                <p:spPr bwMode="auto">
                  <a:xfrm>
                    <a:off x="2049"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3" name="Group 50"/>
              <p:cNvGrpSpPr>
                <a:grpSpLocks/>
              </p:cNvGrpSpPr>
              <p:nvPr/>
            </p:nvGrpSpPr>
            <p:grpSpPr bwMode="auto">
              <a:xfrm>
                <a:off x="2651125" y="1924050"/>
                <a:ext cx="601663" cy="763588"/>
                <a:chOff x="1670" y="1212"/>
                <a:chExt cx="379" cy="481"/>
              </a:xfrm>
            </p:grpSpPr>
            <p:grpSp>
              <p:nvGrpSpPr>
                <p:cNvPr id="128" name="Group 51"/>
                <p:cNvGrpSpPr>
                  <a:grpSpLocks/>
                </p:cNvGrpSpPr>
                <p:nvPr/>
              </p:nvGrpSpPr>
              <p:grpSpPr bwMode="auto">
                <a:xfrm>
                  <a:off x="1670" y="1212"/>
                  <a:ext cx="379" cy="481"/>
                  <a:chOff x="1670" y="1212"/>
                  <a:chExt cx="379" cy="481"/>
                </a:xfrm>
              </p:grpSpPr>
              <p:sp>
                <p:nvSpPr>
                  <p:cNvPr id="138" name="Rectangle 52"/>
                  <p:cNvSpPr>
                    <a:spLocks noChangeArrowheads="1"/>
                  </p:cNvSpPr>
                  <p:nvPr/>
                </p:nvSpPr>
                <p:spPr bwMode="auto">
                  <a:xfrm>
                    <a:off x="1670"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39" name="Freeform 53"/>
                  <p:cNvSpPr>
                    <a:spLocks noChangeArrowheads="1"/>
                  </p:cNvSpPr>
                  <p:nvPr/>
                </p:nvSpPr>
                <p:spPr bwMode="auto">
                  <a:xfrm>
                    <a:off x="1670"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29" name="Group 54"/>
                <p:cNvGrpSpPr>
                  <a:grpSpLocks/>
                </p:cNvGrpSpPr>
                <p:nvPr/>
              </p:nvGrpSpPr>
              <p:grpSpPr bwMode="auto">
                <a:xfrm>
                  <a:off x="1671" y="1212"/>
                  <a:ext cx="378" cy="481"/>
                  <a:chOff x="1671" y="1212"/>
                  <a:chExt cx="378" cy="481"/>
                </a:xfrm>
              </p:grpSpPr>
              <p:sp>
                <p:nvSpPr>
                  <p:cNvPr id="130" name="Rectangle 55"/>
                  <p:cNvSpPr>
                    <a:spLocks noChangeArrowheads="1"/>
                  </p:cNvSpPr>
                  <p:nvPr/>
                </p:nvSpPr>
                <p:spPr bwMode="auto">
                  <a:xfrm>
                    <a:off x="1812"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31" name="Freeform 56"/>
                  <p:cNvSpPr>
                    <a:spLocks noChangeArrowheads="1"/>
                  </p:cNvSpPr>
                  <p:nvPr/>
                </p:nvSpPr>
                <p:spPr bwMode="auto">
                  <a:xfrm>
                    <a:off x="1812"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2" name="Freeform 57"/>
                  <p:cNvSpPr>
                    <a:spLocks noChangeArrowheads="1"/>
                  </p:cNvSpPr>
                  <p:nvPr/>
                </p:nvSpPr>
                <p:spPr bwMode="auto">
                  <a:xfrm>
                    <a:off x="1739"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3" name="Freeform 58"/>
                  <p:cNvSpPr>
                    <a:spLocks noChangeArrowheads="1"/>
                  </p:cNvSpPr>
                  <p:nvPr/>
                </p:nvSpPr>
                <p:spPr bwMode="auto">
                  <a:xfrm>
                    <a:off x="1904"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4" name="Freeform 59"/>
                  <p:cNvSpPr>
                    <a:spLocks noChangeArrowheads="1"/>
                  </p:cNvSpPr>
                  <p:nvPr/>
                </p:nvSpPr>
                <p:spPr bwMode="auto">
                  <a:xfrm>
                    <a:off x="1904"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5" name="Freeform 60"/>
                  <p:cNvSpPr>
                    <a:spLocks noChangeArrowheads="1"/>
                  </p:cNvSpPr>
                  <p:nvPr/>
                </p:nvSpPr>
                <p:spPr bwMode="auto">
                  <a:xfrm>
                    <a:off x="1885"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6" name="Freeform 61"/>
                  <p:cNvSpPr>
                    <a:spLocks noChangeArrowheads="1"/>
                  </p:cNvSpPr>
                  <p:nvPr/>
                </p:nvSpPr>
                <p:spPr bwMode="auto">
                  <a:xfrm>
                    <a:off x="1807"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7" name="Freeform 62"/>
                  <p:cNvSpPr>
                    <a:spLocks noChangeArrowheads="1"/>
                  </p:cNvSpPr>
                  <p:nvPr/>
                </p:nvSpPr>
                <p:spPr bwMode="auto">
                  <a:xfrm>
                    <a:off x="1671"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4" name="Group 63"/>
              <p:cNvGrpSpPr>
                <a:grpSpLocks/>
              </p:cNvGrpSpPr>
              <p:nvPr/>
            </p:nvGrpSpPr>
            <p:grpSpPr bwMode="auto">
              <a:xfrm>
                <a:off x="2051050" y="1924050"/>
                <a:ext cx="601663" cy="763588"/>
                <a:chOff x="1292" y="1212"/>
                <a:chExt cx="379" cy="481"/>
              </a:xfrm>
            </p:grpSpPr>
            <p:grpSp>
              <p:nvGrpSpPr>
                <p:cNvPr id="116" name="Group 64"/>
                <p:cNvGrpSpPr>
                  <a:grpSpLocks/>
                </p:cNvGrpSpPr>
                <p:nvPr/>
              </p:nvGrpSpPr>
              <p:grpSpPr bwMode="auto">
                <a:xfrm>
                  <a:off x="1292" y="1212"/>
                  <a:ext cx="379" cy="481"/>
                  <a:chOff x="1292" y="1212"/>
                  <a:chExt cx="379" cy="481"/>
                </a:xfrm>
              </p:grpSpPr>
              <p:sp>
                <p:nvSpPr>
                  <p:cNvPr id="126" name="Rectangle 65"/>
                  <p:cNvSpPr>
                    <a:spLocks noChangeArrowheads="1"/>
                  </p:cNvSpPr>
                  <p:nvPr/>
                </p:nvSpPr>
                <p:spPr bwMode="auto">
                  <a:xfrm>
                    <a:off x="1292"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27" name="Freeform 66"/>
                  <p:cNvSpPr>
                    <a:spLocks noChangeArrowheads="1"/>
                  </p:cNvSpPr>
                  <p:nvPr/>
                </p:nvSpPr>
                <p:spPr bwMode="auto">
                  <a:xfrm>
                    <a:off x="1292"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17" name="Group 67"/>
                <p:cNvGrpSpPr>
                  <a:grpSpLocks/>
                </p:cNvGrpSpPr>
                <p:nvPr/>
              </p:nvGrpSpPr>
              <p:grpSpPr bwMode="auto">
                <a:xfrm>
                  <a:off x="1293" y="1212"/>
                  <a:ext cx="378" cy="481"/>
                  <a:chOff x="1293" y="1212"/>
                  <a:chExt cx="378" cy="481"/>
                </a:xfrm>
              </p:grpSpPr>
              <p:sp>
                <p:nvSpPr>
                  <p:cNvPr id="118" name="Rectangle 68"/>
                  <p:cNvSpPr>
                    <a:spLocks noChangeArrowheads="1"/>
                  </p:cNvSpPr>
                  <p:nvPr/>
                </p:nvSpPr>
                <p:spPr bwMode="auto">
                  <a:xfrm>
                    <a:off x="1434"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19" name="Freeform 69"/>
                  <p:cNvSpPr>
                    <a:spLocks noChangeArrowheads="1"/>
                  </p:cNvSpPr>
                  <p:nvPr/>
                </p:nvSpPr>
                <p:spPr bwMode="auto">
                  <a:xfrm>
                    <a:off x="1434"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0" name="Freeform 70"/>
                  <p:cNvSpPr>
                    <a:spLocks noChangeArrowheads="1"/>
                  </p:cNvSpPr>
                  <p:nvPr/>
                </p:nvSpPr>
                <p:spPr bwMode="auto">
                  <a:xfrm>
                    <a:off x="1361"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1" name="Freeform 71"/>
                  <p:cNvSpPr>
                    <a:spLocks noChangeArrowheads="1"/>
                  </p:cNvSpPr>
                  <p:nvPr/>
                </p:nvSpPr>
                <p:spPr bwMode="auto">
                  <a:xfrm>
                    <a:off x="1526"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2" name="Freeform 72"/>
                  <p:cNvSpPr>
                    <a:spLocks noChangeArrowheads="1"/>
                  </p:cNvSpPr>
                  <p:nvPr/>
                </p:nvSpPr>
                <p:spPr bwMode="auto">
                  <a:xfrm>
                    <a:off x="1526"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3" name="Freeform 73"/>
                  <p:cNvSpPr>
                    <a:spLocks noChangeArrowheads="1"/>
                  </p:cNvSpPr>
                  <p:nvPr/>
                </p:nvSpPr>
                <p:spPr bwMode="auto">
                  <a:xfrm>
                    <a:off x="1506"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4" name="Freeform 74"/>
                  <p:cNvSpPr>
                    <a:spLocks noChangeArrowheads="1"/>
                  </p:cNvSpPr>
                  <p:nvPr/>
                </p:nvSpPr>
                <p:spPr bwMode="auto">
                  <a:xfrm>
                    <a:off x="1429"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5" name="Freeform 75"/>
                  <p:cNvSpPr>
                    <a:spLocks noChangeArrowheads="1"/>
                  </p:cNvSpPr>
                  <p:nvPr/>
                </p:nvSpPr>
                <p:spPr bwMode="auto">
                  <a:xfrm>
                    <a:off x="1293"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5" name="Group 76"/>
              <p:cNvGrpSpPr>
                <a:grpSpLocks/>
              </p:cNvGrpSpPr>
              <p:nvPr/>
            </p:nvGrpSpPr>
            <p:grpSpPr bwMode="auto">
              <a:xfrm>
                <a:off x="1452563" y="1924050"/>
                <a:ext cx="601663" cy="763588"/>
                <a:chOff x="915" y="1212"/>
                <a:chExt cx="379" cy="481"/>
              </a:xfrm>
            </p:grpSpPr>
            <p:grpSp>
              <p:nvGrpSpPr>
                <p:cNvPr id="104" name="Group 77"/>
                <p:cNvGrpSpPr>
                  <a:grpSpLocks/>
                </p:cNvGrpSpPr>
                <p:nvPr/>
              </p:nvGrpSpPr>
              <p:grpSpPr bwMode="auto">
                <a:xfrm>
                  <a:off x="915" y="1212"/>
                  <a:ext cx="379" cy="481"/>
                  <a:chOff x="915" y="1212"/>
                  <a:chExt cx="379" cy="481"/>
                </a:xfrm>
              </p:grpSpPr>
              <p:sp>
                <p:nvSpPr>
                  <p:cNvPr id="114" name="Rectangle 78"/>
                  <p:cNvSpPr>
                    <a:spLocks noChangeArrowheads="1"/>
                  </p:cNvSpPr>
                  <p:nvPr/>
                </p:nvSpPr>
                <p:spPr bwMode="auto">
                  <a:xfrm>
                    <a:off x="915"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15" name="Freeform 79"/>
                  <p:cNvSpPr>
                    <a:spLocks noChangeArrowheads="1"/>
                  </p:cNvSpPr>
                  <p:nvPr/>
                </p:nvSpPr>
                <p:spPr bwMode="auto">
                  <a:xfrm>
                    <a:off x="915"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05" name="Group 80"/>
                <p:cNvGrpSpPr>
                  <a:grpSpLocks/>
                </p:cNvGrpSpPr>
                <p:nvPr/>
              </p:nvGrpSpPr>
              <p:grpSpPr bwMode="auto">
                <a:xfrm>
                  <a:off x="915" y="1212"/>
                  <a:ext cx="378" cy="481"/>
                  <a:chOff x="915" y="1212"/>
                  <a:chExt cx="378" cy="481"/>
                </a:xfrm>
              </p:grpSpPr>
              <p:sp>
                <p:nvSpPr>
                  <p:cNvPr id="106" name="Rectangle 81"/>
                  <p:cNvSpPr>
                    <a:spLocks noChangeArrowheads="1"/>
                  </p:cNvSpPr>
                  <p:nvPr/>
                </p:nvSpPr>
                <p:spPr bwMode="auto">
                  <a:xfrm>
                    <a:off x="1057"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07" name="Freeform 82"/>
                  <p:cNvSpPr>
                    <a:spLocks noChangeArrowheads="1"/>
                  </p:cNvSpPr>
                  <p:nvPr/>
                </p:nvSpPr>
                <p:spPr bwMode="auto">
                  <a:xfrm>
                    <a:off x="1057"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8" name="Freeform 83"/>
                  <p:cNvSpPr>
                    <a:spLocks noChangeArrowheads="1"/>
                  </p:cNvSpPr>
                  <p:nvPr/>
                </p:nvSpPr>
                <p:spPr bwMode="auto">
                  <a:xfrm>
                    <a:off x="984"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9" name="Freeform 84"/>
                  <p:cNvSpPr>
                    <a:spLocks noChangeArrowheads="1"/>
                  </p:cNvSpPr>
                  <p:nvPr/>
                </p:nvSpPr>
                <p:spPr bwMode="auto">
                  <a:xfrm>
                    <a:off x="1149"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0" name="Freeform 85"/>
                  <p:cNvSpPr>
                    <a:spLocks noChangeArrowheads="1"/>
                  </p:cNvSpPr>
                  <p:nvPr/>
                </p:nvSpPr>
                <p:spPr bwMode="auto">
                  <a:xfrm>
                    <a:off x="1149"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1" name="Freeform 86"/>
                  <p:cNvSpPr>
                    <a:spLocks noChangeArrowheads="1"/>
                  </p:cNvSpPr>
                  <p:nvPr/>
                </p:nvSpPr>
                <p:spPr bwMode="auto">
                  <a:xfrm>
                    <a:off x="1129"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2" name="Freeform 87"/>
                  <p:cNvSpPr>
                    <a:spLocks noChangeArrowheads="1"/>
                  </p:cNvSpPr>
                  <p:nvPr/>
                </p:nvSpPr>
                <p:spPr bwMode="auto">
                  <a:xfrm>
                    <a:off x="1051"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3" name="Freeform 88"/>
                  <p:cNvSpPr>
                    <a:spLocks noChangeArrowheads="1"/>
                  </p:cNvSpPr>
                  <p:nvPr/>
                </p:nvSpPr>
                <p:spPr bwMode="auto">
                  <a:xfrm>
                    <a:off x="915"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6" name="Group 89"/>
              <p:cNvGrpSpPr>
                <a:grpSpLocks/>
              </p:cNvGrpSpPr>
              <p:nvPr/>
            </p:nvGrpSpPr>
            <p:grpSpPr bwMode="auto">
              <a:xfrm>
                <a:off x="4451350" y="1924050"/>
                <a:ext cx="601663" cy="763588"/>
                <a:chOff x="2804" y="1212"/>
                <a:chExt cx="379" cy="481"/>
              </a:xfrm>
            </p:grpSpPr>
            <p:grpSp>
              <p:nvGrpSpPr>
                <p:cNvPr id="92" name="Group 90"/>
                <p:cNvGrpSpPr>
                  <a:grpSpLocks/>
                </p:cNvGrpSpPr>
                <p:nvPr/>
              </p:nvGrpSpPr>
              <p:grpSpPr bwMode="auto">
                <a:xfrm>
                  <a:off x="2804" y="1212"/>
                  <a:ext cx="379" cy="481"/>
                  <a:chOff x="2804" y="1212"/>
                  <a:chExt cx="379" cy="481"/>
                </a:xfrm>
              </p:grpSpPr>
              <p:sp>
                <p:nvSpPr>
                  <p:cNvPr id="102" name="Rectangle 91"/>
                  <p:cNvSpPr>
                    <a:spLocks noChangeArrowheads="1"/>
                  </p:cNvSpPr>
                  <p:nvPr/>
                </p:nvSpPr>
                <p:spPr bwMode="auto">
                  <a:xfrm>
                    <a:off x="2804"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03" name="Freeform 92"/>
                  <p:cNvSpPr>
                    <a:spLocks noChangeArrowheads="1"/>
                  </p:cNvSpPr>
                  <p:nvPr/>
                </p:nvSpPr>
                <p:spPr bwMode="auto">
                  <a:xfrm>
                    <a:off x="2804"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93" name="Group 93"/>
                <p:cNvGrpSpPr>
                  <a:grpSpLocks/>
                </p:cNvGrpSpPr>
                <p:nvPr/>
              </p:nvGrpSpPr>
              <p:grpSpPr bwMode="auto">
                <a:xfrm>
                  <a:off x="2805" y="1212"/>
                  <a:ext cx="378" cy="481"/>
                  <a:chOff x="2805" y="1212"/>
                  <a:chExt cx="378" cy="481"/>
                </a:xfrm>
              </p:grpSpPr>
              <p:sp>
                <p:nvSpPr>
                  <p:cNvPr id="94" name="Rectangle 94"/>
                  <p:cNvSpPr>
                    <a:spLocks noChangeArrowheads="1"/>
                  </p:cNvSpPr>
                  <p:nvPr/>
                </p:nvSpPr>
                <p:spPr bwMode="auto">
                  <a:xfrm>
                    <a:off x="2946"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95" name="Freeform 95"/>
                  <p:cNvSpPr>
                    <a:spLocks noChangeArrowheads="1"/>
                  </p:cNvSpPr>
                  <p:nvPr/>
                </p:nvSpPr>
                <p:spPr bwMode="auto">
                  <a:xfrm>
                    <a:off x="2946"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6" name="Freeform 96"/>
                  <p:cNvSpPr>
                    <a:spLocks noChangeArrowheads="1"/>
                  </p:cNvSpPr>
                  <p:nvPr/>
                </p:nvSpPr>
                <p:spPr bwMode="auto">
                  <a:xfrm>
                    <a:off x="2873"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7" name="Freeform 97"/>
                  <p:cNvSpPr>
                    <a:spLocks noChangeArrowheads="1"/>
                  </p:cNvSpPr>
                  <p:nvPr/>
                </p:nvSpPr>
                <p:spPr bwMode="auto">
                  <a:xfrm>
                    <a:off x="3038"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8" name="Freeform 98"/>
                  <p:cNvSpPr>
                    <a:spLocks noChangeArrowheads="1"/>
                  </p:cNvSpPr>
                  <p:nvPr/>
                </p:nvSpPr>
                <p:spPr bwMode="auto">
                  <a:xfrm>
                    <a:off x="3038"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9" name="Freeform 99"/>
                  <p:cNvSpPr>
                    <a:spLocks noChangeArrowheads="1"/>
                  </p:cNvSpPr>
                  <p:nvPr/>
                </p:nvSpPr>
                <p:spPr bwMode="auto">
                  <a:xfrm>
                    <a:off x="3019"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0" name="Freeform 100"/>
                  <p:cNvSpPr>
                    <a:spLocks noChangeArrowheads="1"/>
                  </p:cNvSpPr>
                  <p:nvPr/>
                </p:nvSpPr>
                <p:spPr bwMode="auto">
                  <a:xfrm>
                    <a:off x="2941"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1" name="Freeform 101"/>
                  <p:cNvSpPr>
                    <a:spLocks noChangeArrowheads="1"/>
                  </p:cNvSpPr>
                  <p:nvPr/>
                </p:nvSpPr>
                <p:spPr bwMode="auto">
                  <a:xfrm>
                    <a:off x="2805"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7" name="Group 102"/>
              <p:cNvGrpSpPr>
                <a:grpSpLocks/>
              </p:cNvGrpSpPr>
              <p:nvPr/>
            </p:nvGrpSpPr>
            <p:grpSpPr bwMode="auto">
              <a:xfrm>
                <a:off x="3851275" y="1924050"/>
                <a:ext cx="601663" cy="763588"/>
                <a:chOff x="2426" y="1212"/>
                <a:chExt cx="379" cy="481"/>
              </a:xfrm>
            </p:grpSpPr>
            <p:grpSp>
              <p:nvGrpSpPr>
                <p:cNvPr id="80" name="Group 103"/>
                <p:cNvGrpSpPr>
                  <a:grpSpLocks/>
                </p:cNvGrpSpPr>
                <p:nvPr/>
              </p:nvGrpSpPr>
              <p:grpSpPr bwMode="auto">
                <a:xfrm>
                  <a:off x="2426" y="1212"/>
                  <a:ext cx="379" cy="481"/>
                  <a:chOff x="2426" y="1212"/>
                  <a:chExt cx="379" cy="481"/>
                </a:xfrm>
              </p:grpSpPr>
              <p:sp>
                <p:nvSpPr>
                  <p:cNvPr id="90" name="Rectangle 104"/>
                  <p:cNvSpPr>
                    <a:spLocks noChangeArrowheads="1"/>
                  </p:cNvSpPr>
                  <p:nvPr/>
                </p:nvSpPr>
                <p:spPr bwMode="auto">
                  <a:xfrm>
                    <a:off x="2426"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91" name="Freeform 105"/>
                  <p:cNvSpPr>
                    <a:spLocks noChangeArrowheads="1"/>
                  </p:cNvSpPr>
                  <p:nvPr/>
                </p:nvSpPr>
                <p:spPr bwMode="auto">
                  <a:xfrm>
                    <a:off x="2426"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81" name="Group 106"/>
                <p:cNvGrpSpPr>
                  <a:grpSpLocks/>
                </p:cNvGrpSpPr>
                <p:nvPr/>
              </p:nvGrpSpPr>
              <p:grpSpPr bwMode="auto">
                <a:xfrm>
                  <a:off x="2427" y="1212"/>
                  <a:ext cx="378" cy="481"/>
                  <a:chOff x="2427" y="1212"/>
                  <a:chExt cx="378" cy="481"/>
                </a:xfrm>
              </p:grpSpPr>
              <p:sp>
                <p:nvSpPr>
                  <p:cNvPr id="82" name="Rectangle 107"/>
                  <p:cNvSpPr>
                    <a:spLocks noChangeArrowheads="1"/>
                  </p:cNvSpPr>
                  <p:nvPr/>
                </p:nvSpPr>
                <p:spPr bwMode="auto">
                  <a:xfrm>
                    <a:off x="2568"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83" name="Freeform 108"/>
                  <p:cNvSpPr>
                    <a:spLocks noChangeArrowheads="1"/>
                  </p:cNvSpPr>
                  <p:nvPr/>
                </p:nvSpPr>
                <p:spPr bwMode="auto">
                  <a:xfrm>
                    <a:off x="2568"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4" name="Freeform 109"/>
                  <p:cNvSpPr>
                    <a:spLocks noChangeArrowheads="1"/>
                  </p:cNvSpPr>
                  <p:nvPr/>
                </p:nvSpPr>
                <p:spPr bwMode="auto">
                  <a:xfrm>
                    <a:off x="2495"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5" name="Freeform 110"/>
                  <p:cNvSpPr>
                    <a:spLocks noChangeArrowheads="1"/>
                  </p:cNvSpPr>
                  <p:nvPr/>
                </p:nvSpPr>
                <p:spPr bwMode="auto">
                  <a:xfrm>
                    <a:off x="2660"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6" name="Freeform 111"/>
                  <p:cNvSpPr>
                    <a:spLocks noChangeArrowheads="1"/>
                  </p:cNvSpPr>
                  <p:nvPr/>
                </p:nvSpPr>
                <p:spPr bwMode="auto">
                  <a:xfrm>
                    <a:off x="2660"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7" name="Freeform 112"/>
                  <p:cNvSpPr>
                    <a:spLocks noChangeArrowheads="1"/>
                  </p:cNvSpPr>
                  <p:nvPr/>
                </p:nvSpPr>
                <p:spPr bwMode="auto">
                  <a:xfrm>
                    <a:off x="2640"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8" name="Freeform 113"/>
                  <p:cNvSpPr>
                    <a:spLocks noChangeArrowheads="1"/>
                  </p:cNvSpPr>
                  <p:nvPr/>
                </p:nvSpPr>
                <p:spPr bwMode="auto">
                  <a:xfrm>
                    <a:off x="2563"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9" name="Freeform 114"/>
                  <p:cNvSpPr>
                    <a:spLocks noChangeArrowheads="1"/>
                  </p:cNvSpPr>
                  <p:nvPr/>
                </p:nvSpPr>
                <p:spPr bwMode="auto">
                  <a:xfrm>
                    <a:off x="2427"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8" name="Group 115"/>
              <p:cNvGrpSpPr>
                <a:grpSpLocks/>
              </p:cNvGrpSpPr>
              <p:nvPr/>
            </p:nvGrpSpPr>
            <p:grpSpPr bwMode="auto">
              <a:xfrm>
                <a:off x="5051425" y="1924050"/>
                <a:ext cx="601663" cy="763588"/>
                <a:chOff x="3182" y="1212"/>
                <a:chExt cx="379" cy="481"/>
              </a:xfrm>
            </p:grpSpPr>
            <p:grpSp>
              <p:nvGrpSpPr>
                <p:cNvPr id="68" name="Group 116"/>
                <p:cNvGrpSpPr>
                  <a:grpSpLocks/>
                </p:cNvGrpSpPr>
                <p:nvPr/>
              </p:nvGrpSpPr>
              <p:grpSpPr bwMode="auto">
                <a:xfrm>
                  <a:off x="3182" y="1212"/>
                  <a:ext cx="379" cy="481"/>
                  <a:chOff x="3182" y="1212"/>
                  <a:chExt cx="379" cy="481"/>
                </a:xfrm>
              </p:grpSpPr>
              <p:sp>
                <p:nvSpPr>
                  <p:cNvPr id="78" name="Rectangle 117"/>
                  <p:cNvSpPr>
                    <a:spLocks noChangeArrowheads="1"/>
                  </p:cNvSpPr>
                  <p:nvPr/>
                </p:nvSpPr>
                <p:spPr bwMode="auto">
                  <a:xfrm>
                    <a:off x="3182"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79" name="Freeform 118"/>
                  <p:cNvSpPr>
                    <a:spLocks noChangeArrowheads="1"/>
                  </p:cNvSpPr>
                  <p:nvPr/>
                </p:nvSpPr>
                <p:spPr bwMode="auto">
                  <a:xfrm>
                    <a:off x="3182"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69" name="Group 119"/>
                <p:cNvGrpSpPr>
                  <a:grpSpLocks/>
                </p:cNvGrpSpPr>
                <p:nvPr/>
              </p:nvGrpSpPr>
              <p:grpSpPr bwMode="auto">
                <a:xfrm>
                  <a:off x="3182" y="1212"/>
                  <a:ext cx="378" cy="481"/>
                  <a:chOff x="3182" y="1212"/>
                  <a:chExt cx="378" cy="481"/>
                </a:xfrm>
              </p:grpSpPr>
              <p:sp>
                <p:nvSpPr>
                  <p:cNvPr id="70" name="Rectangle 120"/>
                  <p:cNvSpPr>
                    <a:spLocks noChangeArrowheads="1"/>
                  </p:cNvSpPr>
                  <p:nvPr/>
                </p:nvSpPr>
                <p:spPr bwMode="auto">
                  <a:xfrm>
                    <a:off x="3324"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71" name="Freeform 121"/>
                  <p:cNvSpPr>
                    <a:spLocks noChangeArrowheads="1"/>
                  </p:cNvSpPr>
                  <p:nvPr/>
                </p:nvSpPr>
                <p:spPr bwMode="auto">
                  <a:xfrm>
                    <a:off x="3324"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2" name="Freeform 122"/>
                  <p:cNvSpPr>
                    <a:spLocks noChangeArrowheads="1"/>
                  </p:cNvSpPr>
                  <p:nvPr/>
                </p:nvSpPr>
                <p:spPr bwMode="auto">
                  <a:xfrm>
                    <a:off x="3251"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3" name="Freeform 123"/>
                  <p:cNvSpPr>
                    <a:spLocks noChangeArrowheads="1"/>
                  </p:cNvSpPr>
                  <p:nvPr/>
                </p:nvSpPr>
                <p:spPr bwMode="auto">
                  <a:xfrm>
                    <a:off x="3416"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4" name="Freeform 124"/>
                  <p:cNvSpPr>
                    <a:spLocks noChangeArrowheads="1"/>
                  </p:cNvSpPr>
                  <p:nvPr/>
                </p:nvSpPr>
                <p:spPr bwMode="auto">
                  <a:xfrm>
                    <a:off x="3416"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5" name="Freeform 125"/>
                  <p:cNvSpPr>
                    <a:spLocks noChangeArrowheads="1"/>
                  </p:cNvSpPr>
                  <p:nvPr/>
                </p:nvSpPr>
                <p:spPr bwMode="auto">
                  <a:xfrm>
                    <a:off x="3396"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6" name="Freeform 126"/>
                  <p:cNvSpPr>
                    <a:spLocks noChangeArrowheads="1"/>
                  </p:cNvSpPr>
                  <p:nvPr/>
                </p:nvSpPr>
                <p:spPr bwMode="auto">
                  <a:xfrm>
                    <a:off x="3318"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77" name="Freeform 127"/>
                  <p:cNvSpPr>
                    <a:spLocks noChangeArrowheads="1"/>
                  </p:cNvSpPr>
                  <p:nvPr/>
                </p:nvSpPr>
                <p:spPr bwMode="auto">
                  <a:xfrm>
                    <a:off x="3182"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59" name="Group 58"/>
              <p:cNvGrpSpPr/>
              <p:nvPr/>
            </p:nvGrpSpPr>
            <p:grpSpPr>
              <a:xfrm>
                <a:off x="869291" y="1295534"/>
                <a:ext cx="3885333" cy="1406526"/>
                <a:chOff x="869291" y="405830"/>
                <a:chExt cx="3885333" cy="1406526"/>
              </a:xfrm>
            </p:grpSpPr>
            <p:grpSp>
              <p:nvGrpSpPr>
                <p:cNvPr id="60" name="Group 1"/>
                <p:cNvGrpSpPr>
                  <a:grpSpLocks/>
                </p:cNvGrpSpPr>
                <p:nvPr/>
              </p:nvGrpSpPr>
              <p:grpSpPr bwMode="auto">
                <a:xfrm>
                  <a:off x="869291" y="405830"/>
                  <a:ext cx="3798888" cy="1406525"/>
                  <a:chOff x="537" y="807"/>
                  <a:chExt cx="2393" cy="886"/>
                </a:xfrm>
              </p:grpSpPr>
              <p:grpSp>
                <p:nvGrpSpPr>
                  <p:cNvPr id="63" name="Group 2"/>
                  <p:cNvGrpSpPr>
                    <a:grpSpLocks/>
                  </p:cNvGrpSpPr>
                  <p:nvPr/>
                </p:nvGrpSpPr>
                <p:grpSpPr bwMode="auto">
                  <a:xfrm>
                    <a:off x="591" y="807"/>
                    <a:ext cx="2339" cy="716"/>
                    <a:chOff x="591" y="807"/>
                    <a:chExt cx="2339" cy="716"/>
                  </a:xfrm>
                </p:grpSpPr>
                <p:sp>
                  <p:nvSpPr>
                    <p:cNvPr id="65" name="Freeform 3"/>
                    <p:cNvSpPr>
                      <a:spLocks/>
                    </p:cNvSpPr>
                    <p:nvPr/>
                  </p:nvSpPr>
                  <p:spPr bwMode="auto">
                    <a:xfrm>
                      <a:off x="1455" y="807"/>
                      <a:ext cx="267" cy="416"/>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170CF4"/>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66" name="Freeform 4"/>
                    <p:cNvSpPr>
                      <a:spLocks/>
                    </p:cNvSpPr>
                    <p:nvPr/>
                  </p:nvSpPr>
                  <p:spPr bwMode="auto">
                    <a:xfrm>
                      <a:off x="2663" y="929"/>
                      <a:ext cx="267" cy="594"/>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00B05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67" name="Freeform 5"/>
                    <p:cNvSpPr>
                      <a:spLocks/>
                    </p:cNvSpPr>
                    <p:nvPr/>
                  </p:nvSpPr>
                  <p:spPr bwMode="auto">
                    <a:xfrm>
                      <a:off x="591" y="963"/>
                      <a:ext cx="271" cy="418"/>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FF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sp>
                <p:nvSpPr>
                  <p:cNvPr id="64" name="AutoShape 7"/>
                  <p:cNvSpPr>
                    <a:spLocks noChangeArrowheads="1"/>
                  </p:cNvSpPr>
                  <p:nvPr/>
                </p:nvSpPr>
                <p:spPr bwMode="auto">
                  <a:xfrm>
                    <a:off x="537" y="1382"/>
                    <a:ext cx="379" cy="311"/>
                  </a:xfrm>
                  <a:prstGeom prst="triangle">
                    <a:avLst>
                      <a:gd name="adj" fmla="val 50000"/>
                    </a:avLst>
                  </a:prstGeom>
                  <a:gradFill flip="none" rotWithShape="1">
                    <a:gsLst>
                      <a:gs pos="50000">
                        <a:srgbClr val="FF0000"/>
                      </a:gs>
                      <a:gs pos="0">
                        <a:schemeClr val="accent3">
                          <a:alpha val="0"/>
                        </a:schemeClr>
                      </a:gs>
                      <a:gs pos="100000">
                        <a:srgbClr val="FFFFFF">
                          <a:alpha val="0"/>
                        </a:srgbClr>
                      </a:gs>
                    </a:gsLst>
                    <a:lin ang="10800000" scaled="1"/>
                    <a:tileRect/>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sp>
              <p:nvSpPr>
                <p:cNvPr id="61" name="AutoShape 7"/>
                <p:cNvSpPr>
                  <a:spLocks noChangeArrowheads="1"/>
                </p:cNvSpPr>
                <p:nvPr/>
              </p:nvSpPr>
              <p:spPr bwMode="auto">
                <a:xfrm>
                  <a:off x="2162044" y="1080254"/>
                  <a:ext cx="755782" cy="732102"/>
                </a:xfrm>
                <a:prstGeom prst="triangle">
                  <a:avLst>
                    <a:gd name="adj" fmla="val 48930"/>
                  </a:avLst>
                </a:prstGeom>
                <a:gradFill flip="none" rotWithShape="1">
                  <a:gsLst>
                    <a:gs pos="52000">
                      <a:srgbClr val="0000CC"/>
                    </a:gs>
                    <a:gs pos="0">
                      <a:srgbClr val="00B0F0">
                        <a:alpha val="0"/>
                      </a:srgbClr>
                    </a:gs>
                    <a:gs pos="100000">
                      <a:srgbClr val="00B0F0">
                        <a:alpha val="0"/>
                      </a:srgbClr>
                    </a:gs>
                  </a:gsLst>
                  <a:lin ang="0" scaled="1"/>
                  <a:tileRect/>
                </a:gradFill>
                <a:ln>
                  <a:noFill/>
                </a:ln>
                <a:effectLst/>
              </p:spPr>
              <p:txBody>
                <a:bodyPr wrap="none" anchor="ctr"/>
                <a:lstStyle/>
                <a:p>
                  <a:endParaRPr lang="de-CH" altLang="de-DE" sz="1200"/>
                </a:p>
              </p:txBody>
            </p:sp>
            <p:sp>
              <p:nvSpPr>
                <p:cNvPr id="62" name="AutoShape 7"/>
                <p:cNvSpPr>
                  <a:spLocks noChangeArrowheads="1"/>
                </p:cNvSpPr>
                <p:nvPr/>
              </p:nvSpPr>
              <p:spPr bwMode="auto">
                <a:xfrm>
                  <a:off x="4152961" y="1542051"/>
                  <a:ext cx="601663" cy="270305"/>
                </a:xfrm>
                <a:prstGeom prst="triangle">
                  <a:avLst>
                    <a:gd name="adj" fmla="val 50000"/>
                  </a:avLst>
                </a:prstGeom>
                <a:gradFill flip="none" rotWithShape="1">
                  <a:gsLst>
                    <a:gs pos="50000">
                      <a:srgbClr val="00B050"/>
                    </a:gs>
                    <a:gs pos="0">
                      <a:schemeClr val="accent3">
                        <a:alpha val="0"/>
                      </a:schemeClr>
                    </a:gs>
                    <a:gs pos="100000">
                      <a:srgbClr val="FFFFFF">
                        <a:alpha val="0"/>
                      </a:srgbClr>
                    </a:gs>
                  </a:gsLst>
                  <a:lin ang="10800000" scaled="1"/>
                  <a:tileRect/>
                </a:gradFill>
                <a:ln>
                  <a:noFill/>
                </a:ln>
                <a:effectLst/>
              </p:spPr>
              <p:txBody>
                <a:bodyPr wrap="none" anchor="ctr"/>
                <a:lstStyle/>
                <a:p>
                  <a:endParaRPr lang="de-CH" altLang="de-DE" sz="1200"/>
                </a:p>
              </p:txBody>
            </p:sp>
          </p:grpSp>
        </p:grpSp>
      </p:grpSp>
      <p:sp>
        <p:nvSpPr>
          <p:cNvPr id="3" name="Content Placeholder 2"/>
          <p:cNvSpPr>
            <a:spLocks noGrp="1"/>
          </p:cNvSpPr>
          <p:nvPr>
            <p:ph sz="quarter" idx="13"/>
          </p:nvPr>
        </p:nvSpPr>
        <p:spPr>
          <a:xfrm>
            <a:off x="755576" y="1124744"/>
            <a:ext cx="3781425" cy="4679950"/>
          </a:xfrm>
        </p:spPr>
        <p:txBody>
          <a:bodyPr/>
          <a:lstStyle/>
          <a:p>
            <a:r>
              <a:rPr lang="en-US" sz="2000" dirty="0" smtClean="0"/>
              <a:t>Division </a:t>
            </a:r>
            <a:r>
              <a:rPr lang="en-US" sz="2000" dirty="0"/>
              <a:t>of charge between pixels is strongly position dependent </a:t>
            </a:r>
            <a:endParaRPr lang="en-US" sz="2000" dirty="0" smtClean="0"/>
          </a:p>
          <a:p>
            <a:endParaRPr lang="en-US" sz="2000" dirty="0" smtClean="0"/>
          </a:p>
          <a:p>
            <a:r>
              <a:rPr lang="en-US" sz="2000" dirty="0" smtClean="0"/>
              <a:t>Can improve </a:t>
            </a:r>
            <a:r>
              <a:rPr lang="en-US" sz="2000" dirty="0"/>
              <a:t>the spatial </a:t>
            </a:r>
            <a:r>
              <a:rPr lang="en-US" sz="2000" dirty="0" smtClean="0"/>
              <a:t>resolution</a:t>
            </a:r>
          </a:p>
          <a:p>
            <a:pPr lvl="1"/>
            <a:r>
              <a:rPr lang="en-US" sz="2000" dirty="0" smtClean="0"/>
              <a:t>Pitch </a:t>
            </a:r>
            <a:r>
              <a:rPr lang="en-US" sz="2000" dirty="0"/>
              <a:t>≈ charge sharing </a:t>
            </a:r>
            <a:r>
              <a:rPr lang="en-US" sz="2000" dirty="0" smtClean="0"/>
              <a:t>distance</a:t>
            </a:r>
            <a:endParaRPr lang="en-US" sz="2000" dirty="0"/>
          </a:p>
          <a:p>
            <a:pPr lvl="2"/>
            <a:r>
              <a:rPr lang="en-US" sz="1600" dirty="0" smtClean="0"/>
              <a:t>320 </a:t>
            </a:r>
            <a:r>
              <a:rPr lang="en-US" sz="1600" dirty="0"/>
              <a:t>µm thick </a:t>
            </a:r>
            <a:r>
              <a:rPr lang="en-US" sz="1600" dirty="0" smtClean="0"/>
              <a:t>Si, </a:t>
            </a:r>
            <a:r>
              <a:rPr lang="en-US" sz="1600" dirty="0"/>
              <a:t>120V </a:t>
            </a:r>
            <a:r>
              <a:rPr lang="en-US" sz="1600" dirty="0" smtClean="0"/>
              <a:t>≈ 20 µm</a:t>
            </a:r>
          </a:p>
          <a:p>
            <a:pPr lvl="2"/>
            <a:r>
              <a:rPr lang="en-US" sz="1600" dirty="0" smtClean="0"/>
              <a:t>Depends </a:t>
            </a:r>
            <a:r>
              <a:rPr lang="en-US" sz="1600" dirty="0"/>
              <a:t>on the drift time:</a:t>
            </a:r>
          </a:p>
          <a:p>
            <a:pPr lvl="3"/>
            <a:r>
              <a:rPr lang="en-US" sz="1400" dirty="0"/>
              <a:t>Applied bias voltage</a:t>
            </a:r>
          </a:p>
          <a:p>
            <a:pPr lvl="3"/>
            <a:r>
              <a:rPr lang="en-US" sz="1400" dirty="0"/>
              <a:t>Absorption depth</a:t>
            </a:r>
          </a:p>
          <a:p>
            <a:pPr lvl="4"/>
            <a:r>
              <a:rPr lang="en-US" sz="1400" dirty="0"/>
              <a:t>Sensor thickness</a:t>
            </a:r>
          </a:p>
          <a:p>
            <a:pPr lvl="4"/>
            <a:r>
              <a:rPr lang="en-US" sz="1400" dirty="0"/>
              <a:t>X-ray </a:t>
            </a:r>
            <a:r>
              <a:rPr lang="en-US" sz="1400" dirty="0" smtClean="0"/>
              <a:t>energy</a:t>
            </a:r>
            <a:endParaRPr lang="en-US" sz="1600" dirty="0"/>
          </a:p>
          <a:p>
            <a:pPr lvl="1"/>
            <a:r>
              <a:rPr lang="en-US" sz="2000" dirty="0" smtClean="0"/>
              <a:t>High SNR</a:t>
            </a:r>
          </a:p>
          <a:p>
            <a:pPr lvl="2"/>
            <a:r>
              <a:rPr lang="en-US" sz="1600" dirty="0" smtClean="0"/>
              <a:t>Low noise</a:t>
            </a:r>
            <a:endParaRPr lang="en-US" sz="1600" dirty="0"/>
          </a:p>
          <a:p>
            <a:pPr lvl="1"/>
            <a:r>
              <a:rPr lang="en-US" sz="2000" dirty="0"/>
              <a:t>Isolated photons </a:t>
            </a:r>
            <a:endParaRPr lang="en-US" sz="2000" dirty="0" smtClean="0"/>
          </a:p>
          <a:p>
            <a:pPr lvl="2"/>
            <a:r>
              <a:rPr lang="en-US" sz="1600" dirty="0"/>
              <a:t>F</a:t>
            </a:r>
            <a:r>
              <a:rPr lang="en-US" sz="1600" dirty="0" smtClean="0"/>
              <a:t>ast </a:t>
            </a:r>
            <a:r>
              <a:rPr lang="en-US" sz="1600" dirty="0"/>
              <a:t>frame </a:t>
            </a:r>
            <a:r>
              <a:rPr lang="en-US" sz="1600" dirty="0" smtClean="0"/>
              <a:t>rate</a:t>
            </a:r>
            <a:endParaRPr lang="en-US" sz="1600" dirty="0"/>
          </a:p>
          <a:p>
            <a:pPr lvl="2"/>
            <a:r>
              <a:rPr lang="en-US" sz="1600" dirty="0" smtClean="0"/>
              <a:t>Low flux</a:t>
            </a:r>
          </a:p>
        </p:txBody>
      </p:sp>
      <p:sp>
        <p:nvSpPr>
          <p:cNvPr id="7" name="Title 6"/>
          <p:cNvSpPr>
            <a:spLocks noGrp="1"/>
          </p:cNvSpPr>
          <p:nvPr>
            <p:ph type="title"/>
          </p:nvPr>
        </p:nvSpPr>
        <p:spPr/>
        <p:txBody>
          <a:bodyPr/>
          <a:lstStyle/>
          <a:p>
            <a:r>
              <a:rPr lang="en-US" dirty="0" smtClean="0"/>
              <a:t>Position interpolation</a:t>
            </a:r>
            <a:endParaRPr lang="en-US" dirty="0"/>
          </a:p>
        </p:txBody>
      </p:sp>
      <p:sp>
        <p:nvSpPr>
          <p:cNvPr id="18" name="Down Arrow 17"/>
          <p:cNvSpPr/>
          <p:nvPr/>
        </p:nvSpPr>
        <p:spPr bwMode="auto">
          <a:xfrm>
            <a:off x="8460432" y="2282065"/>
            <a:ext cx="324793" cy="504056"/>
          </a:xfrm>
          <a:prstGeom prst="downArrow">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7" name="Down Arrow 236"/>
          <p:cNvSpPr/>
          <p:nvPr/>
        </p:nvSpPr>
        <p:spPr bwMode="auto">
          <a:xfrm>
            <a:off x="8460432" y="4246582"/>
            <a:ext cx="324793" cy="504056"/>
          </a:xfrm>
          <a:prstGeom prst="downArrow">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9" name="Slide Number Placeholder 2"/>
          <p:cNvSpPr>
            <a:spLocks noGrp="1"/>
          </p:cNvSpPr>
          <p:nvPr>
            <p:ph type="sldNum" sz="quarter" idx="4294967295"/>
          </p:nvPr>
        </p:nvSpPr>
        <p:spPr>
          <a:xfrm>
            <a:off x="8206312" y="6661150"/>
            <a:ext cx="575742" cy="196850"/>
          </a:xfrm>
          <a:prstGeom prst="rect">
            <a:avLst/>
          </a:prstGeom>
        </p:spPr>
        <p:txBody>
          <a:bodyPr/>
          <a:lstStyle/>
          <a:p>
            <a:pPr algn="r">
              <a:defRPr/>
            </a:pPr>
            <a:fld id="{EBC07571-3134-BB4B-B83F-1A9FE18D34F3}" type="slidenum">
              <a:rPr lang="de-DE" sz="900" smtClean="0">
                <a:solidFill>
                  <a:srgbClr val="000000"/>
                </a:solidFill>
              </a:rPr>
              <a:pPr algn="r">
                <a:defRPr/>
              </a:pPr>
              <a:t>15</a:t>
            </a:fld>
            <a:endParaRPr lang="de-DE" sz="900" dirty="0">
              <a:solidFill>
                <a:srgbClr val="000000"/>
              </a:solidFill>
            </a:endParaRPr>
          </a:p>
        </p:txBody>
      </p:sp>
      <p:sp>
        <p:nvSpPr>
          <p:cNvPr id="240" name="Slide Number Placeholder 46"/>
          <p:cNvSpPr txBox="1">
            <a:spLocks/>
          </p:cNvSpPr>
          <p:nvPr/>
        </p:nvSpPr>
        <p:spPr>
          <a:xfrm>
            <a:off x="35817" y="6669360"/>
            <a:ext cx="1903785" cy="196850"/>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defRPr/>
            </a:pPr>
            <a:r>
              <a:rPr lang="de-DE" dirty="0" smtClean="0"/>
              <a:t>A. </a:t>
            </a:r>
            <a:r>
              <a:rPr lang="de-DE" dirty="0" err="1" smtClean="0"/>
              <a:t>Bergamaschi</a:t>
            </a:r>
            <a:r>
              <a:rPr lang="de-DE" dirty="0" smtClean="0"/>
              <a:t>, ICXOM24</a:t>
            </a:r>
            <a:endParaRPr lang="de-DE" dirty="0"/>
          </a:p>
        </p:txBody>
      </p:sp>
      <p:sp>
        <p:nvSpPr>
          <p:cNvPr id="238" name="Content Placeholder 3"/>
          <p:cNvSpPr txBox="1">
            <a:spLocks/>
          </p:cNvSpPr>
          <p:nvPr/>
        </p:nvSpPr>
        <p:spPr>
          <a:xfrm>
            <a:off x="1510398" y="5903723"/>
            <a:ext cx="6746734" cy="877365"/>
          </a:xfrm>
          <a:prstGeom prst="rect">
            <a:avLst/>
          </a:prstGeom>
          <a:solidFill>
            <a:srgbClr val="AFDAFF"/>
          </a:solidFill>
        </p:spPr>
        <p:txBody>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lvl="1"/>
            <a:r>
              <a:rPr lang="en-US" sz="2000" dirty="0" smtClean="0"/>
              <a:t>Max. </a:t>
            </a:r>
            <a:r>
              <a:rPr lang="en-US" sz="2000" kern="1000" spc="30" dirty="0" smtClean="0">
                <a:cs typeface="Franklin Gothic Book"/>
              </a:rPr>
              <a:t>100 photons/mm</a:t>
            </a:r>
            <a:r>
              <a:rPr lang="en-US" sz="2000" kern="1000" spc="30" baseline="30000" dirty="0" smtClean="0">
                <a:cs typeface="Franklin Gothic Book"/>
              </a:rPr>
              <a:t>2</a:t>
            </a:r>
            <a:r>
              <a:rPr lang="en-US" sz="2000" kern="1000" spc="30" dirty="0" smtClean="0">
                <a:cs typeface="Franklin Gothic Book"/>
              </a:rPr>
              <a:t>/frame to separate single photons</a:t>
            </a:r>
          </a:p>
          <a:p>
            <a:pPr lvl="1"/>
            <a:r>
              <a:rPr lang="en-US" sz="2000" kern="1000" spc="30" dirty="0" smtClean="0">
                <a:cs typeface="Franklin Gothic Book"/>
              </a:rPr>
              <a:t>@10 kHz frame rate =&gt; 10</a:t>
            </a:r>
            <a:r>
              <a:rPr lang="en-US" sz="2000" kern="1000" spc="30" baseline="30000" dirty="0" smtClean="0">
                <a:cs typeface="Franklin Gothic Book"/>
              </a:rPr>
              <a:t>6</a:t>
            </a:r>
            <a:r>
              <a:rPr lang="en-US" sz="2000" kern="1000" spc="30" dirty="0" smtClean="0">
                <a:cs typeface="Franklin Gothic Book"/>
              </a:rPr>
              <a:t> photons/mm</a:t>
            </a:r>
            <a:r>
              <a:rPr lang="en-US" sz="2000" kern="1000" spc="30" baseline="30000" dirty="0" smtClean="0">
                <a:cs typeface="Franklin Gothic Book"/>
              </a:rPr>
              <a:t>2</a:t>
            </a:r>
            <a:r>
              <a:rPr lang="en-US" sz="2000" kern="1000" spc="30" dirty="0" smtClean="0">
                <a:cs typeface="Franklin Gothic Book"/>
              </a:rPr>
              <a:t>/s</a:t>
            </a:r>
          </a:p>
        </p:txBody>
      </p:sp>
      <p:sp>
        <p:nvSpPr>
          <p:cNvPr id="2" name="TextBox 1"/>
          <p:cNvSpPr txBox="1"/>
          <p:nvPr/>
        </p:nvSpPr>
        <p:spPr>
          <a:xfrm>
            <a:off x="5580112" y="4282586"/>
            <a:ext cx="2736304" cy="442558"/>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Clustering+2D ETA algorithm</a:t>
            </a:r>
            <a:endParaRPr lang="it-IT" sz="1800" kern="1000" spc="30" dirty="0" err="1" smtClean="0">
              <a:latin typeface="+mn-lt"/>
              <a:cs typeface="Franklin Gothic Book"/>
            </a:endParaRPr>
          </a:p>
        </p:txBody>
      </p:sp>
    </p:spTree>
    <p:extLst>
      <p:ext uri="{BB962C8B-B14F-4D97-AF65-F5344CB8AC3E}">
        <p14:creationId xmlns:p14="http://schemas.microsoft.com/office/powerpoint/2010/main" val="3666372863"/>
      </p:ext>
    </p:extLst>
  </p:cSld>
  <p:clrMapOvr>
    <a:masterClrMapping/>
  </p:clrMapOvr>
  <p:transition spd="med"/>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79512" y="4860790"/>
            <a:ext cx="8828662" cy="1952586"/>
            <a:chOff x="315338" y="2556535"/>
            <a:chExt cx="8828662" cy="1952586"/>
          </a:xfrm>
        </p:grpSpPr>
        <p:grpSp>
          <p:nvGrpSpPr>
            <p:cNvPr id="17" name="Group 16"/>
            <p:cNvGrpSpPr/>
            <p:nvPr/>
          </p:nvGrpSpPr>
          <p:grpSpPr>
            <a:xfrm>
              <a:off x="315338" y="2556535"/>
              <a:ext cx="8828662" cy="1952586"/>
              <a:chOff x="315338" y="2556535"/>
              <a:chExt cx="8828662" cy="1952586"/>
            </a:xfrm>
          </p:grpSpPr>
          <p:pic>
            <p:nvPicPr>
              <p:cNvPr id="1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2539"/>
              <a:stretch/>
            </p:blipFill>
            <p:spPr bwMode="auto">
              <a:xfrm flipH="1">
                <a:off x="315338" y="2556535"/>
                <a:ext cx="8828662" cy="1952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545881" y="2700550"/>
                <a:ext cx="914400" cy="36004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solidFill>
                      <a:srgbClr val="FF0000"/>
                    </a:solidFill>
                    <a:latin typeface="+mn-lt"/>
                    <a:cs typeface="Franklin Gothic Book"/>
                  </a:rPr>
                  <a:t>100 um</a:t>
                </a:r>
                <a:endParaRPr lang="de-CH" sz="1800" kern="1000" spc="30" dirty="0" err="1" smtClean="0">
                  <a:solidFill>
                    <a:srgbClr val="FF0000"/>
                  </a:solidFill>
                  <a:latin typeface="+mn-lt"/>
                  <a:cs typeface="Franklin Gothic Book"/>
                </a:endParaRPr>
              </a:p>
            </p:txBody>
          </p:sp>
        </p:grpSp>
        <p:cxnSp>
          <p:nvCxnSpPr>
            <p:cNvPr id="18" name="Straight Connector 17"/>
            <p:cNvCxnSpPr/>
            <p:nvPr/>
          </p:nvCxnSpPr>
          <p:spPr bwMode="auto">
            <a:xfrm>
              <a:off x="679045" y="3003108"/>
              <a:ext cx="648072" cy="0"/>
            </a:xfrm>
            <a:prstGeom prst="line">
              <a:avLst/>
            </a:prstGeom>
            <a:solidFill>
              <a:schemeClr val="accent1"/>
            </a:solidFill>
            <a:ln w="28575" cap="flat" cmpd="sng" algn="ctr">
              <a:solidFill>
                <a:srgbClr val="FF0000"/>
              </a:solidFill>
              <a:prstDash val="solid"/>
              <a:round/>
              <a:headEnd type="diamond" w="med" len="med"/>
              <a:tailEnd type="diamond" w="med" len="med"/>
            </a:ln>
            <a:effectLst/>
          </p:spPr>
        </p:cxnSp>
      </p:grpSp>
      <p:grpSp>
        <p:nvGrpSpPr>
          <p:cNvPr id="4" name="Group 3"/>
          <p:cNvGrpSpPr/>
          <p:nvPr/>
        </p:nvGrpSpPr>
        <p:grpSpPr>
          <a:xfrm>
            <a:off x="179512" y="2844566"/>
            <a:ext cx="8827200" cy="1952586"/>
            <a:chOff x="201600" y="1987316"/>
            <a:chExt cx="8827200" cy="1952586"/>
          </a:xfrm>
        </p:grpSpPr>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8045" b="38841"/>
            <a:stretch/>
          </p:blipFill>
          <p:spPr>
            <a:xfrm flipH="1">
              <a:off x="201600" y="1987316"/>
              <a:ext cx="8827200" cy="1952586"/>
            </a:xfrm>
            <a:prstGeom prst="rect">
              <a:avLst/>
            </a:prstGeom>
          </p:spPr>
        </p:pic>
        <p:grpSp>
          <p:nvGrpSpPr>
            <p:cNvPr id="6" name="Group 5"/>
            <p:cNvGrpSpPr/>
            <p:nvPr/>
          </p:nvGrpSpPr>
          <p:grpSpPr>
            <a:xfrm>
              <a:off x="433636" y="2145412"/>
              <a:ext cx="914400" cy="360040"/>
              <a:chOff x="433636" y="1131590"/>
              <a:chExt cx="914400" cy="360040"/>
            </a:xfrm>
          </p:grpSpPr>
          <p:sp>
            <p:nvSpPr>
              <p:cNvPr id="7" name="TextBox 6"/>
              <p:cNvSpPr txBox="1"/>
              <p:nvPr/>
            </p:nvSpPr>
            <p:spPr>
              <a:xfrm>
                <a:off x="433636" y="1131590"/>
                <a:ext cx="914400" cy="36004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solidFill>
                      <a:srgbClr val="FF0000"/>
                    </a:solidFill>
                    <a:latin typeface="+mn-lt"/>
                    <a:cs typeface="Franklin Gothic Book"/>
                  </a:rPr>
                  <a:t>100 um</a:t>
                </a:r>
                <a:endParaRPr lang="de-CH" sz="1800" kern="1000" spc="30" dirty="0" err="1" smtClean="0">
                  <a:solidFill>
                    <a:srgbClr val="FF0000"/>
                  </a:solidFill>
                  <a:latin typeface="+mn-lt"/>
                  <a:cs typeface="Franklin Gothic Book"/>
                </a:endParaRPr>
              </a:p>
            </p:txBody>
          </p:sp>
          <p:cxnSp>
            <p:nvCxnSpPr>
              <p:cNvPr id="8" name="Straight Connector 7"/>
              <p:cNvCxnSpPr/>
              <p:nvPr/>
            </p:nvCxnSpPr>
            <p:spPr bwMode="auto">
              <a:xfrm>
                <a:off x="566800" y="1434148"/>
                <a:ext cx="648072" cy="0"/>
              </a:xfrm>
              <a:prstGeom prst="line">
                <a:avLst/>
              </a:prstGeom>
              <a:solidFill>
                <a:schemeClr val="accent1"/>
              </a:solidFill>
              <a:ln w="28575" cap="flat" cmpd="sng" algn="ctr">
                <a:solidFill>
                  <a:srgbClr val="FF0000"/>
                </a:solidFill>
                <a:prstDash val="solid"/>
                <a:round/>
                <a:headEnd type="diamond" w="med" len="med"/>
                <a:tailEnd type="diamond" w="med" len="med"/>
              </a:ln>
              <a:effectLst/>
            </p:spPr>
          </p:cxnSp>
        </p:grpSp>
      </p:grpSp>
      <p:pic>
        <p:nvPicPr>
          <p:cNvPr id="307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t="4172" b="33406"/>
          <a:stretch/>
        </p:blipFill>
        <p:spPr bwMode="auto">
          <a:xfrm>
            <a:off x="179512" y="836712"/>
            <a:ext cx="880271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Does it work?</a:t>
            </a:r>
            <a:endParaRPr lang="de-CH" dirty="0"/>
          </a:p>
        </p:txBody>
      </p:sp>
      <p:sp>
        <p:nvSpPr>
          <p:cNvPr id="21" name="TextBox 20"/>
          <p:cNvSpPr txBox="1"/>
          <p:nvPr/>
        </p:nvSpPr>
        <p:spPr>
          <a:xfrm>
            <a:off x="179512" y="4528592"/>
            <a:ext cx="8827200" cy="340568"/>
          </a:xfrm>
          <a:prstGeom prst="rect">
            <a:avLst/>
          </a:prstGeom>
          <a:gradFill flip="none" rotWithShape="1">
            <a:gsLst>
              <a:gs pos="0">
                <a:schemeClr val="bg1">
                  <a:lumMod val="65000"/>
                </a:schemeClr>
              </a:gs>
              <a:gs pos="50000">
                <a:schemeClr val="bg1">
                  <a:lumMod val="75000"/>
                </a:schemeClr>
              </a:gs>
              <a:gs pos="100000">
                <a:schemeClr val="bg1">
                  <a:lumMod val="85000"/>
                </a:schemeClr>
              </a:gs>
            </a:gsLst>
            <a:path path="circle">
              <a:fillToRect l="50000" t="50000" r="50000" b="50000"/>
            </a:path>
            <a:tileRect/>
          </a:gradFill>
        </p:spPr>
        <p:txBody>
          <a:bodyPr wrap="none" lIns="0" tIns="0" rIns="0" bIns="0" rtlCol="0">
            <a:noAutofit/>
          </a:bodyPr>
          <a:lstStyle/>
          <a:p>
            <a:pPr algn="ctr">
              <a:lnSpc>
                <a:spcPct val="110000"/>
              </a:lnSpc>
              <a:spcBef>
                <a:spcPts val="0"/>
              </a:spcBef>
            </a:pPr>
            <a:r>
              <a:rPr lang="en-US" sz="1800" b="1" kern="1000" spc="30" dirty="0" smtClean="0">
                <a:solidFill>
                  <a:schemeClr val="accent5">
                    <a:lumMod val="60000"/>
                    <a:lumOff val="40000"/>
                  </a:schemeClr>
                </a:solidFill>
                <a:latin typeface="+mn-lt"/>
                <a:cs typeface="Franklin Gothic Book"/>
              </a:rPr>
              <a:t>Gold on Silicon sample by M. </a:t>
            </a:r>
            <a:r>
              <a:rPr lang="en-US" sz="1800" b="1" kern="1000" spc="30" dirty="0" err="1" smtClean="0">
                <a:solidFill>
                  <a:schemeClr val="accent5">
                    <a:lumMod val="60000"/>
                    <a:lumOff val="40000"/>
                  </a:schemeClr>
                </a:solidFill>
                <a:latin typeface="+mn-lt"/>
                <a:cs typeface="Franklin Gothic Book"/>
              </a:rPr>
              <a:t>Lebugle</a:t>
            </a:r>
            <a:r>
              <a:rPr lang="en-US" sz="1800" b="1" kern="1000" spc="30" dirty="0" smtClean="0">
                <a:solidFill>
                  <a:schemeClr val="accent5">
                    <a:lumMod val="60000"/>
                    <a:lumOff val="40000"/>
                  </a:schemeClr>
                </a:solidFill>
                <a:latin typeface="+mn-lt"/>
                <a:cs typeface="Franklin Gothic Book"/>
              </a:rPr>
              <a:t>, Acquired at MS beamline, 8keV, with MÖNCH</a:t>
            </a:r>
            <a:endParaRPr lang="de-CH" sz="1800" b="1" kern="1000" spc="30" dirty="0" err="1" smtClean="0">
              <a:solidFill>
                <a:schemeClr val="accent5">
                  <a:lumMod val="60000"/>
                  <a:lumOff val="40000"/>
                </a:schemeClr>
              </a:solidFill>
              <a:latin typeface="+mn-lt"/>
              <a:cs typeface="Franklin Gothic Book"/>
            </a:endParaRPr>
          </a:p>
        </p:txBody>
      </p:sp>
      <p:sp>
        <p:nvSpPr>
          <p:cNvPr id="22" name="TextBox 21"/>
          <p:cNvSpPr txBox="1"/>
          <p:nvPr/>
        </p:nvSpPr>
        <p:spPr>
          <a:xfrm>
            <a:off x="179512" y="2636912"/>
            <a:ext cx="8827200" cy="340568"/>
          </a:xfrm>
          <a:prstGeom prst="rect">
            <a:avLst/>
          </a:prstGeom>
          <a:gradFill flip="none" rotWithShape="1">
            <a:gsLst>
              <a:gs pos="0">
                <a:schemeClr val="bg1">
                  <a:lumMod val="65000"/>
                </a:schemeClr>
              </a:gs>
              <a:gs pos="50000">
                <a:schemeClr val="bg1">
                  <a:lumMod val="75000"/>
                </a:schemeClr>
              </a:gs>
              <a:gs pos="100000">
                <a:schemeClr val="bg1">
                  <a:lumMod val="85000"/>
                </a:schemeClr>
              </a:gs>
            </a:gsLst>
            <a:path path="circle">
              <a:fillToRect l="50000" t="50000" r="50000" b="50000"/>
            </a:path>
            <a:tileRect/>
          </a:gradFill>
        </p:spPr>
        <p:txBody>
          <a:bodyPr wrap="none" lIns="0" tIns="0" rIns="0" bIns="0" rtlCol="0">
            <a:noAutofit/>
          </a:bodyPr>
          <a:lstStyle/>
          <a:p>
            <a:pPr algn="ctr">
              <a:lnSpc>
                <a:spcPct val="110000"/>
              </a:lnSpc>
              <a:spcBef>
                <a:spcPts val="0"/>
              </a:spcBef>
            </a:pPr>
            <a:r>
              <a:rPr lang="en-US" sz="1800" b="1" kern="1000" spc="30" dirty="0" err="1" smtClean="0">
                <a:solidFill>
                  <a:schemeClr val="accent5">
                    <a:lumMod val="60000"/>
                    <a:lumOff val="40000"/>
                  </a:schemeClr>
                </a:solidFill>
                <a:latin typeface="+mn-lt"/>
                <a:cs typeface="Franklin Gothic Book"/>
              </a:rPr>
              <a:t>Eiger</a:t>
            </a:r>
            <a:r>
              <a:rPr lang="en-US" sz="1800" b="1" kern="1000" spc="30" dirty="0" smtClean="0">
                <a:solidFill>
                  <a:schemeClr val="accent5">
                    <a:lumMod val="60000"/>
                    <a:lumOff val="40000"/>
                  </a:schemeClr>
                </a:solidFill>
                <a:latin typeface="+mn-lt"/>
                <a:cs typeface="Franklin Gothic Book"/>
              </a:rPr>
              <a:t>			</a:t>
            </a:r>
            <a:r>
              <a:rPr lang="en-US" sz="1800" b="1" kern="1000" spc="30" dirty="0" err="1" smtClean="0">
                <a:solidFill>
                  <a:schemeClr val="accent5">
                    <a:lumMod val="60000"/>
                    <a:lumOff val="40000"/>
                  </a:schemeClr>
                </a:solidFill>
                <a:latin typeface="+mn-lt"/>
                <a:cs typeface="Franklin Gothic Book"/>
              </a:rPr>
              <a:t>Mönch</a:t>
            </a:r>
            <a:r>
              <a:rPr lang="en-US" sz="1800" b="1" kern="1000" spc="30" dirty="0" smtClean="0">
                <a:solidFill>
                  <a:schemeClr val="accent5">
                    <a:lumMod val="60000"/>
                    <a:lumOff val="40000"/>
                  </a:schemeClr>
                </a:solidFill>
                <a:latin typeface="+mn-lt"/>
                <a:cs typeface="Franklin Gothic Book"/>
              </a:rPr>
              <a:t>			Jungfrau</a:t>
            </a:r>
            <a:endParaRPr lang="de-CH" sz="1800" b="1" kern="1000" spc="30" dirty="0" err="1" smtClean="0">
              <a:solidFill>
                <a:schemeClr val="accent5">
                  <a:lumMod val="60000"/>
                  <a:lumOff val="40000"/>
                </a:schemeClr>
              </a:solidFill>
              <a:latin typeface="+mn-lt"/>
              <a:cs typeface="Franklin Gothic Book"/>
            </a:endParaRPr>
          </a:p>
        </p:txBody>
      </p:sp>
      <p:sp>
        <p:nvSpPr>
          <p:cNvPr id="24" name="Slide Number Placeholder 3"/>
          <p:cNvSpPr>
            <a:spLocks noGrp="1"/>
          </p:cNvSpPr>
          <p:nvPr>
            <p:ph type="sldNum" sz="quarter" idx="4294967295"/>
          </p:nvPr>
        </p:nvSpPr>
        <p:spPr>
          <a:xfrm>
            <a:off x="16768" y="6640456"/>
            <a:ext cx="378768" cy="228600"/>
          </a:xfrm>
          <a:prstGeom prst="rect">
            <a:avLst/>
          </a:prstGeom>
        </p:spPr>
        <p:txBody>
          <a:bodyPr/>
          <a:lstStyle/>
          <a:p>
            <a:pPr algn="r">
              <a:defRPr/>
            </a:pPr>
            <a:fld id="{D217D8A4-28A9-4B29-8D56-49CD1932A4A1}" type="slidenum">
              <a:rPr lang="de-DE" altLang="de-DE" sz="1000" smtClean="0"/>
              <a:pPr algn="r">
                <a:defRPr/>
              </a:pPr>
              <a:t>16</a:t>
            </a:fld>
            <a:endParaRPr lang="de-DE" altLang="de-DE" sz="1000" dirty="0"/>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
        <p:nvSpPr>
          <p:cNvPr id="9" name="Footer Placeholder 8"/>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33020947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High resolution imaging with MÖNCH</a:t>
            </a:r>
            <a:endParaRPr lang="de-CH" dirty="0"/>
          </a:p>
        </p:txBody>
      </p:sp>
      <p:sp>
        <p:nvSpPr>
          <p:cNvPr id="6" name="TextBox 5"/>
          <p:cNvSpPr txBox="1"/>
          <p:nvPr/>
        </p:nvSpPr>
        <p:spPr>
          <a:xfrm rot="16200000">
            <a:off x="-216533" y="2168860"/>
            <a:ext cx="2376264" cy="288032"/>
          </a:xfrm>
          <a:prstGeom prst="rect">
            <a:avLst/>
          </a:prstGeom>
          <a:noFill/>
        </p:spPr>
        <p:txBody>
          <a:bodyPr wrap="none" lIns="0" tIns="0" rIns="0" bIns="0" rtlCol="0">
            <a:noAutofit/>
          </a:bodyPr>
          <a:lstStyle/>
          <a:p>
            <a:pPr algn="ctr">
              <a:lnSpc>
                <a:spcPct val="110000"/>
              </a:lnSpc>
              <a:spcBef>
                <a:spcPts val="0"/>
              </a:spcBef>
            </a:pPr>
            <a:r>
              <a:rPr lang="en-US" sz="2400" kern="1000" spc="30" dirty="0" smtClean="0">
                <a:solidFill>
                  <a:schemeClr val="accent5">
                    <a:lumMod val="60000"/>
                    <a:lumOff val="40000"/>
                  </a:schemeClr>
                </a:solidFill>
                <a:latin typeface="+mj-lt"/>
                <a:cs typeface="Franklin Gothic Book"/>
              </a:rPr>
              <a:t>25 µm pixels</a:t>
            </a:r>
            <a:endParaRPr lang="de-CH" sz="2400" kern="1000" spc="30" dirty="0" err="1" smtClean="0">
              <a:solidFill>
                <a:schemeClr val="accent5">
                  <a:lumMod val="60000"/>
                  <a:lumOff val="40000"/>
                </a:schemeClr>
              </a:solidFill>
              <a:latin typeface="+mj-lt"/>
              <a:cs typeface="Franklin Gothic Book"/>
            </a:endParaRPr>
          </a:p>
        </p:txBody>
      </p:sp>
      <p:sp>
        <p:nvSpPr>
          <p:cNvPr id="10" name="TextBox 9"/>
          <p:cNvSpPr txBox="1"/>
          <p:nvPr/>
        </p:nvSpPr>
        <p:spPr>
          <a:xfrm rot="16200000">
            <a:off x="-216533" y="4401108"/>
            <a:ext cx="2376264" cy="288032"/>
          </a:xfrm>
          <a:prstGeom prst="rect">
            <a:avLst/>
          </a:prstGeom>
          <a:noFill/>
        </p:spPr>
        <p:txBody>
          <a:bodyPr wrap="none" lIns="0" tIns="0" rIns="0" bIns="0" rtlCol="0">
            <a:noAutofit/>
          </a:bodyPr>
          <a:lstStyle/>
          <a:p>
            <a:pPr algn="ctr">
              <a:lnSpc>
                <a:spcPct val="110000"/>
              </a:lnSpc>
              <a:spcBef>
                <a:spcPts val="0"/>
              </a:spcBef>
            </a:pPr>
            <a:r>
              <a:rPr lang="en-US" sz="2400" kern="1000" spc="30" dirty="0" smtClean="0">
                <a:solidFill>
                  <a:schemeClr val="accent5">
                    <a:lumMod val="60000"/>
                    <a:lumOff val="40000"/>
                  </a:schemeClr>
                </a:solidFill>
                <a:latin typeface="+mj-lt"/>
                <a:cs typeface="Franklin Gothic Book"/>
              </a:rPr>
              <a:t>Interpolated</a:t>
            </a:r>
            <a:endParaRPr lang="de-CH" sz="2400" kern="1000" spc="30" dirty="0" err="1" smtClean="0">
              <a:solidFill>
                <a:schemeClr val="accent5">
                  <a:lumMod val="60000"/>
                  <a:lumOff val="40000"/>
                </a:schemeClr>
              </a:solidFill>
              <a:latin typeface="+mj-lt"/>
              <a:cs typeface="Franklin Gothic Book"/>
            </a:endParaRPr>
          </a:p>
        </p:txBody>
      </p:sp>
      <p:sp>
        <p:nvSpPr>
          <p:cNvPr id="7" name="TextBox 6"/>
          <p:cNvSpPr txBox="1"/>
          <p:nvPr/>
        </p:nvSpPr>
        <p:spPr>
          <a:xfrm>
            <a:off x="1637928" y="5445224"/>
            <a:ext cx="2051720" cy="91440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latin typeface="+mn-lt"/>
                <a:cs typeface="Franklin Gothic Book"/>
              </a:rPr>
              <a:t>SOLEIL, </a:t>
            </a:r>
            <a:r>
              <a:rPr lang="en-US" sz="1800" kern="1000" spc="30" dirty="0" err="1" smtClean="0">
                <a:latin typeface="+mn-lt"/>
                <a:cs typeface="Franklin Gothic Book"/>
              </a:rPr>
              <a:t>Nanoscopium</a:t>
            </a:r>
            <a:r>
              <a:rPr lang="en-US" sz="1800" kern="1000" spc="30" dirty="0" smtClean="0">
                <a:latin typeface="+mn-lt"/>
                <a:cs typeface="Franklin Gothic Book"/>
              </a:rPr>
              <a:t> </a:t>
            </a:r>
          </a:p>
          <a:p>
            <a:pPr algn="ctr">
              <a:lnSpc>
                <a:spcPct val="110000"/>
              </a:lnSpc>
              <a:spcBef>
                <a:spcPts val="0"/>
              </a:spcBef>
            </a:pPr>
            <a:r>
              <a:rPr lang="en-US" sz="1800" kern="1000" spc="30" dirty="0" smtClean="0">
                <a:latin typeface="+mn-lt"/>
                <a:cs typeface="Franklin Gothic Book"/>
              </a:rPr>
              <a:t>11 keV</a:t>
            </a:r>
          </a:p>
          <a:p>
            <a:pPr algn="ctr">
              <a:lnSpc>
                <a:spcPct val="110000"/>
              </a:lnSpc>
              <a:spcBef>
                <a:spcPts val="0"/>
              </a:spcBef>
            </a:pPr>
            <a:r>
              <a:rPr lang="en-US" sz="1800" kern="1000" spc="30" dirty="0" smtClean="0">
                <a:latin typeface="+mn-lt"/>
                <a:cs typeface="Franklin Gothic Book"/>
              </a:rPr>
              <a:t>Siemens star</a:t>
            </a:r>
          </a:p>
          <a:p>
            <a:pPr algn="ctr">
              <a:lnSpc>
                <a:spcPct val="110000"/>
              </a:lnSpc>
              <a:spcBef>
                <a:spcPts val="0"/>
              </a:spcBef>
            </a:pPr>
            <a:r>
              <a:rPr lang="en-US" sz="1800" kern="1000" spc="30" dirty="0" smtClean="0">
                <a:latin typeface="+mn-lt"/>
                <a:cs typeface="Franklin Gothic Book"/>
              </a:rPr>
              <a:t> 2 µm bins</a:t>
            </a:r>
            <a:endParaRPr lang="de-CH" sz="1800" kern="1000" spc="30" dirty="0" err="1" smtClean="0">
              <a:latin typeface="+mn-lt"/>
              <a:cs typeface="Franklin Gothic Book"/>
            </a:endParaRPr>
          </a:p>
        </p:txBody>
      </p:sp>
      <p:pic>
        <p:nvPicPr>
          <p:cNvPr id="27" name="Picture 26"/>
          <p:cNvPicPr>
            <a:picLocks noChangeAspect="1"/>
          </p:cNvPicPr>
          <p:nvPr/>
        </p:nvPicPr>
        <p:blipFill rotWithShape="1">
          <a:blip r:embed="rId2">
            <a:extLst>
              <a:ext uri="{28A0092B-C50C-407E-A947-70E740481C1C}">
                <a14:useLocalDpi xmlns:a14="http://schemas.microsoft.com/office/drawing/2010/main" val="0"/>
              </a:ext>
            </a:extLst>
          </a:blip>
          <a:srcRect l="9535" t="9590" r="12565" b="9555"/>
          <a:stretch/>
        </p:blipFill>
        <p:spPr>
          <a:xfrm>
            <a:off x="1675570" y="1356442"/>
            <a:ext cx="1976436" cy="1953994"/>
          </a:xfrm>
          <a:prstGeom prst="rect">
            <a:avLst/>
          </a:prstGeom>
        </p:spPr>
      </p:pic>
      <p:pic>
        <p:nvPicPr>
          <p:cNvPr id="28" name="Picture 27"/>
          <p:cNvPicPr>
            <a:picLocks/>
          </p:cNvPicPr>
          <p:nvPr/>
        </p:nvPicPr>
        <p:blipFill rotWithShape="1">
          <a:blip r:embed="rId3">
            <a:extLst>
              <a:ext uri="{28A0092B-C50C-407E-A947-70E740481C1C}">
                <a14:useLocalDpi xmlns:a14="http://schemas.microsoft.com/office/drawing/2010/main" val="0"/>
              </a:ext>
            </a:extLst>
          </a:blip>
          <a:srcRect l="9670" t="9588" r="9602" b="9493"/>
          <a:stretch/>
        </p:blipFill>
        <p:spPr>
          <a:xfrm>
            <a:off x="1671396" y="3501815"/>
            <a:ext cx="1984784" cy="1953994"/>
          </a:xfrm>
          <a:prstGeom prst="rect">
            <a:avLst/>
          </a:prstGeom>
        </p:spPr>
      </p:pic>
      <p:sp>
        <p:nvSpPr>
          <p:cNvPr id="32" name="TextBox 31"/>
          <p:cNvSpPr txBox="1"/>
          <p:nvPr/>
        </p:nvSpPr>
        <p:spPr>
          <a:xfrm>
            <a:off x="1475656" y="851580"/>
            <a:ext cx="2376264" cy="288032"/>
          </a:xfrm>
          <a:prstGeom prst="rect">
            <a:avLst/>
          </a:prstGeom>
          <a:noFill/>
        </p:spPr>
        <p:txBody>
          <a:bodyPr wrap="none" lIns="0" tIns="0" rIns="0" bIns="0" rtlCol="0">
            <a:noAutofit/>
          </a:bodyPr>
          <a:lstStyle/>
          <a:p>
            <a:pPr algn="ctr">
              <a:lnSpc>
                <a:spcPct val="110000"/>
              </a:lnSpc>
              <a:spcBef>
                <a:spcPts val="0"/>
              </a:spcBef>
            </a:pPr>
            <a:r>
              <a:rPr lang="en-US" sz="2400" kern="1000" spc="30" dirty="0" smtClean="0">
                <a:latin typeface="+mj-lt"/>
                <a:cs typeface="Franklin Gothic Book"/>
              </a:rPr>
              <a:t>Synchrotron</a:t>
            </a:r>
            <a:endParaRPr lang="de-CH" sz="2400" kern="1000" spc="30" dirty="0" err="1" smtClean="0">
              <a:latin typeface="+mj-lt"/>
              <a:cs typeface="Franklin Gothic Book"/>
            </a:endParaRPr>
          </a:p>
        </p:txBody>
      </p:sp>
      <p:cxnSp>
        <p:nvCxnSpPr>
          <p:cNvPr id="3" name="Straight Connector 2"/>
          <p:cNvCxnSpPr/>
          <p:nvPr/>
        </p:nvCxnSpPr>
        <p:spPr bwMode="auto">
          <a:xfrm>
            <a:off x="1763688" y="3198687"/>
            <a:ext cx="178532" cy="0"/>
          </a:xfrm>
          <a:prstGeom prst="line">
            <a:avLst/>
          </a:prstGeom>
          <a:solidFill>
            <a:schemeClr val="accent1"/>
          </a:solidFill>
          <a:ln w="28575" cap="flat" cmpd="sng" algn="ctr">
            <a:solidFill>
              <a:schemeClr val="tx1"/>
            </a:solidFill>
            <a:prstDash val="solid"/>
            <a:round/>
            <a:headEnd type="diamond" w="med" len="med"/>
            <a:tailEnd type="diamond" w="med" len="med"/>
          </a:ln>
          <a:effectLst/>
        </p:spPr>
      </p:cxnSp>
      <p:grpSp>
        <p:nvGrpSpPr>
          <p:cNvPr id="2" name="Group 1"/>
          <p:cNvGrpSpPr/>
          <p:nvPr/>
        </p:nvGrpSpPr>
        <p:grpSpPr>
          <a:xfrm>
            <a:off x="3995936" y="836712"/>
            <a:ext cx="2376264" cy="5522912"/>
            <a:chOff x="3995936" y="836712"/>
            <a:chExt cx="2376264" cy="5522912"/>
          </a:xfrm>
        </p:grpSpPr>
        <p:sp>
          <p:nvSpPr>
            <p:cNvPr id="12" name="TextBox 11"/>
            <p:cNvSpPr txBox="1"/>
            <p:nvPr/>
          </p:nvSpPr>
          <p:spPr>
            <a:xfrm>
              <a:off x="4086200" y="5445224"/>
              <a:ext cx="2195736" cy="91440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latin typeface="+mn-lt"/>
                  <a:cs typeface="Franklin Gothic Book"/>
                </a:rPr>
                <a:t>W-tube </a:t>
              </a:r>
            </a:p>
            <a:p>
              <a:pPr algn="ctr">
                <a:lnSpc>
                  <a:spcPct val="110000"/>
                </a:lnSpc>
                <a:spcBef>
                  <a:spcPts val="0"/>
                </a:spcBef>
              </a:pPr>
              <a:r>
                <a:rPr lang="en-US" sz="1800" kern="1000" spc="30" dirty="0" smtClean="0">
                  <a:latin typeface="+mn-lt"/>
                  <a:cs typeface="Franklin Gothic Book"/>
                </a:rPr>
                <a:t>55kV</a:t>
              </a:r>
            </a:p>
            <a:p>
              <a:pPr algn="ctr">
                <a:lnSpc>
                  <a:spcPct val="110000"/>
                </a:lnSpc>
                <a:spcBef>
                  <a:spcPts val="0"/>
                </a:spcBef>
              </a:pPr>
              <a:r>
                <a:rPr lang="en-US" sz="1800" kern="1000" spc="30" dirty="0" smtClean="0">
                  <a:latin typeface="+mn-lt"/>
                  <a:cs typeface="Franklin Gothic Book"/>
                </a:rPr>
                <a:t>EIGER HDI</a:t>
              </a:r>
            </a:p>
            <a:p>
              <a:pPr algn="ctr">
                <a:lnSpc>
                  <a:spcPct val="110000"/>
                </a:lnSpc>
                <a:spcBef>
                  <a:spcPts val="0"/>
                </a:spcBef>
              </a:pPr>
              <a:r>
                <a:rPr lang="en-US" sz="1800" kern="1000" spc="30" dirty="0" smtClean="0">
                  <a:latin typeface="+mn-lt"/>
                  <a:cs typeface="Franklin Gothic Book"/>
                </a:rPr>
                <a:t>5 µm </a:t>
              </a:r>
              <a:r>
                <a:rPr lang="en-US" sz="1800" kern="1000" spc="30" dirty="0">
                  <a:latin typeface="+mn-lt"/>
                  <a:cs typeface="Franklin Gothic Book"/>
                </a:rPr>
                <a:t>bins</a:t>
              </a:r>
              <a:endParaRPr lang="de-CH" sz="1800" kern="1000" spc="30" dirty="0">
                <a:latin typeface="+mn-lt"/>
                <a:cs typeface="Franklin Gothic Book"/>
              </a:endParaRPr>
            </a:p>
            <a:p>
              <a:pPr algn="ctr">
                <a:lnSpc>
                  <a:spcPct val="110000"/>
                </a:lnSpc>
                <a:spcBef>
                  <a:spcPts val="0"/>
                </a:spcBef>
              </a:pPr>
              <a:endParaRPr lang="de-CH" sz="1800" kern="1000" spc="30" dirty="0" err="1" smtClean="0">
                <a:latin typeface="+mn-lt"/>
                <a:cs typeface="Franklin Gothic Book"/>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4915" t="5942" r="24339" b="14898"/>
            <a:stretch/>
          </p:blipFill>
          <p:spPr>
            <a:xfrm>
              <a:off x="4267648" y="1340768"/>
              <a:ext cx="1832840" cy="1954800"/>
            </a:xfrm>
            <a:prstGeom prst="rect">
              <a:avLst/>
            </a:prstGeom>
            <a:ln w="57150">
              <a:noFill/>
            </a:ln>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l="16526" t="5510" r="22707" b="15301"/>
            <a:stretch/>
          </p:blipFill>
          <p:spPr>
            <a:xfrm>
              <a:off x="4267649" y="3501009"/>
              <a:ext cx="1832839" cy="1954800"/>
            </a:xfrm>
            <a:prstGeom prst="rect">
              <a:avLst/>
            </a:prstGeom>
            <a:ln w="57150">
              <a:noFill/>
            </a:ln>
          </p:spPr>
        </p:pic>
        <p:sp>
          <p:nvSpPr>
            <p:cNvPr id="33" name="TextBox 32"/>
            <p:cNvSpPr txBox="1"/>
            <p:nvPr/>
          </p:nvSpPr>
          <p:spPr>
            <a:xfrm>
              <a:off x="3995936" y="836712"/>
              <a:ext cx="2376264" cy="288032"/>
            </a:xfrm>
            <a:prstGeom prst="rect">
              <a:avLst/>
            </a:prstGeom>
            <a:noFill/>
          </p:spPr>
          <p:txBody>
            <a:bodyPr wrap="none" lIns="0" tIns="0" rIns="0" bIns="0" rtlCol="0">
              <a:noAutofit/>
            </a:bodyPr>
            <a:lstStyle/>
            <a:p>
              <a:pPr algn="ctr">
                <a:lnSpc>
                  <a:spcPct val="110000"/>
                </a:lnSpc>
                <a:spcBef>
                  <a:spcPts val="0"/>
                </a:spcBef>
              </a:pPr>
              <a:r>
                <a:rPr lang="en-US" sz="2400" kern="1000" spc="30" dirty="0" smtClean="0">
                  <a:latin typeface="+mj-lt"/>
                  <a:cs typeface="Franklin Gothic Book"/>
                </a:rPr>
                <a:t>X-ray tube</a:t>
              </a:r>
              <a:endParaRPr lang="de-CH" sz="2400" kern="1000" spc="30" dirty="0" err="1" smtClean="0">
                <a:latin typeface="+mj-lt"/>
                <a:cs typeface="Franklin Gothic Book"/>
              </a:endParaRPr>
            </a:p>
          </p:txBody>
        </p:sp>
        <p:cxnSp>
          <p:nvCxnSpPr>
            <p:cNvPr id="22" name="Straight Connector 21"/>
            <p:cNvCxnSpPr/>
            <p:nvPr/>
          </p:nvCxnSpPr>
          <p:spPr bwMode="auto">
            <a:xfrm>
              <a:off x="4393468" y="3198687"/>
              <a:ext cx="466564" cy="0"/>
            </a:xfrm>
            <a:prstGeom prst="line">
              <a:avLst/>
            </a:prstGeom>
            <a:solidFill>
              <a:schemeClr val="accent1"/>
            </a:solidFill>
            <a:ln w="28575" cap="flat" cmpd="sng" algn="ctr">
              <a:solidFill>
                <a:schemeClr val="tx1"/>
              </a:solidFill>
              <a:prstDash val="solid"/>
              <a:round/>
              <a:headEnd type="diamond" w="med" len="med"/>
              <a:tailEnd type="diamond" w="med" len="med"/>
            </a:ln>
            <a:effectLst/>
          </p:spPr>
        </p:cxnSp>
      </p:grpSp>
      <p:grpSp>
        <p:nvGrpSpPr>
          <p:cNvPr id="8" name="Group 7"/>
          <p:cNvGrpSpPr/>
          <p:nvPr/>
        </p:nvGrpSpPr>
        <p:grpSpPr>
          <a:xfrm>
            <a:off x="6444208" y="836712"/>
            <a:ext cx="2376264" cy="5516143"/>
            <a:chOff x="6444208" y="836712"/>
            <a:chExt cx="2376264" cy="5516143"/>
          </a:xfrm>
        </p:grpSpPr>
        <p:pic>
          <p:nvPicPr>
            <p:cNvPr id="35" name="Picture 34"/>
            <p:cNvPicPr>
              <a:picLocks noChangeAspect="1"/>
            </p:cNvPicPr>
            <p:nvPr/>
          </p:nvPicPr>
          <p:blipFill rotWithShape="1">
            <a:blip r:embed="rId6"/>
            <a:srcRect l="10043" t="10096" r="9761" b="10910"/>
            <a:stretch/>
          </p:blipFill>
          <p:spPr>
            <a:xfrm>
              <a:off x="6609221" y="3501009"/>
              <a:ext cx="2046239" cy="1954800"/>
            </a:xfrm>
            <a:prstGeom prst="rect">
              <a:avLst/>
            </a:prstGeom>
            <a:ln>
              <a:noFill/>
            </a:ln>
          </p:spPr>
        </p:pic>
        <p:pic>
          <p:nvPicPr>
            <p:cNvPr id="36" name="Picture 35"/>
            <p:cNvPicPr>
              <a:picLocks noChangeAspect="1"/>
            </p:cNvPicPr>
            <p:nvPr/>
          </p:nvPicPr>
          <p:blipFill rotWithShape="1">
            <a:blip r:embed="rId7"/>
            <a:srcRect l="9379" t="9710" r="13055" b="9597"/>
            <a:stretch/>
          </p:blipFill>
          <p:spPr>
            <a:xfrm>
              <a:off x="6594518" y="1340768"/>
              <a:ext cx="2075644" cy="1954800"/>
            </a:xfrm>
            <a:prstGeom prst="rect">
              <a:avLst/>
            </a:prstGeom>
            <a:ln>
              <a:noFill/>
            </a:ln>
          </p:spPr>
        </p:pic>
        <p:sp>
          <p:nvSpPr>
            <p:cNvPr id="38" name="TextBox 37"/>
            <p:cNvSpPr txBox="1"/>
            <p:nvPr/>
          </p:nvSpPr>
          <p:spPr>
            <a:xfrm>
              <a:off x="6534472" y="5438455"/>
              <a:ext cx="2195736" cy="91440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latin typeface="+mn-lt"/>
                  <a:cs typeface="Franklin Gothic Book"/>
                </a:rPr>
                <a:t>SLS, PHOENIX </a:t>
              </a:r>
            </a:p>
            <a:p>
              <a:pPr algn="ctr">
                <a:lnSpc>
                  <a:spcPct val="110000"/>
                </a:lnSpc>
                <a:spcBef>
                  <a:spcPts val="0"/>
                </a:spcBef>
              </a:pPr>
              <a:r>
                <a:rPr lang="en-US" sz="1800" kern="1000" spc="30" dirty="0" smtClean="0">
                  <a:latin typeface="+mn-lt"/>
                  <a:cs typeface="Franklin Gothic Book"/>
                </a:rPr>
                <a:t>2 keV</a:t>
              </a:r>
            </a:p>
            <a:p>
              <a:pPr algn="ctr">
                <a:lnSpc>
                  <a:spcPct val="110000"/>
                </a:lnSpc>
                <a:spcBef>
                  <a:spcPts val="0"/>
                </a:spcBef>
              </a:pPr>
              <a:r>
                <a:rPr lang="en-US" sz="1800" kern="1000" spc="30" dirty="0">
                  <a:latin typeface="+mn-lt"/>
                  <a:cs typeface="Franklin Gothic Book"/>
                </a:rPr>
                <a:t>61µm pitch </a:t>
              </a:r>
              <a:r>
                <a:rPr lang="en-US" sz="1800" kern="1000" spc="30" dirty="0" smtClean="0">
                  <a:latin typeface="+mn-lt"/>
                  <a:cs typeface="Franklin Gothic Book"/>
                </a:rPr>
                <a:t>metal grid</a:t>
              </a:r>
            </a:p>
            <a:p>
              <a:pPr algn="ctr">
                <a:lnSpc>
                  <a:spcPct val="110000"/>
                </a:lnSpc>
                <a:spcBef>
                  <a:spcPts val="0"/>
                </a:spcBef>
              </a:pPr>
              <a:r>
                <a:rPr lang="en-US" sz="1800" kern="1000" spc="30" dirty="0" smtClean="0">
                  <a:latin typeface="+mn-lt"/>
                  <a:cs typeface="Franklin Gothic Book"/>
                </a:rPr>
                <a:t>1 µm </a:t>
              </a:r>
              <a:r>
                <a:rPr lang="en-US" sz="1800" kern="1000" spc="30" dirty="0">
                  <a:latin typeface="+mn-lt"/>
                  <a:cs typeface="Franklin Gothic Book"/>
                </a:rPr>
                <a:t>bins</a:t>
              </a:r>
              <a:endParaRPr lang="de-CH" sz="1800" kern="1000" spc="30" dirty="0">
                <a:latin typeface="+mn-lt"/>
                <a:cs typeface="Franklin Gothic Book"/>
              </a:endParaRPr>
            </a:p>
            <a:p>
              <a:pPr algn="ctr">
                <a:lnSpc>
                  <a:spcPct val="110000"/>
                </a:lnSpc>
                <a:spcBef>
                  <a:spcPts val="0"/>
                </a:spcBef>
              </a:pPr>
              <a:endParaRPr lang="de-CH" sz="1800" kern="1000" spc="30" dirty="0" err="1" smtClean="0">
                <a:latin typeface="+mn-lt"/>
                <a:cs typeface="Franklin Gothic Book"/>
              </a:endParaRPr>
            </a:p>
          </p:txBody>
        </p:sp>
        <p:sp>
          <p:nvSpPr>
            <p:cNvPr id="37" name="TextBox 36"/>
            <p:cNvSpPr txBox="1"/>
            <p:nvPr/>
          </p:nvSpPr>
          <p:spPr>
            <a:xfrm>
              <a:off x="6444208" y="836712"/>
              <a:ext cx="2376264" cy="288032"/>
            </a:xfrm>
            <a:prstGeom prst="rect">
              <a:avLst/>
            </a:prstGeom>
            <a:noFill/>
          </p:spPr>
          <p:txBody>
            <a:bodyPr wrap="none" lIns="0" tIns="0" rIns="0" bIns="0" rtlCol="0">
              <a:noAutofit/>
            </a:bodyPr>
            <a:lstStyle/>
            <a:p>
              <a:pPr algn="ctr">
                <a:lnSpc>
                  <a:spcPct val="110000"/>
                </a:lnSpc>
                <a:spcBef>
                  <a:spcPts val="0"/>
                </a:spcBef>
              </a:pPr>
              <a:r>
                <a:rPr lang="en-US" sz="2400" kern="1000" spc="30" dirty="0" smtClean="0">
                  <a:latin typeface="+mj-lt"/>
                  <a:cs typeface="Franklin Gothic Book"/>
                </a:rPr>
                <a:t>Low energy</a:t>
              </a:r>
              <a:endParaRPr lang="de-CH" sz="2400" kern="1000" spc="30" dirty="0" err="1" smtClean="0">
                <a:latin typeface="+mj-lt"/>
                <a:cs typeface="Franklin Gothic Book"/>
              </a:endParaRPr>
            </a:p>
          </p:txBody>
        </p:sp>
        <p:cxnSp>
          <p:nvCxnSpPr>
            <p:cNvPr id="24" name="Straight Connector 23"/>
            <p:cNvCxnSpPr/>
            <p:nvPr/>
          </p:nvCxnSpPr>
          <p:spPr bwMode="auto">
            <a:xfrm>
              <a:off x="6804248" y="3198687"/>
              <a:ext cx="148661" cy="0"/>
            </a:xfrm>
            <a:prstGeom prst="line">
              <a:avLst/>
            </a:prstGeom>
            <a:solidFill>
              <a:schemeClr val="accent1"/>
            </a:solidFill>
            <a:ln w="28575" cap="flat" cmpd="sng" algn="ctr">
              <a:solidFill>
                <a:schemeClr val="tx1"/>
              </a:solidFill>
              <a:prstDash val="solid"/>
              <a:round/>
              <a:headEnd type="diamond" w="med" len="med"/>
              <a:tailEnd type="diamond" w="med" len="med"/>
            </a:ln>
            <a:effectLst/>
          </p:spPr>
        </p:cxnSp>
      </p:grpSp>
      <p:cxnSp>
        <p:nvCxnSpPr>
          <p:cNvPr id="29" name="Straight Connector 28"/>
          <p:cNvCxnSpPr/>
          <p:nvPr/>
        </p:nvCxnSpPr>
        <p:spPr bwMode="auto">
          <a:xfrm>
            <a:off x="107504" y="6453336"/>
            <a:ext cx="466564" cy="0"/>
          </a:xfrm>
          <a:prstGeom prst="line">
            <a:avLst/>
          </a:prstGeom>
          <a:solidFill>
            <a:schemeClr val="accent1"/>
          </a:solidFill>
          <a:ln w="28575" cap="flat" cmpd="sng" algn="ctr">
            <a:solidFill>
              <a:schemeClr val="tx1"/>
            </a:solidFill>
            <a:prstDash val="solid"/>
            <a:round/>
            <a:headEnd type="diamond" w="med" len="med"/>
            <a:tailEnd type="diamond" w="med" len="med"/>
          </a:ln>
          <a:effectLst/>
        </p:spPr>
      </p:cxnSp>
      <p:sp>
        <p:nvSpPr>
          <p:cNvPr id="17" name="TextBox 16"/>
          <p:cNvSpPr txBox="1"/>
          <p:nvPr/>
        </p:nvSpPr>
        <p:spPr>
          <a:xfrm>
            <a:off x="-86818" y="6237312"/>
            <a:ext cx="914400" cy="288032"/>
          </a:xfrm>
          <a:prstGeom prst="rect">
            <a:avLst/>
          </a:prstGeom>
          <a:noFill/>
        </p:spPr>
        <p:txBody>
          <a:bodyPr wrap="none" lIns="0" tIns="0" rIns="0" bIns="0" rtlCol="0">
            <a:noAutofit/>
          </a:bodyPr>
          <a:lstStyle/>
          <a:p>
            <a:pPr algn="ctr">
              <a:lnSpc>
                <a:spcPct val="110000"/>
              </a:lnSpc>
              <a:spcBef>
                <a:spcPts val="0"/>
              </a:spcBef>
            </a:pPr>
            <a:r>
              <a:rPr lang="en-US" sz="1400" kern="1000" spc="30" dirty="0" smtClean="0">
                <a:latin typeface="+mn-lt"/>
                <a:cs typeface="Franklin Gothic Book"/>
              </a:rPr>
              <a:t>100µm</a:t>
            </a:r>
          </a:p>
        </p:txBody>
      </p:sp>
      <p:sp>
        <p:nvSpPr>
          <p:cNvPr id="25" name="Slide Number Placeholder 3"/>
          <p:cNvSpPr>
            <a:spLocks noGrp="1"/>
          </p:cNvSpPr>
          <p:nvPr>
            <p:ph type="sldNum" sz="quarter" idx="4294967295"/>
          </p:nvPr>
        </p:nvSpPr>
        <p:spPr>
          <a:xfrm>
            <a:off x="16768" y="6597352"/>
            <a:ext cx="378768" cy="228600"/>
          </a:xfrm>
          <a:prstGeom prst="rect">
            <a:avLst/>
          </a:prstGeom>
        </p:spPr>
        <p:txBody>
          <a:bodyPr/>
          <a:lstStyle/>
          <a:p>
            <a:pPr algn="r">
              <a:defRPr/>
            </a:pPr>
            <a:fld id="{D217D8A4-28A9-4B29-8D56-49CD1932A4A1}" type="slidenum">
              <a:rPr lang="de-DE" altLang="de-DE" sz="1000" smtClean="0"/>
              <a:pPr algn="r">
                <a:defRPr/>
              </a:pPr>
              <a:t>17</a:t>
            </a:fld>
            <a:endParaRPr lang="de-DE" altLang="de-DE" sz="1000"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13" name="Footer Placeholder 12"/>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2070329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259632" y="5013176"/>
            <a:ext cx="3980069" cy="1800200"/>
            <a:chOff x="5148064" y="620688"/>
            <a:chExt cx="3980069" cy="1800200"/>
          </a:xfrm>
        </p:grpSpPr>
        <p:grpSp>
          <p:nvGrpSpPr>
            <p:cNvPr id="6" name="Group 5"/>
            <p:cNvGrpSpPr/>
            <p:nvPr/>
          </p:nvGrpSpPr>
          <p:grpSpPr>
            <a:xfrm>
              <a:off x="5292080" y="620688"/>
              <a:ext cx="3836053" cy="1710136"/>
              <a:chOff x="611560" y="4221088"/>
              <a:chExt cx="3836053" cy="1710136"/>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927" r="18309" b="16827"/>
              <a:stretch/>
            </p:blipFill>
            <p:spPr bwMode="auto">
              <a:xfrm>
                <a:off x="611560" y="4546140"/>
                <a:ext cx="3836053" cy="1385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491880" y="4221088"/>
                <a:ext cx="914400" cy="325052"/>
              </a:xfrm>
              <a:prstGeom prst="rect">
                <a:avLst/>
              </a:prstGeom>
              <a:solidFill>
                <a:schemeClr val="bg1"/>
              </a:solidFill>
            </p:spPr>
            <p:txBody>
              <a:bodyPr wrap="none" lIns="0" tIns="0" rIns="0" bIns="0" rtlCol="0">
                <a:noAutofit/>
              </a:bodyPr>
              <a:lstStyle/>
              <a:p>
                <a:pPr algn="ctr">
                  <a:lnSpc>
                    <a:spcPct val="110000"/>
                  </a:lnSpc>
                  <a:spcBef>
                    <a:spcPts val="0"/>
                  </a:spcBef>
                </a:pPr>
                <a:endParaRPr lang="en-US" sz="1800" kern="1000" spc="30" dirty="0" smtClean="0">
                  <a:latin typeface="+mn-lt"/>
                  <a:cs typeface="Franklin Gothic Book"/>
                </a:endParaRPr>
              </a:p>
            </p:txBody>
          </p:sp>
        </p:grpSp>
        <p:sp>
          <p:nvSpPr>
            <p:cNvPr id="7" name="Rectangle 6"/>
            <p:cNvSpPr/>
            <p:nvPr/>
          </p:nvSpPr>
          <p:spPr bwMode="auto">
            <a:xfrm>
              <a:off x="6732240" y="783214"/>
              <a:ext cx="1008112" cy="2695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9" name="Rectangle 8"/>
            <p:cNvSpPr/>
            <p:nvPr/>
          </p:nvSpPr>
          <p:spPr bwMode="auto">
            <a:xfrm>
              <a:off x="5148064" y="1205136"/>
              <a:ext cx="1800200" cy="8942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rPr>
                <a:t>		</a:t>
              </a:r>
              <a:endParaRPr kumimoji="0" lang="en-US" sz="2400" b="0" i="0" u="none" strike="noStrike" cap="none" normalizeH="0" baseline="0" dirty="0">
                <a:ln>
                  <a:noFill/>
                </a:ln>
                <a:solidFill>
                  <a:schemeClr val="tx1"/>
                </a:solidFill>
                <a:effectLst/>
                <a:latin typeface="Times" charset="0"/>
              </a:endParaRPr>
            </a:p>
          </p:txBody>
        </p:sp>
        <p:sp>
          <p:nvSpPr>
            <p:cNvPr id="10" name="Rectangle 9"/>
            <p:cNvSpPr/>
            <p:nvPr/>
          </p:nvSpPr>
          <p:spPr bwMode="auto">
            <a:xfrm>
              <a:off x="5372472" y="1526684"/>
              <a:ext cx="783704" cy="8942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1" name="Rectangle 10"/>
            <p:cNvSpPr/>
            <p:nvPr/>
          </p:nvSpPr>
          <p:spPr bwMode="auto">
            <a:xfrm>
              <a:off x="6380584" y="1206977"/>
              <a:ext cx="639688" cy="20579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sp>
        <p:nvSpPr>
          <p:cNvPr id="12" name="Content Placeholder 11"/>
          <p:cNvSpPr>
            <a:spLocks noGrp="1"/>
          </p:cNvSpPr>
          <p:nvPr>
            <p:ph sz="quarter" idx="13"/>
          </p:nvPr>
        </p:nvSpPr>
        <p:spPr>
          <a:xfrm>
            <a:off x="611560" y="1268760"/>
            <a:ext cx="4803999" cy="4679950"/>
          </a:xfrm>
        </p:spPr>
        <p:txBody>
          <a:bodyPr/>
          <a:lstStyle/>
          <a:p>
            <a:pPr marL="622300" indent="-342900"/>
            <a:r>
              <a:rPr lang="en-US" sz="2400" kern="0" dirty="0" smtClean="0"/>
              <a:t>The spatial resolution is higher in the corner between pixels than in the center of the pixels due to limited charge sharing</a:t>
            </a:r>
            <a:endParaRPr lang="de-CH" sz="2000" kern="0" dirty="0"/>
          </a:p>
          <a:p>
            <a:pPr marL="622300" indent="-342900"/>
            <a:r>
              <a:rPr lang="de-CH" sz="2400" kern="0" dirty="0" err="1"/>
              <a:t>Energy</a:t>
            </a:r>
            <a:r>
              <a:rPr lang="de-CH" sz="2400" kern="0" dirty="0"/>
              <a:t> </a:t>
            </a:r>
            <a:r>
              <a:rPr lang="de-CH" sz="2400" kern="0" dirty="0" err="1"/>
              <a:t>dependent</a:t>
            </a:r>
            <a:endParaRPr lang="de-CH" sz="2400" kern="0" dirty="0"/>
          </a:p>
          <a:p>
            <a:pPr marL="800100" lvl="1" indent="-342900"/>
            <a:r>
              <a:rPr lang="de-CH" sz="2000" kern="0" dirty="0"/>
              <a:t>Higher </a:t>
            </a:r>
            <a:r>
              <a:rPr lang="de-CH" sz="2000" kern="0" dirty="0" err="1"/>
              <a:t>energies</a:t>
            </a:r>
            <a:r>
              <a:rPr lang="de-CH" sz="2000" kern="0" dirty="0"/>
              <a:t>, </a:t>
            </a:r>
            <a:r>
              <a:rPr lang="de-CH" sz="2000" kern="0" dirty="0" err="1"/>
              <a:t>higher</a:t>
            </a:r>
            <a:r>
              <a:rPr lang="de-CH" sz="2000" kern="0" dirty="0"/>
              <a:t> SNR</a:t>
            </a:r>
          </a:p>
          <a:p>
            <a:pPr marL="800100" lvl="1" indent="-342900"/>
            <a:r>
              <a:rPr lang="de-CH" sz="2000" kern="0" dirty="0" err="1"/>
              <a:t>Lower</a:t>
            </a:r>
            <a:r>
              <a:rPr lang="de-CH" sz="2000" kern="0" dirty="0"/>
              <a:t> </a:t>
            </a:r>
            <a:r>
              <a:rPr lang="de-CH" sz="2000" kern="0" dirty="0" err="1"/>
              <a:t>energies</a:t>
            </a:r>
            <a:r>
              <a:rPr lang="de-CH" sz="2000" kern="0" dirty="0"/>
              <a:t>, larger </a:t>
            </a:r>
            <a:r>
              <a:rPr lang="de-CH" sz="2000" kern="0" dirty="0" err="1"/>
              <a:t>charge</a:t>
            </a:r>
            <a:r>
              <a:rPr lang="de-CH" sz="2000" kern="0" dirty="0"/>
              <a:t> </a:t>
            </a:r>
            <a:r>
              <a:rPr lang="de-CH" sz="2000" kern="0" dirty="0" err="1" smtClean="0"/>
              <a:t>sharing</a:t>
            </a:r>
            <a:endParaRPr lang="en-US" sz="2400" kern="0" dirty="0" smtClean="0"/>
          </a:p>
          <a:p>
            <a:pPr marL="622300" indent="-342900"/>
            <a:r>
              <a:rPr lang="en-US" sz="2400" kern="0" dirty="0" smtClean="0"/>
              <a:t>Possible improvements</a:t>
            </a:r>
          </a:p>
          <a:p>
            <a:pPr marL="800100" lvl="1" indent="-342900"/>
            <a:r>
              <a:rPr lang="de-CH" sz="2000" kern="0" dirty="0" err="1" smtClean="0"/>
              <a:t>Smaller</a:t>
            </a:r>
            <a:r>
              <a:rPr lang="de-CH" sz="2000" kern="0" dirty="0" smtClean="0"/>
              <a:t> </a:t>
            </a:r>
            <a:r>
              <a:rPr lang="de-CH" sz="2000" kern="0" dirty="0" err="1" smtClean="0"/>
              <a:t>pitch</a:t>
            </a:r>
            <a:endParaRPr lang="de-CH" sz="2000" kern="0" dirty="0" smtClean="0"/>
          </a:p>
          <a:p>
            <a:pPr marL="800100" lvl="1" indent="-342900"/>
            <a:r>
              <a:rPr lang="de-CH" sz="2000" kern="0" dirty="0" err="1" smtClean="0"/>
              <a:t>Thicker</a:t>
            </a:r>
            <a:r>
              <a:rPr lang="de-CH" sz="2000" kern="0" dirty="0" smtClean="0"/>
              <a:t> </a:t>
            </a:r>
            <a:r>
              <a:rPr lang="de-CH" sz="2000" kern="0" dirty="0" err="1" smtClean="0"/>
              <a:t>sensors</a:t>
            </a:r>
            <a:endParaRPr lang="de-CH" sz="2000" kern="0" dirty="0" smtClean="0"/>
          </a:p>
          <a:p>
            <a:pPr marL="800100" lvl="1" indent="-342900"/>
            <a:r>
              <a:rPr lang="de-CH" sz="2000" kern="0" dirty="0" err="1" smtClean="0"/>
              <a:t>Lower</a:t>
            </a:r>
            <a:r>
              <a:rPr lang="de-CH" sz="2000" kern="0" dirty="0" smtClean="0"/>
              <a:t> </a:t>
            </a:r>
            <a:r>
              <a:rPr lang="de-CH" sz="2000" kern="0" dirty="0" err="1" smtClean="0"/>
              <a:t>bias</a:t>
            </a:r>
            <a:r>
              <a:rPr lang="de-CH" sz="2000" kern="0" dirty="0" smtClean="0"/>
              <a:t> </a:t>
            </a:r>
            <a:r>
              <a:rPr lang="de-CH" sz="2000" kern="0" dirty="0" err="1" smtClean="0"/>
              <a:t>voltage</a:t>
            </a:r>
            <a:endParaRPr lang="de-CH" sz="2400" kern="0" dirty="0"/>
          </a:p>
        </p:txBody>
      </p:sp>
      <p:sp>
        <p:nvSpPr>
          <p:cNvPr id="2" name="Title 1"/>
          <p:cNvSpPr>
            <a:spLocks noGrp="1"/>
          </p:cNvSpPr>
          <p:nvPr>
            <p:ph type="title"/>
          </p:nvPr>
        </p:nvSpPr>
        <p:spPr/>
        <p:txBody>
          <a:bodyPr/>
          <a:lstStyle/>
          <a:p>
            <a:r>
              <a:rPr lang="en-US" dirty="0" smtClean="0"/>
              <a:t>Spatial resolution</a:t>
            </a:r>
            <a:endParaRPr lang="en-US" dirty="0"/>
          </a:p>
        </p:txBody>
      </p:sp>
      <p:sp>
        <p:nvSpPr>
          <p:cNvPr id="30" name="Content Placeholder 8"/>
          <p:cNvSpPr txBox="1">
            <a:spLocks/>
          </p:cNvSpPr>
          <p:nvPr/>
        </p:nvSpPr>
        <p:spPr>
          <a:xfrm>
            <a:off x="7488324" y="2296118"/>
            <a:ext cx="3961200" cy="1944216"/>
          </a:xfrm>
          <a:prstGeom prst="rect">
            <a:avLst/>
          </a:prstGeom>
        </p:spPr>
        <p:txBody>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lvl="2"/>
            <a:endParaRPr lang="en-US" sz="2400" kern="0" dirty="0" smtClean="0"/>
          </a:p>
        </p:txBody>
      </p:sp>
      <p:sp>
        <p:nvSpPr>
          <p:cNvPr id="31" name="Content Placeholder 9"/>
          <p:cNvSpPr txBox="1">
            <a:spLocks/>
          </p:cNvSpPr>
          <p:nvPr/>
        </p:nvSpPr>
        <p:spPr>
          <a:xfrm>
            <a:off x="4572000" y="2060849"/>
            <a:ext cx="4267200" cy="871775"/>
          </a:xfrm>
          <a:prstGeom prst="rect">
            <a:avLst/>
          </a:prstGeom>
        </p:spPr>
        <p:txBody>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endParaRPr lang="de-CH" sz="2400" dirty="0"/>
          </a:p>
        </p:txBody>
      </p:sp>
      <p:sp>
        <p:nvSpPr>
          <p:cNvPr id="33" name="TextBox 32"/>
          <p:cNvSpPr txBox="1"/>
          <p:nvPr/>
        </p:nvSpPr>
        <p:spPr>
          <a:xfrm>
            <a:off x="2402557" y="5815142"/>
            <a:ext cx="646584" cy="319707"/>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6 keV</a:t>
            </a:r>
          </a:p>
        </p:txBody>
      </p:sp>
      <p:sp>
        <p:nvSpPr>
          <p:cNvPr id="3" name="TextBox 2"/>
          <p:cNvSpPr txBox="1"/>
          <p:nvPr/>
        </p:nvSpPr>
        <p:spPr>
          <a:xfrm>
            <a:off x="827584" y="5589240"/>
            <a:ext cx="914400" cy="914400"/>
          </a:xfrm>
          <a:prstGeom prst="rect">
            <a:avLst/>
          </a:prstGeom>
          <a:noFill/>
        </p:spPr>
        <p:txBody>
          <a:bodyPr wrap="none" lIns="0" tIns="0" rIns="0" bIns="0" rtlCol="0">
            <a:noAutofit/>
          </a:bodyPr>
          <a:lstStyle/>
          <a:p>
            <a:pPr algn="ctr">
              <a:lnSpc>
                <a:spcPct val="110000"/>
              </a:lnSpc>
              <a:spcBef>
                <a:spcPts val="0"/>
              </a:spcBef>
            </a:pPr>
            <a:r>
              <a:rPr lang="en-US" sz="1800" kern="1000" spc="30" dirty="0" smtClean="0">
                <a:latin typeface="+mn-lt"/>
                <a:cs typeface="Franklin Gothic Book"/>
              </a:rPr>
              <a:t>Pencil beam scan </a:t>
            </a:r>
          </a:p>
          <a:p>
            <a:pPr algn="ctr">
              <a:lnSpc>
                <a:spcPct val="110000"/>
              </a:lnSpc>
              <a:spcBef>
                <a:spcPts val="0"/>
              </a:spcBef>
            </a:pPr>
            <a:r>
              <a:rPr lang="en-US" sz="1800" kern="1000" spc="30" dirty="0" smtClean="0">
                <a:latin typeface="+mn-lt"/>
                <a:cs typeface="Franklin Gothic Book"/>
              </a:rPr>
              <a:t>experiment </a:t>
            </a:r>
          </a:p>
          <a:p>
            <a:pPr algn="ctr">
              <a:lnSpc>
                <a:spcPct val="110000"/>
              </a:lnSpc>
              <a:spcBef>
                <a:spcPts val="0"/>
              </a:spcBef>
            </a:pPr>
            <a:r>
              <a:rPr lang="en-US" sz="1800" kern="1000" spc="30" dirty="0" smtClean="0">
                <a:latin typeface="+mn-lt"/>
                <a:cs typeface="Franklin Gothic Book"/>
              </a:rPr>
              <a:t>@ </a:t>
            </a:r>
            <a:r>
              <a:rPr lang="en-US" sz="1800" kern="1000" spc="30" dirty="0" err="1" smtClean="0">
                <a:latin typeface="+mn-lt"/>
                <a:cs typeface="Franklin Gothic Book"/>
              </a:rPr>
              <a:t>cSAXS</a:t>
            </a:r>
            <a:r>
              <a:rPr lang="en-US" sz="1800" kern="1000" spc="30" dirty="0" smtClean="0">
                <a:latin typeface="+mn-lt"/>
                <a:cs typeface="Franklin Gothic Book"/>
              </a:rPr>
              <a:t> beamline, SLS</a:t>
            </a:r>
            <a:endParaRPr lang="de-CH" sz="1800" kern="1000" spc="30" dirty="0" err="1" smtClean="0">
              <a:latin typeface="+mn-lt"/>
              <a:cs typeface="Franklin Gothic Book"/>
            </a:endParaRPr>
          </a:p>
        </p:txBody>
      </p:sp>
      <p:grpSp>
        <p:nvGrpSpPr>
          <p:cNvPr id="17" name="Group 16"/>
          <p:cNvGrpSpPr/>
          <p:nvPr/>
        </p:nvGrpSpPr>
        <p:grpSpPr>
          <a:xfrm>
            <a:off x="5521157" y="516461"/>
            <a:ext cx="3450252" cy="5832648"/>
            <a:chOff x="5521157" y="516461"/>
            <a:chExt cx="3450252" cy="5832648"/>
          </a:xfrm>
        </p:grpSpPr>
        <p:pic>
          <p:nvPicPr>
            <p:cNvPr id="4" name="Picture 2" descr="W:\user\s\serini_d\Presentation_plots\RMS\PosDependent_eta2_GAIN.png"/>
            <p:cNvPicPr>
              <a:picLocks noChangeArrowheads="1"/>
            </p:cNvPicPr>
            <p:nvPr/>
          </p:nvPicPr>
          <p:blipFill rotWithShape="1">
            <a:blip r:embed="rId4" cstate="print">
              <a:extLst>
                <a:ext uri="{28A0092B-C50C-407E-A947-70E740481C1C}">
                  <a14:useLocalDpi xmlns:a14="http://schemas.microsoft.com/office/drawing/2010/main" val="0"/>
                </a:ext>
              </a:extLst>
            </a:blip>
            <a:srcRect r="50000"/>
            <a:stretch/>
          </p:blipFill>
          <p:spPr bwMode="auto">
            <a:xfrm>
              <a:off x="5521157" y="516461"/>
              <a:ext cx="3260897" cy="583264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580112" y="548680"/>
              <a:ext cx="2554192" cy="288032"/>
            </a:xfrm>
            <a:prstGeom prst="rect">
              <a:avLst/>
            </a:prstGeom>
            <a:solidFill>
              <a:schemeClr val="bg1">
                <a:lumMod val="95000"/>
              </a:schemeClr>
            </a:solidFill>
          </p:spPr>
          <p:txBody>
            <a:bodyPr wrap="none" lIns="0" tIns="0" rIns="0" bIns="0" rtlCol="0" anchor="ctr">
              <a:noAutofit/>
            </a:bodyPr>
            <a:lstStyle/>
            <a:p>
              <a:pPr>
                <a:lnSpc>
                  <a:spcPct val="110000"/>
                </a:lnSpc>
                <a:spcBef>
                  <a:spcPts val="0"/>
                </a:spcBef>
              </a:pPr>
              <a:r>
                <a:rPr lang="en-US" sz="1800" kern="1000" spc="30" dirty="0" smtClean="0">
                  <a:latin typeface="+mn-lt"/>
                  <a:cs typeface="Franklin Gothic Book"/>
                </a:rPr>
                <a:t>Horizontal resolution</a:t>
              </a:r>
              <a:endParaRPr lang="de-CH" sz="1800" kern="1000" spc="30" dirty="0" err="1" smtClean="0">
                <a:latin typeface="+mn-lt"/>
                <a:cs typeface="Franklin Gothic Book"/>
              </a:endParaRPr>
            </a:p>
          </p:txBody>
        </p:sp>
        <p:sp>
          <p:nvSpPr>
            <p:cNvPr id="20" name="TextBox 19"/>
            <p:cNvSpPr txBox="1"/>
            <p:nvPr/>
          </p:nvSpPr>
          <p:spPr>
            <a:xfrm>
              <a:off x="5580112" y="3465004"/>
              <a:ext cx="2554192" cy="288032"/>
            </a:xfrm>
            <a:prstGeom prst="rect">
              <a:avLst/>
            </a:prstGeom>
            <a:solidFill>
              <a:schemeClr val="bg1">
                <a:lumMod val="95000"/>
              </a:schemeClr>
            </a:solidFill>
          </p:spPr>
          <p:txBody>
            <a:bodyPr wrap="none" lIns="0" tIns="0" rIns="0" bIns="0" rtlCol="0" anchor="ctr">
              <a:noAutofit/>
            </a:bodyPr>
            <a:lstStyle/>
            <a:p>
              <a:pPr>
                <a:lnSpc>
                  <a:spcPct val="110000"/>
                </a:lnSpc>
                <a:spcBef>
                  <a:spcPts val="0"/>
                </a:spcBef>
              </a:pPr>
              <a:r>
                <a:rPr lang="en-US" sz="1800" kern="1000" spc="30" dirty="0" smtClean="0">
                  <a:latin typeface="+mn-lt"/>
                  <a:cs typeface="Franklin Gothic Book"/>
                </a:rPr>
                <a:t>Vertical resolution</a:t>
              </a:r>
              <a:endParaRPr lang="de-CH" sz="1800" kern="1000" spc="30" dirty="0" err="1" smtClean="0">
                <a:latin typeface="+mn-lt"/>
                <a:cs typeface="Franklin Gothic Book"/>
              </a:endParaRPr>
            </a:p>
          </p:txBody>
        </p:sp>
        <p:cxnSp>
          <p:nvCxnSpPr>
            <p:cNvPr id="23" name="Straight Connector 22"/>
            <p:cNvCxnSpPr/>
            <p:nvPr/>
          </p:nvCxnSpPr>
          <p:spPr bwMode="auto">
            <a:xfrm>
              <a:off x="5904000" y="2060848"/>
              <a:ext cx="2484000"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cxnSp>
          <p:nvCxnSpPr>
            <p:cNvPr id="24" name="Straight Connector 23"/>
            <p:cNvCxnSpPr/>
            <p:nvPr/>
          </p:nvCxnSpPr>
          <p:spPr bwMode="auto">
            <a:xfrm>
              <a:off x="5904000" y="5013176"/>
              <a:ext cx="2484000"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cxnSp>
          <p:nvCxnSpPr>
            <p:cNvPr id="25" name="Straight Connector 24"/>
            <p:cNvCxnSpPr/>
            <p:nvPr/>
          </p:nvCxnSpPr>
          <p:spPr bwMode="auto">
            <a:xfrm rot="16200000">
              <a:off x="5910232" y="4893543"/>
              <a:ext cx="2258182"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cxnSp>
          <p:nvCxnSpPr>
            <p:cNvPr id="26" name="Straight Connector 25"/>
            <p:cNvCxnSpPr/>
            <p:nvPr/>
          </p:nvCxnSpPr>
          <p:spPr bwMode="auto">
            <a:xfrm rot="16200000">
              <a:off x="5891181" y="1965803"/>
              <a:ext cx="2258182"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sp>
          <p:nvSpPr>
            <p:cNvPr id="27" name="TextBox 26"/>
            <p:cNvSpPr txBox="1"/>
            <p:nvPr/>
          </p:nvSpPr>
          <p:spPr>
            <a:xfrm>
              <a:off x="8575873" y="557466"/>
              <a:ext cx="395536" cy="2655510"/>
            </a:xfrm>
            <a:prstGeom prst="rect">
              <a:avLst/>
            </a:prstGeom>
            <a:solidFill>
              <a:schemeClr val="bg1">
                <a:lumMod val="95000"/>
              </a:schemeClr>
            </a:solidFill>
          </p:spPr>
          <p:txBody>
            <a:bodyPr wrap="none" lIns="0" tIns="0" rIns="0" bIns="0" rtlCol="0" anchor="b">
              <a:noAutofit/>
            </a:bodyPr>
            <a:lstStyle/>
            <a:p>
              <a:pPr>
                <a:lnSpc>
                  <a:spcPct val="110000"/>
                </a:lnSpc>
                <a:spcBef>
                  <a:spcPts val="0"/>
                </a:spcBef>
              </a:pPr>
              <a:r>
                <a:rPr lang="en-US" sz="1800" kern="1000" spc="30" dirty="0" smtClean="0">
                  <a:latin typeface="+mn-lt"/>
                  <a:cs typeface="Franklin Gothic Book"/>
                </a:rPr>
                <a:t>3.3</a:t>
              </a: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r>
                <a:rPr lang="en-US" sz="1800" kern="1000" spc="30" dirty="0" smtClean="0">
                  <a:latin typeface="+mn-lt"/>
                  <a:cs typeface="Franklin Gothic Book"/>
                </a:rPr>
                <a:t>1.2</a:t>
              </a:r>
              <a:endParaRPr lang="de-CH" sz="1800" kern="1000" spc="30" dirty="0" err="1" smtClean="0">
                <a:latin typeface="+mn-lt"/>
                <a:cs typeface="Franklin Gothic Book"/>
              </a:endParaRPr>
            </a:p>
          </p:txBody>
        </p:sp>
        <p:sp>
          <p:nvSpPr>
            <p:cNvPr id="29" name="TextBox 28"/>
            <p:cNvSpPr txBox="1"/>
            <p:nvPr/>
          </p:nvSpPr>
          <p:spPr>
            <a:xfrm>
              <a:off x="8568407" y="3437786"/>
              <a:ext cx="395536" cy="2655510"/>
            </a:xfrm>
            <a:prstGeom prst="rect">
              <a:avLst/>
            </a:prstGeom>
            <a:solidFill>
              <a:schemeClr val="bg1">
                <a:lumMod val="95000"/>
              </a:schemeClr>
            </a:solidFill>
          </p:spPr>
          <p:txBody>
            <a:bodyPr wrap="none" lIns="0" tIns="0" rIns="0" bIns="0" rtlCol="0" anchor="b">
              <a:noAutofit/>
            </a:bodyPr>
            <a:lstStyle/>
            <a:p>
              <a:pPr>
                <a:lnSpc>
                  <a:spcPct val="110000"/>
                </a:lnSpc>
                <a:spcBef>
                  <a:spcPts val="0"/>
                </a:spcBef>
              </a:pPr>
              <a:r>
                <a:rPr lang="en-US" sz="1800" kern="1000" spc="30" dirty="0" smtClean="0">
                  <a:latin typeface="+mn-lt"/>
                  <a:cs typeface="Franklin Gothic Book"/>
                </a:rPr>
                <a:t>3.3</a:t>
              </a: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a:p>
              <a:pPr>
                <a:lnSpc>
                  <a:spcPct val="110000"/>
                </a:lnSpc>
                <a:spcBef>
                  <a:spcPts val="0"/>
                </a:spcBef>
              </a:pPr>
              <a:r>
                <a:rPr lang="en-US" sz="1800" kern="1000" spc="30" dirty="0" smtClean="0">
                  <a:latin typeface="+mn-lt"/>
                  <a:cs typeface="Franklin Gothic Book"/>
                </a:rPr>
                <a:t>1.4</a:t>
              </a:r>
              <a:endParaRPr lang="de-CH" sz="1800" kern="1000" spc="30" dirty="0" err="1" smtClean="0">
                <a:latin typeface="+mn-lt"/>
                <a:cs typeface="Franklin Gothic Book"/>
              </a:endParaRPr>
            </a:p>
          </p:txBody>
        </p:sp>
        <p:sp>
          <p:nvSpPr>
            <p:cNvPr id="32" name="TextBox 31"/>
            <p:cNvSpPr txBox="1"/>
            <p:nvPr/>
          </p:nvSpPr>
          <p:spPr>
            <a:xfrm>
              <a:off x="8603276" y="1785949"/>
              <a:ext cx="326889" cy="269565"/>
            </a:xfrm>
            <a:prstGeom prst="rect">
              <a:avLst/>
            </a:prstGeom>
            <a:solidFill>
              <a:schemeClr val="bg1">
                <a:lumMod val="95000"/>
              </a:schemeClr>
            </a:solidFill>
          </p:spPr>
          <p:txBody>
            <a:bodyPr wrap="none" lIns="0" tIns="0" rIns="0" bIns="0" rtlCol="0" anchor="b">
              <a:noAutofit/>
            </a:bodyPr>
            <a:lstStyle/>
            <a:p>
              <a:pPr>
                <a:lnSpc>
                  <a:spcPct val="110000"/>
                </a:lnSpc>
                <a:spcBef>
                  <a:spcPts val="0"/>
                </a:spcBef>
              </a:pPr>
              <a:r>
                <a:rPr lang="de-CH" sz="1800" kern="1000" spc="30" dirty="0" smtClean="0">
                  <a:latin typeface="+mn-lt"/>
                  <a:cs typeface="Franklin Gothic Book"/>
                </a:rPr>
                <a:t>µm</a:t>
              </a:r>
            </a:p>
          </p:txBody>
        </p:sp>
        <p:sp>
          <p:nvSpPr>
            <p:cNvPr id="34" name="TextBox 33"/>
            <p:cNvSpPr txBox="1"/>
            <p:nvPr/>
          </p:nvSpPr>
          <p:spPr>
            <a:xfrm>
              <a:off x="8604448" y="4878393"/>
              <a:ext cx="326889" cy="269565"/>
            </a:xfrm>
            <a:prstGeom prst="rect">
              <a:avLst/>
            </a:prstGeom>
            <a:solidFill>
              <a:schemeClr val="bg1">
                <a:lumMod val="95000"/>
              </a:schemeClr>
            </a:solidFill>
          </p:spPr>
          <p:txBody>
            <a:bodyPr wrap="none" lIns="0" tIns="0" rIns="0" bIns="0" rtlCol="0" anchor="b">
              <a:noAutofit/>
            </a:bodyPr>
            <a:lstStyle/>
            <a:p>
              <a:pPr>
                <a:lnSpc>
                  <a:spcPct val="110000"/>
                </a:lnSpc>
                <a:spcBef>
                  <a:spcPts val="0"/>
                </a:spcBef>
              </a:pPr>
              <a:r>
                <a:rPr lang="de-CH" sz="1800" kern="1000" spc="30" dirty="0" smtClean="0">
                  <a:latin typeface="+mn-lt"/>
                  <a:cs typeface="Franklin Gothic Book"/>
                </a:rPr>
                <a:t>µm</a:t>
              </a:r>
            </a:p>
          </p:txBody>
        </p:sp>
      </p:grpSp>
      <p:sp>
        <p:nvSpPr>
          <p:cNvPr id="35" name="Slide Number Placeholder 3"/>
          <p:cNvSpPr>
            <a:spLocks noGrp="1"/>
          </p:cNvSpPr>
          <p:nvPr>
            <p:ph type="sldNum" sz="quarter" idx="4294967295"/>
          </p:nvPr>
        </p:nvSpPr>
        <p:spPr>
          <a:xfrm>
            <a:off x="0" y="6629400"/>
            <a:ext cx="378768" cy="228600"/>
          </a:xfrm>
          <a:prstGeom prst="rect">
            <a:avLst/>
          </a:prstGeom>
        </p:spPr>
        <p:txBody>
          <a:bodyPr/>
          <a:lstStyle/>
          <a:p>
            <a:pPr algn="r">
              <a:defRPr/>
            </a:pPr>
            <a:fld id="{D217D8A4-28A9-4B29-8D56-49CD1932A4A1}" type="slidenum">
              <a:rPr lang="de-DE" altLang="de-DE" sz="1000" smtClean="0"/>
              <a:pPr algn="r">
                <a:defRPr/>
              </a:pPr>
              <a:t>18</a:t>
            </a:fld>
            <a:endParaRPr lang="de-DE" altLang="de-DE" sz="1000" dirty="0"/>
          </a:p>
        </p:txBody>
      </p:sp>
      <p:sp>
        <p:nvSpPr>
          <p:cNvPr id="14" name="Date Placeholder 13"/>
          <p:cNvSpPr>
            <a:spLocks noGrp="1"/>
          </p:cNvSpPr>
          <p:nvPr>
            <p:ph type="dt" sz="half" idx="10"/>
          </p:nvPr>
        </p:nvSpPr>
        <p:spPr/>
        <p:txBody>
          <a:bodyPr/>
          <a:lstStyle/>
          <a:p>
            <a:pPr>
              <a:defRPr/>
            </a:pPr>
            <a:r>
              <a:rPr lang="de-DE" altLang="de-DE" smtClean="0"/>
              <a:t>FEE 2018</a:t>
            </a:r>
            <a:endParaRPr lang="de-DE" altLang="de-DE"/>
          </a:p>
        </p:txBody>
      </p:sp>
      <p:sp>
        <p:nvSpPr>
          <p:cNvPr id="15" name="Footer Placeholder 14"/>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3697255228"/>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 r="211" b="546"/>
          <a:stretch/>
        </p:blipFill>
        <p:spPr bwMode="auto">
          <a:xfrm>
            <a:off x="5796136" y="-123395"/>
            <a:ext cx="3364080" cy="281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US" dirty="0" smtClean="0"/>
              <a:t>Laue diffraction</a:t>
            </a:r>
            <a:endParaRPr lang="de-CH" dirty="0"/>
          </a:p>
        </p:txBody>
      </p:sp>
      <p:grpSp>
        <p:nvGrpSpPr>
          <p:cNvPr id="19" name="Group 18"/>
          <p:cNvGrpSpPr/>
          <p:nvPr/>
        </p:nvGrpSpPr>
        <p:grpSpPr>
          <a:xfrm>
            <a:off x="539552" y="4014181"/>
            <a:ext cx="2664296" cy="2789052"/>
            <a:chOff x="1656659" y="2984465"/>
            <a:chExt cx="2664296" cy="2091789"/>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079204"/>
              <a:ext cx="2326691" cy="1997050"/>
            </a:xfrm>
            <a:prstGeom prst="rect">
              <a:avLst/>
            </a:prstGeom>
          </p:spPr>
        </p:pic>
        <p:sp>
          <p:nvSpPr>
            <p:cNvPr id="9" name="TextBox 8"/>
            <p:cNvSpPr txBox="1"/>
            <p:nvPr/>
          </p:nvSpPr>
          <p:spPr>
            <a:xfrm>
              <a:off x="1656659" y="2984465"/>
              <a:ext cx="2304256" cy="189477"/>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Photon counts</a:t>
              </a:r>
              <a:endParaRPr lang="de-CH" sz="1800" kern="1000" spc="30" dirty="0" err="1" smtClean="0">
                <a:latin typeface="+mn-lt"/>
                <a:cs typeface="Franklin Gothic Book"/>
              </a:endParaRPr>
            </a:p>
          </p:txBody>
        </p:sp>
        <p:sp>
          <p:nvSpPr>
            <p:cNvPr id="12" name="TextBox 11"/>
            <p:cNvSpPr txBox="1"/>
            <p:nvPr/>
          </p:nvSpPr>
          <p:spPr>
            <a:xfrm rot="16200000">
              <a:off x="3352243" y="3941601"/>
              <a:ext cx="1649392" cy="288032"/>
            </a:xfrm>
            <a:prstGeom prst="rect">
              <a:avLst/>
            </a:prstGeom>
            <a:noFill/>
          </p:spPr>
          <p:txBody>
            <a:bodyPr wrap="square" lIns="0" tIns="0" rIns="0" bIns="0" rtlCol="0">
              <a:noAutofit/>
            </a:bodyPr>
            <a:lstStyle/>
            <a:p>
              <a:pPr algn="r">
                <a:lnSpc>
                  <a:spcPct val="110000"/>
                </a:lnSpc>
                <a:spcBef>
                  <a:spcPts val="0"/>
                </a:spcBef>
              </a:pPr>
              <a:r>
                <a:rPr lang="en-US" kern="1000" spc="30" dirty="0" smtClean="0">
                  <a:latin typeface="+mn-lt"/>
                  <a:cs typeface="Franklin Gothic Book"/>
                </a:rPr>
                <a:t># of photons</a:t>
              </a:r>
              <a:endParaRPr lang="de-CH" kern="1000" spc="30" dirty="0" err="1" smtClean="0">
                <a:latin typeface="+mn-lt"/>
                <a:cs typeface="Franklin Gothic Book"/>
              </a:endParaRPr>
            </a:p>
          </p:txBody>
        </p:sp>
      </p:grpSp>
      <p:grpSp>
        <p:nvGrpSpPr>
          <p:cNvPr id="20" name="Group 19"/>
          <p:cNvGrpSpPr/>
          <p:nvPr/>
        </p:nvGrpSpPr>
        <p:grpSpPr>
          <a:xfrm>
            <a:off x="6048932" y="3909055"/>
            <a:ext cx="2555516" cy="2858780"/>
            <a:chOff x="5579663" y="2984466"/>
            <a:chExt cx="2555516" cy="2144085"/>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9663" y="3067493"/>
              <a:ext cx="2339492" cy="2061058"/>
            </a:xfrm>
            <a:prstGeom prst="rect">
              <a:avLst/>
            </a:prstGeom>
          </p:spPr>
        </p:pic>
        <p:sp>
          <p:nvSpPr>
            <p:cNvPr id="10" name="TextBox 9"/>
            <p:cNvSpPr txBox="1"/>
            <p:nvPr/>
          </p:nvSpPr>
          <p:spPr>
            <a:xfrm>
              <a:off x="5580112" y="2984466"/>
              <a:ext cx="2304256" cy="166746"/>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Energy</a:t>
              </a:r>
              <a:endParaRPr lang="de-CH" sz="1800" kern="1000" spc="30" dirty="0" err="1" smtClean="0">
                <a:latin typeface="+mn-lt"/>
                <a:cs typeface="Franklin Gothic Book"/>
              </a:endParaRPr>
            </a:p>
          </p:txBody>
        </p:sp>
        <p:sp>
          <p:nvSpPr>
            <p:cNvPr id="13" name="TextBox 12"/>
            <p:cNvSpPr txBox="1"/>
            <p:nvPr/>
          </p:nvSpPr>
          <p:spPr>
            <a:xfrm rot="16200000">
              <a:off x="7098731" y="3983574"/>
              <a:ext cx="1784864" cy="288032"/>
            </a:xfrm>
            <a:prstGeom prst="rect">
              <a:avLst/>
            </a:prstGeom>
            <a:noFill/>
          </p:spPr>
          <p:txBody>
            <a:bodyPr wrap="square" lIns="0" tIns="0" rIns="0" bIns="0" rtlCol="0">
              <a:noAutofit/>
            </a:bodyPr>
            <a:lstStyle/>
            <a:p>
              <a:pPr algn="r">
                <a:lnSpc>
                  <a:spcPct val="110000"/>
                </a:lnSpc>
                <a:spcBef>
                  <a:spcPts val="0"/>
                </a:spcBef>
              </a:pPr>
              <a:r>
                <a:rPr lang="en-US" kern="1000" spc="30" dirty="0" smtClean="0">
                  <a:latin typeface="+mn-lt"/>
                  <a:cs typeface="Franklin Gothic Book"/>
                </a:rPr>
                <a:t>Energy (keV)</a:t>
              </a:r>
              <a:endParaRPr lang="de-CH" kern="1000" spc="30" dirty="0" err="1" smtClean="0">
                <a:latin typeface="+mn-lt"/>
                <a:cs typeface="Franklin Gothic Book"/>
              </a:endParaRPr>
            </a:p>
          </p:txBody>
        </p:sp>
      </p:grpSp>
      <p:sp>
        <p:nvSpPr>
          <p:cNvPr id="14" name="TextBox 13"/>
          <p:cNvSpPr txBox="1"/>
          <p:nvPr/>
        </p:nvSpPr>
        <p:spPr>
          <a:xfrm>
            <a:off x="3707905" y="4627905"/>
            <a:ext cx="1610507" cy="648072"/>
          </a:xfrm>
          <a:prstGeom prst="rect">
            <a:avLst/>
          </a:prstGeom>
          <a:noFill/>
        </p:spPr>
        <p:txBody>
          <a:bodyPr wrap="square" lIns="0" tIns="0" rIns="0" bIns="0" rtlCol="0">
            <a:noAutofit/>
          </a:bodyPr>
          <a:lstStyle/>
          <a:p>
            <a:pPr algn="ctr">
              <a:lnSpc>
                <a:spcPct val="110000"/>
              </a:lnSpc>
              <a:spcBef>
                <a:spcPts val="0"/>
              </a:spcBef>
            </a:pPr>
            <a:r>
              <a:rPr lang="en-US" kern="1000" spc="30" dirty="0">
                <a:latin typeface="+mn-lt"/>
                <a:cs typeface="Franklin Gothic Book"/>
              </a:rPr>
              <a:t>White beam at </a:t>
            </a:r>
            <a:endParaRPr lang="en-US" kern="1000" spc="30" dirty="0" smtClean="0">
              <a:latin typeface="+mn-lt"/>
              <a:cs typeface="Franklin Gothic Book"/>
            </a:endParaRPr>
          </a:p>
          <a:p>
            <a:pPr algn="ctr">
              <a:lnSpc>
                <a:spcPct val="110000"/>
              </a:lnSpc>
              <a:spcBef>
                <a:spcPts val="0"/>
              </a:spcBef>
            </a:pPr>
            <a:r>
              <a:rPr lang="en-US" kern="1000" spc="30" dirty="0" err="1" smtClean="0">
                <a:latin typeface="+mn-lt"/>
                <a:cs typeface="Franklin Gothic Book"/>
              </a:rPr>
              <a:t>microXAS</a:t>
            </a:r>
            <a:r>
              <a:rPr lang="en-US" kern="1000" spc="30" dirty="0" smtClean="0">
                <a:latin typeface="+mn-lt"/>
                <a:cs typeface="Franklin Gothic Book"/>
              </a:rPr>
              <a:t> beamline, SLS</a:t>
            </a:r>
            <a:endParaRPr lang="de-CH" kern="1000" spc="30" dirty="0">
              <a:latin typeface="+mn-lt"/>
              <a:cs typeface="Franklin Gothic Book"/>
            </a:endParaRPr>
          </a:p>
          <a:p>
            <a:pPr algn="ctr">
              <a:lnSpc>
                <a:spcPct val="110000"/>
              </a:lnSpc>
              <a:spcBef>
                <a:spcPts val="0"/>
              </a:spcBef>
            </a:pPr>
            <a:r>
              <a:rPr lang="en-US" kern="1000" spc="30" dirty="0" smtClean="0">
                <a:latin typeface="+mn-lt"/>
                <a:cs typeface="Franklin Gothic Book"/>
              </a:rPr>
              <a:t>Stressed Si wafer</a:t>
            </a:r>
          </a:p>
        </p:txBody>
      </p:sp>
      <p:grpSp>
        <p:nvGrpSpPr>
          <p:cNvPr id="18" name="Group 17"/>
          <p:cNvGrpSpPr/>
          <p:nvPr/>
        </p:nvGrpSpPr>
        <p:grpSpPr>
          <a:xfrm>
            <a:off x="3352634" y="1607717"/>
            <a:ext cx="2301174" cy="2624328"/>
            <a:chOff x="1334722" y="3806738"/>
            <a:chExt cx="2301174" cy="2624328"/>
          </a:xfrm>
        </p:grpSpPr>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4722" y="3806738"/>
              <a:ext cx="2227478" cy="2624328"/>
            </a:xfrm>
            <a:prstGeom prst="rect">
              <a:avLst/>
            </a:prstGeom>
          </p:spPr>
        </p:pic>
        <p:sp>
          <p:nvSpPr>
            <p:cNvPr id="7" name="Rounded Rectangle 6"/>
            <p:cNvSpPr/>
            <p:nvPr/>
          </p:nvSpPr>
          <p:spPr bwMode="auto">
            <a:xfrm>
              <a:off x="1403648" y="4077072"/>
              <a:ext cx="576064" cy="288032"/>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1 ph.</a:t>
              </a:r>
              <a:endParaRPr kumimoji="0" lang="de-CH" sz="1200" b="0" i="0" u="none" strike="noStrike" cap="none" normalizeH="0" baseline="0" dirty="0">
                <a:ln>
                  <a:noFill/>
                </a:ln>
                <a:solidFill>
                  <a:schemeClr val="tx1"/>
                </a:solidFill>
                <a:effectLst/>
                <a:latin typeface="+mn-lt"/>
              </a:endParaRPr>
            </a:p>
          </p:txBody>
        </p:sp>
        <p:sp>
          <p:nvSpPr>
            <p:cNvPr id="15" name="Rounded Rectangle 14"/>
            <p:cNvSpPr/>
            <p:nvPr/>
          </p:nvSpPr>
          <p:spPr bwMode="auto">
            <a:xfrm>
              <a:off x="2123728" y="4581128"/>
              <a:ext cx="576064" cy="288032"/>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latin typeface="+mn-lt"/>
                </a:rPr>
                <a:t>2</a:t>
              </a:r>
              <a:r>
                <a:rPr kumimoji="0" lang="en-US" sz="1200" b="0" i="0" u="none" strike="noStrike" cap="none" normalizeH="0" baseline="0" dirty="0" smtClean="0">
                  <a:ln>
                    <a:noFill/>
                  </a:ln>
                  <a:solidFill>
                    <a:schemeClr val="tx1"/>
                  </a:solidFill>
                  <a:effectLst/>
                  <a:latin typeface="+mn-lt"/>
                </a:rPr>
                <a:t> ph.</a:t>
              </a:r>
              <a:endParaRPr kumimoji="0" lang="de-CH" sz="1200" b="0" i="0" u="none" strike="noStrike" cap="none" normalizeH="0" baseline="0" dirty="0">
                <a:ln>
                  <a:noFill/>
                </a:ln>
                <a:solidFill>
                  <a:schemeClr val="tx1"/>
                </a:solidFill>
                <a:effectLst/>
                <a:latin typeface="+mn-lt"/>
              </a:endParaRPr>
            </a:p>
          </p:txBody>
        </p:sp>
        <p:sp>
          <p:nvSpPr>
            <p:cNvPr id="17" name="Rounded Rectangle 16"/>
            <p:cNvSpPr/>
            <p:nvPr/>
          </p:nvSpPr>
          <p:spPr bwMode="auto">
            <a:xfrm>
              <a:off x="3059832" y="4941168"/>
              <a:ext cx="576064" cy="288032"/>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smtClean="0">
                  <a:latin typeface="+mn-lt"/>
                </a:rPr>
                <a:t>3</a:t>
              </a:r>
              <a:r>
                <a:rPr kumimoji="0" lang="en-US" sz="1200" b="0" i="0" u="none" strike="noStrike" cap="none" normalizeH="0" baseline="0" dirty="0" smtClean="0">
                  <a:ln>
                    <a:noFill/>
                  </a:ln>
                  <a:solidFill>
                    <a:schemeClr val="tx1"/>
                  </a:solidFill>
                  <a:effectLst/>
                  <a:latin typeface="+mn-lt"/>
                </a:rPr>
                <a:t> ph.</a:t>
              </a:r>
              <a:endParaRPr kumimoji="0" lang="de-CH" sz="1200" b="0" i="0" u="none" strike="noStrike" cap="none" normalizeH="0" baseline="0" dirty="0">
                <a:ln>
                  <a:noFill/>
                </a:ln>
                <a:solidFill>
                  <a:schemeClr val="tx1"/>
                </a:solidFill>
                <a:effectLst/>
                <a:latin typeface="+mn-lt"/>
              </a:endParaRPr>
            </a:p>
          </p:txBody>
        </p:sp>
      </p:grpSp>
      <p:sp>
        <p:nvSpPr>
          <p:cNvPr id="30" name="Slide Number Placeholder 2"/>
          <p:cNvSpPr>
            <a:spLocks noGrp="1"/>
          </p:cNvSpPr>
          <p:nvPr>
            <p:ph type="sldNum" sz="quarter" idx="4294967295"/>
          </p:nvPr>
        </p:nvSpPr>
        <p:spPr>
          <a:xfrm>
            <a:off x="0" y="6661149"/>
            <a:ext cx="575742" cy="196851"/>
          </a:xfrm>
          <a:prstGeom prst="rect">
            <a:avLst/>
          </a:prstGeom>
        </p:spPr>
        <p:txBody>
          <a:bodyPr anchor="ctr"/>
          <a:lstStyle/>
          <a:p>
            <a:pPr algn="r">
              <a:defRPr/>
            </a:pPr>
            <a:fld id="{EBC07571-3134-BB4B-B83F-1A9FE18D34F3}" type="slidenum">
              <a:rPr lang="de-DE" sz="900" smtClean="0">
                <a:solidFill>
                  <a:srgbClr val="000000"/>
                </a:solidFill>
                <a:latin typeface="+mn-lt"/>
              </a:rPr>
              <a:pPr algn="r">
                <a:defRPr/>
              </a:pPr>
              <a:t>19</a:t>
            </a:fld>
            <a:endParaRPr lang="de-DE" sz="900" dirty="0">
              <a:solidFill>
                <a:srgbClr val="000000"/>
              </a:solidFill>
              <a:latin typeface="+mn-lt"/>
            </a:endParaRPr>
          </a:p>
        </p:txBody>
      </p:sp>
      <p:sp>
        <p:nvSpPr>
          <p:cNvPr id="16" name="TextBox 15"/>
          <p:cNvSpPr txBox="1"/>
          <p:nvPr/>
        </p:nvSpPr>
        <p:spPr>
          <a:xfrm>
            <a:off x="857018" y="961661"/>
            <a:ext cx="6667310" cy="1219200"/>
          </a:xfrm>
          <a:prstGeom prst="rect">
            <a:avLst/>
          </a:prstGeom>
          <a:noFill/>
        </p:spPr>
        <p:txBody>
          <a:bodyPr wrap="square" lIns="0" tIns="0" rIns="0" bIns="0" rtlCol="0">
            <a:noAutofit/>
          </a:bodyPr>
          <a:lstStyle/>
          <a:p>
            <a:pPr>
              <a:lnSpc>
                <a:spcPct val="110000"/>
              </a:lnSpc>
              <a:spcBef>
                <a:spcPts val="0"/>
              </a:spcBef>
            </a:pPr>
            <a:r>
              <a:rPr lang="en-US" sz="2400" kern="1000" spc="30" dirty="0" smtClean="0">
                <a:latin typeface="+mn-lt"/>
                <a:cs typeface="Franklin Gothic Book"/>
              </a:rPr>
              <a:t>Simultaneous position and energy measurements</a:t>
            </a:r>
            <a:endParaRPr lang="de-CH" sz="2400" kern="1000" spc="30" dirty="0" err="1" smtClean="0">
              <a:latin typeface="+mn-lt"/>
              <a:cs typeface="Franklin Gothic Book"/>
            </a:endParaRPr>
          </a:p>
        </p:txBody>
      </p:sp>
      <p:sp>
        <p:nvSpPr>
          <p:cNvPr id="31" name="Bent Arrow 30"/>
          <p:cNvSpPr/>
          <p:nvPr/>
        </p:nvSpPr>
        <p:spPr bwMode="auto">
          <a:xfrm rot="5400000">
            <a:off x="6324455" y="2749442"/>
            <a:ext cx="1057577" cy="1486186"/>
          </a:xfrm>
          <a:prstGeom prst="bentArrow">
            <a:avLst>
              <a:gd name="adj1" fmla="val 50000"/>
              <a:gd name="adj2" fmla="val 50000"/>
              <a:gd name="adj3" fmla="val 42111"/>
              <a:gd name="adj4" fmla="val 43750"/>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3" name="Bent Arrow 32"/>
          <p:cNvSpPr/>
          <p:nvPr/>
        </p:nvSpPr>
        <p:spPr bwMode="auto">
          <a:xfrm rot="16200000" flipH="1">
            <a:off x="1690308" y="2749442"/>
            <a:ext cx="1057577" cy="1486186"/>
          </a:xfrm>
          <a:prstGeom prst="bentArrow">
            <a:avLst>
              <a:gd name="adj1" fmla="val 50000"/>
              <a:gd name="adj2" fmla="val 50000"/>
              <a:gd name="adj3" fmla="val 42111"/>
              <a:gd name="adj4" fmla="val 43750"/>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2" name="Rectangle 31"/>
          <p:cNvSpPr/>
          <p:nvPr/>
        </p:nvSpPr>
        <p:spPr>
          <a:xfrm>
            <a:off x="7474357" y="2324687"/>
            <a:ext cx="1735988" cy="276999"/>
          </a:xfrm>
          <a:prstGeom prst="rect">
            <a:avLst/>
          </a:prstGeom>
        </p:spPr>
        <p:txBody>
          <a:bodyPr wrap="none">
            <a:spAutoFit/>
          </a:bodyPr>
          <a:lstStyle/>
          <a:p>
            <a:r>
              <a:rPr lang="de-CH" sz="1200" dirty="0">
                <a:latin typeface="+mn-lt"/>
              </a:rPr>
              <a:t>http://pd.chem.ucl.ac.uk</a:t>
            </a:r>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4" name="Footer Placeholder 3"/>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36011342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55577" y="1341438"/>
            <a:ext cx="3212742" cy="3671738"/>
          </a:xfrm>
          <a:solidFill>
            <a:schemeClr val="bg1">
              <a:lumMod val="95000"/>
            </a:schemeClr>
          </a:solidFill>
          <a:ln>
            <a:noFill/>
          </a:ln>
        </p:spPr>
        <p:txBody>
          <a:bodyPr/>
          <a:lstStyle/>
          <a:p>
            <a:pPr marL="285750" indent="-285750">
              <a:lnSpc>
                <a:spcPct val="150000"/>
              </a:lnSpc>
            </a:pPr>
            <a:r>
              <a:rPr lang="en-US" sz="2000" dirty="0" smtClean="0">
                <a:solidFill>
                  <a:srgbClr val="000000"/>
                </a:solidFill>
                <a:latin typeface="Arial Narrow"/>
                <a:ea typeface="AR PL UMing HK"/>
              </a:rPr>
              <a:t>Hybrid detectors at PSI</a:t>
            </a:r>
          </a:p>
          <a:p>
            <a:pPr marL="285750" indent="-285750">
              <a:lnSpc>
                <a:spcPct val="150000"/>
              </a:lnSpc>
            </a:pPr>
            <a:r>
              <a:rPr lang="en-US" sz="2000" dirty="0" smtClean="0">
                <a:solidFill>
                  <a:srgbClr val="000000"/>
                </a:solidFill>
                <a:latin typeface="Arial Narrow"/>
                <a:ea typeface="AR PL UMing HK"/>
              </a:rPr>
              <a:t>MÖNCH introduction</a:t>
            </a:r>
            <a:endParaRPr lang="en-US" sz="2000" dirty="0">
              <a:solidFill>
                <a:prstClr val="black"/>
              </a:solidFill>
            </a:endParaRPr>
          </a:p>
          <a:p>
            <a:pPr marL="285750" indent="-285750">
              <a:lnSpc>
                <a:spcPct val="150000"/>
              </a:lnSpc>
            </a:pPr>
            <a:r>
              <a:rPr lang="en-US" sz="2000" dirty="0" smtClean="0">
                <a:solidFill>
                  <a:srgbClr val="000000"/>
                </a:solidFill>
                <a:latin typeface="Arial Narrow"/>
                <a:ea typeface="AR PL UMing HK"/>
              </a:rPr>
              <a:t>Detector </a:t>
            </a:r>
            <a:r>
              <a:rPr lang="en-US" sz="2000" dirty="0">
                <a:solidFill>
                  <a:srgbClr val="000000"/>
                </a:solidFill>
                <a:latin typeface="Arial Narrow"/>
                <a:ea typeface="AR PL UMing HK"/>
              </a:rPr>
              <a:t>characterization</a:t>
            </a:r>
            <a:endParaRPr lang="en-US" sz="2000" dirty="0">
              <a:solidFill>
                <a:prstClr val="black"/>
              </a:solidFill>
            </a:endParaRPr>
          </a:p>
          <a:p>
            <a:pPr marL="285750" indent="-285750">
              <a:lnSpc>
                <a:spcPct val="150000"/>
              </a:lnSpc>
            </a:pPr>
            <a:r>
              <a:rPr lang="en-US" sz="2000" dirty="0" smtClean="0">
                <a:solidFill>
                  <a:srgbClr val="000000"/>
                </a:solidFill>
                <a:latin typeface="Arial Narrow"/>
                <a:ea typeface="AR PL UMing HK"/>
              </a:rPr>
              <a:t>Applications</a:t>
            </a:r>
          </a:p>
          <a:p>
            <a:pPr marL="285750" indent="-285750">
              <a:lnSpc>
                <a:spcPct val="150000"/>
              </a:lnSpc>
            </a:pPr>
            <a:r>
              <a:rPr lang="en-US" sz="2000" dirty="0" smtClean="0">
                <a:solidFill>
                  <a:srgbClr val="000000"/>
                </a:solidFill>
                <a:latin typeface="Arial Narrow"/>
                <a:ea typeface="AR PL UMing HK"/>
              </a:rPr>
              <a:t>MÖNCH 1.0 for Athos</a:t>
            </a:r>
            <a:endParaRPr lang="en-US" sz="2000" dirty="0">
              <a:solidFill>
                <a:prstClr val="black"/>
              </a:solidFill>
            </a:endParaRPr>
          </a:p>
          <a:p>
            <a:pPr marL="285750" indent="-285750">
              <a:lnSpc>
                <a:spcPct val="150000"/>
              </a:lnSpc>
            </a:pPr>
            <a:r>
              <a:rPr lang="en-US" sz="2000" dirty="0" smtClean="0">
                <a:solidFill>
                  <a:srgbClr val="000000"/>
                </a:solidFill>
                <a:latin typeface="Arial Narrow"/>
                <a:ea typeface="AR PL UMing HK"/>
              </a:rPr>
              <a:t>Conclusions </a:t>
            </a:r>
            <a:r>
              <a:rPr lang="en-US" sz="2000" dirty="0">
                <a:solidFill>
                  <a:srgbClr val="000000"/>
                </a:solidFill>
                <a:latin typeface="Arial Narrow"/>
                <a:ea typeface="AR PL UMing HK"/>
              </a:rPr>
              <a:t>&amp; Outlook</a:t>
            </a:r>
            <a:endParaRPr lang="en-US" sz="2000" dirty="0">
              <a:solidFill>
                <a:prstClr val="black"/>
              </a:solidFill>
            </a:endParaRPr>
          </a:p>
          <a:p>
            <a:endParaRPr lang="de-CH" sz="2000" dirty="0"/>
          </a:p>
        </p:txBody>
      </p:sp>
      <p:sp>
        <p:nvSpPr>
          <p:cNvPr id="3" name="Title 2"/>
          <p:cNvSpPr>
            <a:spLocks noGrp="1"/>
          </p:cNvSpPr>
          <p:nvPr>
            <p:ph type="title"/>
          </p:nvPr>
        </p:nvSpPr>
        <p:spPr/>
        <p:txBody>
          <a:bodyPr/>
          <a:lstStyle/>
          <a:p>
            <a:r>
              <a:rPr lang="en-US" dirty="0" smtClean="0"/>
              <a:t>Overview</a:t>
            </a:r>
            <a:endParaRPr lang="de-CH" dirty="0"/>
          </a:p>
        </p:txBody>
      </p:sp>
      <p:sp>
        <p:nvSpPr>
          <p:cNvPr id="4" name="Slide Number Placeholder 3"/>
          <p:cNvSpPr>
            <a:spLocks noGrp="1"/>
          </p:cNvSpPr>
          <p:nvPr>
            <p:ph type="sldNum" sz="quarter" idx="4294967295"/>
          </p:nvPr>
        </p:nvSpPr>
        <p:spPr>
          <a:xfrm>
            <a:off x="107504" y="6669360"/>
            <a:ext cx="288032" cy="188639"/>
          </a:xfrm>
          <a:prstGeom prst="rect">
            <a:avLst/>
          </a:prstGeom>
        </p:spPr>
        <p:txBody>
          <a:bodyPr/>
          <a:lstStyle/>
          <a:p>
            <a:pPr algn="r">
              <a:defRPr/>
            </a:pPr>
            <a:fld id="{EBC07571-3134-BB4B-B83F-1A9FE18D34F3}" type="slidenum">
              <a:rPr lang="de-DE" smtClean="0"/>
              <a:pPr algn="r">
                <a:defRPr/>
              </a:pPr>
              <a:t>2</a:t>
            </a:fld>
            <a:endParaRPr lang="de-DE"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1340768"/>
            <a:ext cx="5049068" cy="3672408"/>
          </a:xfrm>
          <a:prstGeom prst="rect">
            <a:avLst/>
          </a:prstGeom>
        </p:spPr>
      </p:pic>
      <p:sp>
        <p:nvSpPr>
          <p:cNvPr id="6" name="Date Placeholder 5"/>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3026726623"/>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82" y="3212976"/>
            <a:ext cx="2729484" cy="30735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6714" y="3212976"/>
            <a:ext cx="2729484" cy="3073534"/>
          </a:xfrm>
          <a:prstGeom prst="rect">
            <a:avLst/>
          </a:prstGeom>
        </p:spPr>
      </p:pic>
      <p:sp>
        <p:nvSpPr>
          <p:cNvPr id="10" name="Content Placeholder 9"/>
          <p:cNvSpPr>
            <a:spLocks noGrp="1"/>
          </p:cNvSpPr>
          <p:nvPr>
            <p:ph sz="quarter" idx="13"/>
          </p:nvPr>
        </p:nvSpPr>
        <p:spPr>
          <a:xfrm>
            <a:off x="755576" y="1220755"/>
            <a:ext cx="4177084" cy="1464163"/>
          </a:xfrm>
        </p:spPr>
        <p:txBody>
          <a:bodyPr/>
          <a:lstStyle/>
          <a:p>
            <a:r>
              <a:rPr lang="en-US" sz="2000" dirty="0" smtClean="0"/>
              <a:t>K-edge subtraction</a:t>
            </a:r>
          </a:p>
          <a:p>
            <a:r>
              <a:rPr lang="en-US" sz="2000" dirty="0" smtClean="0"/>
              <a:t>Fluorescence detection and rejection</a:t>
            </a:r>
          </a:p>
          <a:p>
            <a:r>
              <a:rPr lang="en-US" sz="2000" dirty="0" smtClean="0"/>
              <a:t>Removal of beam hardening</a:t>
            </a:r>
            <a:endParaRPr lang="en-US" sz="2000" b="1" dirty="0"/>
          </a:p>
        </p:txBody>
      </p:sp>
      <p:sp>
        <p:nvSpPr>
          <p:cNvPr id="9" name="Title 8"/>
          <p:cNvSpPr>
            <a:spLocks noGrp="1"/>
          </p:cNvSpPr>
          <p:nvPr>
            <p:ph type="title"/>
          </p:nvPr>
        </p:nvSpPr>
        <p:spPr/>
        <p:txBody>
          <a:bodyPr/>
          <a:lstStyle/>
          <a:p>
            <a:r>
              <a:rPr lang="en-US" dirty="0" smtClean="0"/>
              <a:t>Color Imaging</a:t>
            </a:r>
            <a:endParaRPr lang="de-CH"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5046" y="3212976"/>
            <a:ext cx="2729484" cy="3073534"/>
          </a:xfrm>
          <a:prstGeom prst="rect">
            <a:avLst/>
          </a:prstGeom>
        </p:spPr>
      </p:pic>
      <p:sp>
        <p:nvSpPr>
          <p:cNvPr id="3" name="Rectangle 2"/>
          <p:cNvSpPr/>
          <p:nvPr/>
        </p:nvSpPr>
        <p:spPr>
          <a:xfrm>
            <a:off x="1455655" y="6381328"/>
            <a:ext cx="7038528" cy="276999"/>
          </a:xfrm>
          <a:prstGeom prst="rect">
            <a:avLst/>
          </a:prstGeom>
        </p:spPr>
        <p:txBody>
          <a:bodyPr wrap="square">
            <a:spAutoFit/>
          </a:bodyPr>
          <a:lstStyle/>
          <a:p>
            <a:r>
              <a:rPr lang="en-US" sz="1200" kern="1000" spc="30" dirty="0">
                <a:cs typeface="Franklin Gothic Book"/>
              </a:rPr>
              <a:t>Gold structures on silicon wafer fabricated at PSI with silicon microspheres </a:t>
            </a:r>
            <a:endParaRPr lang="de-CH" sz="1200" dirty="0"/>
          </a:p>
        </p:txBody>
      </p:sp>
      <p:pic>
        <p:nvPicPr>
          <p:cNvPr id="13"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5" y="99250"/>
            <a:ext cx="3037285" cy="2945708"/>
          </a:xfrm>
          <a:prstGeom prst="rect">
            <a:avLst/>
          </a:prstGeom>
        </p:spPr>
      </p:pic>
      <p:sp>
        <p:nvSpPr>
          <p:cNvPr id="14" name="TextBox 13"/>
          <p:cNvSpPr txBox="1"/>
          <p:nvPr/>
        </p:nvSpPr>
        <p:spPr>
          <a:xfrm>
            <a:off x="6718678" y="356659"/>
            <a:ext cx="1669747" cy="1656184"/>
          </a:xfrm>
          <a:prstGeom prst="rect">
            <a:avLst/>
          </a:prstGeom>
          <a:noFill/>
        </p:spPr>
        <p:txBody>
          <a:bodyPr wrap="none" lIns="0" tIns="0" rIns="0" bIns="0" rtlCol="0">
            <a:noAutofit/>
          </a:bodyPr>
          <a:lstStyle/>
          <a:p>
            <a:pPr algn="r">
              <a:lnSpc>
                <a:spcPct val="110000"/>
              </a:lnSpc>
              <a:spcBef>
                <a:spcPts val="0"/>
              </a:spcBef>
            </a:pPr>
            <a:r>
              <a:rPr lang="en-US" sz="1400" kern="1000" spc="30" dirty="0" smtClean="0">
                <a:latin typeface="+mn-lt"/>
                <a:cs typeface="Franklin Gothic Book"/>
              </a:rPr>
              <a:t>Measured spectrum of  </a:t>
            </a:r>
          </a:p>
          <a:p>
            <a:pPr algn="r">
              <a:lnSpc>
                <a:spcPct val="110000"/>
              </a:lnSpc>
              <a:spcBef>
                <a:spcPts val="0"/>
              </a:spcBef>
            </a:pPr>
            <a:r>
              <a:rPr lang="en-US" sz="1400" kern="1000" spc="30" dirty="0" smtClean="0">
                <a:latin typeface="+mn-lt"/>
                <a:cs typeface="Franklin Gothic Book"/>
              </a:rPr>
              <a:t>W-tube </a:t>
            </a:r>
            <a:endParaRPr lang="de-CH" sz="1400" kern="1000" spc="30" dirty="0" smtClean="0">
              <a:latin typeface="+mn-lt"/>
              <a:cs typeface="Franklin Gothic Book"/>
            </a:endParaRPr>
          </a:p>
          <a:p>
            <a:pPr algn="r">
              <a:lnSpc>
                <a:spcPct val="110000"/>
              </a:lnSpc>
              <a:spcBef>
                <a:spcPts val="0"/>
              </a:spcBef>
            </a:pPr>
            <a:r>
              <a:rPr lang="en-US" sz="1400" kern="1000" spc="30" dirty="0" smtClean="0">
                <a:latin typeface="+mn-lt"/>
                <a:cs typeface="Franklin Gothic Book"/>
              </a:rPr>
              <a:t>2x2 clusters</a:t>
            </a:r>
          </a:p>
          <a:p>
            <a:pPr algn="r">
              <a:lnSpc>
                <a:spcPct val="110000"/>
              </a:lnSpc>
              <a:spcBef>
                <a:spcPts val="0"/>
              </a:spcBef>
            </a:pPr>
            <a:r>
              <a:rPr lang="en-US" sz="1400" kern="1000" spc="30" dirty="0" smtClean="0">
                <a:latin typeface="+mn-lt"/>
                <a:cs typeface="Franklin Gothic Book"/>
              </a:rPr>
              <a:t>Ca. 30 s</a:t>
            </a:r>
          </a:p>
        </p:txBody>
      </p:sp>
      <p:sp>
        <p:nvSpPr>
          <p:cNvPr id="16" name="Slide Number Placeholder 2"/>
          <p:cNvSpPr>
            <a:spLocks noGrp="1"/>
          </p:cNvSpPr>
          <p:nvPr>
            <p:ph type="sldNum" sz="quarter" idx="4294967295"/>
          </p:nvPr>
        </p:nvSpPr>
        <p:spPr>
          <a:xfrm>
            <a:off x="0" y="6660289"/>
            <a:ext cx="575742" cy="196851"/>
          </a:xfrm>
          <a:prstGeom prst="rect">
            <a:avLst/>
          </a:prstGeom>
        </p:spPr>
        <p:txBody>
          <a:bodyPr anchor="ctr"/>
          <a:lstStyle/>
          <a:p>
            <a:pPr algn="r">
              <a:defRPr/>
            </a:pPr>
            <a:fld id="{EBC07571-3134-BB4B-B83F-1A9FE18D34F3}" type="slidenum">
              <a:rPr lang="de-DE" sz="900" smtClean="0">
                <a:solidFill>
                  <a:srgbClr val="000000"/>
                </a:solidFill>
                <a:latin typeface="+mn-lt"/>
              </a:rPr>
              <a:pPr algn="r">
                <a:defRPr/>
              </a:pPr>
              <a:t>20</a:t>
            </a:fld>
            <a:endParaRPr lang="de-DE" sz="900" dirty="0">
              <a:solidFill>
                <a:srgbClr val="000000"/>
              </a:solidFill>
              <a:latin typeface="+mn-lt"/>
            </a:endParaRPr>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725511687"/>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G2-less grating </a:t>
            </a:r>
            <a:r>
              <a:rPr lang="en-US" dirty="0"/>
              <a:t>interferometry with MÖNCH</a:t>
            </a:r>
          </a:p>
        </p:txBody>
      </p:sp>
      <p:pic>
        <p:nvPicPr>
          <p:cNvPr id="6" name="Content Placeholder 5"/>
          <p:cNvPicPr>
            <a:picLocks noGrp="1" noChangeAspect="1"/>
          </p:cNvPicPr>
          <p:nvPr>
            <p:ph sz="quarter" idx="4294967295"/>
          </p:nvPr>
        </p:nvPicPr>
        <p:blipFill rotWithShape="1">
          <a:blip r:embed="rId3">
            <a:extLst>
              <a:ext uri="{28A0092B-C50C-407E-A947-70E740481C1C}">
                <a14:useLocalDpi xmlns:a14="http://schemas.microsoft.com/office/drawing/2010/main" val="0"/>
              </a:ext>
            </a:extLst>
          </a:blip>
          <a:srcRect/>
          <a:stretch/>
        </p:blipFill>
        <p:spPr>
          <a:xfrm>
            <a:off x="11807" y="841872"/>
            <a:ext cx="4848225" cy="3451225"/>
          </a:xfr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309587" y="891503"/>
            <a:ext cx="2219511" cy="2264836"/>
          </a:xfrm>
          <a:prstGeom prst="rect">
            <a:avLst/>
          </a:prstGeom>
        </p:spPr>
      </p:pic>
      <p:sp>
        <p:nvSpPr>
          <p:cNvPr id="13" name="TextBox 12"/>
          <p:cNvSpPr txBox="1"/>
          <p:nvPr/>
        </p:nvSpPr>
        <p:spPr>
          <a:xfrm>
            <a:off x="107504" y="4005065"/>
            <a:ext cx="4896544" cy="2031325"/>
          </a:xfrm>
          <a:prstGeom prst="rect">
            <a:avLst/>
          </a:prstGeom>
          <a:noFill/>
        </p:spPr>
        <p:txBody>
          <a:bodyPr wrap="square" rtlCol="0">
            <a:spAutoFit/>
          </a:bodyPr>
          <a:lstStyle/>
          <a:p>
            <a:pPr marL="342900" indent="-342900">
              <a:buFont typeface="Arial" panose="020B0604020202020204" pitchFamily="34" charset="0"/>
              <a:buChar char="•"/>
            </a:pPr>
            <a:r>
              <a:rPr lang="en-US" sz="1800" b="1" dirty="0" smtClean="0">
                <a:latin typeface="+mn-lt"/>
                <a:cs typeface="Arial" panose="020B0604020202020204" pitchFamily="34" charset="0"/>
              </a:rPr>
              <a:t>No stepping</a:t>
            </a:r>
          </a:p>
          <a:p>
            <a:pPr marL="800100" lvl="1" indent="-342900">
              <a:buFont typeface="Arial" panose="020B0604020202020204" pitchFamily="34" charset="0"/>
              <a:buChar char="•"/>
            </a:pPr>
            <a:r>
              <a:rPr lang="en-US" sz="1800" dirty="0" smtClean="0">
                <a:latin typeface="+mn-lt"/>
                <a:cs typeface="Arial" panose="020B0604020202020204" pitchFamily="34" charset="0"/>
              </a:rPr>
              <a:t>Lower dose</a:t>
            </a:r>
          </a:p>
          <a:p>
            <a:pPr marL="800100" lvl="1" indent="-342900">
              <a:buFont typeface="Arial" panose="020B0604020202020204" pitchFamily="34" charset="0"/>
              <a:buChar char="•"/>
            </a:pPr>
            <a:r>
              <a:rPr lang="en-US" sz="1800" dirty="0" smtClean="0">
                <a:latin typeface="+mn-lt"/>
                <a:cs typeface="Arial" panose="020B0604020202020204" pitchFamily="34" charset="0"/>
              </a:rPr>
              <a:t>Shorter exposure</a:t>
            </a:r>
            <a:endParaRPr lang="en-US" sz="1800" dirty="0">
              <a:latin typeface="+mn-lt"/>
              <a:cs typeface="Arial" panose="020B0604020202020204" pitchFamily="34" charset="0"/>
            </a:endParaRPr>
          </a:p>
          <a:p>
            <a:pPr marL="800100" lvl="1" indent="-342900">
              <a:buFont typeface="Arial" panose="020B0604020202020204" pitchFamily="34" charset="0"/>
              <a:buChar char="•"/>
            </a:pPr>
            <a:r>
              <a:rPr lang="en-US" sz="1800" dirty="0" smtClean="0">
                <a:latin typeface="+mn-lt"/>
                <a:cs typeface="Arial" panose="020B0604020202020204" pitchFamily="34" charset="0"/>
              </a:rPr>
              <a:t>Simpler mechanics</a:t>
            </a:r>
          </a:p>
          <a:p>
            <a:pPr marL="342900" indent="-342900">
              <a:buFont typeface="Arial" panose="020B0604020202020204" pitchFamily="34" charset="0"/>
              <a:buChar char="•"/>
            </a:pPr>
            <a:r>
              <a:rPr lang="en-US" sz="1800" b="1" dirty="0" smtClean="0">
                <a:latin typeface="+mn-lt"/>
                <a:cs typeface="Arial" panose="020B0604020202020204" pitchFamily="34" charset="0"/>
              </a:rPr>
              <a:t>Avoid G2 manufacturing issues</a:t>
            </a:r>
          </a:p>
        </p:txBody>
      </p:sp>
      <p:sp>
        <p:nvSpPr>
          <p:cNvPr id="17" name="Rectangle 16"/>
          <p:cNvSpPr/>
          <p:nvPr/>
        </p:nvSpPr>
        <p:spPr>
          <a:xfrm>
            <a:off x="2885761" y="3461817"/>
            <a:ext cx="2669624" cy="566309"/>
          </a:xfrm>
          <a:prstGeom prst="rect">
            <a:avLst/>
          </a:prstGeom>
        </p:spPr>
        <p:txBody>
          <a:bodyPr wrap="square">
            <a:spAutoFit/>
          </a:bodyPr>
          <a:lstStyle/>
          <a:p>
            <a:pPr algn="ctr">
              <a:lnSpc>
                <a:spcPct val="110000"/>
              </a:lnSpc>
              <a:spcBef>
                <a:spcPts val="0"/>
              </a:spcBef>
            </a:pPr>
            <a:r>
              <a:rPr lang="en-US" sz="1400" kern="1000" spc="30" dirty="0" smtClean="0">
                <a:cs typeface="Franklin Gothic Book"/>
              </a:rPr>
              <a:t>6 µm pitch gratings</a:t>
            </a:r>
          </a:p>
          <a:p>
            <a:pPr algn="ctr">
              <a:lnSpc>
                <a:spcPct val="110000"/>
              </a:lnSpc>
              <a:spcBef>
                <a:spcPts val="0"/>
              </a:spcBef>
            </a:pPr>
            <a:r>
              <a:rPr lang="en-US" sz="1400" kern="1000" spc="30" dirty="0" smtClean="0">
                <a:cs typeface="Franklin Gothic Book"/>
              </a:rPr>
              <a:t>16.7 keV  beam @ TOMCAT</a:t>
            </a:r>
            <a:endParaRPr lang="en-US" sz="1400" kern="1000" spc="30" dirty="0">
              <a:cs typeface="Franklin Gothic Book"/>
            </a:endParaRPr>
          </a:p>
        </p:txBody>
      </p:sp>
      <p:pic>
        <p:nvPicPr>
          <p:cNvPr id="25" name="Content Placeholder 6"/>
          <p:cNvPicPr>
            <a:picLocks noChangeAspect="1"/>
          </p:cNvPicPr>
          <p:nvPr/>
        </p:nvPicPr>
        <p:blipFill rotWithShape="1">
          <a:blip r:embed="rId5">
            <a:extLst>
              <a:ext uri="{28A0092B-C50C-407E-A947-70E740481C1C}">
                <a14:useLocalDpi xmlns:a14="http://schemas.microsoft.com/office/drawing/2010/main" val="0"/>
              </a:ext>
            </a:extLst>
          </a:blip>
          <a:srcRect t="12206" r="11196" b="3617"/>
          <a:stretch/>
        </p:blipFill>
        <p:spPr>
          <a:xfrm>
            <a:off x="6016771" y="764706"/>
            <a:ext cx="2289031" cy="1986116"/>
          </a:xfrm>
          <a:prstGeom prst="rect">
            <a:avLst/>
          </a:prstGeom>
        </p:spPr>
      </p:pic>
      <p:cxnSp>
        <p:nvCxnSpPr>
          <p:cNvPr id="26" name="Straight Connector 25"/>
          <p:cNvCxnSpPr/>
          <p:nvPr/>
        </p:nvCxnSpPr>
        <p:spPr bwMode="auto">
          <a:xfrm>
            <a:off x="6397812" y="1571823"/>
            <a:ext cx="1816129" cy="13496"/>
          </a:xfrm>
          <a:prstGeom prst="line">
            <a:avLst/>
          </a:prstGeom>
          <a:solidFill>
            <a:schemeClr val="accent1"/>
          </a:solidFill>
          <a:ln w="28575" cap="flat" cmpd="sng" algn="ctr">
            <a:solidFill>
              <a:schemeClr val="accent3"/>
            </a:solidFill>
            <a:prstDash val="solid"/>
            <a:round/>
            <a:headEnd type="none" w="med" len="med"/>
            <a:tailEnd type="none" w="med" len="med"/>
          </a:ln>
          <a:effectLst/>
        </p:spPr>
      </p:cxnSp>
      <p:cxnSp>
        <p:nvCxnSpPr>
          <p:cNvPr id="27" name="Straight Arrow Connector 26"/>
          <p:cNvCxnSpPr/>
          <p:nvPr/>
        </p:nvCxnSpPr>
        <p:spPr bwMode="auto">
          <a:xfrm>
            <a:off x="6759932" y="1301898"/>
            <a:ext cx="0" cy="269925"/>
          </a:xfrm>
          <a:prstGeom prst="straightConnector1">
            <a:avLst/>
          </a:prstGeom>
          <a:solidFill>
            <a:schemeClr val="accent1"/>
          </a:solidFill>
          <a:ln w="38100" cap="flat" cmpd="sng" algn="ctr">
            <a:solidFill>
              <a:schemeClr val="accent6">
                <a:lumMod val="60000"/>
                <a:lumOff val="40000"/>
              </a:schemeClr>
            </a:solidFill>
            <a:prstDash val="solid"/>
            <a:round/>
            <a:headEnd type="diamond" w="med" len="med"/>
            <a:tailEnd type="diamond" w="med" len="med"/>
          </a:ln>
          <a:effectLst/>
        </p:spPr>
      </p:cxnSp>
      <p:cxnSp>
        <p:nvCxnSpPr>
          <p:cNvPr id="28" name="Straight Connector 27"/>
          <p:cNvCxnSpPr/>
          <p:nvPr/>
        </p:nvCxnSpPr>
        <p:spPr bwMode="auto">
          <a:xfrm flipV="1">
            <a:off x="7482685" y="820821"/>
            <a:ext cx="24139" cy="16543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Arrow Connector 28"/>
          <p:cNvCxnSpPr/>
          <p:nvPr/>
        </p:nvCxnSpPr>
        <p:spPr bwMode="auto">
          <a:xfrm>
            <a:off x="7333048" y="1075715"/>
            <a:ext cx="174803" cy="0"/>
          </a:xfrm>
          <a:prstGeom prst="straightConnector1">
            <a:avLst/>
          </a:prstGeom>
          <a:solidFill>
            <a:schemeClr val="accent1"/>
          </a:solidFill>
          <a:ln w="38100" cap="flat" cmpd="sng" algn="ctr">
            <a:solidFill>
              <a:schemeClr val="accent5">
                <a:lumMod val="60000"/>
                <a:lumOff val="40000"/>
              </a:schemeClr>
            </a:solidFill>
            <a:prstDash val="solid"/>
            <a:round/>
            <a:headEnd type="diamond" w="med" len="med"/>
            <a:tailEnd type="diamond" w="med" len="med"/>
          </a:ln>
          <a:effectLst/>
        </p:spPr>
      </p:cxnSp>
      <p:pic>
        <p:nvPicPr>
          <p:cNvPr id="30" name="Picture 29"/>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486281" y="865033"/>
            <a:ext cx="331022" cy="288895"/>
          </a:xfrm>
          <a:prstGeom prst="rect">
            <a:avLst/>
          </a:prstGeom>
        </p:spPr>
      </p:pic>
      <p:sp>
        <p:nvSpPr>
          <p:cNvPr id="31" name="Rectangle 30"/>
          <p:cNvSpPr/>
          <p:nvPr/>
        </p:nvSpPr>
        <p:spPr bwMode="auto">
          <a:xfrm>
            <a:off x="6486281" y="921900"/>
            <a:ext cx="331022" cy="168464"/>
          </a:xfrm>
          <a:prstGeom prst="rect">
            <a:avLst/>
          </a:prstGeom>
          <a:solidFill>
            <a:srgbClr val="FF8286">
              <a:alpha val="54118"/>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32" name="Straight Connector 31"/>
          <p:cNvCxnSpPr/>
          <p:nvPr/>
        </p:nvCxnSpPr>
        <p:spPr bwMode="auto">
          <a:xfrm flipV="1">
            <a:off x="7299668" y="820821"/>
            <a:ext cx="24139" cy="165432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Rectangle 1"/>
          <p:cNvSpPr/>
          <p:nvPr/>
        </p:nvSpPr>
        <p:spPr>
          <a:xfrm>
            <a:off x="35496" y="6221797"/>
            <a:ext cx="5519889" cy="292388"/>
          </a:xfrm>
          <a:prstGeom prst="rect">
            <a:avLst/>
          </a:prstGeom>
        </p:spPr>
        <p:txBody>
          <a:bodyPr wrap="square">
            <a:spAutoFit/>
          </a:bodyPr>
          <a:lstStyle/>
          <a:p>
            <a:r>
              <a:rPr lang="en-US" sz="1300" dirty="0" smtClean="0">
                <a:latin typeface="+mn-lt"/>
              </a:rPr>
              <a:t>S. Cartier et al., JOURNAL </a:t>
            </a:r>
            <a:r>
              <a:rPr lang="en-US" sz="1300" dirty="0">
                <a:latin typeface="+mn-lt"/>
              </a:rPr>
              <a:t>OF SYNCHROTRON RADIATION 23, 1462-1473 (2016). </a:t>
            </a:r>
            <a:endParaRPr lang="de-CH" sz="1300" dirty="0">
              <a:latin typeface="+mn-lt"/>
            </a:endParaRPr>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
        <p:nvSpPr>
          <p:cNvPr id="8" name="Slide Number Placeholder 7"/>
          <p:cNvSpPr>
            <a:spLocks noGrp="1"/>
          </p:cNvSpPr>
          <p:nvPr>
            <p:ph type="sldNum" sz="quarter" idx="12"/>
          </p:nvPr>
        </p:nvSpPr>
        <p:spPr/>
        <p:txBody>
          <a:bodyPr/>
          <a:lstStyle/>
          <a:p>
            <a:pPr>
              <a:defRPr/>
            </a:pPr>
            <a:fld id="{E9DDA529-1629-4900-B2FB-A652C71C2CCD}" type="slidenum">
              <a:rPr lang="de-DE" altLang="de-DE" smtClean="0"/>
              <a:pPr>
                <a:defRPr/>
              </a:pPr>
              <a:t>21</a:t>
            </a:fld>
            <a:endParaRPr lang="de-DE" altLang="de-DE" dirty="0"/>
          </a:p>
        </p:txBody>
      </p:sp>
      <p:grpSp>
        <p:nvGrpSpPr>
          <p:cNvPr id="9" name="Group 8"/>
          <p:cNvGrpSpPr/>
          <p:nvPr/>
        </p:nvGrpSpPr>
        <p:grpSpPr>
          <a:xfrm>
            <a:off x="5586436" y="2870843"/>
            <a:ext cx="3476968" cy="3726509"/>
            <a:chOff x="5586436" y="2709938"/>
            <a:chExt cx="3476968" cy="3726509"/>
          </a:xfrm>
        </p:grpSpPr>
        <p:grpSp>
          <p:nvGrpSpPr>
            <p:cNvPr id="34" name="Group 33"/>
            <p:cNvGrpSpPr/>
            <p:nvPr/>
          </p:nvGrpSpPr>
          <p:grpSpPr>
            <a:xfrm>
              <a:off x="5681692" y="2709938"/>
              <a:ext cx="3379280" cy="1195959"/>
              <a:chOff x="5587862" y="727719"/>
              <a:chExt cx="3379280" cy="1195959"/>
            </a:xfrm>
          </p:grpSpPr>
          <p:pic>
            <p:nvPicPr>
              <p:cNvPr id="44" name="Content Placeholder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7862" y="727719"/>
                <a:ext cx="3379280" cy="1195959"/>
              </a:xfrm>
              <a:prstGeom prst="rect">
                <a:avLst/>
              </a:prstGeom>
              <a:ln w="38100">
                <a:solidFill>
                  <a:schemeClr val="accent3"/>
                </a:solidFill>
              </a:ln>
            </p:spPr>
          </p:pic>
          <p:sp>
            <p:nvSpPr>
              <p:cNvPr id="45" name="TextBox 44"/>
              <p:cNvSpPr txBox="1"/>
              <p:nvPr/>
            </p:nvSpPr>
            <p:spPr>
              <a:xfrm>
                <a:off x="8122096" y="1707654"/>
                <a:ext cx="842392" cy="216024"/>
              </a:xfrm>
              <a:prstGeom prst="rect">
                <a:avLst/>
              </a:prstGeom>
              <a:noFill/>
            </p:spPr>
            <p:txBody>
              <a:bodyPr wrap="none" lIns="0" tIns="0" rIns="0" bIns="0" rtlCol="0" anchor="b">
                <a:noAutofit/>
              </a:bodyPr>
              <a:lstStyle/>
              <a:p>
                <a:pPr algn="r">
                  <a:lnSpc>
                    <a:spcPct val="110000"/>
                  </a:lnSpc>
                  <a:spcBef>
                    <a:spcPts val="0"/>
                  </a:spcBef>
                </a:pPr>
                <a:r>
                  <a:rPr lang="en-US" sz="1400" kern="1000" spc="30" dirty="0" smtClean="0">
                    <a:solidFill>
                      <a:schemeClr val="accent3"/>
                    </a:solidFill>
                    <a:latin typeface="+mn-lt"/>
                    <a:cs typeface="Franklin Gothic Book"/>
                  </a:rPr>
                  <a:t>Absorption</a:t>
                </a:r>
                <a:endParaRPr lang="de-CH" sz="1400" kern="1000" spc="30" dirty="0" err="1" smtClean="0">
                  <a:solidFill>
                    <a:schemeClr val="accent3"/>
                  </a:solidFill>
                  <a:latin typeface="+mn-lt"/>
                  <a:cs typeface="Franklin Gothic Book"/>
                </a:endParaRPr>
              </a:p>
            </p:txBody>
          </p:sp>
        </p:grpSp>
        <p:grpSp>
          <p:nvGrpSpPr>
            <p:cNvPr id="35" name="Group 34"/>
            <p:cNvGrpSpPr/>
            <p:nvPr/>
          </p:nvGrpSpPr>
          <p:grpSpPr>
            <a:xfrm>
              <a:off x="5681898" y="3971919"/>
              <a:ext cx="3379280" cy="1201290"/>
              <a:chOff x="5588068" y="2067694"/>
              <a:chExt cx="3379280" cy="1201290"/>
            </a:xfrm>
          </p:grpSpPr>
          <p:pic>
            <p:nvPicPr>
              <p:cNvPr id="42" name="Content Placeholder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88068" y="2067694"/>
                <a:ext cx="3379280" cy="1195959"/>
              </a:xfrm>
              <a:prstGeom prst="rect">
                <a:avLst/>
              </a:prstGeom>
              <a:noFill/>
              <a:ln w="38100">
                <a:solidFill>
                  <a:schemeClr val="accent5">
                    <a:lumMod val="60000"/>
                    <a:lumOff val="40000"/>
                  </a:schemeClr>
                </a:solidFill>
              </a:ln>
            </p:spPr>
          </p:pic>
          <p:sp>
            <p:nvSpPr>
              <p:cNvPr id="43" name="TextBox 42"/>
              <p:cNvSpPr txBox="1"/>
              <p:nvPr/>
            </p:nvSpPr>
            <p:spPr>
              <a:xfrm>
                <a:off x="7229761" y="3106966"/>
                <a:ext cx="1698868" cy="162018"/>
              </a:xfrm>
              <a:prstGeom prst="rect">
                <a:avLst/>
              </a:prstGeom>
              <a:solidFill>
                <a:schemeClr val="bg1">
                  <a:lumMod val="50000"/>
                </a:schemeClr>
              </a:solidFill>
            </p:spPr>
            <p:txBody>
              <a:bodyPr wrap="none" lIns="0" tIns="0" rIns="0" bIns="0" rtlCol="0" anchor="b">
                <a:noAutofit/>
              </a:bodyPr>
              <a:lstStyle/>
              <a:p>
                <a:pPr algn="r">
                  <a:lnSpc>
                    <a:spcPct val="110000"/>
                  </a:lnSpc>
                  <a:spcBef>
                    <a:spcPts val="0"/>
                  </a:spcBef>
                </a:pPr>
                <a:r>
                  <a:rPr lang="en-US" sz="1400" kern="1000" spc="30" dirty="0" smtClean="0">
                    <a:solidFill>
                      <a:schemeClr val="accent5">
                        <a:lumMod val="40000"/>
                        <a:lumOff val="60000"/>
                      </a:schemeClr>
                    </a:solidFill>
                    <a:latin typeface="+mn-lt"/>
                    <a:cs typeface="Franklin Gothic Book"/>
                  </a:rPr>
                  <a:t>Differential Phase Shift</a:t>
                </a:r>
                <a:endParaRPr lang="de-CH" sz="1400" kern="1000" spc="30" dirty="0" err="1" smtClean="0">
                  <a:solidFill>
                    <a:schemeClr val="accent5">
                      <a:lumMod val="40000"/>
                      <a:lumOff val="60000"/>
                    </a:schemeClr>
                  </a:solidFill>
                  <a:latin typeface="+mn-lt"/>
                  <a:cs typeface="Franklin Gothic Book"/>
                </a:endParaRPr>
              </a:p>
            </p:txBody>
          </p:sp>
        </p:grpSp>
        <p:grpSp>
          <p:nvGrpSpPr>
            <p:cNvPr id="36" name="Group 35"/>
            <p:cNvGrpSpPr/>
            <p:nvPr/>
          </p:nvGrpSpPr>
          <p:grpSpPr>
            <a:xfrm>
              <a:off x="5684124" y="5240488"/>
              <a:ext cx="3379280" cy="1195959"/>
              <a:chOff x="5563135" y="3435846"/>
              <a:chExt cx="3379280" cy="1195959"/>
            </a:xfrm>
          </p:grpSpPr>
          <p:pic>
            <p:nvPicPr>
              <p:cNvPr id="40" name="Picture 3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63135" y="3435846"/>
                <a:ext cx="3379280" cy="1195959"/>
              </a:xfrm>
              <a:prstGeom prst="rect">
                <a:avLst/>
              </a:prstGeom>
              <a:ln w="38100">
                <a:solidFill>
                  <a:schemeClr val="accent6">
                    <a:lumMod val="60000"/>
                    <a:lumOff val="40000"/>
                  </a:schemeClr>
                </a:solidFill>
              </a:ln>
            </p:spPr>
          </p:pic>
          <p:sp>
            <p:nvSpPr>
              <p:cNvPr id="41" name="TextBox 40"/>
              <p:cNvSpPr txBox="1"/>
              <p:nvPr/>
            </p:nvSpPr>
            <p:spPr>
              <a:xfrm>
                <a:off x="8136346" y="4394960"/>
                <a:ext cx="793174" cy="234026"/>
              </a:xfrm>
              <a:prstGeom prst="rect">
                <a:avLst/>
              </a:prstGeom>
              <a:solidFill>
                <a:schemeClr val="bg1">
                  <a:lumMod val="65000"/>
                </a:schemeClr>
              </a:solidFill>
            </p:spPr>
            <p:txBody>
              <a:bodyPr wrap="none" lIns="0" tIns="0" rIns="0" bIns="0" rtlCol="0" anchor="b">
                <a:noAutofit/>
              </a:bodyPr>
              <a:lstStyle/>
              <a:p>
                <a:pPr algn="ctr">
                  <a:lnSpc>
                    <a:spcPct val="110000"/>
                  </a:lnSpc>
                  <a:spcBef>
                    <a:spcPts val="0"/>
                  </a:spcBef>
                </a:pPr>
                <a:r>
                  <a:rPr lang="en-US" sz="1400" kern="1000" spc="30" dirty="0" smtClean="0">
                    <a:solidFill>
                      <a:srgbClr val="00B050"/>
                    </a:solidFill>
                    <a:latin typeface="+mn-lt"/>
                    <a:cs typeface="Franklin Gothic Book"/>
                  </a:rPr>
                  <a:t>Dark field</a:t>
                </a:r>
                <a:endParaRPr lang="de-CH" sz="1400" kern="1000" spc="30" dirty="0" err="1" smtClean="0">
                  <a:solidFill>
                    <a:srgbClr val="00B050"/>
                  </a:solidFill>
                  <a:latin typeface="+mn-lt"/>
                  <a:cs typeface="Franklin Gothic Book"/>
                </a:endParaRPr>
              </a:p>
            </p:txBody>
          </p:sp>
        </p:grpSp>
        <p:grpSp>
          <p:nvGrpSpPr>
            <p:cNvPr id="37" name="Group 36"/>
            <p:cNvGrpSpPr/>
            <p:nvPr/>
          </p:nvGrpSpPr>
          <p:grpSpPr>
            <a:xfrm>
              <a:off x="5586436" y="3586999"/>
              <a:ext cx="584775" cy="279757"/>
              <a:chOff x="5492606" y="1604780"/>
              <a:chExt cx="584775" cy="279757"/>
            </a:xfrm>
          </p:grpSpPr>
          <p:cxnSp>
            <p:nvCxnSpPr>
              <p:cNvPr id="38" name="Straight Connector 37"/>
              <p:cNvCxnSpPr/>
              <p:nvPr/>
            </p:nvCxnSpPr>
            <p:spPr bwMode="auto">
              <a:xfrm>
                <a:off x="5649415" y="1851670"/>
                <a:ext cx="324000" cy="0"/>
              </a:xfrm>
              <a:prstGeom prst="line">
                <a:avLst/>
              </a:prstGeom>
              <a:solidFill>
                <a:schemeClr val="accent1"/>
              </a:solidFill>
              <a:ln w="28575" cap="flat" cmpd="sng" algn="ctr">
                <a:solidFill>
                  <a:schemeClr val="tx1"/>
                </a:solidFill>
                <a:prstDash val="solid"/>
                <a:round/>
                <a:headEnd type="diamond" w="med" len="med"/>
                <a:tailEnd type="diamond" w="med" len="med"/>
              </a:ln>
              <a:effectLst/>
            </p:spPr>
          </p:cxnSp>
          <p:sp>
            <p:nvSpPr>
              <p:cNvPr id="39" name="Rectangle 38"/>
              <p:cNvSpPr/>
              <p:nvPr/>
            </p:nvSpPr>
            <p:spPr>
              <a:xfrm>
                <a:off x="5492606" y="1604780"/>
                <a:ext cx="584775" cy="279757"/>
              </a:xfrm>
              <a:prstGeom prst="rect">
                <a:avLst/>
              </a:prstGeom>
            </p:spPr>
            <p:txBody>
              <a:bodyPr wrap="none">
                <a:spAutoFit/>
              </a:bodyPr>
              <a:lstStyle/>
              <a:p>
                <a:pPr algn="r">
                  <a:lnSpc>
                    <a:spcPct val="110000"/>
                  </a:lnSpc>
                  <a:spcBef>
                    <a:spcPts val="0"/>
                  </a:spcBef>
                </a:pPr>
                <a:r>
                  <a:rPr lang="en-US" sz="1200" kern="1000" spc="30" dirty="0" smtClean="0">
                    <a:cs typeface="Franklin Gothic Book"/>
                  </a:rPr>
                  <a:t>1 mm</a:t>
                </a:r>
                <a:endParaRPr lang="de-CH" sz="1200" kern="1000" spc="30" dirty="0" err="1">
                  <a:cs typeface="Franklin Gothic Book"/>
                </a:endParaRPr>
              </a:p>
            </p:txBody>
          </p:sp>
        </p:grpSp>
      </p:grpSp>
    </p:spTree>
    <p:extLst>
      <p:ext uri="{BB962C8B-B14F-4D97-AF65-F5344CB8AC3E}">
        <p14:creationId xmlns:p14="http://schemas.microsoft.com/office/powerpoint/2010/main" val="3816693465"/>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spc="30" dirty="0" smtClean="0">
                <a:solidFill>
                  <a:schemeClr val="bg1">
                    <a:lumMod val="50000"/>
                  </a:schemeClr>
                </a:solidFill>
                <a:cs typeface="Franklin Gothic Book"/>
              </a:rPr>
              <a:t>Towards MÖNCH 1.0</a:t>
            </a:r>
            <a:r>
              <a:rPr lang="en-US" sz="2800" spc="30" dirty="0">
                <a:solidFill>
                  <a:srgbClr val="0070C0"/>
                </a:solidFill>
                <a:cs typeface="Franklin Gothic Book"/>
              </a:rPr>
              <a:t/>
            </a:r>
            <a:br>
              <a:rPr lang="en-US" sz="2800" spc="30" dirty="0">
                <a:solidFill>
                  <a:srgbClr val="0070C0"/>
                </a:solidFill>
                <a:cs typeface="Franklin Gothic Book"/>
              </a:rPr>
            </a:br>
            <a:endParaRPr lang="de-CH" dirty="0"/>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22</a:t>
            </a:fld>
            <a:endParaRPr lang="de-DE" altLang="de-DE" dirty="0"/>
          </a:p>
        </p:txBody>
      </p:sp>
      <p:sp>
        <p:nvSpPr>
          <p:cNvPr id="10" name="Text Box 12"/>
          <p:cNvSpPr txBox="1">
            <a:spLocks noChangeArrowheads="1"/>
          </p:cNvSpPr>
          <p:nvPr/>
        </p:nvSpPr>
        <p:spPr bwMode="auto">
          <a:xfrm>
            <a:off x="251520" y="1844824"/>
            <a:ext cx="8713788" cy="3591817"/>
          </a:xfrm>
          <a:prstGeom prst="rect">
            <a:avLst/>
          </a:prstGeom>
          <a:solidFill>
            <a:srgbClr val="AFDAFF"/>
          </a:solidFill>
          <a:ln w="9525">
            <a:noFill/>
            <a:round/>
            <a:headEnd/>
            <a:tailEnd/>
          </a:ln>
          <a:effec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r>
              <a:rPr lang="en-US" altLang="de-DE" sz="2000" dirty="0" smtClean="0">
                <a:latin typeface="Calibri" pitchFamily="34" charset="0"/>
              </a:rPr>
              <a:t>SPECIFICATIONS (as good as physicists can give them to you)</a:t>
            </a:r>
            <a:endParaRPr lang="en-US" altLang="de-DE" sz="2000" dirty="0">
              <a:latin typeface="Calibri" pitchFamily="34" charset="0"/>
            </a:endParaRPr>
          </a:p>
          <a:p>
            <a:pPr>
              <a:buFontTx/>
              <a:buChar char="•"/>
            </a:pPr>
            <a:r>
              <a:rPr lang="en-US" altLang="de-DE" sz="2000" dirty="0" smtClean="0">
                <a:latin typeface="Calibri" pitchFamily="34" charset="0"/>
              </a:rPr>
              <a:t>Energy range: 250eV-2keV </a:t>
            </a:r>
          </a:p>
          <a:p>
            <a:pPr>
              <a:buFontTx/>
              <a:buChar char="•"/>
            </a:pPr>
            <a:r>
              <a:rPr lang="en-US" altLang="de-DE" sz="2000" dirty="0" smtClean="0">
                <a:latin typeface="Calibri" pitchFamily="34" charset="0"/>
              </a:rPr>
              <a:t>Single photon resolution</a:t>
            </a:r>
          </a:p>
          <a:p>
            <a:pPr>
              <a:buFontTx/>
              <a:buChar char="•"/>
            </a:pPr>
            <a:r>
              <a:rPr lang="en-US" altLang="de-DE" sz="2000" dirty="0" smtClean="0">
                <a:latin typeface="Calibri" pitchFamily="34" charset="0"/>
              </a:rPr>
              <a:t>Dynamic range: 10000 x 700eV photons (</a:t>
            </a:r>
            <a:r>
              <a:rPr lang="en-US" altLang="de-DE" sz="2000" dirty="0" err="1" smtClean="0">
                <a:latin typeface="Calibri" pitchFamily="34" charset="0"/>
              </a:rPr>
              <a:t>Qmax</a:t>
            </a:r>
            <a:r>
              <a:rPr lang="en-US" altLang="de-DE" sz="2000" dirty="0" smtClean="0">
                <a:latin typeface="Calibri" pitchFamily="34" charset="0"/>
              </a:rPr>
              <a:t>=1.95Me</a:t>
            </a:r>
            <a:r>
              <a:rPr lang="en-US" altLang="de-DE" sz="2000" baseline="30000" dirty="0" smtClean="0">
                <a:latin typeface="Calibri" pitchFamily="34" charset="0"/>
              </a:rPr>
              <a:t>-</a:t>
            </a:r>
            <a:r>
              <a:rPr lang="en-US" altLang="de-DE" sz="2000" dirty="0" smtClean="0">
                <a:latin typeface="Calibri" pitchFamily="34" charset="0"/>
              </a:rPr>
              <a:t>), data quality limited by </a:t>
            </a:r>
            <a:r>
              <a:rPr lang="en-US" altLang="de-DE" sz="2000" dirty="0" err="1" smtClean="0">
                <a:latin typeface="Calibri" pitchFamily="34" charset="0"/>
              </a:rPr>
              <a:t>poissonian</a:t>
            </a:r>
            <a:r>
              <a:rPr lang="en-US" altLang="de-DE" sz="2000" dirty="0" smtClean="0">
                <a:latin typeface="Calibri" pitchFamily="34" charset="0"/>
              </a:rPr>
              <a:t> fluctuations of the source</a:t>
            </a:r>
          </a:p>
          <a:p>
            <a:pPr>
              <a:buFontTx/>
              <a:buChar char="•"/>
            </a:pPr>
            <a:r>
              <a:rPr lang="en-US" altLang="de-DE" sz="2000" dirty="0">
                <a:latin typeface="Calibri" pitchFamily="34" charset="0"/>
              </a:rPr>
              <a:t>&gt;50% quantum efficiency down to </a:t>
            </a:r>
            <a:r>
              <a:rPr lang="en-US" altLang="de-DE" sz="2000" dirty="0" smtClean="0">
                <a:latin typeface="Calibri" pitchFamily="34" charset="0"/>
              </a:rPr>
              <a:t>500 eV</a:t>
            </a:r>
          </a:p>
          <a:p>
            <a:pPr>
              <a:buFontTx/>
              <a:buChar char="•"/>
            </a:pPr>
            <a:r>
              <a:rPr lang="en-US" altLang="de-DE" sz="2000" dirty="0" smtClean="0">
                <a:latin typeface="Calibri" pitchFamily="34" charset="0"/>
              </a:rPr>
              <a:t>Total area required: 2 x (4x3cm</a:t>
            </a:r>
            <a:r>
              <a:rPr lang="en-US" altLang="de-DE" sz="2000" baseline="30000" dirty="0" smtClean="0">
                <a:latin typeface="Calibri" pitchFamily="34" charset="0"/>
              </a:rPr>
              <a:t>2</a:t>
            </a:r>
            <a:r>
              <a:rPr lang="en-US" altLang="de-DE" sz="2000" dirty="0" smtClean="0">
                <a:latin typeface="Calibri" pitchFamily="34" charset="0"/>
              </a:rPr>
              <a:t>)</a:t>
            </a:r>
            <a:endParaRPr lang="en-US" altLang="de-DE" sz="2000" dirty="0">
              <a:latin typeface="Calibri" pitchFamily="34" charset="0"/>
            </a:endParaRPr>
          </a:p>
          <a:p>
            <a:pPr>
              <a:buFontTx/>
              <a:buChar char="•"/>
            </a:pPr>
            <a:r>
              <a:rPr lang="en-US" altLang="de-DE" sz="2000" dirty="0" smtClean="0">
                <a:latin typeface="Calibri" pitchFamily="34" charset="0"/>
              </a:rPr>
              <a:t>Frame </a:t>
            </a:r>
            <a:r>
              <a:rPr lang="en-US" altLang="de-DE" sz="2000" dirty="0">
                <a:latin typeface="Calibri" pitchFamily="34" charset="0"/>
              </a:rPr>
              <a:t>rate </a:t>
            </a:r>
            <a:r>
              <a:rPr lang="en-US" altLang="de-DE" sz="2000" dirty="0" smtClean="0">
                <a:latin typeface="Calibri" pitchFamily="34" charset="0"/>
              </a:rPr>
              <a:t> 100 Hz  (God bless the Swiss)</a:t>
            </a:r>
            <a:endParaRPr lang="en-US" altLang="de-DE" sz="2000" dirty="0">
              <a:latin typeface="Calibri" pitchFamily="34" charset="0"/>
            </a:endParaRPr>
          </a:p>
          <a:p>
            <a:pPr>
              <a:buFontTx/>
              <a:buChar char="•"/>
            </a:pPr>
            <a:endParaRPr lang="en-US" altLang="de-DE" sz="2000" dirty="0">
              <a:latin typeface="Calibri" pitchFamily="34" charset="0"/>
            </a:endParaRPr>
          </a:p>
        </p:txBody>
      </p:sp>
      <p:sp>
        <p:nvSpPr>
          <p:cNvPr id="2" name="Rectangle 1"/>
          <p:cNvSpPr/>
          <p:nvPr/>
        </p:nvSpPr>
        <p:spPr>
          <a:xfrm>
            <a:off x="1188034" y="908720"/>
            <a:ext cx="7488422" cy="954107"/>
          </a:xfrm>
          <a:prstGeom prst="rect">
            <a:avLst/>
          </a:prstGeom>
        </p:spPr>
        <p:txBody>
          <a:bodyPr wrap="square">
            <a:spAutoFit/>
          </a:bodyPr>
          <a:lstStyle/>
          <a:p>
            <a:pPr algn="just"/>
            <a:r>
              <a:rPr lang="en-US" altLang="de-DE" sz="2800" b="1" dirty="0" smtClean="0">
                <a:solidFill>
                  <a:srgbClr val="002060"/>
                </a:solidFill>
                <a:latin typeface="Calibri" pitchFamily="34" charset="0"/>
              </a:rPr>
              <a:t>Baseline: the </a:t>
            </a:r>
            <a:r>
              <a:rPr lang="en-US" altLang="de-DE" sz="2800" b="1" dirty="0">
                <a:solidFill>
                  <a:srgbClr val="002060"/>
                </a:solidFill>
                <a:latin typeface="Calibri" pitchFamily="34" charset="0"/>
              </a:rPr>
              <a:t>low energy ATHOS beamline at the </a:t>
            </a:r>
            <a:r>
              <a:rPr lang="en-US" altLang="de-DE" sz="2800" b="1" dirty="0" err="1">
                <a:solidFill>
                  <a:srgbClr val="002060"/>
                </a:solidFill>
                <a:latin typeface="Calibri" pitchFamily="34" charset="0"/>
              </a:rPr>
              <a:t>SwissFEL</a:t>
            </a:r>
            <a:r>
              <a:rPr lang="en-US" altLang="de-DE" sz="2800" b="1" dirty="0">
                <a:solidFill>
                  <a:srgbClr val="002060"/>
                </a:solidFill>
                <a:latin typeface="Calibri" pitchFamily="34" charset="0"/>
              </a:rPr>
              <a:t> needs a detector.</a:t>
            </a:r>
          </a:p>
        </p:txBody>
      </p:sp>
      <p:sp>
        <p:nvSpPr>
          <p:cNvPr id="11" name="Content Placeholder 2"/>
          <p:cNvSpPr txBox="1">
            <a:spLocks/>
          </p:cNvSpPr>
          <p:nvPr/>
        </p:nvSpPr>
        <p:spPr>
          <a:xfrm>
            <a:off x="251520" y="5445224"/>
            <a:ext cx="8713787" cy="1215948"/>
          </a:xfrm>
          <a:prstGeom prst="rect">
            <a:avLst/>
          </a:prstGeom>
          <a:solidFill>
            <a:schemeClr val="accent6">
              <a:lumMod val="40000"/>
              <a:lumOff val="60000"/>
            </a:schemeClr>
          </a:solidFill>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53975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lvl="1">
              <a:spcBef>
                <a:spcPts val="0"/>
              </a:spcBef>
              <a:buFont typeface="Arial" panose="020B0604020202020204" pitchFamily="34" charset="0"/>
              <a:buChar char="•"/>
            </a:pPr>
            <a:r>
              <a:rPr lang="en-US" sz="2400" kern="1000" spc="30" dirty="0" smtClean="0">
                <a:cs typeface="Franklin Gothic Book"/>
              </a:rPr>
              <a:t>ASIC rad-tolerance not a problem</a:t>
            </a:r>
          </a:p>
          <a:p>
            <a:pPr lvl="1">
              <a:spcBef>
                <a:spcPts val="0"/>
              </a:spcBef>
              <a:buFont typeface="Arial" panose="020B0604020202020204" pitchFamily="34" charset="0"/>
              <a:buChar char="•"/>
            </a:pPr>
            <a:r>
              <a:rPr lang="en-US" sz="2400" kern="1000" spc="30" dirty="0" smtClean="0">
                <a:cs typeface="Franklin Gothic Book"/>
              </a:rPr>
              <a:t>Frame rate and data throughput less demanding</a:t>
            </a:r>
          </a:p>
          <a:p>
            <a:pPr lvl="1">
              <a:spcBef>
                <a:spcPts val="0"/>
              </a:spcBef>
              <a:buFont typeface="Arial" panose="020B0604020202020204" pitchFamily="34" charset="0"/>
              <a:buChar char="•"/>
            </a:pPr>
            <a:r>
              <a:rPr lang="en-US" altLang="de-DE" sz="2400" dirty="0">
                <a:latin typeface="Calibri" pitchFamily="34" charset="0"/>
              </a:rPr>
              <a:t>Hi spatial resolution not </a:t>
            </a:r>
            <a:r>
              <a:rPr lang="en-US" altLang="de-DE" sz="2400" dirty="0" smtClean="0">
                <a:latin typeface="Calibri" pitchFamily="34" charset="0"/>
              </a:rPr>
              <a:t>needed</a:t>
            </a:r>
            <a:endParaRPr lang="en-US" sz="2400" kern="1000" spc="30" dirty="0" smtClean="0">
              <a:cs typeface="Franklin Gothic Book"/>
            </a:endParaRPr>
          </a:p>
        </p:txBody>
      </p:sp>
    </p:spTree>
    <p:extLst>
      <p:ext uri="{BB962C8B-B14F-4D97-AF65-F5344CB8AC3E}">
        <p14:creationId xmlns:p14="http://schemas.microsoft.com/office/powerpoint/2010/main" val="1102395283"/>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Possible ASIC and detector arrangements</a:t>
            </a:r>
            <a:endParaRPr lang="de-CH"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23</a:t>
            </a:fld>
            <a:endParaRPr lang="de-DE" alt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284984"/>
            <a:ext cx="2238375"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140968"/>
            <a:ext cx="1743075" cy="328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844255"/>
            <a:ext cx="27432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5-Point Star 20"/>
          <p:cNvSpPr/>
          <p:nvPr/>
        </p:nvSpPr>
        <p:spPr bwMode="auto">
          <a:xfrm>
            <a:off x="1309936" y="6309320"/>
            <a:ext cx="457200" cy="338336"/>
          </a:xfrm>
          <a:prstGeom prst="star5">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2" name="TextBox 21"/>
          <p:cNvSpPr txBox="1"/>
          <p:nvPr/>
        </p:nvSpPr>
        <p:spPr>
          <a:xfrm>
            <a:off x="1767136" y="6331024"/>
            <a:ext cx="2084784" cy="45720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 Beam position</a:t>
            </a:r>
            <a:endParaRPr lang="de-CH" sz="1800" kern="1000" spc="30" dirty="0" err="1" smtClean="0">
              <a:latin typeface="+mn-lt"/>
              <a:cs typeface="Franklin Gothic Book"/>
            </a:endParaRPr>
          </a:p>
        </p:txBody>
      </p:sp>
      <p:sp>
        <p:nvSpPr>
          <p:cNvPr id="11" name="Content Placeholder 2"/>
          <p:cNvSpPr>
            <a:spLocks noGrp="1"/>
          </p:cNvSpPr>
          <p:nvPr>
            <p:ph sz="quarter" idx="13"/>
          </p:nvPr>
        </p:nvSpPr>
        <p:spPr>
          <a:xfrm>
            <a:off x="884273" y="1205905"/>
            <a:ext cx="7851003" cy="1575023"/>
          </a:xfrm>
          <a:solidFill>
            <a:srgbClr val="AFDAFF"/>
          </a:solidFill>
        </p:spPr>
        <p:txBody>
          <a:bodyPr/>
          <a:lstStyle/>
          <a:p>
            <a:r>
              <a:rPr lang="en-US" sz="2400" dirty="0"/>
              <a:t>Large area MÖNCH </a:t>
            </a:r>
            <a:r>
              <a:rPr lang="en-US" sz="2400" dirty="0" smtClean="0"/>
              <a:t>(</a:t>
            </a:r>
            <a:r>
              <a:rPr lang="en-US" sz="2000" dirty="0" smtClean="0"/>
              <a:t>Low </a:t>
            </a:r>
            <a:r>
              <a:rPr lang="en-US" sz="2000" dirty="0"/>
              <a:t>noise, </a:t>
            </a:r>
            <a:r>
              <a:rPr lang="en-US" sz="2000" dirty="0" smtClean="0"/>
              <a:t>high dynamic range)</a:t>
            </a:r>
            <a:endParaRPr lang="en-US" sz="2000" dirty="0"/>
          </a:p>
          <a:p>
            <a:pPr lvl="1"/>
            <a:r>
              <a:rPr lang="en-US" sz="2000" dirty="0"/>
              <a:t>ASIC 2 x 3 cm</a:t>
            </a:r>
            <a:r>
              <a:rPr lang="en-US" sz="2000" baseline="30000" dirty="0"/>
              <a:t>2</a:t>
            </a:r>
            <a:r>
              <a:rPr lang="en-US" sz="2000" dirty="0"/>
              <a:t>  </a:t>
            </a:r>
            <a:r>
              <a:rPr lang="en-US" sz="2000" dirty="0" smtClean="0"/>
              <a:t>(768 </a:t>
            </a:r>
            <a:r>
              <a:rPr lang="en-US" sz="2000" dirty="0"/>
              <a:t>x </a:t>
            </a:r>
            <a:r>
              <a:rPr lang="en-US" sz="2000" dirty="0" smtClean="0"/>
              <a:t>1024 </a:t>
            </a:r>
            <a:r>
              <a:rPr lang="en-US" sz="2000" dirty="0"/>
              <a:t>channels  </a:t>
            </a:r>
            <a:r>
              <a:rPr lang="en-US" sz="2000" dirty="0" smtClean="0"/>
              <a:t>~800k pixel)</a:t>
            </a:r>
            <a:endParaRPr lang="en-US" sz="2000" dirty="0"/>
          </a:p>
          <a:p>
            <a:pPr lvl="1"/>
            <a:r>
              <a:rPr lang="en-US" sz="2000" dirty="0"/>
              <a:t>Modules  up to 4 x 3 cm</a:t>
            </a:r>
            <a:r>
              <a:rPr lang="en-US" sz="2000" baseline="30000" dirty="0"/>
              <a:t>2</a:t>
            </a:r>
            <a:r>
              <a:rPr lang="en-US" sz="2000" dirty="0"/>
              <a:t> (~ </a:t>
            </a:r>
            <a:r>
              <a:rPr lang="en-US" sz="2000" dirty="0" smtClean="0"/>
              <a:t>1.6M pixel)</a:t>
            </a:r>
            <a:endParaRPr lang="en-US" sz="2000" dirty="0"/>
          </a:p>
          <a:p>
            <a:pPr lvl="1"/>
            <a:r>
              <a:rPr lang="en-US" sz="2000" dirty="0" smtClean="0"/>
              <a:t>Almost 1G pixel after interpolation (not needed for ATHOS)</a:t>
            </a:r>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pPr marL="0" indent="0">
              <a:buNone/>
            </a:pPr>
            <a:endParaRPr lang="en-US" sz="2000" dirty="0" smtClean="0"/>
          </a:p>
        </p:txBody>
      </p:sp>
    </p:spTree>
    <p:extLst>
      <p:ext uri="{BB962C8B-B14F-4D97-AF65-F5344CB8AC3E}">
        <p14:creationId xmlns:p14="http://schemas.microsoft.com/office/powerpoint/2010/main" val="375016655"/>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Soft X-ray diffraction</a:t>
            </a:r>
            <a:endParaRPr lang="de-CH" dirty="0"/>
          </a:p>
        </p:txBody>
      </p:sp>
      <p:sp>
        <p:nvSpPr>
          <p:cNvPr id="4" name="Slide Number Placeholder 3"/>
          <p:cNvSpPr>
            <a:spLocks noGrp="1"/>
          </p:cNvSpPr>
          <p:nvPr>
            <p:ph type="sldNum" sz="quarter" idx="4294967295"/>
          </p:nvPr>
        </p:nvSpPr>
        <p:spPr>
          <a:xfrm>
            <a:off x="35818" y="6661149"/>
            <a:ext cx="575742" cy="196851"/>
          </a:xfrm>
          <a:prstGeom prst="rect">
            <a:avLst/>
          </a:prstGeom>
        </p:spPr>
        <p:txBody>
          <a:bodyPr/>
          <a:lstStyle/>
          <a:p>
            <a:pPr algn="r">
              <a:defRPr/>
            </a:pPr>
            <a:fld id="{EBC07571-3134-BB4B-B83F-1A9FE18D34F3}" type="slidenum">
              <a:rPr lang="de-DE" smtClean="0"/>
              <a:pPr algn="r">
                <a:defRPr/>
              </a:pPr>
              <a:t>24</a:t>
            </a:fld>
            <a:endParaRPr lang="de-DE"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366" y="2756045"/>
            <a:ext cx="3671651" cy="3937319"/>
          </a:xfrm>
          <a:prstGeom prst="rect">
            <a:avLst/>
          </a:prstGeom>
        </p:spPr>
      </p:pic>
      <p:grpSp>
        <p:nvGrpSpPr>
          <p:cNvPr id="26" name="Group 25"/>
          <p:cNvGrpSpPr/>
          <p:nvPr/>
        </p:nvGrpSpPr>
        <p:grpSpPr>
          <a:xfrm>
            <a:off x="5373950" y="2782272"/>
            <a:ext cx="3158490" cy="3815080"/>
            <a:chOff x="5373950" y="1870680"/>
            <a:chExt cx="3158490" cy="286131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3950" y="1870680"/>
              <a:ext cx="3158490" cy="2861310"/>
            </a:xfrm>
            <a:prstGeom prst="rect">
              <a:avLst/>
            </a:prstGeom>
          </p:spPr>
        </p:pic>
        <p:grpSp>
          <p:nvGrpSpPr>
            <p:cNvPr id="9" name="Group 8"/>
            <p:cNvGrpSpPr/>
            <p:nvPr/>
          </p:nvGrpSpPr>
          <p:grpSpPr>
            <a:xfrm>
              <a:off x="7291912" y="2305422"/>
              <a:ext cx="914400" cy="1130424"/>
              <a:chOff x="7291912" y="2305422"/>
              <a:chExt cx="914400" cy="1130424"/>
            </a:xfrm>
          </p:grpSpPr>
          <p:sp>
            <p:nvSpPr>
              <p:cNvPr id="2" name="TextBox 1"/>
              <p:cNvSpPr txBox="1"/>
              <p:nvPr/>
            </p:nvSpPr>
            <p:spPr>
              <a:xfrm>
                <a:off x="7291912" y="2305422"/>
                <a:ext cx="914400" cy="626368"/>
              </a:xfrm>
              <a:prstGeom prst="rect">
                <a:avLst/>
              </a:prstGeom>
              <a:noFill/>
            </p:spPr>
            <p:txBody>
              <a:bodyPr wrap="none" lIns="0" tIns="0" rIns="0" bIns="0" rtlCol="0">
                <a:noAutofit/>
              </a:bodyPr>
              <a:lstStyle/>
              <a:p>
                <a:pPr algn="ctr">
                  <a:lnSpc>
                    <a:spcPct val="110000"/>
                  </a:lnSpc>
                  <a:spcBef>
                    <a:spcPts val="0"/>
                  </a:spcBef>
                </a:pPr>
                <a:r>
                  <a:rPr lang="en-US" sz="1400" kern="1000" spc="30" dirty="0" smtClean="0">
                    <a:latin typeface="+mn-lt"/>
                    <a:cs typeface="Franklin Gothic Book"/>
                  </a:rPr>
                  <a:t>Direct </a:t>
                </a:r>
              </a:p>
              <a:p>
                <a:pPr algn="ctr">
                  <a:lnSpc>
                    <a:spcPct val="110000"/>
                  </a:lnSpc>
                  <a:spcBef>
                    <a:spcPts val="0"/>
                  </a:spcBef>
                </a:pPr>
                <a:r>
                  <a:rPr lang="en-US" sz="1400" kern="1000" spc="30" dirty="0" smtClean="0">
                    <a:latin typeface="+mn-lt"/>
                    <a:cs typeface="Franklin Gothic Book"/>
                  </a:rPr>
                  <a:t>beam</a:t>
                </a:r>
                <a:endParaRPr lang="de-CH" sz="1400" kern="1000" spc="30" dirty="0" err="1" smtClean="0">
                  <a:latin typeface="+mn-lt"/>
                  <a:cs typeface="Franklin Gothic Book"/>
                </a:endParaRPr>
              </a:p>
            </p:txBody>
          </p:sp>
          <p:cxnSp>
            <p:nvCxnSpPr>
              <p:cNvPr id="8" name="Straight Arrow Connector 7"/>
              <p:cNvCxnSpPr/>
              <p:nvPr/>
            </p:nvCxnSpPr>
            <p:spPr bwMode="auto">
              <a:xfrm flipH="1">
                <a:off x="7452320" y="2787774"/>
                <a:ext cx="296792" cy="648072"/>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grpSp>
          <p:nvGrpSpPr>
            <p:cNvPr id="10" name="Group 9"/>
            <p:cNvGrpSpPr/>
            <p:nvPr/>
          </p:nvGrpSpPr>
          <p:grpSpPr>
            <a:xfrm>
              <a:off x="5508104" y="2160260"/>
              <a:ext cx="914400" cy="951550"/>
              <a:chOff x="7075888" y="2304276"/>
              <a:chExt cx="914400" cy="951550"/>
            </a:xfrm>
          </p:grpSpPr>
          <p:sp>
            <p:nvSpPr>
              <p:cNvPr id="11" name="TextBox 10"/>
              <p:cNvSpPr txBox="1"/>
              <p:nvPr/>
            </p:nvSpPr>
            <p:spPr>
              <a:xfrm>
                <a:off x="7075888" y="2304276"/>
                <a:ext cx="914400" cy="626368"/>
              </a:xfrm>
              <a:prstGeom prst="rect">
                <a:avLst/>
              </a:prstGeom>
              <a:noFill/>
            </p:spPr>
            <p:txBody>
              <a:bodyPr wrap="none" lIns="0" tIns="0" rIns="0" bIns="0" rtlCol="0">
                <a:noAutofit/>
              </a:bodyPr>
              <a:lstStyle/>
              <a:p>
                <a:pPr algn="ctr">
                  <a:lnSpc>
                    <a:spcPct val="110000"/>
                  </a:lnSpc>
                  <a:spcBef>
                    <a:spcPts val="0"/>
                  </a:spcBef>
                </a:pPr>
                <a:r>
                  <a:rPr lang="en-US" sz="1400" kern="1000" spc="30" dirty="0" smtClean="0">
                    <a:latin typeface="+mn-lt"/>
                    <a:cs typeface="Franklin Gothic Book"/>
                  </a:rPr>
                  <a:t>Bragg</a:t>
                </a:r>
              </a:p>
              <a:p>
                <a:pPr algn="ctr">
                  <a:lnSpc>
                    <a:spcPct val="110000"/>
                  </a:lnSpc>
                  <a:spcBef>
                    <a:spcPts val="0"/>
                  </a:spcBef>
                </a:pPr>
                <a:r>
                  <a:rPr lang="en-US" sz="1400" kern="1000" spc="30" dirty="0" smtClean="0">
                    <a:latin typeface="+mn-lt"/>
                    <a:cs typeface="Franklin Gothic Book"/>
                  </a:rPr>
                  <a:t>peaks</a:t>
                </a:r>
                <a:endParaRPr lang="de-CH" sz="1400" kern="1000" spc="30" dirty="0" err="1" smtClean="0">
                  <a:latin typeface="+mn-lt"/>
                  <a:cs typeface="Franklin Gothic Book"/>
                </a:endParaRPr>
              </a:p>
            </p:txBody>
          </p:sp>
          <p:cxnSp>
            <p:nvCxnSpPr>
              <p:cNvPr id="12" name="Straight Arrow Connector 11"/>
              <p:cNvCxnSpPr/>
              <p:nvPr/>
            </p:nvCxnSpPr>
            <p:spPr bwMode="auto">
              <a:xfrm>
                <a:off x="7579944" y="2787774"/>
                <a:ext cx="97160" cy="468052"/>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grpSp>
          <p:nvGrpSpPr>
            <p:cNvPr id="15" name="Group 14"/>
            <p:cNvGrpSpPr/>
            <p:nvPr/>
          </p:nvGrpSpPr>
          <p:grpSpPr>
            <a:xfrm>
              <a:off x="6372200" y="3651870"/>
              <a:ext cx="914400" cy="842392"/>
              <a:chOff x="6962000" y="2097121"/>
              <a:chExt cx="914400" cy="842392"/>
            </a:xfrm>
          </p:grpSpPr>
          <p:sp>
            <p:nvSpPr>
              <p:cNvPr id="16" name="TextBox 15"/>
              <p:cNvSpPr txBox="1"/>
              <p:nvPr/>
            </p:nvSpPr>
            <p:spPr>
              <a:xfrm>
                <a:off x="6962000" y="2313145"/>
                <a:ext cx="914400" cy="626368"/>
              </a:xfrm>
              <a:prstGeom prst="rect">
                <a:avLst/>
              </a:prstGeom>
              <a:noFill/>
            </p:spPr>
            <p:txBody>
              <a:bodyPr wrap="none" lIns="0" tIns="0" rIns="0" bIns="0" rtlCol="0">
                <a:noAutofit/>
              </a:bodyPr>
              <a:lstStyle/>
              <a:p>
                <a:pPr algn="ctr">
                  <a:lnSpc>
                    <a:spcPct val="110000"/>
                  </a:lnSpc>
                  <a:spcBef>
                    <a:spcPts val="0"/>
                  </a:spcBef>
                </a:pPr>
                <a:r>
                  <a:rPr lang="en-US" sz="1400" kern="1000" spc="30" dirty="0">
                    <a:latin typeface="+mn-lt"/>
                    <a:cs typeface="Franklin Gothic Book"/>
                  </a:rPr>
                  <a:t>M</a:t>
                </a:r>
                <a:r>
                  <a:rPr lang="en-US" sz="1400" kern="1000" spc="30" dirty="0" smtClean="0">
                    <a:latin typeface="+mn-lt"/>
                    <a:cs typeface="Franklin Gothic Book"/>
                  </a:rPr>
                  <a:t>agnetic</a:t>
                </a:r>
              </a:p>
              <a:p>
                <a:pPr algn="ctr">
                  <a:lnSpc>
                    <a:spcPct val="110000"/>
                  </a:lnSpc>
                  <a:spcBef>
                    <a:spcPts val="0"/>
                  </a:spcBef>
                </a:pPr>
                <a:r>
                  <a:rPr lang="en-US" sz="1400" kern="1000" spc="30" dirty="0" smtClean="0">
                    <a:latin typeface="+mn-lt"/>
                    <a:cs typeface="Franklin Gothic Book"/>
                  </a:rPr>
                  <a:t>peaks</a:t>
                </a:r>
                <a:endParaRPr lang="de-CH" sz="1400" kern="1000" spc="30" dirty="0" err="1" smtClean="0">
                  <a:latin typeface="+mn-lt"/>
                  <a:cs typeface="Franklin Gothic Book"/>
                </a:endParaRPr>
              </a:p>
            </p:txBody>
          </p:sp>
          <p:cxnSp>
            <p:nvCxnSpPr>
              <p:cNvPr id="17" name="Straight Arrow Connector 16"/>
              <p:cNvCxnSpPr>
                <a:stCxn id="16" idx="0"/>
              </p:cNvCxnSpPr>
              <p:nvPr/>
            </p:nvCxnSpPr>
            <p:spPr bwMode="auto">
              <a:xfrm flipH="1" flipV="1">
                <a:off x="7178024" y="2097121"/>
                <a:ext cx="241176" cy="21602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grpSp>
      <p:sp>
        <p:nvSpPr>
          <p:cNvPr id="24" name="TextBox 23"/>
          <p:cNvSpPr txBox="1"/>
          <p:nvPr/>
        </p:nvSpPr>
        <p:spPr>
          <a:xfrm>
            <a:off x="1044366" y="1028733"/>
            <a:ext cx="3743659" cy="864096"/>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2000" kern="1000" spc="30" dirty="0" smtClean="0">
                <a:latin typeface="+mn-lt"/>
                <a:cs typeface="Franklin Gothic Book"/>
              </a:rPr>
              <a:t>Soft X-rays</a:t>
            </a:r>
          </a:p>
          <a:p>
            <a:pPr marL="742950" lvl="1" indent="-285750">
              <a:lnSpc>
                <a:spcPct val="110000"/>
              </a:lnSpc>
              <a:spcBef>
                <a:spcPts val="0"/>
              </a:spcBef>
              <a:buFont typeface="Arial" panose="020B0604020202020204" pitchFamily="34" charset="0"/>
              <a:buChar char="•"/>
            </a:pPr>
            <a:r>
              <a:rPr lang="en-US" sz="2000" kern="1000" spc="30" dirty="0">
                <a:latin typeface="+mn-lt"/>
                <a:cs typeface="Franklin Gothic Book"/>
              </a:rPr>
              <a:t>Single photon resolution down to about 800 </a:t>
            </a:r>
            <a:r>
              <a:rPr lang="en-US" sz="2000" kern="1000" spc="30" dirty="0" smtClean="0">
                <a:latin typeface="+mn-lt"/>
                <a:cs typeface="Franklin Gothic Book"/>
              </a:rPr>
              <a:t>eV</a:t>
            </a:r>
            <a:endParaRPr lang="en-US" sz="2000" kern="1000" spc="30" dirty="0">
              <a:latin typeface="+mn-lt"/>
              <a:cs typeface="Franklin Gothic Book"/>
            </a:endParaRPr>
          </a:p>
        </p:txBody>
      </p:sp>
      <p:sp>
        <p:nvSpPr>
          <p:cNvPr id="25" name="TextBox 24"/>
          <p:cNvSpPr txBox="1"/>
          <p:nvPr/>
        </p:nvSpPr>
        <p:spPr>
          <a:xfrm>
            <a:off x="5148822" y="1028733"/>
            <a:ext cx="3743659" cy="864096"/>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2000" kern="1000" spc="30" dirty="0" smtClean="0">
                <a:latin typeface="+mn-lt"/>
                <a:cs typeface="Franklin Gothic Book"/>
              </a:rPr>
              <a:t>Large </a:t>
            </a:r>
            <a:r>
              <a:rPr lang="en-US" sz="2000" kern="1000" spc="30" dirty="0">
                <a:latin typeface="+mn-lt"/>
                <a:cs typeface="Franklin Gothic Book"/>
              </a:rPr>
              <a:t>dynamic </a:t>
            </a:r>
            <a:r>
              <a:rPr lang="en-US" sz="2000" kern="1000" spc="30" dirty="0" smtClean="0">
                <a:latin typeface="+mn-lt"/>
                <a:cs typeface="Franklin Gothic Book"/>
              </a:rPr>
              <a:t>range</a:t>
            </a:r>
            <a:endParaRPr lang="de-CH" sz="2000" kern="1000" spc="30" dirty="0">
              <a:latin typeface="+mn-lt"/>
              <a:cs typeface="Franklin Gothic Book"/>
            </a:endParaRPr>
          </a:p>
          <a:p>
            <a:pPr marL="742950" lvl="1" indent="-285750">
              <a:lnSpc>
                <a:spcPct val="110000"/>
              </a:lnSpc>
              <a:spcBef>
                <a:spcPts val="0"/>
              </a:spcBef>
              <a:buFont typeface="Arial" panose="020B0604020202020204" pitchFamily="34" charset="0"/>
              <a:buChar char="•"/>
            </a:pPr>
            <a:r>
              <a:rPr lang="en-US" sz="2000" kern="1000" spc="30" dirty="0" smtClean="0">
                <a:latin typeface="+mn-lt"/>
                <a:cs typeface="Franklin Gothic Book"/>
              </a:rPr>
              <a:t>Simultaneous imaging of direct beam, Bragg peaks and low intensity signal</a:t>
            </a:r>
            <a:endParaRPr lang="de-CH" sz="2000" kern="1000" spc="30" dirty="0" err="1" smtClean="0">
              <a:latin typeface="+mn-lt"/>
              <a:cs typeface="Franklin Gothic Book"/>
            </a:endParaRPr>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13" name="Footer Placeholder 12"/>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579663262"/>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Soft X-ray </a:t>
            </a:r>
            <a:r>
              <a:rPr lang="en-US" dirty="0" err="1" smtClean="0"/>
              <a:t>Ptychography</a:t>
            </a:r>
            <a:r>
              <a:rPr lang="en-US" dirty="0" smtClean="0"/>
              <a:t> at </a:t>
            </a:r>
            <a:r>
              <a:rPr lang="en-US" dirty="0" err="1" smtClean="0"/>
              <a:t>PolLux</a:t>
            </a:r>
            <a:endParaRPr lang="de-CH"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1037" y="2492896"/>
            <a:ext cx="2797839" cy="2713483"/>
          </a:xfrm>
          <a:prstGeom prst="rect">
            <a:avLst/>
          </a:prstGeom>
        </p:spPr>
      </p:pic>
      <p:sp>
        <p:nvSpPr>
          <p:cNvPr id="23" name="TextBox 22"/>
          <p:cNvSpPr txBox="1"/>
          <p:nvPr/>
        </p:nvSpPr>
        <p:spPr>
          <a:xfrm>
            <a:off x="1475656" y="764704"/>
            <a:ext cx="7128792" cy="1512168"/>
          </a:xfrm>
          <a:prstGeom prst="rect">
            <a:avLst/>
          </a:prstGeom>
          <a:solidFill>
            <a:srgbClr val="AFDAFF"/>
          </a:solidFill>
        </p:spPr>
        <p:txBody>
          <a:bodyPr wrap="square" lIns="0" tIns="0" rIns="0" bIns="0" rtlCol="0">
            <a:noAutofit/>
          </a:bodyPr>
          <a:lstStyle/>
          <a:p>
            <a:pPr>
              <a:lnSpc>
                <a:spcPct val="110000"/>
              </a:lnSpc>
              <a:spcBef>
                <a:spcPts val="0"/>
              </a:spcBef>
            </a:pPr>
            <a:r>
              <a:rPr lang="en-US" sz="1800" kern="1000" spc="30" dirty="0">
                <a:solidFill>
                  <a:srgbClr val="FF0000"/>
                </a:solidFill>
                <a:latin typeface="+mn-lt"/>
                <a:cs typeface="Franklin Gothic Book"/>
              </a:rPr>
              <a:t>MÖNCH</a:t>
            </a:r>
            <a:r>
              <a:rPr lang="en-US" sz="1800" kern="1000" spc="30" dirty="0">
                <a:solidFill>
                  <a:schemeClr val="accent6"/>
                </a:solidFill>
                <a:latin typeface="+mn-lt"/>
                <a:cs typeface="Franklin Gothic Book"/>
              </a:rPr>
              <a:t> </a:t>
            </a:r>
            <a:r>
              <a:rPr lang="en-US" sz="1800" kern="1000" spc="30" dirty="0">
                <a:solidFill>
                  <a:srgbClr val="FF0000"/>
                </a:solidFill>
                <a:latin typeface="+mn-lt"/>
                <a:cs typeface="Franklin Gothic Book"/>
              </a:rPr>
              <a:t>03</a:t>
            </a:r>
            <a:r>
              <a:rPr lang="en-US" sz="1800" kern="1000" spc="30" dirty="0">
                <a:solidFill>
                  <a:schemeClr val="accent6"/>
                </a:solidFill>
                <a:latin typeface="+mn-lt"/>
                <a:cs typeface="Franklin Gothic Book"/>
              </a:rPr>
              <a:t> </a:t>
            </a:r>
            <a:r>
              <a:rPr lang="en-US" sz="1800" kern="1000" spc="30" dirty="0">
                <a:latin typeface="+mn-lt"/>
                <a:cs typeface="Franklin Gothic Book"/>
              </a:rPr>
              <a:t>at </a:t>
            </a:r>
            <a:r>
              <a:rPr lang="en-US" sz="1800" kern="1000" spc="30" dirty="0" err="1" smtClean="0">
                <a:latin typeface="+mn-lt"/>
                <a:cs typeface="Franklin Gothic Book"/>
              </a:rPr>
              <a:t>PolLux</a:t>
            </a:r>
            <a:r>
              <a:rPr lang="en-US" sz="1800" kern="1000" spc="30" dirty="0" smtClean="0">
                <a:latin typeface="+mn-lt"/>
                <a:cs typeface="Franklin Gothic Book"/>
              </a:rPr>
              <a:t> </a:t>
            </a:r>
            <a:r>
              <a:rPr lang="en-US" sz="1800" kern="1000" spc="30" dirty="0">
                <a:latin typeface="+mn-lt"/>
                <a:cs typeface="Franklin Gothic Book"/>
              </a:rPr>
              <a:t>beam </a:t>
            </a:r>
            <a:r>
              <a:rPr lang="en-US" sz="1800" kern="1000" spc="30" dirty="0" smtClean="0">
                <a:latin typeface="+mn-lt"/>
                <a:cs typeface="Franklin Gothic Book"/>
              </a:rPr>
              <a:t>line at PSI</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Out of focus beam</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zero order suppressed</a:t>
            </a:r>
          </a:p>
          <a:p>
            <a:pPr marL="285750" indent="-285750">
              <a:lnSpc>
                <a:spcPct val="110000"/>
              </a:lnSpc>
              <a:spcBef>
                <a:spcPts val="0"/>
              </a:spcBef>
              <a:buFont typeface="Arial" panose="020B0604020202020204" pitchFamily="34" charset="0"/>
              <a:buChar char="•"/>
            </a:pPr>
            <a:r>
              <a:rPr lang="en-US" sz="1800" kern="1000" spc="30" dirty="0">
                <a:latin typeface="+mn-lt"/>
                <a:cs typeface="Franklin Gothic Book"/>
              </a:rPr>
              <a:t>The target is </a:t>
            </a:r>
            <a:r>
              <a:rPr lang="en-US" sz="1800" kern="1000" spc="30" dirty="0" smtClean="0">
                <a:latin typeface="+mn-lt"/>
                <a:cs typeface="Franklin Gothic Book"/>
              </a:rPr>
              <a:t>scanned with overlapping regions</a:t>
            </a:r>
            <a:endParaRPr lang="en-US" sz="1800" kern="1000" spc="30" dirty="0">
              <a:latin typeface="+mn-lt"/>
              <a:cs typeface="Franklin Gothic Book"/>
            </a:endParaRPr>
          </a:p>
          <a:p>
            <a:pPr marL="285750" indent="-285750">
              <a:lnSpc>
                <a:spcPct val="110000"/>
              </a:lnSpc>
              <a:spcBef>
                <a:spcPts val="0"/>
              </a:spcBef>
              <a:buFont typeface="Arial" panose="020B0604020202020204" pitchFamily="34" charset="0"/>
              <a:buChar char="•"/>
            </a:pPr>
            <a:r>
              <a:rPr lang="en-US" sz="1800" kern="1000" spc="30" dirty="0">
                <a:latin typeface="+mn-lt"/>
                <a:cs typeface="Franklin Gothic Book"/>
              </a:rPr>
              <a:t>Shape is reconstructed from the diffraction patterns </a:t>
            </a:r>
            <a:r>
              <a:rPr lang="en-US" sz="1800" kern="1000" spc="30" dirty="0" smtClean="0">
                <a:latin typeface="+mn-lt"/>
                <a:cs typeface="Franklin Gothic Book"/>
              </a:rPr>
              <a:t>created (low flux)</a:t>
            </a:r>
            <a:endParaRPr lang="de-CH" sz="18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1800" kern="1000" spc="30" dirty="0" err="1" smtClean="0">
              <a:latin typeface="+mn-lt"/>
              <a:cs typeface="Franklin Gothic Book"/>
            </a:endParaRPr>
          </a:p>
        </p:txBody>
      </p:sp>
      <p:sp>
        <p:nvSpPr>
          <p:cNvPr id="24" name="TextBox 23"/>
          <p:cNvSpPr txBox="1"/>
          <p:nvPr/>
        </p:nvSpPr>
        <p:spPr>
          <a:xfrm>
            <a:off x="5795378" y="5301208"/>
            <a:ext cx="3277121" cy="598884"/>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Sample: 40 nm pitch grating</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1 </a:t>
            </a:r>
            <a:r>
              <a:rPr lang="en-US" sz="1800" kern="1000" spc="30" dirty="0" err="1" smtClean="0">
                <a:latin typeface="+mn-lt"/>
                <a:cs typeface="Franklin Gothic Book"/>
              </a:rPr>
              <a:t>keV</a:t>
            </a:r>
            <a:r>
              <a:rPr lang="en-US" sz="1800" kern="1000" spc="30" dirty="0" smtClean="0">
                <a:latin typeface="+mn-lt"/>
                <a:cs typeface="Franklin Gothic Book"/>
              </a:rPr>
              <a:t> photon energy</a:t>
            </a:r>
          </a:p>
          <a:p>
            <a:pPr marL="285750" indent="-285750">
              <a:lnSpc>
                <a:spcPct val="110000"/>
              </a:lnSpc>
              <a:spcBef>
                <a:spcPts val="0"/>
              </a:spcBef>
              <a:buFont typeface="Arial" panose="020B0604020202020204" pitchFamily="34" charset="0"/>
              <a:buChar char="•"/>
            </a:pPr>
            <a:r>
              <a:rPr lang="en-US" sz="1800" kern="1000" spc="30" dirty="0">
                <a:latin typeface="+mn-lt"/>
                <a:cs typeface="Franklin Gothic Book"/>
              </a:rPr>
              <a:t>2</a:t>
            </a:r>
            <a:r>
              <a:rPr lang="en-US" sz="1800" kern="1000" spc="30" dirty="0" smtClean="0">
                <a:latin typeface="+mn-lt"/>
                <a:cs typeface="Franklin Gothic Book"/>
              </a:rPr>
              <a:t> </a:t>
            </a:r>
            <a:r>
              <a:rPr lang="en-US" sz="1800" kern="1000" spc="30" dirty="0" err="1" smtClean="0">
                <a:latin typeface="+mn-lt"/>
                <a:cs typeface="Franklin Gothic Book"/>
              </a:rPr>
              <a:t>ms</a:t>
            </a:r>
            <a:r>
              <a:rPr lang="en-US" sz="1800" kern="1000" spc="30" dirty="0" smtClean="0">
                <a:latin typeface="+mn-lt"/>
                <a:cs typeface="Franklin Gothic Book"/>
              </a:rPr>
              <a:t> exposure time/frame</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1000 frames per point</a:t>
            </a:r>
            <a:endParaRPr lang="de-CH" sz="1800" kern="1000" spc="30" dirty="0" err="1" smtClean="0">
              <a:latin typeface="+mn-lt"/>
              <a:cs typeface="Franklin Gothic Book"/>
            </a:endParaRPr>
          </a:p>
        </p:txBody>
      </p:sp>
      <p:sp>
        <p:nvSpPr>
          <p:cNvPr id="25" name="Rounded Rectangle 24"/>
          <p:cNvSpPr/>
          <p:nvPr/>
        </p:nvSpPr>
        <p:spPr bwMode="auto">
          <a:xfrm>
            <a:off x="6551463" y="2348880"/>
            <a:ext cx="2446953" cy="360040"/>
          </a:xfrm>
          <a:prstGeom prst="roundRect">
            <a:avLst/>
          </a:prstGeom>
          <a:noFill/>
          <a:ln w="222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0"/>
              </a:spcBef>
            </a:pPr>
            <a:r>
              <a:rPr lang="en-US" kern="1000" spc="30" dirty="0" smtClean="0">
                <a:latin typeface="+mn-lt"/>
                <a:cs typeface="Franklin Gothic Book"/>
              </a:rPr>
              <a:t>Total photons </a:t>
            </a:r>
            <a:r>
              <a:rPr lang="en-US" kern="1000" spc="30" dirty="0">
                <a:latin typeface="+mn-lt"/>
                <a:cs typeface="Franklin Gothic Book"/>
              </a:rPr>
              <a:t>per </a:t>
            </a:r>
            <a:r>
              <a:rPr lang="en-US" kern="1000" spc="30" dirty="0" smtClean="0">
                <a:latin typeface="+mn-lt"/>
                <a:cs typeface="Franklin Gothic Book"/>
              </a:rPr>
              <a:t>pixel </a:t>
            </a:r>
            <a:endParaRPr lang="de-CH" kern="1000" spc="30" dirty="0">
              <a:latin typeface="+mn-lt"/>
              <a:cs typeface="Franklin Gothic Book"/>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8" name="TextBox 27"/>
          <p:cNvSpPr txBox="1"/>
          <p:nvPr/>
        </p:nvSpPr>
        <p:spPr>
          <a:xfrm>
            <a:off x="8312264" y="3046140"/>
            <a:ext cx="1372304" cy="332755"/>
          </a:xfrm>
          <a:prstGeom prst="rect">
            <a:avLst/>
          </a:prstGeom>
          <a:noFill/>
          <a:scene3d>
            <a:camera prst="orthographicFront">
              <a:rot lat="0" lon="0" rev="5400000"/>
            </a:camera>
            <a:lightRig rig="threePt" dir="t"/>
          </a:scene3d>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 of photons</a:t>
            </a:r>
            <a:endParaRPr lang="de-CH" sz="1800" kern="1000" spc="30" dirty="0" err="1" smtClean="0">
              <a:latin typeface="+mn-lt"/>
              <a:cs typeface="Franklin Gothic Book"/>
            </a:endParaRPr>
          </a:p>
        </p:txBody>
      </p:sp>
      <p:sp>
        <p:nvSpPr>
          <p:cNvPr id="18" name="Right Arrow 17"/>
          <p:cNvSpPr/>
          <p:nvPr/>
        </p:nvSpPr>
        <p:spPr bwMode="auto">
          <a:xfrm>
            <a:off x="5328841" y="3190156"/>
            <a:ext cx="395287" cy="898437"/>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6" name="Group 25"/>
          <p:cNvGrpSpPr/>
          <p:nvPr/>
        </p:nvGrpSpPr>
        <p:grpSpPr>
          <a:xfrm>
            <a:off x="1115616" y="2547280"/>
            <a:ext cx="3913584" cy="2645581"/>
            <a:chOff x="1115616" y="2547280"/>
            <a:chExt cx="3913584" cy="2645581"/>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2547280"/>
              <a:ext cx="3913584" cy="2645581"/>
            </a:xfrm>
            <a:prstGeom prst="rect">
              <a:avLst/>
            </a:prstGeom>
          </p:spPr>
        </p:pic>
        <p:sp>
          <p:nvSpPr>
            <p:cNvPr id="14" name="Rectangle 13"/>
            <p:cNvSpPr/>
            <p:nvPr/>
          </p:nvSpPr>
          <p:spPr bwMode="auto">
            <a:xfrm>
              <a:off x="4139952" y="2636912"/>
              <a:ext cx="889248"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15" name="TextBox 14"/>
          <p:cNvSpPr txBox="1"/>
          <p:nvPr/>
        </p:nvSpPr>
        <p:spPr>
          <a:xfrm>
            <a:off x="472452" y="5301208"/>
            <a:ext cx="5039803" cy="1320147"/>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2400" kern="1000" spc="30" dirty="0" smtClean="0">
                <a:latin typeface="+mn-lt"/>
                <a:cs typeface="Franklin Gothic Book"/>
              </a:rPr>
              <a:t>Soft X-rays</a:t>
            </a:r>
          </a:p>
          <a:p>
            <a:pPr marL="285750" indent="-285750">
              <a:lnSpc>
                <a:spcPct val="110000"/>
              </a:lnSpc>
              <a:spcBef>
                <a:spcPts val="0"/>
              </a:spcBef>
              <a:buFont typeface="Arial" panose="020B0604020202020204" pitchFamily="34" charset="0"/>
              <a:buChar char="•"/>
            </a:pPr>
            <a:r>
              <a:rPr lang="en-US" sz="2400" kern="1000" spc="30" dirty="0" smtClean="0">
                <a:latin typeface="+mn-lt"/>
                <a:cs typeface="Franklin Gothic Book"/>
              </a:rPr>
              <a:t>Fast frame rate</a:t>
            </a:r>
          </a:p>
          <a:p>
            <a:pPr marL="285750" indent="-285750">
              <a:lnSpc>
                <a:spcPct val="110000"/>
              </a:lnSpc>
              <a:spcBef>
                <a:spcPts val="0"/>
              </a:spcBef>
              <a:buFont typeface="Arial" panose="020B0604020202020204" pitchFamily="34" charset="0"/>
              <a:buChar char="•"/>
            </a:pPr>
            <a:r>
              <a:rPr lang="en-US" sz="2400" kern="1000" spc="30" dirty="0" smtClean="0">
                <a:latin typeface="+mn-lt"/>
                <a:cs typeface="Franklin Gothic Book"/>
              </a:rPr>
              <a:t>Large dynamic range</a:t>
            </a:r>
            <a:endParaRPr lang="de-CH" sz="2400" kern="1000" spc="30" dirty="0" err="1" smtClean="0">
              <a:latin typeface="+mn-lt"/>
              <a:cs typeface="Franklin Gothic Book"/>
            </a:endParaRPr>
          </a:p>
        </p:txBody>
      </p:sp>
    </p:spTree>
    <p:extLst>
      <p:ext uri="{BB962C8B-B14F-4D97-AF65-F5344CB8AC3E}">
        <p14:creationId xmlns:p14="http://schemas.microsoft.com/office/powerpoint/2010/main" val="3417078259"/>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050382" y="4647622"/>
            <a:ext cx="1957235" cy="1707320"/>
          </a:xfrm>
          <a:prstGeom prst="round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 name="Title 2"/>
          <p:cNvSpPr>
            <a:spLocks noGrp="1"/>
          </p:cNvSpPr>
          <p:nvPr>
            <p:ph type="title"/>
          </p:nvPr>
        </p:nvSpPr>
        <p:spPr/>
        <p:txBody>
          <a:bodyPr/>
          <a:lstStyle/>
          <a:p>
            <a:r>
              <a:rPr lang="en-US" sz="2800" spc="30" dirty="0" smtClean="0">
                <a:solidFill>
                  <a:schemeClr val="bg1">
                    <a:lumMod val="50000"/>
                  </a:schemeClr>
                </a:solidFill>
                <a:cs typeface="Franklin Gothic Book"/>
              </a:rPr>
              <a:t>Noise</a:t>
            </a:r>
            <a:endParaRPr lang="de-CH" dirty="0"/>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26</a:t>
            </a:fld>
            <a:endParaRPr lang="de-DE" altLang="de-DE" dirty="0"/>
          </a:p>
        </p:txBody>
      </p:sp>
      <p:sp>
        <p:nvSpPr>
          <p:cNvPr id="10" name="Text Box 12"/>
          <p:cNvSpPr txBox="1">
            <a:spLocks noChangeArrowheads="1"/>
          </p:cNvSpPr>
          <p:nvPr/>
        </p:nvSpPr>
        <p:spPr bwMode="auto">
          <a:xfrm>
            <a:off x="394716" y="944688"/>
            <a:ext cx="8713788" cy="2340296"/>
          </a:xfrm>
          <a:prstGeom prst="rect">
            <a:avLst/>
          </a:prstGeom>
          <a:solidFill>
            <a:srgbClr val="AFDAFF"/>
          </a:solidFill>
          <a:ln w="9525">
            <a:noFill/>
            <a:round/>
            <a:headEnd/>
            <a:tailEnd/>
          </a:ln>
          <a:effec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pPr marL="57150" indent="-342900">
              <a:buFont typeface="Courier New" panose="02070309020205020404" pitchFamily="49" charset="0"/>
              <a:buChar char="o"/>
            </a:pPr>
            <a:r>
              <a:rPr lang="en-US" altLang="de-DE" sz="2000" dirty="0" smtClean="0">
                <a:latin typeface="Calibri" pitchFamily="34" charset="0"/>
              </a:rPr>
              <a:t>Improve control/readout system</a:t>
            </a:r>
            <a:endParaRPr lang="en-US" altLang="de-DE" sz="2000" dirty="0" smtClean="0">
              <a:latin typeface="Calibri" pitchFamily="34" charset="0"/>
            </a:endParaRPr>
          </a:p>
          <a:p>
            <a:pPr marL="57150" indent="-342900">
              <a:buFont typeface="Courier New" panose="02070309020205020404" pitchFamily="49" charset="0"/>
              <a:buChar char="o"/>
            </a:pPr>
            <a:r>
              <a:rPr lang="en-US" altLang="de-DE" sz="2000" dirty="0" smtClean="0">
                <a:latin typeface="Calibri" pitchFamily="34" charset="0"/>
              </a:rPr>
              <a:t>LGAD sensor (collaboration with FBK)</a:t>
            </a:r>
          </a:p>
          <a:p>
            <a:pPr marL="57150" indent="-342900">
              <a:buFont typeface="Courier New" panose="02070309020205020404" pitchFamily="49" charset="0"/>
              <a:buChar char="o"/>
            </a:pPr>
            <a:r>
              <a:rPr lang="en-US" altLang="de-DE" sz="2000" dirty="0">
                <a:latin typeface="Calibri" pitchFamily="34" charset="0"/>
              </a:rPr>
              <a:t>Optimize preamp gain/CDS </a:t>
            </a:r>
            <a:r>
              <a:rPr lang="en-US" altLang="de-DE" sz="2000" dirty="0" smtClean="0">
                <a:latin typeface="Calibri" pitchFamily="34" charset="0"/>
              </a:rPr>
              <a:t>gain</a:t>
            </a:r>
            <a:endParaRPr lang="en-US" altLang="de-DE" sz="2000" dirty="0">
              <a:latin typeface="Calibri" pitchFamily="34" charset="0"/>
            </a:endParaRPr>
          </a:p>
          <a:p>
            <a:pPr marL="57150" indent="-342900">
              <a:buFont typeface="Courier New" panose="02070309020205020404" pitchFamily="49" charset="0"/>
              <a:buChar char="o"/>
            </a:pPr>
            <a:r>
              <a:rPr lang="en-US" altLang="de-DE" sz="2000" dirty="0" smtClean="0">
                <a:latin typeface="Calibri" pitchFamily="34" charset="0"/>
              </a:rPr>
              <a:t>Multisampling</a:t>
            </a:r>
            <a:r>
              <a:rPr lang="en-US" altLang="de-DE" sz="2000" dirty="0" smtClean="0">
                <a:latin typeface="Calibri" pitchFamily="34" charset="0"/>
              </a:rPr>
              <a:t>: Noise= Noise/ </a:t>
            </a:r>
            <a:r>
              <a:rPr lang="en-US" altLang="de-DE" sz="2000" dirty="0" err="1" smtClean="0">
                <a:latin typeface="Calibri" pitchFamily="34" charset="0"/>
              </a:rPr>
              <a:t>sqrt</a:t>
            </a:r>
            <a:r>
              <a:rPr lang="en-US" altLang="de-DE" sz="2000" dirty="0" smtClean="0">
                <a:latin typeface="Calibri" pitchFamily="34" charset="0"/>
              </a:rPr>
              <a:t>(</a:t>
            </a:r>
            <a:r>
              <a:rPr lang="en-US" altLang="de-DE" sz="2000" dirty="0" err="1" smtClean="0">
                <a:latin typeface="Calibri" pitchFamily="34" charset="0"/>
              </a:rPr>
              <a:t>Nsamples</a:t>
            </a:r>
            <a:r>
              <a:rPr lang="en-US" altLang="de-DE" sz="2000" dirty="0" smtClean="0">
                <a:latin typeface="Calibri" pitchFamily="34" charset="0"/>
              </a:rPr>
              <a:t>)</a:t>
            </a:r>
          </a:p>
          <a:p>
            <a:pPr marL="1085850" lvl="1" indent="-342900">
              <a:buFont typeface="Arial" panose="020B0604020202020204" pitchFamily="34" charset="0"/>
              <a:buChar char="•"/>
            </a:pPr>
            <a:r>
              <a:rPr lang="en-US" altLang="de-DE" sz="2000" dirty="0" smtClean="0">
                <a:latin typeface="Calibri" pitchFamily="34" charset="0"/>
              </a:rPr>
              <a:t>Off </a:t>
            </a:r>
            <a:r>
              <a:rPr lang="en-US" altLang="de-DE" sz="2000" dirty="0" smtClean="0">
                <a:latin typeface="Calibri" pitchFamily="34" charset="0"/>
              </a:rPr>
              <a:t>chip-Off </a:t>
            </a:r>
            <a:r>
              <a:rPr lang="en-US" altLang="de-DE" sz="2000" dirty="0" smtClean="0">
                <a:latin typeface="Calibri" pitchFamily="34" charset="0"/>
              </a:rPr>
              <a:t>pixel (bottom of the column</a:t>
            </a:r>
            <a:r>
              <a:rPr lang="en-US" altLang="de-DE" sz="2000" dirty="0" smtClean="0">
                <a:latin typeface="Calibri" pitchFamily="34" charset="0"/>
              </a:rPr>
              <a:t>)-On </a:t>
            </a:r>
            <a:r>
              <a:rPr lang="en-US" altLang="de-DE" sz="2000" dirty="0" smtClean="0">
                <a:latin typeface="Calibri" pitchFamily="34" charset="0"/>
              </a:rPr>
              <a:t>pixel</a:t>
            </a:r>
          </a:p>
          <a:p>
            <a:endParaRPr lang="en-US" altLang="de-DE" sz="2000" dirty="0">
              <a:latin typeface="Calibri" pitchFamily="34" charset="0"/>
            </a:endParaRPr>
          </a:p>
        </p:txBody>
      </p:sp>
      <p:sp>
        <p:nvSpPr>
          <p:cNvPr id="12" name="Text Box 38"/>
          <p:cNvSpPr txBox="1">
            <a:spLocks noChangeArrowheads="1"/>
          </p:cNvSpPr>
          <p:nvPr/>
        </p:nvSpPr>
        <p:spPr bwMode="auto">
          <a:xfrm>
            <a:off x="1977232" y="5460422"/>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13" name="Line 104"/>
          <p:cNvSpPr>
            <a:spLocks noChangeShapeType="1"/>
          </p:cNvSpPr>
          <p:nvPr/>
        </p:nvSpPr>
        <p:spPr bwMode="auto">
          <a:xfrm flipH="1">
            <a:off x="6418905" y="4884159"/>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grpSp>
        <p:nvGrpSpPr>
          <p:cNvPr id="14" name="Group 48"/>
          <p:cNvGrpSpPr>
            <a:grpSpLocks/>
          </p:cNvGrpSpPr>
          <p:nvPr/>
        </p:nvGrpSpPr>
        <p:grpSpPr bwMode="auto">
          <a:xfrm>
            <a:off x="1237457" y="5022272"/>
            <a:ext cx="768350" cy="298450"/>
            <a:chOff x="877" y="759"/>
            <a:chExt cx="484" cy="188"/>
          </a:xfrm>
        </p:grpSpPr>
        <p:sp>
          <p:nvSpPr>
            <p:cNvPr id="15"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6"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7"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9" name="Group 57"/>
          <p:cNvGrpSpPr>
            <a:grpSpLocks/>
          </p:cNvGrpSpPr>
          <p:nvPr/>
        </p:nvGrpSpPr>
        <p:grpSpPr bwMode="auto">
          <a:xfrm>
            <a:off x="1918494" y="4923847"/>
            <a:ext cx="768350" cy="498475"/>
            <a:chOff x="2190" y="1329"/>
            <a:chExt cx="484" cy="314"/>
          </a:xfrm>
        </p:grpSpPr>
        <p:sp>
          <p:nvSpPr>
            <p:cNvPr id="20"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2"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3"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4"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5" name="Group 63"/>
          <p:cNvGrpSpPr>
            <a:grpSpLocks/>
          </p:cNvGrpSpPr>
          <p:nvPr/>
        </p:nvGrpSpPr>
        <p:grpSpPr bwMode="auto">
          <a:xfrm>
            <a:off x="1918494" y="4328534"/>
            <a:ext cx="768350" cy="298450"/>
            <a:chOff x="877" y="759"/>
            <a:chExt cx="484" cy="188"/>
          </a:xfrm>
        </p:grpSpPr>
        <p:sp>
          <p:nvSpPr>
            <p:cNvPr id="26"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7"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8"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9"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30" name="AutoShape 31"/>
          <p:cNvCxnSpPr>
            <a:cxnSpLocks noChangeShapeType="1"/>
            <a:stCxn id="29" idx="0"/>
            <a:endCxn id="20" idx="1"/>
          </p:cNvCxnSpPr>
          <p:nvPr/>
        </p:nvCxnSpPr>
        <p:spPr bwMode="auto">
          <a:xfrm>
            <a:off x="1918494" y="4482522"/>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 name="AutoShape 32"/>
          <p:cNvCxnSpPr>
            <a:cxnSpLocks noChangeShapeType="1"/>
            <a:stCxn id="28" idx="1"/>
            <a:endCxn id="21" idx="0"/>
          </p:cNvCxnSpPr>
          <p:nvPr/>
        </p:nvCxnSpPr>
        <p:spPr bwMode="auto">
          <a:xfrm>
            <a:off x="2686844" y="4482522"/>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32" name="Group 70"/>
          <p:cNvGrpSpPr>
            <a:grpSpLocks/>
          </p:cNvGrpSpPr>
          <p:nvPr/>
        </p:nvGrpSpPr>
        <p:grpSpPr bwMode="auto">
          <a:xfrm>
            <a:off x="2616994" y="5022272"/>
            <a:ext cx="717550" cy="153987"/>
            <a:chOff x="2835" y="1207"/>
            <a:chExt cx="452" cy="97"/>
          </a:xfrm>
        </p:grpSpPr>
        <p:sp>
          <p:nvSpPr>
            <p:cNvPr id="3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3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36" name="Line 7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37" name="Group 75"/>
          <p:cNvGrpSpPr>
            <a:grpSpLocks/>
          </p:cNvGrpSpPr>
          <p:nvPr/>
        </p:nvGrpSpPr>
        <p:grpSpPr bwMode="auto">
          <a:xfrm>
            <a:off x="3191669" y="5163559"/>
            <a:ext cx="298450" cy="1254125"/>
            <a:chOff x="3300" y="1933"/>
            <a:chExt cx="188" cy="790"/>
          </a:xfrm>
        </p:grpSpPr>
        <p:grpSp>
          <p:nvGrpSpPr>
            <p:cNvPr id="38" name="Group 76"/>
            <p:cNvGrpSpPr>
              <a:grpSpLocks/>
            </p:cNvGrpSpPr>
            <p:nvPr/>
          </p:nvGrpSpPr>
          <p:grpSpPr bwMode="auto">
            <a:xfrm rot="-5400000">
              <a:off x="3152" y="2387"/>
              <a:ext cx="484" cy="188"/>
              <a:chOff x="877" y="759"/>
              <a:chExt cx="484" cy="188"/>
            </a:xfrm>
          </p:grpSpPr>
          <p:sp>
            <p:nvSpPr>
              <p:cNvPr id="44"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5"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6"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7"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39" name="Group 81"/>
            <p:cNvGrpSpPr>
              <a:grpSpLocks/>
            </p:cNvGrpSpPr>
            <p:nvPr/>
          </p:nvGrpSpPr>
          <p:grpSpPr bwMode="auto">
            <a:xfrm rot="-5400000">
              <a:off x="3123" y="2110"/>
              <a:ext cx="452" cy="97"/>
              <a:chOff x="2835" y="1207"/>
              <a:chExt cx="452" cy="97"/>
            </a:xfrm>
          </p:grpSpPr>
          <p:sp>
            <p:nvSpPr>
              <p:cNvPr id="40"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1"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42"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43" name="Line 8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48" name="Group 86"/>
          <p:cNvGrpSpPr>
            <a:grpSpLocks/>
          </p:cNvGrpSpPr>
          <p:nvPr/>
        </p:nvGrpSpPr>
        <p:grpSpPr bwMode="auto">
          <a:xfrm>
            <a:off x="3647282" y="5177847"/>
            <a:ext cx="298450" cy="1254125"/>
            <a:chOff x="3300" y="1933"/>
            <a:chExt cx="188" cy="790"/>
          </a:xfrm>
        </p:grpSpPr>
        <p:grpSp>
          <p:nvGrpSpPr>
            <p:cNvPr id="49" name="Group 87"/>
            <p:cNvGrpSpPr>
              <a:grpSpLocks/>
            </p:cNvGrpSpPr>
            <p:nvPr/>
          </p:nvGrpSpPr>
          <p:grpSpPr bwMode="auto">
            <a:xfrm rot="-5400000">
              <a:off x="3152" y="2387"/>
              <a:ext cx="484" cy="188"/>
              <a:chOff x="877" y="759"/>
              <a:chExt cx="484" cy="188"/>
            </a:xfrm>
          </p:grpSpPr>
          <p:sp>
            <p:nvSpPr>
              <p:cNvPr id="55"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6"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7"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8"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50" name="Group 92"/>
            <p:cNvGrpSpPr>
              <a:grpSpLocks/>
            </p:cNvGrpSpPr>
            <p:nvPr/>
          </p:nvGrpSpPr>
          <p:grpSpPr bwMode="auto">
            <a:xfrm rot="-5400000">
              <a:off x="3123" y="2110"/>
              <a:ext cx="452" cy="97"/>
              <a:chOff x="2835" y="1207"/>
              <a:chExt cx="452" cy="97"/>
            </a:xfrm>
          </p:grpSpPr>
          <p:sp>
            <p:nvSpPr>
              <p:cNvPr id="5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5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54"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59" name="Line 15"/>
          <p:cNvSpPr>
            <a:spLocks noChangeShapeType="1"/>
          </p:cNvSpPr>
          <p:nvPr/>
        </p:nvSpPr>
        <p:spPr bwMode="auto">
          <a:xfrm>
            <a:off x="5339405" y="4923847"/>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0" name="Line 16"/>
          <p:cNvSpPr>
            <a:spLocks noChangeShapeType="1"/>
          </p:cNvSpPr>
          <p:nvPr/>
        </p:nvSpPr>
        <p:spPr bwMode="auto">
          <a:xfrm flipV="1">
            <a:off x="5339405" y="5173084"/>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1" name="Line 17"/>
          <p:cNvSpPr>
            <a:spLocks noChangeShapeType="1"/>
          </p:cNvSpPr>
          <p:nvPr/>
        </p:nvSpPr>
        <p:spPr bwMode="auto">
          <a:xfrm flipH="1" flipV="1">
            <a:off x="5339405" y="4923847"/>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2" name="Line 100"/>
          <p:cNvSpPr>
            <a:spLocks noChangeShapeType="1"/>
          </p:cNvSpPr>
          <p:nvPr/>
        </p:nvSpPr>
        <p:spPr bwMode="auto">
          <a:xfrm>
            <a:off x="3301207" y="5163559"/>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63" name="Group 102"/>
          <p:cNvGrpSpPr>
            <a:grpSpLocks/>
          </p:cNvGrpSpPr>
          <p:nvPr/>
        </p:nvGrpSpPr>
        <p:grpSpPr bwMode="auto">
          <a:xfrm>
            <a:off x="1918494" y="3939597"/>
            <a:ext cx="766763" cy="585787"/>
            <a:chOff x="2190" y="709"/>
            <a:chExt cx="483" cy="369"/>
          </a:xfrm>
        </p:grpSpPr>
        <p:grpSp>
          <p:nvGrpSpPr>
            <p:cNvPr id="64" name="Group 103"/>
            <p:cNvGrpSpPr>
              <a:grpSpLocks/>
            </p:cNvGrpSpPr>
            <p:nvPr/>
          </p:nvGrpSpPr>
          <p:grpSpPr bwMode="auto">
            <a:xfrm>
              <a:off x="2191" y="709"/>
              <a:ext cx="452" cy="97"/>
              <a:chOff x="2835" y="1207"/>
              <a:chExt cx="452" cy="97"/>
            </a:xfrm>
          </p:grpSpPr>
          <p:sp>
            <p:nvSpPr>
              <p:cNvPr id="6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6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70" name="Line 10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65" name="Line 108"/>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66" name="Line 109"/>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71" name="Line 110"/>
          <p:cNvSpPr>
            <a:spLocks noChangeShapeType="1"/>
          </p:cNvSpPr>
          <p:nvPr/>
        </p:nvSpPr>
        <p:spPr bwMode="auto">
          <a:xfrm>
            <a:off x="2610644" y="4087234"/>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72" name="AutoShape 111"/>
          <p:cNvSpPr>
            <a:spLocks noChangeArrowheads="1"/>
          </p:cNvSpPr>
          <p:nvPr/>
        </p:nvSpPr>
        <p:spPr bwMode="auto">
          <a:xfrm rot="10800000">
            <a:off x="3205957" y="6409747"/>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73" name="AutoShape 112"/>
          <p:cNvSpPr>
            <a:spLocks noChangeArrowheads="1"/>
          </p:cNvSpPr>
          <p:nvPr/>
        </p:nvSpPr>
        <p:spPr bwMode="auto">
          <a:xfrm rot="10800000">
            <a:off x="3661569" y="6397047"/>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74" name="Text Box 38"/>
          <p:cNvSpPr txBox="1">
            <a:spLocks noChangeArrowheads="1"/>
          </p:cNvSpPr>
          <p:nvPr/>
        </p:nvSpPr>
        <p:spPr bwMode="auto">
          <a:xfrm>
            <a:off x="5107649" y="4357109"/>
            <a:ext cx="6921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dirty="0" smtClean="0">
                <a:latin typeface="Calibri" pitchFamily="34" charset="0"/>
              </a:rPr>
              <a:t>Pixel</a:t>
            </a:r>
            <a:endParaRPr lang="en-US" altLang="de-DE" sz="1600" b="0" dirty="0">
              <a:latin typeface="Calibri" pitchFamily="34" charset="0"/>
            </a:endParaRPr>
          </a:p>
          <a:p>
            <a:pPr algn="ctr" eaLnBrk="1" hangingPunct="1"/>
            <a:r>
              <a:rPr lang="en-US" altLang="de-DE" sz="1600" b="0" dirty="0">
                <a:latin typeface="Calibri" pitchFamily="34" charset="0"/>
              </a:rPr>
              <a:t>buffer</a:t>
            </a:r>
          </a:p>
        </p:txBody>
      </p:sp>
      <p:grpSp>
        <p:nvGrpSpPr>
          <p:cNvPr id="75" name="Group 114"/>
          <p:cNvGrpSpPr>
            <a:grpSpLocks/>
          </p:cNvGrpSpPr>
          <p:nvPr/>
        </p:nvGrpSpPr>
        <p:grpSpPr bwMode="auto">
          <a:xfrm>
            <a:off x="5707705" y="5012747"/>
            <a:ext cx="717550" cy="153987"/>
            <a:chOff x="2835" y="1207"/>
            <a:chExt cx="452" cy="97"/>
          </a:xfrm>
        </p:grpSpPr>
        <p:sp>
          <p:nvSpPr>
            <p:cNvPr id="7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7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7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79" name="Line 11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80" name="Line 119"/>
          <p:cNvSpPr>
            <a:spLocks noChangeShapeType="1"/>
          </p:cNvSpPr>
          <p:nvPr/>
        </p:nvSpPr>
        <p:spPr bwMode="auto">
          <a:xfrm>
            <a:off x="6415810" y="3938010"/>
            <a:ext cx="0" cy="2062746"/>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81" name="Group 121"/>
          <p:cNvGrpSpPr>
            <a:grpSpLocks/>
          </p:cNvGrpSpPr>
          <p:nvPr/>
        </p:nvGrpSpPr>
        <p:grpSpPr bwMode="auto">
          <a:xfrm rot="5400000">
            <a:off x="6049399" y="6098560"/>
            <a:ext cx="768350" cy="498475"/>
            <a:chOff x="2190" y="1329"/>
            <a:chExt cx="484" cy="314"/>
          </a:xfrm>
        </p:grpSpPr>
        <p:sp>
          <p:nvSpPr>
            <p:cNvPr id="82"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83"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84"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85"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86"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88" name="Text Box 38"/>
          <p:cNvSpPr txBox="1">
            <a:spLocks noChangeArrowheads="1"/>
          </p:cNvSpPr>
          <p:nvPr/>
        </p:nvSpPr>
        <p:spPr bwMode="auto">
          <a:xfrm>
            <a:off x="1346994" y="3722109"/>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dirty="0">
                <a:latin typeface="Calibri" pitchFamily="34" charset="0"/>
              </a:rPr>
              <a:t>CDS</a:t>
            </a:r>
          </a:p>
          <a:p>
            <a:pPr algn="ctr" eaLnBrk="1" hangingPunct="1"/>
            <a:r>
              <a:rPr lang="en-US" altLang="de-DE" sz="1400" b="0" dirty="0">
                <a:latin typeface="Calibri" pitchFamily="34" charset="0"/>
              </a:rPr>
              <a:t>reset</a:t>
            </a:r>
          </a:p>
        </p:txBody>
      </p:sp>
      <p:sp>
        <p:nvSpPr>
          <p:cNvPr id="89" name="Text Box 38"/>
          <p:cNvSpPr txBox="1">
            <a:spLocks noChangeArrowheads="1"/>
          </p:cNvSpPr>
          <p:nvPr/>
        </p:nvSpPr>
        <p:spPr bwMode="auto">
          <a:xfrm>
            <a:off x="4905824" y="5661248"/>
            <a:ext cx="101559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dirty="0">
                <a:latin typeface="Calibri" pitchFamily="34" charset="0"/>
              </a:rPr>
              <a:t>Storage</a:t>
            </a:r>
          </a:p>
          <a:p>
            <a:pPr algn="ctr" eaLnBrk="1" hangingPunct="1"/>
            <a:r>
              <a:rPr lang="en-US" altLang="de-DE" sz="1600" b="0" dirty="0" smtClean="0">
                <a:latin typeface="Calibri" pitchFamily="34" charset="0"/>
              </a:rPr>
              <a:t>Caps, N=4</a:t>
            </a:r>
            <a:endParaRPr lang="en-US" altLang="de-DE" sz="1600" b="0" dirty="0">
              <a:latin typeface="Calibri" pitchFamily="34" charset="0"/>
            </a:endParaRPr>
          </a:p>
        </p:txBody>
      </p:sp>
      <p:sp>
        <p:nvSpPr>
          <p:cNvPr id="90" name="Oval 89"/>
          <p:cNvSpPr/>
          <p:nvPr/>
        </p:nvSpPr>
        <p:spPr bwMode="auto">
          <a:xfrm>
            <a:off x="2520106" y="5121917"/>
            <a:ext cx="114673" cy="101600"/>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91" name="Group 75"/>
          <p:cNvGrpSpPr>
            <a:grpSpLocks/>
          </p:cNvGrpSpPr>
          <p:nvPr/>
        </p:nvGrpSpPr>
        <p:grpSpPr bwMode="auto">
          <a:xfrm>
            <a:off x="4101207" y="5173668"/>
            <a:ext cx="298450" cy="1254125"/>
            <a:chOff x="3300" y="1933"/>
            <a:chExt cx="188" cy="790"/>
          </a:xfrm>
        </p:grpSpPr>
        <p:grpSp>
          <p:nvGrpSpPr>
            <p:cNvPr id="92" name="Group 76"/>
            <p:cNvGrpSpPr>
              <a:grpSpLocks/>
            </p:cNvGrpSpPr>
            <p:nvPr/>
          </p:nvGrpSpPr>
          <p:grpSpPr bwMode="auto">
            <a:xfrm rot="-5400000">
              <a:off x="3152" y="2387"/>
              <a:ext cx="484" cy="188"/>
              <a:chOff x="877" y="759"/>
              <a:chExt cx="484" cy="188"/>
            </a:xfrm>
          </p:grpSpPr>
          <p:sp>
            <p:nvSpPr>
              <p:cNvPr id="9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93" name="Group 81"/>
            <p:cNvGrpSpPr>
              <a:grpSpLocks/>
            </p:cNvGrpSpPr>
            <p:nvPr/>
          </p:nvGrpSpPr>
          <p:grpSpPr bwMode="auto">
            <a:xfrm rot="-5400000">
              <a:off x="3123" y="2110"/>
              <a:ext cx="452" cy="97"/>
              <a:chOff x="2835" y="1207"/>
              <a:chExt cx="452" cy="97"/>
            </a:xfrm>
          </p:grpSpPr>
          <p:sp>
            <p:nvSpPr>
              <p:cNvPr id="9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9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97" name="Line 8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102" name="Group 86"/>
          <p:cNvGrpSpPr>
            <a:grpSpLocks/>
          </p:cNvGrpSpPr>
          <p:nvPr/>
        </p:nvGrpSpPr>
        <p:grpSpPr bwMode="auto">
          <a:xfrm>
            <a:off x="4556820" y="5187956"/>
            <a:ext cx="298450" cy="1254125"/>
            <a:chOff x="3300" y="1933"/>
            <a:chExt cx="188" cy="790"/>
          </a:xfrm>
        </p:grpSpPr>
        <p:grpSp>
          <p:nvGrpSpPr>
            <p:cNvPr id="103" name="Group 87"/>
            <p:cNvGrpSpPr>
              <a:grpSpLocks/>
            </p:cNvGrpSpPr>
            <p:nvPr/>
          </p:nvGrpSpPr>
          <p:grpSpPr bwMode="auto">
            <a:xfrm rot="-5400000">
              <a:off x="3152" y="2387"/>
              <a:ext cx="484" cy="188"/>
              <a:chOff x="877" y="759"/>
              <a:chExt cx="484" cy="188"/>
            </a:xfrm>
          </p:grpSpPr>
          <p:sp>
            <p:nvSpPr>
              <p:cNvPr id="10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04" name="Group 92"/>
            <p:cNvGrpSpPr>
              <a:grpSpLocks/>
            </p:cNvGrpSpPr>
            <p:nvPr/>
          </p:nvGrpSpPr>
          <p:grpSpPr bwMode="auto">
            <a:xfrm rot="-5400000">
              <a:off x="3123" y="2110"/>
              <a:ext cx="452" cy="97"/>
              <a:chOff x="2835" y="1207"/>
              <a:chExt cx="452" cy="97"/>
            </a:xfrm>
          </p:grpSpPr>
          <p:sp>
            <p:nvSpPr>
              <p:cNvPr id="10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0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08"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113" name="AutoShape 111"/>
          <p:cNvSpPr>
            <a:spLocks noChangeArrowheads="1"/>
          </p:cNvSpPr>
          <p:nvPr/>
        </p:nvSpPr>
        <p:spPr bwMode="auto">
          <a:xfrm rot="10800000">
            <a:off x="4115495" y="6419856"/>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14" name="AutoShape 112"/>
          <p:cNvSpPr>
            <a:spLocks noChangeArrowheads="1"/>
          </p:cNvSpPr>
          <p:nvPr/>
        </p:nvSpPr>
        <p:spPr bwMode="auto">
          <a:xfrm rot="10800000">
            <a:off x="4571107" y="6407156"/>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15" name="Line 100"/>
          <p:cNvSpPr>
            <a:spLocks noChangeShapeType="1"/>
          </p:cNvSpPr>
          <p:nvPr/>
        </p:nvSpPr>
        <p:spPr bwMode="auto">
          <a:xfrm>
            <a:off x="4254913" y="516543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Tree>
    <p:extLst>
      <p:ext uri="{BB962C8B-B14F-4D97-AF65-F5344CB8AC3E}">
        <p14:creationId xmlns:p14="http://schemas.microsoft.com/office/powerpoint/2010/main" val="2283261759"/>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1151989" y="6093296"/>
            <a:ext cx="117475" cy="130175"/>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solidFill>
                  <a:schemeClr val="tx1"/>
                </a:solidFill>
              </a:ln>
              <a:solidFill>
                <a:srgbClr val="FFFFFF"/>
              </a:solidFill>
              <a:effectLst/>
              <a:latin typeface="Times" charset="0"/>
            </a:endParaRPr>
          </a:p>
        </p:txBody>
      </p:sp>
      <p:sp>
        <p:nvSpPr>
          <p:cNvPr id="238" name="Fußzeilenplatzhalter 4"/>
          <p:cNvSpPr>
            <a:spLocks noGrp="1"/>
          </p:cNvSpPr>
          <p:nvPr>
            <p:ph type="ftr" sz="quarter" idx="11"/>
          </p:nvPr>
        </p:nvSpPr>
        <p:spPr/>
        <p:txBody>
          <a:bodyPr/>
          <a:lstStyle/>
          <a:p>
            <a:pPr>
              <a:defRPr/>
            </a:pPr>
            <a:r>
              <a:rPr lang="de-DE" altLang="de-DE" smtClean="0"/>
              <a:t>R. Dinapoli</a:t>
            </a:r>
            <a:endParaRPr lang="de-DE" altLang="de-DE"/>
          </a:p>
        </p:txBody>
      </p:sp>
      <p:sp>
        <p:nvSpPr>
          <p:cNvPr id="21507" name="Text Box 242"/>
          <p:cNvSpPr txBox="1">
            <a:spLocks noChangeArrowheads="1"/>
          </p:cNvSpPr>
          <p:nvPr/>
        </p:nvSpPr>
        <p:spPr bwMode="auto">
          <a:xfrm>
            <a:off x="6502400" y="5229225"/>
            <a:ext cx="135466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dirty="0">
                <a:latin typeface="Calibri" pitchFamily="34" charset="0"/>
              </a:rPr>
              <a:t>Single ended</a:t>
            </a:r>
          </a:p>
          <a:p>
            <a:r>
              <a:rPr lang="en-US" altLang="de-DE" sz="1600" dirty="0">
                <a:latin typeface="Calibri" pitchFamily="34" charset="0"/>
              </a:rPr>
              <a:t>to differential</a:t>
            </a:r>
          </a:p>
          <a:p>
            <a:r>
              <a:rPr lang="en-US" altLang="de-DE" sz="1600" dirty="0">
                <a:latin typeface="Calibri" pitchFamily="34" charset="0"/>
              </a:rPr>
              <a:t>output driver</a:t>
            </a:r>
          </a:p>
          <a:p>
            <a:r>
              <a:rPr lang="en-US" altLang="de-DE" sz="1600" dirty="0">
                <a:latin typeface="Calibri" pitchFamily="34" charset="0"/>
              </a:rPr>
              <a:t>(</a:t>
            </a:r>
            <a:r>
              <a:rPr lang="en-US" altLang="de-DE" sz="1600" dirty="0" smtClean="0">
                <a:latin typeface="Calibri" pitchFamily="34" charset="0"/>
              </a:rPr>
              <a:t>1x/25cols</a:t>
            </a:r>
            <a:r>
              <a:rPr lang="en-US" altLang="de-DE" sz="1600" dirty="0">
                <a:latin typeface="Calibri" pitchFamily="34" charset="0"/>
              </a:rPr>
              <a:t>)</a:t>
            </a:r>
          </a:p>
        </p:txBody>
      </p:sp>
      <p:sp>
        <p:nvSpPr>
          <p:cNvPr id="21508" name="Line 13"/>
          <p:cNvSpPr>
            <a:spLocks noChangeShapeType="1"/>
          </p:cNvSpPr>
          <p:nvPr/>
        </p:nvSpPr>
        <p:spPr bwMode="auto">
          <a:xfrm flipH="1">
            <a:off x="1355725" y="2359025"/>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09" name="Line 14"/>
          <p:cNvSpPr>
            <a:spLocks noChangeShapeType="1"/>
          </p:cNvSpPr>
          <p:nvPr/>
        </p:nvSpPr>
        <p:spPr bwMode="auto">
          <a:xfrm flipH="1">
            <a:off x="1943100" y="2359025"/>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10" name="Line 15"/>
          <p:cNvSpPr>
            <a:spLocks noChangeShapeType="1"/>
          </p:cNvSpPr>
          <p:nvPr/>
        </p:nvSpPr>
        <p:spPr bwMode="auto">
          <a:xfrm>
            <a:off x="1550988" y="2105025"/>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11" name="Line 16"/>
          <p:cNvSpPr>
            <a:spLocks noChangeShapeType="1"/>
          </p:cNvSpPr>
          <p:nvPr/>
        </p:nvSpPr>
        <p:spPr bwMode="auto">
          <a:xfrm flipV="1">
            <a:off x="1550988" y="235426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12" name="Line 17"/>
          <p:cNvSpPr>
            <a:spLocks noChangeShapeType="1"/>
          </p:cNvSpPr>
          <p:nvPr/>
        </p:nvSpPr>
        <p:spPr bwMode="auto">
          <a:xfrm flipH="1" flipV="1">
            <a:off x="1550988" y="2105025"/>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1513" name="Group 8"/>
          <p:cNvGrpSpPr>
            <a:grpSpLocks/>
          </p:cNvGrpSpPr>
          <p:nvPr/>
        </p:nvGrpSpPr>
        <p:grpSpPr bwMode="auto">
          <a:xfrm>
            <a:off x="1355725" y="1506538"/>
            <a:ext cx="768350" cy="298450"/>
            <a:chOff x="877" y="759"/>
            <a:chExt cx="484" cy="188"/>
          </a:xfrm>
        </p:grpSpPr>
        <p:sp>
          <p:nvSpPr>
            <p:cNvPr id="2174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4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4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4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514" name="Group 22"/>
          <p:cNvGrpSpPr>
            <a:grpSpLocks/>
          </p:cNvGrpSpPr>
          <p:nvPr/>
        </p:nvGrpSpPr>
        <p:grpSpPr bwMode="auto">
          <a:xfrm rot="-5400000">
            <a:off x="730250" y="2433638"/>
            <a:ext cx="301625" cy="158750"/>
            <a:chOff x="1467" y="1369"/>
            <a:chExt cx="146" cy="100"/>
          </a:xfrm>
        </p:grpSpPr>
        <p:sp>
          <p:nvSpPr>
            <p:cNvPr id="21734" name="Line 23"/>
            <p:cNvSpPr>
              <a:spLocks noChangeShapeType="1"/>
            </p:cNvSpPr>
            <p:nvPr/>
          </p:nvSpPr>
          <p:spPr bwMode="auto">
            <a:xfrm flipH="1">
              <a:off x="1467" y="1421"/>
              <a:ext cx="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5" name="Line 24"/>
            <p:cNvSpPr>
              <a:spLocks noChangeShapeType="1"/>
            </p:cNvSpPr>
            <p:nvPr/>
          </p:nvSpPr>
          <p:spPr bwMode="auto">
            <a:xfrm flipH="1">
              <a:off x="1579" y="1420"/>
              <a:ext cx="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6" name="Line 25"/>
            <p:cNvSpPr>
              <a:spLocks noChangeShapeType="1"/>
            </p:cNvSpPr>
            <p:nvPr/>
          </p:nvSpPr>
          <p:spPr bwMode="auto">
            <a:xfrm>
              <a:off x="1505"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7" name="Line 26"/>
            <p:cNvSpPr>
              <a:spLocks noChangeShapeType="1"/>
            </p:cNvSpPr>
            <p:nvPr/>
          </p:nvSpPr>
          <p:spPr bwMode="auto">
            <a:xfrm flipV="1">
              <a:off x="1505" y="1421"/>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8" name="Line 27"/>
            <p:cNvSpPr>
              <a:spLocks noChangeShapeType="1"/>
            </p:cNvSpPr>
            <p:nvPr/>
          </p:nvSpPr>
          <p:spPr bwMode="auto">
            <a:xfrm flipH="1" flipV="1">
              <a:off x="1504" y="1369"/>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9" name="Line 28"/>
            <p:cNvSpPr>
              <a:spLocks noChangeShapeType="1"/>
            </p:cNvSpPr>
            <p:nvPr/>
          </p:nvSpPr>
          <p:spPr bwMode="auto">
            <a:xfrm>
              <a:off x="1580"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515" name="Group 20"/>
          <p:cNvGrpSpPr>
            <a:grpSpLocks/>
          </p:cNvGrpSpPr>
          <p:nvPr/>
        </p:nvGrpSpPr>
        <p:grpSpPr bwMode="auto">
          <a:xfrm>
            <a:off x="608013" y="2290763"/>
            <a:ext cx="169862" cy="203200"/>
            <a:chOff x="406" y="1253"/>
            <a:chExt cx="107" cy="128"/>
          </a:xfrm>
        </p:grpSpPr>
        <p:sp>
          <p:nvSpPr>
            <p:cNvPr id="21732" name="AutoShape 29"/>
            <p:cNvSpPr>
              <a:spLocks noChangeArrowheads="1"/>
            </p:cNvSpPr>
            <p:nvPr/>
          </p:nvSpPr>
          <p:spPr bwMode="auto">
            <a:xfrm>
              <a:off x="474" y="1335"/>
              <a:ext cx="39" cy="46"/>
            </a:xfrm>
            <a:prstGeom prst="triangle">
              <a:avLst>
                <a:gd name="adj" fmla="val 10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endParaRPr lang="en-GB" altLang="de-DE" sz="1800" b="0">
                <a:latin typeface="Calibri" pitchFamily="34" charset="0"/>
              </a:endParaRPr>
            </a:p>
          </p:txBody>
        </p:sp>
        <p:cxnSp>
          <p:nvCxnSpPr>
            <p:cNvPr id="21733" name="AutoShape 30"/>
            <p:cNvCxnSpPr>
              <a:cxnSpLocks noChangeShapeType="1"/>
            </p:cNvCxnSpPr>
            <p:nvPr/>
          </p:nvCxnSpPr>
          <p:spPr bwMode="auto">
            <a:xfrm rot="5400000" flipH="1">
              <a:off x="398" y="1261"/>
              <a:ext cx="104" cy="88"/>
            </a:xfrm>
            <a:prstGeom prst="curvedConnector3">
              <a:avLst>
                <a:gd name="adj1" fmla="val 60759"/>
              </a:avLst>
            </a:prstGeom>
            <a:noFill/>
            <a:ln w="9525">
              <a:solidFill>
                <a:schemeClr val="tx1"/>
              </a:solidFill>
              <a:round/>
              <a:headEnd/>
              <a:tailEnd/>
            </a:ln>
            <a:extLst>
              <a:ext uri="{909E8E84-426E-40DD-AFC4-6F175D3DCCD1}">
                <a14:hiddenFill xmlns:a14="http://schemas.microsoft.com/office/drawing/2010/main">
                  <a:noFill/>
                </a14:hiddenFill>
              </a:ext>
            </a:extLst>
          </p:spPr>
        </p:cxnSp>
      </p:grpSp>
      <p:cxnSp>
        <p:nvCxnSpPr>
          <p:cNvPr id="21516" name="AutoShape 31"/>
          <p:cNvCxnSpPr>
            <a:cxnSpLocks noChangeShapeType="1"/>
            <a:stCxn id="21743" idx="0"/>
            <a:endCxn id="21508" idx="1"/>
          </p:cNvCxnSpPr>
          <p:nvPr/>
        </p:nvCxnSpPr>
        <p:spPr bwMode="auto">
          <a:xfrm>
            <a:off x="1355725" y="1660525"/>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1517" name="AutoShape 32"/>
          <p:cNvCxnSpPr>
            <a:cxnSpLocks noChangeShapeType="1"/>
            <a:stCxn id="21742" idx="1"/>
            <a:endCxn id="21509" idx="0"/>
          </p:cNvCxnSpPr>
          <p:nvPr/>
        </p:nvCxnSpPr>
        <p:spPr bwMode="auto">
          <a:xfrm>
            <a:off x="2124075" y="1660525"/>
            <a:ext cx="0"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1518" name="Line 33"/>
          <p:cNvSpPr>
            <a:spLocks noChangeShapeType="1"/>
          </p:cNvSpPr>
          <p:nvPr/>
        </p:nvSpPr>
        <p:spPr bwMode="auto">
          <a:xfrm>
            <a:off x="671513" y="2665413"/>
            <a:ext cx="427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19" name="Line 34"/>
          <p:cNvSpPr>
            <a:spLocks noChangeShapeType="1"/>
          </p:cNvSpPr>
          <p:nvPr/>
        </p:nvSpPr>
        <p:spPr bwMode="auto">
          <a:xfrm flipH="1">
            <a:off x="671513"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0" name="Line 35"/>
          <p:cNvSpPr>
            <a:spLocks noChangeShapeType="1"/>
          </p:cNvSpPr>
          <p:nvPr/>
        </p:nvSpPr>
        <p:spPr bwMode="auto">
          <a:xfrm flipH="1">
            <a:off x="757238"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1" name="Line 36"/>
          <p:cNvSpPr>
            <a:spLocks noChangeShapeType="1"/>
          </p:cNvSpPr>
          <p:nvPr/>
        </p:nvSpPr>
        <p:spPr bwMode="auto">
          <a:xfrm flipH="1">
            <a:off x="842963" y="2665413"/>
            <a:ext cx="84137"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2" name="Line 37"/>
          <p:cNvSpPr>
            <a:spLocks noChangeShapeType="1"/>
          </p:cNvSpPr>
          <p:nvPr/>
        </p:nvSpPr>
        <p:spPr bwMode="auto">
          <a:xfrm flipH="1">
            <a:off x="927100"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3" name="Text Box 38"/>
          <p:cNvSpPr txBox="1">
            <a:spLocks noChangeArrowheads="1"/>
          </p:cNvSpPr>
          <p:nvPr/>
        </p:nvSpPr>
        <p:spPr bwMode="auto">
          <a:xfrm>
            <a:off x="3535363" y="2646363"/>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21524" name="Text Box 39"/>
          <p:cNvSpPr txBox="1">
            <a:spLocks noChangeArrowheads="1"/>
          </p:cNvSpPr>
          <p:nvPr/>
        </p:nvSpPr>
        <p:spPr bwMode="auto">
          <a:xfrm>
            <a:off x="1258888" y="1279525"/>
            <a:ext cx="398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C</a:t>
            </a:r>
            <a:r>
              <a:rPr lang="en-US" altLang="de-DE" sz="1400" b="0" baseline="-25000">
                <a:latin typeface="Times New Roman" pitchFamily="18" charset="0"/>
              </a:rPr>
              <a:t>fb</a:t>
            </a:r>
            <a:endParaRPr lang="en-US" altLang="de-DE" sz="1400" b="0">
              <a:latin typeface="Times New Roman" pitchFamily="18" charset="0"/>
            </a:endParaRPr>
          </a:p>
        </p:txBody>
      </p:sp>
      <p:sp>
        <p:nvSpPr>
          <p:cNvPr id="21525" name="Text Box 40"/>
          <p:cNvSpPr txBox="1">
            <a:spLocks noChangeArrowheads="1"/>
          </p:cNvSpPr>
          <p:nvPr/>
        </p:nvSpPr>
        <p:spPr bwMode="auto">
          <a:xfrm>
            <a:off x="446088" y="2679700"/>
            <a:ext cx="7969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Detector</a:t>
            </a:r>
          </a:p>
        </p:txBody>
      </p:sp>
      <p:cxnSp>
        <p:nvCxnSpPr>
          <p:cNvPr id="21526" name="AutoShape 51"/>
          <p:cNvCxnSpPr>
            <a:cxnSpLocks noChangeShapeType="1"/>
            <a:stCxn id="21509" idx="0"/>
          </p:cNvCxnSpPr>
          <p:nvPr/>
        </p:nvCxnSpPr>
        <p:spPr bwMode="auto">
          <a:xfrm>
            <a:off x="2124075" y="2359025"/>
            <a:ext cx="709613"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1527" name="Line 65"/>
          <p:cNvSpPr>
            <a:spLocks noChangeShapeType="1"/>
          </p:cNvSpPr>
          <p:nvPr/>
        </p:nvSpPr>
        <p:spPr bwMode="auto">
          <a:xfrm rot="5400000">
            <a:off x="1247775" y="28987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8" name="Line 66"/>
          <p:cNvSpPr>
            <a:spLocks noChangeShapeType="1"/>
          </p:cNvSpPr>
          <p:nvPr/>
        </p:nvSpPr>
        <p:spPr bwMode="auto">
          <a:xfrm rot="5400000">
            <a:off x="1247775" y="2971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29" name="Line 67"/>
          <p:cNvSpPr>
            <a:spLocks noChangeShapeType="1"/>
          </p:cNvSpPr>
          <p:nvPr/>
        </p:nvSpPr>
        <p:spPr bwMode="auto">
          <a:xfrm rot="5400000">
            <a:off x="1099343" y="3231357"/>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30" name="Line 68"/>
          <p:cNvSpPr>
            <a:spLocks noChangeShapeType="1"/>
          </p:cNvSpPr>
          <p:nvPr/>
        </p:nvSpPr>
        <p:spPr bwMode="auto">
          <a:xfrm rot="5400000">
            <a:off x="1098550" y="28670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31" name="Line 69"/>
          <p:cNvSpPr>
            <a:spLocks noChangeShapeType="1"/>
          </p:cNvSpPr>
          <p:nvPr/>
        </p:nvSpPr>
        <p:spPr bwMode="auto">
          <a:xfrm rot="16200000" flipH="1">
            <a:off x="1098550" y="3322638"/>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32" name="Line 70"/>
          <p:cNvSpPr>
            <a:spLocks noChangeShapeType="1"/>
          </p:cNvSpPr>
          <p:nvPr/>
        </p:nvSpPr>
        <p:spPr bwMode="auto">
          <a:xfrm rot="16200000" flipH="1">
            <a:off x="1092200" y="38322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33" name="Line 71"/>
          <p:cNvSpPr>
            <a:spLocks noChangeShapeType="1"/>
          </p:cNvSpPr>
          <p:nvPr/>
        </p:nvSpPr>
        <p:spPr bwMode="auto">
          <a:xfrm rot="-5400000" flipH="1" flipV="1">
            <a:off x="1059656" y="3501232"/>
            <a:ext cx="217487"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34" name="Arc 72"/>
          <p:cNvSpPr>
            <a:spLocks/>
          </p:cNvSpPr>
          <p:nvPr/>
        </p:nvSpPr>
        <p:spPr bwMode="auto">
          <a:xfrm rot="16200000" flipH="1">
            <a:off x="1095375" y="3465513"/>
            <a:ext cx="146050" cy="152400"/>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535" name="Text Box 73"/>
          <p:cNvSpPr txBox="1">
            <a:spLocks noChangeArrowheads="1"/>
          </p:cNvSpPr>
          <p:nvPr/>
        </p:nvSpPr>
        <p:spPr bwMode="auto">
          <a:xfrm>
            <a:off x="619125" y="3454400"/>
            <a:ext cx="446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Test</a:t>
            </a:r>
          </a:p>
        </p:txBody>
      </p:sp>
      <p:sp>
        <p:nvSpPr>
          <p:cNvPr id="21536" name="Line 74"/>
          <p:cNvSpPr>
            <a:spLocks noChangeShapeType="1"/>
          </p:cNvSpPr>
          <p:nvPr/>
        </p:nvSpPr>
        <p:spPr bwMode="auto">
          <a:xfrm flipH="1" flipV="1">
            <a:off x="1244600" y="2362200"/>
            <a:ext cx="0" cy="592138"/>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537" name="Text Box 75"/>
          <p:cNvSpPr txBox="1">
            <a:spLocks noChangeArrowheads="1"/>
          </p:cNvSpPr>
          <p:nvPr/>
        </p:nvSpPr>
        <p:spPr bwMode="auto">
          <a:xfrm>
            <a:off x="395288" y="4005263"/>
            <a:ext cx="739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Calibrate</a:t>
            </a:r>
          </a:p>
        </p:txBody>
      </p:sp>
      <p:sp>
        <p:nvSpPr>
          <p:cNvPr id="21538" name="Line 104"/>
          <p:cNvSpPr>
            <a:spLocks noChangeShapeType="1"/>
          </p:cNvSpPr>
          <p:nvPr/>
        </p:nvSpPr>
        <p:spPr bwMode="auto">
          <a:xfrm flipH="1">
            <a:off x="7019925" y="2070100"/>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1539" name="Line 134"/>
          <p:cNvSpPr>
            <a:spLocks noChangeShapeType="1"/>
          </p:cNvSpPr>
          <p:nvPr/>
        </p:nvSpPr>
        <p:spPr bwMode="auto">
          <a:xfrm flipV="1">
            <a:off x="1238250" y="3759200"/>
            <a:ext cx="0" cy="209550"/>
          </a:xfrm>
          <a:prstGeom prst="line">
            <a:avLst/>
          </a:prstGeom>
          <a:noFill/>
          <a:ln w="9525">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de-CH"/>
          </a:p>
        </p:txBody>
      </p:sp>
      <p:sp>
        <p:nvSpPr>
          <p:cNvPr id="21540" name="Line 150"/>
          <p:cNvSpPr>
            <a:spLocks noChangeShapeType="1"/>
          </p:cNvSpPr>
          <p:nvPr/>
        </p:nvSpPr>
        <p:spPr bwMode="auto">
          <a:xfrm flipH="1">
            <a:off x="879475" y="2359025"/>
            <a:ext cx="476250" cy="0"/>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grpSp>
        <p:nvGrpSpPr>
          <p:cNvPr id="21541" name="Group 48"/>
          <p:cNvGrpSpPr>
            <a:grpSpLocks/>
          </p:cNvGrpSpPr>
          <p:nvPr/>
        </p:nvGrpSpPr>
        <p:grpSpPr bwMode="auto">
          <a:xfrm>
            <a:off x="2795588" y="2208213"/>
            <a:ext cx="768350" cy="298450"/>
            <a:chOff x="877" y="759"/>
            <a:chExt cx="484" cy="188"/>
          </a:xfrm>
        </p:grpSpPr>
        <p:sp>
          <p:nvSpPr>
            <p:cNvPr id="2172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2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3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542" name="Group 53"/>
          <p:cNvGrpSpPr>
            <a:grpSpLocks/>
          </p:cNvGrpSpPr>
          <p:nvPr/>
        </p:nvGrpSpPr>
        <p:grpSpPr bwMode="auto">
          <a:xfrm>
            <a:off x="2159000" y="1785938"/>
            <a:ext cx="863600" cy="546100"/>
            <a:chOff x="1383" y="935"/>
            <a:chExt cx="544" cy="344"/>
          </a:xfrm>
        </p:grpSpPr>
        <p:sp>
          <p:nvSpPr>
            <p:cNvPr id="21725" name="Line 227"/>
            <p:cNvSpPr>
              <a:spLocks noChangeShapeType="1"/>
            </p:cNvSpPr>
            <p:nvPr/>
          </p:nvSpPr>
          <p:spPr bwMode="auto">
            <a:xfrm>
              <a:off x="1429" y="935"/>
              <a:ext cx="0" cy="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21726" name="Line 228"/>
            <p:cNvSpPr>
              <a:spLocks noChangeShapeType="1"/>
            </p:cNvSpPr>
            <p:nvPr/>
          </p:nvSpPr>
          <p:spPr bwMode="auto">
            <a:xfrm>
              <a:off x="1383" y="1229"/>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21727" name="Freeform 56"/>
            <p:cNvSpPr>
              <a:spLocks/>
            </p:cNvSpPr>
            <p:nvPr/>
          </p:nvSpPr>
          <p:spPr bwMode="auto">
            <a:xfrm>
              <a:off x="1429" y="935"/>
              <a:ext cx="498" cy="317"/>
            </a:xfrm>
            <a:custGeom>
              <a:avLst/>
              <a:gdLst>
                <a:gd name="T0" fmla="*/ 0 w 1361"/>
                <a:gd name="T1" fmla="*/ 1 h 922"/>
                <a:gd name="T2" fmla="*/ 1 w 1361"/>
                <a:gd name="T3" fmla="*/ 0 h 922"/>
                <a:gd name="T4" fmla="*/ 3 w 1361"/>
                <a:gd name="T5" fmla="*/ 0 h 922"/>
                <a:gd name="T6" fmla="*/ 0 60000 65536"/>
                <a:gd name="T7" fmla="*/ 0 60000 65536"/>
                <a:gd name="T8" fmla="*/ 0 60000 65536"/>
              </a:gdLst>
              <a:ahLst/>
              <a:cxnLst>
                <a:cxn ang="T6">
                  <a:pos x="T0" y="T1"/>
                </a:cxn>
                <a:cxn ang="T7">
                  <a:pos x="T2" y="T3"/>
                </a:cxn>
                <a:cxn ang="T8">
                  <a:pos x="T4" y="T5"/>
                </a:cxn>
              </a:cxnLst>
              <a:rect l="0" t="0" r="r" b="b"/>
              <a:pathLst>
                <a:path w="1361" h="922">
                  <a:moveTo>
                    <a:pt x="0" y="922"/>
                  </a:moveTo>
                  <a:cubicBezTo>
                    <a:pt x="45" y="612"/>
                    <a:pt x="91" y="302"/>
                    <a:pt x="318" y="151"/>
                  </a:cubicBezTo>
                  <a:cubicBezTo>
                    <a:pt x="545" y="0"/>
                    <a:pt x="953" y="7"/>
                    <a:pt x="1361" y="15"/>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21543" name="Group 57"/>
          <p:cNvGrpSpPr>
            <a:grpSpLocks/>
          </p:cNvGrpSpPr>
          <p:nvPr/>
        </p:nvGrpSpPr>
        <p:grpSpPr bwMode="auto">
          <a:xfrm>
            <a:off x="3476625" y="2109788"/>
            <a:ext cx="768350" cy="498475"/>
            <a:chOff x="2190" y="1329"/>
            <a:chExt cx="484" cy="314"/>
          </a:xfrm>
        </p:grpSpPr>
        <p:sp>
          <p:nvSpPr>
            <p:cNvPr id="21720"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21"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22"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23"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24"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544" name="Group 63"/>
          <p:cNvGrpSpPr>
            <a:grpSpLocks/>
          </p:cNvGrpSpPr>
          <p:nvPr/>
        </p:nvGrpSpPr>
        <p:grpSpPr bwMode="auto">
          <a:xfrm>
            <a:off x="3476625" y="1514475"/>
            <a:ext cx="768350" cy="298450"/>
            <a:chOff x="877" y="759"/>
            <a:chExt cx="484" cy="188"/>
          </a:xfrm>
        </p:grpSpPr>
        <p:sp>
          <p:nvSpPr>
            <p:cNvPr id="21716"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7"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8"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9"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1545" name="AutoShape 31"/>
          <p:cNvCxnSpPr>
            <a:cxnSpLocks noChangeShapeType="1"/>
            <a:stCxn id="21719" idx="0"/>
            <a:endCxn id="21720" idx="1"/>
          </p:cNvCxnSpPr>
          <p:nvPr/>
        </p:nvCxnSpPr>
        <p:spPr bwMode="auto">
          <a:xfrm>
            <a:off x="3476625" y="1668463"/>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1546" name="AutoShape 32"/>
          <p:cNvCxnSpPr>
            <a:cxnSpLocks noChangeShapeType="1"/>
            <a:stCxn id="21718" idx="1"/>
            <a:endCxn id="21721" idx="0"/>
          </p:cNvCxnSpPr>
          <p:nvPr/>
        </p:nvCxnSpPr>
        <p:spPr bwMode="auto">
          <a:xfrm>
            <a:off x="4244975" y="1668463"/>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1547" name="Group 70"/>
          <p:cNvGrpSpPr>
            <a:grpSpLocks/>
          </p:cNvGrpSpPr>
          <p:nvPr/>
        </p:nvGrpSpPr>
        <p:grpSpPr bwMode="auto">
          <a:xfrm>
            <a:off x="4175125" y="2208213"/>
            <a:ext cx="717550" cy="153987"/>
            <a:chOff x="2835" y="1207"/>
            <a:chExt cx="452" cy="97"/>
          </a:xfrm>
        </p:grpSpPr>
        <p:sp>
          <p:nvSpPr>
            <p:cNvPr id="21712"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3"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714"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715" name="Line 7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21548" name="Group 75"/>
          <p:cNvGrpSpPr>
            <a:grpSpLocks/>
          </p:cNvGrpSpPr>
          <p:nvPr/>
        </p:nvGrpSpPr>
        <p:grpSpPr bwMode="auto">
          <a:xfrm>
            <a:off x="4749800" y="2349500"/>
            <a:ext cx="298450" cy="1254125"/>
            <a:chOff x="3300" y="1933"/>
            <a:chExt cx="188" cy="790"/>
          </a:xfrm>
        </p:grpSpPr>
        <p:grpSp>
          <p:nvGrpSpPr>
            <p:cNvPr id="21702" name="Group 76"/>
            <p:cNvGrpSpPr>
              <a:grpSpLocks/>
            </p:cNvGrpSpPr>
            <p:nvPr/>
          </p:nvGrpSpPr>
          <p:grpSpPr bwMode="auto">
            <a:xfrm rot="-5400000">
              <a:off x="3152" y="2387"/>
              <a:ext cx="484" cy="188"/>
              <a:chOff x="877" y="759"/>
              <a:chExt cx="484" cy="188"/>
            </a:xfrm>
          </p:grpSpPr>
          <p:sp>
            <p:nvSpPr>
              <p:cNvPr id="2170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0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1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703" name="Group 81"/>
            <p:cNvGrpSpPr>
              <a:grpSpLocks/>
            </p:cNvGrpSpPr>
            <p:nvPr/>
          </p:nvGrpSpPr>
          <p:grpSpPr bwMode="auto">
            <a:xfrm rot="-5400000">
              <a:off x="3123" y="2110"/>
              <a:ext cx="452" cy="97"/>
              <a:chOff x="2835" y="1207"/>
              <a:chExt cx="452" cy="97"/>
            </a:xfrm>
          </p:grpSpPr>
          <p:sp>
            <p:nvSpPr>
              <p:cNvPr id="2170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0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70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707" name="Line 8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grpSp>
        <p:nvGrpSpPr>
          <p:cNvPr id="21549" name="Group 86"/>
          <p:cNvGrpSpPr>
            <a:grpSpLocks/>
          </p:cNvGrpSpPr>
          <p:nvPr/>
        </p:nvGrpSpPr>
        <p:grpSpPr bwMode="auto">
          <a:xfrm>
            <a:off x="5205413" y="2363788"/>
            <a:ext cx="298450" cy="1254125"/>
            <a:chOff x="3300" y="1933"/>
            <a:chExt cx="188" cy="790"/>
          </a:xfrm>
        </p:grpSpPr>
        <p:grpSp>
          <p:nvGrpSpPr>
            <p:cNvPr id="21692" name="Group 87"/>
            <p:cNvGrpSpPr>
              <a:grpSpLocks/>
            </p:cNvGrpSpPr>
            <p:nvPr/>
          </p:nvGrpSpPr>
          <p:grpSpPr bwMode="auto">
            <a:xfrm rot="-5400000">
              <a:off x="3152" y="2387"/>
              <a:ext cx="484" cy="188"/>
              <a:chOff x="877" y="759"/>
              <a:chExt cx="484" cy="188"/>
            </a:xfrm>
          </p:grpSpPr>
          <p:sp>
            <p:nvSpPr>
              <p:cNvPr id="21698"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9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0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70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693" name="Group 92"/>
            <p:cNvGrpSpPr>
              <a:grpSpLocks/>
            </p:cNvGrpSpPr>
            <p:nvPr/>
          </p:nvGrpSpPr>
          <p:grpSpPr bwMode="auto">
            <a:xfrm rot="-5400000">
              <a:off x="3123" y="2110"/>
              <a:ext cx="452" cy="97"/>
              <a:chOff x="2835" y="1207"/>
              <a:chExt cx="452" cy="97"/>
            </a:xfrm>
          </p:grpSpPr>
          <p:sp>
            <p:nvSpPr>
              <p:cNvPr id="21694"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95"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96"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97"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21550" name="Line 15"/>
          <p:cNvSpPr>
            <a:spLocks noChangeShapeType="1"/>
          </p:cNvSpPr>
          <p:nvPr/>
        </p:nvSpPr>
        <p:spPr bwMode="auto">
          <a:xfrm>
            <a:off x="5940425" y="21097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51" name="Line 16"/>
          <p:cNvSpPr>
            <a:spLocks noChangeShapeType="1"/>
          </p:cNvSpPr>
          <p:nvPr/>
        </p:nvSpPr>
        <p:spPr bwMode="auto">
          <a:xfrm flipV="1">
            <a:off x="5940425" y="23590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52" name="Line 17"/>
          <p:cNvSpPr>
            <a:spLocks noChangeShapeType="1"/>
          </p:cNvSpPr>
          <p:nvPr/>
        </p:nvSpPr>
        <p:spPr bwMode="auto">
          <a:xfrm flipH="1" flipV="1">
            <a:off x="5940425" y="21097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53" name="Line 100"/>
          <p:cNvSpPr>
            <a:spLocks noChangeShapeType="1"/>
          </p:cNvSpPr>
          <p:nvPr/>
        </p:nvSpPr>
        <p:spPr bwMode="auto">
          <a:xfrm>
            <a:off x="4859338" y="234950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54" name="Text Box 38"/>
          <p:cNvSpPr txBox="1">
            <a:spLocks noChangeArrowheads="1"/>
          </p:cNvSpPr>
          <p:nvPr/>
        </p:nvSpPr>
        <p:spPr bwMode="auto">
          <a:xfrm>
            <a:off x="1354138" y="2574925"/>
            <a:ext cx="8270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CS</a:t>
            </a:r>
          </a:p>
          <a:p>
            <a:pPr algn="ctr" eaLnBrk="1" hangingPunct="1"/>
            <a:r>
              <a:rPr lang="en-US" altLang="de-DE" sz="1600" b="0">
                <a:latin typeface="Calibri" pitchFamily="34" charset="0"/>
              </a:rPr>
              <a:t>Preamp</a:t>
            </a:r>
          </a:p>
        </p:txBody>
      </p:sp>
      <p:grpSp>
        <p:nvGrpSpPr>
          <p:cNvPr id="21555" name="Group 102"/>
          <p:cNvGrpSpPr>
            <a:grpSpLocks/>
          </p:cNvGrpSpPr>
          <p:nvPr/>
        </p:nvGrpSpPr>
        <p:grpSpPr bwMode="auto">
          <a:xfrm>
            <a:off x="3476625" y="1125538"/>
            <a:ext cx="766763" cy="585787"/>
            <a:chOff x="2190" y="709"/>
            <a:chExt cx="483" cy="369"/>
          </a:xfrm>
        </p:grpSpPr>
        <p:grpSp>
          <p:nvGrpSpPr>
            <p:cNvPr id="21685" name="Group 103"/>
            <p:cNvGrpSpPr>
              <a:grpSpLocks/>
            </p:cNvGrpSpPr>
            <p:nvPr/>
          </p:nvGrpSpPr>
          <p:grpSpPr bwMode="auto">
            <a:xfrm>
              <a:off x="2191" y="709"/>
              <a:ext cx="452" cy="97"/>
              <a:chOff x="2835" y="1207"/>
              <a:chExt cx="452" cy="97"/>
            </a:xfrm>
          </p:grpSpPr>
          <p:sp>
            <p:nvSpPr>
              <p:cNvPr id="21688"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89"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90"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91" name="Line 10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686" name="Line 108"/>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87" name="Line 109"/>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56" name="Line 110"/>
          <p:cNvSpPr>
            <a:spLocks noChangeShapeType="1"/>
          </p:cNvSpPr>
          <p:nvPr/>
        </p:nvSpPr>
        <p:spPr bwMode="auto">
          <a:xfrm>
            <a:off x="4168775" y="12731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57" name="AutoShape 111"/>
          <p:cNvSpPr>
            <a:spLocks noChangeArrowheads="1"/>
          </p:cNvSpPr>
          <p:nvPr/>
        </p:nvSpPr>
        <p:spPr bwMode="auto">
          <a:xfrm rot="10800000">
            <a:off x="4764088" y="35956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558" name="AutoShape 112"/>
          <p:cNvSpPr>
            <a:spLocks noChangeArrowheads="1"/>
          </p:cNvSpPr>
          <p:nvPr/>
        </p:nvSpPr>
        <p:spPr bwMode="auto">
          <a:xfrm rot="10800000">
            <a:off x="5219700" y="35829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559" name="Text Box 38"/>
          <p:cNvSpPr txBox="1">
            <a:spLocks noChangeArrowheads="1"/>
          </p:cNvSpPr>
          <p:nvPr/>
        </p:nvSpPr>
        <p:spPr bwMode="auto">
          <a:xfrm>
            <a:off x="5608638" y="1543050"/>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21560" name="Group 114"/>
          <p:cNvGrpSpPr>
            <a:grpSpLocks/>
          </p:cNvGrpSpPr>
          <p:nvPr/>
        </p:nvGrpSpPr>
        <p:grpSpPr bwMode="auto">
          <a:xfrm>
            <a:off x="6308725" y="2198688"/>
            <a:ext cx="717550" cy="153987"/>
            <a:chOff x="2835" y="1207"/>
            <a:chExt cx="452" cy="97"/>
          </a:xfrm>
        </p:grpSpPr>
        <p:sp>
          <p:nvSpPr>
            <p:cNvPr id="21681"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82"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83"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84" name="Line 11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61" name="Line 119"/>
          <p:cNvSpPr>
            <a:spLocks noChangeShapeType="1"/>
          </p:cNvSpPr>
          <p:nvPr/>
        </p:nvSpPr>
        <p:spPr bwMode="auto">
          <a:xfrm>
            <a:off x="7019925"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62" name="Text Box 38"/>
          <p:cNvSpPr txBox="1">
            <a:spLocks noChangeArrowheads="1"/>
          </p:cNvSpPr>
          <p:nvPr/>
        </p:nvSpPr>
        <p:spPr bwMode="auto">
          <a:xfrm>
            <a:off x="7054850" y="9810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b="0">
                <a:solidFill>
                  <a:srgbClr val="FF6600"/>
                </a:solidFill>
                <a:latin typeface="Calibri" pitchFamily="34" charset="0"/>
              </a:rPr>
              <a:t>Column bus</a:t>
            </a:r>
          </a:p>
        </p:txBody>
      </p:sp>
      <p:grpSp>
        <p:nvGrpSpPr>
          <p:cNvPr id="21563" name="Group 121"/>
          <p:cNvGrpSpPr>
            <a:grpSpLocks/>
          </p:cNvGrpSpPr>
          <p:nvPr/>
        </p:nvGrpSpPr>
        <p:grpSpPr bwMode="auto">
          <a:xfrm rot="5400000">
            <a:off x="6645276" y="3779837"/>
            <a:ext cx="768350" cy="498475"/>
            <a:chOff x="2190" y="1329"/>
            <a:chExt cx="484" cy="314"/>
          </a:xfrm>
        </p:grpSpPr>
        <p:sp>
          <p:nvSpPr>
            <p:cNvPr id="21676"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7"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8"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9"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80"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1564" name="Text Box 75"/>
          <p:cNvSpPr txBox="1">
            <a:spLocks noChangeArrowheads="1"/>
          </p:cNvSpPr>
          <p:nvPr/>
        </p:nvSpPr>
        <p:spPr bwMode="auto">
          <a:xfrm>
            <a:off x="7235825" y="3789363"/>
            <a:ext cx="9366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GB" altLang="de-DE" sz="1600" b="0">
                <a:latin typeface="Calibri" pitchFamily="34" charset="0"/>
              </a:rPr>
              <a:t>Column</a:t>
            </a:r>
          </a:p>
          <a:p>
            <a:pPr algn="ctr"/>
            <a:r>
              <a:rPr lang="en-GB" altLang="de-DE" sz="1600" b="0">
                <a:latin typeface="Calibri" pitchFamily="34" charset="0"/>
              </a:rPr>
              <a:t>receiver</a:t>
            </a:r>
          </a:p>
        </p:txBody>
      </p:sp>
      <p:grpSp>
        <p:nvGrpSpPr>
          <p:cNvPr id="21565" name="Group 128"/>
          <p:cNvGrpSpPr>
            <a:grpSpLocks/>
          </p:cNvGrpSpPr>
          <p:nvPr/>
        </p:nvGrpSpPr>
        <p:grpSpPr bwMode="auto">
          <a:xfrm rot="-5400000">
            <a:off x="6595269" y="4502944"/>
            <a:ext cx="717550" cy="153988"/>
            <a:chOff x="2835" y="1207"/>
            <a:chExt cx="452" cy="97"/>
          </a:xfrm>
        </p:grpSpPr>
        <p:sp>
          <p:nvSpPr>
            <p:cNvPr id="21672"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3"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74"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75" name="Line 132"/>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66" name="Line 133"/>
          <p:cNvSpPr>
            <a:spLocks noChangeShapeType="1"/>
          </p:cNvSpPr>
          <p:nvPr/>
        </p:nvSpPr>
        <p:spPr bwMode="auto">
          <a:xfrm>
            <a:off x="7019925" y="4941888"/>
            <a:ext cx="720725"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67" name="Line 134"/>
          <p:cNvSpPr>
            <a:spLocks noChangeShapeType="1"/>
          </p:cNvSpPr>
          <p:nvPr/>
        </p:nvSpPr>
        <p:spPr bwMode="auto">
          <a:xfrm>
            <a:off x="7570788" y="4941888"/>
            <a:ext cx="1573212" cy="0"/>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68" name="AutoShape 135"/>
          <p:cNvSpPr>
            <a:spLocks noChangeArrowheads="1"/>
          </p:cNvSpPr>
          <p:nvPr/>
        </p:nvSpPr>
        <p:spPr bwMode="auto">
          <a:xfrm>
            <a:off x="395288" y="908050"/>
            <a:ext cx="6337300" cy="3025775"/>
          </a:xfrm>
          <a:prstGeom prst="roundRect">
            <a:avLst>
              <a:gd name="adj" fmla="val 16667"/>
            </a:avLst>
          </a:prstGeom>
          <a:solidFill>
            <a:schemeClr val="accent1">
              <a:alpha val="2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21569" name="Line 136"/>
          <p:cNvSpPr>
            <a:spLocks noChangeShapeType="1"/>
          </p:cNvSpPr>
          <p:nvPr/>
        </p:nvSpPr>
        <p:spPr bwMode="auto">
          <a:xfrm>
            <a:off x="1243013" y="3933825"/>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70" name="Line 104"/>
          <p:cNvSpPr>
            <a:spLocks noChangeShapeType="1"/>
          </p:cNvSpPr>
          <p:nvPr/>
        </p:nvSpPr>
        <p:spPr bwMode="auto">
          <a:xfrm flipH="1">
            <a:off x="8412163" y="2070100"/>
            <a:ext cx="1587"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1571" name="Line 138"/>
          <p:cNvSpPr>
            <a:spLocks noChangeShapeType="1"/>
          </p:cNvSpPr>
          <p:nvPr/>
        </p:nvSpPr>
        <p:spPr bwMode="auto">
          <a:xfrm>
            <a:off x="8412163"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1572" name="Group 139"/>
          <p:cNvGrpSpPr>
            <a:grpSpLocks/>
          </p:cNvGrpSpPr>
          <p:nvPr/>
        </p:nvGrpSpPr>
        <p:grpSpPr bwMode="auto">
          <a:xfrm rot="5400000">
            <a:off x="8037513" y="3779837"/>
            <a:ext cx="768350" cy="498475"/>
            <a:chOff x="2190" y="1329"/>
            <a:chExt cx="484" cy="314"/>
          </a:xfrm>
        </p:grpSpPr>
        <p:sp>
          <p:nvSpPr>
            <p:cNvPr id="21667"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68"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69"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0"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71"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573" name="Group 145"/>
          <p:cNvGrpSpPr>
            <a:grpSpLocks/>
          </p:cNvGrpSpPr>
          <p:nvPr/>
        </p:nvGrpSpPr>
        <p:grpSpPr bwMode="auto">
          <a:xfrm rot="-5400000">
            <a:off x="7987507" y="4502944"/>
            <a:ext cx="717550" cy="153987"/>
            <a:chOff x="2835" y="1207"/>
            <a:chExt cx="452" cy="97"/>
          </a:xfrm>
        </p:grpSpPr>
        <p:sp>
          <p:nvSpPr>
            <p:cNvPr id="2166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6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6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66" name="Line 149"/>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74" name="Text Box 150"/>
          <p:cNvSpPr txBox="1">
            <a:spLocks noChangeArrowheads="1"/>
          </p:cNvSpPr>
          <p:nvPr/>
        </p:nvSpPr>
        <p:spPr bwMode="auto">
          <a:xfrm>
            <a:off x="4572000" y="981075"/>
            <a:ext cx="87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solidFill>
                  <a:schemeClr val="accent2"/>
                </a:solidFill>
                <a:latin typeface="Calibri" pitchFamily="34" charset="0"/>
              </a:rPr>
              <a:t>PIXEL</a:t>
            </a:r>
          </a:p>
        </p:txBody>
      </p:sp>
      <p:sp>
        <p:nvSpPr>
          <p:cNvPr id="21575" name="Text Box 38"/>
          <p:cNvSpPr txBox="1">
            <a:spLocks noChangeArrowheads="1"/>
          </p:cNvSpPr>
          <p:nvPr/>
        </p:nvSpPr>
        <p:spPr bwMode="auto">
          <a:xfrm>
            <a:off x="2905125" y="908050"/>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CDS</a:t>
            </a:r>
          </a:p>
          <a:p>
            <a:pPr algn="ctr" eaLnBrk="1" hangingPunct="1"/>
            <a:r>
              <a:rPr lang="en-US" altLang="de-DE" sz="1400" b="0">
                <a:latin typeface="Calibri" pitchFamily="34" charset="0"/>
              </a:rPr>
              <a:t>reset</a:t>
            </a:r>
          </a:p>
        </p:txBody>
      </p:sp>
      <p:sp>
        <p:nvSpPr>
          <p:cNvPr id="21576" name="Text Box 38"/>
          <p:cNvSpPr txBox="1">
            <a:spLocks noChangeArrowheads="1"/>
          </p:cNvSpPr>
          <p:nvPr/>
        </p:nvSpPr>
        <p:spPr bwMode="auto">
          <a:xfrm>
            <a:off x="611188" y="908050"/>
            <a:ext cx="7477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Preamp</a:t>
            </a:r>
          </a:p>
          <a:p>
            <a:pPr algn="ctr" eaLnBrk="1" hangingPunct="1"/>
            <a:r>
              <a:rPr lang="en-US" altLang="de-DE" sz="1400" b="0">
                <a:latin typeface="Calibri" pitchFamily="34" charset="0"/>
              </a:rPr>
              <a:t>reset</a:t>
            </a:r>
          </a:p>
        </p:txBody>
      </p:sp>
      <p:grpSp>
        <p:nvGrpSpPr>
          <p:cNvPr id="21577" name="Group 153"/>
          <p:cNvGrpSpPr>
            <a:grpSpLocks/>
          </p:cNvGrpSpPr>
          <p:nvPr/>
        </p:nvGrpSpPr>
        <p:grpSpPr bwMode="auto">
          <a:xfrm>
            <a:off x="1357313" y="1076325"/>
            <a:ext cx="766762" cy="136525"/>
            <a:chOff x="2835" y="1207"/>
            <a:chExt cx="452" cy="97"/>
          </a:xfrm>
        </p:grpSpPr>
        <p:sp>
          <p:nvSpPr>
            <p:cNvPr id="21659"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60"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61"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62" name="Line 15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78" name="Line 158"/>
          <p:cNvSpPr>
            <a:spLocks noChangeShapeType="1"/>
          </p:cNvSpPr>
          <p:nvPr/>
        </p:nvSpPr>
        <p:spPr bwMode="auto">
          <a:xfrm>
            <a:off x="2122488"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79" name="Line 159"/>
          <p:cNvSpPr>
            <a:spLocks noChangeShapeType="1"/>
          </p:cNvSpPr>
          <p:nvPr/>
        </p:nvSpPr>
        <p:spPr bwMode="auto">
          <a:xfrm>
            <a:off x="1355725"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80" name="Text Box 38"/>
          <p:cNvSpPr txBox="1">
            <a:spLocks noChangeArrowheads="1"/>
          </p:cNvSpPr>
          <p:nvPr/>
        </p:nvSpPr>
        <p:spPr bwMode="auto">
          <a:xfrm>
            <a:off x="5491163" y="2919413"/>
            <a:ext cx="819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Storage</a:t>
            </a:r>
          </a:p>
          <a:p>
            <a:pPr algn="ctr" eaLnBrk="1" hangingPunct="1"/>
            <a:r>
              <a:rPr lang="en-US" altLang="de-DE" sz="1600" b="0">
                <a:latin typeface="Calibri" pitchFamily="34" charset="0"/>
              </a:rPr>
              <a:t>Caps</a:t>
            </a:r>
          </a:p>
        </p:txBody>
      </p:sp>
      <p:grpSp>
        <p:nvGrpSpPr>
          <p:cNvPr id="21581" name="Group 161"/>
          <p:cNvGrpSpPr>
            <a:grpSpLocks/>
          </p:cNvGrpSpPr>
          <p:nvPr/>
        </p:nvGrpSpPr>
        <p:grpSpPr bwMode="auto">
          <a:xfrm>
            <a:off x="7947025" y="5389563"/>
            <a:ext cx="500063" cy="614362"/>
            <a:chOff x="5011" y="3475"/>
            <a:chExt cx="315" cy="387"/>
          </a:xfrm>
        </p:grpSpPr>
        <p:sp>
          <p:nvSpPr>
            <p:cNvPr id="21653" name="Line 13"/>
            <p:cNvSpPr>
              <a:spLocks noChangeShapeType="1"/>
            </p:cNvSpPr>
            <p:nvPr/>
          </p:nvSpPr>
          <p:spPr bwMode="auto">
            <a:xfrm rot="5400000" flipH="1">
              <a:off x="5104" y="353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4" name="Line 14"/>
            <p:cNvSpPr>
              <a:spLocks noChangeShapeType="1"/>
            </p:cNvSpPr>
            <p:nvPr/>
          </p:nvSpPr>
          <p:spPr bwMode="auto">
            <a:xfrm rot="5400000" flipH="1">
              <a:off x="5046"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5" name="Line 15"/>
            <p:cNvSpPr>
              <a:spLocks noChangeShapeType="1"/>
            </p:cNvSpPr>
            <p:nvPr/>
          </p:nvSpPr>
          <p:spPr bwMode="auto">
            <a:xfrm rot="5400000">
              <a:off x="5169" y="3441"/>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6" name="Line 16"/>
            <p:cNvSpPr>
              <a:spLocks noChangeShapeType="1"/>
            </p:cNvSpPr>
            <p:nvPr/>
          </p:nvSpPr>
          <p:spPr bwMode="auto">
            <a:xfrm rot="5400000" flipV="1">
              <a:off x="4966"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7" name="Line 17"/>
            <p:cNvSpPr>
              <a:spLocks noChangeShapeType="1"/>
            </p:cNvSpPr>
            <p:nvPr/>
          </p:nvSpPr>
          <p:spPr bwMode="auto">
            <a:xfrm rot="5400000" flipH="1" flipV="1">
              <a:off x="5123"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8" name="Line 14"/>
            <p:cNvSpPr>
              <a:spLocks noChangeShapeType="1"/>
            </p:cNvSpPr>
            <p:nvPr/>
          </p:nvSpPr>
          <p:spPr bwMode="auto">
            <a:xfrm rot="5400000" flipH="1">
              <a:off x="5177"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1582" name="Line 168"/>
          <p:cNvSpPr>
            <a:spLocks noChangeShapeType="1"/>
          </p:cNvSpPr>
          <p:nvPr/>
        </p:nvSpPr>
        <p:spPr bwMode="auto">
          <a:xfrm flipV="1">
            <a:off x="8196263" y="4941888"/>
            <a:ext cx="0" cy="6477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83" name="Rectangle 170"/>
          <p:cNvSpPr>
            <a:spLocks noChangeArrowheads="1"/>
          </p:cNvSpPr>
          <p:nvPr/>
        </p:nvSpPr>
        <p:spPr bwMode="auto">
          <a:xfrm>
            <a:off x="7812088" y="6237288"/>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584" name="Rectangle 171"/>
          <p:cNvSpPr>
            <a:spLocks noChangeArrowheads="1"/>
          </p:cNvSpPr>
          <p:nvPr/>
        </p:nvSpPr>
        <p:spPr bwMode="auto">
          <a:xfrm>
            <a:off x="8301038" y="6229350"/>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585" name="Text Box 172"/>
          <p:cNvSpPr txBox="1">
            <a:spLocks noChangeArrowheads="1"/>
          </p:cNvSpPr>
          <p:nvPr/>
        </p:nvSpPr>
        <p:spPr bwMode="auto">
          <a:xfrm>
            <a:off x="7235825" y="6219825"/>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400">
                <a:latin typeface="Calibri" pitchFamily="34" charset="0"/>
              </a:rPr>
              <a:t>Pads</a:t>
            </a:r>
          </a:p>
        </p:txBody>
      </p:sp>
      <p:sp>
        <p:nvSpPr>
          <p:cNvPr id="21586" name="Line 208"/>
          <p:cNvSpPr>
            <a:spLocks noChangeShapeType="1"/>
          </p:cNvSpPr>
          <p:nvPr/>
        </p:nvSpPr>
        <p:spPr bwMode="auto">
          <a:xfrm>
            <a:off x="8093075" y="6013450"/>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87" name="Line 209"/>
          <p:cNvSpPr>
            <a:spLocks noChangeShapeType="1"/>
          </p:cNvSpPr>
          <p:nvPr/>
        </p:nvSpPr>
        <p:spPr bwMode="auto">
          <a:xfrm>
            <a:off x="8301038" y="6005513"/>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90" name="Line 212"/>
          <p:cNvSpPr>
            <a:spLocks noChangeShapeType="1"/>
          </p:cNvSpPr>
          <p:nvPr/>
        </p:nvSpPr>
        <p:spPr bwMode="auto">
          <a:xfrm flipH="1">
            <a:off x="2268538" y="2836863"/>
            <a:ext cx="0" cy="14557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91" name="Line 13"/>
          <p:cNvSpPr>
            <a:spLocks noChangeShapeType="1"/>
          </p:cNvSpPr>
          <p:nvPr/>
        </p:nvSpPr>
        <p:spPr bwMode="auto">
          <a:xfrm flipH="1">
            <a:off x="573088" y="6148388"/>
            <a:ext cx="1952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2" name="Line 14"/>
          <p:cNvSpPr>
            <a:spLocks noChangeShapeType="1"/>
          </p:cNvSpPr>
          <p:nvPr/>
        </p:nvSpPr>
        <p:spPr bwMode="auto">
          <a:xfrm flipH="1">
            <a:off x="1275017" y="6158220"/>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3" name="Line 15"/>
          <p:cNvSpPr>
            <a:spLocks noChangeShapeType="1"/>
          </p:cNvSpPr>
          <p:nvPr/>
        </p:nvSpPr>
        <p:spPr bwMode="auto">
          <a:xfrm>
            <a:off x="768350" y="58943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4" name="Line 16"/>
          <p:cNvSpPr>
            <a:spLocks noChangeShapeType="1"/>
          </p:cNvSpPr>
          <p:nvPr/>
        </p:nvSpPr>
        <p:spPr bwMode="auto">
          <a:xfrm flipV="1">
            <a:off x="768350" y="61436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5" name="Line 17"/>
          <p:cNvSpPr>
            <a:spLocks noChangeShapeType="1"/>
          </p:cNvSpPr>
          <p:nvPr/>
        </p:nvSpPr>
        <p:spPr bwMode="auto">
          <a:xfrm flipH="1" flipV="1">
            <a:off x="768350" y="58943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1596" name="Group 178"/>
          <p:cNvGrpSpPr>
            <a:grpSpLocks/>
          </p:cNvGrpSpPr>
          <p:nvPr/>
        </p:nvGrpSpPr>
        <p:grpSpPr bwMode="auto">
          <a:xfrm>
            <a:off x="573088" y="5295900"/>
            <a:ext cx="768350" cy="298450"/>
            <a:chOff x="877" y="759"/>
            <a:chExt cx="484" cy="188"/>
          </a:xfrm>
        </p:grpSpPr>
        <p:sp>
          <p:nvSpPr>
            <p:cNvPr id="2164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1597" name="AutoShape 31"/>
          <p:cNvCxnSpPr>
            <a:cxnSpLocks noChangeShapeType="1"/>
            <a:stCxn id="21652" idx="0"/>
            <a:endCxn id="21591" idx="1"/>
          </p:cNvCxnSpPr>
          <p:nvPr/>
        </p:nvCxnSpPr>
        <p:spPr bwMode="auto">
          <a:xfrm>
            <a:off x="573088" y="5449888"/>
            <a:ext cx="1587"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1598" name="Group 184"/>
          <p:cNvGrpSpPr>
            <a:grpSpLocks/>
          </p:cNvGrpSpPr>
          <p:nvPr/>
        </p:nvGrpSpPr>
        <p:grpSpPr bwMode="auto">
          <a:xfrm>
            <a:off x="571500" y="4448175"/>
            <a:ext cx="766763" cy="136525"/>
            <a:chOff x="2835" y="1207"/>
            <a:chExt cx="452" cy="97"/>
          </a:xfrm>
        </p:grpSpPr>
        <p:sp>
          <p:nvSpPr>
            <p:cNvPr id="2164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4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48" name="Line 18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99" name="Line 189"/>
          <p:cNvSpPr>
            <a:spLocks noChangeShapeType="1"/>
          </p:cNvSpPr>
          <p:nvPr/>
        </p:nvSpPr>
        <p:spPr bwMode="auto">
          <a:xfrm>
            <a:off x="573088" y="5003800"/>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1600" name="Group 190"/>
          <p:cNvGrpSpPr>
            <a:grpSpLocks/>
          </p:cNvGrpSpPr>
          <p:nvPr/>
        </p:nvGrpSpPr>
        <p:grpSpPr bwMode="auto">
          <a:xfrm>
            <a:off x="571500" y="4851400"/>
            <a:ext cx="768350" cy="298450"/>
            <a:chOff x="877" y="759"/>
            <a:chExt cx="484" cy="188"/>
          </a:xfrm>
        </p:grpSpPr>
        <p:sp>
          <p:nvSpPr>
            <p:cNvPr id="2164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601" name="Group 195"/>
          <p:cNvGrpSpPr>
            <a:grpSpLocks/>
          </p:cNvGrpSpPr>
          <p:nvPr/>
        </p:nvGrpSpPr>
        <p:grpSpPr bwMode="auto">
          <a:xfrm>
            <a:off x="1274763" y="4870450"/>
            <a:ext cx="766762" cy="136525"/>
            <a:chOff x="2835" y="1207"/>
            <a:chExt cx="452" cy="97"/>
          </a:xfrm>
        </p:grpSpPr>
        <p:sp>
          <p:nvSpPr>
            <p:cNvPr id="2163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3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40" name="Line 199"/>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602" name="Line 200"/>
          <p:cNvSpPr>
            <a:spLocks noChangeShapeType="1"/>
          </p:cNvSpPr>
          <p:nvPr/>
        </p:nvSpPr>
        <p:spPr bwMode="auto">
          <a:xfrm>
            <a:off x="571500" y="45926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3" name="Line 201"/>
          <p:cNvSpPr>
            <a:spLocks noChangeShapeType="1"/>
          </p:cNvSpPr>
          <p:nvPr/>
        </p:nvSpPr>
        <p:spPr bwMode="auto">
          <a:xfrm>
            <a:off x="2035175" y="4576763"/>
            <a:ext cx="0" cy="1565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4" name="Line 202"/>
          <p:cNvSpPr>
            <a:spLocks noChangeShapeType="1"/>
          </p:cNvSpPr>
          <p:nvPr/>
        </p:nvSpPr>
        <p:spPr bwMode="auto">
          <a:xfrm>
            <a:off x="1316038" y="4586595"/>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5" name="Line 203"/>
          <p:cNvSpPr>
            <a:spLocks noChangeShapeType="1"/>
          </p:cNvSpPr>
          <p:nvPr/>
        </p:nvSpPr>
        <p:spPr bwMode="auto">
          <a:xfrm>
            <a:off x="1316038" y="6153150"/>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6" name="Line 206"/>
          <p:cNvSpPr>
            <a:spLocks noChangeShapeType="1"/>
          </p:cNvSpPr>
          <p:nvPr/>
        </p:nvSpPr>
        <p:spPr bwMode="auto">
          <a:xfrm flipV="1">
            <a:off x="1308100" y="5449888"/>
            <a:ext cx="13668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1607" name="Group 238"/>
          <p:cNvGrpSpPr>
            <a:grpSpLocks/>
          </p:cNvGrpSpPr>
          <p:nvPr/>
        </p:nvGrpSpPr>
        <p:grpSpPr bwMode="auto">
          <a:xfrm>
            <a:off x="1841500" y="4968875"/>
            <a:ext cx="2663825" cy="1555750"/>
            <a:chOff x="1429" y="3213"/>
            <a:chExt cx="1678" cy="980"/>
          </a:xfrm>
        </p:grpSpPr>
        <p:sp>
          <p:nvSpPr>
            <p:cNvPr id="21617" name="Line 41"/>
            <p:cNvSpPr>
              <a:spLocks noChangeShapeType="1"/>
            </p:cNvSpPr>
            <p:nvPr/>
          </p:nvSpPr>
          <p:spPr bwMode="auto">
            <a:xfrm flipH="1">
              <a:off x="1852" y="3515"/>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18" name="Line 42"/>
            <p:cNvSpPr>
              <a:spLocks noChangeShapeType="1"/>
            </p:cNvSpPr>
            <p:nvPr/>
          </p:nvSpPr>
          <p:spPr bwMode="auto">
            <a:xfrm flipH="1">
              <a:off x="2222" y="3602"/>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19" name="Line 43"/>
            <p:cNvSpPr>
              <a:spLocks noChangeShapeType="1"/>
            </p:cNvSpPr>
            <p:nvPr/>
          </p:nvSpPr>
          <p:spPr bwMode="auto">
            <a:xfrm>
              <a:off x="1975" y="3444"/>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0" name="Line 44"/>
            <p:cNvSpPr>
              <a:spLocks noChangeShapeType="1"/>
            </p:cNvSpPr>
            <p:nvPr/>
          </p:nvSpPr>
          <p:spPr bwMode="auto">
            <a:xfrm flipV="1">
              <a:off x="1975" y="3601"/>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1" name="Line 45"/>
            <p:cNvSpPr>
              <a:spLocks noChangeShapeType="1"/>
            </p:cNvSpPr>
            <p:nvPr/>
          </p:nvSpPr>
          <p:spPr bwMode="auto">
            <a:xfrm flipH="1" flipV="1">
              <a:off x="1975" y="3444"/>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1622" name="Group 46"/>
            <p:cNvGrpSpPr>
              <a:grpSpLocks/>
            </p:cNvGrpSpPr>
            <p:nvPr/>
          </p:nvGrpSpPr>
          <p:grpSpPr bwMode="auto">
            <a:xfrm>
              <a:off x="2002" y="3560"/>
              <a:ext cx="110" cy="91"/>
              <a:chOff x="1344" y="1851"/>
              <a:chExt cx="98" cy="96"/>
            </a:xfrm>
          </p:grpSpPr>
          <p:sp>
            <p:nvSpPr>
              <p:cNvPr id="21634" name="Line 47"/>
              <p:cNvSpPr>
                <a:spLocks noChangeShapeType="1"/>
              </p:cNvSpPr>
              <p:nvPr/>
            </p:nvSpPr>
            <p:spPr bwMode="auto">
              <a:xfrm>
                <a:off x="1344" y="1947"/>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5" name="Line 48"/>
              <p:cNvSpPr>
                <a:spLocks noChangeShapeType="1"/>
              </p:cNvSpPr>
              <p:nvPr/>
            </p:nvSpPr>
            <p:spPr bwMode="auto">
              <a:xfrm flipV="1">
                <a:off x="1392" y="1851"/>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6" name="Line 49"/>
              <p:cNvSpPr>
                <a:spLocks noChangeShapeType="1"/>
              </p:cNvSpPr>
              <p:nvPr/>
            </p:nvSpPr>
            <p:spPr bwMode="auto">
              <a:xfrm>
                <a:off x="1394" y="1851"/>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1623" name="Line 41"/>
            <p:cNvSpPr>
              <a:spLocks noChangeShapeType="1"/>
            </p:cNvSpPr>
            <p:nvPr/>
          </p:nvSpPr>
          <p:spPr bwMode="auto">
            <a:xfrm flipH="1">
              <a:off x="1854" y="368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4" name="Text Box 224"/>
            <p:cNvSpPr txBox="1">
              <a:spLocks noChangeArrowheads="1"/>
            </p:cNvSpPr>
            <p:nvPr/>
          </p:nvSpPr>
          <p:spPr bwMode="auto">
            <a:xfrm>
              <a:off x="1565" y="3561"/>
              <a:ext cx="34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V</a:t>
              </a:r>
              <a:r>
                <a:rPr lang="en-US" altLang="de-DE" baseline="-25000">
                  <a:latin typeface="Calibri" pitchFamily="34" charset="0"/>
                </a:rPr>
                <a:t>th</a:t>
              </a:r>
            </a:p>
          </p:txBody>
        </p:sp>
        <p:sp>
          <p:nvSpPr>
            <p:cNvPr id="21625" name="Rectangle 225"/>
            <p:cNvSpPr>
              <a:spLocks noChangeArrowheads="1"/>
            </p:cNvSpPr>
            <p:nvPr/>
          </p:nvSpPr>
          <p:spPr bwMode="auto">
            <a:xfrm>
              <a:off x="2336" y="3444"/>
              <a:ext cx="408" cy="63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21626" name="Text Box 226"/>
            <p:cNvSpPr txBox="1">
              <a:spLocks noChangeArrowheads="1"/>
            </p:cNvSpPr>
            <p:nvPr/>
          </p:nvSpPr>
          <p:spPr bwMode="auto">
            <a:xfrm>
              <a:off x="2330" y="350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S</a:t>
              </a:r>
            </a:p>
          </p:txBody>
        </p:sp>
        <p:sp>
          <p:nvSpPr>
            <p:cNvPr id="21627" name="Text Box 227"/>
            <p:cNvSpPr txBox="1">
              <a:spLocks noChangeArrowheads="1"/>
            </p:cNvSpPr>
            <p:nvPr/>
          </p:nvSpPr>
          <p:spPr bwMode="auto">
            <a:xfrm>
              <a:off x="2336" y="3822"/>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R</a:t>
              </a:r>
            </a:p>
          </p:txBody>
        </p:sp>
        <p:sp>
          <p:nvSpPr>
            <p:cNvPr id="21628" name="Line 228"/>
            <p:cNvSpPr>
              <a:spLocks noChangeShapeType="1"/>
            </p:cNvSpPr>
            <p:nvPr/>
          </p:nvSpPr>
          <p:spPr bwMode="auto">
            <a:xfrm>
              <a:off x="1656" y="3943"/>
              <a:ext cx="68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29" name="Text Box 229"/>
            <p:cNvSpPr txBox="1">
              <a:spLocks noChangeArrowheads="1"/>
            </p:cNvSpPr>
            <p:nvPr/>
          </p:nvSpPr>
          <p:spPr bwMode="auto">
            <a:xfrm>
              <a:off x="2180" y="3213"/>
              <a:ext cx="39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2000">
                  <a:latin typeface="Calibri" pitchFamily="34" charset="0"/>
                </a:rPr>
                <a:t>DGS</a:t>
              </a:r>
            </a:p>
          </p:txBody>
        </p:sp>
        <p:sp>
          <p:nvSpPr>
            <p:cNvPr id="21630" name="Text Box 230"/>
            <p:cNvSpPr txBox="1">
              <a:spLocks noChangeArrowheads="1"/>
            </p:cNvSpPr>
            <p:nvPr/>
          </p:nvSpPr>
          <p:spPr bwMode="auto">
            <a:xfrm>
              <a:off x="2517" y="3626"/>
              <a:ext cx="2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Q</a:t>
              </a:r>
            </a:p>
          </p:txBody>
        </p:sp>
        <p:sp>
          <p:nvSpPr>
            <p:cNvPr id="21631" name="Line 231"/>
            <p:cNvSpPr>
              <a:spLocks noChangeShapeType="1"/>
            </p:cNvSpPr>
            <p:nvPr/>
          </p:nvSpPr>
          <p:spPr bwMode="auto">
            <a:xfrm>
              <a:off x="2744" y="3748"/>
              <a:ext cx="3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32" name="Rectangle 232"/>
            <p:cNvSpPr>
              <a:spLocks noChangeArrowheads="1"/>
            </p:cNvSpPr>
            <p:nvPr/>
          </p:nvSpPr>
          <p:spPr bwMode="auto">
            <a:xfrm>
              <a:off x="1882" y="3263"/>
              <a:ext cx="1089" cy="907"/>
            </a:xfrm>
            <a:prstGeom prst="rect">
              <a:avLst/>
            </a:prstGeom>
            <a:solidFill>
              <a:srgbClr val="CCFFFF">
                <a:alpha val="30196"/>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633" name="Text Box 233"/>
            <p:cNvSpPr txBox="1">
              <a:spLocks noChangeArrowheads="1"/>
            </p:cNvSpPr>
            <p:nvPr/>
          </p:nvSpPr>
          <p:spPr bwMode="auto">
            <a:xfrm>
              <a:off x="1429" y="3943"/>
              <a:ext cx="45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2000">
                  <a:latin typeface="Calibri" pitchFamily="34" charset="0"/>
                </a:rPr>
                <a:t>reset</a:t>
              </a:r>
              <a:endParaRPr lang="en-US" altLang="de-DE" sz="2000" baseline="-25000">
                <a:latin typeface="Calibri" pitchFamily="34" charset="0"/>
              </a:endParaRPr>
            </a:p>
          </p:txBody>
        </p:sp>
      </p:grpSp>
      <p:sp>
        <p:nvSpPr>
          <p:cNvPr id="21608" name="Line 235"/>
          <p:cNvSpPr>
            <a:spLocks noChangeShapeType="1"/>
          </p:cNvSpPr>
          <p:nvPr/>
        </p:nvSpPr>
        <p:spPr bwMode="auto">
          <a:xfrm>
            <a:off x="1647825" y="4664075"/>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9" name="Line 236"/>
          <p:cNvSpPr>
            <a:spLocks noChangeShapeType="1"/>
          </p:cNvSpPr>
          <p:nvPr/>
        </p:nvSpPr>
        <p:spPr bwMode="auto">
          <a:xfrm flipV="1">
            <a:off x="1647825" y="4652963"/>
            <a:ext cx="28543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10" name="Line 237"/>
          <p:cNvSpPr>
            <a:spLocks noChangeShapeType="1"/>
          </p:cNvSpPr>
          <p:nvPr/>
        </p:nvSpPr>
        <p:spPr bwMode="auto">
          <a:xfrm>
            <a:off x="4505325" y="4665663"/>
            <a:ext cx="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12" name="AutoShape 241"/>
          <p:cNvSpPr>
            <a:spLocks noChangeArrowheads="1"/>
          </p:cNvSpPr>
          <p:nvPr/>
        </p:nvSpPr>
        <p:spPr bwMode="auto">
          <a:xfrm>
            <a:off x="31750" y="4292600"/>
            <a:ext cx="4572000" cy="2305050"/>
          </a:xfrm>
          <a:prstGeom prst="roundRect">
            <a:avLst>
              <a:gd name="adj" fmla="val 16667"/>
            </a:avLst>
          </a:prstGeom>
          <a:solidFill>
            <a:srgbClr val="C0C0C0">
              <a:alpha val="14902"/>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614" name="Text Box 244"/>
          <p:cNvSpPr txBox="1">
            <a:spLocks noChangeArrowheads="1"/>
          </p:cNvSpPr>
          <p:nvPr/>
        </p:nvSpPr>
        <p:spPr bwMode="auto">
          <a:xfrm>
            <a:off x="-36513" y="4700588"/>
            <a:ext cx="628651"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fb2</a:t>
            </a:r>
          </a:p>
        </p:txBody>
      </p:sp>
      <p:sp>
        <p:nvSpPr>
          <p:cNvPr id="21615" name="Text Box 245"/>
          <p:cNvSpPr txBox="1">
            <a:spLocks noChangeArrowheads="1"/>
          </p:cNvSpPr>
          <p:nvPr/>
        </p:nvSpPr>
        <p:spPr bwMode="auto">
          <a:xfrm>
            <a:off x="-36513" y="5157788"/>
            <a:ext cx="52070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fb</a:t>
            </a:r>
          </a:p>
        </p:txBody>
      </p:sp>
      <p:sp>
        <p:nvSpPr>
          <p:cNvPr id="2" name="Slide Number Placeholder 1"/>
          <p:cNvSpPr>
            <a:spLocks noGrp="1"/>
          </p:cNvSpPr>
          <p:nvPr>
            <p:ph type="sldNum" sz="quarter" idx="12"/>
          </p:nvPr>
        </p:nvSpPr>
        <p:spPr/>
        <p:txBody>
          <a:bodyPr/>
          <a:lstStyle/>
          <a:p>
            <a:pPr>
              <a:defRPr/>
            </a:pPr>
            <a:fld id="{DECF903D-8221-4C23-BB21-CD60034BE419}" type="slidenum">
              <a:rPr lang="de-DE" altLang="de-DE"/>
              <a:pPr>
                <a:defRPr/>
              </a:pPr>
              <a:t>27</a:t>
            </a:fld>
            <a:endParaRPr lang="de-DE" altLang="de-DE"/>
          </a:p>
        </p:txBody>
      </p:sp>
      <p:sp>
        <p:nvSpPr>
          <p:cNvPr id="240" name="Oval 239"/>
          <p:cNvSpPr/>
          <p:nvPr/>
        </p:nvSpPr>
        <p:spPr bwMode="auto">
          <a:xfrm>
            <a:off x="4078237" y="230785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41" name="Oval 240"/>
          <p:cNvSpPr/>
          <p:nvPr/>
        </p:nvSpPr>
        <p:spPr bwMode="auto">
          <a:xfrm>
            <a:off x="1944667" y="231166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1589" name="Oval 211"/>
          <p:cNvSpPr>
            <a:spLocks noChangeArrowheads="1"/>
          </p:cNvSpPr>
          <p:nvPr/>
        </p:nvSpPr>
        <p:spPr bwMode="auto">
          <a:xfrm>
            <a:off x="755650" y="908050"/>
            <a:ext cx="2016125" cy="2066925"/>
          </a:xfrm>
          <a:prstGeom prst="ellipse">
            <a:avLst/>
          </a:prstGeom>
          <a:solidFill>
            <a:schemeClr val="bg2">
              <a:alpha val="10196"/>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42" name="Title 2"/>
          <p:cNvSpPr>
            <a:spLocks noGrp="1"/>
          </p:cNvSpPr>
          <p:nvPr>
            <p:ph type="title"/>
          </p:nvPr>
        </p:nvSpPr>
        <p:spPr>
          <a:xfrm>
            <a:off x="2077200" y="291600"/>
            <a:ext cx="6708025" cy="508500"/>
          </a:xfrm>
        </p:spPr>
        <p:txBody>
          <a:bodyPr/>
          <a:lstStyle/>
          <a:p>
            <a:r>
              <a:rPr lang="en-US" dirty="0" smtClean="0"/>
              <a:t>Dynamic gain switching</a:t>
            </a:r>
            <a:endParaRPr lang="de-CH" dirty="0"/>
          </a:p>
        </p:txBody>
      </p:sp>
      <p:sp>
        <p:nvSpPr>
          <p:cNvPr id="243" name="Text Box 210"/>
          <p:cNvSpPr txBox="1">
            <a:spLocks noChangeArrowheads="1"/>
          </p:cNvSpPr>
          <p:nvPr/>
        </p:nvSpPr>
        <p:spPr bwMode="auto">
          <a:xfrm>
            <a:off x="5219700" y="4221163"/>
            <a:ext cx="16573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US" altLang="de-DE" sz="1600" dirty="0">
                <a:latin typeface="Calibri" pitchFamily="34" charset="0"/>
              </a:rPr>
              <a:t>Column selection </a:t>
            </a:r>
          </a:p>
          <a:p>
            <a:pPr algn="ctr"/>
            <a:r>
              <a:rPr lang="en-US" altLang="de-DE" sz="1600" dirty="0" smtClean="0">
                <a:latin typeface="Calibri" pitchFamily="34" charset="0"/>
              </a:rPr>
              <a:t>MUX</a:t>
            </a:r>
            <a:endParaRPr lang="en-US" altLang="de-DE" sz="1600" dirty="0">
              <a:latin typeface="Calibri" pitchFamily="34" charset="0"/>
            </a:endParaRPr>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Tree>
    <p:extLst>
      <p:ext uri="{BB962C8B-B14F-4D97-AF65-F5344CB8AC3E}">
        <p14:creationId xmlns:p14="http://schemas.microsoft.com/office/powerpoint/2010/main" val="225291859"/>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802691" y="622875"/>
            <a:ext cx="3429000" cy="848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8" name="Fußzeilenplatzhalter 4"/>
          <p:cNvSpPr>
            <a:spLocks noGrp="1"/>
          </p:cNvSpPr>
          <p:nvPr>
            <p:ph type="ftr" sz="quarter" idx="11"/>
          </p:nvPr>
        </p:nvSpPr>
        <p:spPr>
          <a:xfrm>
            <a:off x="7236296" y="6626836"/>
            <a:ext cx="1895475" cy="215628"/>
          </a:xfrm>
        </p:spPr>
        <p:txBody>
          <a:bodyPr/>
          <a:lstStyle/>
          <a:p>
            <a:pPr>
              <a:defRPr/>
            </a:pPr>
            <a:r>
              <a:rPr lang="de-DE" altLang="de-DE" smtClean="0"/>
              <a:t>R. Dinapoli</a:t>
            </a:r>
            <a:endParaRPr lang="de-DE" altLang="de-DE"/>
          </a:p>
        </p:txBody>
      </p:sp>
      <p:sp>
        <p:nvSpPr>
          <p:cNvPr id="21591" name="Line 13"/>
          <p:cNvSpPr>
            <a:spLocks noChangeShapeType="1"/>
          </p:cNvSpPr>
          <p:nvPr/>
        </p:nvSpPr>
        <p:spPr bwMode="auto">
          <a:xfrm flipH="1">
            <a:off x="1405434" y="2620492"/>
            <a:ext cx="1952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2" name="Line 14"/>
          <p:cNvSpPr>
            <a:spLocks noChangeShapeType="1"/>
          </p:cNvSpPr>
          <p:nvPr/>
        </p:nvSpPr>
        <p:spPr bwMode="auto">
          <a:xfrm flipH="1">
            <a:off x="1992809" y="2620492"/>
            <a:ext cx="1809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3" name="Line 15"/>
          <p:cNvSpPr>
            <a:spLocks noChangeShapeType="1"/>
          </p:cNvSpPr>
          <p:nvPr/>
        </p:nvSpPr>
        <p:spPr bwMode="auto">
          <a:xfrm>
            <a:off x="1600696" y="2366492"/>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4" name="Line 16"/>
          <p:cNvSpPr>
            <a:spLocks noChangeShapeType="1"/>
          </p:cNvSpPr>
          <p:nvPr/>
        </p:nvSpPr>
        <p:spPr bwMode="auto">
          <a:xfrm flipV="1">
            <a:off x="1600696" y="2615729"/>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595" name="Line 17"/>
          <p:cNvSpPr>
            <a:spLocks noChangeShapeType="1"/>
          </p:cNvSpPr>
          <p:nvPr/>
        </p:nvSpPr>
        <p:spPr bwMode="auto">
          <a:xfrm flipH="1" flipV="1">
            <a:off x="1600696" y="2366492"/>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1596" name="Group 178"/>
          <p:cNvGrpSpPr>
            <a:grpSpLocks/>
          </p:cNvGrpSpPr>
          <p:nvPr/>
        </p:nvGrpSpPr>
        <p:grpSpPr bwMode="auto">
          <a:xfrm>
            <a:off x="1405434" y="1768004"/>
            <a:ext cx="768350" cy="298450"/>
            <a:chOff x="877" y="759"/>
            <a:chExt cx="484" cy="188"/>
          </a:xfrm>
        </p:grpSpPr>
        <p:sp>
          <p:nvSpPr>
            <p:cNvPr id="2164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5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21597" name="AutoShape 31"/>
          <p:cNvCxnSpPr>
            <a:cxnSpLocks noChangeShapeType="1"/>
            <a:stCxn id="21652" idx="0"/>
            <a:endCxn id="21591" idx="1"/>
          </p:cNvCxnSpPr>
          <p:nvPr/>
        </p:nvCxnSpPr>
        <p:spPr bwMode="auto">
          <a:xfrm>
            <a:off x="1405434" y="1921992"/>
            <a:ext cx="1587"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21598" name="Group 184"/>
          <p:cNvGrpSpPr>
            <a:grpSpLocks/>
          </p:cNvGrpSpPr>
          <p:nvPr/>
        </p:nvGrpSpPr>
        <p:grpSpPr bwMode="auto">
          <a:xfrm>
            <a:off x="1403846" y="920279"/>
            <a:ext cx="766763" cy="136525"/>
            <a:chOff x="2835" y="1207"/>
            <a:chExt cx="452" cy="97"/>
          </a:xfrm>
        </p:grpSpPr>
        <p:sp>
          <p:nvSpPr>
            <p:cNvPr id="2164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4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48" name="Line 18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599" name="Line 189"/>
          <p:cNvSpPr>
            <a:spLocks noChangeShapeType="1"/>
          </p:cNvSpPr>
          <p:nvPr/>
        </p:nvSpPr>
        <p:spPr bwMode="auto">
          <a:xfrm>
            <a:off x="1405434" y="1475904"/>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1600" name="Group 190"/>
          <p:cNvGrpSpPr>
            <a:grpSpLocks/>
          </p:cNvGrpSpPr>
          <p:nvPr/>
        </p:nvGrpSpPr>
        <p:grpSpPr bwMode="auto">
          <a:xfrm>
            <a:off x="1403846" y="1323504"/>
            <a:ext cx="768350" cy="298450"/>
            <a:chOff x="877" y="759"/>
            <a:chExt cx="484" cy="188"/>
          </a:xfrm>
        </p:grpSpPr>
        <p:sp>
          <p:nvSpPr>
            <p:cNvPr id="2164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4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21601" name="Group 195"/>
          <p:cNvGrpSpPr>
            <a:grpSpLocks/>
          </p:cNvGrpSpPr>
          <p:nvPr/>
        </p:nvGrpSpPr>
        <p:grpSpPr bwMode="auto">
          <a:xfrm>
            <a:off x="2107109" y="1342554"/>
            <a:ext cx="766762" cy="136525"/>
            <a:chOff x="2835" y="1207"/>
            <a:chExt cx="452" cy="97"/>
          </a:xfrm>
        </p:grpSpPr>
        <p:sp>
          <p:nvSpPr>
            <p:cNvPr id="2163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2163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21640" name="Line 199"/>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21602" name="Line 200"/>
          <p:cNvSpPr>
            <a:spLocks noChangeShapeType="1"/>
          </p:cNvSpPr>
          <p:nvPr/>
        </p:nvSpPr>
        <p:spPr bwMode="auto">
          <a:xfrm>
            <a:off x="1403846" y="1064742"/>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3" name="Line 201"/>
          <p:cNvSpPr>
            <a:spLocks noChangeShapeType="1"/>
          </p:cNvSpPr>
          <p:nvPr/>
        </p:nvSpPr>
        <p:spPr bwMode="auto">
          <a:xfrm>
            <a:off x="2867521" y="1048867"/>
            <a:ext cx="0" cy="1565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4" name="Line 202"/>
          <p:cNvSpPr>
            <a:spLocks noChangeShapeType="1"/>
          </p:cNvSpPr>
          <p:nvPr/>
        </p:nvSpPr>
        <p:spPr bwMode="auto">
          <a:xfrm>
            <a:off x="2148384" y="1048867"/>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5" name="Line 203"/>
          <p:cNvSpPr>
            <a:spLocks noChangeShapeType="1"/>
          </p:cNvSpPr>
          <p:nvPr/>
        </p:nvSpPr>
        <p:spPr bwMode="auto">
          <a:xfrm>
            <a:off x="2148384" y="2625254"/>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6" name="Line 206"/>
          <p:cNvSpPr>
            <a:spLocks noChangeShapeType="1"/>
          </p:cNvSpPr>
          <p:nvPr/>
        </p:nvSpPr>
        <p:spPr bwMode="auto">
          <a:xfrm flipV="1">
            <a:off x="2140446" y="1921992"/>
            <a:ext cx="13668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21607" name="Group 238"/>
          <p:cNvGrpSpPr>
            <a:grpSpLocks/>
          </p:cNvGrpSpPr>
          <p:nvPr/>
        </p:nvGrpSpPr>
        <p:grpSpPr bwMode="auto">
          <a:xfrm>
            <a:off x="2673846" y="1440979"/>
            <a:ext cx="2663825" cy="1555750"/>
            <a:chOff x="1429" y="3213"/>
            <a:chExt cx="1678" cy="980"/>
          </a:xfrm>
        </p:grpSpPr>
        <p:sp>
          <p:nvSpPr>
            <p:cNvPr id="21617" name="Line 41"/>
            <p:cNvSpPr>
              <a:spLocks noChangeShapeType="1"/>
            </p:cNvSpPr>
            <p:nvPr/>
          </p:nvSpPr>
          <p:spPr bwMode="auto">
            <a:xfrm flipH="1">
              <a:off x="1852" y="3515"/>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18" name="Line 42"/>
            <p:cNvSpPr>
              <a:spLocks noChangeShapeType="1"/>
            </p:cNvSpPr>
            <p:nvPr/>
          </p:nvSpPr>
          <p:spPr bwMode="auto">
            <a:xfrm flipH="1">
              <a:off x="2222" y="3602"/>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19" name="Line 43"/>
            <p:cNvSpPr>
              <a:spLocks noChangeShapeType="1"/>
            </p:cNvSpPr>
            <p:nvPr/>
          </p:nvSpPr>
          <p:spPr bwMode="auto">
            <a:xfrm>
              <a:off x="1975" y="3444"/>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0" name="Line 44"/>
            <p:cNvSpPr>
              <a:spLocks noChangeShapeType="1"/>
            </p:cNvSpPr>
            <p:nvPr/>
          </p:nvSpPr>
          <p:spPr bwMode="auto">
            <a:xfrm flipV="1">
              <a:off x="1975" y="3601"/>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1" name="Line 45"/>
            <p:cNvSpPr>
              <a:spLocks noChangeShapeType="1"/>
            </p:cNvSpPr>
            <p:nvPr/>
          </p:nvSpPr>
          <p:spPr bwMode="auto">
            <a:xfrm flipH="1" flipV="1">
              <a:off x="1975" y="3444"/>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21622" name="Group 46"/>
            <p:cNvGrpSpPr>
              <a:grpSpLocks/>
            </p:cNvGrpSpPr>
            <p:nvPr/>
          </p:nvGrpSpPr>
          <p:grpSpPr bwMode="auto">
            <a:xfrm>
              <a:off x="2002" y="3560"/>
              <a:ext cx="110" cy="91"/>
              <a:chOff x="1344" y="1851"/>
              <a:chExt cx="98" cy="96"/>
            </a:xfrm>
          </p:grpSpPr>
          <p:sp>
            <p:nvSpPr>
              <p:cNvPr id="21634" name="Line 47"/>
              <p:cNvSpPr>
                <a:spLocks noChangeShapeType="1"/>
              </p:cNvSpPr>
              <p:nvPr/>
            </p:nvSpPr>
            <p:spPr bwMode="auto">
              <a:xfrm>
                <a:off x="1344" y="1947"/>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5" name="Line 48"/>
              <p:cNvSpPr>
                <a:spLocks noChangeShapeType="1"/>
              </p:cNvSpPr>
              <p:nvPr/>
            </p:nvSpPr>
            <p:spPr bwMode="auto">
              <a:xfrm flipV="1">
                <a:off x="1392" y="1851"/>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36" name="Line 49"/>
              <p:cNvSpPr>
                <a:spLocks noChangeShapeType="1"/>
              </p:cNvSpPr>
              <p:nvPr/>
            </p:nvSpPr>
            <p:spPr bwMode="auto">
              <a:xfrm>
                <a:off x="1394" y="1851"/>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21623" name="Line 41"/>
            <p:cNvSpPr>
              <a:spLocks noChangeShapeType="1"/>
            </p:cNvSpPr>
            <p:nvPr/>
          </p:nvSpPr>
          <p:spPr bwMode="auto">
            <a:xfrm flipH="1">
              <a:off x="1854" y="368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21624" name="Text Box 224"/>
            <p:cNvSpPr txBox="1">
              <a:spLocks noChangeArrowheads="1"/>
            </p:cNvSpPr>
            <p:nvPr/>
          </p:nvSpPr>
          <p:spPr bwMode="auto">
            <a:xfrm>
              <a:off x="1565" y="3561"/>
              <a:ext cx="34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V</a:t>
              </a:r>
              <a:r>
                <a:rPr lang="en-US" altLang="de-DE" baseline="-25000">
                  <a:latin typeface="Calibri" pitchFamily="34" charset="0"/>
                </a:rPr>
                <a:t>th</a:t>
              </a:r>
            </a:p>
          </p:txBody>
        </p:sp>
        <p:sp>
          <p:nvSpPr>
            <p:cNvPr id="21625" name="Rectangle 225"/>
            <p:cNvSpPr>
              <a:spLocks noChangeArrowheads="1"/>
            </p:cNvSpPr>
            <p:nvPr/>
          </p:nvSpPr>
          <p:spPr bwMode="auto">
            <a:xfrm>
              <a:off x="2336" y="3444"/>
              <a:ext cx="408" cy="63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21626" name="Text Box 226"/>
            <p:cNvSpPr txBox="1">
              <a:spLocks noChangeArrowheads="1"/>
            </p:cNvSpPr>
            <p:nvPr/>
          </p:nvSpPr>
          <p:spPr bwMode="auto">
            <a:xfrm>
              <a:off x="2330" y="350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S</a:t>
              </a:r>
            </a:p>
          </p:txBody>
        </p:sp>
        <p:sp>
          <p:nvSpPr>
            <p:cNvPr id="21627" name="Text Box 227"/>
            <p:cNvSpPr txBox="1">
              <a:spLocks noChangeArrowheads="1"/>
            </p:cNvSpPr>
            <p:nvPr/>
          </p:nvSpPr>
          <p:spPr bwMode="auto">
            <a:xfrm>
              <a:off x="2336" y="3822"/>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R</a:t>
              </a:r>
            </a:p>
          </p:txBody>
        </p:sp>
        <p:sp>
          <p:nvSpPr>
            <p:cNvPr id="21628" name="Line 228"/>
            <p:cNvSpPr>
              <a:spLocks noChangeShapeType="1"/>
            </p:cNvSpPr>
            <p:nvPr/>
          </p:nvSpPr>
          <p:spPr bwMode="auto">
            <a:xfrm>
              <a:off x="1656" y="3943"/>
              <a:ext cx="68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29" name="Text Box 229"/>
            <p:cNvSpPr txBox="1">
              <a:spLocks noChangeArrowheads="1"/>
            </p:cNvSpPr>
            <p:nvPr/>
          </p:nvSpPr>
          <p:spPr bwMode="auto">
            <a:xfrm>
              <a:off x="2180" y="3213"/>
              <a:ext cx="39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2000">
                  <a:latin typeface="Calibri" pitchFamily="34" charset="0"/>
                </a:rPr>
                <a:t>DGS</a:t>
              </a:r>
            </a:p>
          </p:txBody>
        </p:sp>
        <p:sp>
          <p:nvSpPr>
            <p:cNvPr id="21630" name="Text Box 230"/>
            <p:cNvSpPr txBox="1">
              <a:spLocks noChangeArrowheads="1"/>
            </p:cNvSpPr>
            <p:nvPr/>
          </p:nvSpPr>
          <p:spPr bwMode="auto">
            <a:xfrm>
              <a:off x="2517" y="3626"/>
              <a:ext cx="2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a:t>Q</a:t>
              </a:r>
            </a:p>
          </p:txBody>
        </p:sp>
        <p:sp>
          <p:nvSpPr>
            <p:cNvPr id="21631" name="Line 231"/>
            <p:cNvSpPr>
              <a:spLocks noChangeShapeType="1"/>
            </p:cNvSpPr>
            <p:nvPr/>
          </p:nvSpPr>
          <p:spPr bwMode="auto">
            <a:xfrm>
              <a:off x="2744" y="3748"/>
              <a:ext cx="3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32" name="Rectangle 232"/>
            <p:cNvSpPr>
              <a:spLocks noChangeArrowheads="1"/>
            </p:cNvSpPr>
            <p:nvPr/>
          </p:nvSpPr>
          <p:spPr bwMode="auto">
            <a:xfrm>
              <a:off x="1882" y="3263"/>
              <a:ext cx="1089" cy="907"/>
            </a:xfrm>
            <a:prstGeom prst="rect">
              <a:avLst/>
            </a:prstGeom>
            <a:solidFill>
              <a:srgbClr val="CCFFFF">
                <a:alpha val="30196"/>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633" name="Text Box 233"/>
            <p:cNvSpPr txBox="1">
              <a:spLocks noChangeArrowheads="1"/>
            </p:cNvSpPr>
            <p:nvPr/>
          </p:nvSpPr>
          <p:spPr bwMode="auto">
            <a:xfrm>
              <a:off x="1429" y="3943"/>
              <a:ext cx="45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2000">
                  <a:latin typeface="Calibri" pitchFamily="34" charset="0"/>
                </a:rPr>
                <a:t>reset</a:t>
              </a:r>
              <a:endParaRPr lang="en-US" altLang="de-DE" sz="2000" baseline="-25000">
                <a:latin typeface="Calibri" pitchFamily="34" charset="0"/>
              </a:endParaRPr>
            </a:p>
          </p:txBody>
        </p:sp>
      </p:grpSp>
      <p:sp>
        <p:nvSpPr>
          <p:cNvPr id="21608" name="Line 235"/>
          <p:cNvSpPr>
            <a:spLocks noChangeShapeType="1"/>
          </p:cNvSpPr>
          <p:nvPr/>
        </p:nvSpPr>
        <p:spPr bwMode="auto">
          <a:xfrm>
            <a:off x="2480171" y="1136179"/>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09" name="Line 236"/>
          <p:cNvSpPr>
            <a:spLocks noChangeShapeType="1"/>
          </p:cNvSpPr>
          <p:nvPr/>
        </p:nvSpPr>
        <p:spPr bwMode="auto">
          <a:xfrm flipV="1">
            <a:off x="2480171" y="1125067"/>
            <a:ext cx="28543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10" name="Line 237"/>
          <p:cNvSpPr>
            <a:spLocks noChangeShapeType="1"/>
          </p:cNvSpPr>
          <p:nvPr/>
        </p:nvSpPr>
        <p:spPr bwMode="auto">
          <a:xfrm>
            <a:off x="5337671" y="1137767"/>
            <a:ext cx="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612" name="AutoShape 241"/>
          <p:cNvSpPr>
            <a:spLocks noChangeArrowheads="1"/>
          </p:cNvSpPr>
          <p:nvPr/>
        </p:nvSpPr>
        <p:spPr bwMode="auto">
          <a:xfrm>
            <a:off x="864096" y="764704"/>
            <a:ext cx="4572000" cy="2305050"/>
          </a:xfrm>
          <a:prstGeom prst="roundRect">
            <a:avLst>
              <a:gd name="adj" fmla="val 16667"/>
            </a:avLst>
          </a:prstGeom>
          <a:solidFill>
            <a:srgbClr val="C0C0C0">
              <a:alpha val="14902"/>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21614" name="Text Box 244"/>
          <p:cNvSpPr txBox="1">
            <a:spLocks noChangeArrowheads="1"/>
          </p:cNvSpPr>
          <p:nvPr/>
        </p:nvSpPr>
        <p:spPr bwMode="auto">
          <a:xfrm>
            <a:off x="795833" y="1172692"/>
            <a:ext cx="628651"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fb2</a:t>
            </a:r>
          </a:p>
        </p:txBody>
      </p:sp>
      <p:sp>
        <p:nvSpPr>
          <p:cNvPr id="21615" name="Text Box 245"/>
          <p:cNvSpPr txBox="1">
            <a:spLocks noChangeArrowheads="1"/>
          </p:cNvSpPr>
          <p:nvPr/>
        </p:nvSpPr>
        <p:spPr bwMode="auto">
          <a:xfrm>
            <a:off x="795833" y="1629892"/>
            <a:ext cx="52070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latin typeface="Calibri" pitchFamily="34" charset="0"/>
              </a:rPr>
              <a:t>C</a:t>
            </a:r>
            <a:r>
              <a:rPr lang="en-US" altLang="de-DE" baseline="-25000">
                <a:latin typeface="Calibri" pitchFamily="34" charset="0"/>
              </a:rPr>
              <a:t>fb</a:t>
            </a:r>
          </a:p>
        </p:txBody>
      </p:sp>
      <p:sp>
        <p:nvSpPr>
          <p:cNvPr id="2" name="Slide Number Placeholder 1"/>
          <p:cNvSpPr>
            <a:spLocks noGrp="1"/>
          </p:cNvSpPr>
          <p:nvPr>
            <p:ph type="sldNum" sz="quarter" idx="12"/>
          </p:nvPr>
        </p:nvSpPr>
        <p:spPr>
          <a:xfrm>
            <a:off x="7470" y="6614259"/>
            <a:ext cx="838200" cy="228600"/>
          </a:xfrm>
        </p:spPr>
        <p:txBody>
          <a:bodyPr/>
          <a:lstStyle/>
          <a:p>
            <a:pPr>
              <a:defRPr/>
            </a:pPr>
            <a:fld id="{DECF903D-8221-4C23-BB21-CD60034BE419}" type="slidenum">
              <a:rPr lang="de-DE" altLang="de-DE"/>
              <a:pPr>
                <a:defRPr/>
              </a:pPr>
              <a:t>28</a:t>
            </a:fld>
            <a:endParaRPr lang="de-DE" altLang="de-DE" dirty="0"/>
          </a:p>
        </p:txBody>
      </p:sp>
      <p:sp>
        <p:nvSpPr>
          <p:cNvPr id="242" name="Title 2"/>
          <p:cNvSpPr>
            <a:spLocks noGrp="1"/>
          </p:cNvSpPr>
          <p:nvPr>
            <p:ph type="title"/>
          </p:nvPr>
        </p:nvSpPr>
        <p:spPr>
          <a:xfrm>
            <a:off x="2077200" y="291600"/>
            <a:ext cx="6708025" cy="508500"/>
          </a:xfrm>
        </p:spPr>
        <p:txBody>
          <a:bodyPr/>
          <a:lstStyle/>
          <a:p>
            <a:r>
              <a:rPr lang="en-US" dirty="0" smtClean="0"/>
              <a:t>Dynamic gain switching</a:t>
            </a:r>
            <a:endParaRPr lang="de-CH" dirty="0"/>
          </a:p>
        </p:txBody>
      </p:sp>
      <p:sp>
        <p:nvSpPr>
          <p:cNvPr id="3" name="Date Placeholder 2"/>
          <p:cNvSpPr>
            <a:spLocks noGrp="1"/>
          </p:cNvSpPr>
          <p:nvPr>
            <p:ph type="dt" sz="half" idx="10"/>
          </p:nvPr>
        </p:nvSpPr>
        <p:spPr>
          <a:xfrm>
            <a:off x="4308847" y="6621750"/>
            <a:ext cx="911225" cy="365125"/>
          </a:xfrm>
        </p:spPr>
        <p:txBody>
          <a:bodyPr/>
          <a:lstStyle/>
          <a:p>
            <a:pPr>
              <a:defRPr/>
            </a:pPr>
            <a:r>
              <a:rPr lang="de-DE" altLang="de-DE" smtClean="0"/>
              <a:t>FEE 2018</a:t>
            </a:r>
            <a:endParaRPr lang="de-DE" altLang="de-DE" dirty="0"/>
          </a:p>
        </p:txBody>
      </p:sp>
      <p:sp>
        <p:nvSpPr>
          <p:cNvPr id="250" name="Oval 249"/>
          <p:cNvSpPr/>
          <p:nvPr/>
        </p:nvSpPr>
        <p:spPr bwMode="auto">
          <a:xfrm>
            <a:off x="2009055" y="2573242"/>
            <a:ext cx="114673" cy="101600"/>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 name="TextBox 3"/>
          <p:cNvSpPr txBox="1"/>
          <p:nvPr/>
        </p:nvSpPr>
        <p:spPr>
          <a:xfrm>
            <a:off x="1409052" y="2806456"/>
            <a:ext cx="914400" cy="36004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preamp</a:t>
            </a:r>
            <a:endParaRPr lang="de-CH" sz="1800" kern="1000" spc="30" dirty="0" err="1" smtClean="0">
              <a:latin typeface="+mn-lt"/>
              <a:cs typeface="Franklin Gothic Book"/>
            </a:endParaRPr>
          </a:p>
        </p:txBody>
      </p:sp>
      <p:sp>
        <p:nvSpPr>
          <p:cNvPr id="5" name="TextBox 4"/>
          <p:cNvSpPr txBox="1"/>
          <p:nvPr/>
        </p:nvSpPr>
        <p:spPr>
          <a:xfrm>
            <a:off x="5555620" y="986923"/>
            <a:ext cx="3551659" cy="1897708"/>
          </a:xfrm>
          <a:prstGeom prst="rect">
            <a:avLst/>
          </a:prstGeom>
          <a:solidFill>
            <a:srgbClr val="AFDAFF">
              <a:alpha val="52000"/>
            </a:srgbClr>
          </a:solid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Already implemented in Gotthard, </a:t>
            </a:r>
          </a:p>
          <a:p>
            <a:pPr>
              <a:lnSpc>
                <a:spcPct val="110000"/>
              </a:lnSpc>
              <a:spcBef>
                <a:spcPts val="0"/>
              </a:spcBef>
            </a:pPr>
            <a:r>
              <a:rPr lang="en-US" sz="1800" kern="1000" spc="30" dirty="0" err="1" smtClean="0">
                <a:latin typeface="+mn-lt"/>
                <a:cs typeface="Franklin Gothic Book"/>
              </a:rPr>
              <a:t>Jungfau</a:t>
            </a:r>
            <a:r>
              <a:rPr lang="en-US" sz="1800" kern="1000" spc="30" dirty="0">
                <a:latin typeface="+mn-lt"/>
                <a:cs typeface="Franklin Gothic Book"/>
              </a:rPr>
              <a:t> </a:t>
            </a:r>
            <a:r>
              <a:rPr lang="en-US" sz="1800" kern="1000" spc="30" dirty="0" smtClean="0">
                <a:latin typeface="+mn-lt"/>
                <a:cs typeface="Franklin Gothic Book"/>
              </a:rPr>
              <a:t>and AGIPD. However:</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Very low power and area budget</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Not implemented in </a:t>
            </a:r>
            <a:r>
              <a:rPr lang="en-US" sz="1800" kern="1000" spc="30" dirty="0" err="1" smtClean="0">
                <a:latin typeface="+mn-lt"/>
                <a:cs typeface="Franklin Gothic Book"/>
              </a:rPr>
              <a:t>Moench</a:t>
            </a:r>
            <a:r>
              <a:rPr lang="en-US" sz="1800" kern="1000" spc="30" dirty="0" smtClean="0">
                <a:latin typeface="+mn-lt"/>
                <a:cs typeface="Franklin Gothic Book"/>
              </a:rPr>
              <a:t> 0.3</a:t>
            </a:r>
          </a:p>
          <a:p>
            <a:pPr marL="285750" indent="-285750">
              <a:lnSpc>
                <a:spcPct val="110000"/>
              </a:lnSpc>
              <a:spcBef>
                <a:spcPts val="0"/>
              </a:spcBef>
              <a:buFont typeface="Arial" panose="020B0604020202020204" pitchFamily="34" charset="0"/>
              <a:buChar char="•"/>
            </a:pPr>
            <a:r>
              <a:rPr lang="en-US" sz="1800" kern="1000" spc="30" dirty="0">
                <a:latin typeface="+mn-lt"/>
                <a:cs typeface="Franklin Gothic Book"/>
              </a:rPr>
              <a:t>Only 1 switching feasible:</a:t>
            </a:r>
            <a:br>
              <a:rPr lang="en-US" sz="1800" kern="1000" spc="30" dirty="0">
                <a:latin typeface="+mn-lt"/>
                <a:cs typeface="Franklin Gothic Book"/>
              </a:rPr>
            </a:br>
            <a:r>
              <a:rPr lang="en-US" sz="1800" kern="1000" spc="30" dirty="0">
                <a:latin typeface="+mn-lt"/>
                <a:cs typeface="Franklin Gothic Book"/>
              </a:rPr>
              <a:t>ratio of capacitors crucial</a:t>
            </a:r>
          </a:p>
          <a:p>
            <a:pPr marL="285750" indent="-285750">
              <a:lnSpc>
                <a:spcPct val="110000"/>
              </a:lnSpc>
              <a:spcBef>
                <a:spcPts val="0"/>
              </a:spcBef>
              <a:buFont typeface="Arial" panose="020B0604020202020204" pitchFamily="34" charset="0"/>
              <a:buChar char="•"/>
            </a:pPr>
            <a:endParaRPr lang="de-CH" sz="1800" kern="1000" spc="30" dirty="0" err="1" smtClean="0">
              <a:latin typeface="+mn-lt"/>
              <a:cs typeface="Franklin Gothic Book"/>
            </a:endParaRPr>
          </a:p>
        </p:txBody>
      </p:sp>
      <p:cxnSp>
        <p:nvCxnSpPr>
          <p:cNvPr id="7" name="Straight Arrow Connector 6"/>
          <p:cNvCxnSpPr/>
          <p:nvPr/>
        </p:nvCxnSpPr>
        <p:spPr bwMode="auto">
          <a:xfrm>
            <a:off x="5334496" y="1668603"/>
            <a:ext cx="3176" cy="149789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8" name="TextBox 7"/>
          <p:cNvSpPr txBox="1"/>
          <p:nvPr/>
        </p:nvSpPr>
        <p:spPr>
          <a:xfrm>
            <a:off x="5411761" y="2996952"/>
            <a:ext cx="2952328" cy="36004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Additional pixel output (digital)</a:t>
            </a:r>
            <a:endParaRPr lang="de-CH" sz="1800" kern="1000" spc="30" dirty="0" err="1" smtClean="0">
              <a:latin typeface="+mn-lt"/>
              <a:cs typeface="Franklin Gothic Book"/>
            </a:endParaRPr>
          </a:p>
        </p:txBody>
      </p:sp>
      <p:sp>
        <p:nvSpPr>
          <p:cNvPr id="257" name="Text Box 6"/>
          <p:cNvSpPr txBox="1">
            <a:spLocks noChangeArrowheads="1"/>
          </p:cNvSpPr>
          <p:nvPr/>
        </p:nvSpPr>
        <p:spPr bwMode="auto">
          <a:xfrm>
            <a:off x="4860032" y="4221088"/>
            <a:ext cx="3010761" cy="461665"/>
          </a:xfrm>
          <a:prstGeom prst="rect">
            <a:avLst/>
          </a:prstGeom>
          <a:solidFill>
            <a:schemeClr val="folHlink">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dirty="0">
                <a:solidFill>
                  <a:srgbClr val="008000"/>
                </a:solidFill>
                <a:latin typeface="Calibri" pitchFamily="34" charset="0"/>
              </a:rPr>
              <a:t>Channel </a:t>
            </a:r>
            <a:r>
              <a:rPr lang="en-US" altLang="de-DE" dirty="0" smtClean="0">
                <a:solidFill>
                  <a:srgbClr val="008000"/>
                </a:solidFill>
                <a:latin typeface="Calibri" pitchFamily="34" charset="0"/>
              </a:rPr>
              <a:t>without DGS</a:t>
            </a:r>
            <a:endParaRPr lang="en-US" altLang="de-DE" dirty="0">
              <a:solidFill>
                <a:srgbClr val="008000"/>
              </a:solidFill>
              <a:latin typeface="Calibri" pitchFamily="34" charset="0"/>
            </a:endParaRPr>
          </a:p>
        </p:txBody>
      </p:sp>
      <p:sp>
        <p:nvSpPr>
          <p:cNvPr id="258" name="Text Box 7"/>
          <p:cNvSpPr txBox="1">
            <a:spLocks noChangeArrowheads="1"/>
          </p:cNvSpPr>
          <p:nvPr/>
        </p:nvSpPr>
        <p:spPr bwMode="auto">
          <a:xfrm>
            <a:off x="5239220" y="5445224"/>
            <a:ext cx="2573140" cy="461665"/>
          </a:xfrm>
          <a:prstGeom prst="rect">
            <a:avLst/>
          </a:prstGeom>
          <a:solidFill>
            <a:srgbClr val="FF99CC">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dirty="0" smtClean="0">
                <a:solidFill>
                  <a:srgbClr val="FF0000"/>
                </a:solidFill>
                <a:latin typeface="Calibri" pitchFamily="34" charset="0"/>
              </a:rPr>
              <a:t>Channel with DGS</a:t>
            </a:r>
            <a:endParaRPr lang="en-US" altLang="de-DE" dirty="0">
              <a:solidFill>
                <a:srgbClr val="FF0000"/>
              </a:solidFill>
              <a:latin typeface="Calibri" pitchFamily="34" charset="0"/>
            </a:endParaRPr>
          </a:p>
        </p:txBody>
      </p:sp>
      <p:sp>
        <p:nvSpPr>
          <p:cNvPr id="260" name="Text Box 9"/>
          <p:cNvSpPr txBox="1">
            <a:spLocks noChangeArrowheads="1"/>
          </p:cNvSpPr>
          <p:nvPr/>
        </p:nvSpPr>
        <p:spPr bwMode="auto">
          <a:xfrm>
            <a:off x="35496" y="3118475"/>
            <a:ext cx="7604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2000" dirty="0">
                <a:latin typeface="Calibri" pitchFamily="34" charset="0"/>
              </a:rPr>
              <a:t>ADC#</a:t>
            </a:r>
          </a:p>
        </p:txBody>
      </p:sp>
      <p:sp>
        <p:nvSpPr>
          <p:cNvPr id="261" name="Line 12"/>
          <p:cNvSpPr>
            <a:spLocks noChangeShapeType="1"/>
          </p:cNvSpPr>
          <p:nvPr/>
        </p:nvSpPr>
        <p:spPr bwMode="auto">
          <a:xfrm flipV="1">
            <a:off x="2304216" y="5819606"/>
            <a:ext cx="0" cy="287338"/>
          </a:xfrm>
          <a:prstGeom prst="line">
            <a:avLst/>
          </a:prstGeom>
          <a:noFill/>
          <a:ln w="317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62" name="Text Box 13"/>
          <p:cNvSpPr txBox="1">
            <a:spLocks noChangeArrowheads="1"/>
          </p:cNvSpPr>
          <p:nvPr/>
        </p:nvSpPr>
        <p:spPr bwMode="auto">
          <a:xfrm>
            <a:off x="2275982" y="5795972"/>
            <a:ext cx="11255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800" dirty="0">
                <a:solidFill>
                  <a:srgbClr val="0066FF"/>
                </a:solidFill>
                <a:latin typeface="Calibri" pitchFamily="34" charset="0"/>
              </a:rPr>
              <a:t>Test pulse</a:t>
            </a:r>
          </a:p>
        </p:txBody>
      </p:sp>
      <p:sp>
        <p:nvSpPr>
          <p:cNvPr id="263" name="Text Box 14"/>
          <p:cNvSpPr txBox="1">
            <a:spLocks noChangeArrowheads="1"/>
          </p:cNvSpPr>
          <p:nvPr/>
        </p:nvSpPr>
        <p:spPr bwMode="auto">
          <a:xfrm>
            <a:off x="1326610" y="3823267"/>
            <a:ext cx="2646677" cy="461665"/>
          </a:xfrm>
          <a:prstGeom prst="rect">
            <a:avLst/>
          </a:prstGeom>
          <a:noFill/>
          <a:ln>
            <a:noFill/>
          </a:ln>
          <a:effectLst/>
        </p:spPr>
        <p:txBody>
          <a:bodyPr wrap="squar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dirty="0" smtClean="0">
                <a:solidFill>
                  <a:schemeClr val="accent5">
                    <a:lumMod val="60000"/>
                    <a:lumOff val="40000"/>
                  </a:schemeClr>
                </a:solidFill>
                <a:latin typeface="Calibri" pitchFamily="34" charset="0"/>
              </a:rPr>
              <a:t>DGS activates</a:t>
            </a:r>
            <a:endParaRPr lang="en-US" altLang="de-DE" dirty="0">
              <a:solidFill>
                <a:schemeClr val="accent5">
                  <a:lumMod val="60000"/>
                  <a:lumOff val="40000"/>
                </a:schemeClr>
              </a:solidFill>
              <a:latin typeface="Calibri" pitchFamily="34" charset="0"/>
            </a:endParaRPr>
          </a:p>
        </p:txBody>
      </p:sp>
      <p:sp>
        <p:nvSpPr>
          <p:cNvPr id="264" name="Line 15"/>
          <p:cNvSpPr>
            <a:spLocks noChangeShapeType="1"/>
          </p:cNvSpPr>
          <p:nvPr/>
        </p:nvSpPr>
        <p:spPr bwMode="auto">
          <a:xfrm flipH="1">
            <a:off x="3017880" y="4103083"/>
            <a:ext cx="1" cy="184907"/>
          </a:xfrm>
          <a:prstGeom prst="line">
            <a:avLst/>
          </a:prstGeom>
          <a:ln>
            <a:headEnd/>
            <a:tailEnd type="triangle" w="med" len="med"/>
          </a:ln>
        </p:spPr>
        <p:style>
          <a:lnRef idx="1">
            <a:schemeClr val="accent5"/>
          </a:lnRef>
          <a:fillRef idx="0">
            <a:schemeClr val="accent5"/>
          </a:fillRef>
          <a:effectRef idx="0">
            <a:schemeClr val="accent5"/>
          </a:effectRef>
          <a:fontRef idx="minor">
            <a:schemeClr val="tx1"/>
          </a:fontRef>
        </p:style>
        <p:txBody>
          <a:bodyPr/>
          <a:lstStyle/>
          <a:p>
            <a:endParaRPr lang="de-CH"/>
          </a:p>
        </p:txBody>
      </p:sp>
      <p:sp>
        <p:nvSpPr>
          <p:cNvPr id="6" name="TextBox 5"/>
          <p:cNvSpPr txBox="1"/>
          <p:nvPr/>
        </p:nvSpPr>
        <p:spPr>
          <a:xfrm>
            <a:off x="1814556" y="3482230"/>
            <a:ext cx="5570686" cy="400120"/>
          </a:xfrm>
          <a:prstGeom prst="rect">
            <a:avLst/>
          </a:prstGeom>
          <a:solidFill>
            <a:srgbClr val="AFDAFF"/>
          </a:solid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Pixel and readout chain connected in “Test pulse mode”</a:t>
            </a:r>
            <a:endParaRPr lang="de-CH" sz="1800" kern="1000" spc="30" dirty="0" err="1" smtClean="0">
              <a:latin typeface="+mn-lt"/>
              <a:cs typeface="Franklin Gothic Book"/>
            </a:endParaRPr>
          </a:p>
        </p:txBody>
      </p:sp>
    </p:spTree>
    <p:extLst>
      <p:ext uri="{BB962C8B-B14F-4D97-AF65-F5344CB8AC3E}">
        <p14:creationId xmlns:p14="http://schemas.microsoft.com/office/powerpoint/2010/main" val="1627026285"/>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DGS at work with an IR laser</a:t>
            </a:r>
            <a:endParaRPr lang="de-CH" dirty="0"/>
          </a:p>
        </p:txBody>
      </p:sp>
      <p:sp>
        <p:nvSpPr>
          <p:cNvPr id="6" name="TextBox 5"/>
          <p:cNvSpPr txBox="1"/>
          <p:nvPr/>
        </p:nvSpPr>
        <p:spPr>
          <a:xfrm>
            <a:off x="899592" y="980728"/>
            <a:ext cx="6912768" cy="1008112"/>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DGS mechanism for synchrotron and FEL applications</a:t>
            </a:r>
          </a:p>
          <a:p>
            <a:pPr marL="742950" lvl="1"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single photon resolution</a:t>
            </a:r>
          </a:p>
          <a:p>
            <a:pPr marL="742950" lvl="1"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high dynamic range</a:t>
            </a:r>
            <a:endParaRPr lang="de-CH" sz="1800" kern="1000" spc="30" dirty="0" err="1" smtClean="0">
              <a:latin typeface="+mn-lt"/>
              <a:cs typeface="Franklin Gothic Book"/>
            </a:endParaRPr>
          </a:p>
        </p:txBody>
      </p:sp>
      <p:sp>
        <p:nvSpPr>
          <p:cNvPr id="7" name="Right Brace 6"/>
          <p:cNvSpPr/>
          <p:nvPr/>
        </p:nvSpPr>
        <p:spPr bwMode="auto">
          <a:xfrm>
            <a:off x="6028955" y="980728"/>
            <a:ext cx="271237" cy="936104"/>
          </a:xfrm>
          <a:prstGeom prst="rightBrace">
            <a:avLst/>
          </a:prstGeom>
          <a:noFill/>
          <a:ln w="222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Rounded Rectangle 7"/>
          <p:cNvSpPr/>
          <p:nvPr/>
        </p:nvSpPr>
        <p:spPr bwMode="auto">
          <a:xfrm>
            <a:off x="6372200" y="980728"/>
            <a:ext cx="1800200" cy="936104"/>
          </a:xfrm>
          <a:prstGeom prst="roundRect">
            <a:avLst/>
          </a:prstGeom>
          <a:noFill/>
          <a:ln w="19050"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mn-lt"/>
              </a:rPr>
              <a:t>JUNGFRAU</a:t>
            </a:r>
          </a:p>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mn-lt"/>
              </a:rPr>
              <a:t>AGIPD</a:t>
            </a:r>
            <a:br>
              <a:rPr lang="en-US" sz="1800" dirty="0" smtClean="0">
                <a:latin typeface="+mn-lt"/>
              </a:rPr>
            </a:br>
            <a:r>
              <a:rPr lang="en-US" sz="1800" dirty="0" smtClean="0">
                <a:latin typeface="+mn-lt"/>
              </a:rPr>
              <a:t>GOTTHARD</a:t>
            </a:r>
            <a:endParaRPr kumimoji="0" lang="de-CH" sz="1800" b="0" i="0" u="none" strike="noStrike" cap="none" normalizeH="0" baseline="0" dirty="0">
              <a:ln>
                <a:noFill/>
              </a:ln>
              <a:solidFill>
                <a:schemeClr val="tx1"/>
              </a:solidFill>
              <a:effectLst/>
              <a:latin typeface="+mn-lt"/>
            </a:endParaRPr>
          </a:p>
        </p:txBody>
      </p:sp>
      <p:sp>
        <p:nvSpPr>
          <p:cNvPr id="9" name="TextBox 8"/>
          <p:cNvSpPr txBox="1"/>
          <p:nvPr/>
        </p:nvSpPr>
        <p:spPr>
          <a:xfrm>
            <a:off x="899592" y="2060848"/>
            <a:ext cx="7776864" cy="648072"/>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One half-</a:t>
            </a:r>
            <a:r>
              <a:rPr lang="en-US" sz="1800" kern="1000" spc="30" dirty="0" err="1" smtClean="0">
                <a:latin typeface="+mn-lt"/>
                <a:cs typeface="Franklin Gothic Book"/>
              </a:rPr>
              <a:t>supercolumn</a:t>
            </a:r>
            <a:r>
              <a:rPr lang="en-US" sz="1800" kern="1000" spc="30" dirty="0" smtClean="0">
                <a:latin typeface="+mn-lt"/>
                <a:cs typeface="Franklin Gothic Book"/>
              </a:rPr>
              <a:t> of </a:t>
            </a:r>
            <a:r>
              <a:rPr lang="en-US" sz="1800" kern="1000" spc="30" dirty="0" smtClean="0">
                <a:solidFill>
                  <a:schemeClr val="accent5">
                    <a:lumMod val="60000"/>
                    <a:lumOff val="40000"/>
                  </a:schemeClr>
                </a:solidFill>
                <a:latin typeface="+mn-lt"/>
                <a:cs typeface="Franklin Gothic Book"/>
              </a:rPr>
              <a:t>M</a:t>
            </a:r>
            <a:r>
              <a:rPr lang="en-US" sz="1800" kern="1000" spc="30" dirty="0" smtClean="0">
                <a:solidFill>
                  <a:schemeClr val="accent5">
                    <a:lumMod val="60000"/>
                    <a:lumOff val="40000"/>
                  </a:schemeClr>
                </a:solidFill>
                <a:latin typeface="Calibri"/>
                <a:cs typeface="Franklin Gothic Book"/>
              </a:rPr>
              <a:t>Ö</a:t>
            </a:r>
            <a:r>
              <a:rPr lang="en-US" sz="1800" kern="1000" spc="30" dirty="0" smtClean="0">
                <a:solidFill>
                  <a:schemeClr val="accent5">
                    <a:lumMod val="60000"/>
                    <a:lumOff val="40000"/>
                  </a:schemeClr>
                </a:solidFill>
                <a:latin typeface="+mn-lt"/>
                <a:cs typeface="Franklin Gothic Book"/>
              </a:rPr>
              <a:t>NCH 02</a:t>
            </a:r>
            <a:r>
              <a:rPr lang="en-US" sz="1800" kern="1000" spc="30" dirty="0" smtClean="0">
                <a:solidFill>
                  <a:schemeClr val="accent5"/>
                </a:solidFill>
                <a:latin typeface="+mn-lt"/>
                <a:cs typeface="Franklin Gothic Book"/>
              </a:rPr>
              <a:t> </a:t>
            </a:r>
            <a:r>
              <a:rPr lang="en-US" sz="1800" kern="1000" spc="30" dirty="0" smtClean="0">
                <a:latin typeface="+mn-lt"/>
                <a:cs typeface="Franklin Gothic Book"/>
              </a:rPr>
              <a:t>features a preliminary DGS design</a:t>
            </a:r>
          </a:p>
          <a:p>
            <a:pPr>
              <a:lnSpc>
                <a:spcPct val="110000"/>
              </a:lnSpc>
              <a:spcBef>
                <a:spcPts val="0"/>
              </a:spcBef>
            </a:pPr>
            <a:r>
              <a:rPr lang="en-US" sz="1800" kern="1000" spc="30" dirty="0" smtClean="0">
                <a:latin typeface="+mn-lt"/>
                <a:cs typeface="Franklin Gothic Book"/>
              </a:rPr>
              <a:t>Characterization is ongoing (FEL beam now available)</a:t>
            </a:r>
          </a:p>
          <a:p>
            <a:pPr>
              <a:lnSpc>
                <a:spcPct val="110000"/>
              </a:lnSpc>
              <a:spcBef>
                <a:spcPts val="0"/>
              </a:spcBef>
            </a:pPr>
            <a:endParaRPr lang="de-CH" sz="1800" kern="1000" spc="30" dirty="0" err="1" smtClean="0">
              <a:latin typeface="+mn-lt"/>
              <a:cs typeface="Franklin Gothic Book"/>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2950421"/>
            <a:ext cx="6264696" cy="3312367"/>
          </a:xfrm>
          <a:prstGeom prst="rect">
            <a:avLst/>
          </a:prstGeom>
        </p:spPr>
      </p:pic>
      <p:sp>
        <p:nvSpPr>
          <p:cNvPr id="11" name="TextBox 10"/>
          <p:cNvSpPr txBox="1"/>
          <p:nvPr/>
        </p:nvSpPr>
        <p:spPr>
          <a:xfrm>
            <a:off x="1538403" y="2708920"/>
            <a:ext cx="4752528" cy="360040"/>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DGS </a:t>
            </a:r>
            <a:r>
              <a:rPr lang="en-US" sz="1800" kern="1000" spc="30" dirty="0" err="1" smtClean="0">
                <a:latin typeface="+mn-lt"/>
                <a:cs typeface="Franklin Gothic Book"/>
              </a:rPr>
              <a:t>supercolumn</a:t>
            </a:r>
            <a:r>
              <a:rPr lang="en-US" sz="1800" kern="1000" spc="30" dirty="0" smtClean="0">
                <a:latin typeface="+mn-lt"/>
                <a:cs typeface="Franklin Gothic Book"/>
              </a:rPr>
              <a:t> under IR laser</a:t>
            </a:r>
            <a:endParaRPr lang="de-CH" sz="1800" kern="1000" spc="30" dirty="0" err="1" smtClean="0">
              <a:latin typeface="+mn-lt"/>
              <a:cs typeface="Franklin Gothic Book"/>
            </a:endParaRPr>
          </a:p>
        </p:txBody>
      </p:sp>
      <p:sp>
        <p:nvSpPr>
          <p:cNvPr id="2" name="TextBox 1"/>
          <p:cNvSpPr txBox="1"/>
          <p:nvPr/>
        </p:nvSpPr>
        <p:spPr>
          <a:xfrm>
            <a:off x="5940152" y="2950421"/>
            <a:ext cx="2088232" cy="334563"/>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Pixel 92,16</a:t>
            </a:r>
            <a:endParaRPr lang="de-CH" sz="1800" kern="1000" spc="30" dirty="0" err="1" smtClean="0">
              <a:latin typeface="+mn-lt"/>
              <a:cs typeface="Franklin Gothic Book"/>
            </a:endParaRPr>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12" name="Slide Number Placeholder 11"/>
          <p:cNvSpPr>
            <a:spLocks noGrp="1"/>
          </p:cNvSpPr>
          <p:nvPr>
            <p:ph type="sldNum" sz="quarter" idx="12"/>
          </p:nvPr>
        </p:nvSpPr>
        <p:spPr/>
        <p:txBody>
          <a:bodyPr/>
          <a:lstStyle/>
          <a:p>
            <a:pPr>
              <a:defRPr/>
            </a:pPr>
            <a:fld id="{E9DDA529-1629-4900-B2FB-A652C71C2CCD}" type="slidenum">
              <a:rPr lang="de-DE" altLang="de-DE" smtClean="0"/>
              <a:pPr>
                <a:defRPr/>
              </a:pPr>
              <a:t>29</a:t>
            </a:fld>
            <a:endParaRPr lang="de-DE" altLang="de-DE" dirty="0"/>
          </a:p>
        </p:txBody>
      </p:sp>
    </p:spTree>
    <p:extLst>
      <p:ext uri="{BB962C8B-B14F-4D97-AF65-F5344CB8AC3E}">
        <p14:creationId xmlns:p14="http://schemas.microsoft.com/office/powerpoint/2010/main" val="252890772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Shape 61"/>
          <p:cNvPicPr preferRelativeResize="0"/>
          <p:nvPr/>
        </p:nvPicPr>
        <p:blipFill rotWithShape="1">
          <a:blip r:embed="rId3">
            <a:alphaModFix/>
          </a:blip>
          <a:srcRect l="14348" t="15387" r="44376" b="10504"/>
          <a:stretch/>
        </p:blipFill>
        <p:spPr>
          <a:xfrm>
            <a:off x="4006738" y="4044616"/>
            <a:ext cx="2437470" cy="2429328"/>
          </a:xfrm>
          <a:prstGeom prst="rect">
            <a:avLst/>
          </a:prstGeom>
          <a:noFill/>
          <a:ln>
            <a:noFill/>
          </a:ln>
        </p:spPr>
      </p:pic>
      <p:sp>
        <p:nvSpPr>
          <p:cNvPr id="7170" name="Title 1"/>
          <p:cNvSpPr>
            <a:spLocks noGrp="1"/>
          </p:cNvSpPr>
          <p:nvPr>
            <p:ph type="title" sz="quarter"/>
          </p:nvPr>
        </p:nvSpPr>
        <p:spPr>
          <a:xfrm>
            <a:off x="1979712" y="144463"/>
            <a:ext cx="7161213" cy="474662"/>
          </a:xfrm>
        </p:spPr>
        <p:txBody>
          <a:bodyPr/>
          <a:lstStyle/>
          <a:p>
            <a:r>
              <a:rPr lang="en-US" altLang="de-DE" dirty="0" smtClean="0"/>
              <a:t>Hybrid Detectors @ PSI</a:t>
            </a:r>
            <a:endParaRPr lang="de-CH" altLang="de-DE" dirty="0" smtClean="0"/>
          </a:p>
        </p:txBody>
      </p:sp>
      <p:sp>
        <p:nvSpPr>
          <p:cNvPr id="7176" name="TextBox 18"/>
          <p:cNvSpPr txBox="1">
            <a:spLocks noChangeArrowheads="1"/>
          </p:cNvSpPr>
          <p:nvPr/>
        </p:nvSpPr>
        <p:spPr bwMode="auto">
          <a:xfrm>
            <a:off x="2195736" y="692150"/>
            <a:ext cx="7296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Pixels</a:t>
            </a:r>
            <a:endParaRPr lang="en-US" altLang="de-DE" dirty="0">
              <a:solidFill>
                <a:srgbClr val="00B0F0"/>
              </a:solidFill>
              <a:latin typeface="Arial" charset="0"/>
              <a:ea typeface="ヒラギノ角ゴ Pro W3" charset="0"/>
              <a:cs typeface="Arial" charset="0"/>
            </a:endParaRPr>
          </a:p>
        </p:txBody>
      </p:sp>
      <p:sp>
        <p:nvSpPr>
          <p:cNvPr id="7181" name="TextBox 24"/>
          <p:cNvSpPr txBox="1">
            <a:spLocks noChangeArrowheads="1"/>
          </p:cNvSpPr>
          <p:nvPr/>
        </p:nvSpPr>
        <p:spPr bwMode="auto">
          <a:xfrm>
            <a:off x="290637" y="1773238"/>
            <a:ext cx="14176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Single</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Photon</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Counting</a:t>
            </a:r>
          </a:p>
        </p:txBody>
      </p:sp>
      <p:sp>
        <p:nvSpPr>
          <p:cNvPr id="7182" name="TextBox 25"/>
          <p:cNvSpPr txBox="1">
            <a:spLocks noChangeArrowheads="1"/>
          </p:cNvSpPr>
          <p:nvPr/>
        </p:nvSpPr>
        <p:spPr bwMode="auto">
          <a:xfrm>
            <a:off x="179512" y="4521200"/>
            <a:ext cx="16398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Charge</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Integrating</a:t>
            </a:r>
          </a:p>
        </p:txBody>
      </p:sp>
      <p:sp>
        <p:nvSpPr>
          <p:cNvPr id="14" name="Rectangle 22"/>
          <p:cNvSpPr>
            <a:spLocks noChangeArrowheads="1"/>
          </p:cNvSpPr>
          <p:nvPr/>
        </p:nvSpPr>
        <p:spPr bwMode="auto">
          <a:xfrm>
            <a:off x="2123728" y="1124744"/>
            <a:ext cx="873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172 µm</a:t>
            </a:r>
            <a:endParaRPr lang="de-CH" altLang="de-DE" dirty="0">
              <a:solidFill>
                <a:srgbClr val="00B0F0"/>
              </a:solidFill>
              <a:latin typeface="Arial" charset="0"/>
              <a:ea typeface="ヒラギノ角ゴ Pro W3" charset="0"/>
              <a:cs typeface="Arial" charset="0"/>
            </a:endParaRPr>
          </a:p>
        </p:txBody>
      </p:sp>
      <p:grpSp>
        <p:nvGrpSpPr>
          <p:cNvPr id="15" name="Group 14"/>
          <p:cNvGrpSpPr/>
          <p:nvPr/>
        </p:nvGrpSpPr>
        <p:grpSpPr>
          <a:xfrm>
            <a:off x="1619672" y="3983579"/>
            <a:ext cx="2088231" cy="2483026"/>
            <a:chOff x="7072090" y="3969177"/>
            <a:chExt cx="1886853" cy="2422477"/>
          </a:xfrm>
        </p:grpSpPr>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46667" t="35714" r="24132" b="35239"/>
            <a:stretch/>
          </p:blipFill>
          <p:spPr>
            <a:xfrm>
              <a:off x="7072090" y="4901041"/>
              <a:ext cx="1886853" cy="1407734"/>
            </a:xfrm>
            <a:prstGeom prst="rect">
              <a:avLst/>
            </a:prstGeom>
          </p:spPr>
        </p:pic>
        <p:grpSp>
          <p:nvGrpSpPr>
            <p:cNvPr id="17" name="Group 27"/>
            <p:cNvGrpSpPr>
              <a:grpSpLocks/>
            </p:cNvGrpSpPr>
            <p:nvPr/>
          </p:nvGrpSpPr>
          <p:grpSpPr bwMode="auto">
            <a:xfrm>
              <a:off x="7165978" y="3969177"/>
              <a:ext cx="1728788" cy="900112"/>
              <a:chOff x="4540" y="3577"/>
              <a:chExt cx="1089" cy="567"/>
            </a:xfrm>
          </p:grpSpPr>
          <p:pic>
            <p:nvPicPr>
              <p:cNvPr id="19" name="Picture 10" descr="Desylogo_cyan_trans_kle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40" y="3577"/>
                <a:ext cx="296"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Grafik 2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36" y="3610"/>
                <a:ext cx="78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46" y="3863"/>
                <a:ext cx="28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6" descr="PSI-Logo_narrow_pc"/>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52" y="3879"/>
                <a:ext cx="76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Box 17"/>
            <p:cNvSpPr txBox="1"/>
            <p:nvPr/>
          </p:nvSpPr>
          <p:spPr>
            <a:xfrm>
              <a:off x="7152119" y="5929989"/>
              <a:ext cx="971741" cy="461665"/>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smtClean="0">
                  <a:solidFill>
                    <a:srgbClr val="0070C0"/>
                  </a:solidFill>
                  <a:latin typeface="Arial Narrow"/>
                  <a:ea typeface="ヒラギノ角ゴ Pro W3" charset="0"/>
                </a:rPr>
                <a:t>AGIPD</a:t>
              </a:r>
              <a:endParaRPr lang="de-CH" dirty="0">
                <a:solidFill>
                  <a:srgbClr val="0070C0"/>
                </a:solidFill>
                <a:latin typeface="Arial Narrow"/>
                <a:ea typeface="ヒラギノ角ゴ Pro W3" charset="0"/>
              </a:endParaRPr>
            </a:p>
          </p:txBody>
        </p:sp>
      </p:grpSp>
      <p:pic>
        <p:nvPicPr>
          <p:cNvPr id="24" name="Picture 39" descr="PILATUS 6M"/>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63654" y="1546224"/>
            <a:ext cx="2044249" cy="207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1948510" y="3017019"/>
            <a:ext cx="1219373" cy="461665"/>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smtClean="0">
                <a:solidFill>
                  <a:srgbClr val="0070C0"/>
                </a:solidFill>
                <a:latin typeface="Arial Narrow"/>
                <a:ea typeface="ヒラギノ角ゴ Pro W3" charset="0"/>
              </a:rPr>
              <a:t>PILATUS</a:t>
            </a:r>
            <a:endParaRPr lang="de-CH" dirty="0">
              <a:solidFill>
                <a:srgbClr val="0070C0"/>
              </a:solidFill>
              <a:latin typeface="Arial Narrow"/>
              <a:ea typeface="ヒラギノ角ゴ Pro W3" charset="0"/>
            </a:endParaRPr>
          </a:p>
        </p:txBody>
      </p:sp>
      <p:pic>
        <p:nvPicPr>
          <p:cNvPr id="30" name="Picture 2" descr="Logo DECTRI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5157" y="3382515"/>
            <a:ext cx="1647829" cy="190501"/>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22"/>
          <p:cNvSpPr>
            <a:spLocks noChangeArrowheads="1"/>
          </p:cNvSpPr>
          <p:nvPr/>
        </p:nvSpPr>
        <p:spPr bwMode="auto">
          <a:xfrm>
            <a:off x="2276128" y="3738518"/>
            <a:ext cx="8739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200 µm</a:t>
            </a:r>
            <a:endParaRPr lang="de-CH" altLang="de-DE" dirty="0">
              <a:solidFill>
                <a:srgbClr val="00B0F0"/>
              </a:solidFill>
              <a:latin typeface="Arial" charset="0"/>
              <a:ea typeface="ヒラギノ角ゴ Pro W3" charset="0"/>
              <a:cs typeface="Arial" charset="0"/>
            </a:endParaRPr>
          </a:p>
        </p:txBody>
      </p:sp>
      <p:pic>
        <p:nvPicPr>
          <p:cNvPr id="22" name="Content Placeholder 9"/>
          <p:cNvPicPr>
            <a:picLocks noGrp="1" noChangeAspect="1"/>
          </p:cNvPicPr>
          <p:nvPr>
            <p:ph sz="quarter" idx="4"/>
          </p:nvPr>
        </p:nvPicPr>
        <p:blipFill>
          <a:blip r:embed="rId11">
            <a:extLst>
              <a:ext uri="{28A0092B-C50C-407E-A947-70E740481C1C}">
                <a14:useLocalDpi xmlns:a14="http://schemas.microsoft.com/office/drawing/2010/main" val="0"/>
              </a:ext>
            </a:extLst>
          </a:blip>
          <a:srcRect l="43756" t="26408" r="10780" b="16109"/>
          <a:stretch>
            <a:fillRect/>
          </a:stretch>
        </p:blipFill>
        <p:spPr>
          <a:xfrm>
            <a:off x="4089400" y="1441450"/>
            <a:ext cx="2400300" cy="2274888"/>
          </a:xfrm>
        </p:spPr>
      </p:pic>
      <p:sp>
        <p:nvSpPr>
          <p:cNvPr id="26" name="Rectangle 19"/>
          <p:cNvSpPr>
            <a:spLocks noChangeArrowheads="1"/>
          </p:cNvSpPr>
          <p:nvPr/>
        </p:nvSpPr>
        <p:spPr bwMode="auto">
          <a:xfrm>
            <a:off x="4644008" y="1079500"/>
            <a:ext cx="7601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a:solidFill>
                  <a:srgbClr val="00B0F0"/>
                </a:solidFill>
                <a:latin typeface="Arial" charset="0"/>
                <a:ea typeface="ヒラギノ角ゴ Pro W3" charset="0"/>
                <a:cs typeface="Arial" charset="0"/>
              </a:rPr>
              <a:t>75 </a:t>
            </a:r>
            <a:r>
              <a:rPr lang="en-US" altLang="de-DE" dirty="0" smtClean="0">
                <a:solidFill>
                  <a:srgbClr val="00B0F0"/>
                </a:solidFill>
                <a:cs typeface="Arial" charset="0"/>
              </a:rPr>
              <a:t>µm</a:t>
            </a:r>
            <a:endParaRPr lang="de-CH" altLang="de-DE" dirty="0">
              <a:solidFill>
                <a:srgbClr val="00B0F0"/>
              </a:solidFill>
              <a:latin typeface="Arial" charset="0"/>
              <a:ea typeface="ヒラギノ角ゴ Pro W3" charset="0"/>
              <a:cs typeface="Arial" charset="0"/>
            </a:endParaRPr>
          </a:p>
        </p:txBody>
      </p:sp>
      <p:sp>
        <p:nvSpPr>
          <p:cNvPr id="28" name="TextBox 27"/>
          <p:cNvSpPr txBox="1"/>
          <p:nvPr/>
        </p:nvSpPr>
        <p:spPr>
          <a:xfrm>
            <a:off x="4151313" y="3236913"/>
            <a:ext cx="971550" cy="461962"/>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a:solidFill>
                  <a:srgbClr val="0070C0"/>
                </a:solidFill>
                <a:latin typeface="Arial Narrow"/>
                <a:ea typeface="ヒラギノ角ゴ Pro W3" charset="0"/>
              </a:rPr>
              <a:t>EIGER</a:t>
            </a:r>
            <a:endParaRPr lang="de-CH" dirty="0">
              <a:solidFill>
                <a:srgbClr val="0070C0"/>
              </a:solidFill>
              <a:latin typeface="Arial Narrow"/>
              <a:ea typeface="ヒラギノ角ゴ Pro W3" charset="0"/>
            </a:endParaRPr>
          </a:p>
        </p:txBody>
      </p:sp>
      <p:sp>
        <p:nvSpPr>
          <p:cNvPr id="29" name="TextBox 28"/>
          <p:cNvSpPr txBox="1"/>
          <p:nvPr/>
        </p:nvSpPr>
        <p:spPr>
          <a:xfrm>
            <a:off x="5104405" y="6135390"/>
            <a:ext cx="1123779" cy="338554"/>
          </a:xfrm>
          <a:prstGeom prst="rect">
            <a:avLst/>
          </a:prstGeom>
          <a:solidFill>
            <a:schemeClr val="bg1">
              <a:alpha val="56000"/>
            </a:schemeClr>
          </a:solidFill>
        </p:spPr>
        <p:txBody>
          <a:bodyPr wrap="square">
            <a:spAutoFit/>
          </a:bodyPr>
          <a:lstStyle/>
          <a:p>
            <a:pPr defTabSz="457200">
              <a:buClr>
                <a:srgbClr val="000000"/>
              </a:buClr>
              <a:buSzPct val="100000"/>
              <a:buFont typeface="Times New Roman" pitchFamily="18" charset="0"/>
              <a:buNone/>
              <a:defRPr/>
            </a:pPr>
            <a:r>
              <a:rPr lang="en-US" dirty="0">
                <a:solidFill>
                  <a:srgbClr val="0070C0"/>
                </a:solidFill>
                <a:latin typeface="Arial Narrow"/>
                <a:ea typeface="ヒラギノ角ゴ Pro W3" charset="0"/>
              </a:rPr>
              <a:t>JUNGFRAU</a:t>
            </a:r>
            <a:endParaRPr lang="de-CH" dirty="0">
              <a:solidFill>
                <a:srgbClr val="0070C0"/>
              </a:solidFill>
              <a:latin typeface="Arial Narrow"/>
              <a:ea typeface="ヒラギノ角ゴ Pro W3" charset="0"/>
            </a:endParaRPr>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3" name="Footer Placeholder 2"/>
          <p:cNvSpPr>
            <a:spLocks noGrp="1"/>
          </p:cNvSpPr>
          <p:nvPr>
            <p:ph type="ftr" sz="quarter" idx="11"/>
          </p:nvPr>
        </p:nvSpPr>
        <p:spPr/>
        <p:txBody>
          <a:bodyPr/>
          <a:lstStyle/>
          <a:p>
            <a:pPr>
              <a:defRPr/>
            </a:pPr>
            <a:r>
              <a:rPr lang="de-DE" altLang="de-DE" smtClean="0"/>
              <a:t>R. Dinapoli</a:t>
            </a:r>
            <a:endParaRPr lang="de-DE" altLang="de-DE" dirty="0"/>
          </a:p>
        </p:txBody>
      </p:sp>
      <p:sp>
        <p:nvSpPr>
          <p:cNvPr id="4" name="Slide Number Placeholder 3"/>
          <p:cNvSpPr>
            <a:spLocks noGrp="1"/>
          </p:cNvSpPr>
          <p:nvPr>
            <p:ph type="sldNum" sz="quarter" idx="12"/>
          </p:nvPr>
        </p:nvSpPr>
        <p:spPr/>
        <p:txBody>
          <a:bodyPr/>
          <a:lstStyle/>
          <a:p>
            <a:pPr>
              <a:defRPr/>
            </a:pPr>
            <a:fld id="{E9DDA529-1629-4900-B2FB-A652C71C2CCD}" type="slidenum">
              <a:rPr lang="de-DE" altLang="de-DE" smtClean="0"/>
              <a:pPr>
                <a:defRPr/>
              </a:pPr>
              <a:t>3</a:t>
            </a:fld>
            <a:endParaRPr lang="de-DE" altLang="de-DE" dirty="0"/>
          </a:p>
        </p:txBody>
      </p:sp>
      <p:pic>
        <p:nvPicPr>
          <p:cNvPr id="32" name="Grafik 26" descr="Switzerland 2006 Eiger Mönch Jungfrau panorama stamp europe mainpage.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5537702" y="-9712"/>
            <a:ext cx="3606298" cy="131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bwMode="auto">
          <a:xfrm>
            <a:off x="6746144" y="-2878"/>
            <a:ext cx="1036800" cy="1302455"/>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bg1"/>
              </a:solidFill>
              <a:effectLst/>
              <a:latin typeface="Times" charset="0"/>
            </a:endParaRPr>
          </a:p>
        </p:txBody>
      </p:sp>
    </p:spTree>
    <p:extLst>
      <p:ext uri="{BB962C8B-B14F-4D97-AF65-F5344CB8AC3E}">
        <p14:creationId xmlns:p14="http://schemas.microsoft.com/office/powerpoint/2010/main" val="465845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ounded Rectangle 82"/>
          <p:cNvSpPr/>
          <p:nvPr/>
        </p:nvSpPr>
        <p:spPr bwMode="auto">
          <a:xfrm>
            <a:off x="2496361" y="4270092"/>
            <a:ext cx="400051" cy="423447"/>
          </a:xfrm>
          <a:prstGeom prst="round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 name="Title 2"/>
          <p:cNvSpPr>
            <a:spLocks noGrp="1"/>
          </p:cNvSpPr>
          <p:nvPr>
            <p:ph type="title"/>
          </p:nvPr>
        </p:nvSpPr>
        <p:spPr/>
        <p:txBody>
          <a:bodyPr/>
          <a:lstStyle/>
          <a:p>
            <a:r>
              <a:rPr lang="en-US" dirty="0" smtClean="0"/>
              <a:t>Droop</a:t>
            </a:r>
            <a:endParaRPr lang="de-CH"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30</a:t>
            </a:fld>
            <a:endParaRPr lang="de-DE" altLang="de-DE" dirty="0"/>
          </a:p>
        </p:txBody>
      </p:sp>
      <p:sp>
        <p:nvSpPr>
          <p:cNvPr id="7" name="Text Box 12"/>
          <p:cNvSpPr txBox="1">
            <a:spLocks noChangeArrowheads="1"/>
          </p:cNvSpPr>
          <p:nvPr/>
        </p:nvSpPr>
        <p:spPr bwMode="auto">
          <a:xfrm>
            <a:off x="322708" y="872679"/>
            <a:ext cx="8713788" cy="1764233"/>
          </a:xfrm>
          <a:prstGeom prst="rect">
            <a:avLst/>
          </a:prstGeom>
          <a:solidFill>
            <a:srgbClr val="AFDAFF"/>
          </a:solidFill>
          <a:ln w="9525">
            <a:noFill/>
            <a:round/>
            <a:headEnd/>
            <a:tailEnd/>
          </a:ln>
          <a:effec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pPr marL="57150" indent="-342900">
              <a:buFont typeface="Courier New" panose="02070309020205020404" pitchFamily="49" charset="0"/>
              <a:buChar char="o"/>
            </a:pPr>
            <a:r>
              <a:rPr lang="en-US" altLang="de-DE" sz="2000" dirty="0" smtClean="0">
                <a:latin typeface="Calibri" pitchFamily="34" charset="0"/>
              </a:rPr>
              <a:t>The chip frame rate will be lower, more droop. Biggest contributor: gate leakage current of off pixel buffer.</a:t>
            </a:r>
          </a:p>
          <a:p>
            <a:pPr marL="1085850" lvl="1" indent="-342900">
              <a:buFont typeface="Arial" panose="020B0604020202020204" pitchFamily="34" charset="0"/>
              <a:buChar char="•"/>
            </a:pPr>
            <a:r>
              <a:rPr lang="en-US" altLang="de-DE" sz="2000" dirty="0">
                <a:latin typeface="Calibri" pitchFamily="34" charset="0"/>
              </a:rPr>
              <a:t>I</a:t>
            </a:r>
            <a:r>
              <a:rPr lang="en-US" altLang="de-DE" sz="2000" dirty="0" smtClean="0">
                <a:latin typeface="Calibri" pitchFamily="34" charset="0"/>
              </a:rPr>
              <a:t>nput transistor of Off-pixel buffer: p-type, smaller</a:t>
            </a:r>
          </a:p>
          <a:p>
            <a:pPr marL="1085850" lvl="1" indent="-342900">
              <a:buFont typeface="Arial" panose="020B0604020202020204" pitchFamily="34" charset="0"/>
              <a:buChar char="•"/>
            </a:pPr>
            <a:r>
              <a:rPr lang="en-US" altLang="de-DE" sz="2000" dirty="0" smtClean="0">
                <a:latin typeface="Calibri" pitchFamily="34" charset="0"/>
              </a:rPr>
              <a:t>Additional switch</a:t>
            </a:r>
          </a:p>
        </p:txBody>
      </p:sp>
      <p:sp>
        <p:nvSpPr>
          <p:cNvPr id="9" name="Line 104"/>
          <p:cNvSpPr>
            <a:spLocks noChangeShapeType="1"/>
          </p:cNvSpPr>
          <p:nvPr/>
        </p:nvSpPr>
        <p:spPr bwMode="auto">
          <a:xfrm flipH="1">
            <a:off x="4126828" y="4245482"/>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32" name="Line 15"/>
          <p:cNvSpPr>
            <a:spLocks noChangeShapeType="1"/>
          </p:cNvSpPr>
          <p:nvPr/>
        </p:nvSpPr>
        <p:spPr bwMode="auto">
          <a:xfrm>
            <a:off x="3047328" y="4285170"/>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3" name="Line 16"/>
          <p:cNvSpPr>
            <a:spLocks noChangeShapeType="1"/>
          </p:cNvSpPr>
          <p:nvPr/>
        </p:nvSpPr>
        <p:spPr bwMode="auto">
          <a:xfrm flipV="1">
            <a:off x="3047328" y="4534407"/>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4" name="Line 17"/>
          <p:cNvSpPr>
            <a:spLocks noChangeShapeType="1"/>
          </p:cNvSpPr>
          <p:nvPr/>
        </p:nvSpPr>
        <p:spPr bwMode="auto">
          <a:xfrm flipH="1" flipV="1">
            <a:off x="3047328" y="4285170"/>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38" name="Text Box 38"/>
          <p:cNvSpPr txBox="1">
            <a:spLocks noChangeArrowheads="1"/>
          </p:cNvSpPr>
          <p:nvPr/>
        </p:nvSpPr>
        <p:spPr bwMode="auto">
          <a:xfrm>
            <a:off x="2715541" y="3718432"/>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39" name="Group 114"/>
          <p:cNvGrpSpPr>
            <a:grpSpLocks/>
          </p:cNvGrpSpPr>
          <p:nvPr/>
        </p:nvGrpSpPr>
        <p:grpSpPr bwMode="auto">
          <a:xfrm>
            <a:off x="3415628" y="4374070"/>
            <a:ext cx="717550" cy="153987"/>
            <a:chOff x="2835" y="1207"/>
            <a:chExt cx="452" cy="97"/>
          </a:xfrm>
        </p:grpSpPr>
        <p:sp>
          <p:nvSpPr>
            <p:cNvPr id="40"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1"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42"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43" name="Line 118"/>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44" name="Group 121"/>
          <p:cNvGrpSpPr>
            <a:grpSpLocks/>
          </p:cNvGrpSpPr>
          <p:nvPr/>
        </p:nvGrpSpPr>
        <p:grpSpPr bwMode="auto">
          <a:xfrm rot="5400000">
            <a:off x="3757322" y="5459883"/>
            <a:ext cx="768350" cy="498475"/>
            <a:chOff x="2190" y="1329"/>
            <a:chExt cx="484" cy="314"/>
          </a:xfrm>
        </p:grpSpPr>
        <p:sp>
          <p:nvSpPr>
            <p:cNvPr id="45"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6"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7"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8"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49"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50" name="Text Box 38"/>
          <p:cNvSpPr txBox="1">
            <a:spLocks noChangeArrowheads="1"/>
          </p:cNvSpPr>
          <p:nvPr/>
        </p:nvSpPr>
        <p:spPr bwMode="auto">
          <a:xfrm>
            <a:off x="2712588" y="5022571"/>
            <a:ext cx="8179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dirty="0">
                <a:latin typeface="Calibri" pitchFamily="34" charset="0"/>
              </a:rPr>
              <a:t>Storage</a:t>
            </a:r>
          </a:p>
          <a:p>
            <a:pPr algn="ctr" eaLnBrk="1" hangingPunct="1"/>
            <a:r>
              <a:rPr lang="en-US" altLang="de-DE" sz="1600" b="0" dirty="0" smtClean="0">
                <a:latin typeface="Calibri" pitchFamily="34" charset="0"/>
              </a:rPr>
              <a:t>Caps</a:t>
            </a:r>
            <a:endParaRPr lang="en-US" altLang="de-DE" sz="1600" b="0" dirty="0">
              <a:latin typeface="Calibri" pitchFamily="34" charset="0"/>
            </a:endParaRPr>
          </a:p>
        </p:txBody>
      </p:sp>
      <p:grpSp>
        <p:nvGrpSpPr>
          <p:cNvPr id="62" name="Group 86"/>
          <p:cNvGrpSpPr>
            <a:grpSpLocks/>
          </p:cNvGrpSpPr>
          <p:nvPr/>
        </p:nvGrpSpPr>
        <p:grpSpPr bwMode="auto">
          <a:xfrm>
            <a:off x="2360368" y="4549279"/>
            <a:ext cx="298450" cy="1254125"/>
            <a:chOff x="3300" y="1933"/>
            <a:chExt cx="188" cy="790"/>
          </a:xfrm>
        </p:grpSpPr>
        <p:grpSp>
          <p:nvGrpSpPr>
            <p:cNvPr id="63" name="Group 87"/>
            <p:cNvGrpSpPr>
              <a:grpSpLocks/>
            </p:cNvGrpSpPr>
            <p:nvPr/>
          </p:nvGrpSpPr>
          <p:grpSpPr bwMode="auto">
            <a:xfrm rot="-5400000">
              <a:off x="3152" y="2387"/>
              <a:ext cx="484" cy="188"/>
              <a:chOff x="877" y="759"/>
              <a:chExt cx="484" cy="188"/>
            </a:xfrm>
          </p:grpSpPr>
          <p:sp>
            <p:nvSpPr>
              <p:cNvPr id="69"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70"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71"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72"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64" name="Group 92"/>
            <p:cNvGrpSpPr>
              <a:grpSpLocks/>
            </p:cNvGrpSpPr>
            <p:nvPr/>
          </p:nvGrpSpPr>
          <p:grpSpPr bwMode="auto">
            <a:xfrm rot="-5400000">
              <a:off x="3123" y="2110"/>
              <a:ext cx="452" cy="97"/>
              <a:chOff x="2835" y="1207"/>
              <a:chExt cx="452" cy="97"/>
            </a:xfrm>
          </p:grpSpPr>
          <p:sp>
            <p:nvSpPr>
              <p:cNvPr id="6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6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6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68"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74" name="AutoShape 112"/>
          <p:cNvSpPr>
            <a:spLocks noChangeArrowheads="1"/>
          </p:cNvSpPr>
          <p:nvPr/>
        </p:nvSpPr>
        <p:spPr bwMode="auto">
          <a:xfrm rot="10800000">
            <a:off x="2374655" y="5768479"/>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grpSp>
        <p:nvGrpSpPr>
          <p:cNvPr id="78" name="Group 92"/>
          <p:cNvGrpSpPr>
            <a:grpSpLocks/>
          </p:cNvGrpSpPr>
          <p:nvPr/>
        </p:nvGrpSpPr>
        <p:grpSpPr bwMode="auto">
          <a:xfrm>
            <a:off x="2323100" y="4372181"/>
            <a:ext cx="717550" cy="153988"/>
            <a:chOff x="2835" y="1207"/>
            <a:chExt cx="452" cy="97"/>
          </a:xfrm>
        </p:grpSpPr>
        <p:sp>
          <p:nvSpPr>
            <p:cNvPr id="79"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80"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81"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82"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87" name="Line 119"/>
          <p:cNvSpPr>
            <a:spLocks noChangeShapeType="1"/>
          </p:cNvSpPr>
          <p:nvPr/>
        </p:nvSpPr>
        <p:spPr bwMode="auto">
          <a:xfrm>
            <a:off x="4123476" y="4078472"/>
            <a:ext cx="0" cy="1342666"/>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89" name="Text Box 38"/>
          <p:cNvSpPr txBox="1">
            <a:spLocks noChangeArrowheads="1"/>
          </p:cNvSpPr>
          <p:nvPr/>
        </p:nvSpPr>
        <p:spPr bwMode="auto">
          <a:xfrm>
            <a:off x="847279" y="4816911"/>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grpSp>
        <p:nvGrpSpPr>
          <p:cNvPr id="90" name="Group 48"/>
          <p:cNvGrpSpPr>
            <a:grpSpLocks/>
          </p:cNvGrpSpPr>
          <p:nvPr/>
        </p:nvGrpSpPr>
        <p:grpSpPr bwMode="auto">
          <a:xfrm>
            <a:off x="107504" y="4378761"/>
            <a:ext cx="768350" cy="298450"/>
            <a:chOff x="877" y="759"/>
            <a:chExt cx="484" cy="188"/>
          </a:xfrm>
        </p:grpSpPr>
        <p:sp>
          <p:nvSpPr>
            <p:cNvPr id="91"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2"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3"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4"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95" name="Group 57"/>
          <p:cNvGrpSpPr>
            <a:grpSpLocks/>
          </p:cNvGrpSpPr>
          <p:nvPr/>
        </p:nvGrpSpPr>
        <p:grpSpPr bwMode="auto">
          <a:xfrm>
            <a:off x="788541" y="4280336"/>
            <a:ext cx="768350" cy="498475"/>
            <a:chOff x="2190" y="1329"/>
            <a:chExt cx="484" cy="314"/>
          </a:xfrm>
        </p:grpSpPr>
        <p:sp>
          <p:nvSpPr>
            <p:cNvPr id="96"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7"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8"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9"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0"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01" name="Group 63"/>
          <p:cNvGrpSpPr>
            <a:grpSpLocks/>
          </p:cNvGrpSpPr>
          <p:nvPr/>
        </p:nvGrpSpPr>
        <p:grpSpPr bwMode="auto">
          <a:xfrm>
            <a:off x="788541" y="3685023"/>
            <a:ext cx="768350" cy="298450"/>
            <a:chOff x="877" y="759"/>
            <a:chExt cx="484" cy="188"/>
          </a:xfrm>
        </p:grpSpPr>
        <p:sp>
          <p:nvSpPr>
            <p:cNvPr id="10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3"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4"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5"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106" name="AutoShape 31"/>
          <p:cNvCxnSpPr>
            <a:cxnSpLocks noChangeShapeType="1"/>
            <a:stCxn id="105" idx="0"/>
            <a:endCxn id="96" idx="1"/>
          </p:cNvCxnSpPr>
          <p:nvPr/>
        </p:nvCxnSpPr>
        <p:spPr bwMode="auto">
          <a:xfrm>
            <a:off x="788541" y="3839011"/>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07" name="AutoShape 32"/>
          <p:cNvCxnSpPr>
            <a:cxnSpLocks noChangeShapeType="1"/>
            <a:stCxn id="104" idx="1"/>
            <a:endCxn id="97" idx="0"/>
          </p:cNvCxnSpPr>
          <p:nvPr/>
        </p:nvCxnSpPr>
        <p:spPr bwMode="auto">
          <a:xfrm>
            <a:off x="1556891" y="3839011"/>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113" name="Group 102"/>
          <p:cNvGrpSpPr>
            <a:grpSpLocks/>
          </p:cNvGrpSpPr>
          <p:nvPr/>
        </p:nvGrpSpPr>
        <p:grpSpPr bwMode="auto">
          <a:xfrm>
            <a:off x="788541" y="3296086"/>
            <a:ext cx="766763" cy="585787"/>
            <a:chOff x="2190" y="709"/>
            <a:chExt cx="483" cy="369"/>
          </a:xfrm>
        </p:grpSpPr>
        <p:grpSp>
          <p:nvGrpSpPr>
            <p:cNvPr id="114" name="Group 103"/>
            <p:cNvGrpSpPr>
              <a:grpSpLocks/>
            </p:cNvGrpSpPr>
            <p:nvPr/>
          </p:nvGrpSpPr>
          <p:grpSpPr bwMode="auto">
            <a:xfrm>
              <a:off x="2191" y="709"/>
              <a:ext cx="452" cy="97"/>
              <a:chOff x="2835" y="1207"/>
              <a:chExt cx="452" cy="97"/>
            </a:xfrm>
          </p:grpSpPr>
          <p:sp>
            <p:nvSpPr>
              <p:cNvPr id="11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1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20" name="Line 10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15" name="Line 108"/>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16" name="Line 109"/>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21" name="Line 110"/>
          <p:cNvSpPr>
            <a:spLocks noChangeShapeType="1"/>
          </p:cNvSpPr>
          <p:nvPr/>
        </p:nvSpPr>
        <p:spPr bwMode="auto">
          <a:xfrm>
            <a:off x="1480691" y="3443723"/>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22" name="Text Box 38"/>
          <p:cNvSpPr txBox="1">
            <a:spLocks noChangeArrowheads="1"/>
          </p:cNvSpPr>
          <p:nvPr/>
        </p:nvSpPr>
        <p:spPr bwMode="auto">
          <a:xfrm>
            <a:off x="217041" y="3078598"/>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dirty="0">
                <a:latin typeface="Calibri" pitchFamily="34" charset="0"/>
              </a:rPr>
              <a:t>CDS</a:t>
            </a:r>
          </a:p>
          <a:p>
            <a:pPr algn="ctr" eaLnBrk="1" hangingPunct="1"/>
            <a:r>
              <a:rPr lang="en-US" altLang="de-DE" sz="1400" b="0" dirty="0">
                <a:latin typeface="Calibri" pitchFamily="34" charset="0"/>
              </a:rPr>
              <a:t>reset</a:t>
            </a:r>
          </a:p>
        </p:txBody>
      </p:sp>
      <p:sp>
        <p:nvSpPr>
          <p:cNvPr id="123" name="Oval 122"/>
          <p:cNvSpPr/>
          <p:nvPr/>
        </p:nvSpPr>
        <p:spPr bwMode="auto">
          <a:xfrm>
            <a:off x="1390153" y="4478406"/>
            <a:ext cx="114673" cy="101600"/>
          </a:xfrm>
          <a:prstGeom prst="ellipse">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124" name="Group 92"/>
          <p:cNvGrpSpPr>
            <a:grpSpLocks/>
          </p:cNvGrpSpPr>
          <p:nvPr/>
        </p:nvGrpSpPr>
        <p:grpSpPr bwMode="auto">
          <a:xfrm>
            <a:off x="1547664" y="4373927"/>
            <a:ext cx="717550" cy="153988"/>
            <a:chOff x="2835" y="1207"/>
            <a:chExt cx="452" cy="97"/>
          </a:xfrm>
        </p:grpSpPr>
        <p:sp>
          <p:nvSpPr>
            <p:cNvPr id="12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2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2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28"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84" name="Group 86"/>
          <p:cNvGrpSpPr>
            <a:grpSpLocks/>
          </p:cNvGrpSpPr>
          <p:nvPr/>
        </p:nvGrpSpPr>
        <p:grpSpPr bwMode="auto">
          <a:xfrm>
            <a:off x="1979712" y="4535388"/>
            <a:ext cx="298450" cy="1254125"/>
            <a:chOff x="3300" y="1933"/>
            <a:chExt cx="188" cy="790"/>
          </a:xfrm>
        </p:grpSpPr>
        <p:grpSp>
          <p:nvGrpSpPr>
            <p:cNvPr id="85" name="Group 87"/>
            <p:cNvGrpSpPr>
              <a:grpSpLocks/>
            </p:cNvGrpSpPr>
            <p:nvPr/>
          </p:nvGrpSpPr>
          <p:grpSpPr bwMode="auto">
            <a:xfrm rot="-5400000">
              <a:off x="3152" y="2387"/>
              <a:ext cx="484" cy="188"/>
              <a:chOff x="877" y="759"/>
              <a:chExt cx="484" cy="188"/>
            </a:xfrm>
          </p:grpSpPr>
          <p:sp>
            <p:nvSpPr>
              <p:cNvPr id="11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29"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30"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31"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86" name="Group 92"/>
            <p:cNvGrpSpPr>
              <a:grpSpLocks/>
            </p:cNvGrpSpPr>
            <p:nvPr/>
          </p:nvGrpSpPr>
          <p:grpSpPr bwMode="auto">
            <a:xfrm rot="-5400000">
              <a:off x="3123" y="2110"/>
              <a:ext cx="452" cy="97"/>
              <a:chOff x="2835" y="1207"/>
              <a:chExt cx="452" cy="97"/>
            </a:xfrm>
          </p:grpSpPr>
          <p:sp>
            <p:nvSpPr>
              <p:cNvPr id="108"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9"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10"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11" name="Line 96"/>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132" name="AutoShape 112"/>
          <p:cNvSpPr>
            <a:spLocks noChangeArrowheads="1"/>
          </p:cNvSpPr>
          <p:nvPr/>
        </p:nvSpPr>
        <p:spPr bwMode="auto">
          <a:xfrm rot="10800000">
            <a:off x="1979712" y="57545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33" name="Text Box 343"/>
          <p:cNvSpPr txBox="1">
            <a:spLocks noChangeArrowheads="1"/>
          </p:cNvSpPr>
          <p:nvPr/>
        </p:nvSpPr>
        <p:spPr bwMode="auto">
          <a:xfrm>
            <a:off x="1542116" y="6086853"/>
            <a:ext cx="743320" cy="655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794" tIns="50397" rIns="100794" bIns="50397">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800" dirty="0" smtClean="0">
                <a:latin typeface="Calibri" pitchFamily="34" charset="0"/>
              </a:rPr>
              <a:t>STO 1</a:t>
            </a:r>
          </a:p>
          <a:p>
            <a:r>
              <a:rPr lang="en-US" altLang="de-DE" sz="1800" dirty="0" smtClean="0">
                <a:latin typeface="Calibri" pitchFamily="34" charset="0"/>
              </a:rPr>
              <a:t>MMC</a:t>
            </a:r>
            <a:endParaRPr lang="en-US" altLang="de-DE" sz="1800" dirty="0">
              <a:latin typeface="Calibri" pitchFamily="34" charset="0"/>
            </a:endParaRPr>
          </a:p>
        </p:txBody>
      </p:sp>
      <p:sp>
        <p:nvSpPr>
          <p:cNvPr id="134" name="Text Box 343"/>
          <p:cNvSpPr txBox="1">
            <a:spLocks noChangeArrowheads="1"/>
          </p:cNvSpPr>
          <p:nvPr/>
        </p:nvSpPr>
        <p:spPr bwMode="auto">
          <a:xfrm>
            <a:off x="2301254" y="6093296"/>
            <a:ext cx="974602" cy="655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794" tIns="50397" rIns="100794" bIns="50397">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800" dirty="0" smtClean="0">
                <a:latin typeface="Calibri" pitchFamily="34" charset="0"/>
              </a:rPr>
              <a:t>STO 2</a:t>
            </a:r>
          </a:p>
          <a:p>
            <a:r>
              <a:rPr lang="en-US" altLang="de-DE" sz="1800" dirty="0" smtClean="0">
                <a:latin typeface="Calibri" pitchFamily="34" charset="0"/>
              </a:rPr>
              <a:t>NCAP25</a:t>
            </a:r>
            <a:endParaRPr lang="en-US" altLang="de-DE" sz="1800" dirty="0">
              <a:latin typeface="Calibri"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1508" y="2708920"/>
            <a:ext cx="4694895" cy="1354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436096" y="4135736"/>
            <a:ext cx="2952328" cy="91440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Bypass 1: switch kept closed</a:t>
            </a:r>
          </a:p>
          <a:p>
            <a:pPr>
              <a:lnSpc>
                <a:spcPct val="110000"/>
              </a:lnSpc>
              <a:spcBef>
                <a:spcPts val="0"/>
              </a:spcBef>
            </a:pPr>
            <a:r>
              <a:rPr lang="en-US" sz="1800" kern="1000" spc="30" dirty="0" smtClean="0">
                <a:latin typeface="+mn-lt"/>
                <a:cs typeface="Franklin Gothic Book"/>
              </a:rPr>
              <a:t>Bypass 2: switch operated</a:t>
            </a:r>
            <a:endParaRPr lang="de-CH" sz="1800" kern="1000" spc="30" dirty="0" err="1" smtClean="0">
              <a:latin typeface="+mn-lt"/>
              <a:cs typeface="Franklin Gothic Book"/>
            </a:endParaRPr>
          </a:p>
        </p:txBody>
      </p:sp>
    </p:spTree>
    <p:extLst>
      <p:ext uri="{BB962C8B-B14F-4D97-AF65-F5344CB8AC3E}">
        <p14:creationId xmlns:p14="http://schemas.microsoft.com/office/powerpoint/2010/main" val="2130516627"/>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Droop: pedestal shift</a:t>
            </a:r>
            <a:endParaRPr lang="de-CH"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31</a:t>
            </a:fld>
            <a:endParaRPr lang="de-DE" altLang="de-DE"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132856"/>
            <a:ext cx="6056621" cy="4112949"/>
          </a:xfrm>
          <a:prstGeom prst="rect">
            <a:avLst/>
          </a:prstGeom>
        </p:spPr>
      </p:pic>
      <p:sp>
        <p:nvSpPr>
          <p:cNvPr id="9" name="Title 1"/>
          <p:cNvSpPr txBox="1">
            <a:spLocks/>
          </p:cNvSpPr>
          <p:nvPr/>
        </p:nvSpPr>
        <p:spPr>
          <a:xfrm>
            <a:off x="179512" y="5925421"/>
            <a:ext cx="5328592" cy="887955"/>
          </a:xfrm>
          <a:prstGeom prst="rect">
            <a:avLst/>
          </a:prstGeom>
        </p:spPr>
        <p:txBody>
          <a:bodyPr lIns="0" tIns="0" rIns="0" bIns="0" anchor="ctr"/>
          <a:lstStyle/>
          <a:p>
            <a:r>
              <a:rPr lang="en-US" sz="1500" kern="0" dirty="0" smtClean="0">
                <a:solidFill>
                  <a:sysClr val="windowText" lastClr="000000"/>
                </a:solidFill>
                <a:sym typeface="Symbol" panose="05050102010706020507" pitchFamily="18" charset="2"/>
              </a:rPr>
              <a:t> </a:t>
            </a:r>
            <a:r>
              <a:rPr lang="en-US" sz="1500" kern="0" dirty="0" smtClean="0">
                <a:solidFill>
                  <a:sysClr val="windowText" lastClr="000000"/>
                </a:solidFill>
              </a:rPr>
              <a:t>Pedestal = </a:t>
            </a:r>
            <a:r>
              <a:rPr lang="en-US" sz="1500" kern="0" dirty="0" err="1" smtClean="0">
                <a:solidFill>
                  <a:sysClr val="windowText" lastClr="000000"/>
                </a:solidFill>
              </a:rPr>
              <a:t>Pedestal</a:t>
            </a:r>
            <a:r>
              <a:rPr lang="en-US" sz="1500" kern="0" baseline="-25000" dirty="0" err="1" smtClean="0">
                <a:solidFill>
                  <a:sysClr val="windowText" lastClr="000000"/>
                </a:solidFill>
              </a:rPr>
              <a:t>t</a:t>
            </a:r>
            <a:r>
              <a:rPr lang="en-US" sz="1500" kern="0" baseline="-25000" dirty="0">
                <a:solidFill>
                  <a:sysClr val="windowText" lastClr="000000"/>
                </a:solidFill>
              </a:rPr>
              <a:t> </a:t>
            </a:r>
            <a:r>
              <a:rPr lang="en-US" sz="1500" kern="0" dirty="0" smtClean="0">
                <a:solidFill>
                  <a:sysClr val="windowText" lastClr="000000"/>
                </a:solidFill>
              </a:rPr>
              <a:t>– </a:t>
            </a:r>
            <a:r>
              <a:rPr lang="en-US" sz="1500" kern="0" dirty="0" err="1">
                <a:solidFill>
                  <a:sysClr val="windowText" lastClr="000000"/>
                </a:solidFill>
              </a:rPr>
              <a:t>P</a:t>
            </a:r>
            <a:r>
              <a:rPr lang="en-US" sz="1500" kern="0" dirty="0" err="1" smtClean="0">
                <a:solidFill>
                  <a:sysClr val="windowText" lastClr="000000"/>
                </a:solidFill>
              </a:rPr>
              <a:t>edestal</a:t>
            </a:r>
            <a:r>
              <a:rPr lang="en-US" sz="1500" kern="0" baseline="-25000" dirty="0" err="1" smtClean="0">
                <a:solidFill>
                  <a:sysClr val="windowText" lastClr="000000"/>
                </a:solidFill>
              </a:rPr>
              <a:t>ref</a:t>
            </a:r>
            <a:endParaRPr lang="de-CH" sz="1500" kern="0" dirty="0">
              <a:solidFill>
                <a:sysClr val="windowText" lastClr="000000"/>
              </a:solidFill>
            </a:endParaRPr>
          </a:p>
        </p:txBody>
      </p:sp>
      <p:sp>
        <p:nvSpPr>
          <p:cNvPr id="10" name="TextBox 9"/>
          <p:cNvSpPr txBox="1"/>
          <p:nvPr/>
        </p:nvSpPr>
        <p:spPr>
          <a:xfrm>
            <a:off x="35496" y="827420"/>
            <a:ext cx="8906152" cy="369332"/>
          </a:xfrm>
          <a:prstGeom prst="rect">
            <a:avLst/>
          </a:prstGeom>
          <a:noFill/>
        </p:spPr>
        <p:txBody>
          <a:bodyPr wrap="square" rtlCol="0">
            <a:spAutoFit/>
          </a:bodyPr>
          <a:lstStyle/>
          <a:p>
            <a:r>
              <a:rPr lang="en-US" dirty="0" smtClean="0"/>
              <a:t>Comparing the pedestal of each single pixel </a:t>
            </a:r>
            <a:r>
              <a:rPr lang="en-US" dirty="0"/>
              <a:t>at different waiting </a:t>
            </a:r>
            <a:r>
              <a:rPr lang="en-US" dirty="0" smtClean="0"/>
              <a:t>times for the 6 cases</a:t>
            </a:r>
            <a:endParaRPr lang="en-GB" dirty="0"/>
          </a:p>
        </p:txBody>
      </p:sp>
      <p:sp>
        <p:nvSpPr>
          <p:cNvPr id="11" name="TextBox 10"/>
          <p:cNvSpPr txBox="1"/>
          <p:nvPr/>
        </p:nvSpPr>
        <p:spPr>
          <a:xfrm>
            <a:off x="4572000" y="1302916"/>
            <a:ext cx="4392488" cy="901948"/>
          </a:xfrm>
          <a:prstGeom prst="rect">
            <a:avLst/>
          </a:prstGeom>
        </p:spPr>
        <p:style>
          <a:lnRef idx="1">
            <a:schemeClr val="accent5"/>
          </a:lnRef>
          <a:fillRef idx="2">
            <a:schemeClr val="accent5"/>
          </a:fillRef>
          <a:effectRef idx="1">
            <a:schemeClr val="accent5"/>
          </a:effectRef>
          <a:fontRef idx="minor">
            <a:schemeClr val="dk1"/>
          </a:fontRef>
        </p:style>
        <p:txBody>
          <a:bodyPr wrap="none" lIns="0" tIns="0" rIns="0" bIns="0" rtlCol="0">
            <a:noAutofit/>
          </a:bodyPr>
          <a:lstStyle/>
          <a:p>
            <a:pPr>
              <a:lnSpc>
                <a:spcPct val="110000"/>
              </a:lnSpc>
              <a:spcBef>
                <a:spcPts val="0"/>
              </a:spcBef>
            </a:pPr>
            <a:r>
              <a:rPr lang="en-US" sz="1800" kern="1000" spc="30" dirty="0" smtClean="0">
                <a:latin typeface="+mn-lt"/>
                <a:cs typeface="Franklin Gothic Book"/>
              </a:rPr>
              <a:t>Results:  droop is halved operating the switch</a:t>
            </a:r>
          </a:p>
          <a:p>
            <a:pPr lvl="2">
              <a:lnSpc>
                <a:spcPct val="110000"/>
              </a:lnSpc>
              <a:spcBef>
                <a:spcPts val="0"/>
              </a:spcBef>
            </a:pPr>
            <a:r>
              <a:rPr lang="en-US" sz="1800" kern="1000" spc="30" dirty="0" smtClean="0">
                <a:latin typeface="+mn-lt"/>
                <a:cs typeface="Franklin Gothic Book"/>
              </a:rPr>
              <a:t>2 caps help</a:t>
            </a:r>
          </a:p>
          <a:p>
            <a:pPr lvl="2">
              <a:lnSpc>
                <a:spcPct val="110000"/>
              </a:lnSpc>
              <a:spcBef>
                <a:spcPts val="0"/>
              </a:spcBef>
            </a:pPr>
            <a:r>
              <a:rPr lang="en-US" sz="1800" kern="1000" spc="30" dirty="0" smtClean="0">
                <a:latin typeface="+mn-lt"/>
                <a:cs typeface="Franklin Gothic Book"/>
              </a:rPr>
              <a:t>NCAP leaks more</a:t>
            </a:r>
            <a:endParaRPr lang="de-CH" sz="1800" kern="1000" spc="30" dirty="0" err="1" smtClean="0">
              <a:latin typeface="+mn-lt"/>
              <a:cs typeface="Franklin Gothic Book"/>
            </a:endParaRPr>
          </a:p>
        </p:txBody>
      </p:sp>
      <p:sp>
        <p:nvSpPr>
          <p:cNvPr id="12" name="TextBox 11"/>
          <p:cNvSpPr txBox="1"/>
          <p:nvPr/>
        </p:nvSpPr>
        <p:spPr>
          <a:xfrm>
            <a:off x="6660232" y="3999443"/>
            <a:ext cx="2376264" cy="1013734"/>
          </a:xfrm>
          <a:prstGeom prst="rect">
            <a:avLst/>
          </a:prstGeom>
          <a:solidFill>
            <a:srgbClr val="AFDAFF"/>
          </a:solid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To be done:</a:t>
            </a:r>
          </a:p>
          <a:p>
            <a:pPr>
              <a:lnSpc>
                <a:spcPct val="110000"/>
              </a:lnSpc>
              <a:spcBef>
                <a:spcPts val="0"/>
              </a:spcBef>
            </a:pPr>
            <a:r>
              <a:rPr lang="en-US" sz="1800" kern="1000" spc="30" dirty="0" smtClean="0">
                <a:latin typeface="+mn-lt"/>
                <a:cs typeface="Franklin Gothic Book"/>
              </a:rPr>
              <a:t>Same measurements but with signal on caps</a:t>
            </a:r>
            <a:endParaRPr lang="de-CH" sz="1800" kern="1000" spc="30" dirty="0" err="1" smtClean="0">
              <a:latin typeface="+mn-lt"/>
              <a:cs typeface="Franklin Gothic Book"/>
            </a:endParaRPr>
          </a:p>
        </p:txBody>
      </p:sp>
      <p:sp>
        <p:nvSpPr>
          <p:cNvPr id="13" name="TextBox 12"/>
          <p:cNvSpPr txBox="1"/>
          <p:nvPr/>
        </p:nvSpPr>
        <p:spPr>
          <a:xfrm>
            <a:off x="4488572" y="5011153"/>
            <a:ext cx="1656184" cy="576064"/>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MMC+NCAP25</a:t>
            </a:r>
          </a:p>
          <a:p>
            <a:pPr>
              <a:lnSpc>
                <a:spcPct val="110000"/>
              </a:lnSpc>
              <a:spcBef>
                <a:spcPts val="0"/>
              </a:spcBef>
            </a:pPr>
            <a:r>
              <a:rPr lang="en-US" sz="1800" kern="1000" spc="30" dirty="0" smtClean="0">
                <a:latin typeface="+mn-lt"/>
                <a:cs typeface="Franklin Gothic Book"/>
              </a:rPr>
              <a:t>Switch operated</a:t>
            </a:r>
            <a:endParaRPr lang="de-CH" sz="1800" kern="1000" spc="30" dirty="0" err="1" smtClean="0">
              <a:latin typeface="+mn-lt"/>
              <a:cs typeface="Franklin Gothic Book"/>
            </a:endParaRPr>
          </a:p>
        </p:txBody>
      </p:sp>
      <p:sp>
        <p:nvSpPr>
          <p:cNvPr id="14" name="TextBox 13"/>
          <p:cNvSpPr txBox="1"/>
          <p:nvPr/>
        </p:nvSpPr>
        <p:spPr>
          <a:xfrm>
            <a:off x="5624065" y="2564904"/>
            <a:ext cx="2188295" cy="576064"/>
          </a:xfrm>
          <a:prstGeom prst="rect">
            <a:avLst/>
          </a:prstGeom>
          <a:noFill/>
        </p:spPr>
        <p:txBody>
          <a:bodyPr wrap="none" lIns="0" tIns="0" rIns="0" bIns="0" rtlCol="0">
            <a:noAutofit/>
          </a:bodyPr>
          <a:lstStyle/>
          <a:p>
            <a:pPr>
              <a:lnSpc>
                <a:spcPct val="110000"/>
              </a:lnSpc>
              <a:spcBef>
                <a:spcPts val="0"/>
              </a:spcBef>
            </a:pPr>
            <a:r>
              <a:rPr lang="en-US" sz="1800" kern="1000" spc="30" dirty="0" smtClean="0">
                <a:solidFill>
                  <a:schemeClr val="accent4">
                    <a:lumMod val="60000"/>
                    <a:lumOff val="40000"/>
                  </a:schemeClr>
                </a:solidFill>
                <a:latin typeface="+mn-lt"/>
                <a:cs typeface="Franklin Gothic Book"/>
              </a:rPr>
              <a:t>NCAP25 only</a:t>
            </a:r>
          </a:p>
          <a:p>
            <a:pPr>
              <a:lnSpc>
                <a:spcPct val="110000"/>
              </a:lnSpc>
              <a:spcBef>
                <a:spcPts val="0"/>
              </a:spcBef>
            </a:pPr>
            <a:r>
              <a:rPr lang="en-US" sz="1800" kern="1000" spc="30" dirty="0" smtClean="0">
                <a:solidFill>
                  <a:schemeClr val="accent4">
                    <a:lumMod val="60000"/>
                    <a:lumOff val="40000"/>
                  </a:schemeClr>
                </a:solidFill>
                <a:latin typeface="+mn-lt"/>
                <a:cs typeface="Franklin Gothic Book"/>
              </a:rPr>
              <a:t>Switch not operated</a:t>
            </a:r>
            <a:endParaRPr lang="de-CH" sz="1800" kern="1000" spc="30" dirty="0" err="1" smtClean="0">
              <a:solidFill>
                <a:schemeClr val="accent4">
                  <a:lumMod val="60000"/>
                  <a:lumOff val="40000"/>
                </a:schemeClr>
              </a:solidFill>
              <a:latin typeface="+mn-lt"/>
              <a:cs typeface="Franklin Gothic Book"/>
            </a:endParaRPr>
          </a:p>
        </p:txBody>
      </p:sp>
    </p:spTree>
    <p:extLst>
      <p:ext uri="{BB962C8B-B14F-4D97-AF65-F5344CB8AC3E}">
        <p14:creationId xmlns:p14="http://schemas.microsoft.com/office/powerpoint/2010/main" val="1092530991"/>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p:cNvPicPr>
          <p:nvPr/>
        </p:nvPicPr>
        <p:blipFill>
          <a:blip r:embed="rId2">
            <a:extLst>
              <a:ext uri="{28A0092B-C50C-407E-A947-70E740481C1C}">
                <a14:useLocalDpi xmlns:a14="http://schemas.microsoft.com/office/drawing/2010/main" val="0"/>
              </a:ext>
            </a:extLst>
          </a:blip>
          <a:stretch>
            <a:fillRect/>
          </a:stretch>
        </p:blipFill>
        <p:spPr>
          <a:xfrm>
            <a:off x="5474970" y="-17704"/>
            <a:ext cx="3669030" cy="3437211"/>
          </a:xfrm>
          <a:prstGeom prst="rect">
            <a:avLst/>
          </a:prstGeom>
        </p:spPr>
      </p:pic>
      <p:sp>
        <p:nvSpPr>
          <p:cNvPr id="3" name="Title 2"/>
          <p:cNvSpPr>
            <a:spLocks noGrp="1"/>
          </p:cNvSpPr>
          <p:nvPr>
            <p:ph type="title"/>
          </p:nvPr>
        </p:nvSpPr>
        <p:spPr/>
        <p:txBody>
          <a:bodyPr/>
          <a:lstStyle/>
          <a:p>
            <a:r>
              <a:rPr lang="en-US" dirty="0" smtClean="0"/>
              <a:t>Thin entrance window</a:t>
            </a:r>
            <a:endParaRPr lang="de-CH"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32</a:t>
            </a:fld>
            <a:endParaRPr lang="de-DE" altLang="de-DE" dirty="0"/>
          </a:p>
        </p:txBody>
      </p:sp>
      <p:sp>
        <p:nvSpPr>
          <p:cNvPr id="7" name="TextBox 6"/>
          <p:cNvSpPr txBox="1"/>
          <p:nvPr/>
        </p:nvSpPr>
        <p:spPr>
          <a:xfrm>
            <a:off x="2555776" y="754870"/>
            <a:ext cx="3024336" cy="1249513"/>
          </a:xfrm>
          <a:prstGeom prst="rect">
            <a:avLst/>
          </a:prstGeom>
          <a:solidFill>
            <a:srgbClr val="AFDAFF"/>
          </a:solidFill>
        </p:spPr>
        <p:txBody>
          <a:bodyPr wrap="square" lIns="0" tIns="0" rIns="0" bIns="0" rtlCol="0">
            <a:noAutofit/>
          </a:bodyPr>
          <a:lstStyle/>
          <a:p>
            <a:pPr>
              <a:lnSpc>
                <a:spcPct val="110000"/>
              </a:lnSpc>
              <a:spcBef>
                <a:spcPts val="0"/>
              </a:spcBef>
            </a:pPr>
            <a:r>
              <a:rPr lang="en-US" sz="1800" b="1" kern="1000" spc="30" dirty="0" smtClean="0">
                <a:latin typeface="+mn-lt"/>
                <a:cs typeface="Franklin Gothic Book"/>
              </a:rPr>
              <a:t>Quantum Efficiency</a:t>
            </a:r>
          </a:p>
          <a:p>
            <a:pPr>
              <a:lnSpc>
                <a:spcPct val="110000"/>
              </a:lnSpc>
              <a:spcBef>
                <a:spcPts val="0"/>
              </a:spcBef>
            </a:pPr>
            <a:r>
              <a:rPr lang="en-US" sz="1800" kern="1000" spc="30" dirty="0" smtClean="0">
                <a:latin typeface="+mn-lt"/>
                <a:cs typeface="Franklin Gothic Book"/>
              </a:rPr>
              <a:t>Sensor backplane illuminated</a:t>
            </a:r>
          </a:p>
          <a:p>
            <a:pPr>
              <a:lnSpc>
                <a:spcPct val="110000"/>
              </a:lnSpc>
              <a:spcBef>
                <a:spcPts val="0"/>
              </a:spcBef>
            </a:pPr>
            <a:r>
              <a:rPr lang="en-US" sz="1800" kern="1000" spc="30" dirty="0" smtClean="0">
                <a:latin typeface="+mn-lt"/>
                <a:cs typeface="Franklin Gothic Book"/>
              </a:rPr>
              <a:t>Entrance window reduces quantum efficiency</a:t>
            </a: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endParaRPr lang="en-US" sz="1800" kern="1000" spc="30" dirty="0">
              <a:latin typeface="+mn-lt"/>
              <a:cs typeface="Franklin Gothic Book"/>
            </a:endParaRPr>
          </a:p>
        </p:txBody>
      </p:sp>
      <p:sp>
        <p:nvSpPr>
          <p:cNvPr id="8" name="Rounded Rectangle 7"/>
          <p:cNvSpPr/>
          <p:nvPr/>
        </p:nvSpPr>
        <p:spPr bwMode="auto">
          <a:xfrm>
            <a:off x="1977946" y="2559105"/>
            <a:ext cx="3834089" cy="684076"/>
          </a:xfrm>
          <a:prstGeom prst="roundRect">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mn-lt"/>
              </a:rPr>
              <a:t>Sensor not optimized for low energies</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latin typeface="+mn-lt"/>
              </a:rPr>
              <a:t>1.5 </a:t>
            </a:r>
            <a:r>
              <a:rPr lang="en-US" sz="1800" dirty="0" smtClean="0">
                <a:latin typeface="Calibri"/>
              </a:rPr>
              <a:t>µ</a:t>
            </a:r>
            <a:r>
              <a:rPr lang="en-US" sz="1800" dirty="0" smtClean="0">
                <a:latin typeface="+mn-lt"/>
              </a:rPr>
              <a:t>m thick entrance window</a:t>
            </a:r>
            <a:endParaRPr kumimoji="0" lang="de-CH" sz="1800" b="0" i="0" u="none" strike="noStrike" cap="none" normalizeH="0" baseline="0" dirty="0">
              <a:ln>
                <a:noFill/>
              </a:ln>
              <a:solidFill>
                <a:schemeClr val="tx1"/>
              </a:solidFill>
              <a:effectLst/>
              <a:latin typeface="+mn-lt"/>
            </a:endParaRPr>
          </a:p>
        </p:txBody>
      </p:sp>
      <p:sp>
        <p:nvSpPr>
          <p:cNvPr id="9" name="TextBox 8"/>
          <p:cNvSpPr txBox="1"/>
          <p:nvPr/>
        </p:nvSpPr>
        <p:spPr>
          <a:xfrm>
            <a:off x="180933" y="2420888"/>
            <a:ext cx="2014803" cy="252816"/>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 entrance </a:t>
            </a:r>
          </a:p>
          <a:p>
            <a:pPr algn="ctr">
              <a:lnSpc>
                <a:spcPct val="110000"/>
              </a:lnSpc>
              <a:spcBef>
                <a:spcPts val="0"/>
              </a:spcBef>
            </a:pPr>
            <a:r>
              <a:rPr lang="en-US" sz="1800" kern="1000" spc="30" dirty="0" smtClean="0">
                <a:latin typeface="+mn-lt"/>
                <a:cs typeface="Franklin Gothic Book"/>
              </a:rPr>
              <a:t>window</a:t>
            </a:r>
            <a:endParaRPr lang="de-CH" sz="1800" kern="1000" spc="30" dirty="0" err="1" smtClean="0">
              <a:latin typeface="+mn-lt"/>
              <a:cs typeface="Franklin Gothic Book"/>
            </a:endParaRPr>
          </a:p>
        </p:txBody>
      </p:sp>
      <p:grpSp>
        <p:nvGrpSpPr>
          <p:cNvPr id="10" name="Group 9"/>
          <p:cNvGrpSpPr/>
          <p:nvPr/>
        </p:nvGrpSpPr>
        <p:grpSpPr>
          <a:xfrm>
            <a:off x="667460" y="800100"/>
            <a:ext cx="1972236" cy="1585565"/>
            <a:chOff x="5425730" y="545760"/>
            <a:chExt cx="3726226" cy="2848024"/>
          </a:xfrm>
        </p:grpSpPr>
        <p:sp>
          <p:nvSpPr>
            <p:cNvPr id="11" name="TextBox 10"/>
            <p:cNvSpPr txBox="1"/>
            <p:nvPr/>
          </p:nvSpPr>
          <p:spPr>
            <a:xfrm>
              <a:off x="5425730" y="1128892"/>
              <a:ext cx="1526958" cy="288031"/>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photon</a:t>
              </a:r>
              <a:endParaRPr lang="de-CH" sz="1800" kern="1000" spc="30" dirty="0" err="1" smtClean="0">
                <a:latin typeface="+mn-lt"/>
                <a:cs typeface="Franklin Gothic Book"/>
              </a:endParaRPr>
            </a:p>
          </p:txBody>
        </p:sp>
        <p:grpSp>
          <p:nvGrpSpPr>
            <p:cNvPr id="12" name="Group 11"/>
            <p:cNvGrpSpPr/>
            <p:nvPr/>
          </p:nvGrpSpPr>
          <p:grpSpPr>
            <a:xfrm>
              <a:off x="5940152" y="545760"/>
              <a:ext cx="3211804" cy="2848024"/>
              <a:chOff x="5940152" y="545760"/>
              <a:chExt cx="3211804" cy="2848024"/>
            </a:xfrm>
          </p:grpSpPr>
          <p:sp>
            <p:nvSpPr>
              <p:cNvPr id="13" name="Rectangle 12"/>
              <p:cNvSpPr/>
              <p:nvPr/>
            </p:nvSpPr>
            <p:spPr bwMode="auto">
              <a:xfrm>
                <a:off x="6804248" y="545760"/>
                <a:ext cx="1512168" cy="2848024"/>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Rectangle 13"/>
              <p:cNvSpPr/>
              <p:nvPr/>
            </p:nvSpPr>
            <p:spPr bwMode="auto">
              <a:xfrm>
                <a:off x="6804248" y="548680"/>
                <a:ext cx="180020" cy="2845104"/>
              </a:xfrm>
              <a:prstGeom prst="rect">
                <a:avLst/>
              </a:prstGeom>
              <a:gradFill flip="none" rotWithShape="1">
                <a:gsLst>
                  <a:gs pos="0">
                    <a:schemeClr val="bg2">
                      <a:lumMod val="75000"/>
                    </a:schemeClr>
                  </a:gs>
                  <a:gs pos="49000">
                    <a:schemeClr val="bg2">
                      <a:lumMod val="60000"/>
                      <a:lumOff val="40000"/>
                    </a:schemeClr>
                  </a:gs>
                  <a:gs pos="100000">
                    <a:schemeClr val="bg2">
                      <a:lumMod val="20000"/>
                      <a:lumOff val="80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Rectangle 14"/>
              <p:cNvSpPr/>
              <p:nvPr/>
            </p:nvSpPr>
            <p:spPr bwMode="auto">
              <a:xfrm>
                <a:off x="8172400" y="548680"/>
                <a:ext cx="144016" cy="684864"/>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6" name="Rectangle 15"/>
              <p:cNvSpPr/>
              <p:nvPr/>
            </p:nvSpPr>
            <p:spPr bwMode="auto">
              <a:xfrm>
                <a:off x="8172400" y="1268760"/>
                <a:ext cx="144016" cy="684864"/>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Rectangle 16"/>
              <p:cNvSpPr/>
              <p:nvPr/>
            </p:nvSpPr>
            <p:spPr bwMode="auto">
              <a:xfrm>
                <a:off x="8172400" y="1988840"/>
                <a:ext cx="144016" cy="684864"/>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8" name="Rectangle 17"/>
              <p:cNvSpPr/>
              <p:nvPr/>
            </p:nvSpPr>
            <p:spPr bwMode="auto">
              <a:xfrm>
                <a:off x="8172400" y="2708920"/>
                <a:ext cx="144016" cy="684864"/>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9" name="Straight Arrow Connector 18"/>
              <p:cNvCxnSpPr/>
              <p:nvPr/>
            </p:nvCxnSpPr>
            <p:spPr bwMode="auto">
              <a:xfrm>
                <a:off x="5940152" y="1808820"/>
                <a:ext cx="1080120" cy="0"/>
              </a:xfrm>
              <a:prstGeom prst="straightConnector1">
                <a:avLst/>
              </a:prstGeom>
              <a:solidFill>
                <a:schemeClr val="accent1"/>
              </a:solidFill>
              <a:ln w="34925" cap="flat" cmpd="sng" algn="ctr">
                <a:solidFill>
                  <a:schemeClr val="accent4">
                    <a:lumMod val="60000"/>
                    <a:lumOff val="40000"/>
                  </a:schemeClr>
                </a:solidFill>
                <a:prstDash val="solid"/>
                <a:round/>
                <a:headEnd type="none" w="med" len="med"/>
                <a:tailEnd type="arrow"/>
              </a:ln>
              <a:effectLst/>
            </p:spPr>
          </p:cxnSp>
          <p:sp>
            <p:nvSpPr>
              <p:cNvPr id="20" name="TextBox 19"/>
              <p:cNvSpPr txBox="1"/>
              <p:nvPr/>
            </p:nvSpPr>
            <p:spPr>
              <a:xfrm>
                <a:off x="7927442" y="1628098"/>
                <a:ext cx="1224514" cy="360040"/>
              </a:xfrm>
              <a:prstGeom prst="rect">
                <a:avLst/>
              </a:prstGeom>
              <a:noFill/>
              <a:scene3d>
                <a:camera prst="orthographicFront">
                  <a:rot lat="0" lon="0" rev="16200000"/>
                </a:camera>
                <a:lightRig rig="threePt" dir="t"/>
              </a:scene3d>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pixels</a:t>
                </a:r>
                <a:endParaRPr lang="de-CH" sz="1800" kern="1000" spc="30" dirty="0" err="1" smtClean="0">
                  <a:latin typeface="+mn-lt"/>
                  <a:cs typeface="Franklin Gothic Book"/>
                </a:endParaRPr>
              </a:p>
            </p:txBody>
          </p:sp>
        </p:grpSp>
      </p:grpSp>
      <p:pic>
        <p:nvPicPr>
          <p:cNvPr id="21" name="Content Placeholder 4"/>
          <p:cNvPicPr>
            <a:picLocks noGrp="1"/>
          </p:cNvPicPr>
          <p:nvPr>
            <p:ph sz="quarter" idx="13"/>
          </p:nvPr>
        </p:nvPicPr>
        <p:blipFill>
          <a:blip r:embed="rId3"/>
          <a:stretch/>
        </p:blipFill>
        <p:spPr>
          <a:xfrm>
            <a:off x="838308" y="4528572"/>
            <a:ext cx="3672648" cy="1995053"/>
          </a:xfrm>
          <a:prstGeom prst="rect">
            <a:avLst/>
          </a:prstGeom>
          <a:ln>
            <a:noFill/>
          </a:ln>
        </p:spPr>
      </p:pic>
      <p:sp>
        <p:nvSpPr>
          <p:cNvPr id="22" name="TextBox 21"/>
          <p:cNvSpPr txBox="1"/>
          <p:nvPr/>
        </p:nvSpPr>
        <p:spPr>
          <a:xfrm>
            <a:off x="0" y="6021288"/>
            <a:ext cx="1775523" cy="352572"/>
          </a:xfrm>
          <a:prstGeom prst="rect">
            <a:avLst/>
          </a:prstGeom>
          <a:noFill/>
        </p:spPr>
        <p:txBody>
          <a:bodyPr wrap="square" lIns="0" tIns="0" rIns="0" bIns="0" rtlCol="0">
            <a:noAutofit/>
          </a:bodyPr>
          <a:lstStyle/>
          <a:p>
            <a:pPr>
              <a:lnSpc>
                <a:spcPct val="110000"/>
              </a:lnSpc>
            </a:pPr>
            <a:r>
              <a:rPr lang="en-US" sz="2000" kern="1000" spc="33" dirty="0">
                <a:cs typeface="Franklin Gothic Book"/>
              </a:rPr>
              <a:t>P implant</a:t>
            </a:r>
            <a:endParaRPr lang="de-CH" sz="2000" kern="1000" spc="33" dirty="0" err="1">
              <a:cs typeface="Franklin Gothic Book"/>
            </a:endParaRPr>
          </a:p>
        </p:txBody>
      </p:sp>
      <p:sp>
        <p:nvSpPr>
          <p:cNvPr id="23" name="TextBox 22"/>
          <p:cNvSpPr txBox="1"/>
          <p:nvPr/>
        </p:nvSpPr>
        <p:spPr>
          <a:xfrm>
            <a:off x="3131840" y="6220940"/>
            <a:ext cx="1347014" cy="520428"/>
          </a:xfrm>
          <a:prstGeom prst="rect">
            <a:avLst/>
          </a:prstGeom>
          <a:noFill/>
        </p:spPr>
        <p:txBody>
          <a:bodyPr wrap="square" lIns="0" tIns="0" rIns="0" bIns="0" rtlCol="0">
            <a:noAutofit/>
          </a:bodyPr>
          <a:lstStyle/>
          <a:p>
            <a:pPr>
              <a:lnSpc>
                <a:spcPct val="110000"/>
              </a:lnSpc>
            </a:pPr>
            <a:r>
              <a:rPr lang="en-US" sz="2000" kern="1000" spc="33" dirty="0">
                <a:cs typeface="Franklin Gothic Book"/>
              </a:rPr>
              <a:t>P diffusion</a:t>
            </a:r>
            <a:endParaRPr lang="de-CH" sz="2000" kern="1000" spc="33" dirty="0" err="1">
              <a:cs typeface="Franklin Gothic Book"/>
            </a:endParaRPr>
          </a:p>
        </p:txBody>
      </p:sp>
      <p:sp>
        <p:nvSpPr>
          <p:cNvPr id="24" name="TextBox 23"/>
          <p:cNvSpPr txBox="1"/>
          <p:nvPr/>
        </p:nvSpPr>
        <p:spPr>
          <a:xfrm>
            <a:off x="179512" y="4075110"/>
            <a:ext cx="2044292" cy="910364"/>
          </a:xfrm>
          <a:prstGeom prst="rect">
            <a:avLst/>
          </a:prstGeom>
          <a:noFill/>
        </p:spPr>
        <p:txBody>
          <a:bodyPr wrap="square" lIns="0" tIns="0" rIns="0" bIns="0" rtlCol="0">
            <a:noAutofit/>
          </a:bodyPr>
          <a:lstStyle/>
          <a:p>
            <a:pPr>
              <a:lnSpc>
                <a:spcPct val="110000"/>
              </a:lnSpc>
            </a:pPr>
            <a:r>
              <a:rPr lang="en-US" sz="2000" kern="1000" spc="33" dirty="0">
                <a:cs typeface="Franklin Gothic Book"/>
              </a:rPr>
              <a:t>As </a:t>
            </a:r>
            <a:r>
              <a:rPr lang="en-US" sz="2000" kern="1000" spc="33" dirty="0" smtClean="0">
                <a:cs typeface="Franklin Gothic Book"/>
              </a:rPr>
              <a:t>implant</a:t>
            </a:r>
            <a:br>
              <a:rPr lang="en-US" sz="2000" kern="1000" spc="33" dirty="0" smtClean="0">
                <a:cs typeface="Franklin Gothic Book"/>
              </a:rPr>
            </a:br>
            <a:r>
              <a:rPr lang="en-US" sz="2000" kern="1000" spc="33" dirty="0" smtClean="0">
                <a:cs typeface="Franklin Gothic Book"/>
              </a:rPr>
              <a:t>(low </a:t>
            </a:r>
            <a:r>
              <a:rPr lang="en-US" sz="2000" kern="1000" spc="33" dirty="0">
                <a:cs typeface="Franklin Gothic Book"/>
              </a:rPr>
              <a:t>energy)</a:t>
            </a:r>
            <a:endParaRPr lang="de-CH" sz="2000" kern="1000" spc="33" dirty="0" err="1">
              <a:cs typeface="Franklin Gothic Book"/>
            </a:endParaRPr>
          </a:p>
        </p:txBody>
      </p:sp>
      <p:sp>
        <p:nvSpPr>
          <p:cNvPr id="25" name="TextBox 24"/>
          <p:cNvSpPr txBox="1"/>
          <p:nvPr/>
        </p:nvSpPr>
        <p:spPr>
          <a:xfrm>
            <a:off x="2339752" y="4267006"/>
            <a:ext cx="1617135" cy="245830"/>
          </a:xfrm>
          <a:prstGeom prst="rect">
            <a:avLst/>
          </a:prstGeom>
          <a:noFill/>
        </p:spPr>
        <p:txBody>
          <a:bodyPr wrap="square" lIns="0" tIns="0" rIns="0" bIns="0" rtlCol="0">
            <a:noAutofit/>
          </a:bodyPr>
          <a:lstStyle/>
          <a:p>
            <a:pPr>
              <a:lnSpc>
                <a:spcPct val="110000"/>
              </a:lnSpc>
            </a:pPr>
            <a:r>
              <a:rPr lang="en-US" sz="2000" kern="1000" spc="33" dirty="0">
                <a:cs typeface="Franklin Gothic Book"/>
              </a:rPr>
              <a:t>As implant</a:t>
            </a:r>
            <a:endParaRPr lang="de-CH" sz="2000" kern="1000" spc="33" dirty="0" err="1">
              <a:cs typeface="Franklin Gothic Book"/>
            </a:endParaRPr>
          </a:p>
        </p:txBody>
      </p:sp>
      <p:cxnSp>
        <p:nvCxnSpPr>
          <p:cNvPr id="26" name="Straight Arrow Connector 25"/>
          <p:cNvCxnSpPr/>
          <p:nvPr/>
        </p:nvCxnSpPr>
        <p:spPr bwMode="auto">
          <a:xfrm>
            <a:off x="1201658" y="4725144"/>
            <a:ext cx="1209414" cy="59530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H="1">
            <a:off x="2639696" y="4530292"/>
            <a:ext cx="276120" cy="79015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flipV="1">
            <a:off x="1170747" y="5517232"/>
            <a:ext cx="1240325" cy="68034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flipH="1" flipV="1">
            <a:off x="2639696" y="5517232"/>
            <a:ext cx="1217854" cy="69873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3" name="TextBox 32"/>
          <p:cNvSpPr txBox="1"/>
          <p:nvPr/>
        </p:nvSpPr>
        <p:spPr>
          <a:xfrm>
            <a:off x="1071558" y="3284984"/>
            <a:ext cx="7190454" cy="615542"/>
          </a:xfrm>
          <a:prstGeom prst="rect">
            <a:avLst/>
          </a:prstGeom>
          <a:solidFill>
            <a:srgbClr val="AFDAFF"/>
          </a:solidFill>
        </p:spPr>
        <p:txBody>
          <a:bodyPr wrap="none" lIns="0" tIns="0" rIns="0" bIns="0" rtlCol="0">
            <a:noAutofit/>
          </a:bodyPr>
          <a:lstStyle/>
          <a:p>
            <a:pPr algn="ctr">
              <a:lnSpc>
                <a:spcPct val="110000"/>
              </a:lnSpc>
              <a:spcBef>
                <a:spcPts val="0"/>
              </a:spcBef>
            </a:pPr>
            <a:r>
              <a:rPr lang="en-US" sz="1800" kern="1000" spc="30" dirty="0" smtClean="0">
                <a:latin typeface="+mn-lt"/>
                <a:cs typeface="Franklin Gothic Book"/>
              </a:rPr>
              <a:t>Collaboration with FBK</a:t>
            </a:r>
          </a:p>
          <a:p>
            <a:pPr algn="ctr">
              <a:lnSpc>
                <a:spcPct val="110000"/>
              </a:lnSpc>
              <a:spcBef>
                <a:spcPts val="0"/>
              </a:spcBef>
            </a:pPr>
            <a:r>
              <a:rPr lang="en-US" sz="1800" kern="1000" spc="30" dirty="0" smtClean="0">
                <a:latin typeface="+mn-lt"/>
                <a:cs typeface="Franklin Gothic Book"/>
              </a:rPr>
              <a:t>Tests ongoing on different types of backside (20-200nm thickness; LGAD) </a:t>
            </a:r>
            <a:endParaRPr lang="de-CH" sz="1800" kern="1000" spc="30" dirty="0" err="1" smtClean="0">
              <a:latin typeface="+mn-lt"/>
              <a:cs typeface="Franklin Gothic Book"/>
            </a:endParaRPr>
          </a:p>
        </p:txBody>
      </p:sp>
      <p:pic>
        <p:nvPicPr>
          <p:cNvPr id="3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1650"/>
          <a:stretch/>
        </p:blipFill>
        <p:spPr bwMode="auto">
          <a:xfrm>
            <a:off x="5849313" y="4365104"/>
            <a:ext cx="2412699" cy="2291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TextBox 39"/>
          <p:cNvSpPr txBox="1"/>
          <p:nvPr/>
        </p:nvSpPr>
        <p:spPr>
          <a:xfrm>
            <a:off x="5364088" y="4005064"/>
            <a:ext cx="3384376" cy="384857"/>
          </a:xfrm>
          <a:prstGeom prst="rect">
            <a:avLst/>
          </a:prstGeom>
          <a:noFill/>
        </p:spPr>
        <p:txBody>
          <a:bodyPr wrap="none" lIns="0" tIns="0" rIns="0" bIns="0" rtlCol="0">
            <a:noAutofit/>
          </a:bodyPr>
          <a:lstStyle/>
          <a:p>
            <a:pPr>
              <a:lnSpc>
                <a:spcPct val="110000"/>
              </a:lnSpc>
              <a:spcBef>
                <a:spcPts val="0"/>
              </a:spcBef>
            </a:pPr>
            <a:r>
              <a:rPr lang="en-US" sz="1800" dirty="0"/>
              <a:t>Irradiation at 1400 eV (bias 90V)</a:t>
            </a:r>
            <a:endParaRPr lang="de-CH" sz="1800" kern="1000" spc="30" dirty="0" err="1" smtClean="0">
              <a:latin typeface="+mn-lt"/>
              <a:cs typeface="Franklin Gothic Book"/>
            </a:endParaRPr>
          </a:p>
        </p:txBody>
      </p:sp>
    </p:spTree>
    <p:extLst>
      <p:ext uri="{BB962C8B-B14F-4D97-AF65-F5344CB8AC3E}">
        <p14:creationId xmlns:p14="http://schemas.microsoft.com/office/powerpoint/2010/main" val="802157821"/>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Vacuum compatibility</a:t>
            </a:r>
            <a:endParaRPr lang="de-CH"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33</a:t>
            </a:fld>
            <a:endParaRPr lang="de-DE" altLang="de-DE" dirty="0"/>
          </a:p>
        </p:txBody>
      </p:sp>
      <p:sp>
        <p:nvSpPr>
          <p:cNvPr id="7" name="TextBox 6"/>
          <p:cNvSpPr txBox="1"/>
          <p:nvPr/>
        </p:nvSpPr>
        <p:spPr>
          <a:xfrm>
            <a:off x="755576" y="1146448"/>
            <a:ext cx="8284326" cy="914400"/>
          </a:xfrm>
          <a:prstGeom prst="rect">
            <a:avLst/>
          </a:prstGeom>
          <a:solidFill>
            <a:srgbClr val="AFDAFF"/>
          </a:solidFill>
        </p:spPr>
        <p:txBody>
          <a:bodyPr wrap="none" lIns="0" tIns="0" rIns="0" bIns="0" rtlCol="0">
            <a:noAutofit/>
          </a:bodyPr>
          <a:lstStyle/>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We have a vacuum compatible system to test MOENCH 0.3 for electrons detection</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System for ATHOS will be very different</a:t>
            </a:r>
            <a:endParaRPr lang="de-CH" sz="1800" kern="1000" spc="30" dirty="0" err="1" smtClean="0">
              <a:latin typeface="+mn-lt"/>
              <a:cs typeface="Franklin Gothic Book"/>
            </a:endParaRPr>
          </a:p>
        </p:txBody>
      </p:sp>
      <p:sp>
        <p:nvSpPr>
          <p:cNvPr id="8" name="TextBox 7"/>
          <p:cNvSpPr txBox="1"/>
          <p:nvPr/>
        </p:nvSpPr>
        <p:spPr>
          <a:xfrm>
            <a:off x="179512" y="2420888"/>
            <a:ext cx="3960440" cy="648072"/>
          </a:xfrm>
          <a:prstGeom prst="rect">
            <a:avLst/>
          </a:prstGeom>
          <a:no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Vacuum from 10</a:t>
            </a:r>
            <a:r>
              <a:rPr lang="en-US" sz="1800" kern="1000" spc="30" baseline="30000" dirty="0" smtClean="0">
                <a:latin typeface="+mn-lt"/>
                <a:cs typeface="Franklin Gothic Book"/>
              </a:rPr>
              <a:t>-5</a:t>
            </a:r>
            <a:r>
              <a:rPr lang="en-US" sz="1800" kern="1000" spc="30" dirty="0" smtClean="0">
                <a:latin typeface="+mn-lt"/>
                <a:cs typeface="Franklin Gothic Book"/>
              </a:rPr>
              <a:t> mbar downward</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Heat dissipation of the electronics</a:t>
            </a:r>
            <a:endParaRPr lang="de-CH" sz="1800" kern="1000" spc="30" dirty="0" err="1" smtClean="0">
              <a:latin typeface="+mn-lt"/>
              <a:cs typeface="Franklin Gothic Book"/>
            </a:endParaRPr>
          </a:p>
        </p:txBody>
      </p:sp>
      <p:pic>
        <p:nvPicPr>
          <p:cNvPr id="9" name="20160517_110153.jpg"/>
          <p:cNvPicPr/>
          <p:nvPr/>
        </p:nvPicPr>
        <p:blipFill>
          <a:blip r:embed="rId2"/>
          <a:stretch/>
        </p:blipFill>
        <p:spPr>
          <a:xfrm>
            <a:off x="133400" y="3861048"/>
            <a:ext cx="3358480" cy="2664296"/>
          </a:xfrm>
          <a:prstGeom prst="rect">
            <a:avLst/>
          </a:prstGeom>
          <a:ln>
            <a:noFill/>
          </a:ln>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3267" y="3501008"/>
            <a:ext cx="5346635" cy="3007483"/>
          </a:xfrm>
          <a:prstGeom prst="rect">
            <a:avLst/>
          </a:prstGeom>
        </p:spPr>
      </p:pic>
    </p:spTree>
    <p:extLst>
      <p:ext uri="{BB962C8B-B14F-4D97-AF65-F5344CB8AC3E}">
        <p14:creationId xmlns:p14="http://schemas.microsoft.com/office/powerpoint/2010/main" val="2726849740"/>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708060" y="1315543"/>
            <a:ext cx="8376195" cy="5137793"/>
          </a:xfrm>
          <a:solidFill>
            <a:srgbClr val="AFDAFF">
              <a:alpha val="74902"/>
            </a:srgbClr>
          </a:solidFill>
        </p:spPr>
        <p:txBody>
          <a:bodyPr/>
          <a:lstStyle/>
          <a:p>
            <a:r>
              <a:rPr lang="de-CH" sz="2400" b="1" dirty="0" smtClean="0"/>
              <a:t>A 25 </a:t>
            </a:r>
            <a:r>
              <a:rPr lang="de-CH" sz="2400" b="1" dirty="0"/>
              <a:t>µm </a:t>
            </a:r>
            <a:r>
              <a:rPr lang="de-CH" sz="2400" b="1" dirty="0" err="1" smtClean="0"/>
              <a:t>pixel</a:t>
            </a:r>
            <a:r>
              <a:rPr lang="de-CH" sz="2400" b="1" dirty="0"/>
              <a:t> </a:t>
            </a:r>
            <a:r>
              <a:rPr lang="de-CH" sz="2400" b="1" dirty="0" err="1" smtClean="0"/>
              <a:t>pitch</a:t>
            </a:r>
            <a:r>
              <a:rPr lang="de-CH" sz="2400" b="1" dirty="0" smtClean="0"/>
              <a:t> hybrid </a:t>
            </a:r>
            <a:r>
              <a:rPr lang="de-CH" sz="2400" b="1" dirty="0" err="1" smtClean="0"/>
              <a:t>detector</a:t>
            </a:r>
            <a:r>
              <a:rPr lang="de-CH" sz="2400" b="1" dirty="0" smtClean="0"/>
              <a:t> </a:t>
            </a:r>
            <a:r>
              <a:rPr lang="de-CH" sz="2400" b="1" dirty="0" err="1" smtClean="0"/>
              <a:t>is</a:t>
            </a:r>
            <a:r>
              <a:rPr lang="de-CH" sz="2400" b="1" dirty="0" smtClean="0"/>
              <a:t> </a:t>
            </a:r>
            <a:r>
              <a:rPr lang="de-CH" sz="2400" b="1" dirty="0" err="1" smtClean="0"/>
              <a:t>both</a:t>
            </a:r>
            <a:r>
              <a:rPr lang="de-CH" sz="2400" b="1" dirty="0" smtClean="0"/>
              <a:t> </a:t>
            </a:r>
            <a:r>
              <a:rPr lang="de-CH" sz="2400" b="1" dirty="0" err="1" smtClean="0"/>
              <a:t>feasible</a:t>
            </a:r>
            <a:r>
              <a:rPr lang="de-CH" sz="2400" b="1" dirty="0" smtClean="0"/>
              <a:t>…</a:t>
            </a:r>
            <a:endParaRPr lang="de-CH" sz="2400" b="1" dirty="0"/>
          </a:p>
          <a:p>
            <a:pPr lvl="1"/>
            <a:r>
              <a:rPr lang="de-CH" sz="2000" dirty="0" err="1"/>
              <a:t>Good</a:t>
            </a:r>
            <a:r>
              <a:rPr lang="de-CH" sz="2000" dirty="0"/>
              <a:t> </a:t>
            </a:r>
            <a:r>
              <a:rPr lang="de-CH" sz="2000" dirty="0" err="1"/>
              <a:t>bump</a:t>
            </a:r>
            <a:r>
              <a:rPr lang="de-CH" sz="2000" dirty="0"/>
              <a:t>-bond </a:t>
            </a:r>
            <a:r>
              <a:rPr lang="de-CH" sz="2000" dirty="0" err="1"/>
              <a:t>yield</a:t>
            </a:r>
            <a:r>
              <a:rPr lang="de-CH" sz="2000" dirty="0"/>
              <a:t>, Low </a:t>
            </a:r>
            <a:r>
              <a:rPr lang="de-CH" sz="2000" dirty="0" err="1"/>
              <a:t>noise</a:t>
            </a:r>
            <a:r>
              <a:rPr lang="de-CH" sz="2000" dirty="0"/>
              <a:t>, Large </a:t>
            </a:r>
            <a:r>
              <a:rPr lang="de-CH" sz="2000" dirty="0" err="1"/>
              <a:t>dynamic</a:t>
            </a:r>
            <a:r>
              <a:rPr lang="de-CH" sz="2000" dirty="0"/>
              <a:t> </a:t>
            </a:r>
            <a:r>
              <a:rPr lang="de-CH" sz="2000" dirty="0" err="1"/>
              <a:t>range</a:t>
            </a:r>
            <a:endParaRPr lang="de-CH" sz="2000" dirty="0"/>
          </a:p>
          <a:p>
            <a:pPr lvl="1"/>
            <a:r>
              <a:rPr lang="en-US" sz="2000" dirty="0" smtClean="0"/>
              <a:t>CHALLENGING (still work in progress)</a:t>
            </a:r>
          </a:p>
          <a:p>
            <a:r>
              <a:rPr lang="de-CH" sz="2400" b="1" dirty="0" smtClean="0"/>
              <a:t>… </a:t>
            </a:r>
            <a:r>
              <a:rPr lang="de-CH" sz="2400" b="1" dirty="0" err="1" smtClean="0"/>
              <a:t>and</a:t>
            </a:r>
            <a:r>
              <a:rPr lang="de-CH" sz="2400" b="1" dirty="0" smtClean="0"/>
              <a:t> </a:t>
            </a:r>
            <a:r>
              <a:rPr lang="de-CH" sz="2400" b="1" dirty="0" err="1" smtClean="0"/>
              <a:t>useful</a:t>
            </a:r>
            <a:endParaRPr lang="de-CH" sz="2400" b="1" dirty="0" smtClean="0"/>
          </a:p>
          <a:p>
            <a:pPr marL="0" indent="0">
              <a:buNone/>
            </a:pPr>
            <a:r>
              <a:rPr lang="en-US" sz="2000" dirty="0"/>
              <a:t> </a:t>
            </a:r>
            <a:r>
              <a:rPr lang="en-US" sz="2000" dirty="0" smtClean="0"/>
              <a:t>  Many applications already tested:</a:t>
            </a:r>
          </a:p>
          <a:p>
            <a:pPr marL="463550" lvl="1" indent="-285750"/>
            <a:r>
              <a:rPr lang="en-US" sz="2000" kern="1000" spc="30" dirty="0" err="1">
                <a:cs typeface="Franklin Gothic Book"/>
              </a:rPr>
              <a:t>HI-res</a:t>
            </a:r>
            <a:r>
              <a:rPr lang="en-US" sz="2000" kern="1000" spc="30" dirty="0">
                <a:cs typeface="Franklin Gothic Book"/>
              </a:rPr>
              <a:t> </a:t>
            </a:r>
            <a:r>
              <a:rPr lang="en-US" sz="2000" kern="1000" spc="30" dirty="0" smtClean="0">
                <a:cs typeface="Franklin Gothic Book"/>
              </a:rPr>
              <a:t>imaging; Laue diffraction; (R)IXS; XRF; Color imaging; Soft </a:t>
            </a:r>
            <a:r>
              <a:rPr lang="en-US" sz="2000" kern="1000" spc="30" dirty="0">
                <a:cs typeface="Franklin Gothic Book"/>
              </a:rPr>
              <a:t>X-rays</a:t>
            </a:r>
          </a:p>
          <a:p>
            <a:pPr marL="463550" lvl="1" indent="-285750"/>
            <a:r>
              <a:rPr lang="en-US" sz="2000" kern="1000" spc="30" dirty="0" smtClean="0">
                <a:cs typeface="Franklin Gothic Book"/>
              </a:rPr>
              <a:t>More to come (Electrons, Sensor studies)</a:t>
            </a:r>
            <a:endParaRPr lang="en-US" sz="2000" dirty="0" smtClean="0"/>
          </a:p>
          <a:p>
            <a:r>
              <a:rPr lang="de-CH" sz="2400" b="1" dirty="0" err="1" smtClean="0"/>
              <a:t>We</a:t>
            </a:r>
            <a:r>
              <a:rPr lang="de-CH" sz="2400" b="1" dirty="0" smtClean="0"/>
              <a:t> </a:t>
            </a:r>
            <a:r>
              <a:rPr lang="de-CH" sz="2400" b="1" dirty="0" err="1" smtClean="0"/>
              <a:t>are</a:t>
            </a:r>
            <a:r>
              <a:rPr lang="de-CH" sz="2400" b="1" dirty="0" smtClean="0"/>
              <a:t> </a:t>
            </a:r>
            <a:r>
              <a:rPr lang="de-CH" sz="2400" b="1" dirty="0" err="1" smtClean="0"/>
              <a:t>working</a:t>
            </a:r>
            <a:r>
              <a:rPr lang="de-CH" sz="2400" b="1" dirty="0" smtClean="0"/>
              <a:t> </a:t>
            </a:r>
            <a:r>
              <a:rPr lang="de-CH" sz="2400" b="1" dirty="0"/>
              <a:t>on a</a:t>
            </a:r>
            <a:r>
              <a:rPr lang="de-CH" sz="2400" b="1" dirty="0" smtClean="0"/>
              <a:t> </a:t>
            </a:r>
            <a:r>
              <a:rPr lang="de-CH" sz="2400" b="1" dirty="0" err="1"/>
              <a:t>detector</a:t>
            </a:r>
            <a:r>
              <a:rPr lang="de-CH" sz="2400" b="1" dirty="0"/>
              <a:t> </a:t>
            </a:r>
            <a:r>
              <a:rPr lang="de-CH" sz="2400" b="1" dirty="0" err="1" smtClean="0"/>
              <a:t>system</a:t>
            </a:r>
            <a:r>
              <a:rPr lang="de-CH" sz="2400" b="1" dirty="0" smtClean="0"/>
              <a:t> </a:t>
            </a:r>
            <a:r>
              <a:rPr lang="de-CH" sz="2400" b="1" dirty="0" err="1" smtClean="0"/>
              <a:t>for</a:t>
            </a:r>
            <a:r>
              <a:rPr lang="de-CH" sz="2400" b="1" dirty="0" smtClean="0"/>
              <a:t> </a:t>
            </a:r>
            <a:r>
              <a:rPr lang="de-CH" sz="2400" b="1" dirty="0" err="1" smtClean="0"/>
              <a:t>Swissfel</a:t>
            </a:r>
            <a:r>
              <a:rPr lang="de-CH" sz="2400" b="1" dirty="0" smtClean="0"/>
              <a:t> (</a:t>
            </a:r>
            <a:r>
              <a:rPr lang="de-CH" sz="2400" b="1" dirty="0" err="1" smtClean="0"/>
              <a:t>low</a:t>
            </a:r>
            <a:r>
              <a:rPr lang="de-CH" sz="2400" b="1" dirty="0"/>
              <a:t> </a:t>
            </a:r>
            <a:r>
              <a:rPr lang="de-CH" sz="2400" b="1" dirty="0" err="1" smtClean="0"/>
              <a:t>energy</a:t>
            </a:r>
            <a:r>
              <a:rPr lang="de-CH" sz="2400" b="1" dirty="0" smtClean="0"/>
              <a:t>)</a:t>
            </a:r>
          </a:p>
          <a:p>
            <a:pPr marL="469900" lvl="2" indent="-285750"/>
            <a:r>
              <a:rPr lang="en-US" sz="2000" dirty="0" smtClean="0"/>
              <a:t>Specifications defined, down to 250eV</a:t>
            </a:r>
            <a:endParaRPr lang="de-CH" sz="2000" dirty="0"/>
          </a:p>
          <a:p>
            <a:pPr marL="469900" lvl="2" indent="-285750"/>
            <a:r>
              <a:rPr lang="de-CH" sz="2000" dirty="0" smtClean="0"/>
              <a:t>Large </a:t>
            </a:r>
            <a:r>
              <a:rPr lang="de-CH" sz="2000" dirty="0" err="1"/>
              <a:t>area</a:t>
            </a:r>
            <a:r>
              <a:rPr lang="de-CH" sz="2000" dirty="0"/>
              <a:t> </a:t>
            </a:r>
            <a:r>
              <a:rPr lang="de-CH" sz="2000" dirty="0" smtClean="0"/>
              <a:t>ASIC</a:t>
            </a:r>
          </a:p>
          <a:p>
            <a:pPr marL="469900" lvl="2" indent="-285750"/>
            <a:r>
              <a:rPr lang="de-CH" sz="2000" dirty="0" smtClean="0"/>
              <a:t>Hi </a:t>
            </a:r>
            <a:r>
              <a:rPr lang="de-CH" sz="2000" dirty="0" err="1" smtClean="0"/>
              <a:t>dynamic</a:t>
            </a:r>
            <a:r>
              <a:rPr lang="de-CH" sz="2000" dirty="0" smtClean="0"/>
              <a:t> </a:t>
            </a:r>
            <a:r>
              <a:rPr lang="de-CH" sz="2000" dirty="0" err="1" smtClean="0"/>
              <a:t>range</a:t>
            </a:r>
            <a:r>
              <a:rPr lang="de-CH" sz="2000" dirty="0" smtClean="0"/>
              <a:t> </a:t>
            </a:r>
            <a:r>
              <a:rPr lang="de-CH" sz="2000" dirty="0" err="1" smtClean="0"/>
              <a:t>with</a:t>
            </a:r>
            <a:r>
              <a:rPr lang="de-CH" sz="2000" dirty="0" smtClean="0"/>
              <a:t> DGS</a:t>
            </a:r>
          </a:p>
          <a:p>
            <a:pPr marL="469900" lvl="2" indent="-285750"/>
            <a:r>
              <a:rPr lang="en-US" sz="2000" dirty="0" smtClean="0"/>
              <a:t>Thin backplane sensors (FBK), 20-200nm entrance window</a:t>
            </a:r>
          </a:p>
          <a:p>
            <a:pPr marL="469900" lvl="2" indent="-285750"/>
            <a:r>
              <a:rPr lang="en-US" sz="2000" dirty="0" smtClean="0"/>
              <a:t>Vacuum compatibility</a:t>
            </a:r>
            <a:endParaRPr lang="de-CH" sz="2000" dirty="0" smtClean="0"/>
          </a:p>
          <a:p>
            <a:pPr marL="469900" lvl="2" indent="-285750"/>
            <a:r>
              <a:rPr lang="de-CH" sz="2000" dirty="0" err="1"/>
              <a:t>C</a:t>
            </a:r>
            <a:r>
              <a:rPr lang="de-CH" sz="2000" dirty="0" err="1" smtClean="0"/>
              <a:t>apability</a:t>
            </a:r>
            <a:r>
              <a:rPr lang="de-CH" sz="2000" dirty="0" smtClean="0"/>
              <a:t> </a:t>
            </a:r>
            <a:r>
              <a:rPr lang="de-CH" sz="2000" dirty="0" err="1"/>
              <a:t>to</a:t>
            </a:r>
            <a:r>
              <a:rPr lang="de-CH" sz="2000" dirty="0"/>
              <a:t> handle </a:t>
            </a:r>
            <a:r>
              <a:rPr lang="de-CH" sz="2000" dirty="0" err="1" smtClean="0"/>
              <a:t>big</a:t>
            </a:r>
            <a:r>
              <a:rPr lang="de-CH" sz="2000" dirty="0" smtClean="0"/>
              <a:t> </a:t>
            </a:r>
            <a:r>
              <a:rPr lang="de-CH" sz="2000" dirty="0" err="1" smtClean="0"/>
              <a:t>data</a:t>
            </a:r>
            <a:r>
              <a:rPr lang="de-CH" sz="2000" dirty="0" smtClean="0"/>
              <a:t> </a:t>
            </a:r>
            <a:r>
              <a:rPr lang="de-CH" sz="2000" dirty="0" err="1" smtClean="0"/>
              <a:t>amount</a:t>
            </a:r>
            <a:r>
              <a:rPr lang="de-CH" sz="2000" dirty="0" smtClean="0"/>
              <a:t> (</a:t>
            </a:r>
            <a:r>
              <a:rPr lang="de-CH" sz="2000" dirty="0" err="1" smtClean="0"/>
              <a:t>for</a:t>
            </a:r>
            <a:r>
              <a:rPr lang="de-CH" sz="2000" dirty="0" smtClean="0"/>
              <a:t> </a:t>
            </a:r>
            <a:r>
              <a:rPr lang="de-CH" sz="2000" dirty="0" err="1" smtClean="0"/>
              <a:t>use</a:t>
            </a:r>
            <a:r>
              <a:rPr lang="de-CH" sz="2000" dirty="0" smtClean="0"/>
              <a:t> at </a:t>
            </a:r>
            <a:r>
              <a:rPr lang="de-CH" sz="2000" dirty="0" err="1" smtClean="0"/>
              <a:t>synchrotrons</a:t>
            </a:r>
            <a:r>
              <a:rPr lang="de-CH" sz="2000" dirty="0" smtClean="0"/>
              <a:t>)</a:t>
            </a:r>
            <a:endParaRPr lang="de-CH" sz="2000" b="1" dirty="0"/>
          </a:p>
        </p:txBody>
      </p:sp>
      <p:sp>
        <p:nvSpPr>
          <p:cNvPr id="7" name="Title 6"/>
          <p:cNvSpPr>
            <a:spLocks noGrp="1"/>
          </p:cNvSpPr>
          <p:nvPr>
            <p:ph type="title"/>
          </p:nvPr>
        </p:nvSpPr>
        <p:spPr/>
        <p:txBody>
          <a:bodyPr/>
          <a:lstStyle/>
          <a:p>
            <a:r>
              <a:rPr lang="en-US" dirty="0" smtClean="0"/>
              <a:t>Conclusions and outlook</a:t>
            </a:r>
            <a:endParaRPr lang="de-CH" dirty="0"/>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34</a:t>
            </a:fld>
            <a:endParaRPr lang="de-DE" altLang="de-DE" dirty="0"/>
          </a:p>
        </p:txBody>
      </p:sp>
    </p:spTree>
    <p:extLst>
      <p:ext uri="{BB962C8B-B14F-4D97-AF65-F5344CB8AC3E}">
        <p14:creationId xmlns:p14="http://schemas.microsoft.com/office/powerpoint/2010/main" val="3762137328"/>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PSI Photon Science Detector Group</a:t>
            </a:r>
            <a:endParaRPr lang="de-CH"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552" y="807474"/>
            <a:ext cx="7056897" cy="4703422"/>
          </a:xfrm>
          <a:prstGeom prst="rect">
            <a:avLst/>
          </a:prstGeom>
        </p:spPr>
      </p:pic>
      <p:sp>
        <p:nvSpPr>
          <p:cNvPr id="7" name="TextBox 6"/>
          <p:cNvSpPr txBox="1"/>
          <p:nvPr/>
        </p:nvSpPr>
        <p:spPr>
          <a:xfrm>
            <a:off x="358775" y="5517232"/>
            <a:ext cx="8677721" cy="720080"/>
          </a:xfrm>
          <a:prstGeom prst="rect">
            <a:avLst/>
          </a:prstGeom>
          <a:noFill/>
        </p:spPr>
        <p:txBody>
          <a:bodyPr wrap="square" lIns="0" tIns="0" rIns="0" bIns="0" rtlCol="0">
            <a:noAutofit/>
          </a:bodyPr>
          <a:lstStyle/>
          <a:p>
            <a:pPr algn="ctr">
              <a:lnSpc>
                <a:spcPct val="110000"/>
              </a:lnSpc>
              <a:spcBef>
                <a:spcPts val="0"/>
              </a:spcBef>
            </a:pPr>
            <a:r>
              <a:rPr lang="en-US" kern="1000" spc="30" dirty="0" smtClean="0">
                <a:latin typeface="+mn-lt"/>
                <a:cs typeface="Franklin Gothic Book"/>
              </a:rPr>
              <a:t>M. </a:t>
            </a:r>
            <a:r>
              <a:rPr lang="en-US" kern="1000" spc="30" dirty="0" err="1" smtClean="0">
                <a:latin typeface="+mn-lt"/>
                <a:cs typeface="Franklin Gothic Book"/>
              </a:rPr>
              <a:t>Ruat</a:t>
            </a:r>
            <a:r>
              <a:rPr lang="en-US" kern="1000" spc="30" dirty="0" smtClean="0">
                <a:latin typeface="+mn-lt"/>
                <a:cs typeface="Franklin Gothic Book"/>
              </a:rPr>
              <a:t>, B. Schmitt, S. Redford, A. </a:t>
            </a:r>
            <a:r>
              <a:rPr lang="en-US" kern="1000" spc="30" dirty="0" err="1" smtClean="0">
                <a:latin typeface="+mn-lt"/>
                <a:cs typeface="Franklin Gothic Book"/>
              </a:rPr>
              <a:t>Mozzanica</a:t>
            </a:r>
            <a:r>
              <a:rPr lang="en-US" kern="1000" spc="30" dirty="0" smtClean="0">
                <a:latin typeface="+mn-lt"/>
                <a:cs typeface="Franklin Gothic Book"/>
              </a:rPr>
              <a:t>, E. </a:t>
            </a:r>
            <a:r>
              <a:rPr lang="en-US" kern="1000" spc="30" dirty="0" err="1" smtClean="0">
                <a:latin typeface="+mn-lt"/>
                <a:cs typeface="Franklin Gothic Book"/>
              </a:rPr>
              <a:t>Fröjdh</a:t>
            </a:r>
            <a:endParaRPr lang="en-US" kern="1000" spc="30" dirty="0" smtClean="0">
              <a:latin typeface="+mn-lt"/>
              <a:cs typeface="Franklin Gothic Book"/>
            </a:endParaRPr>
          </a:p>
          <a:p>
            <a:pPr algn="ctr">
              <a:lnSpc>
                <a:spcPct val="110000"/>
              </a:lnSpc>
              <a:spcBef>
                <a:spcPts val="0"/>
              </a:spcBef>
            </a:pPr>
            <a:r>
              <a:rPr lang="en-US" kern="1000" spc="30" dirty="0" smtClean="0">
                <a:latin typeface="+mn-lt"/>
                <a:cs typeface="Franklin Gothic Book"/>
              </a:rPr>
              <a:t>J. Zhang, C. Lopez-Cuenca, M. </a:t>
            </a:r>
            <a:r>
              <a:rPr lang="en-US" kern="1000" spc="30" dirty="0" err="1" smtClean="0">
                <a:latin typeface="+mn-lt"/>
                <a:cs typeface="Franklin Gothic Book"/>
              </a:rPr>
              <a:t>Andr</a:t>
            </a:r>
            <a:r>
              <a:rPr lang="en-US" kern="1000" spc="30" dirty="0" err="1" smtClean="0">
                <a:latin typeface="Calibri"/>
                <a:cs typeface="Franklin Gothic Book"/>
              </a:rPr>
              <a:t>ä</a:t>
            </a:r>
            <a:r>
              <a:rPr lang="en-US" kern="1000" spc="30" dirty="0" smtClean="0">
                <a:latin typeface="Calibri"/>
                <a:cs typeface="Franklin Gothic Book"/>
              </a:rPr>
              <a:t>, R. </a:t>
            </a:r>
            <a:r>
              <a:rPr lang="en-US" kern="1000" spc="30" dirty="0" err="1" smtClean="0">
                <a:latin typeface="Calibri"/>
                <a:cs typeface="Franklin Gothic Book"/>
              </a:rPr>
              <a:t>Barten</a:t>
            </a:r>
            <a:r>
              <a:rPr lang="en-US" kern="1000" spc="30" dirty="0" smtClean="0">
                <a:latin typeface="Calibri"/>
                <a:cs typeface="Franklin Gothic Book"/>
              </a:rPr>
              <a:t>, M. </a:t>
            </a:r>
            <a:r>
              <a:rPr lang="en-US" kern="1000" spc="30" dirty="0" err="1" smtClean="0">
                <a:latin typeface="Calibri"/>
                <a:cs typeface="Franklin Gothic Book"/>
              </a:rPr>
              <a:t>Brückner</a:t>
            </a:r>
            <a:r>
              <a:rPr lang="en-US" kern="1000" spc="30" dirty="0" smtClean="0">
                <a:latin typeface="Calibri"/>
                <a:cs typeface="Franklin Gothic Book"/>
              </a:rPr>
              <a:t>, C. Ruder, D. </a:t>
            </a:r>
            <a:r>
              <a:rPr lang="en-US" kern="1000" spc="30" dirty="0" err="1" smtClean="0">
                <a:latin typeface="Calibri"/>
                <a:cs typeface="Franklin Gothic Book"/>
              </a:rPr>
              <a:t>Greiffenberg</a:t>
            </a:r>
            <a:r>
              <a:rPr lang="en-US" kern="1000" spc="30" dirty="0" smtClean="0">
                <a:latin typeface="Calibri"/>
                <a:cs typeface="Franklin Gothic Book"/>
              </a:rPr>
              <a:t>, S. Vetter</a:t>
            </a:r>
          </a:p>
          <a:p>
            <a:pPr algn="ctr">
              <a:lnSpc>
                <a:spcPct val="110000"/>
              </a:lnSpc>
              <a:spcBef>
                <a:spcPts val="0"/>
              </a:spcBef>
            </a:pPr>
            <a:r>
              <a:rPr lang="en-US" kern="1000" spc="30" dirty="0" smtClean="0">
                <a:latin typeface="Calibri"/>
                <a:cs typeface="Franklin Gothic Book"/>
              </a:rPr>
              <a:t>X. Shi, D. </a:t>
            </a:r>
            <a:r>
              <a:rPr lang="en-US" kern="1000" spc="30" dirty="0" err="1" smtClean="0">
                <a:latin typeface="Calibri"/>
                <a:cs typeface="Franklin Gothic Book"/>
              </a:rPr>
              <a:t>Thattil</a:t>
            </a:r>
            <a:r>
              <a:rPr lang="en-US" kern="1000" spc="30" dirty="0" smtClean="0">
                <a:latin typeface="Calibri"/>
                <a:cs typeface="Franklin Gothic Book"/>
              </a:rPr>
              <a:t>, G. </a:t>
            </a:r>
            <a:r>
              <a:rPr lang="en-US" kern="1000" spc="30" dirty="0" err="1" smtClean="0">
                <a:latin typeface="Calibri"/>
                <a:cs typeface="Franklin Gothic Book"/>
              </a:rPr>
              <a:t>Tinti</a:t>
            </a:r>
            <a:r>
              <a:rPr lang="en-US" kern="1000" spc="30" dirty="0" smtClean="0">
                <a:latin typeface="Calibri"/>
                <a:cs typeface="Franklin Gothic Book"/>
              </a:rPr>
              <a:t>, A. Bergamaschi, M. </a:t>
            </a:r>
            <a:r>
              <a:rPr lang="en-US" kern="1000" spc="30" dirty="0" err="1" smtClean="0">
                <a:latin typeface="Calibri"/>
                <a:cs typeface="Franklin Gothic Book"/>
              </a:rPr>
              <a:t>Ramilli</a:t>
            </a:r>
            <a:r>
              <a:rPr lang="en-US" kern="1000" spc="30" dirty="0" smtClean="0">
                <a:latin typeface="Calibri"/>
                <a:cs typeface="Franklin Gothic Book"/>
              </a:rPr>
              <a:t>, R. Dinapoli, D. Mezza, S. </a:t>
            </a:r>
            <a:r>
              <a:rPr lang="en-US" kern="1000" spc="30" dirty="0" err="1" smtClean="0">
                <a:latin typeface="Calibri"/>
                <a:cs typeface="Franklin Gothic Book"/>
              </a:rPr>
              <a:t>Chiriotti</a:t>
            </a:r>
            <a:r>
              <a:rPr lang="en-US" kern="1000" spc="30" dirty="0" smtClean="0">
                <a:latin typeface="Calibri"/>
                <a:cs typeface="Franklin Gothic Book"/>
              </a:rPr>
              <a:t>-Alvarez </a:t>
            </a:r>
            <a:endParaRPr lang="de-CH" kern="1000" spc="30" dirty="0" err="1" smtClean="0">
              <a:latin typeface="+mn-lt"/>
              <a:cs typeface="Franklin Gothic Book"/>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6395" b="21041"/>
          <a:stretch/>
        </p:blipFill>
        <p:spPr>
          <a:xfrm>
            <a:off x="7400522" y="4840096"/>
            <a:ext cx="699870" cy="677136"/>
          </a:xfrm>
          <a:prstGeom prst="rect">
            <a:avLst/>
          </a:prstGeom>
        </p:spPr>
      </p:pic>
      <p:sp>
        <p:nvSpPr>
          <p:cNvPr id="9" name="Slide Number Placeholder 3"/>
          <p:cNvSpPr>
            <a:spLocks noGrp="1"/>
          </p:cNvSpPr>
          <p:nvPr>
            <p:ph type="sldNum" sz="quarter" idx="4294967295"/>
          </p:nvPr>
        </p:nvSpPr>
        <p:spPr>
          <a:xfrm>
            <a:off x="8659044" y="6575775"/>
            <a:ext cx="180156" cy="228600"/>
          </a:xfrm>
          <a:prstGeom prst="rect">
            <a:avLst/>
          </a:prstGeom>
        </p:spPr>
        <p:txBody>
          <a:bodyPr/>
          <a:lstStyle/>
          <a:p>
            <a:pPr algn="r">
              <a:defRPr/>
            </a:pPr>
            <a:fld id="{D217D8A4-28A9-4B29-8D56-49CD1932A4A1}" type="slidenum">
              <a:rPr lang="de-DE" altLang="de-DE" sz="1000" smtClean="0"/>
              <a:pPr algn="r">
                <a:defRPr/>
              </a:pPr>
              <a:t>35</a:t>
            </a:fld>
            <a:endParaRPr lang="de-DE" altLang="de-DE" sz="1000" dirty="0"/>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936524854"/>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11"/>
          <p:cNvPicPr>
            <a:picLocks noGrp="1" noChangeAspect="1"/>
          </p:cNvPicPr>
          <p:nvPr>
            <p:ph sz="quarter" idx="4294967295"/>
          </p:nvPr>
        </p:nvPicPr>
        <p:blipFill rotWithShape="1">
          <a:blip r:embed="rId2">
            <a:extLst>
              <a:ext uri="{28A0092B-C50C-407E-A947-70E740481C1C}">
                <a14:useLocalDpi xmlns:a14="http://schemas.microsoft.com/office/drawing/2010/main" val="0"/>
              </a:ext>
            </a:extLst>
          </a:blip>
          <a:srcRect l="14523" t="10743" r="14694" b="14489"/>
          <a:stretch/>
        </p:blipFill>
        <p:spPr>
          <a:xfrm>
            <a:off x="3491880" y="1126123"/>
            <a:ext cx="2880320" cy="2950949"/>
          </a:xfrm>
          <a:prstGeom prst="rect">
            <a:avLst/>
          </a:prstGeom>
        </p:spPr>
      </p:pic>
      <p:sp>
        <p:nvSpPr>
          <p:cNvPr id="2" name="Title 1"/>
          <p:cNvSpPr>
            <a:spLocks noGrp="1"/>
          </p:cNvSpPr>
          <p:nvPr>
            <p:ph type="title"/>
          </p:nvPr>
        </p:nvSpPr>
        <p:spPr>
          <a:xfrm>
            <a:off x="2400479" y="291600"/>
            <a:ext cx="6708025" cy="508500"/>
          </a:xfrm>
        </p:spPr>
        <p:txBody>
          <a:bodyPr/>
          <a:lstStyle/>
          <a:p>
            <a:r>
              <a:rPr lang="en-US" sz="5400" dirty="0" smtClean="0"/>
              <a:t>Thank you!</a:t>
            </a:r>
            <a:endParaRPr lang="de-CH" sz="5400" dirty="0"/>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
        <p:nvSpPr>
          <p:cNvPr id="6" name="Slide Number Placeholder 5"/>
          <p:cNvSpPr>
            <a:spLocks noGrp="1"/>
          </p:cNvSpPr>
          <p:nvPr>
            <p:ph type="sldNum" sz="quarter" idx="12"/>
          </p:nvPr>
        </p:nvSpPr>
        <p:spPr/>
        <p:txBody>
          <a:bodyPr/>
          <a:lstStyle/>
          <a:p>
            <a:pPr>
              <a:defRPr/>
            </a:pPr>
            <a:fld id="{E9DDA529-1629-4900-B2FB-A652C71C2CCD}" type="slidenum">
              <a:rPr lang="de-DE" altLang="de-DE" smtClean="0"/>
              <a:pPr>
                <a:defRPr/>
              </a:pPr>
              <a:t>36</a:t>
            </a:fld>
            <a:endParaRPr lang="de-DE" altLang="de-DE" dirty="0"/>
          </a:p>
        </p:txBody>
      </p:sp>
      <p:pic>
        <p:nvPicPr>
          <p:cNvPr id="7" name="Content Placeholder 13"/>
          <p:cNvPicPr>
            <a:picLocks noGrp="1" noChangeAspect="1"/>
          </p:cNvPicPr>
          <p:nvPr>
            <p:ph sz="quarter" idx="4294967295"/>
          </p:nvPr>
        </p:nvPicPr>
        <p:blipFill rotWithShape="1">
          <a:blip r:embed="rId3">
            <a:extLst>
              <a:ext uri="{28A0092B-C50C-407E-A947-70E740481C1C}">
                <a14:useLocalDpi xmlns:a14="http://schemas.microsoft.com/office/drawing/2010/main" val="0"/>
              </a:ext>
            </a:extLst>
          </a:blip>
          <a:srcRect l="18021" r="10660"/>
          <a:stretch/>
        </p:blipFill>
        <p:spPr>
          <a:xfrm>
            <a:off x="251519" y="4643112"/>
            <a:ext cx="5536275" cy="1863773"/>
          </a:xfrm>
        </p:spPr>
      </p:pic>
      <p:pic>
        <p:nvPicPr>
          <p:cNvPr id="8" name="Content Placeholder 10"/>
          <p:cNvPicPr>
            <a:picLocks noGrp="1" noChangeAspect="1"/>
          </p:cNvPicPr>
          <p:nvPr>
            <p:ph sz="quarter" idx="4294967295"/>
          </p:nvPr>
        </p:nvPicPr>
        <p:blipFill rotWithShape="1">
          <a:blip r:embed="rId4">
            <a:extLst>
              <a:ext uri="{28A0092B-C50C-407E-A947-70E740481C1C}">
                <a14:useLocalDpi xmlns:a14="http://schemas.microsoft.com/office/drawing/2010/main" val="0"/>
              </a:ext>
            </a:extLst>
          </a:blip>
          <a:srcRect l="14427" t="13643" r="15209" b="14541"/>
          <a:stretch/>
        </p:blipFill>
        <p:spPr>
          <a:xfrm>
            <a:off x="472758" y="1234397"/>
            <a:ext cx="2871572" cy="2842675"/>
          </a:xfrm>
          <a:prstGeom prst="rect">
            <a:avLst/>
          </a:prstGeom>
        </p:spPr>
      </p:pic>
      <p:pic>
        <p:nvPicPr>
          <p:cNvPr id="10" name="Content Placeholder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49865" y="838138"/>
            <a:ext cx="1926591" cy="33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p:cNvPicPr>
          <p:nvPr/>
        </p:nvPicPr>
        <p:blipFill rotWithShape="1">
          <a:blip r:embed="rId6">
            <a:extLst>
              <a:ext uri="{28A0092B-C50C-407E-A947-70E740481C1C}">
                <a14:useLocalDpi xmlns:a14="http://schemas.microsoft.com/office/drawing/2010/main" val="0"/>
              </a:ext>
            </a:extLst>
          </a:blip>
          <a:srcRect l="9670" t="9588" r="9602" b="9493"/>
          <a:stretch/>
        </p:blipFill>
        <p:spPr>
          <a:xfrm>
            <a:off x="6372200" y="4195763"/>
            <a:ext cx="2592288" cy="2401589"/>
          </a:xfrm>
          <a:prstGeom prst="rect">
            <a:avLst/>
          </a:prstGeom>
        </p:spPr>
      </p:pic>
    </p:spTree>
    <p:extLst>
      <p:ext uri="{BB962C8B-B14F-4D97-AF65-F5344CB8AC3E}">
        <p14:creationId xmlns:p14="http://schemas.microsoft.com/office/powerpoint/2010/main" val="15110271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Thank you</a:t>
            </a:r>
            <a:endParaRPr lang="de-CH" dirty="0"/>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
        <p:nvSpPr>
          <p:cNvPr id="4" name="Footer Placeholder 3"/>
          <p:cNvSpPr>
            <a:spLocks noGrp="1"/>
          </p:cNvSpPr>
          <p:nvPr>
            <p:ph type="ftr" sz="quarter" idx="11"/>
          </p:nvPr>
        </p:nvSpPr>
        <p:spPr/>
        <p:txBody>
          <a:bodyPr/>
          <a:lstStyle/>
          <a:p>
            <a:pPr>
              <a:defRPr/>
            </a:pPr>
            <a:r>
              <a:rPr lang="de-DE" altLang="de-DE" smtClean="0"/>
              <a:t>R. Dinapoli</a:t>
            </a:r>
            <a:endParaRPr lang="de-DE" altLang="de-DE" dirty="0"/>
          </a:p>
        </p:txBody>
      </p:sp>
      <p:sp>
        <p:nvSpPr>
          <p:cNvPr id="7" name="Slide Number Placeholder 6"/>
          <p:cNvSpPr>
            <a:spLocks noGrp="1"/>
          </p:cNvSpPr>
          <p:nvPr>
            <p:ph type="sldNum" sz="quarter" idx="12"/>
          </p:nvPr>
        </p:nvSpPr>
        <p:spPr/>
        <p:txBody>
          <a:bodyPr/>
          <a:lstStyle/>
          <a:p>
            <a:pPr>
              <a:defRPr/>
            </a:pPr>
            <a:fld id="{E9DDA529-1629-4900-B2FB-A652C71C2CCD}" type="slidenum">
              <a:rPr lang="de-DE" altLang="de-DE" smtClean="0"/>
              <a:pPr>
                <a:defRPr/>
              </a:pPr>
              <a:t>37</a:t>
            </a:fld>
            <a:endParaRPr lang="de-DE" altLang="de-DE" dirty="0"/>
          </a:p>
        </p:txBody>
      </p:sp>
    </p:spTree>
    <p:extLst>
      <p:ext uri="{BB962C8B-B14F-4D97-AF65-F5344CB8AC3E}">
        <p14:creationId xmlns:p14="http://schemas.microsoft.com/office/powerpoint/2010/main" val="2745599576"/>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3717854"/>
            <a:ext cx="511492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4" name="Title 1"/>
          <p:cNvSpPr>
            <a:spLocks noGrp="1"/>
          </p:cNvSpPr>
          <p:nvPr>
            <p:ph type="title"/>
          </p:nvPr>
        </p:nvSpPr>
        <p:spPr/>
        <p:txBody>
          <a:bodyPr/>
          <a:lstStyle/>
          <a:p>
            <a:r>
              <a:rPr lang="en-US" altLang="de-DE" dirty="0" smtClean="0"/>
              <a:t>Clustering </a:t>
            </a:r>
            <a:endParaRPr lang="de-CH" altLang="de-DE" dirty="0" smtClean="0"/>
          </a:p>
        </p:txBody>
      </p:sp>
      <p:sp>
        <p:nvSpPr>
          <p:cNvPr id="13315" name="Content Placeholder 4"/>
          <p:cNvSpPr>
            <a:spLocks noGrp="1"/>
          </p:cNvSpPr>
          <p:nvPr>
            <p:ph sz="half" idx="4294967295"/>
          </p:nvPr>
        </p:nvSpPr>
        <p:spPr>
          <a:xfrm>
            <a:off x="719237" y="1221928"/>
            <a:ext cx="8245251" cy="2351088"/>
          </a:xfrm>
        </p:spPr>
        <p:txBody>
          <a:bodyPr/>
          <a:lstStyle/>
          <a:p>
            <a:pPr>
              <a:lnSpc>
                <a:spcPct val="90000"/>
              </a:lnSpc>
              <a:spcBef>
                <a:spcPct val="20000"/>
              </a:spcBef>
              <a:buFont typeface="Times New Roman" pitchFamily="18" charset="0"/>
              <a:buChar char="•"/>
            </a:pPr>
            <a:r>
              <a:rPr lang="en-GB" altLang="de-DE" sz="2400" dirty="0" smtClean="0"/>
              <a:t>With charge integrating readout in single photon regime, we can retrieve the full charge by clustering</a:t>
            </a:r>
          </a:p>
          <a:p>
            <a:pPr lvl="1">
              <a:lnSpc>
                <a:spcPct val="90000"/>
              </a:lnSpc>
              <a:spcBef>
                <a:spcPct val="20000"/>
              </a:spcBef>
            </a:pPr>
            <a:r>
              <a:rPr lang="en-GB" altLang="de-DE" sz="2000" dirty="0" smtClean="0"/>
              <a:t>Photon counting –like performance </a:t>
            </a:r>
          </a:p>
          <a:p>
            <a:pPr lvl="1">
              <a:lnSpc>
                <a:spcPct val="90000"/>
              </a:lnSpc>
              <a:spcBef>
                <a:spcPct val="20000"/>
              </a:spcBef>
            </a:pPr>
            <a:r>
              <a:rPr lang="en-GB" altLang="de-DE" sz="2000" dirty="0" smtClean="0"/>
              <a:t>Preserves spectral information</a:t>
            </a:r>
          </a:p>
          <a:p>
            <a:pPr lvl="2">
              <a:lnSpc>
                <a:spcPct val="90000"/>
              </a:lnSpc>
              <a:spcBef>
                <a:spcPct val="20000"/>
              </a:spcBef>
            </a:pPr>
            <a:r>
              <a:rPr lang="en-GB" altLang="de-DE" sz="2000" dirty="0" smtClean="0"/>
              <a:t>Suppresses charge sharing</a:t>
            </a:r>
          </a:p>
          <a:p>
            <a:pPr lvl="2">
              <a:lnSpc>
                <a:spcPct val="90000"/>
              </a:lnSpc>
              <a:spcBef>
                <a:spcPct val="20000"/>
              </a:spcBef>
            </a:pPr>
            <a:r>
              <a:rPr lang="en-GB" altLang="de-DE" sz="2000" dirty="0" smtClean="0"/>
              <a:t>Noise is increased depending on the size of the cluster </a:t>
            </a:r>
          </a:p>
        </p:txBody>
      </p:sp>
      <p:pic>
        <p:nvPicPr>
          <p:cNvPr id="55" name="Content Placeholder 6"/>
          <p:cNvPicPr>
            <a:picLocks noGrp="1" noChangeAspect="1"/>
          </p:cNvPicPr>
          <p:nvPr>
            <p:ph sz="half" idx="4294967295"/>
          </p:nvPr>
        </p:nvPicPr>
        <p:blipFill rotWithShape="1">
          <a:blip r:embed="rId4" cstate="print">
            <a:extLst>
              <a:ext uri="{28A0092B-C50C-407E-A947-70E740481C1C}">
                <a14:useLocalDpi xmlns:a14="http://schemas.microsoft.com/office/drawing/2010/main" val="0"/>
              </a:ext>
            </a:extLst>
          </a:blip>
          <a:stretch/>
        </p:blipFill>
        <p:spPr>
          <a:xfrm>
            <a:off x="5686425" y="3244850"/>
            <a:ext cx="3457575" cy="3352800"/>
          </a:xfrm>
        </p:spPr>
      </p:pic>
      <p:sp>
        <p:nvSpPr>
          <p:cNvPr id="56" name="TextBox 55"/>
          <p:cNvSpPr txBox="1"/>
          <p:nvPr/>
        </p:nvSpPr>
        <p:spPr>
          <a:xfrm>
            <a:off x="6588224" y="3698448"/>
            <a:ext cx="2304256" cy="830997"/>
          </a:xfrm>
          <a:prstGeom prst="rect">
            <a:avLst/>
          </a:prstGeom>
          <a:solidFill>
            <a:schemeClr val="bg1"/>
          </a:solidFill>
        </p:spPr>
        <p:txBody>
          <a:bodyPr wrap="square" rtlCol="0">
            <a:spAutoFit/>
          </a:bodyPr>
          <a:lstStyle/>
          <a:p>
            <a:pPr>
              <a:spcBef>
                <a:spcPts val="0"/>
              </a:spcBef>
            </a:pPr>
            <a:r>
              <a:rPr lang="en-US" b="1" dirty="0" smtClean="0">
                <a:solidFill>
                  <a:schemeClr val="tx1"/>
                </a:solidFill>
                <a:latin typeface="+mn-lt"/>
              </a:rPr>
              <a:t>MÖNCH 25 µm</a:t>
            </a:r>
          </a:p>
          <a:p>
            <a:pPr>
              <a:spcBef>
                <a:spcPts val="0"/>
              </a:spcBef>
            </a:pPr>
            <a:r>
              <a:rPr lang="en-US" b="1" dirty="0" smtClean="0">
                <a:solidFill>
                  <a:srgbClr val="00CC00"/>
                </a:solidFill>
                <a:latin typeface="+mn-lt"/>
              </a:rPr>
              <a:t>JUNGFRAU 75 </a:t>
            </a:r>
            <a:r>
              <a:rPr lang="en-US" b="1" dirty="0">
                <a:solidFill>
                  <a:srgbClr val="00CC00"/>
                </a:solidFill>
                <a:latin typeface="+mn-lt"/>
              </a:rPr>
              <a:t>µm</a:t>
            </a:r>
          </a:p>
          <a:p>
            <a:pPr>
              <a:spcBef>
                <a:spcPts val="0"/>
              </a:spcBef>
            </a:pPr>
            <a:r>
              <a:rPr lang="en-US" b="1" dirty="0">
                <a:solidFill>
                  <a:srgbClr val="C50006"/>
                </a:solidFill>
                <a:latin typeface="+mn-lt"/>
              </a:rPr>
              <a:t>MÖNCH </a:t>
            </a:r>
            <a:r>
              <a:rPr lang="en-US" b="1" dirty="0" smtClean="0">
                <a:solidFill>
                  <a:srgbClr val="C50006"/>
                </a:solidFill>
                <a:latin typeface="+mn-lt"/>
              </a:rPr>
              <a:t>3x3 25 µm</a:t>
            </a:r>
            <a:endParaRPr lang="en-US" b="1" dirty="0">
              <a:solidFill>
                <a:srgbClr val="C50006"/>
              </a:solidFill>
              <a:latin typeface="+mn-lt"/>
            </a:endParaRPr>
          </a:p>
        </p:txBody>
      </p:sp>
      <p:sp>
        <p:nvSpPr>
          <p:cNvPr id="59" name="Text Box 58"/>
          <p:cNvSpPr txBox="1">
            <a:spLocks noChangeArrowheads="1"/>
          </p:cNvSpPr>
          <p:nvPr/>
        </p:nvSpPr>
        <p:spPr bwMode="auto">
          <a:xfrm>
            <a:off x="755576" y="6165304"/>
            <a:ext cx="15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eaLnBrk="1" hangingPunct="1"/>
            <a:r>
              <a:rPr lang="en-US" altLang="de-DE" sz="2800" dirty="0" smtClean="0">
                <a:latin typeface="Calibri" pitchFamily="34" charset="0"/>
              </a:rPr>
              <a:t>Raw data</a:t>
            </a:r>
            <a:endParaRPr lang="en-US" altLang="de-DE" sz="2800" dirty="0">
              <a:latin typeface="Calibri" pitchFamily="34" charset="0"/>
            </a:endParaRPr>
          </a:p>
        </p:txBody>
      </p:sp>
      <p:sp>
        <p:nvSpPr>
          <p:cNvPr id="60" name="Text Box 58"/>
          <p:cNvSpPr txBox="1">
            <a:spLocks noChangeArrowheads="1"/>
          </p:cNvSpPr>
          <p:nvPr/>
        </p:nvSpPr>
        <p:spPr bwMode="auto">
          <a:xfrm>
            <a:off x="3563888" y="6178625"/>
            <a:ext cx="13376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ヒラギノ角ゴ Pro W3" pitchFamily="-1" charset="-128"/>
              </a:defRPr>
            </a:lvl1pPr>
            <a:lvl2pPr marL="37931725" indent="-37474525">
              <a:defRPr sz="2400">
                <a:solidFill>
                  <a:schemeClr val="tx1"/>
                </a:solidFill>
                <a:latin typeface="Times" pitchFamily="-1" charset="0"/>
                <a:ea typeface="ヒラギノ角ゴ Pro W3" pitchFamily="-1" charset="-128"/>
              </a:defRPr>
            </a:lvl2pPr>
            <a:lvl3pPr marL="1143000" indent="-228600">
              <a:defRPr sz="2400">
                <a:solidFill>
                  <a:schemeClr val="tx1"/>
                </a:solidFill>
                <a:latin typeface="Times" pitchFamily="-1" charset="0"/>
                <a:ea typeface="ヒラギノ角ゴ Pro W3" pitchFamily="-1" charset="-128"/>
              </a:defRPr>
            </a:lvl3pPr>
            <a:lvl4pPr marL="1600200" indent="-228600">
              <a:defRPr sz="2400">
                <a:solidFill>
                  <a:schemeClr val="tx1"/>
                </a:solidFill>
                <a:latin typeface="Times" pitchFamily="-1" charset="0"/>
                <a:ea typeface="ヒラギノ角ゴ Pro W3" pitchFamily="-1" charset="-128"/>
              </a:defRPr>
            </a:lvl4pPr>
            <a:lvl5pPr marL="2057400" indent="-228600">
              <a:defRPr sz="2400">
                <a:solidFill>
                  <a:schemeClr val="tx1"/>
                </a:solidFill>
                <a:latin typeface="Times" pitchFamily="-1" charset="0"/>
                <a:ea typeface="ヒラギノ角ゴ Pro W3" pitchFamily="-1" charset="-128"/>
              </a:defRPr>
            </a:lvl5pPr>
            <a:lvl6pPr marL="25146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6pPr>
            <a:lvl7pPr marL="29718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7pPr>
            <a:lvl8pPr marL="34290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8pPr>
            <a:lvl9pPr marL="3886200" indent="-228600" eaLnBrk="0" fontAlgn="base" hangingPunct="0">
              <a:spcBef>
                <a:spcPct val="0"/>
              </a:spcBef>
              <a:spcAft>
                <a:spcPct val="0"/>
              </a:spcAft>
              <a:defRPr sz="2400">
                <a:solidFill>
                  <a:schemeClr val="tx1"/>
                </a:solidFill>
                <a:latin typeface="Times" pitchFamily="-1" charset="0"/>
                <a:ea typeface="ヒラギノ角ゴ Pro W3" pitchFamily="-1" charset="-128"/>
              </a:defRPr>
            </a:lvl9pPr>
          </a:lstStyle>
          <a:p>
            <a:pPr eaLnBrk="1" hangingPunct="1"/>
            <a:r>
              <a:rPr lang="en-US" altLang="de-DE" sz="2800" dirty="0" smtClean="0">
                <a:latin typeface="Calibri" pitchFamily="34" charset="0"/>
              </a:rPr>
              <a:t>Clusters</a:t>
            </a:r>
            <a:endParaRPr lang="en-US" altLang="de-DE" sz="2800" dirty="0">
              <a:latin typeface="Calibri" pitchFamily="34" charset="0"/>
            </a:endParaRPr>
          </a:p>
        </p:txBody>
      </p:sp>
      <p:pic>
        <p:nvPicPr>
          <p:cNvPr id="33" name="Pictur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335" y="3717854"/>
            <a:ext cx="5154940" cy="2595674"/>
          </a:xfrm>
          <a:prstGeom prst="rect">
            <a:avLst/>
          </a:prstGeom>
        </p:spPr>
      </p:pic>
      <p:sp>
        <p:nvSpPr>
          <p:cNvPr id="12" name="Slide Number Placeholder 3"/>
          <p:cNvSpPr>
            <a:spLocks noGrp="1"/>
          </p:cNvSpPr>
          <p:nvPr>
            <p:ph type="sldNum" sz="quarter" idx="4294967295"/>
          </p:nvPr>
        </p:nvSpPr>
        <p:spPr>
          <a:xfrm>
            <a:off x="58249" y="6629400"/>
            <a:ext cx="409295" cy="228600"/>
          </a:xfrm>
          <a:prstGeom prst="rect">
            <a:avLst/>
          </a:prstGeom>
        </p:spPr>
        <p:txBody>
          <a:bodyPr/>
          <a:lstStyle/>
          <a:p>
            <a:pPr algn="r">
              <a:defRPr/>
            </a:pPr>
            <a:fld id="{D217D8A4-28A9-4B29-8D56-49CD1932A4A1}" type="slidenum">
              <a:rPr lang="de-DE" altLang="de-DE" sz="1000" smtClean="0"/>
              <a:pPr algn="r">
                <a:defRPr/>
              </a:pPr>
              <a:t>38</a:t>
            </a:fld>
            <a:endParaRPr lang="de-DE" altLang="de-DE" sz="1000" dirty="0"/>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3" name="Footer Placeholder 2"/>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4237150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CustomShape 18"/>
          <p:cNvSpPr/>
          <p:nvPr/>
        </p:nvSpPr>
        <p:spPr>
          <a:xfrm>
            <a:off x="398520" y="1285920"/>
            <a:ext cx="8381520" cy="1875960"/>
          </a:xfrm>
          <a:prstGeom prst="rect">
            <a:avLst/>
          </a:prstGeom>
          <a:noFill/>
          <a:ln>
            <a:noFill/>
          </a:ln>
        </p:spPr>
      </p:sp>
      <p:sp>
        <p:nvSpPr>
          <p:cNvPr id="15" name="Content Placeholder 14"/>
          <p:cNvSpPr>
            <a:spLocks noGrp="1"/>
          </p:cNvSpPr>
          <p:nvPr>
            <p:ph sz="quarter" idx="13"/>
          </p:nvPr>
        </p:nvSpPr>
        <p:spPr>
          <a:xfrm>
            <a:off x="1042989" y="1412776"/>
            <a:ext cx="4681140" cy="4679951"/>
          </a:xfrm>
        </p:spPr>
        <p:txBody>
          <a:bodyPr/>
          <a:lstStyle/>
          <a:p>
            <a:r>
              <a:rPr lang="en-US" sz="2400" dirty="0"/>
              <a:t>The bins of the η-distribution histogram are assigned to position bin within the pixel </a:t>
            </a:r>
            <a:endParaRPr lang="en-US" sz="2400" dirty="0" smtClean="0"/>
          </a:p>
          <a:p>
            <a:pPr lvl="1"/>
            <a:r>
              <a:rPr lang="en-US" sz="2400" dirty="0" smtClean="0"/>
              <a:t>η </a:t>
            </a:r>
            <a:r>
              <a:rPr lang="en-US" sz="2400" dirty="0"/>
              <a:t>flat distribution </a:t>
            </a:r>
            <a:r>
              <a:rPr lang="en-US" sz="2400" dirty="0" smtClean="0"/>
              <a:t>gives flat </a:t>
            </a:r>
            <a:r>
              <a:rPr lang="en-US" sz="2400" dirty="0" err="1" smtClean="0"/>
              <a:t>flatfield</a:t>
            </a:r>
            <a:r>
              <a:rPr lang="en-US" sz="2400" dirty="0" smtClean="0"/>
              <a:t> image</a:t>
            </a:r>
            <a:endParaRPr lang="en-US" sz="2400" dirty="0"/>
          </a:p>
          <a:p>
            <a:endParaRPr lang="en-US" sz="2400" dirty="0"/>
          </a:p>
          <a:p>
            <a:r>
              <a:rPr lang="en-US" sz="2400" dirty="0"/>
              <a:t>Iterative algorithm defines </a:t>
            </a:r>
            <a:r>
              <a:rPr lang="el-GR" sz="2400" dirty="0"/>
              <a:t>η </a:t>
            </a:r>
            <a:r>
              <a:rPr lang="en-US" sz="2400" dirty="0"/>
              <a:t>bins </a:t>
            </a:r>
            <a:r>
              <a:rPr lang="en-US" sz="2400" dirty="0" smtClean="0"/>
              <a:t>map to </a:t>
            </a:r>
            <a:r>
              <a:rPr lang="en-US" sz="2400" dirty="0"/>
              <a:t>obtain flat </a:t>
            </a:r>
            <a:r>
              <a:rPr lang="en-US" sz="2400" dirty="0" smtClean="0"/>
              <a:t>distribution</a:t>
            </a:r>
          </a:p>
          <a:p>
            <a:endParaRPr lang="en-US" sz="2400" dirty="0"/>
          </a:p>
          <a:p>
            <a:r>
              <a:rPr lang="en-US" sz="2400" dirty="0"/>
              <a:t>Algorithm converges once the </a:t>
            </a:r>
            <a:r>
              <a:rPr lang="en-US" sz="2400" dirty="0" smtClean="0"/>
              <a:t>flat field image is </a:t>
            </a:r>
            <a:r>
              <a:rPr lang="en-US" sz="2400" dirty="0"/>
              <a:t>flat</a:t>
            </a:r>
          </a:p>
          <a:p>
            <a:endParaRPr lang="en-US" sz="2400" dirty="0"/>
          </a:p>
          <a:p>
            <a:endParaRPr lang="de-CH" sz="2400" dirty="0"/>
          </a:p>
        </p:txBody>
      </p:sp>
      <p:sp>
        <p:nvSpPr>
          <p:cNvPr id="4" name="Title 3"/>
          <p:cNvSpPr>
            <a:spLocks noGrp="1"/>
          </p:cNvSpPr>
          <p:nvPr>
            <p:ph type="title"/>
          </p:nvPr>
        </p:nvSpPr>
        <p:spPr/>
        <p:txBody>
          <a:bodyPr/>
          <a:lstStyle/>
          <a:p>
            <a:r>
              <a:rPr lang="en-US" dirty="0" smtClean="0"/>
              <a:t>Iterative correction method</a:t>
            </a:r>
            <a:endParaRPr lang="de-CH" dirty="0"/>
          </a:p>
        </p:txBody>
      </p:sp>
      <p:sp>
        <p:nvSpPr>
          <p:cNvPr id="652" name="CustomShape 28"/>
          <p:cNvSpPr/>
          <p:nvPr/>
        </p:nvSpPr>
        <p:spPr>
          <a:xfrm>
            <a:off x="6355940" y="1388114"/>
            <a:ext cx="903044" cy="674639"/>
          </a:xfrm>
          <a:prstGeom prst="rect">
            <a:avLst/>
          </a:prstGeom>
          <a:noFill/>
          <a:ln>
            <a:noFill/>
          </a:ln>
        </p:spPr>
        <p:txBody>
          <a:bodyPr lIns="90000" tIns="45000" rIns="90000" bIns="45000"/>
          <a:lstStyle/>
          <a:p>
            <a:pPr algn="ctr"/>
            <a:r>
              <a:rPr lang="el-GR" sz="1100" dirty="0" smtClean="0">
                <a:solidFill>
                  <a:srgbClr val="000000"/>
                </a:solidFill>
                <a:ea typeface="MS PGothic"/>
              </a:rPr>
              <a:t>η</a:t>
            </a:r>
            <a:r>
              <a:rPr lang="en-US" sz="1100" dirty="0" smtClean="0">
                <a:solidFill>
                  <a:srgbClr val="000000"/>
                </a:solidFill>
                <a:ea typeface="MS PGothic"/>
              </a:rPr>
              <a:t> bin </a:t>
            </a:r>
            <a:r>
              <a:rPr lang="en-US" sz="1100" dirty="0">
                <a:solidFill>
                  <a:srgbClr val="000000"/>
                </a:solidFill>
                <a:ea typeface="MS PGothic"/>
              </a:rPr>
              <a:t>map</a:t>
            </a:r>
            <a:endParaRPr dirty="0">
              <a:solidFill>
                <a:prstClr val="black"/>
              </a:solidFill>
            </a:endParaRPr>
          </a:p>
        </p:txBody>
      </p:sp>
      <p:sp>
        <p:nvSpPr>
          <p:cNvPr id="653" name="CustomShape 29"/>
          <p:cNvSpPr/>
          <p:nvPr/>
        </p:nvSpPr>
        <p:spPr>
          <a:xfrm>
            <a:off x="7104603" y="1380760"/>
            <a:ext cx="1931892" cy="674639"/>
          </a:xfrm>
          <a:prstGeom prst="rect">
            <a:avLst/>
          </a:prstGeom>
          <a:noFill/>
          <a:ln>
            <a:noFill/>
          </a:ln>
        </p:spPr>
        <p:txBody>
          <a:bodyPr lIns="90000" tIns="45000" rIns="90000" bIns="45000"/>
          <a:lstStyle/>
          <a:p>
            <a:pPr algn="ctr"/>
            <a:r>
              <a:rPr lang="en-US" sz="1100" dirty="0" smtClean="0">
                <a:solidFill>
                  <a:srgbClr val="000000"/>
                </a:solidFill>
                <a:ea typeface="MS PGothic"/>
              </a:rPr>
              <a:t>Flat field</a:t>
            </a:r>
            <a:endParaRPr dirty="0">
              <a:solidFill>
                <a:prstClr val="black"/>
              </a:solidFill>
            </a:endParaRPr>
          </a:p>
        </p:txBody>
      </p:sp>
      <p:grpSp>
        <p:nvGrpSpPr>
          <p:cNvPr id="21" name="Group 20"/>
          <p:cNvGrpSpPr/>
          <p:nvPr/>
        </p:nvGrpSpPr>
        <p:grpSpPr>
          <a:xfrm>
            <a:off x="6046488" y="1671486"/>
            <a:ext cx="2566579" cy="941842"/>
            <a:chOff x="6046488" y="1671486"/>
            <a:chExt cx="2566579" cy="941842"/>
          </a:xfrm>
        </p:grpSpPr>
        <p:pic>
          <p:nvPicPr>
            <p:cNvPr id="639" name="Picture 35"/>
            <p:cNvPicPr/>
            <p:nvPr/>
          </p:nvPicPr>
          <p:blipFill>
            <a:blip r:embed="rId3"/>
            <a:stretch>
              <a:fillRect/>
            </a:stretch>
          </p:blipFill>
          <p:spPr>
            <a:xfrm>
              <a:off x="6363408" y="1671486"/>
              <a:ext cx="895575" cy="941842"/>
            </a:xfrm>
            <a:prstGeom prst="rect">
              <a:avLst/>
            </a:prstGeom>
            <a:ln>
              <a:noFill/>
            </a:ln>
          </p:spPr>
        </p:pic>
        <p:pic>
          <p:nvPicPr>
            <p:cNvPr id="644" name="Picture 30"/>
            <p:cNvPicPr/>
            <p:nvPr/>
          </p:nvPicPr>
          <p:blipFill>
            <a:blip r:embed="rId4"/>
            <a:stretch>
              <a:fillRect/>
            </a:stretch>
          </p:blipFill>
          <p:spPr>
            <a:xfrm>
              <a:off x="7716890" y="1671486"/>
              <a:ext cx="896177" cy="941842"/>
            </a:xfrm>
            <a:prstGeom prst="rect">
              <a:avLst/>
            </a:prstGeom>
            <a:ln>
              <a:noFill/>
            </a:ln>
          </p:spPr>
        </p:pic>
        <p:sp>
          <p:nvSpPr>
            <p:cNvPr id="646" name="CustomShape 22"/>
            <p:cNvSpPr/>
            <p:nvPr/>
          </p:nvSpPr>
          <p:spPr>
            <a:xfrm>
              <a:off x="6046488" y="1671486"/>
              <a:ext cx="644164" cy="672113"/>
            </a:xfrm>
            <a:prstGeom prst="rect">
              <a:avLst/>
            </a:prstGeom>
            <a:noFill/>
            <a:ln>
              <a:noFill/>
            </a:ln>
          </p:spPr>
          <p:txBody>
            <a:bodyPr wrap="none" lIns="90000" tIns="45000" rIns="90000" bIns="45000"/>
            <a:lstStyle/>
            <a:p>
              <a:r>
                <a:rPr lang="en-US" sz="1100" dirty="0">
                  <a:solidFill>
                    <a:srgbClr val="000000"/>
                  </a:solidFill>
                  <a:ea typeface="MS PGothic"/>
                </a:rPr>
                <a:t>1</a:t>
              </a:r>
              <a:endParaRPr dirty="0">
                <a:solidFill>
                  <a:prstClr val="black"/>
                </a:solidFill>
              </a:endParaRPr>
            </a:p>
          </p:txBody>
        </p:sp>
        <p:sp>
          <p:nvSpPr>
            <p:cNvPr id="655" name="CustomShape 31"/>
            <p:cNvSpPr/>
            <p:nvPr/>
          </p:nvSpPr>
          <p:spPr>
            <a:xfrm>
              <a:off x="7365451" y="2060604"/>
              <a:ext cx="279483" cy="187611"/>
            </a:xfrm>
            <a:prstGeom prst="rightArrow">
              <a:avLst>
                <a:gd name="adj1" fmla="val 50000"/>
                <a:gd name="adj2" fmla="val 50000"/>
              </a:avLst>
            </a:prstGeom>
            <a:solidFill>
              <a:schemeClr val="accent3">
                <a:lumMod val="40000"/>
                <a:lumOff val="60000"/>
              </a:schemeClr>
            </a:solidFill>
            <a:ln w="12600">
              <a:solidFill>
                <a:srgbClr val="8AA5A7"/>
              </a:solidFill>
              <a:round/>
            </a:ln>
          </p:spPr>
        </p:sp>
      </p:grpSp>
      <p:grpSp>
        <p:nvGrpSpPr>
          <p:cNvPr id="22" name="Group 21"/>
          <p:cNvGrpSpPr/>
          <p:nvPr/>
        </p:nvGrpSpPr>
        <p:grpSpPr>
          <a:xfrm>
            <a:off x="5936421" y="2468631"/>
            <a:ext cx="2671548" cy="1103931"/>
            <a:chOff x="5936421" y="2468631"/>
            <a:chExt cx="2671548" cy="1103931"/>
          </a:xfrm>
        </p:grpSpPr>
        <p:sp>
          <p:nvSpPr>
            <p:cNvPr id="647" name="CustomShape 23"/>
            <p:cNvSpPr/>
            <p:nvPr/>
          </p:nvSpPr>
          <p:spPr>
            <a:xfrm>
              <a:off x="5936421" y="2742823"/>
              <a:ext cx="839037" cy="671481"/>
            </a:xfrm>
            <a:prstGeom prst="rect">
              <a:avLst/>
            </a:prstGeom>
            <a:noFill/>
            <a:ln>
              <a:noFill/>
            </a:ln>
          </p:spPr>
          <p:txBody>
            <a:bodyPr wrap="none" lIns="90000" tIns="45000" rIns="90000" bIns="45000"/>
            <a:lstStyle/>
            <a:p>
              <a:r>
                <a:rPr lang="en-US" sz="1100" dirty="0">
                  <a:solidFill>
                    <a:srgbClr val="000000"/>
                  </a:solidFill>
                  <a:ea typeface="MS PGothic"/>
                </a:rPr>
                <a:t>10</a:t>
              </a:r>
              <a:endParaRPr dirty="0">
                <a:solidFill>
                  <a:prstClr val="black"/>
                </a:solidFill>
              </a:endParaRPr>
            </a:p>
          </p:txBody>
        </p:sp>
        <p:grpSp>
          <p:nvGrpSpPr>
            <p:cNvPr id="16" name="Group 15"/>
            <p:cNvGrpSpPr/>
            <p:nvPr/>
          </p:nvGrpSpPr>
          <p:grpSpPr>
            <a:xfrm>
              <a:off x="6363408" y="2468631"/>
              <a:ext cx="2244561" cy="1103931"/>
              <a:chOff x="6363408" y="2468631"/>
              <a:chExt cx="2244561" cy="1103931"/>
            </a:xfrm>
          </p:grpSpPr>
          <p:pic>
            <p:nvPicPr>
              <p:cNvPr id="635" name="Picture 31"/>
              <p:cNvPicPr/>
              <p:nvPr/>
            </p:nvPicPr>
            <p:blipFill>
              <a:blip r:embed="rId5"/>
              <a:stretch>
                <a:fillRect/>
              </a:stretch>
            </p:blipFill>
            <p:spPr>
              <a:xfrm>
                <a:off x="6363408" y="2613961"/>
                <a:ext cx="895575" cy="940579"/>
              </a:xfrm>
              <a:prstGeom prst="rect">
                <a:avLst/>
              </a:prstGeom>
              <a:ln>
                <a:noFill/>
              </a:ln>
            </p:spPr>
          </p:pic>
          <p:pic>
            <p:nvPicPr>
              <p:cNvPr id="640" name="Picture 26"/>
              <p:cNvPicPr/>
              <p:nvPr/>
            </p:nvPicPr>
            <p:blipFill>
              <a:blip r:embed="rId6"/>
              <a:stretch>
                <a:fillRect/>
              </a:stretch>
            </p:blipFill>
            <p:spPr>
              <a:xfrm>
                <a:off x="7711792" y="2631983"/>
                <a:ext cx="896177" cy="940579"/>
              </a:xfrm>
              <a:prstGeom prst="rect">
                <a:avLst/>
              </a:prstGeom>
              <a:ln>
                <a:noFill/>
              </a:ln>
            </p:spPr>
          </p:pic>
          <p:sp>
            <p:nvSpPr>
              <p:cNvPr id="656" name="CustomShape 32"/>
              <p:cNvSpPr/>
              <p:nvPr/>
            </p:nvSpPr>
            <p:spPr>
              <a:xfrm>
                <a:off x="7365451" y="2990444"/>
                <a:ext cx="279483" cy="187611"/>
              </a:xfrm>
              <a:prstGeom prst="rightArrow">
                <a:avLst>
                  <a:gd name="adj1" fmla="val 50000"/>
                  <a:gd name="adj2" fmla="val 50000"/>
                </a:avLst>
              </a:prstGeom>
              <a:solidFill>
                <a:schemeClr val="accent3">
                  <a:lumMod val="40000"/>
                  <a:lumOff val="60000"/>
                </a:schemeClr>
              </a:solidFill>
              <a:ln w="12600">
                <a:solidFill>
                  <a:srgbClr val="8AA5A7"/>
                </a:solidFill>
                <a:round/>
              </a:ln>
            </p:spPr>
          </p:sp>
          <p:sp>
            <p:nvSpPr>
              <p:cNvPr id="68" name="CustomShape 31"/>
              <p:cNvSpPr/>
              <p:nvPr/>
            </p:nvSpPr>
            <p:spPr>
              <a:xfrm rot="8816479">
                <a:off x="7329019" y="2468631"/>
                <a:ext cx="279483" cy="187611"/>
              </a:xfrm>
              <a:prstGeom prst="rightArrow">
                <a:avLst>
                  <a:gd name="adj1" fmla="val 50000"/>
                  <a:gd name="adj2" fmla="val 50000"/>
                </a:avLst>
              </a:prstGeom>
              <a:solidFill>
                <a:schemeClr val="accent6">
                  <a:lumMod val="60000"/>
                  <a:lumOff val="40000"/>
                </a:schemeClr>
              </a:solidFill>
              <a:ln w="12600">
                <a:solidFill>
                  <a:srgbClr val="8AA5A7"/>
                </a:solidFill>
                <a:round/>
              </a:ln>
            </p:spPr>
          </p:sp>
        </p:grpSp>
      </p:grpSp>
      <p:grpSp>
        <p:nvGrpSpPr>
          <p:cNvPr id="23" name="Group 22"/>
          <p:cNvGrpSpPr/>
          <p:nvPr/>
        </p:nvGrpSpPr>
        <p:grpSpPr>
          <a:xfrm>
            <a:off x="5949052" y="3426477"/>
            <a:ext cx="2658917" cy="1120175"/>
            <a:chOff x="5949052" y="3426477"/>
            <a:chExt cx="2658917" cy="1120175"/>
          </a:xfrm>
        </p:grpSpPr>
        <p:sp>
          <p:nvSpPr>
            <p:cNvPr id="648" name="CustomShape 24"/>
            <p:cNvSpPr/>
            <p:nvPr/>
          </p:nvSpPr>
          <p:spPr>
            <a:xfrm>
              <a:off x="5949052" y="3684666"/>
              <a:ext cx="838436" cy="672113"/>
            </a:xfrm>
            <a:prstGeom prst="rect">
              <a:avLst/>
            </a:prstGeom>
            <a:noFill/>
            <a:ln>
              <a:noFill/>
            </a:ln>
          </p:spPr>
          <p:txBody>
            <a:bodyPr wrap="none" lIns="90000" tIns="45000" rIns="90000" bIns="45000"/>
            <a:lstStyle/>
            <a:p>
              <a:r>
                <a:rPr lang="en-US" sz="1100" dirty="0">
                  <a:solidFill>
                    <a:srgbClr val="000000"/>
                  </a:solidFill>
                  <a:ea typeface="MS PGothic"/>
                </a:rPr>
                <a:t>20</a:t>
              </a:r>
              <a:endParaRPr dirty="0">
                <a:solidFill>
                  <a:prstClr val="black"/>
                </a:solidFill>
              </a:endParaRPr>
            </a:p>
          </p:txBody>
        </p:sp>
        <p:grpSp>
          <p:nvGrpSpPr>
            <p:cNvPr id="17" name="Group 16"/>
            <p:cNvGrpSpPr/>
            <p:nvPr/>
          </p:nvGrpSpPr>
          <p:grpSpPr>
            <a:xfrm>
              <a:off x="6363408" y="3426477"/>
              <a:ext cx="2244561" cy="1120175"/>
              <a:chOff x="6363408" y="3426477"/>
              <a:chExt cx="2244561" cy="1120175"/>
            </a:xfrm>
          </p:grpSpPr>
          <p:pic>
            <p:nvPicPr>
              <p:cNvPr id="636" name="Picture 32"/>
              <p:cNvPicPr/>
              <p:nvPr/>
            </p:nvPicPr>
            <p:blipFill>
              <a:blip r:embed="rId7"/>
              <a:stretch>
                <a:fillRect/>
              </a:stretch>
            </p:blipFill>
            <p:spPr>
              <a:xfrm>
                <a:off x="6363408" y="3555171"/>
                <a:ext cx="895575" cy="941842"/>
              </a:xfrm>
              <a:prstGeom prst="rect">
                <a:avLst/>
              </a:prstGeom>
              <a:ln>
                <a:noFill/>
              </a:ln>
            </p:spPr>
          </p:pic>
          <p:pic>
            <p:nvPicPr>
              <p:cNvPr id="641" name="Picture 27"/>
              <p:cNvPicPr/>
              <p:nvPr/>
            </p:nvPicPr>
            <p:blipFill>
              <a:blip r:embed="rId8"/>
              <a:stretch>
                <a:fillRect/>
              </a:stretch>
            </p:blipFill>
            <p:spPr>
              <a:xfrm>
                <a:off x="7711792" y="3604810"/>
                <a:ext cx="896177" cy="941842"/>
              </a:xfrm>
              <a:prstGeom prst="rect">
                <a:avLst/>
              </a:prstGeom>
              <a:ln>
                <a:noFill/>
              </a:ln>
            </p:spPr>
          </p:pic>
          <p:sp>
            <p:nvSpPr>
              <p:cNvPr id="657" name="CustomShape 33"/>
              <p:cNvSpPr/>
              <p:nvPr/>
            </p:nvSpPr>
            <p:spPr>
              <a:xfrm>
                <a:off x="7365451" y="3932286"/>
                <a:ext cx="279483" cy="187611"/>
              </a:xfrm>
              <a:prstGeom prst="rightArrow">
                <a:avLst>
                  <a:gd name="adj1" fmla="val 50000"/>
                  <a:gd name="adj2" fmla="val 50000"/>
                </a:avLst>
              </a:prstGeom>
              <a:solidFill>
                <a:schemeClr val="accent3">
                  <a:lumMod val="40000"/>
                  <a:lumOff val="60000"/>
                </a:schemeClr>
              </a:solidFill>
              <a:ln w="12600">
                <a:solidFill>
                  <a:srgbClr val="8AA5A7"/>
                </a:solidFill>
                <a:round/>
              </a:ln>
            </p:spPr>
          </p:sp>
          <p:sp>
            <p:nvSpPr>
              <p:cNvPr id="69" name="CustomShape 31"/>
              <p:cNvSpPr/>
              <p:nvPr/>
            </p:nvSpPr>
            <p:spPr>
              <a:xfrm rot="8816479">
                <a:off x="7351942" y="3426477"/>
                <a:ext cx="279483" cy="187611"/>
              </a:xfrm>
              <a:prstGeom prst="rightArrow">
                <a:avLst>
                  <a:gd name="adj1" fmla="val 50000"/>
                  <a:gd name="adj2" fmla="val 50000"/>
                </a:avLst>
              </a:prstGeom>
              <a:solidFill>
                <a:schemeClr val="accent6">
                  <a:lumMod val="60000"/>
                  <a:lumOff val="40000"/>
                </a:schemeClr>
              </a:solidFill>
              <a:ln w="12600">
                <a:solidFill>
                  <a:srgbClr val="8AA5A7"/>
                </a:solidFill>
                <a:round/>
              </a:ln>
            </p:spPr>
          </p:sp>
        </p:grpSp>
      </p:grpSp>
      <p:grpSp>
        <p:nvGrpSpPr>
          <p:cNvPr id="24" name="Group 23"/>
          <p:cNvGrpSpPr/>
          <p:nvPr/>
        </p:nvGrpSpPr>
        <p:grpSpPr>
          <a:xfrm>
            <a:off x="5936421" y="4399304"/>
            <a:ext cx="2671548" cy="1039551"/>
            <a:chOff x="5936421" y="4399304"/>
            <a:chExt cx="2671548" cy="1039551"/>
          </a:xfrm>
        </p:grpSpPr>
        <p:sp>
          <p:nvSpPr>
            <p:cNvPr id="649" name="CustomShape 25"/>
            <p:cNvSpPr/>
            <p:nvPr/>
          </p:nvSpPr>
          <p:spPr>
            <a:xfrm>
              <a:off x="5936421" y="4682096"/>
              <a:ext cx="839037" cy="671481"/>
            </a:xfrm>
            <a:prstGeom prst="rect">
              <a:avLst/>
            </a:prstGeom>
            <a:noFill/>
            <a:ln>
              <a:noFill/>
            </a:ln>
          </p:spPr>
          <p:txBody>
            <a:bodyPr wrap="none" lIns="90000" tIns="45000" rIns="90000" bIns="45000"/>
            <a:lstStyle/>
            <a:p>
              <a:r>
                <a:rPr lang="en-US" sz="1100" dirty="0">
                  <a:solidFill>
                    <a:srgbClr val="000000"/>
                  </a:solidFill>
                  <a:ea typeface="MS PGothic"/>
                </a:rPr>
                <a:t>30</a:t>
              </a:r>
              <a:endParaRPr dirty="0">
                <a:solidFill>
                  <a:prstClr val="black"/>
                </a:solidFill>
              </a:endParaRPr>
            </a:p>
          </p:txBody>
        </p:sp>
        <p:grpSp>
          <p:nvGrpSpPr>
            <p:cNvPr id="18" name="Group 17"/>
            <p:cNvGrpSpPr/>
            <p:nvPr/>
          </p:nvGrpSpPr>
          <p:grpSpPr>
            <a:xfrm>
              <a:off x="6363408" y="4399304"/>
              <a:ext cx="2244561" cy="1039551"/>
              <a:chOff x="6363408" y="4399304"/>
              <a:chExt cx="2244561" cy="1039551"/>
            </a:xfrm>
          </p:grpSpPr>
          <p:pic>
            <p:nvPicPr>
              <p:cNvPr id="637" name="Picture 33"/>
              <p:cNvPicPr/>
              <p:nvPr/>
            </p:nvPicPr>
            <p:blipFill>
              <a:blip r:embed="rId9"/>
              <a:stretch>
                <a:fillRect/>
              </a:stretch>
            </p:blipFill>
            <p:spPr>
              <a:xfrm>
                <a:off x="6363408" y="4498276"/>
                <a:ext cx="895575" cy="940579"/>
              </a:xfrm>
              <a:prstGeom prst="rect">
                <a:avLst/>
              </a:prstGeom>
              <a:ln>
                <a:noFill/>
              </a:ln>
            </p:spPr>
          </p:pic>
          <p:pic>
            <p:nvPicPr>
              <p:cNvPr id="642" name="Picture 28"/>
              <p:cNvPicPr/>
              <p:nvPr/>
            </p:nvPicPr>
            <p:blipFill>
              <a:blip r:embed="rId10"/>
              <a:stretch>
                <a:fillRect/>
              </a:stretch>
            </p:blipFill>
            <p:spPr>
              <a:xfrm>
                <a:off x="7711792" y="4498276"/>
                <a:ext cx="896177" cy="940579"/>
              </a:xfrm>
              <a:prstGeom prst="rect">
                <a:avLst/>
              </a:prstGeom>
              <a:ln>
                <a:noFill/>
              </a:ln>
            </p:spPr>
          </p:pic>
          <p:sp>
            <p:nvSpPr>
              <p:cNvPr id="658" name="CustomShape 34"/>
              <p:cNvSpPr/>
              <p:nvPr/>
            </p:nvSpPr>
            <p:spPr>
              <a:xfrm>
                <a:off x="7365451" y="4930348"/>
                <a:ext cx="279483" cy="186978"/>
              </a:xfrm>
              <a:prstGeom prst="rightArrow">
                <a:avLst>
                  <a:gd name="adj1" fmla="val 50000"/>
                  <a:gd name="adj2" fmla="val 50000"/>
                </a:avLst>
              </a:prstGeom>
              <a:solidFill>
                <a:schemeClr val="accent3">
                  <a:lumMod val="40000"/>
                  <a:lumOff val="60000"/>
                </a:schemeClr>
              </a:solidFill>
              <a:ln w="12600">
                <a:solidFill>
                  <a:srgbClr val="8AA5A7"/>
                </a:solidFill>
                <a:round/>
              </a:ln>
            </p:spPr>
          </p:sp>
          <p:sp>
            <p:nvSpPr>
              <p:cNvPr id="70" name="CustomShape 31"/>
              <p:cNvSpPr/>
              <p:nvPr/>
            </p:nvSpPr>
            <p:spPr>
              <a:xfrm rot="8816479">
                <a:off x="7351942" y="4399304"/>
                <a:ext cx="279483" cy="187611"/>
              </a:xfrm>
              <a:prstGeom prst="rightArrow">
                <a:avLst>
                  <a:gd name="adj1" fmla="val 50000"/>
                  <a:gd name="adj2" fmla="val 50000"/>
                </a:avLst>
              </a:prstGeom>
              <a:solidFill>
                <a:schemeClr val="accent6">
                  <a:lumMod val="60000"/>
                  <a:lumOff val="40000"/>
                </a:schemeClr>
              </a:solidFill>
              <a:ln w="12600">
                <a:solidFill>
                  <a:srgbClr val="8AA5A7"/>
                </a:solidFill>
                <a:round/>
              </a:ln>
            </p:spPr>
          </p:sp>
        </p:grpSp>
      </p:grpSp>
      <p:sp>
        <p:nvSpPr>
          <p:cNvPr id="5" name="Date Placeholder 4"/>
          <p:cNvSpPr>
            <a:spLocks noGrp="1"/>
          </p:cNvSpPr>
          <p:nvPr>
            <p:ph type="dt" sz="half" idx="10"/>
          </p:nvPr>
        </p:nvSpPr>
        <p:spPr/>
        <p:txBody>
          <a:bodyPr/>
          <a:lstStyle/>
          <a:p>
            <a:pPr>
              <a:defRPr/>
            </a:pPr>
            <a:r>
              <a:rPr lang="de-DE" altLang="de-DE" smtClean="0"/>
              <a:t>FEE 2018</a:t>
            </a:r>
            <a:endParaRPr lang="de-DE" altLang="de-DE"/>
          </a:p>
        </p:txBody>
      </p:sp>
      <p:sp>
        <p:nvSpPr>
          <p:cNvPr id="6" name="Footer Placeholder 5"/>
          <p:cNvSpPr>
            <a:spLocks noGrp="1"/>
          </p:cNvSpPr>
          <p:nvPr>
            <p:ph type="ftr" sz="quarter" idx="11"/>
          </p:nvPr>
        </p:nvSpPr>
        <p:spPr/>
        <p:txBody>
          <a:bodyPr/>
          <a:lstStyle/>
          <a:p>
            <a:pPr>
              <a:defRPr/>
            </a:pPr>
            <a:r>
              <a:rPr lang="de-DE" altLang="de-DE" smtClean="0"/>
              <a:t>R. Dinapoli</a:t>
            </a:r>
            <a:endParaRPr lang="de-DE" altLang="de-DE" dirty="0"/>
          </a:p>
        </p:txBody>
      </p:sp>
      <p:sp>
        <p:nvSpPr>
          <p:cNvPr id="7" name="Slide Number Placeholder 6"/>
          <p:cNvSpPr>
            <a:spLocks noGrp="1"/>
          </p:cNvSpPr>
          <p:nvPr>
            <p:ph type="sldNum" sz="quarter" idx="12"/>
          </p:nvPr>
        </p:nvSpPr>
        <p:spPr/>
        <p:txBody>
          <a:bodyPr/>
          <a:lstStyle/>
          <a:p>
            <a:pPr>
              <a:defRPr/>
            </a:pPr>
            <a:fld id="{E9DDA529-1629-4900-B2FB-A652C71C2CCD}" type="slidenum">
              <a:rPr lang="de-DE" altLang="de-DE" smtClean="0"/>
              <a:pPr>
                <a:defRPr/>
              </a:pPr>
              <a:t>39</a:t>
            </a:fld>
            <a:endParaRPr lang="de-DE" altLang="de-DE" dirty="0"/>
          </a:p>
        </p:txBody>
      </p:sp>
      <p:grpSp>
        <p:nvGrpSpPr>
          <p:cNvPr id="10" name="Group 9"/>
          <p:cNvGrpSpPr/>
          <p:nvPr/>
        </p:nvGrpSpPr>
        <p:grpSpPr>
          <a:xfrm>
            <a:off x="7716890" y="1671486"/>
            <a:ext cx="896177" cy="941842"/>
            <a:chOff x="7716890" y="1671486"/>
            <a:chExt cx="896177" cy="941842"/>
          </a:xfrm>
        </p:grpSpPr>
        <p:cxnSp>
          <p:nvCxnSpPr>
            <p:cNvPr id="3" name="Straight Connector 2"/>
            <p:cNvCxnSpPr>
              <a:stCxn id="644" idx="0"/>
              <a:endCxn id="644" idx="2"/>
            </p:cNvCxnSpPr>
            <p:nvPr/>
          </p:nvCxnSpPr>
          <p:spPr bwMode="auto">
            <a:xfrm>
              <a:off x="8164979" y="1671486"/>
              <a:ext cx="0" cy="9418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a:stCxn id="644" idx="1"/>
              <a:endCxn id="644" idx="3"/>
            </p:cNvCxnSpPr>
            <p:nvPr/>
          </p:nvCxnSpPr>
          <p:spPr bwMode="auto">
            <a:xfrm>
              <a:off x="7716890" y="2142407"/>
              <a:ext cx="89617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1" name="Group 10"/>
          <p:cNvGrpSpPr/>
          <p:nvPr/>
        </p:nvGrpSpPr>
        <p:grpSpPr>
          <a:xfrm>
            <a:off x="5936421" y="5379048"/>
            <a:ext cx="2668027" cy="1002280"/>
            <a:chOff x="5936421" y="5379048"/>
            <a:chExt cx="2668027" cy="1002280"/>
          </a:xfrm>
        </p:grpSpPr>
        <p:grpSp>
          <p:nvGrpSpPr>
            <p:cNvPr id="25" name="Group 24"/>
            <p:cNvGrpSpPr/>
            <p:nvPr/>
          </p:nvGrpSpPr>
          <p:grpSpPr>
            <a:xfrm>
              <a:off x="5936421" y="5379048"/>
              <a:ext cx="2649661" cy="1002280"/>
              <a:chOff x="5936421" y="5379048"/>
              <a:chExt cx="2649661" cy="1002280"/>
            </a:xfrm>
          </p:grpSpPr>
          <p:sp>
            <p:nvSpPr>
              <p:cNvPr id="650" name="CustomShape 26"/>
              <p:cNvSpPr/>
              <p:nvPr/>
            </p:nvSpPr>
            <p:spPr>
              <a:xfrm>
                <a:off x="5936421" y="5568981"/>
                <a:ext cx="839037" cy="672113"/>
              </a:xfrm>
              <a:prstGeom prst="rect">
                <a:avLst/>
              </a:prstGeom>
              <a:noFill/>
              <a:ln>
                <a:noFill/>
              </a:ln>
            </p:spPr>
            <p:txBody>
              <a:bodyPr wrap="none" lIns="90000" tIns="45000" rIns="90000" bIns="45000"/>
              <a:lstStyle/>
              <a:p>
                <a:r>
                  <a:rPr lang="en-US" sz="1100" dirty="0">
                    <a:solidFill>
                      <a:srgbClr val="000000"/>
                    </a:solidFill>
                    <a:ea typeface="MS PGothic"/>
                  </a:rPr>
                  <a:t>40</a:t>
                </a:r>
                <a:endParaRPr dirty="0">
                  <a:solidFill>
                    <a:prstClr val="black"/>
                  </a:solidFill>
                </a:endParaRPr>
              </a:p>
            </p:txBody>
          </p:sp>
          <p:grpSp>
            <p:nvGrpSpPr>
              <p:cNvPr id="20" name="Group 19"/>
              <p:cNvGrpSpPr/>
              <p:nvPr/>
            </p:nvGrpSpPr>
            <p:grpSpPr>
              <a:xfrm>
                <a:off x="6363408" y="5379048"/>
                <a:ext cx="2222674" cy="1002280"/>
                <a:chOff x="6363408" y="5379048"/>
                <a:chExt cx="2222674" cy="1002280"/>
              </a:xfrm>
            </p:grpSpPr>
            <p:grpSp>
              <p:nvGrpSpPr>
                <p:cNvPr id="19" name="Group 18"/>
                <p:cNvGrpSpPr/>
                <p:nvPr/>
              </p:nvGrpSpPr>
              <p:grpSpPr>
                <a:xfrm>
                  <a:off x="6363408" y="5440749"/>
                  <a:ext cx="2222674" cy="940579"/>
                  <a:chOff x="6363408" y="5440749"/>
                  <a:chExt cx="2222674" cy="940579"/>
                </a:xfrm>
              </p:grpSpPr>
              <p:pic>
                <p:nvPicPr>
                  <p:cNvPr id="638" name="Picture 34"/>
                  <p:cNvPicPr/>
                  <p:nvPr/>
                </p:nvPicPr>
                <p:blipFill>
                  <a:blip r:embed="rId11"/>
                  <a:stretch>
                    <a:fillRect/>
                  </a:stretch>
                </p:blipFill>
                <p:spPr>
                  <a:xfrm>
                    <a:off x="6363408" y="5440749"/>
                    <a:ext cx="895575" cy="940579"/>
                  </a:xfrm>
                  <a:prstGeom prst="rect">
                    <a:avLst/>
                  </a:prstGeom>
                  <a:ln>
                    <a:noFill/>
                  </a:ln>
                </p:spPr>
              </p:pic>
              <p:pic>
                <p:nvPicPr>
                  <p:cNvPr id="643" name="Picture 29"/>
                  <p:cNvPicPr/>
                  <p:nvPr/>
                </p:nvPicPr>
                <p:blipFill>
                  <a:blip r:embed="rId12"/>
                  <a:stretch>
                    <a:fillRect/>
                  </a:stretch>
                </p:blipFill>
                <p:spPr>
                  <a:xfrm>
                    <a:off x="7750882" y="5460153"/>
                    <a:ext cx="835200" cy="908476"/>
                  </a:xfrm>
                  <a:prstGeom prst="rect">
                    <a:avLst/>
                  </a:prstGeom>
                  <a:ln>
                    <a:noFill/>
                  </a:ln>
                </p:spPr>
              </p:pic>
              <p:sp>
                <p:nvSpPr>
                  <p:cNvPr id="659" name="CustomShape 35"/>
                  <p:cNvSpPr/>
                  <p:nvPr/>
                </p:nvSpPr>
                <p:spPr>
                  <a:xfrm>
                    <a:off x="7365451" y="5817233"/>
                    <a:ext cx="279483" cy="187611"/>
                  </a:xfrm>
                  <a:prstGeom prst="rightArrow">
                    <a:avLst>
                      <a:gd name="adj1" fmla="val 50000"/>
                      <a:gd name="adj2" fmla="val 50000"/>
                    </a:avLst>
                  </a:prstGeom>
                  <a:solidFill>
                    <a:schemeClr val="accent3">
                      <a:lumMod val="40000"/>
                      <a:lumOff val="60000"/>
                    </a:schemeClr>
                  </a:solidFill>
                  <a:ln w="12600">
                    <a:solidFill>
                      <a:srgbClr val="8AA5A7"/>
                    </a:solidFill>
                    <a:round/>
                  </a:ln>
                </p:spPr>
              </p:sp>
            </p:grpSp>
            <p:sp>
              <p:nvSpPr>
                <p:cNvPr id="71" name="CustomShape 31"/>
                <p:cNvSpPr/>
                <p:nvPr/>
              </p:nvSpPr>
              <p:spPr>
                <a:xfrm rot="8816479">
                  <a:off x="7351942" y="5379048"/>
                  <a:ext cx="279483" cy="187611"/>
                </a:xfrm>
                <a:prstGeom prst="rightArrow">
                  <a:avLst>
                    <a:gd name="adj1" fmla="val 50000"/>
                    <a:gd name="adj2" fmla="val 50000"/>
                  </a:avLst>
                </a:prstGeom>
                <a:solidFill>
                  <a:schemeClr val="accent6">
                    <a:lumMod val="60000"/>
                    <a:lumOff val="40000"/>
                  </a:schemeClr>
                </a:solidFill>
                <a:ln w="12600">
                  <a:solidFill>
                    <a:srgbClr val="8AA5A7"/>
                  </a:solidFill>
                  <a:round/>
                </a:ln>
              </p:spPr>
            </p:sp>
          </p:grpSp>
        </p:grpSp>
        <p:grpSp>
          <p:nvGrpSpPr>
            <p:cNvPr id="49" name="Group 48"/>
            <p:cNvGrpSpPr/>
            <p:nvPr/>
          </p:nvGrpSpPr>
          <p:grpSpPr>
            <a:xfrm>
              <a:off x="7708271" y="5439486"/>
              <a:ext cx="896177" cy="941842"/>
              <a:chOff x="7716890" y="1671486"/>
              <a:chExt cx="896177" cy="941842"/>
            </a:xfrm>
          </p:grpSpPr>
          <p:cxnSp>
            <p:nvCxnSpPr>
              <p:cNvPr id="50" name="Straight Connector 49"/>
              <p:cNvCxnSpPr/>
              <p:nvPr/>
            </p:nvCxnSpPr>
            <p:spPr bwMode="auto">
              <a:xfrm>
                <a:off x="8164979" y="1671486"/>
                <a:ext cx="0" cy="9418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Connector 50"/>
              <p:cNvCxnSpPr/>
              <p:nvPr/>
            </p:nvCxnSpPr>
            <p:spPr bwMode="auto">
              <a:xfrm>
                <a:off x="7716890" y="2142407"/>
                <a:ext cx="89617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spTree>
    <p:extLst>
      <p:ext uri="{BB962C8B-B14F-4D97-AF65-F5344CB8AC3E}">
        <p14:creationId xmlns:p14="http://schemas.microsoft.com/office/powerpoint/2010/main" val="38043530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23"/>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1990" t="23897" r="35763" b="24964"/>
          <a:stretch/>
        </p:blipFill>
        <p:spPr bwMode="auto">
          <a:xfrm>
            <a:off x="6887511" y="3993369"/>
            <a:ext cx="1860953" cy="248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Shape 61"/>
          <p:cNvPicPr preferRelativeResize="0"/>
          <p:nvPr/>
        </p:nvPicPr>
        <p:blipFill rotWithShape="1">
          <a:blip r:embed="rId4">
            <a:alphaModFix/>
          </a:blip>
          <a:srcRect l="14348" t="15387" r="44376" b="10504"/>
          <a:stretch/>
        </p:blipFill>
        <p:spPr>
          <a:xfrm>
            <a:off x="4006738" y="4044616"/>
            <a:ext cx="2437470" cy="2429328"/>
          </a:xfrm>
          <a:prstGeom prst="rect">
            <a:avLst/>
          </a:prstGeom>
          <a:noFill/>
          <a:ln>
            <a:noFill/>
          </a:ln>
        </p:spPr>
      </p:pic>
      <p:sp>
        <p:nvSpPr>
          <p:cNvPr id="7170" name="Title 1"/>
          <p:cNvSpPr>
            <a:spLocks noGrp="1"/>
          </p:cNvSpPr>
          <p:nvPr>
            <p:ph type="title" sz="quarter"/>
          </p:nvPr>
        </p:nvSpPr>
        <p:spPr>
          <a:xfrm>
            <a:off x="1979712" y="144463"/>
            <a:ext cx="7161213" cy="474662"/>
          </a:xfrm>
        </p:spPr>
        <p:txBody>
          <a:bodyPr/>
          <a:lstStyle/>
          <a:p>
            <a:r>
              <a:rPr lang="en-US" altLang="de-DE" dirty="0" smtClean="0"/>
              <a:t>Hybrid Detectors @ PSI</a:t>
            </a:r>
            <a:endParaRPr lang="de-CH" altLang="de-DE" dirty="0" smtClean="0"/>
          </a:p>
        </p:txBody>
      </p:sp>
      <p:sp>
        <p:nvSpPr>
          <p:cNvPr id="7176" name="TextBox 18"/>
          <p:cNvSpPr txBox="1">
            <a:spLocks noChangeArrowheads="1"/>
          </p:cNvSpPr>
          <p:nvPr/>
        </p:nvSpPr>
        <p:spPr bwMode="auto">
          <a:xfrm>
            <a:off x="2195736" y="692150"/>
            <a:ext cx="7296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Pixels</a:t>
            </a:r>
            <a:endParaRPr lang="en-US" altLang="de-DE" dirty="0">
              <a:solidFill>
                <a:srgbClr val="00B0F0"/>
              </a:solidFill>
              <a:latin typeface="Arial" charset="0"/>
              <a:ea typeface="ヒラギノ角ゴ Pro W3" charset="0"/>
              <a:cs typeface="Arial" charset="0"/>
            </a:endParaRPr>
          </a:p>
        </p:txBody>
      </p:sp>
      <p:sp>
        <p:nvSpPr>
          <p:cNvPr id="7181" name="TextBox 24"/>
          <p:cNvSpPr txBox="1">
            <a:spLocks noChangeArrowheads="1"/>
          </p:cNvSpPr>
          <p:nvPr/>
        </p:nvSpPr>
        <p:spPr bwMode="auto">
          <a:xfrm>
            <a:off x="290637" y="1773238"/>
            <a:ext cx="14176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Single</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Photon</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Counting</a:t>
            </a:r>
          </a:p>
        </p:txBody>
      </p:sp>
      <p:sp>
        <p:nvSpPr>
          <p:cNvPr id="7182" name="TextBox 25"/>
          <p:cNvSpPr txBox="1">
            <a:spLocks noChangeArrowheads="1"/>
          </p:cNvSpPr>
          <p:nvPr/>
        </p:nvSpPr>
        <p:spPr bwMode="auto">
          <a:xfrm>
            <a:off x="179512" y="4521200"/>
            <a:ext cx="16398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Charge</a:t>
            </a:r>
          </a:p>
          <a:p>
            <a:pPr algn="ctr" defTabSz="457200">
              <a:buClr>
                <a:srgbClr val="000000"/>
              </a:buClr>
              <a:buSzPct val="100000"/>
              <a:buFont typeface="Times New Roman" pitchFamily="18" charset="0"/>
              <a:buNone/>
            </a:pPr>
            <a:r>
              <a:rPr lang="en-US" altLang="de-DE">
                <a:solidFill>
                  <a:srgbClr val="00B0F0"/>
                </a:solidFill>
                <a:latin typeface="Arial" charset="0"/>
                <a:ea typeface="ヒラギノ角ゴ Pro W3" charset="0"/>
                <a:cs typeface="Arial" charset="0"/>
              </a:rPr>
              <a:t>Integrating</a:t>
            </a:r>
          </a:p>
        </p:txBody>
      </p:sp>
      <p:sp>
        <p:nvSpPr>
          <p:cNvPr id="14" name="Rectangle 22"/>
          <p:cNvSpPr>
            <a:spLocks noChangeArrowheads="1"/>
          </p:cNvSpPr>
          <p:nvPr/>
        </p:nvSpPr>
        <p:spPr bwMode="auto">
          <a:xfrm>
            <a:off x="2123728" y="1124744"/>
            <a:ext cx="873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172 µm</a:t>
            </a:r>
            <a:endParaRPr lang="de-CH" altLang="de-DE" dirty="0">
              <a:solidFill>
                <a:srgbClr val="00B0F0"/>
              </a:solidFill>
              <a:latin typeface="Arial" charset="0"/>
              <a:ea typeface="ヒラギノ角ゴ Pro W3" charset="0"/>
              <a:cs typeface="Arial" charset="0"/>
            </a:endParaRPr>
          </a:p>
        </p:txBody>
      </p:sp>
      <p:grpSp>
        <p:nvGrpSpPr>
          <p:cNvPr id="15" name="Group 14"/>
          <p:cNvGrpSpPr/>
          <p:nvPr/>
        </p:nvGrpSpPr>
        <p:grpSpPr>
          <a:xfrm>
            <a:off x="1619672" y="3983579"/>
            <a:ext cx="2088231" cy="2483026"/>
            <a:chOff x="7072090" y="3969177"/>
            <a:chExt cx="1886853" cy="2422477"/>
          </a:xfrm>
        </p:grpSpPr>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l="46667" t="35714" r="24132" b="35239"/>
            <a:stretch/>
          </p:blipFill>
          <p:spPr>
            <a:xfrm>
              <a:off x="7072090" y="4901041"/>
              <a:ext cx="1886853" cy="1407734"/>
            </a:xfrm>
            <a:prstGeom prst="rect">
              <a:avLst/>
            </a:prstGeom>
          </p:spPr>
        </p:pic>
        <p:grpSp>
          <p:nvGrpSpPr>
            <p:cNvPr id="17" name="Group 27"/>
            <p:cNvGrpSpPr>
              <a:grpSpLocks/>
            </p:cNvGrpSpPr>
            <p:nvPr/>
          </p:nvGrpSpPr>
          <p:grpSpPr bwMode="auto">
            <a:xfrm>
              <a:off x="7165978" y="3969177"/>
              <a:ext cx="1728788" cy="900112"/>
              <a:chOff x="4540" y="3577"/>
              <a:chExt cx="1089" cy="567"/>
            </a:xfrm>
          </p:grpSpPr>
          <p:pic>
            <p:nvPicPr>
              <p:cNvPr id="19" name="Picture 10" descr="Desylogo_cyan_trans_klei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0" y="3577"/>
                <a:ext cx="296"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Grafik 20"/>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36" y="3610"/>
                <a:ext cx="78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46" y="3863"/>
                <a:ext cx="28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6" descr="PSI-Logo_narrow_pc"/>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52" y="3879"/>
                <a:ext cx="76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Box 17"/>
            <p:cNvSpPr txBox="1"/>
            <p:nvPr/>
          </p:nvSpPr>
          <p:spPr>
            <a:xfrm>
              <a:off x="7152119" y="5929989"/>
              <a:ext cx="971741" cy="461665"/>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smtClean="0">
                  <a:solidFill>
                    <a:srgbClr val="0070C0"/>
                  </a:solidFill>
                  <a:latin typeface="Arial Narrow"/>
                  <a:ea typeface="ヒラギノ角ゴ Pro W3" charset="0"/>
                </a:rPr>
                <a:t>AGIPD</a:t>
              </a:r>
              <a:endParaRPr lang="de-CH" dirty="0">
                <a:solidFill>
                  <a:srgbClr val="0070C0"/>
                </a:solidFill>
                <a:latin typeface="Arial Narrow"/>
                <a:ea typeface="ヒラギノ角ゴ Pro W3" charset="0"/>
              </a:endParaRPr>
            </a:p>
          </p:txBody>
        </p:sp>
      </p:grpSp>
      <p:pic>
        <p:nvPicPr>
          <p:cNvPr id="24" name="Picture 39" descr="PILATUS 6M"/>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3654" y="1546224"/>
            <a:ext cx="2044249" cy="207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1948510" y="3017019"/>
            <a:ext cx="1219373" cy="461665"/>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smtClean="0">
                <a:solidFill>
                  <a:srgbClr val="0070C0"/>
                </a:solidFill>
                <a:latin typeface="Arial Narrow"/>
                <a:ea typeface="ヒラギノ角ゴ Pro W3" charset="0"/>
              </a:rPr>
              <a:t>PILATUS</a:t>
            </a:r>
            <a:endParaRPr lang="de-CH" dirty="0">
              <a:solidFill>
                <a:srgbClr val="0070C0"/>
              </a:solidFill>
              <a:latin typeface="Arial Narrow"/>
              <a:ea typeface="ヒラギノ角ゴ Pro W3" charset="0"/>
            </a:endParaRPr>
          </a:p>
        </p:txBody>
      </p:sp>
      <p:pic>
        <p:nvPicPr>
          <p:cNvPr id="30" name="Picture 2" descr="Logo DECTRIS"/>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65157" y="3382515"/>
            <a:ext cx="1647829" cy="190501"/>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22"/>
          <p:cNvSpPr>
            <a:spLocks noChangeArrowheads="1"/>
          </p:cNvSpPr>
          <p:nvPr/>
        </p:nvSpPr>
        <p:spPr bwMode="auto">
          <a:xfrm>
            <a:off x="2276128" y="3738518"/>
            <a:ext cx="8739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smtClean="0">
                <a:solidFill>
                  <a:srgbClr val="00B0F0"/>
                </a:solidFill>
                <a:latin typeface="Arial" charset="0"/>
                <a:ea typeface="ヒラギノ角ゴ Pro W3" charset="0"/>
                <a:cs typeface="Arial" charset="0"/>
              </a:rPr>
              <a:t>200 µm</a:t>
            </a:r>
            <a:endParaRPr lang="de-CH" altLang="de-DE" dirty="0">
              <a:solidFill>
                <a:srgbClr val="00B0F0"/>
              </a:solidFill>
              <a:latin typeface="Arial" charset="0"/>
              <a:ea typeface="ヒラギノ角ゴ Pro W3" charset="0"/>
              <a:cs typeface="Arial" charset="0"/>
            </a:endParaRPr>
          </a:p>
        </p:txBody>
      </p:sp>
      <p:pic>
        <p:nvPicPr>
          <p:cNvPr id="22" name="Content Placeholder 9"/>
          <p:cNvPicPr>
            <a:picLocks noGrp="1" noChangeAspect="1"/>
          </p:cNvPicPr>
          <p:nvPr>
            <p:ph sz="quarter" idx="4"/>
          </p:nvPr>
        </p:nvPicPr>
        <p:blipFill>
          <a:blip r:embed="rId12">
            <a:extLst>
              <a:ext uri="{28A0092B-C50C-407E-A947-70E740481C1C}">
                <a14:useLocalDpi xmlns:a14="http://schemas.microsoft.com/office/drawing/2010/main" val="0"/>
              </a:ext>
            </a:extLst>
          </a:blip>
          <a:srcRect l="43756" t="26408" r="10780" b="16109"/>
          <a:stretch>
            <a:fillRect/>
          </a:stretch>
        </p:blipFill>
        <p:spPr>
          <a:xfrm>
            <a:off x="4089400" y="1441450"/>
            <a:ext cx="2400300" cy="2274888"/>
          </a:xfrm>
        </p:spPr>
      </p:pic>
      <p:sp>
        <p:nvSpPr>
          <p:cNvPr id="28" name="TextBox 27"/>
          <p:cNvSpPr txBox="1"/>
          <p:nvPr/>
        </p:nvSpPr>
        <p:spPr>
          <a:xfrm>
            <a:off x="4151313" y="3236913"/>
            <a:ext cx="971550" cy="461962"/>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a:solidFill>
                  <a:srgbClr val="0070C0"/>
                </a:solidFill>
                <a:latin typeface="Arial Narrow"/>
                <a:ea typeface="ヒラギノ角ゴ Pro W3" charset="0"/>
              </a:rPr>
              <a:t>EIGER</a:t>
            </a:r>
            <a:endParaRPr lang="de-CH" dirty="0">
              <a:solidFill>
                <a:srgbClr val="0070C0"/>
              </a:solidFill>
              <a:latin typeface="Arial Narrow"/>
              <a:ea typeface="ヒラギノ角ゴ Pro W3" charset="0"/>
            </a:endParaRPr>
          </a:p>
        </p:txBody>
      </p:sp>
      <p:sp>
        <p:nvSpPr>
          <p:cNvPr id="29" name="TextBox 28"/>
          <p:cNvSpPr txBox="1"/>
          <p:nvPr/>
        </p:nvSpPr>
        <p:spPr>
          <a:xfrm>
            <a:off x="5104405" y="6135390"/>
            <a:ext cx="1123779" cy="338554"/>
          </a:xfrm>
          <a:prstGeom prst="rect">
            <a:avLst/>
          </a:prstGeom>
          <a:solidFill>
            <a:schemeClr val="bg1">
              <a:alpha val="56000"/>
            </a:schemeClr>
          </a:solidFill>
        </p:spPr>
        <p:txBody>
          <a:bodyPr wrap="square">
            <a:spAutoFit/>
          </a:bodyPr>
          <a:lstStyle/>
          <a:p>
            <a:pPr defTabSz="457200">
              <a:buClr>
                <a:srgbClr val="000000"/>
              </a:buClr>
              <a:buSzPct val="100000"/>
              <a:buFont typeface="Times New Roman" pitchFamily="18" charset="0"/>
              <a:buNone/>
              <a:defRPr/>
            </a:pPr>
            <a:r>
              <a:rPr lang="en-US" dirty="0">
                <a:solidFill>
                  <a:srgbClr val="0070C0"/>
                </a:solidFill>
                <a:latin typeface="Arial Narrow"/>
                <a:ea typeface="ヒラギノ角ゴ Pro W3" charset="0"/>
              </a:rPr>
              <a:t>JUNGFRAU</a:t>
            </a:r>
            <a:endParaRPr lang="de-CH" dirty="0">
              <a:solidFill>
                <a:srgbClr val="0070C0"/>
              </a:solidFill>
              <a:latin typeface="Arial Narrow"/>
              <a:ea typeface="ヒラギノ角ゴ Pro W3" charset="0"/>
            </a:endParaRPr>
          </a:p>
        </p:txBody>
      </p:sp>
      <p:sp>
        <p:nvSpPr>
          <p:cNvPr id="33" name="TextBox 32"/>
          <p:cNvSpPr txBox="1"/>
          <p:nvPr/>
        </p:nvSpPr>
        <p:spPr>
          <a:xfrm>
            <a:off x="7792328" y="6073686"/>
            <a:ext cx="1139825" cy="461962"/>
          </a:xfrm>
          <a:prstGeom prst="rect">
            <a:avLst/>
          </a:prstGeom>
          <a:solidFill>
            <a:schemeClr val="bg1">
              <a:alpha val="56000"/>
            </a:schemeClr>
          </a:solidFill>
        </p:spPr>
        <p:txBody>
          <a:bodyPr wrap="none">
            <a:spAutoFit/>
          </a:bodyPr>
          <a:lstStyle/>
          <a:p>
            <a:pPr defTabSz="457200">
              <a:buClr>
                <a:srgbClr val="000000"/>
              </a:buClr>
              <a:buSzPct val="100000"/>
              <a:buFont typeface="Times New Roman" pitchFamily="18" charset="0"/>
              <a:buNone/>
              <a:defRPr/>
            </a:pPr>
            <a:r>
              <a:rPr lang="en-US" dirty="0">
                <a:solidFill>
                  <a:srgbClr val="0070C0"/>
                </a:solidFill>
                <a:latin typeface="Arial Narrow"/>
                <a:ea typeface="ヒラギノ角ゴ Pro W3" charset="0"/>
              </a:rPr>
              <a:t>MÖNCH</a:t>
            </a:r>
            <a:endParaRPr lang="de-CH" dirty="0">
              <a:solidFill>
                <a:srgbClr val="0070C0"/>
              </a:solidFill>
              <a:latin typeface="Arial Narrow"/>
              <a:ea typeface="ヒラギノ角ゴ Pro W3" charset="0"/>
            </a:endParaRPr>
          </a:p>
        </p:txBody>
      </p:sp>
      <p:sp>
        <p:nvSpPr>
          <p:cNvPr id="34" name="TextBox 33"/>
          <p:cNvSpPr txBox="1"/>
          <p:nvPr/>
        </p:nvSpPr>
        <p:spPr>
          <a:xfrm>
            <a:off x="6882495" y="947279"/>
            <a:ext cx="1770289" cy="3170099"/>
          </a:xfrm>
          <a:prstGeom prst="rect">
            <a:avLst/>
          </a:prstGeom>
          <a:noFill/>
        </p:spPr>
        <p:txBody>
          <a:bodyPr wrap="square" rtlCol="0">
            <a:spAutoFit/>
          </a:bodyPr>
          <a:lstStyle/>
          <a:p>
            <a:pPr defTabSz="457200">
              <a:buClr>
                <a:srgbClr val="000000"/>
              </a:buClr>
              <a:buSzPct val="100000"/>
              <a:buFont typeface="Times New Roman" pitchFamily="18" charset="0"/>
              <a:buNone/>
            </a:pPr>
            <a:r>
              <a:rPr lang="en-US" sz="20000" dirty="0" smtClean="0">
                <a:solidFill>
                  <a:srgbClr val="FF0000"/>
                </a:solidFill>
                <a:latin typeface="Times New Roman" pitchFamily="18" charset="0"/>
                <a:ea typeface="ヒラギノ角ゴ Pro W3" charset="0"/>
                <a:sym typeface="Wingdings"/>
              </a:rPr>
              <a:t></a:t>
            </a:r>
            <a:endParaRPr lang="de-CH" sz="20000" dirty="0">
              <a:solidFill>
                <a:srgbClr val="FF0000"/>
              </a:solidFill>
              <a:latin typeface="Times New Roman" pitchFamily="18" charset="0"/>
              <a:ea typeface="ヒラギノ角ゴ Pro W3" charset="0"/>
            </a:endParaRPr>
          </a:p>
        </p:txBody>
      </p:sp>
      <p:sp>
        <p:nvSpPr>
          <p:cNvPr id="35" name="Rectangle 19"/>
          <p:cNvSpPr>
            <a:spLocks noChangeArrowheads="1"/>
          </p:cNvSpPr>
          <p:nvPr/>
        </p:nvSpPr>
        <p:spPr bwMode="auto">
          <a:xfrm>
            <a:off x="7412256" y="1290246"/>
            <a:ext cx="7601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a:solidFill>
                  <a:srgbClr val="00B0F0"/>
                </a:solidFill>
                <a:cs typeface="Arial" charset="0"/>
              </a:rPr>
              <a:t>2</a:t>
            </a:r>
            <a:r>
              <a:rPr lang="en-US" altLang="de-DE" dirty="0" smtClean="0">
                <a:solidFill>
                  <a:srgbClr val="00B0F0"/>
                </a:solidFill>
                <a:latin typeface="Arial" charset="0"/>
                <a:ea typeface="ヒラギノ角ゴ Pro W3" charset="0"/>
                <a:cs typeface="Arial" charset="0"/>
              </a:rPr>
              <a:t>5 </a:t>
            </a:r>
            <a:r>
              <a:rPr lang="en-US" altLang="de-DE" dirty="0" smtClean="0">
                <a:solidFill>
                  <a:srgbClr val="00B0F0"/>
                </a:solidFill>
                <a:cs typeface="Arial" charset="0"/>
              </a:rPr>
              <a:t>µm</a:t>
            </a:r>
            <a:endParaRPr lang="de-CH" altLang="de-DE" dirty="0">
              <a:solidFill>
                <a:srgbClr val="00B0F0"/>
              </a:solidFill>
              <a:latin typeface="Arial" charset="0"/>
              <a:ea typeface="ヒラギノ角ゴ Pro W3" charset="0"/>
              <a:cs typeface="Arial" charset="0"/>
            </a:endParaRPr>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3" name="Footer Placeholder 2"/>
          <p:cNvSpPr>
            <a:spLocks noGrp="1"/>
          </p:cNvSpPr>
          <p:nvPr>
            <p:ph type="ftr" sz="quarter" idx="11"/>
          </p:nvPr>
        </p:nvSpPr>
        <p:spPr/>
        <p:txBody>
          <a:bodyPr/>
          <a:lstStyle/>
          <a:p>
            <a:pPr>
              <a:defRPr/>
            </a:pPr>
            <a:r>
              <a:rPr lang="de-DE" altLang="de-DE" smtClean="0"/>
              <a:t>R. Dinapoli</a:t>
            </a:r>
            <a:endParaRPr lang="de-DE" altLang="de-DE" dirty="0"/>
          </a:p>
        </p:txBody>
      </p:sp>
      <p:sp>
        <p:nvSpPr>
          <p:cNvPr id="4" name="Slide Number Placeholder 3"/>
          <p:cNvSpPr>
            <a:spLocks noGrp="1"/>
          </p:cNvSpPr>
          <p:nvPr>
            <p:ph type="sldNum" sz="quarter" idx="12"/>
          </p:nvPr>
        </p:nvSpPr>
        <p:spPr/>
        <p:txBody>
          <a:bodyPr/>
          <a:lstStyle/>
          <a:p>
            <a:pPr>
              <a:defRPr/>
            </a:pPr>
            <a:fld id="{E9DDA529-1629-4900-B2FB-A652C71C2CCD}" type="slidenum">
              <a:rPr lang="de-DE" altLang="de-DE" smtClean="0"/>
              <a:pPr>
                <a:defRPr/>
              </a:pPr>
              <a:t>4</a:t>
            </a:fld>
            <a:endParaRPr lang="de-DE" altLang="de-DE" dirty="0"/>
          </a:p>
        </p:txBody>
      </p:sp>
      <p:sp>
        <p:nvSpPr>
          <p:cNvPr id="38" name="Rectangle 19"/>
          <p:cNvSpPr>
            <a:spLocks noChangeArrowheads="1"/>
          </p:cNvSpPr>
          <p:nvPr/>
        </p:nvSpPr>
        <p:spPr bwMode="auto">
          <a:xfrm>
            <a:off x="4644008" y="1079500"/>
            <a:ext cx="7601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buClr>
                <a:srgbClr val="000000"/>
              </a:buClr>
              <a:buSzPct val="100000"/>
              <a:buFont typeface="Times New Roman" pitchFamily="18" charset="0"/>
              <a:buNone/>
            </a:pPr>
            <a:r>
              <a:rPr lang="en-US" altLang="de-DE" dirty="0">
                <a:solidFill>
                  <a:srgbClr val="00B0F0"/>
                </a:solidFill>
                <a:latin typeface="Arial" charset="0"/>
                <a:ea typeface="ヒラギノ角ゴ Pro W3" charset="0"/>
                <a:cs typeface="Arial" charset="0"/>
              </a:rPr>
              <a:t>75 </a:t>
            </a:r>
            <a:r>
              <a:rPr lang="en-US" altLang="de-DE" dirty="0" smtClean="0">
                <a:solidFill>
                  <a:srgbClr val="00B0F0"/>
                </a:solidFill>
                <a:cs typeface="Arial" charset="0"/>
              </a:rPr>
              <a:t>µm</a:t>
            </a:r>
            <a:endParaRPr lang="de-CH" altLang="de-DE" dirty="0">
              <a:solidFill>
                <a:srgbClr val="00B0F0"/>
              </a:solidFill>
              <a:latin typeface="Arial" charset="0"/>
              <a:ea typeface="ヒラギノ角ゴ Pro W3" charset="0"/>
              <a:cs typeface="Arial" charset="0"/>
            </a:endParaRPr>
          </a:p>
        </p:txBody>
      </p:sp>
      <p:pic>
        <p:nvPicPr>
          <p:cNvPr id="39" name="Grafik 26" descr="Switzerland 2006 Eiger Mönch Jungfrau panorama stamp europe mainpage.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537702" y="-9712"/>
            <a:ext cx="3606298" cy="131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2420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1"/>
          <p:cNvPicPr>
            <a:picLocks noChangeAspect="1"/>
          </p:cNvPicPr>
          <p:nvPr/>
        </p:nvPicPr>
        <p:blipFill rotWithShape="1">
          <a:blip r:embed="rId2">
            <a:extLst>
              <a:ext uri="{28A0092B-C50C-407E-A947-70E740481C1C}">
                <a14:useLocalDpi xmlns:a14="http://schemas.microsoft.com/office/drawing/2010/main" val="0"/>
              </a:ext>
            </a:extLst>
          </a:blip>
          <a:srcRect t="15971"/>
          <a:stretch/>
        </p:blipFill>
        <p:spPr bwMode="auto">
          <a:xfrm>
            <a:off x="323528" y="690554"/>
            <a:ext cx="5832648" cy="192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6084168" y="764704"/>
            <a:ext cx="2999916" cy="151216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a:lstStyle>
            <a:lvl1pPr>
              <a:defRPr sz="2400" b="1">
                <a:solidFill>
                  <a:schemeClr val="tx1"/>
                </a:solidFill>
                <a:latin typeface="Times" pitchFamily="18" charset="0"/>
                <a:ea typeface="ヒラギノ角ゴ Pro W3" charset="-128"/>
              </a:defRPr>
            </a:lvl1pPr>
            <a:lvl2pPr marL="37931725" indent="-37474525">
              <a:defRPr sz="2400" b="1">
                <a:solidFill>
                  <a:schemeClr val="tx1"/>
                </a:solidFill>
                <a:latin typeface="Times" pitchFamily="18" charset="0"/>
                <a:ea typeface="ヒラギノ角ゴ Pro W3" charset="-128"/>
              </a:defRPr>
            </a:lvl2pPr>
            <a:lvl3pPr>
              <a:defRPr sz="2400" b="1">
                <a:solidFill>
                  <a:schemeClr val="tx1"/>
                </a:solidFill>
                <a:latin typeface="Times" pitchFamily="18" charset="0"/>
                <a:ea typeface="ヒラギノ角ゴ Pro W3" charset="-128"/>
              </a:defRPr>
            </a:lvl3pPr>
            <a:lvl4pPr>
              <a:defRPr sz="2400" b="1">
                <a:solidFill>
                  <a:schemeClr val="tx1"/>
                </a:solidFill>
                <a:latin typeface="Times" pitchFamily="18" charset="0"/>
                <a:ea typeface="ヒラギノ角ゴ Pro W3" charset="-128"/>
              </a:defRPr>
            </a:lvl4pPr>
            <a:lvl5pPr>
              <a:defRPr sz="2400" b="1">
                <a:solidFill>
                  <a:schemeClr val="tx1"/>
                </a:solidFill>
                <a:latin typeface="Times" pitchFamily="18" charset="0"/>
                <a:ea typeface="ヒラギノ角ゴ Pro W3" charset="-128"/>
              </a:defRPr>
            </a:lvl5pPr>
            <a:lvl6pPr marL="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914400" eaLnBrk="0" fontAlgn="base" hangingPunct="0">
              <a:spcBef>
                <a:spcPct val="0"/>
              </a:spcBef>
              <a:spcAft>
                <a:spcPct val="0"/>
              </a:spcAft>
              <a:defRPr sz="2400" b="1">
                <a:solidFill>
                  <a:schemeClr val="tx1"/>
                </a:solidFill>
                <a:latin typeface="Times" pitchFamily="18" charset="0"/>
                <a:ea typeface="ヒラギノ角ゴ Pro W3" charset="-128"/>
              </a:defRPr>
            </a:lvl7pPr>
            <a:lvl8pPr marL="1371600" eaLnBrk="0" fontAlgn="base" hangingPunct="0">
              <a:spcBef>
                <a:spcPct val="0"/>
              </a:spcBef>
              <a:spcAft>
                <a:spcPct val="0"/>
              </a:spcAft>
              <a:defRPr sz="2400" b="1">
                <a:solidFill>
                  <a:schemeClr val="tx1"/>
                </a:solidFill>
                <a:latin typeface="Times" pitchFamily="18" charset="0"/>
                <a:ea typeface="ヒラギノ角ゴ Pro W3" charset="-128"/>
              </a:defRPr>
            </a:lvl8pPr>
            <a:lvl9pPr marL="18288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nSpc>
                <a:spcPct val="110000"/>
              </a:lnSpc>
              <a:buClr>
                <a:schemeClr val="accent2"/>
              </a:buClr>
              <a:defRPr/>
            </a:pPr>
            <a:r>
              <a:rPr lang="en-US" altLang="de-DE" sz="2000" b="0" dirty="0" smtClean="0">
                <a:latin typeface="Arial Narrow" pitchFamily="34" charset="0"/>
              </a:rPr>
              <a:t>Magnification: ~80x</a:t>
            </a:r>
          </a:p>
          <a:p>
            <a:pPr>
              <a:lnSpc>
                <a:spcPct val="110000"/>
              </a:lnSpc>
              <a:buClr>
                <a:schemeClr val="accent2"/>
              </a:buClr>
              <a:defRPr/>
            </a:pPr>
            <a:r>
              <a:rPr lang="en-US" altLang="de-DE" sz="2000" b="0" dirty="0" smtClean="0">
                <a:latin typeface="Arial Narrow" pitchFamily="34" charset="0"/>
              </a:rPr>
              <a:t>No Zernike phase dots</a:t>
            </a:r>
          </a:p>
          <a:p>
            <a:pPr>
              <a:lnSpc>
                <a:spcPct val="110000"/>
              </a:lnSpc>
              <a:buClr>
                <a:schemeClr val="accent2"/>
              </a:buClr>
              <a:defRPr/>
            </a:pPr>
            <a:r>
              <a:rPr lang="en-US" altLang="de-DE" sz="2000" b="0" dirty="0" smtClean="0">
                <a:latin typeface="Arial Narrow" pitchFamily="34" charset="0"/>
              </a:rPr>
              <a:t>Si111 and 40 </a:t>
            </a:r>
            <a:r>
              <a:rPr lang="el-GR" altLang="de-DE" sz="2000" b="0" dirty="0" smtClean="0">
                <a:latin typeface="Arial Narrow" pitchFamily="34" charset="0"/>
              </a:rPr>
              <a:t>μ</a:t>
            </a:r>
            <a:r>
              <a:rPr lang="en-US" altLang="de-DE" sz="2000" b="0" dirty="0" smtClean="0">
                <a:latin typeface="Arial Narrow" pitchFamily="34" charset="0"/>
              </a:rPr>
              <a:t>m Cu</a:t>
            </a:r>
          </a:p>
          <a:p>
            <a:pPr>
              <a:lnSpc>
                <a:spcPct val="110000"/>
              </a:lnSpc>
              <a:buClr>
                <a:schemeClr val="accent2"/>
              </a:buClr>
              <a:defRPr/>
            </a:pPr>
            <a:r>
              <a:rPr lang="en-US" altLang="de-DE" sz="2000" b="0" dirty="0" smtClean="0">
                <a:latin typeface="Arial Narrow" pitchFamily="34" charset="0"/>
              </a:rPr>
              <a:t>Siemens star test images</a:t>
            </a:r>
          </a:p>
          <a:p>
            <a:pPr>
              <a:lnSpc>
                <a:spcPct val="110000"/>
              </a:lnSpc>
              <a:buClr>
                <a:schemeClr val="accent2"/>
              </a:buClr>
              <a:defRPr/>
            </a:pPr>
            <a:endParaRPr lang="de-CH" altLang="de-DE" sz="2000" b="0" dirty="0" smtClean="0">
              <a:latin typeface="Arial Narrow" pitchFamily="34" charset="0"/>
            </a:endParaRPr>
          </a:p>
        </p:txBody>
      </p:sp>
      <p:sp>
        <p:nvSpPr>
          <p:cNvPr id="4" name="Title 3"/>
          <p:cNvSpPr>
            <a:spLocks noGrp="1"/>
          </p:cNvSpPr>
          <p:nvPr>
            <p:ph type="title"/>
          </p:nvPr>
        </p:nvSpPr>
        <p:spPr/>
        <p:txBody>
          <a:bodyPr/>
          <a:lstStyle/>
          <a:p>
            <a:r>
              <a:rPr lang="en-US" dirty="0" err="1" smtClean="0"/>
              <a:t>Nanoscope</a:t>
            </a:r>
            <a:r>
              <a:rPr lang="en-US" dirty="0" smtClean="0"/>
              <a:t> imaging</a:t>
            </a:r>
            <a:endParaRPr lang="de-CH" dirty="0"/>
          </a:p>
        </p:txBody>
      </p:sp>
      <p:sp>
        <p:nvSpPr>
          <p:cNvPr id="3" name="Slide Number Placeholder 2"/>
          <p:cNvSpPr>
            <a:spLocks noGrp="1"/>
          </p:cNvSpPr>
          <p:nvPr>
            <p:ph type="sldNum" sz="quarter" idx="12"/>
          </p:nvPr>
        </p:nvSpPr>
        <p:spPr/>
        <p:txBody>
          <a:bodyPr/>
          <a:lstStyle/>
          <a:p>
            <a:pPr>
              <a:defRPr/>
            </a:pPr>
            <a:fld id="{E9DDA529-1629-4900-B2FB-A652C71C2CCD}" type="slidenum">
              <a:rPr lang="de-DE" altLang="de-DE" smtClean="0"/>
              <a:pPr>
                <a:defRPr/>
              </a:pPr>
              <a:t>40</a:t>
            </a:fld>
            <a:endParaRPr lang="de-DE" altLang="de-DE" dirty="0"/>
          </a:p>
        </p:txBody>
      </p:sp>
      <p:pic>
        <p:nvPicPr>
          <p:cNvPr id="10"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77200" y="2708920"/>
            <a:ext cx="2381906" cy="41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p:cNvPicPr>
            <a:picLocks noChangeAspect="1"/>
          </p:cNvPicPr>
          <p:nvPr/>
        </p:nvPicPr>
        <p:blipFill>
          <a:blip r:embed="rId4">
            <a:extLst>
              <a:ext uri="{28A0092B-C50C-407E-A947-70E740481C1C}">
                <a14:useLocalDpi xmlns:a14="http://schemas.microsoft.com/office/drawing/2010/main" val="0"/>
              </a:ext>
            </a:extLst>
          </a:blip>
          <a:srcRect l="9459" t="38416" r="3864" b="12128"/>
          <a:stretch>
            <a:fillRect/>
          </a:stretch>
        </p:blipFill>
        <p:spPr bwMode="auto">
          <a:xfrm>
            <a:off x="5076056" y="2741741"/>
            <a:ext cx="2160240" cy="411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5"/>
          <p:cNvSpPr txBox="1">
            <a:spLocks noChangeArrowheads="1"/>
          </p:cNvSpPr>
          <p:nvPr/>
        </p:nvSpPr>
        <p:spPr bwMode="auto">
          <a:xfrm>
            <a:off x="0" y="3637186"/>
            <a:ext cx="169168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pitchFamily="18" charset="0"/>
                <a:ea typeface="ヒラギノ角ゴ Pro W3" charset="-128"/>
              </a:defRPr>
            </a:lvl1pPr>
            <a:lvl2pPr marL="37931725" indent="-37474525">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sz="2000" dirty="0" smtClean="0">
                <a:solidFill>
                  <a:srgbClr val="000000"/>
                </a:solidFill>
                <a:latin typeface="Arial" charset="0"/>
                <a:ea typeface="ＭＳ Ｐゴシック" charset="-128"/>
              </a:rPr>
              <a:t>MÖNCH02</a:t>
            </a:r>
            <a:r>
              <a:rPr lang="en-US" altLang="de-DE" sz="2000" dirty="0" smtClean="0">
                <a:solidFill>
                  <a:srgbClr val="000000"/>
                </a:solidFill>
                <a:latin typeface="Arial" charset="0"/>
                <a:ea typeface="ＭＳ Ｐゴシック" charset="-128"/>
              </a:rPr>
              <a:t> </a:t>
            </a:r>
            <a:endParaRPr lang="en-US" altLang="de-DE" sz="2000" dirty="0">
              <a:solidFill>
                <a:srgbClr val="000000"/>
              </a:solidFill>
              <a:latin typeface="Arial" charset="0"/>
              <a:ea typeface="ＭＳ Ｐゴシック" charset="-128"/>
            </a:endParaRPr>
          </a:p>
          <a:p>
            <a:pPr algn="ctr" eaLnBrk="1" hangingPunct="1"/>
            <a:r>
              <a:rPr lang="en-US" altLang="de-DE" sz="1600" b="0" dirty="0" smtClean="0">
                <a:solidFill>
                  <a:srgbClr val="000000"/>
                </a:solidFill>
                <a:latin typeface="Arial" charset="0"/>
                <a:ea typeface="ＭＳ Ｐゴシック" charset="-128"/>
              </a:rPr>
              <a:t>25</a:t>
            </a:r>
            <a:r>
              <a:rPr lang="el-GR" altLang="de-DE" sz="1600" b="0" dirty="0">
                <a:solidFill>
                  <a:srgbClr val="000000"/>
                </a:solidFill>
                <a:latin typeface="Arial" charset="0"/>
                <a:ea typeface="ＭＳ Ｐゴシック" charset="-128"/>
              </a:rPr>
              <a:t>μ</a:t>
            </a:r>
            <a:r>
              <a:rPr lang="en-US" altLang="de-DE" sz="1600" b="0" dirty="0">
                <a:solidFill>
                  <a:srgbClr val="000000"/>
                </a:solidFill>
                <a:latin typeface="Arial" charset="0"/>
                <a:ea typeface="ＭＳ Ｐゴシック" charset="-128"/>
              </a:rPr>
              <a:t>m </a:t>
            </a:r>
            <a:r>
              <a:rPr lang="en-US" altLang="de-DE" sz="1600" b="0" dirty="0" smtClean="0">
                <a:solidFill>
                  <a:srgbClr val="000000"/>
                </a:solidFill>
                <a:latin typeface="Arial" charset="0"/>
                <a:ea typeface="ＭＳ Ｐゴシック" charset="-128"/>
              </a:rPr>
              <a:t>pixel</a:t>
            </a:r>
          </a:p>
          <a:p>
            <a:pPr algn="ctr" eaLnBrk="1" hangingPunct="1"/>
            <a:r>
              <a:rPr lang="en-US" altLang="de-DE" sz="1600" b="0" dirty="0" smtClean="0">
                <a:solidFill>
                  <a:srgbClr val="000000"/>
                </a:solidFill>
                <a:latin typeface="Arial" charset="0"/>
                <a:ea typeface="ＭＳ Ｐゴシック" charset="-128"/>
              </a:rPr>
              <a:t>interpolation </a:t>
            </a:r>
          </a:p>
          <a:p>
            <a:pPr algn="ctr" eaLnBrk="1" hangingPunct="1"/>
            <a:r>
              <a:rPr lang="en-US" altLang="de-DE" sz="1600" b="0" dirty="0" smtClean="0">
                <a:solidFill>
                  <a:srgbClr val="000000"/>
                </a:solidFill>
                <a:latin typeface="Arial" charset="0"/>
                <a:ea typeface="ＭＳ Ｐゴシック" charset="-128"/>
              </a:rPr>
              <a:t>5 x stitching </a:t>
            </a:r>
          </a:p>
          <a:p>
            <a:pPr algn="ctr" eaLnBrk="1" hangingPunct="1"/>
            <a:r>
              <a:rPr lang="en-US" altLang="de-DE" sz="1600" b="0" dirty="0" smtClean="0">
                <a:solidFill>
                  <a:srgbClr val="000000"/>
                </a:solidFill>
                <a:latin typeface="Arial" charset="0"/>
                <a:ea typeface="ＭＳ Ｐゴシック" charset="-128"/>
              </a:rPr>
              <a:t>not cooled</a:t>
            </a:r>
            <a:endParaRPr lang="de-CH" altLang="de-DE" sz="1600" b="0" dirty="0">
              <a:solidFill>
                <a:srgbClr val="000000"/>
              </a:solidFill>
              <a:latin typeface="Arial" charset="0"/>
              <a:ea typeface="ＭＳ Ｐゴシック" charset="-128"/>
            </a:endParaRPr>
          </a:p>
        </p:txBody>
      </p:sp>
      <p:sp>
        <p:nvSpPr>
          <p:cNvPr id="13" name="TextBox 11"/>
          <p:cNvSpPr txBox="1">
            <a:spLocks noChangeArrowheads="1"/>
          </p:cNvSpPr>
          <p:nvPr/>
        </p:nvSpPr>
        <p:spPr bwMode="auto">
          <a:xfrm>
            <a:off x="7236296" y="3606408"/>
            <a:ext cx="1919796"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pitchFamily="18" charset="0"/>
                <a:ea typeface="ヒラギノ角ゴ Pro W3" charset="-128"/>
              </a:defRPr>
            </a:lvl1pPr>
            <a:lvl2pPr marL="37931725" indent="-37474525">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dirty="0" smtClean="0">
                <a:solidFill>
                  <a:srgbClr val="000000"/>
                </a:solidFill>
                <a:latin typeface="Arial" charset="0"/>
                <a:ea typeface="ＭＳ Ｐゴシック" charset="-128"/>
              </a:rPr>
              <a:t>Photonic </a:t>
            </a:r>
            <a:r>
              <a:rPr lang="en-US" altLang="de-DE" sz="2000" dirty="0">
                <a:solidFill>
                  <a:srgbClr val="000000"/>
                </a:solidFill>
                <a:latin typeface="Arial" charset="0"/>
                <a:ea typeface="ＭＳ Ｐゴシック" charset="-128"/>
              </a:rPr>
              <a:t>Science CCD </a:t>
            </a:r>
          </a:p>
          <a:p>
            <a:pPr algn="ctr" eaLnBrk="1" hangingPunct="1"/>
            <a:r>
              <a:rPr lang="en-US" altLang="de-DE" sz="1600" b="0" dirty="0" smtClean="0">
                <a:solidFill>
                  <a:srgbClr val="000000"/>
                </a:solidFill>
                <a:latin typeface="Arial" charset="0"/>
                <a:ea typeface="ＭＳ Ｐゴシック" charset="-128"/>
              </a:rPr>
              <a:t>4</a:t>
            </a:r>
            <a:r>
              <a:rPr lang="el-GR" altLang="de-DE" sz="1600" b="0" dirty="0">
                <a:solidFill>
                  <a:srgbClr val="000000"/>
                </a:solidFill>
                <a:latin typeface="Arial" charset="0"/>
                <a:ea typeface="ＭＳ Ｐゴシック" charset="-128"/>
              </a:rPr>
              <a:t>μ</a:t>
            </a:r>
            <a:r>
              <a:rPr lang="en-US" altLang="de-DE" sz="1600" b="0" dirty="0">
                <a:solidFill>
                  <a:srgbClr val="000000"/>
                </a:solidFill>
                <a:latin typeface="Arial" charset="0"/>
                <a:ea typeface="ＭＳ Ｐゴシック" charset="-128"/>
              </a:rPr>
              <a:t>m </a:t>
            </a:r>
            <a:r>
              <a:rPr lang="en-US" altLang="de-DE" sz="1600" b="0" dirty="0" smtClean="0">
                <a:solidFill>
                  <a:srgbClr val="000000"/>
                </a:solidFill>
                <a:latin typeface="Arial" charset="0"/>
                <a:ea typeface="ＭＳ Ｐゴシック" charset="-128"/>
              </a:rPr>
              <a:t>pixel </a:t>
            </a:r>
          </a:p>
          <a:p>
            <a:pPr algn="ctr" eaLnBrk="1" hangingPunct="1"/>
            <a:r>
              <a:rPr lang="en-US" altLang="de-DE" sz="1600" b="0" dirty="0" smtClean="0">
                <a:solidFill>
                  <a:srgbClr val="000000"/>
                </a:solidFill>
                <a:latin typeface="Arial" charset="0"/>
                <a:ea typeface="ＭＳ Ｐゴシック" charset="-128"/>
              </a:rPr>
              <a:t>2 x stitching </a:t>
            </a:r>
          </a:p>
          <a:p>
            <a:pPr algn="ctr" eaLnBrk="1" hangingPunct="1"/>
            <a:r>
              <a:rPr lang="en-US" altLang="de-DE" sz="1600" b="0" dirty="0" smtClean="0">
                <a:solidFill>
                  <a:srgbClr val="000000"/>
                </a:solidFill>
                <a:latin typeface="Arial" charset="0"/>
                <a:ea typeface="ＭＳ Ｐゴシック" charset="-128"/>
              </a:rPr>
              <a:t>cooled</a:t>
            </a:r>
            <a:endParaRPr lang="de-CH" altLang="de-DE" sz="1600" b="0" dirty="0">
              <a:solidFill>
                <a:srgbClr val="000000"/>
              </a:solidFill>
              <a:latin typeface="Arial" charset="0"/>
              <a:ea typeface="ＭＳ Ｐゴシック" charset="-128"/>
            </a:endParaRPr>
          </a:p>
        </p:txBody>
      </p:sp>
      <p:cxnSp>
        <p:nvCxnSpPr>
          <p:cNvPr id="5" name="Straight Connector 4"/>
          <p:cNvCxnSpPr/>
          <p:nvPr/>
        </p:nvCxnSpPr>
        <p:spPr bwMode="auto">
          <a:xfrm>
            <a:off x="3995936" y="2996952"/>
            <a:ext cx="144016" cy="0"/>
          </a:xfrm>
          <a:prstGeom prst="line">
            <a:avLst/>
          </a:prstGeom>
          <a:solidFill>
            <a:schemeClr val="accent1"/>
          </a:solidFill>
          <a:ln w="57150" cap="flat" cmpd="sng" algn="ctr">
            <a:solidFill>
              <a:schemeClr val="accent3">
                <a:lumMod val="60000"/>
                <a:lumOff val="40000"/>
              </a:schemeClr>
            </a:solidFill>
            <a:prstDash val="solid"/>
            <a:round/>
            <a:headEnd type="none" w="med" len="med"/>
            <a:tailEnd type="none" w="med" len="med"/>
          </a:ln>
          <a:effectLst/>
        </p:spPr>
      </p:cxnSp>
      <p:sp>
        <p:nvSpPr>
          <p:cNvPr id="6" name="Rectangle 5"/>
          <p:cNvSpPr/>
          <p:nvPr/>
        </p:nvSpPr>
        <p:spPr>
          <a:xfrm>
            <a:off x="3815443" y="2735342"/>
            <a:ext cx="540533" cy="261610"/>
          </a:xfrm>
          <a:prstGeom prst="rect">
            <a:avLst/>
          </a:prstGeom>
          <a:solidFill>
            <a:schemeClr val="bg1">
              <a:lumMod val="65000"/>
            </a:schemeClr>
          </a:solidFill>
        </p:spPr>
        <p:txBody>
          <a:bodyPr wrap="none">
            <a:spAutoFit/>
          </a:bodyPr>
          <a:lstStyle/>
          <a:p>
            <a:r>
              <a:rPr lang="en-US" altLang="de-DE" sz="1100" dirty="0" smtClean="0">
                <a:solidFill>
                  <a:srgbClr val="FF0000"/>
                </a:solidFill>
                <a:ea typeface="ＭＳ Ｐゴシック" charset="-128"/>
              </a:rPr>
              <a:t>80</a:t>
            </a:r>
            <a:r>
              <a:rPr lang="el-GR" altLang="de-DE" sz="1100" dirty="0" smtClean="0">
                <a:solidFill>
                  <a:srgbClr val="FF0000"/>
                </a:solidFill>
                <a:ea typeface="ＭＳ Ｐゴシック" charset="-128"/>
              </a:rPr>
              <a:t>μ</a:t>
            </a:r>
            <a:r>
              <a:rPr lang="en-US" altLang="de-DE" sz="1100" dirty="0">
                <a:solidFill>
                  <a:srgbClr val="FF0000"/>
                </a:solidFill>
                <a:ea typeface="ＭＳ Ｐゴシック" charset="-128"/>
              </a:rPr>
              <a:t>m</a:t>
            </a:r>
            <a:endParaRPr lang="de-CH" sz="1100" dirty="0">
              <a:solidFill>
                <a:srgbClr val="FF0000"/>
              </a:solidFill>
            </a:endParaRPr>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4018031231"/>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de-DE" dirty="0" smtClean="0"/>
              <a:t>Charge sharing</a:t>
            </a:r>
            <a:endParaRPr lang="de-CH" altLang="de-DE" dirty="0" smtClean="0"/>
          </a:p>
        </p:txBody>
      </p:sp>
      <p:sp>
        <p:nvSpPr>
          <p:cNvPr id="13315" name="Content Placeholder 4"/>
          <p:cNvSpPr>
            <a:spLocks noGrp="1"/>
          </p:cNvSpPr>
          <p:nvPr>
            <p:ph sz="half" idx="4294967295"/>
          </p:nvPr>
        </p:nvSpPr>
        <p:spPr>
          <a:xfrm>
            <a:off x="719237" y="1221928"/>
            <a:ext cx="5436939" cy="2351088"/>
          </a:xfrm>
        </p:spPr>
        <p:txBody>
          <a:bodyPr/>
          <a:lstStyle/>
          <a:p>
            <a:pPr marL="0" indent="0" eaLnBrk="1" hangingPunct="1">
              <a:lnSpc>
                <a:spcPct val="90000"/>
              </a:lnSpc>
              <a:spcBef>
                <a:spcPct val="20000"/>
              </a:spcBef>
              <a:buFont typeface="Times New Roman" pitchFamily="18" charset="0"/>
              <a:buChar char="•"/>
            </a:pPr>
            <a:r>
              <a:rPr lang="en-GB" altLang="de-DE" sz="2400" dirty="0" smtClean="0"/>
              <a:t>The charge diffuses while drifting </a:t>
            </a:r>
            <a:endParaRPr lang="en-GB" altLang="de-DE" sz="2400" dirty="0"/>
          </a:p>
          <a:p>
            <a:pPr lvl="1">
              <a:lnSpc>
                <a:spcPct val="90000"/>
              </a:lnSpc>
              <a:spcBef>
                <a:spcPct val="20000"/>
              </a:spcBef>
            </a:pPr>
            <a:r>
              <a:rPr lang="en-GB" altLang="de-DE" sz="2000" dirty="0" smtClean="0"/>
              <a:t>The charge can be collected by several pixels</a:t>
            </a:r>
          </a:p>
          <a:p>
            <a:pPr lvl="1"/>
            <a:r>
              <a:rPr lang="en-US" dirty="0" smtClean="0"/>
              <a:t>Charge sharing ≈ </a:t>
            </a:r>
            <a:r>
              <a:rPr lang="en-US" dirty="0"/>
              <a:t>20 </a:t>
            </a:r>
            <a:r>
              <a:rPr lang="en-US" dirty="0" smtClean="0"/>
              <a:t>µm in 320 </a:t>
            </a:r>
            <a:r>
              <a:rPr lang="en-US" dirty="0"/>
              <a:t>µm thick Si, </a:t>
            </a:r>
            <a:r>
              <a:rPr lang="en-US" dirty="0" smtClean="0"/>
              <a:t>120V bias</a:t>
            </a:r>
          </a:p>
          <a:p>
            <a:pPr lvl="2"/>
            <a:r>
              <a:rPr lang="en-US" dirty="0" smtClean="0"/>
              <a:t>Depends </a:t>
            </a:r>
            <a:r>
              <a:rPr lang="en-US" dirty="0"/>
              <a:t>on the drift time</a:t>
            </a:r>
            <a:r>
              <a:rPr lang="en-US" dirty="0" smtClean="0"/>
              <a:t>: </a:t>
            </a:r>
          </a:p>
          <a:p>
            <a:pPr lvl="3"/>
            <a:r>
              <a:rPr lang="en-US" dirty="0" smtClean="0"/>
              <a:t>Bias voltage, </a:t>
            </a:r>
          </a:p>
          <a:p>
            <a:pPr lvl="3"/>
            <a:r>
              <a:rPr lang="en-US" dirty="0" smtClean="0"/>
              <a:t>Sensor thickness, </a:t>
            </a:r>
          </a:p>
          <a:p>
            <a:pPr lvl="3"/>
            <a:r>
              <a:rPr lang="en-US" dirty="0" smtClean="0"/>
              <a:t>X-ray energy</a:t>
            </a:r>
            <a:endParaRPr lang="en-GB" altLang="de-DE" sz="2400" dirty="0" smtClean="0"/>
          </a:p>
        </p:txBody>
      </p:sp>
      <p:sp>
        <p:nvSpPr>
          <p:cNvPr id="24" name="AutoShape 5"/>
          <p:cNvSpPr>
            <a:spLocks noChangeArrowheads="1"/>
          </p:cNvSpPr>
          <p:nvPr/>
        </p:nvSpPr>
        <p:spPr bwMode="auto">
          <a:xfrm>
            <a:off x="6043939" y="1017585"/>
            <a:ext cx="3000867" cy="1532451"/>
          </a:xfrm>
          <a:prstGeom prst="cube">
            <a:avLst>
              <a:gd name="adj" fmla="val 61106"/>
            </a:avLst>
          </a:prstGeom>
          <a:solidFill>
            <a:srgbClr val="97E1FF">
              <a:alpha val="20000"/>
            </a:srgbClr>
          </a:solidFill>
          <a:ln w="9525">
            <a:solidFill>
              <a:schemeClr val="tx1"/>
            </a:solidFill>
            <a:miter lim="800000"/>
            <a:headEnd/>
            <a:tailEnd/>
          </a:ln>
        </p:spPr>
        <p:txBody>
          <a:bodyPr wrap="none" anchor="ctr"/>
          <a:lstStyle/>
          <a:p>
            <a:endParaRPr lang="it-IT" altLang="de-DE"/>
          </a:p>
        </p:txBody>
      </p:sp>
      <p:sp>
        <p:nvSpPr>
          <p:cNvPr id="34" name="AutoShape 13"/>
          <p:cNvSpPr>
            <a:spLocks noChangeArrowheads="1"/>
          </p:cNvSpPr>
          <p:nvPr/>
        </p:nvSpPr>
        <p:spPr bwMode="auto">
          <a:xfrm>
            <a:off x="6283023" y="1677984"/>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35" name="AutoShape 14"/>
          <p:cNvSpPr>
            <a:spLocks noChangeArrowheads="1"/>
          </p:cNvSpPr>
          <p:nvPr/>
        </p:nvSpPr>
        <p:spPr bwMode="auto">
          <a:xfrm>
            <a:off x="7596336" y="1376359"/>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36" name="AutoShape 15"/>
          <p:cNvSpPr>
            <a:spLocks noChangeArrowheads="1"/>
          </p:cNvSpPr>
          <p:nvPr/>
        </p:nvSpPr>
        <p:spPr bwMode="auto">
          <a:xfrm>
            <a:off x="7291084" y="1677984"/>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37" name="AutoShape 16"/>
          <p:cNvSpPr>
            <a:spLocks noChangeArrowheads="1"/>
          </p:cNvSpPr>
          <p:nvPr/>
        </p:nvSpPr>
        <p:spPr bwMode="auto">
          <a:xfrm>
            <a:off x="7794323" y="1677984"/>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0" name="AutoShape 19"/>
          <p:cNvSpPr>
            <a:spLocks noChangeArrowheads="1"/>
          </p:cNvSpPr>
          <p:nvPr/>
        </p:nvSpPr>
        <p:spPr bwMode="auto">
          <a:xfrm>
            <a:off x="6570359" y="1376359"/>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1" name="AutoShape 20"/>
          <p:cNvSpPr>
            <a:spLocks noChangeArrowheads="1"/>
          </p:cNvSpPr>
          <p:nvPr/>
        </p:nvSpPr>
        <p:spPr bwMode="auto">
          <a:xfrm>
            <a:off x="7073598" y="1376359"/>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3" name="AutoShape 22"/>
          <p:cNvSpPr>
            <a:spLocks noChangeArrowheads="1"/>
          </p:cNvSpPr>
          <p:nvPr/>
        </p:nvSpPr>
        <p:spPr bwMode="auto">
          <a:xfrm>
            <a:off x="8081659" y="1376359"/>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6" name="AutoShape 25"/>
          <p:cNvSpPr>
            <a:spLocks noChangeArrowheads="1"/>
          </p:cNvSpPr>
          <p:nvPr/>
        </p:nvSpPr>
        <p:spPr bwMode="auto">
          <a:xfrm>
            <a:off x="6859284" y="1089021"/>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7" name="AutoShape 26"/>
          <p:cNvSpPr>
            <a:spLocks noChangeArrowheads="1"/>
          </p:cNvSpPr>
          <p:nvPr/>
        </p:nvSpPr>
        <p:spPr bwMode="auto">
          <a:xfrm>
            <a:off x="7362523" y="1089021"/>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8" name="AutoShape 27"/>
          <p:cNvSpPr>
            <a:spLocks noChangeArrowheads="1"/>
          </p:cNvSpPr>
          <p:nvPr/>
        </p:nvSpPr>
        <p:spPr bwMode="auto">
          <a:xfrm>
            <a:off x="7867348" y="1089021"/>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sp>
        <p:nvSpPr>
          <p:cNvPr id="49" name="AutoShape 28"/>
          <p:cNvSpPr>
            <a:spLocks noChangeArrowheads="1"/>
          </p:cNvSpPr>
          <p:nvPr/>
        </p:nvSpPr>
        <p:spPr bwMode="auto">
          <a:xfrm>
            <a:off x="8370584" y="1089021"/>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grpSp>
        <p:nvGrpSpPr>
          <p:cNvPr id="4" name="Group 3"/>
          <p:cNvGrpSpPr/>
          <p:nvPr/>
        </p:nvGrpSpPr>
        <p:grpSpPr>
          <a:xfrm>
            <a:off x="7533805" y="2261434"/>
            <a:ext cx="1361531" cy="879534"/>
            <a:chOff x="7533805" y="2261434"/>
            <a:chExt cx="1361531" cy="879534"/>
          </a:xfrm>
        </p:grpSpPr>
        <p:sp>
          <p:nvSpPr>
            <p:cNvPr id="51" name="Line 30"/>
            <p:cNvSpPr>
              <a:spLocks noChangeShapeType="1"/>
            </p:cNvSpPr>
            <p:nvPr/>
          </p:nvSpPr>
          <p:spPr bwMode="auto">
            <a:xfrm flipH="1">
              <a:off x="7533805" y="2261434"/>
              <a:ext cx="7602" cy="705892"/>
            </a:xfrm>
            <a:prstGeom prst="line">
              <a:avLst/>
            </a:prstGeom>
            <a:noFill/>
            <a:ln w="76200">
              <a:solidFill>
                <a:srgbClr val="FF9966"/>
              </a:solidFill>
              <a:round/>
              <a:headEnd type="triangle" w="med" len="med"/>
              <a:tailEnd/>
            </a:ln>
            <a:extLst>
              <a:ext uri="{909E8E84-426E-40DD-AFC4-6F175D3DCCD1}">
                <a14:hiddenFill xmlns:a14="http://schemas.microsoft.com/office/drawing/2010/main">
                  <a:noFill/>
                </a14:hiddenFill>
              </a:ext>
            </a:extLst>
          </p:spPr>
          <p:txBody>
            <a:bodyPr/>
            <a:lstStyle/>
            <a:p>
              <a:endParaRPr lang="de-CH"/>
            </a:p>
          </p:txBody>
        </p:sp>
        <p:sp>
          <p:nvSpPr>
            <p:cNvPr id="52" name="Text Box 31"/>
            <p:cNvSpPr txBox="1">
              <a:spLocks noChangeArrowheads="1"/>
            </p:cNvSpPr>
            <p:nvPr/>
          </p:nvSpPr>
          <p:spPr bwMode="auto">
            <a:xfrm>
              <a:off x="7596336" y="2740858"/>
              <a:ext cx="129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GB" altLang="de-DE" sz="2000" dirty="0">
                  <a:solidFill>
                    <a:srgbClr val="FF9900"/>
                  </a:solidFill>
                  <a:latin typeface="Arial" pitchFamily="34" charset="0"/>
                </a:rPr>
                <a:t>X-ray</a:t>
              </a:r>
            </a:p>
          </p:txBody>
        </p:sp>
      </p:grpSp>
      <p:sp>
        <p:nvSpPr>
          <p:cNvPr id="53" name="Oval 32"/>
          <p:cNvSpPr>
            <a:spLocks noChangeArrowheads="1"/>
          </p:cNvSpPr>
          <p:nvPr/>
        </p:nvSpPr>
        <p:spPr bwMode="auto">
          <a:xfrm>
            <a:off x="7510117" y="2189996"/>
            <a:ext cx="58280" cy="54300"/>
          </a:xfrm>
          <a:prstGeom prst="ellipse">
            <a:avLst/>
          </a:prstGeom>
          <a:gradFill rotWithShape="1">
            <a:gsLst>
              <a:gs pos="0">
                <a:srgbClr val="0066FF"/>
              </a:gs>
              <a:gs pos="100000">
                <a:srgbClr val="BED8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it-IT" altLang="de-DE"/>
          </a:p>
        </p:txBody>
      </p:sp>
      <p:sp>
        <p:nvSpPr>
          <p:cNvPr id="54" name="AutoShape 16"/>
          <p:cNvSpPr>
            <a:spLocks noChangeArrowheads="1"/>
          </p:cNvSpPr>
          <p:nvPr/>
        </p:nvSpPr>
        <p:spPr bwMode="auto">
          <a:xfrm>
            <a:off x="6804248" y="1685940"/>
            <a:ext cx="459908" cy="154452"/>
          </a:xfrm>
          <a:prstGeom prst="cube">
            <a:avLst>
              <a:gd name="adj" fmla="val 99704"/>
            </a:avLst>
          </a:prstGeom>
          <a:solidFill>
            <a:srgbClr val="0070C0"/>
          </a:solidFill>
          <a:ln w="9525">
            <a:solidFill>
              <a:schemeClr val="tx1"/>
            </a:solidFill>
            <a:miter lim="800000"/>
            <a:headEnd/>
            <a:tailEnd/>
          </a:ln>
        </p:spPr>
        <p:txBody>
          <a:bodyPr wrap="none" anchor="ctr"/>
          <a:lstStyle/>
          <a:p>
            <a:endParaRPr lang="it-IT" altLang="de-DE"/>
          </a:p>
        </p:txBody>
      </p:sp>
      <p:pic>
        <p:nvPicPr>
          <p:cNvPr id="30" name="Picture 29"/>
          <p:cNvPicPr/>
          <p:nvPr/>
        </p:nvPicPr>
        <p:blipFill rotWithShape="1">
          <a:blip r:embed="rId3"/>
          <a:srcRect r="10279"/>
          <a:stretch/>
        </p:blipFill>
        <p:spPr>
          <a:xfrm>
            <a:off x="2449235" y="3766168"/>
            <a:ext cx="2458045" cy="2558866"/>
          </a:xfrm>
          <a:prstGeom prst="rect">
            <a:avLst/>
          </a:prstGeom>
        </p:spPr>
      </p:pic>
      <p:pic>
        <p:nvPicPr>
          <p:cNvPr id="38" name="Picture 37"/>
          <p:cNvPicPr/>
          <p:nvPr/>
        </p:nvPicPr>
        <p:blipFill rotWithShape="1">
          <a:blip r:embed="rId4"/>
          <a:srcRect r="5167"/>
          <a:stretch/>
        </p:blipFill>
        <p:spPr>
          <a:xfrm>
            <a:off x="35497" y="3721724"/>
            <a:ext cx="2413738" cy="2603310"/>
          </a:xfrm>
          <a:prstGeom prst="rect">
            <a:avLst/>
          </a:prstGeom>
        </p:spPr>
      </p:pic>
      <p:sp>
        <p:nvSpPr>
          <p:cNvPr id="42" name="CustomShape 8"/>
          <p:cNvSpPr/>
          <p:nvPr/>
        </p:nvSpPr>
        <p:spPr>
          <a:xfrm>
            <a:off x="815136" y="4203048"/>
            <a:ext cx="1073900" cy="1172577"/>
          </a:xfrm>
          <a:prstGeom prst="rect">
            <a:avLst/>
          </a:prstGeom>
          <a:ln w="18360">
            <a:solidFill>
              <a:srgbClr val="000000"/>
            </a:solidFill>
            <a:round/>
          </a:ln>
        </p:spPr>
        <p:txBody>
          <a:bodyPr wrap="none" lIns="99000" tIns="54000" rIns="99000" bIns="54000" anchor="ctr"/>
          <a:lstStyle/>
          <a:p>
            <a:pPr algn="ctr"/>
            <a:r>
              <a:rPr lang="en-US"/>
              <a:t>Pixel</a:t>
            </a:r>
            <a:endParaRPr/>
          </a:p>
        </p:txBody>
      </p:sp>
      <p:sp>
        <p:nvSpPr>
          <p:cNvPr id="3" name="Rectangle 2"/>
          <p:cNvSpPr/>
          <p:nvPr/>
        </p:nvSpPr>
        <p:spPr>
          <a:xfrm>
            <a:off x="4907280" y="3759346"/>
            <a:ext cx="4137526" cy="2880789"/>
          </a:xfrm>
          <a:prstGeom prst="rect">
            <a:avLst/>
          </a:prstGeom>
        </p:spPr>
        <p:txBody>
          <a:bodyPr wrap="square">
            <a:spAutoFit/>
          </a:bodyPr>
          <a:lstStyle/>
          <a:p>
            <a:pPr>
              <a:lnSpc>
                <a:spcPct val="90000"/>
              </a:lnSpc>
              <a:spcBef>
                <a:spcPct val="20000"/>
              </a:spcBef>
              <a:buFont typeface="Times New Roman" pitchFamily="18" charset="0"/>
              <a:buChar char="•"/>
            </a:pPr>
            <a:r>
              <a:rPr lang="en-GB" altLang="de-DE" sz="2400" dirty="0">
                <a:latin typeface="+mn-lt"/>
              </a:rPr>
              <a:t>Photon counting </a:t>
            </a:r>
            <a:r>
              <a:rPr lang="en-GB" altLang="de-DE" sz="2400" dirty="0" smtClean="0">
                <a:latin typeface="+mn-lt"/>
              </a:rPr>
              <a:t>detectors lose </a:t>
            </a:r>
            <a:r>
              <a:rPr lang="en-GB" altLang="de-DE" sz="2400" dirty="0">
                <a:latin typeface="+mn-lt"/>
              </a:rPr>
              <a:t>counts in the </a:t>
            </a:r>
            <a:r>
              <a:rPr lang="en-GB" altLang="de-DE" sz="2400" dirty="0" smtClean="0">
                <a:latin typeface="+mn-lt"/>
              </a:rPr>
              <a:t>pixel corners</a:t>
            </a:r>
          </a:p>
          <a:p>
            <a:pPr>
              <a:lnSpc>
                <a:spcPct val="90000"/>
              </a:lnSpc>
              <a:spcBef>
                <a:spcPct val="20000"/>
              </a:spcBef>
              <a:buFont typeface="Times New Roman" pitchFamily="18" charset="0"/>
              <a:buChar char="•"/>
            </a:pPr>
            <a:r>
              <a:rPr lang="en-GB" altLang="de-DE" sz="2000" dirty="0" smtClean="0">
                <a:latin typeface="+mn-lt"/>
              </a:rPr>
              <a:t>Photon </a:t>
            </a:r>
            <a:r>
              <a:rPr lang="en-GB" altLang="de-DE" sz="2000" dirty="0">
                <a:latin typeface="+mn-lt"/>
              </a:rPr>
              <a:t>counting </a:t>
            </a:r>
            <a:r>
              <a:rPr lang="en-GB" altLang="de-DE" sz="2000" dirty="0" smtClean="0">
                <a:latin typeface="+mn-lt"/>
              </a:rPr>
              <a:t>does not make sense without charge summation for pitches below 40 </a:t>
            </a:r>
            <a:r>
              <a:rPr lang="en-US" sz="2000" dirty="0" smtClean="0">
                <a:latin typeface="+mn-lt"/>
              </a:rPr>
              <a:t>µm</a:t>
            </a:r>
          </a:p>
          <a:p>
            <a:pPr>
              <a:lnSpc>
                <a:spcPct val="90000"/>
              </a:lnSpc>
              <a:spcBef>
                <a:spcPct val="20000"/>
              </a:spcBef>
              <a:buFont typeface="Times New Roman" pitchFamily="18" charset="0"/>
              <a:buChar char="•"/>
            </a:pPr>
            <a:r>
              <a:rPr lang="en-US" altLang="de-DE" sz="2000" dirty="0" smtClean="0">
                <a:latin typeface="+mn-lt"/>
              </a:rPr>
              <a:t>Artefacts when structures smaller than pixels size</a:t>
            </a:r>
          </a:p>
          <a:p>
            <a:pPr lvl="1">
              <a:lnSpc>
                <a:spcPct val="90000"/>
              </a:lnSpc>
              <a:spcBef>
                <a:spcPct val="20000"/>
              </a:spcBef>
              <a:buFont typeface="Times New Roman" pitchFamily="18" charset="0"/>
              <a:buChar char="•"/>
            </a:pPr>
            <a:r>
              <a:rPr lang="en-US" altLang="de-DE" sz="2000" dirty="0" smtClean="0">
                <a:latin typeface="+mn-lt"/>
              </a:rPr>
              <a:t>Corner effect in protein crystallography</a:t>
            </a:r>
            <a:endParaRPr lang="en-GB" altLang="de-DE" sz="2000" dirty="0">
              <a:latin typeface="+mn-lt"/>
            </a:endParaRPr>
          </a:p>
        </p:txBody>
      </p:sp>
      <p:sp>
        <p:nvSpPr>
          <p:cNvPr id="5" name="Rectangle 4"/>
          <p:cNvSpPr/>
          <p:nvPr/>
        </p:nvSpPr>
        <p:spPr>
          <a:xfrm>
            <a:off x="539552" y="6273225"/>
            <a:ext cx="4572000" cy="338554"/>
          </a:xfrm>
          <a:prstGeom prst="rect">
            <a:avLst/>
          </a:prstGeom>
        </p:spPr>
        <p:txBody>
          <a:bodyPr>
            <a:spAutoFit/>
          </a:bodyPr>
          <a:lstStyle/>
          <a:p>
            <a:pPr algn="ctr">
              <a:lnSpc>
                <a:spcPct val="100000"/>
              </a:lnSpc>
            </a:pPr>
            <a:r>
              <a:rPr lang="en-US" dirty="0">
                <a:solidFill>
                  <a:srgbClr val="0084D1"/>
                </a:solidFill>
                <a:latin typeface="Arial narrow"/>
                <a:ea typeface="DejaVu Sans"/>
              </a:rPr>
              <a:t>20keV pencil beam </a:t>
            </a:r>
            <a:r>
              <a:rPr lang="en-US" dirty="0" smtClean="0">
                <a:solidFill>
                  <a:srgbClr val="0084D1"/>
                </a:solidFill>
                <a:latin typeface="Arial narrow"/>
                <a:ea typeface="DejaVu Sans"/>
              </a:rPr>
              <a:t>scan</a:t>
            </a:r>
            <a:endParaRPr lang="en-US" dirty="0"/>
          </a:p>
        </p:txBody>
      </p:sp>
      <p:sp>
        <p:nvSpPr>
          <p:cNvPr id="6" name="TextBox 5"/>
          <p:cNvSpPr txBox="1"/>
          <p:nvPr/>
        </p:nvSpPr>
        <p:spPr>
          <a:xfrm>
            <a:off x="262036" y="5816025"/>
            <a:ext cx="2005707" cy="349279"/>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Photon counting</a:t>
            </a:r>
            <a:endParaRPr lang="de-CH" sz="1800" kern="1000" spc="30" dirty="0" err="1" smtClean="0">
              <a:latin typeface="+mn-lt"/>
              <a:cs typeface="Franklin Gothic Book"/>
            </a:endParaRPr>
          </a:p>
        </p:txBody>
      </p:sp>
      <p:sp>
        <p:nvSpPr>
          <p:cNvPr id="44" name="TextBox 43"/>
          <p:cNvSpPr txBox="1"/>
          <p:nvPr/>
        </p:nvSpPr>
        <p:spPr>
          <a:xfrm>
            <a:off x="2710309" y="5805264"/>
            <a:ext cx="2005707" cy="349279"/>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Charge integrating</a:t>
            </a:r>
            <a:endParaRPr lang="de-CH" sz="1800" kern="1000" spc="30" dirty="0" err="1" smtClean="0">
              <a:latin typeface="+mn-lt"/>
              <a:cs typeface="Franklin Gothic Book"/>
            </a:endParaRPr>
          </a:p>
        </p:txBody>
      </p:sp>
      <p:sp>
        <p:nvSpPr>
          <p:cNvPr id="29" name="Slide Number Placeholder 3"/>
          <p:cNvSpPr>
            <a:spLocks noGrp="1"/>
          </p:cNvSpPr>
          <p:nvPr>
            <p:ph type="sldNum" sz="quarter" idx="4294967295"/>
          </p:nvPr>
        </p:nvSpPr>
        <p:spPr>
          <a:xfrm>
            <a:off x="8659044" y="6575775"/>
            <a:ext cx="180156" cy="228600"/>
          </a:xfrm>
          <a:prstGeom prst="rect">
            <a:avLst/>
          </a:prstGeom>
        </p:spPr>
        <p:txBody>
          <a:bodyPr/>
          <a:lstStyle/>
          <a:p>
            <a:pPr algn="r">
              <a:defRPr/>
            </a:pPr>
            <a:fld id="{D217D8A4-28A9-4B29-8D56-49CD1932A4A1}" type="slidenum">
              <a:rPr lang="de-DE" altLang="de-DE" sz="1000" smtClean="0"/>
              <a:pPr algn="r">
                <a:defRPr/>
              </a:pPr>
              <a:t>41</a:t>
            </a:fld>
            <a:endParaRPr lang="de-DE" altLang="de-DE" sz="1000" dirty="0"/>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36169497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dissolve">
                                      <p:cBhvr>
                                        <p:cTn id="12" dur="500"/>
                                        <p:tgtEl>
                                          <p:spTgt spid="53"/>
                                        </p:tgtEl>
                                      </p:cBhvr>
                                    </p:animEffect>
                                  </p:childTnLst>
                                </p:cTn>
                              </p:par>
                            </p:childTnLst>
                          </p:cTn>
                        </p:par>
                        <p:par>
                          <p:cTn id="13" fill="hold">
                            <p:stCondLst>
                              <p:cond delay="1000"/>
                            </p:stCondLst>
                            <p:childTnLst>
                              <p:par>
                                <p:cTn id="14" presetID="64" presetClass="path" presetSubtype="0" accel="50000" decel="50000" fill="hold" grpId="1" nodeType="afterEffect">
                                  <p:stCondLst>
                                    <p:cond delay="0"/>
                                  </p:stCondLst>
                                  <p:childTnLst>
                                    <p:animMotion origin="layout" path="M 1.66667E-6 3.7037E-6 L 1.66667E-6 -0.1051 " pathEditMode="relative" rAng="0" ptsTypes="AA">
                                      <p:cBhvr>
                                        <p:cTn id="15" dur="2000" fill="hold"/>
                                        <p:tgtEl>
                                          <p:spTgt spid="53"/>
                                        </p:tgtEl>
                                        <p:attrNameLst>
                                          <p:attrName>ppt_x</p:attrName>
                                          <p:attrName>ppt_y</p:attrName>
                                        </p:attrNameLst>
                                      </p:cBhvr>
                                      <p:rCtr x="0" y="-5255"/>
                                    </p:animMotion>
                                  </p:childTnLst>
                                </p:cTn>
                              </p:par>
                              <p:par>
                                <p:cTn id="16" presetID="6" presetClass="emph" presetSubtype="0" accel="100000" fill="hold" grpId="2" nodeType="withEffect">
                                  <p:stCondLst>
                                    <p:cond delay="0"/>
                                  </p:stCondLst>
                                  <p:childTnLst>
                                    <p:animScale>
                                      <p:cBhvr>
                                        <p:cTn id="17" dur="2000" fill="hold"/>
                                        <p:tgtEl>
                                          <p:spTgt spid="53"/>
                                        </p:tgtEl>
                                      </p:cBhvr>
                                      <p:by x="400000" y="400000"/>
                                    </p:animScale>
                                  </p:childTnLst>
                                </p:cTn>
                              </p:par>
                            </p:childTnLst>
                          </p:cTn>
                        </p:par>
                        <p:par>
                          <p:cTn id="18" fill="hold">
                            <p:stCondLst>
                              <p:cond delay="3000"/>
                            </p:stCondLst>
                            <p:childTnLst>
                              <p:par>
                                <p:cTn id="19" presetID="1" presetClass="emph" presetSubtype="1" repeatCount="indefinite" accel="50000" nodeType="afterEffect">
                                  <p:stCondLst>
                                    <p:cond delay="0"/>
                                  </p:stCondLst>
                                  <p:childTnLst>
                                    <p:set>
                                      <p:cBhvr>
                                        <p:cTn id="20" dur="indefinite"/>
                                        <p:tgtEl>
                                          <p:spTgt spid="35"/>
                                        </p:tgtEl>
                                        <p:attrNameLst>
                                          <p:attrName>fillcolor</p:attrName>
                                        </p:attrNameLst>
                                      </p:cBhvr>
                                      <p:to>
                                        <p:clrVal>
                                          <a:srgbClr val="00CC99"/>
                                        </p:clrVal>
                                      </p:to>
                                    </p:set>
                                    <p:set>
                                      <p:cBhvr>
                                        <p:cTn id="21" dur="indefinite"/>
                                        <p:tgtEl>
                                          <p:spTgt spid="35"/>
                                        </p:tgtEl>
                                        <p:attrNameLst>
                                          <p:attrName>fill.type</p:attrName>
                                        </p:attrNameLst>
                                      </p:cBhvr>
                                      <p:to>
                                        <p:strVal val="solid"/>
                                      </p:to>
                                    </p:set>
                                    <p:set>
                                      <p:cBhvr>
                                        <p:cTn id="22" dur="indefinite"/>
                                        <p:tgtEl>
                                          <p:spTgt spid="35"/>
                                        </p:tgtEl>
                                        <p:attrNameLst>
                                          <p:attrName>fill.on</p:attrName>
                                        </p:attrNameLst>
                                      </p:cBhvr>
                                      <p:to>
                                        <p:strVal val="true"/>
                                      </p:to>
                                    </p:set>
                                  </p:childTnLst>
                                </p:cTn>
                              </p:par>
                            </p:childTnLst>
                          </p:cTn>
                        </p:par>
                        <p:par>
                          <p:cTn id="23" fill="hold">
                            <p:stCondLst>
                              <p:cond delay="3000"/>
                            </p:stCondLst>
                            <p:childTnLst>
                              <p:par>
                                <p:cTn id="24" presetID="1" presetClass="emph" presetSubtype="1" repeatCount="indefinite" accel="50000" nodeType="afterEffect">
                                  <p:stCondLst>
                                    <p:cond delay="0"/>
                                  </p:stCondLst>
                                  <p:childTnLst>
                                    <p:set>
                                      <p:cBhvr>
                                        <p:cTn id="25" dur="indefinite"/>
                                        <p:tgtEl>
                                          <p:spTgt spid="41"/>
                                        </p:tgtEl>
                                        <p:attrNameLst>
                                          <p:attrName>fillcolor</p:attrName>
                                        </p:attrNameLst>
                                      </p:cBhvr>
                                      <p:to>
                                        <p:clrVal>
                                          <a:srgbClr val="C1FFEF"/>
                                        </p:clrVal>
                                      </p:to>
                                    </p:set>
                                    <p:set>
                                      <p:cBhvr>
                                        <p:cTn id="26" dur="indefinite"/>
                                        <p:tgtEl>
                                          <p:spTgt spid="41"/>
                                        </p:tgtEl>
                                        <p:attrNameLst>
                                          <p:attrName>fill.type</p:attrName>
                                        </p:attrNameLst>
                                      </p:cBhvr>
                                      <p:to>
                                        <p:strVal val="solid"/>
                                      </p:to>
                                    </p:set>
                                    <p:set>
                                      <p:cBhvr>
                                        <p:cTn id="27" dur="indefinite"/>
                                        <p:tgtEl>
                                          <p:spTgt spid="41"/>
                                        </p:tgtEl>
                                        <p:attrNameLst>
                                          <p:attrName>fill.on</p:attrName>
                                        </p:attrNameLst>
                                      </p:cBhvr>
                                      <p:to>
                                        <p:strVal val="true"/>
                                      </p:to>
                                    </p:set>
                                  </p:childTnLst>
                                </p:cTn>
                              </p:par>
                            </p:childTnLst>
                          </p:cTn>
                        </p:par>
                        <p:par>
                          <p:cTn id="28" fill="hold">
                            <p:stCondLst>
                              <p:cond delay="3000"/>
                            </p:stCondLst>
                            <p:childTnLst>
                              <p:par>
                                <p:cTn id="29" presetID="9" presetClass="exit" presetSubtype="0" fill="hold" grpId="3" nodeType="afterEffect">
                                  <p:stCondLst>
                                    <p:cond delay="0"/>
                                  </p:stCondLst>
                                  <p:childTnLst>
                                    <p:animEffect transition="out" filter="dissolve">
                                      <p:cBhvr>
                                        <p:cTn id="30" dur="500"/>
                                        <p:tgtEl>
                                          <p:spTgt spid="53"/>
                                        </p:tgtEl>
                                      </p:cBhvr>
                                    </p:animEffect>
                                    <p:set>
                                      <p:cBhvr>
                                        <p:cTn id="31" dur="1" fill="hold">
                                          <p:stCondLst>
                                            <p:cond delay="499"/>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3" grpId="2" animBg="1"/>
      <p:bldP spid="53" grpId="3"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013" y="908720"/>
            <a:ext cx="3125420" cy="278774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10" name="Text Box 123"/>
          <p:cNvSpPr txBox="1">
            <a:spLocks noChangeArrowheads="1"/>
          </p:cNvSpPr>
          <p:nvPr/>
        </p:nvSpPr>
        <p:spPr bwMode="auto">
          <a:xfrm>
            <a:off x="2142019" y="1467822"/>
            <a:ext cx="341749" cy="403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de-CH" altLang="de-DE" dirty="0">
                <a:solidFill>
                  <a:schemeClr val="accent1"/>
                </a:solidFill>
                <a:latin typeface="+mn-lt"/>
              </a:rPr>
              <a:t>d</a:t>
            </a:r>
            <a:endParaRPr lang="en-US" altLang="de-DE" dirty="0">
              <a:solidFill>
                <a:schemeClr val="accent1"/>
              </a:solidFill>
              <a:latin typeface="+mn-lt"/>
            </a:endParaRPr>
          </a:p>
        </p:txBody>
      </p:sp>
      <p:sp>
        <p:nvSpPr>
          <p:cNvPr id="17439" name="Line 122"/>
          <p:cNvSpPr>
            <a:spLocks noChangeShapeType="1"/>
          </p:cNvSpPr>
          <p:nvPr/>
        </p:nvSpPr>
        <p:spPr bwMode="auto">
          <a:xfrm>
            <a:off x="1907704" y="1892088"/>
            <a:ext cx="769086" cy="7782"/>
          </a:xfrm>
          <a:prstGeom prst="line">
            <a:avLst/>
          </a:prstGeom>
          <a:noFill/>
          <a:ln w="38100">
            <a:solidFill>
              <a:schemeClr val="accent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1533" name="Text Box 124"/>
          <p:cNvSpPr txBox="1">
            <a:spLocks noChangeArrowheads="1"/>
          </p:cNvSpPr>
          <p:nvPr/>
        </p:nvSpPr>
        <p:spPr bwMode="auto">
          <a:xfrm>
            <a:off x="2664356" y="3356992"/>
            <a:ext cx="341748" cy="404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de-CH" altLang="de-DE" dirty="0">
                <a:solidFill>
                  <a:schemeClr val="accent1"/>
                </a:solidFill>
                <a:latin typeface="+mn-lt"/>
              </a:rPr>
              <a:t>p</a:t>
            </a:r>
            <a:endParaRPr lang="en-US" altLang="de-DE" dirty="0">
              <a:solidFill>
                <a:schemeClr val="accent1"/>
              </a:solidFill>
              <a:latin typeface="+mn-lt"/>
            </a:endParaRPr>
          </a:p>
        </p:txBody>
      </p:sp>
      <p:sp>
        <p:nvSpPr>
          <p:cNvPr id="17441" name="Line 125"/>
          <p:cNvSpPr>
            <a:spLocks noChangeShapeType="1"/>
          </p:cNvSpPr>
          <p:nvPr/>
        </p:nvSpPr>
        <p:spPr bwMode="auto">
          <a:xfrm>
            <a:off x="2322597" y="3356992"/>
            <a:ext cx="1025267" cy="0"/>
          </a:xfrm>
          <a:prstGeom prst="line">
            <a:avLst/>
          </a:prstGeom>
          <a:noFill/>
          <a:ln w="38100">
            <a:solidFill>
              <a:schemeClr val="accent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pic>
        <p:nvPicPr>
          <p:cNvPr id="17415"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9661" r="12975"/>
          <a:stretch/>
        </p:blipFill>
        <p:spPr bwMode="auto">
          <a:xfrm>
            <a:off x="4695772" y="904831"/>
            <a:ext cx="3332612" cy="31002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nvGrpSpPr>
          <p:cNvPr id="42" name="Group 17"/>
          <p:cNvGrpSpPr>
            <a:grpSpLocks/>
          </p:cNvGrpSpPr>
          <p:nvPr/>
        </p:nvGrpSpPr>
        <p:grpSpPr bwMode="auto">
          <a:xfrm>
            <a:off x="93663" y="3933056"/>
            <a:ext cx="8912225" cy="1839912"/>
            <a:chOff x="0" y="4592676"/>
            <a:chExt cx="8911113" cy="1839899"/>
          </a:xfrm>
        </p:grpSpPr>
        <p:pic>
          <p:nvPicPr>
            <p:cNvPr id="43"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4592676"/>
              <a:ext cx="8356896" cy="1067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43"/>
            <p:cNvSpPr txBox="1"/>
            <p:nvPr/>
          </p:nvSpPr>
          <p:spPr>
            <a:xfrm>
              <a:off x="1338095" y="5602319"/>
              <a:ext cx="1880953" cy="830256"/>
            </a:xfrm>
            <a:prstGeom prst="rect">
              <a:avLst/>
            </a:prstGeom>
            <a:noFill/>
          </p:spPr>
          <p:txBody>
            <a:bodyPr>
              <a:spAutoFit/>
            </a:bodyPr>
            <a:lstStyle/>
            <a:p>
              <a:pPr algn="ctr">
                <a:defRPr/>
              </a:pPr>
              <a:r>
                <a:rPr lang="en-US" dirty="0">
                  <a:solidFill>
                    <a:srgbClr val="FF0000"/>
                  </a:solidFill>
                  <a:latin typeface="+mn-lt"/>
                </a:rPr>
                <a:t>Full charge collection</a:t>
              </a:r>
              <a:endParaRPr lang="de-CH" dirty="0">
                <a:solidFill>
                  <a:srgbClr val="FF0000"/>
                </a:solidFill>
                <a:latin typeface="+mn-lt"/>
              </a:endParaRPr>
            </a:p>
          </p:txBody>
        </p:sp>
        <p:sp>
          <p:nvSpPr>
            <p:cNvPr id="45" name="TextBox 44"/>
            <p:cNvSpPr txBox="1"/>
            <p:nvPr/>
          </p:nvSpPr>
          <p:spPr>
            <a:xfrm>
              <a:off x="3836508" y="5605494"/>
              <a:ext cx="3455557" cy="460372"/>
            </a:xfrm>
            <a:prstGeom prst="rect">
              <a:avLst/>
            </a:prstGeom>
            <a:noFill/>
          </p:spPr>
          <p:txBody>
            <a:bodyPr>
              <a:spAutoFit/>
            </a:bodyPr>
            <a:lstStyle/>
            <a:p>
              <a:pPr algn="ctr">
                <a:defRPr/>
              </a:pPr>
              <a:r>
                <a:rPr lang="en-US" dirty="0">
                  <a:solidFill>
                    <a:srgbClr val="170CF4"/>
                  </a:solidFill>
                  <a:latin typeface="+mn-lt"/>
                </a:rPr>
                <a:t>Charge sharing</a:t>
              </a:r>
              <a:endParaRPr lang="de-CH" dirty="0">
                <a:solidFill>
                  <a:srgbClr val="170CF4"/>
                </a:solidFill>
                <a:latin typeface="+mn-lt"/>
              </a:endParaRPr>
            </a:p>
          </p:txBody>
        </p:sp>
        <p:sp>
          <p:nvSpPr>
            <p:cNvPr id="46" name="Rounded Rectangle 11"/>
            <p:cNvSpPr>
              <a:spLocks noChangeArrowheads="1"/>
            </p:cNvSpPr>
            <p:nvPr/>
          </p:nvSpPr>
          <p:spPr bwMode="auto">
            <a:xfrm>
              <a:off x="1423358" y="4592676"/>
              <a:ext cx="1795353" cy="1008902"/>
            </a:xfrm>
            <a:prstGeom prst="roundRect">
              <a:avLst>
                <a:gd name="adj" fmla="val 16667"/>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de-CH" altLang="de-DE"/>
            </a:p>
          </p:txBody>
        </p:sp>
        <p:sp>
          <p:nvSpPr>
            <p:cNvPr id="47" name="Rounded Rectangle 20"/>
            <p:cNvSpPr>
              <a:spLocks noChangeArrowheads="1"/>
            </p:cNvSpPr>
            <p:nvPr/>
          </p:nvSpPr>
          <p:spPr bwMode="auto">
            <a:xfrm>
              <a:off x="3404470" y="4598434"/>
              <a:ext cx="4689519" cy="1008902"/>
            </a:xfrm>
            <a:prstGeom prst="roundRect">
              <a:avLst>
                <a:gd name="adj" fmla="val 16667"/>
              </a:avLst>
            </a:prstGeom>
            <a:noFill/>
            <a:ln w="38100" algn="ctr">
              <a:solidFill>
                <a:srgbClr val="170CF4"/>
              </a:solidFill>
              <a:round/>
              <a:headEnd/>
              <a:tailEnd/>
            </a:ln>
            <a:extLst>
              <a:ext uri="{909E8E84-426E-40DD-AFC4-6F175D3DCCD1}">
                <a14:hiddenFill xmlns:a14="http://schemas.microsoft.com/office/drawing/2010/main">
                  <a:solidFill>
                    <a:srgbClr val="FFFFFF"/>
                  </a:solidFill>
                </a14:hiddenFill>
              </a:ext>
            </a:extLst>
          </p:spPr>
          <p:txBody>
            <a:bodyPr/>
            <a:lstStyle/>
            <a:p>
              <a:endParaRPr lang="de-CH" altLang="de-DE"/>
            </a:p>
          </p:txBody>
        </p:sp>
        <p:sp>
          <p:nvSpPr>
            <p:cNvPr id="48" name="Rounded Rectangle 21"/>
            <p:cNvSpPr>
              <a:spLocks noChangeArrowheads="1"/>
            </p:cNvSpPr>
            <p:nvPr/>
          </p:nvSpPr>
          <p:spPr bwMode="auto">
            <a:xfrm>
              <a:off x="3869674" y="4804913"/>
              <a:ext cx="416916" cy="655608"/>
            </a:xfrm>
            <a:prstGeom prst="roundRect">
              <a:avLst>
                <a:gd name="adj" fmla="val 16667"/>
              </a:avLst>
            </a:prstGeom>
            <a:solidFill>
              <a:srgbClr val="00B050">
                <a:alpha val="20000"/>
              </a:srgbClr>
            </a:solidFill>
            <a:ln>
              <a:noFill/>
            </a:ln>
            <a:extLst>
              <a:ext uri="{91240B29-F687-4F45-9708-019B960494DF}">
                <a14:hiddenLine xmlns:a14="http://schemas.microsoft.com/office/drawing/2010/main" w="38100" algn="ctr">
                  <a:solidFill>
                    <a:srgbClr val="000000"/>
                  </a:solidFill>
                  <a:round/>
                  <a:headEnd/>
                  <a:tailEnd/>
                </a14:hiddenLine>
              </a:ext>
            </a:extLst>
          </p:spPr>
          <p:txBody>
            <a:bodyPr/>
            <a:lstStyle/>
            <a:p>
              <a:endParaRPr lang="de-CH" altLang="de-DE"/>
            </a:p>
          </p:txBody>
        </p:sp>
        <p:sp>
          <p:nvSpPr>
            <p:cNvPr id="49" name="Rounded Rectangle 22"/>
            <p:cNvSpPr>
              <a:spLocks noChangeArrowheads="1"/>
            </p:cNvSpPr>
            <p:nvPr/>
          </p:nvSpPr>
          <p:spPr bwMode="auto">
            <a:xfrm>
              <a:off x="4286591" y="4804913"/>
              <a:ext cx="1889922" cy="655608"/>
            </a:xfrm>
            <a:prstGeom prst="roundRect">
              <a:avLst>
                <a:gd name="adj" fmla="val 16667"/>
              </a:avLst>
            </a:prstGeom>
            <a:solidFill>
              <a:srgbClr val="EA16C2">
                <a:alpha val="20000"/>
              </a:srgbClr>
            </a:solidFill>
            <a:ln>
              <a:noFill/>
            </a:ln>
            <a:extLst>
              <a:ext uri="{91240B29-F687-4F45-9708-019B960494DF}">
                <a14:hiddenLine xmlns:a14="http://schemas.microsoft.com/office/drawing/2010/main" w="38100" algn="ctr">
                  <a:solidFill>
                    <a:srgbClr val="000000"/>
                  </a:solidFill>
                  <a:round/>
                  <a:headEnd/>
                  <a:tailEnd/>
                </a14:hiddenLine>
              </a:ext>
            </a:extLst>
          </p:spPr>
          <p:txBody>
            <a:bodyPr/>
            <a:lstStyle/>
            <a:p>
              <a:endParaRPr lang="de-CH" altLang="de-DE"/>
            </a:p>
          </p:txBody>
        </p:sp>
        <p:sp>
          <p:nvSpPr>
            <p:cNvPr id="50" name="Rounded Rectangle 23"/>
            <p:cNvSpPr>
              <a:spLocks noChangeArrowheads="1"/>
            </p:cNvSpPr>
            <p:nvPr/>
          </p:nvSpPr>
          <p:spPr bwMode="auto">
            <a:xfrm>
              <a:off x="6218444" y="4769323"/>
              <a:ext cx="1795496" cy="655608"/>
            </a:xfrm>
            <a:prstGeom prst="roundRect">
              <a:avLst>
                <a:gd name="adj" fmla="val 16667"/>
              </a:avLst>
            </a:prstGeom>
            <a:solidFill>
              <a:srgbClr val="FFFF00">
                <a:alpha val="20000"/>
              </a:srgbClr>
            </a:solidFill>
            <a:ln>
              <a:noFill/>
            </a:ln>
            <a:extLst>
              <a:ext uri="{91240B29-F687-4F45-9708-019B960494DF}">
                <a14:hiddenLine xmlns:a14="http://schemas.microsoft.com/office/drawing/2010/main" w="38100" algn="ctr">
                  <a:solidFill>
                    <a:srgbClr val="000000"/>
                  </a:solidFill>
                  <a:round/>
                  <a:headEnd/>
                  <a:tailEnd/>
                </a14:hiddenLine>
              </a:ext>
            </a:extLst>
          </p:spPr>
          <p:txBody>
            <a:bodyPr/>
            <a:lstStyle/>
            <a:p>
              <a:endParaRPr lang="de-CH" altLang="de-DE"/>
            </a:p>
          </p:txBody>
        </p:sp>
        <p:sp>
          <p:nvSpPr>
            <p:cNvPr id="51" name="TextBox 50"/>
            <p:cNvSpPr txBox="1"/>
            <p:nvPr/>
          </p:nvSpPr>
          <p:spPr>
            <a:xfrm>
              <a:off x="3404762" y="5970616"/>
              <a:ext cx="965080" cy="461959"/>
            </a:xfrm>
            <a:prstGeom prst="rect">
              <a:avLst/>
            </a:prstGeom>
            <a:noFill/>
          </p:spPr>
          <p:txBody>
            <a:bodyPr>
              <a:spAutoFit/>
            </a:bodyPr>
            <a:lstStyle/>
            <a:p>
              <a:pPr algn="ctr">
                <a:defRPr/>
              </a:pPr>
              <a:r>
                <a:rPr lang="en-US" dirty="0">
                  <a:solidFill>
                    <a:srgbClr val="00B050"/>
                  </a:solidFill>
                  <a:latin typeface="+mn-lt"/>
                </a:rPr>
                <a:t>Sides</a:t>
              </a:r>
              <a:endParaRPr lang="de-CH" dirty="0">
                <a:solidFill>
                  <a:srgbClr val="00B050"/>
                </a:solidFill>
                <a:latin typeface="+mn-lt"/>
              </a:endParaRPr>
            </a:p>
          </p:txBody>
        </p:sp>
        <p:sp>
          <p:nvSpPr>
            <p:cNvPr id="52" name="TextBox 51"/>
            <p:cNvSpPr txBox="1"/>
            <p:nvPr/>
          </p:nvSpPr>
          <p:spPr>
            <a:xfrm>
              <a:off x="4560318" y="5970616"/>
              <a:ext cx="1452382" cy="461959"/>
            </a:xfrm>
            <a:prstGeom prst="rect">
              <a:avLst/>
            </a:prstGeom>
            <a:noFill/>
          </p:spPr>
          <p:txBody>
            <a:bodyPr>
              <a:spAutoFit/>
            </a:bodyPr>
            <a:lstStyle/>
            <a:p>
              <a:pPr algn="ctr">
                <a:defRPr/>
              </a:pPr>
              <a:r>
                <a:rPr lang="en-US" dirty="0">
                  <a:solidFill>
                    <a:srgbClr val="EA16C2"/>
                  </a:solidFill>
                  <a:latin typeface="+mn-lt"/>
                </a:rPr>
                <a:t>Corners</a:t>
              </a:r>
              <a:endParaRPr lang="de-CH" dirty="0">
                <a:solidFill>
                  <a:srgbClr val="EA16C2"/>
                </a:solidFill>
                <a:latin typeface="+mn-lt"/>
              </a:endParaRPr>
            </a:p>
          </p:txBody>
        </p:sp>
        <p:sp>
          <p:nvSpPr>
            <p:cNvPr id="53" name="TextBox 52"/>
            <p:cNvSpPr txBox="1"/>
            <p:nvPr/>
          </p:nvSpPr>
          <p:spPr>
            <a:xfrm>
              <a:off x="5980954" y="5970616"/>
              <a:ext cx="2930159" cy="461959"/>
            </a:xfrm>
            <a:prstGeom prst="rect">
              <a:avLst/>
            </a:prstGeom>
            <a:noFill/>
          </p:spPr>
          <p:txBody>
            <a:bodyPr>
              <a:spAutoFit/>
            </a:bodyPr>
            <a:lstStyle/>
            <a:p>
              <a:pPr algn="ctr">
                <a:defRPr/>
              </a:pPr>
              <a:r>
                <a:rPr lang="en-US" dirty="0">
                  <a:solidFill>
                    <a:srgbClr val="FF9900"/>
                  </a:solidFill>
                  <a:latin typeface="+mn-lt"/>
                </a:rPr>
                <a:t>Noise convolution</a:t>
              </a:r>
              <a:endParaRPr lang="de-CH" dirty="0">
                <a:solidFill>
                  <a:srgbClr val="FF9900"/>
                </a:solidFill>
                <a:latin typeface="+mn-lt"/>
              </a:endParaRPr>
            </a:p>
          </p:txBody>
        </p:sp>
      </p:grpSp>
      <p:sp>
        <p:nvSpPr>
          <p:cNvPr id="5" name="Title 4"/>
          <p:cNvSpPr>
            <a:spLocks noGrp="1"/>
          </p:cNvSpPr>
          <p:nvPr>
            <p:ph type="title"/>
          </p:nvPr>
        </p:nvSpPr>
        <p:spPr/>
        <p:txBody>
          <a:bodyPr/>
          <a:lstStyle/>
          <a:p>
            <a:r>
              <a:rPr lang="en-US" dirty="0" smtClean="0"/>
              <a:t>Linear charge collection model</a:t>
            </a:r>
            <a:endParaRPr lang="de-CH" dirty="0"/>
          </a:p>
        </p:txBody>
      </p:sp>
      <p:sp>
        <p:nvSpPr>
          <p:cNvPr id="56" name="TextBox 55"/>
          <p:cNvSpPr txBox="1"/>
          <p:nvPr/>
        </p:nvSpPr>
        <p:spPr>
          <a:xfrm>
            <a:off x="1990718" y="5664150"/>
            <a:ext cx="2021707" cy="1077218"/>
          </a:xfrm>
          <a:prstGeom prst="rect">
            <a:avLst/>
          </a:prstGeom>
          <a:noFill/>
        </p:spPr>
        <p:txBody>
          <a:bodyPr wrap="none">
            <a:spAutoFit/>
          </a:bodyPr>
          <a:lstStyle/>
          <a:p>
            <a:r>
              <a:rPr lang="el-GR" altLang="de-DE" dirty="0">
                <a:solidFill>
                  <a:schemeClr val="tx1"/>
                </a:solidFill>
                <a:latin typeface="Arial" charset="0"/>
              </a:rPr>
              <a:t>α</a:t>
            </a:r>
            <a:r>
              <a:rPr lang="en-US" altLang="de-DE" dirty="0">
                <a:solidFill>
                  <a:schemeClr val="tx1"/>
                </a:solidFill>
                <a:latin typeface="Arial" charset="0"/>
              </a:rPr>
              <a:t> </a:t>
            </a:r>
            <a:r>
              <a:rPr lang="en-US" altLang="de-DE" dirty="0" smtClean="0">
                <a:solidFill>
                  <a:schemeClr val="tx1"/>
                </a:solidFill>
                <a:latin typeface="Arial" charset="0"/>
              </a:rPr>
              <a:t>: </a:t>
            </a:r>
            <a:r>
              <a:rPr lang="en-US" altLang="de-DE" dirty="0" err="1" smtClean="0">
                <a:solidFill>
                  <a:schemeClr val="tx1"/>
                </a:solidFill>
                <a:latin typeface="Arial" charset="0"/>
              </a:rPr>
              <a:t>d</a:t>
            </a:r>
            <a:r>
              <a:rPr lang="en-US" altLang="de-DE" baseline="-25000" dirty="0" err="1" smtClean="0">
                <a:solidFill>
                  <a:schemeClr val="tx1"/>
                </a:solidFill>
                <a:latin typeface="Arial" charset="0"/>
              </a:rPr>
              <a:t>chargeSharing</a:t>
            </a:r>
            <a:r>
              <a:rPr lang="en-US" altLang="de-DE" dirty="0" smtClean="0">
                <a:solidFill>
                  <a:schemeClr val="tx1"/>
                </a:solidFill>
                <a:latin typeface="Arial" charset="0"/>
              </a:rPr>
              <a:t> /pitch</a:t>
            </a:r>
            <a:endParaRPr lang="en-US" altLang="de-DE" dirty="0">
              <a:solidFill>
                <a:schemeClr val="tx1"/>
              </a:solidFill>
              <a:latin typeface="Arial" charset="0"/>
            </a:endParaRPr>
          </a:p>
          <a:p>
            <a:r>
              <a:rPr lang="en-US" altLang="de-DE" dirty="0">
                <a:solidFill>
                  <a:schemeClr val="tx1"/>
                </a:solidFill>
                <a:latin typeface="Arial" charset="0"/>
              </a:rPr>
              <a:t>Q</a:t>
            </a:r>
            <a:r>
              <a:rPr lang="en-US" altLang="de-DE" baseline="-25000" dirty="0">
                <a:solidFill>
                  <a:schemeClr val="tx1"/>
                </a:solidFill>
                <a:latin typeface="Arial" charset="0"/>
              </a:rPr>
              <a:t>0</a:t>
            </a:r>
            <a:r>
              <a:rPr lang="en-US" altLang="de-DE" dirty="0">
                <a:solidFill>
                  <a:schemeClr val="tx1"/>
                </a:solidFill>
                <a:latin typeface="Arial" charset="0"/>
              </a:rPr>
              <a:t> </a:t>
            </a:r>
            <a:r>
              <a:rPr lang="en-US" altLang="de-DE" dirty="0" smtClean="0">
                <a:solidFill>
                  <a:schemeClr val="tx1"/>
                </a:solidFill>
                <a:latin typeface="Arial" charset="0"/>
              </a:rPr>
              <a:t>: total </a:t>
            </a:r>
            <a:r>
              <a:rPr lang="en-US" altLang="de-DE" dirty="0">
                <a:solidFill>
                  <a:schemeClr val="tx1"/>
                </a:solidFill>
                <a:latin typeface="Arial" charset="0"/>
              </a:rPr>
              <a:t>charge </a:t>
            </a:r>
          </a:p>
          <a:p>
            <a:r>
              <a:rPr lang="en-US" altLang="de-DE" dirty="0">
                <a:solidFill>
                  <a:schemeClr val="tx1"/>
                </a:solidFill>
                <a:latin typeface="Arial" charset="0"/>
              </a:rPr>
              <a:t>Q </a:t>
            </a:r>
            <a:r>
              <a:rPr lang="en-US" altLang="de-DE" dirty="0" smtClean="0">
                <a:solidFill>
                  <a:schemeClr val="tx1"/>
                </a:solidFill>
                <a:latin typeface="Arial" charset="0"/>
              </a:rPr>
              <a:t>: collected charge</a:t>
            </a:r>
            <a:endParaRPr lang="en-US" altLang="de-DE" dirty="0">
              <a:solidFill>
                <a:schemeClr val="tx1"/>
              </a:solidFill>
              <a:latin typeface="Arial" charset="0"/>
            </a:endParaRPr>
          </a:p>
        </p:txBody>
      </p:sp>
      <p:sp>
        <p:nvSpPr>
          <p:cNvPr id="57" name="TextBox 56"/>
          <p:cNvSpPr txBox="1"/>
          <p:nvPr/>
        </p:nvSpPr>
        <p:spPr>
          <a:xfrm>
            <a:off x="4788024" y="5859269"/>
            <a:ext cx="2624436" cy="954107"/>
          </a:xfrm>
          <a:prstGeom prst="rect">
            <a:avLst/>
          </a:prstGeom>
          <a:noFill/>
        </p:spPr>
        <p:txBody>
          <a:bodyPr wrap="none">
            <a:spAutoFit/>
          </a:bodyPr>
          <a:lstStyle/>
          <a:p>
            <a:r>
              <a:rPr lang="el-GR" altLang="de-DE" dirty="0" smtClean="0">
                <a:solidFill>
                  <a:schemeClr val="tx1"/>
                </a:solidFill>
                <a:latin typeface="Arial" charset="0"/>
              </a:rPr>
              <a:t>σ</a:t>
            </a:r>
            <a:r>
              <a:rPr lang="en-US" altLang="de-DE" dirty="0" smtClean="0">
                <a:solidFill>
                  <a:schemeClr val="tx1"/>
                </a:solidFill>
                <a:latin typeface="Arial" charset="0"/>
              </a:rPr>
              <a:t> </a:t>
            </a:r>
            <a:r>
              <a:rPr lang="en-US" altLang="de-DE" dirty="0" smtClean="0"/>
              <a:t>: </a:t>
            </a:r>
            <a:r>
              <a:rPr lang="en-US" altLang="de-DE" dirty="0" smtClean="0">
                <a:solidFill>
                  <a:schemeClr val="tx1"/>
                </a:solidFill>
                <a:latin typeface="Arial" charset="0"/>
              </a:rPr>
              <a:t>electronic noise </a:t>
            </a:r>
            <a:r>
              <a:rPr lang="en-US" altLang="de-DE" dirty="0" err="1" smtClean="0">
                <a:solidFill>
                  <a:schemeClr val="tx1"/>
                </a:solidFill>
                <a:latin typeface="Arial" charset="0"/>
              </a:rPr>
              <a:t>ENC</a:t>
            </a:r>
            <a:r>
              <a:rPr lang="en-US" altLang="de-DE" baseline="-25000" dirty="0" err="1" smtClean="0">
                <a:solidFill>
                  <a:schemeClr val="tx1"/>
                </a:solidFill>
                <a:latin typeface="Arial" charset="0"/>
              </a:rPr>
              <a:t>rms</a:t>
            </a:r>
            <a:endParaRPr lang="en-US" altLang="de-DE" baseline="-25000" dirty="0">
              <a:solidFill>
                <a:schemeClr val="tx1"/>
              </a:solidFill>
              <a:latin typeface="Arial" charset="0"/>
            </a:endParaRPr>
          </a:p>
          <a:p>
            <a:r>
              <a:rPr lang="en-US" altLang="de-DE" dirty="0">
                <a:solidFill>
                  <a:schemeClr val="tx1"/>
                </a:solidFill>
                <a:latin typeface="Arial" charset="0"/>
              </a:rPr>
              <a:t>A </a:t>
            </a:r>
            <a:r>
              <a:rPr lang="en-US" altLang="de-DE" dirty="0" smtClean="0">
                <a:solidFill>
                  <a:schemeClr val="tx1"/>
                </a:solidFill>
                <a:latin typeface="Arial" charset="0"/>
              </a:rPr>
              <a:t>: number </a:t>
            </a:r>
            <a:r>
              <a:rPr lang="en-US" altLang="de-DE" dirty="0">
                <a:solidFill>
                  <a:schemeClr val="tx1"/>
                </a:solidFill>
                <a:latin typeface="Arial" charset="0"/>
              </a:rPr>
              <a:t>of photons</a:t>
            </a:r>
          </a:p>
          <a:p>
            <a:r>
              <a:rPr lang="en-US" altLang="de-DE" baseline="-25000" dirty="0">
                <a:solidFill>
                  <a:schemeClr val="tx1"/>
                </a:solidFill>
                <a:latin typeface="Arial" charset="0"/>
              </a:rPr>
              <a:t> </a:t>
            </a:r>
            <a:endParaRPr lang="de-CH" altLang="de-DE" baseline="-25000" dirty="0">
              <a:solidFill>
                <a:schemeClr val="tx1"/>
              </a:solidFill>
              <a:latin typeface="Arial" charset="0"/>
            </a:endParaRPr>
          </a:p>
        </p:txBody>
      </p:sp>
      <p:sp>
        <p:nvSpPr>
          <p:cNvPr id="4" name="Date Placeholder 3"/>
          <p:cNvSpPr>
            <a:spLocks noGrp="1"/>
          </p:cNvSpPr>
          <p:nvPr>
            <p:ph type="dt" sz="half" idx="10"/>
          </p:nvPr>
        </p:nvSpPr>
        <p:spPr/>
        <p:txBody>
          <a:bodyPr/>
          <a:lstStyle/>
          <a:p>
            <a:pPr>
              <a:defRPr/>
            </a:pPr>
            <a:r>
              <a:rPr lang="de-DE" altLang="de-DE" smtClean="0"/>
              <a:t>FEE 2018</a:t>
            </a:r>
            <a:endParaRPr lang="de-DE" altLang="de-DE"/>
          </a:p>
        </p:txBody>
      </p:sp>
      <p:sp>
        <p:nvSpPr>
          <p:cNvPr id="6" name="Footer Placeholder 5"/>
          <p:cNvSpPr>
            <a:spLocks noGrp="1"/>
          </p:cNvSpPr>
          <p:nvPr>
            <p:ph type="ftr" sz="quarter" idx="11"/>
          </p:nvPr>
        </p:nvSpPr>
        <p:spPr/>
        <p:txBody>
          <a:bodyPr/>
          <a:lstStyle/>
          <a:p>
            <a:pPr>
              <a:defRPr/>
            </a:pPr>
            <a:r>
              <a:rPr lang="de-DE" altLang="de-DE" smtClean="0"/>
              <a:t>R. Dinapoli</a:t>
            </a:r>
            <a:endParaRPr lang="de-DE" altLang="de-DE" dirty="0"/>
          </a:p>
        </p:txBody>
      </p:sp>
      <p:sp>
        <p:nvSpPr>
          <p:cNvPr id="7" name="Slide Number Placeholder 6"/>
          <p:cNvSpPr>
            <a:spLocks noGrp="1"/>
          </p:cNvSpPr>
          <p:nvPr>
            <p:ph type="sldNum" sz="quarter" idx="12"/>
          </p:nvPr>
        </p:nvSpPr>
        <p:spPr/>
        <p:txBody>
          <a:bodyPr/>
          <a:lstStyle/>
          <a:p>
            <a:pPr>
              <a:defRPr/>
            </a:pPr>
            <a:fld id="{E9DDA529-1629-4900-B2FB-A652C71C2CCD}" type="slidenum">
              <a:rPr lang="de-DE" altLang="de-DE" smtClean="0"/>
              <a:pPr>
                <a:defRPr/>
              </a:pPr>
              <a:t>42</a:t>
            </a:fld>
            <a:endParaRPr lang="de-DE" altLang="de-DE" dirty="0"/>
          </a:p>
        </p:txBody>
      </p:sp>
    </p:spTree>
    <p:extLst>
      <p:ext uri="{BB962C8B-B14F-4D97-AF65-F5344CB8AC3E}">
        <p14:creationId xmlns:p14="http://schemas.microsoft.com/office/powerpoint/2010/main" val="1617790384"/>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2536" y="908720"/>
            <a:ext cx="3603600" cy="2589522"/>
          </a:xfrm>
          <a:prstGeom prst="rect">
            <a:avLst/>
          </a:prstGeom>
        </p:spPr>
      </p:pic>
      <p:sp>
        <p:nvSpPr>
          <p:cNvPr id="3" name="Title 2"/>
          <p:cNvSpPr>
            <a:spLocks noGrp="1"/>
          </p:cNvSpPr>
          <p:nvPr>
            <p:ph type="title"/>
          </p:nvPr>
        </p:nvSpPr>
        <p:spPr/>
        <p:txBody>
          <a:bodyPr/>
          <a:lstStyle/>
          <a:p>
            <a:r>
              <a:rPr lang="en-US" dirty="0" smtClean="0"/>
              <a:t>Dynamic range for MÖNCH 03</a:t>
            </a:r>
            <a:endParaRPr lang="de-CH" dirty="0"/>
          </a:p>
        </p:txBody>
      </p:sp>
      <p:sp>
        <p:nvSpPr>
          <p:cNvPr id="4" name="Slide Number Placeholder 3"/>
          <p:cNvSpPr>
            <a:spLocks noGrp="1"/>
          </p:cNvSpPr>
          <p:nvPr>
            <p:ph type="sldNum" sz="quarter" idx="4294967295"/>
          </p:nvPr>
        </p:nvSpPr>
        <p:spPr>
          <a:xfrm>
            <a:off x="8206312" y="6661150"/>
            <a:ext cx="575742" cy="196850"/>
          </a:xfrm>
          <a:prstGeom prst="rect">
            <a:avLst/>
          </a:prstGeom>
        </p:spPr>
        <p:txBody>
          <a:bodyPr/>
          <a:lstStyle/>
          <a:p>
            <a:pPr algn="r">
              <a:defRPr/>
            </a:pPr>
            <a:r>
              <a:rPr lang="de-DE" smtClean="0"/>
              <a:t>Page </a:t>
            </a:r>
            <a:fld id="{EBC07571-3134-BB4B-B83F-1A9FE18D34F3}" type="slidenum">
              <a:rPr lang="de-DE" smtClean="0"/>
              <a:pPr algn="r">
                <a:defRPr/>
              </a:pPr>
              <a:t>43</a:t>
            </a:fld>
            <a:endParaRPr lang="de-DE" dirty="0"/>
          </a:p>
        </p:txBody>
      </p:sp>
      <p:sp>
        <p:nvSpPr>
          <p:cNvPr id="7" name="TextShape 2"/>
          <p:cNvSpPr txBox="1"/>
          <p:nvPr/>
        </p:nvSpPr>
        <p:spPr>
          <a:xfrm>
            <a:off x="2635200" y="799920"/>
            <a:ext cx="3017520" cy="355680"/>
          </a:xfrm>
          <a:prstGeom prst="rect">
            <a:avLst/>
          </a:prstGeom>
        </p:spPr>
        <p:txBody>
          <a:bodyPr lIns="90000" tIns="45000" rIns="90000" bIns="45000"/>
          <a:lstStyle/>
          <a:p>
            <a:pPr algn="ctr">
              <a:buSzPct val="45000"/>
            </a:pPr>
            <a:r>
              <a:rPr lang="en-US" dirty="0">
                <a:solidFill>
                  <a:srgbClr val="000000"/>
                </a:solidFill>
                <a:latin typeface="Arial Narrow"/>
                <a:ea typeface="AR PL UMing HK"/>
              </a:rPr>
              <a:t>Highest Gain Setting</a:t>
            </a:r>
            <a:endParaRPr dirty="0">
              <a:solidFill>
                <a:prstClr val="black"/>
              </a:solidFill>
            </a:endParaRPr>
          </a:p>
        </p:txBody>
      </p:sp>
      <p:pic>
        <p:nvPicPr>
          <p:cNvPr id="11" name="Picture 10"/>
          <p:cNvPicPr/>
          <p:nvPr/>
        </p:nvPicPr>
        <p:blipFill>
          <a:blip r:embed="rId4"/>
          <a:stretch>
            <a:fillRect/>
          </a:stretch>
        </p:blipFill>
        <p:spPr>
          <a:xfrm>
            <a:off x="230400" y="3751920"/>
            <a:ext cx="3604680" cy="2671200"/>
          </a:xfrm>
          <a:prstGeom prst="rect">
            <a:avLst/>
          </a:prstGeom>
          <a:ln>
            <a:noFill/>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4904" y="908720"/>
            <a:ext cx="3603600" cy="2589522"/>
          </a:xfrm>
          <a:prstGeom prst="rect">
            <a:avLst/>
          </a:prstGeom>
        </p:spPr>
      </p:pic>
      <p:sp>
        <p:nvSpPr>
          <p:cNvPr id="12" name="TextShape 4"/>
          <p:cNvSpPr txBox="1"/>
          <p:nvPr/>
        </p:nvSpPr>
        <p:spPr>
          <a:xfrm>
            <a:off x="403200" y="3499920"/>
            <a:ext cx="3017520" cy="355680"/>
          </a:xfrm>
          <a:prstGeom prst="rect">
            <a:avLst/>
          </a:prstGeom>
        </p:spPr>
        <p:txBody>
          <a:bodyPr lIns="90000" tIns="45000" rIns="90000" bIns="45000"/>
          <a:lstStyle/>
          <a:p>
            <a:pPr algn="ctr">
              <a:buSzPct val="45000"/>
            </a:pPr>
            <a:r>
              <a:rPr lang="en-US" dirty="0">
                <a:solidFill>
                  <a:srgbClr val="000000"/>
                </a:solidFill>
                <a:latin typeface="Arial Narrow"/>
                <a:ea typeface="AR PL UMing HK"/>
              </a:rPr>
              <a:t>Highest Gain Setting</a:t>
            </a:r>
            <a:endParaRPr dirty="0">
              <a:solidFill>
                <a:prstClr val="black"/>
              </a:solidFill>
            </a:endParaRPr>
          </a:p>
        </p:txBody>
      </p:sp>
      <p:sp>
        <p:nvSpPr>
          <p:cNvPr id="13" name="CustomShape 5"/>
          <p:cNvSpPr/>
          <p:nvPr/>
        </p:nvSpPr>
        <p:spPr>
          <a:xfrm>
            <a:off x="3835080" y="3818294"/>
            <a:ext cx="5212080" cy="2194560"/>
          </a:xfrm>
          <a:prstGeom prst="rect">
            <a:avLst/>
          </a:prstGeom>
          <a:solidFill>
            <a:srgbClr val="FFFFFF"/>
          </a:solidFill>
          <a:ln w="18360">
            <a:solidFill>
              <a:srgbClr val="3465A4"/>
            </a:solidFill>
            <a:round/>
          </a:ln>
        </p:spPr>
        <p:txBody>
          <a:bodyPr wrap="none" lIns="99000" tIns="54000" rIns="99000" bIns="54000" anchor="ctr"/>
          <a:lstStyle/>
          <a:p>
            <a:pPr marL="285750" indent="-285750">
              <a:buSzPct val="99000"/>
              <a:buFont typeface="Arial" panose="020B0604020202020204" pitchFamily="34" charset="0"/>
              <a:buChar char="•"/>
            </a:pPr>
            <a:r>
              <a:rPr lang="en-US" dirty="0">
                <a:solidFill>
                  <a:srgbClr val="000000"/>
                </a:solidFill>
                <a:ea typeface="AR PL UMing HK"/>
              </a:rPr>
              <a:t>Dynamic range:</a:t>
            </a:r>
            <a:endParaRPr dirty="0">
              <a:solidFill>
                <a:prstClr val="black"/>
              </a:solidFill>
            </a:endParaRPr>
          </a:p>
          <a:p>
            <a:pPr marL="285750" indent="-285750">
              <a:buSzPct val="99000"/>
              <a:buFont typeface="Arial" panose="020B0604020202020204" pitchFamily="34" charset="0"/>
              <a:buChar char="•"/>
            </a:pPr>
            <a:r>
              <a:rPr lang="en-US" dirty="0" smtClean="0">
                <a:solidFill>
                  <a:srgbClr val="000000"/>
                </a:solidFill>
                <a:ea typeface="AR PL UMing HK"/>
              </a:rPr>
              <a:t>600 3 </a:t>
            </a:r>
            <a:r>
              <a:rPr lang="en-US" dirty="0" err="1">
                <a:solidFill>
                  <a:srgbClr val="000000"/>
                </a:solidFill>
                <a:ea typeface="AR PL UMing HK"/>
              </a:rPr>
              <a:t>keV</a:t>
            </a:r>
            <a:r>
              <a:rPr lang="en-US" dirty="0">
                <a:solidFill>
                  <a:srgbClr val="000000"/>
                </a:solidFill>
                <a:ea typeface="AR PL UMing HK"/>
              </a:rPr>
              <a:t> photons at lowest gain setting</a:t>
            </a:r>
            <a:endParaRPr dirty="0">
              <a:solidFill>
                <a:prstClr val="black"/>
              </a:solidFill>
            </a:endParaRPr>
          </a:p>
          <a:p>
            <a:pPr marL="285750" indent="-285750">
              <a:buSzPct val="99000"/>
              <a:buFont typeface="Arial" panose="020B0604020202020204" pitchFamily="34" charset="0"/>
              <a:buChar char="•"/>
            </a:pPr>
            <a:r>
              <a:rPr lang="en-US" dirty="0" smtClean="0">
                <a:solidFill>
                  <a:srgbClr val="000000"/>
                </a:solidFill>
                <a:ea typeface="AR PL UMing HK"/>
              </a:rPr>
              <a:t>18 3 </a:t>
            </a:r>
            <a:r>
              <a:rPr lang="en-US" dirty="0" err="1">
                <a:solidFill>
                  <a:srgbClr val="000000"/>
                </a:solidFill>
                <a:ea typeface="AR PL UMing HK"/>
              </a:rPr>
              <a:t>keV</a:t>
            </a:r>
            <a:r>
              <a:rPr lang="en-US" dirty="0">
                <a:solidFill>
                  <a:srgbClr val="000000"/>
                </a:solidFill>
                <a:ea typeface="AR PL UMing HK"/>
              </a:rPr>
              <a:t> photons at highest gain setting</a:t>
            </a:r>
            <a:endParaRPr dirty="0">
              <a:solidFill>
                <a:prstClr val="black"/>
              </a:solidFill>
            </a:endParaRPr>
          </a:p>
          <a:p>
            <a:pPr lvl="1">
              <a:buFont typeface="Wingdings" charset="2"/>
              <a:buChar char=""/>
            </a:pPr>
            <a:r>
              <a:rPr lang="en-US" dirty="0" smtClean="0">
                <a:solidFill>
                  <a:srgbClr val="000000"/>
                </a:solidFill>
                <a:ea typeface="AR PL UMing HK"/>
              </a:rPr>
              <a:t>non-linearity due output </a:t>
            </a:r>
            <a:r>
              <a:rPr lang="en-US" dirty="0">
                <a:solidFill>
                  <a:srgbClr val="000000"/>
                </a:solidFill>
                <a:ea typeface="AR PL UMing HK"/>
              </a:rPr>
              <a:t>buffer saturation</a:t>
            </a:r>
            <a:endParaRPr dirty="0">
              <a:solidFill>
                <a:prstClr val="black"/>
              </a:solidFill>
            </a:endParaRPr>
          </a:p>
          <a:p>
            <a:pPr lvl="1">
              <a:buFont typeface="Wingdings" charset="2"/>
              <a:buChar char=""/>
            </a:pPr>
            <a:r>
              <a:rPr lang="en-US" dirty="0">
                <a:solidFill>
                  <a:srgbClr val="000000"/>
                </a:solidFill>
                <a:ea typeface="AR PL UMing HK"/>
              </a:rPr>
              <a:t>optimize chip settings</a:t>
            </a:r>
            <a:endParaRPr dirty="0">
              <a:solidFill>
                <a:prstClr val="black"/>
              </a:solidFill>
            </a:endParaRPr>
          </a:p>
        </p:txBody>
      </p:sp>
      <p:sp>
        <p:nvSpPr>
          <p:cNvPr id="14" name="Right Arrow Callout 13"/>
          <p:cNvSpPr/>
          <p:nvPr/>
        </p:nvSpPr>
        <p:spPr bwMode="auto">
          <a:xfrm>
            <a:off x="395536" y="836712"/>
            <a:ext cx="1800200" cy="720080"/>
          </a:xfrm>
          <a:prstGeom prst="rightArrowCallout">
            <a:avLst>
              <a:gd name="adj1" fmla="val 25000"/>
              <a:gd name="adj2" fmla="val 25000"/>
              <a:gd name="adj3" fmla="val 25000"/>
              <a:gd name="adj4" fmla="val 74586"/>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smtClean="0">
                <a:ln>
                  <a:noFill/>
                </a:ln>
                <a:solidFill>
                  <a:schemeClr val="tx1"/>
                </a:solidFill>
                <a:effectLst/>
              </a:rPr>
              <a:t>IR laser</a:t>
            </a:r>
          </a:p>
          <a:p>
            <a:pPr marL="285750" marR="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800" dirty="0" smtClean="0">
                <a:solidFill>
                  <a:schemeClr val="tx1"/>
                </a:solidFill>
              </a:rPr>
              <a:t>ND filters</a:t>
            </a:r>
            <a:endParaRPr kumimoji="0" lang="de-CH" sz="1800" b="0" i="0" u="none" strike="noStrike" cap="none" normalizeH="0" baseline="0" dirty="0">
              <a:ln>
                <a:noFill/>
              </a:ln>
              <a:solidFill>
                <a:schemeClr val="tx1"/>
              </a:solidFill>
              <a:effectLst/>
            </a:endParaRPr>
          </a:p>
        </p:txBody>
      </p:sp>
      <p:sp>
        <p:nvSpPr>
          <p:cNvPr id="8" name="TextShape 3"/>
          <p:cNvSpPr txBox="1"/>
          <p:nvPr/>
        </p:nvSpPr>
        <p:spPr>
          <a:xfrm>
            <a:off x="5911200" y="799920"/>
            <a:ext cx="3017520" cy="355680"/>
          </a:xfrm>
          <a:prstGeom prst="rect">
            <a:avLst/>
          </a:prstGeom>
        </p:spPr>
        <p:txBody>
          <a:bodyPr lIns="90000" tIns="45000" rIns="90000" bIns="45000"/>
          <a:lstStyle/>
          <a:p>
            <a:pPr algn="ctr">
              <a:buSzPct val="45000"/>
            </a:pPr>
            <a:r>
              <a:rPr lang="en-US" dirty="0">
                <a:solidFill>
                  <a:srgbClr val="000000"/>
                </a:solidFill>
                <a:latin typeface="Arial Narrow"/>
                <a:ea typeface="AR PL UMing HK"/>
              </a:rPr>
              <a:t>Lowest Gain Setting</a:t>
            </a:r>
            <a:endParaRPr dirty="0">
              <a:solidFill>
                <a:prstClr val="black"/>
              </a:solidFill>
            </a:endParaRPr>
          </a:p>
        </p:txBody>
      </p:sp>
      <p:sp>
        <p:nvSpPr>
          <p:cNvPr id="15" name="Down Arrow Callout 14"/>
          <p:cNvSpPr/>
          <p:nvPr/>
        </p:nvSpPr>
        <p:spPr bwMode="auto">
          <a:xfrm>
            <a:off x="230400" y="2565992"/>
            <a:ext cx="2109352" cy="1007024"/>
          </a:xfrm>
          <a:prstGeom prst="downArrowCallou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sz="1800" b="0" i="0" u="none" strike="noStrike" cap="none" normalizeH="0" baseline="0" dirty="0" smtClean="0">
                <a:ln>
                  <a:noFill/>
                </a:ln>
                <a:solidFill>
                  <a:schemeClr val="tx1"/>
                </a:solidFill>
                <a:effectLst/>
              </a:rPr>
              <a:t>3 </a:t>
            </a:r>
            <a:r>
              <a:rPr kumimoji="0" lang="en-US" sz="1800" b="0" i="0" u="none" strike="noStrike" cap="none" normalizeH="0" baseline="0" dirty="0" err="1" smtClean="0">
                <a:ln>
                  <a:noFill/>
                </a:ln>
                <a:solidFill>
                  <a:schemeClr val="tx1"/>
                </a:solidFill>
                <a:effectLst/>
              </a:rPr>
              <a:t>keV</a:t>
            </a:r>
            <a:r>
              <a:rPr kumimoji="0" lang="en-US" sz="1800" b="0" i="0" u="none" strike="noStrike" cap="none" normalizeH="0" baseline="0" dirty="0" smtClean="0">
                <a:ln>
                  <a:noFill/>
                </a:ln>
                <a:solidFill>
                  <a:schemeClr val="tx1"/>
                </a:solidFill>
                <a:effectLst/>
              </a:rPr>
              <a:t> photons</a:t>
            </a:r>
          </a:p>
          <a:p>
            <a:pPr marL="285750" marR="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800" dirty="0" err="1" smtClean="0">
                <a:solidFill>
                  <a:schemeClr val="tx1"/>
                </a:solidFill>
              </a:rPr>
              <a:t>Kapton</a:t>
            </a:r>
            <a:r>
              <a:rPr lang="en-US" sz="1800" dirty="0" smtClean="0">
                <a:solidFill>
                  <a:schemeClr val="tx1"/>
                </a:solidFill>
              </a:rPr>
              <a:t> thickness</a:t>
            </a:r>
            <a:endParaRPr kumimoji="0" lang="de-CH" sz="1800" b="0" i="0" u="none" strike="noStrike" cap="none" normalizeH="0" baseline="0" dirty="0">
              <a:ln>
                <a:noFill/>
              </a:ln>
              <a:solidFill>
                <a:schemeClr val="tx1"/>
              </a:solidFill>
              <a:effectLst/>
            </a:endParaRPr>
          </a:p>
        </p:txBody>
      </p:sp>
      <p:sp>
        <p:nvSpPr>
          <p:cNvPr id="6" name="Date Placeholder 5"/>
          <p:cNvSpPr>
            <a:spLocks noGrp="1"/>
          </p:cNvSpPr>
          <p:nvPr>
            <p:ph type="dt" sz="half" idx="10"/>
          </p:nvPr>
        </p:nvSpPr>
        <p:spPr/>
        <p:txBody>
          <a:bodyPr/>
          <a:lstStyle/>
          <a:p>
            <a:pPr>
              <a:defRPr/>
            </a:pPr>
            <a:r>
              <a:rPr lang="de-DE" altLang="de-DE" smtClean="0"/>
              <a:t>FEE 2018</a:t>
            </a:r>
            <a:endParaRPr lang="de-DE" altLang="de-DE"/>
          </a:p>
        </p:txBody>
      </p:sp>
      <p:sp>
        <p:nvSpPr>
          <p:cNvPr id="9" name="Footer Placeholder 8"/>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957558512"/>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Energy </a:t>
            </a:r>
            <a:r>
              <a:rPr lang="en-US" altLang="de-DE" dirty="0" smtClean="0"/>
              <a:t>resolution</a:t>
            </a:r>
            <a:endParaRPr lang="de-CH" altLang="de-DE" dirty="0" smtClean="0"/>
          </a:p>
        </p:txBody>
      </p:sp>
      <p:pic>
        <p:nvPicPr>
          <p:cNvPr id="19459"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3726" t="7666"/>
          <a:stretch/>
        </p:blipFill>
        <p:spPr>
          <a:xfrm>
            <a:off x="117172" y="1332061"/>
            <a:ext cx="6308981" cy="5121275"/>
          </a:xfrm>
          <a:solidFill>
            <a:schemeClr val="bg1"/>
          </a:solidFill>
        </p:spPr>
      </p:pic>
      <p:cxnSp>
        <p:nvCxnSpPr>
          <p:cNvPr id="19460" name="Curved Connector 6"/>
          <p:cNvCxnSpPr>
            <a:cxnSpLocks noChangeShapeType="1"/>
          </p:cNvCxnSpPr>
          <p:nvPr/>
        </p:nvCxnSpPr>
        <p:spPr bwMode="auto">
          <a:xfrm rot="5400000">
            <a:off x="275833" y="2275735"/>
            <a:ext cx="982662" cy="696904"/>
          </a:xfrm>
          <a:prstGeom prst="curvedConnector3">
            <a:avLst>
              <a:gd name="adj1" fmla="val 50000"/>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229433" y="2996952"/>
            <a:ext cx="1296988" cy="954107"/>
          </a:xfrm>
          <a:prstGeom prst="rect">
            <a:avLst/>
          </a:prstGeom>
          <a:noFill/>
        </p:spPr>
        <p:txBody>
          <a:bodyPr>
            <a:spAutoFit/>
          </a:bodyPr>
          <a:lstStyle/>
          <a:p>
            <a:pPr algn="ctr">
              <a:defRPr/>
            </a:pPr>
            <a:r>
              <a:rPr lang="en-US" sz="1400" dirty="0">
                <a:solidFill>
                  <a:schemeClr val="tx1"/>
                </a:solidFill>
                <a:latin typeface="+mn-lt"/>
              </a:rPr>
              <a:t>Compton </a:t>
            </a:r>
            <a:endParaRPr lang="en-US" sz="1400" dirty="0" smtClean="0">
              <a:solidFill>
                <a:schemeClr val="tx1"/>
              </a:solidFill>
              <a:latin typeface="+mn-lt"/>
            </a:endParaRPr>
          </a:p>
          <a:p>
            <a:pPr algn="ctr">
              <a:defRPr/>
            </a:pPr>
            <a:r>
              <a:rPr lang="en-US" sz="1400" dirty="0" smtClean="0">
                <a:solidFill>
                  <a:schemeClr val="tx1"/>
                </a:solidFill>
                <a:latin typeface="+mn-lt"/>
              </a:rPr>
              <a:t>Edge </a:t>
            </a:r>
            <a:endParaRPr lang="en-US" sz="1400" dirty="0">
              <a:solidFill>
                <a:schemeClr val="tx1"/>
              </a:solidFill>
              <a:latin typeface="+mn-lt"/>
            </a:endParaRPr>
          </a:p>
          <a:p>
            <a:pPr algn="ctr">
              <a:defRPr/>
            </a:pPr>
            <a:r>
              <a:rPr lang="en-US" sz="1400" dirty="0">
                <a:solidFill>
                  <a:schemeClr val="tx1"/>
                </a:solidFill>
                <a:latin typeface="+mn-lt"/>
              </a:rPr>
              <a:t>1.45 keV</a:t>
            </a:r>
            <a:endParaRPr lang="de-CH" sz="1400" dirty="0">
              <a:solidFill>
                <a:schemeClr val="tx1"/>
              </a:solidFill>
              <a:latin typeface="+mn-lt"/>
            </a:endParaRPr>
          </a:p>
        </p:txBody>
      </p:sp>
      <p:sp>
        <p:nvSpPr>
          <p:cNvPr id="16" name="TextBox 15"/>
          <p:cNvSpPr txBox="1"/>
          <p:nvPr/>
        </p:nvSpPr>
        <p:spPr>
          <a:xfrm>
            <a:off x="5057729" y="2230455"/>
            <a:ext cx="1295400" cy="630942"/>
          </a:xfrm>
          <a:prstGeom prst="rect">
            <a:avLst/>
          </a:prstGeom>
          <a:noFill/>
        </p:spPr>
        <p:txBody>
          <a:bodyPr>
            <a:spAutoFit/>
          </a:bodyPr>
          <a:lstStyle/>
          <a:p>
            <a:pPr algn="ctr">
              <a:defRPr/>
            </a:pPr>
            <a:r>
              <a:rPr lang="en-US" sz="1400" dirty="0">
                <a:solidFill>
                  <a:schemeClr val="tx1"/>
                </a:solidFill>
                <a:latin typeface="+mn-lt"/>
              </a:rPr>
              <a:t>Main beam </a:t>
            </a:r>
            <a:endParaRPr lang="en-US" sz="1400" dirty="0" smtClean="0">
              <a:solidFill>
                <a:schemeClr val="tx1"/>
              </a:solidFill>
              <a:latin typeface="+mn-lt"/>
            </a:endParaRPr>
          </a:p>
          <a:p>
            <a:pPr algn="ctr">
              <a:defRPr/>
            </a:pPr>
            <a:r>
              <a:rPr lang="en-US" sz="1400" dirty="0" smtClean="0">
                <a:solidFill>
                  <a:schemeClr val="tx1"/>
                </a:solidFill>
                <a:latin typeface="+mn-lt"/>
              </a:rPr>
              <a:t>20 </a:t>
            </a:r>
            <a:r>
              <a:rPr lang="en-US" sz="1400" dirty="0">
                <a:solidFill>
                  <a:schemeClr val="tx1"/>
                </a:solidFill>
                <a:latin typeface="+mn-lt"/>
              </a:rPr>
              <a:t>keV</a:t>
            </a:r>
            <a:endParaRPr lang="de-CH" sz="1400" dirty="0">
              <a:solidFill>
                <a:schemeClr val="tx1"/>
              </a:solidFill>
              <a:latin typeface="+mn-lt"/>
            </a:endParaRPr>
          </a:p>
        </p:txBody>
      </p:sp>
      <p:cxnSp>
        <p:nvCxnSpPr>
          <p:cNvPr id="19463" name="Curved Connector 16"/>
          <p:cNvCxnSpPr>
            <a:cxnSpLocks noChangeShapeType="1"/>
          </p:cNvCxnSpPr>
          <p:nvPr/>
        </p:nvCxnSpPr>
        <p:spPr bwMode="auto">
          <a:xfrm rot="16200000" flipV="1">
            <a:off x="4212531" y="4076502"/>
            <a:ext cx="576263" cy="433388"/>
          </a:xfrm>
          <a:prstGeom prst="curvedConnector3">
            <a:avLst>
              <a:gd name="adj1" fmla="val 11972"/>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0"/>
          <p:cNvSpPr txBox="1"/>
          <p:nvPr/>
        </p:nvSpPr>
        <p:spPr>
          <a:xfrm>
            <a:off x="3635052" y="3429000"/>
            <a:ext cx="1296988" cy="630942"/>
          </a:xfrm>
          <a:prstGeom prst="rect">
            <a:avLst/>
          </a:prstGeom>
          <a:noFill/>
        </p:spPr>
        <p:txBody>
          <a:bodyPr>
            <a:spAutoFit/>
          </a:bodyPr>
          <a:lstStyle/>
          <a:p>
            <a:pPr algn="ctr">
              <a:defRPr/>
            </a:pPr>
            <a:r>
              <a:rPr lang="en-US" sz="1400" dirty="0">
                <a:solidFill>
                  <a:schemeClr val="tx1"/>
                </a:solidFill>
                <a:latin typeface="+mn-lt"/>
              </a:rPr>
              <a:t>Si escape</a:t>
            </a:r>
          </a:p>
          <a:p>
            <a:pPr algn="ctr">
              <a:defRPr/>
            </a:pPr>
            <a:r>
              <a:rPr lang="en-US" sz="1400" dirty="0">
                <a:solidFill>
                  <a:schemeClr val="tx1"/>
                </a:solidFill>
                <a:latin typeface="+mn-lt"/>
              </a:rPr>
              <a:t>18.2 keV</a:t>
            </a:r>
            <a:endParaRPr lang="de-CH" sz="1400" dirty="0">
              <a:solidFill>
                <a:schemeClr val="tx1"/>
              </a:solidFill>
              <a:latin typeface="+mn-lt"/>
            </a:endParaRPr>
          </a:p>
        </p:txBody>
      </p:sp>
      <p:cxnSp>
        <p:nvCxnSpPr>
          <p:cNvPr id="19465" name="Straight Arrow Connector 19"/>
          <p:cNvCxnSpPr>
            <a:cxnSpLocks noChangeShapeType="1"/>
            <a:endCxn id="25" idx="0"/>
          </p:cNvCxnSpPr>
          <p:nvPr/>
        </p:nvCxnSpPr>
        <p:spPr bwMode="auto">
          <a:xfrm>
            <a:off x="3401967" y="4468830"/>
            <a:ext cx="35719" cy="1692275"/>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67" name="Straight Arrow Connector 25"/>
          <p:cNvCxnSpPr>
            <a:cxnSpLocks noChangeShapeType="1"/>
          </p:cNvCxnSpPr>
          <p:nvPr/>
        </p:nvCxnSpPr>
        <p:spPr bwMode="auto">
          <a:xfrm flipV="1">
            <a:off x="1601742" y="3998930"/>
            <a:ext cx="0" cy="506413"/>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Box 26"/>
          <p:cNvSpPr txBox="1"/>
          <p:nvPr/>
        </p:nvSpPr>
        <p:spPr>
          <a:xfrm>
            <a:off x="1133429" y="3427430"/>
            <a:ext cx="936625" cy="630942"/>
          </a:xfrm>
          <a:prstGeom prst="rect">
            <a:avLst/>
          </a:prstGeom>
          <a:noFill/>
        </p:spPr>
        <p:txBody>
          <a:bodyPr>
            <a:spAutoFit/>
          </a:bodyPr>
          <a:lstStyle/>
          <a:p>
            <a:pPr algn="ctr">
              <a:defRPr/>
            </a:pPr>
            <a:r>
              <a:rPr lang="en-US" sz="1400" dirty="0">
                <a:solidFill>
                  <a:schemeClr val="tx1"/>
                </a:solidFill>
                <a:latin typeface="+mn-lt"/>
              </a:rPr>
              <a:t>In </a:t>
            </a:r>
          </a:p>
          <a:p>
            <a:pPr algn="ctr">
              <a:defRPr/>
            </a:pPr>
            <a:r>
              <a:rPr lang="en-US" sz="1400" dirty="0">
                <a:solidFill>
                  <a:schemeClr val="tx1"/>
                </a:solidFill>
                <a:latin typeface="+mn-lt"/>
              </a:rPr>
              <a:t>3.3 keV</a:t>
            </a:r>
          </a:p>
        </p:txBody>
      </p:sp>
      <p:cxnSp>
        <p:nvCxnSpPr>
          <p:cNvPr id="19469" name="Straight Arrow Connector 27"/>
          <p:cNvCxnSpPr>
            <a:cxnSpLocks noChangeShapeType="1"/>
          </p:cNvCxnSpPr>
          <p:nvPr/>
        </p:nvCxnSpPr>
        <p:spPr bwMode="auto">
          <a:xfrm>
            <a:off x="1817642" y="4581128"/>
            <a:ext cx="0" cy="1585913"/>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p:cNvSpPr txBox="1"/>
          <p:nvPr/>
        </p:nvSpPr>
        <p:spPr>
          <a:xfrm>
            <a:off x="1385842" y="6165304"/>
            <a:ext cx="935037" cy="630942"/>
          </a:xfrm>
          <a:prstGeom prst="rect">
            <a:avLst/>
          </a:prstGeom>
          <a:solidFill>
            <a:schemeClr val="bg1"/>
          </a:solidFill>
        </p:spPr>
        <p:txBody>
          <a:bodyPr>
            <a:spAutoFit/>
          </a:bodyPr>
          <a:lstStyle/>
          <a:p>
            <a:pPr algn="ctr">
              <a:defRPr/>
            </a:pPr>
            <a:r>
              <a:rPr lang="en-US" sz="1400" dirty="0">
                <a:solidFill>
                  <a:schemeClr val="tx1"/>
                </a:solidFill>
                <a:latin typeface="+mn-lt"/>
              </a:rPr>
              <a:t>Ti </a:t>
            </a:r>
          </a:p>
          <a:p>
            <a:pPr algn="ctr">
              <a:defRPr/>
            </a:pPr>
            <a:r>
              <a:rPr lang="en-US" sz="1400" dirty="0">
                <a:solidFill>
                  <a:schemeClr val="tx1"/>
                </a:solidFill>
                <a:latin typeface="+mn-lt"/>
              </a:rPr>
              <a:t>4.5 keV</a:t>
            </a:r>
          </a:p>
        </p:txBody>
      </p:sp>
      <p:cxnSp>
        <p:nvCxnSpPr>
          <p:cNvPr id="19471" name="Straight Arrow Connector 31"/>
          <p:cNvCxnSpPr>
            <a:cxnSpLocks noChangeShapeType="1"/>
          </p:cNvCxnSpPr>
          <p:nvPr/>
        </p:nvCxnSpPr>
        <p:spPr bwMode="auto">
          <a:xfrm flipV="1">
            <a:off x="2465342" y="4144980"/>
            <a:ext cx="0" cy="64770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73" name="Straight Arrow Connector 44"/>
          <p:cNvCxnSpPr>
            <a:cxnSpLocks noChangeShapeType="1"/>
            <a:endCxn id="47" idx="0"/>
          </p:cNvCxnSpPr>
          <p:nvPr/>
        </p:nvCxnSpPr>
        <p:spPr bwMode="auto">
          <a:xfrm>
            <a:off x="2644729" y="4792680"/>
            <a:ext cx="794" cy="1368425"/>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Box 46"/>
          <p:cNvSpPr txBox="1"/>
          <p:nvPr/>
        </p:nvSpPr>
        <p:spPr>
          <a:xfrm>
            <a:off x="2178004" y="6161105"/>
            <a:ext cx="935038" cy="630942"/>
          </a:xfrm>
          <a:prstGeom prst="rect">
            <a:avLst/>
          </a:prstGeom>
          <a:solidFill>
            <a:schemeClr val="bg1"/>
          </a:solidFill>
        </p:spPr>
        <p:txBody>
          <a:bodyPr>
            <a:spAutoFit/>
          </a:bodyPr>
          <a:lstStyle/>
          <a:p>
            <a:pPr algn="ctr">
              <a:defRPr/>
            </a:pPr>
            <a:r>
              <a:rPr lang="en-US" sz="1400" dirty="0">
                <a:solidFill>
                  <a:schemeClr val="tx1"/>
                </a:solidFill>
                <a:latin typeface="+mn-lt"/>
              </a:rPr>
              <a:t>Cu</a:t>
            </a:r>
          </a:p>
          <a:p>
            <a:pPr algn="ctr">
              <a:defRPr/>
            </a:pPr>
            <a:r>
              <a:rPr lang="en-US" sz="1400" dirty="0">
                <a:solidFill>
                  <a:schemeClr val="tx1"/>
                </a:solidFill>
                <a:latin typeface="+mn-lt"/>
              </a:rPr>
              <a:t>8.0 keV</a:t>
            </a:r>
            <a:endParaRPr lang="de-CH" sz="1400" dirty="0">
              <a:solidFill>
                <a:schemeClr val="tx1"/>
              </a:solidFill>
              <a:latin typeface="+mn-lt"/>
            </a:endParaRPr>
          </a:p>
        </p:txBody>
      </p:sp>
      <p:cxnSp>
        <p:nvCxnSpPr>
          <p:cNvPr id="19475" name="Straight Arrow Connector 47"/>
          <p:cNvCxnSpPr>
            <a:cxnSpLocks noChangeShapeType="1"/>
            <a:endCxn id="49" idx="2"/>
          </p:cNvCxnSpPr>
          <p:nvPr/>
        </p:nvCxnSpPr>
        <p:spPr bwMode="auto">
          <a:xfrm flipV="1">
            <a:off x="2932067" y="4129810"/>
            <a:ext cx="250825" cy="66287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Box 48"/>
          <p:cNvSpPr txBox="1"/>
          <p:nvPr/>
        </p:nvSpPr>
        <p:spPr>
          <a:xfrm>
            <a:off x="2714579" y="3498868"/>
            <a:ext cx="936625" cy="630942"/>
          </a:xfrm>
          <a:prstGeom prst="rect">
            <a:avLst/>
          </a:prstGeom>
          <a:solidFill>
            <a:schemeClr val="bg1"/>
          </a:solidFill>
        </p:spPr>
        <p:txBody>
          <a:bodyPr>
            <a:spAutoFit/>
          </a:bodyPr>
          <a:lstStyle/>
          <a:p>
            <a:pPr algn="ctr">
              <a:defRPr/>
            </a:pPr>
            <a:r>
              <a:rPr lang="en-US" sz="1400" dirty="0">
                <a:solidFill>
                  <a:schemeClr val="tx1"/>
                </a:solidFill>
                <a:latin typeface="+mn-lt"/>
              </a:rPr>
              <a:t>Au </a:t>
            </a:r>
          </a:p>
          <a:p>
            <a:pPr algn="ctr">
              <a:defRPr/>
            </a:pPr>
            <a:r>
              <a:rPr lang="en-US" sz="1400" dirty="0">
                <a:solidFill>
                  <a:schemeClr val="tx1"/>
                </a:solidFill>
                <a:latin typeface="+mn-lt"/>
              </a:rPr>
              <a:t>9.7 keV</a:t>
            </a:r>
          </a:p>
        </p:txBody>
      </p:sp>
      <p:sp>
        <p:nvSpPr>
          <p:cNvPr id="62" name="TextBox 61"/>
          <p:cNvSpPr txBox="1"/>
          <p:nvPr/>
        </p:nvSpPr>
        <p:spPr>
          <a:xfrm>
            <a:off x="3833767" y="6161105"/>
            <a:ext cx="936625" cy="630942"/>
          </a:xfrm>
          <a:prstGeom prst="rect">
            <a:avLst/>
          </a:prstGeom>
          <a:solidFill>
            <a:schemeClr val="bg1"/>
          </a:solidFill>
        </p:spPr>
        <p:txBody>
          <a:bodyPr>
            <a:spAutoFit/>
          </a:bodyPr>
          <a:lstStyle/>
          <a:p>
            <a:pPr algn="ctr">
              <a:defRPr/>
            </a:pPr>
            <a:r>
              <a:rPr lang="en-US" sz="1400" dirty="0" err="1" smtClean="0">
                <a:solidFill>
                  <a:schemeClr val="tx1"/>
                </a:solidFill>
                <a:latin typeface="+mn-lt"/>
              </a:rPr>
              <a:t>Rb</a:t>
            </a:r>
            <a:r>
              <a:rPr lang="en-US" sz="1400" dirty="0" smtClean="0">
                <a:solidFill>
                  <a:schemeClr val="tx1"/>
                </a:solidFill>
                <a:latin typeface="+mn-lt"/>
              </a:rPr>
              <a:t>?</a:t>
            </a:r>
            <a:endParaRPr lang="en-US" sz="1400" dirty="0">
              <a:solidFill>
                <a:schemeClr val="tx1"/>
              </a:solidFill>
              <a:latin typeface="+mn-lt"/>
            </a:endParaRPr>
          </a:p>
          <a:p>
            <a:pPr algn="ctr">
              <a:defRPr/>
            </a:pPr>
            <a:r>
              <a:rPr lang="en-US" sz="1400" dirty="0">
                <a:solidFill>
                  <a:schemeClr val="tx1"/>
                </a:solidFill>
                <a:latin typeface="+mn-lt"/>
              </a:rPr>
              <a:t>13.3 keV</a:t>
            </a:r>
            <a:endParaRPr lang="de-CH" sz="1400" dirty="0">
              <a:solidFill>
                <a:schemeClr val="tx1"/>
              </a:solidFill>
              <a:latin typeface="+mn-lt"/>
            </a:endParaRPr>
          </a:p>
        </p:txBody>
      </p:sp>
      <p:cxnSp>
        <p:nvCxnSpPr>
          <p:cNvPr id="19478" name="Curved Connector 66"/>
          <p:cNvCxnSpPr>
            <a:cxnSpLocks noChangeShapeType="1"/>
            <a:endCxn id="62" idx="0"/>
          </p:cNvCxnSpPr>
          <p:nvPr/>
        </p:nvCxnSpPr>
        <p:spPr bwMode="auto">
          <a:xfrm rot="16200000" flipH="1">
            <a:off x="3383711" y="5242736"/>
            <a:ext cx="1223962" cy="612776"/>
          </a:xfrm>
          <a:prstGeom prst="curvedConnector3">
            <a:avLst>
              <a:gd name="adj1" fmla="val 50000"/>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2"/>
          <p:cNvSpPr txBox="1"/>
          <p:nvPr/>
        </p:nvSpPr>
        <p:spPr>
          <a:xfrm>
            <a:off x="6353129" y="1484784"/>
            <a:ext cx="2790870" cy="4401205"/>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chemeClr val="tx1"/>
                </a:solidFill>
                <a:latin typeface="+mn-lt"/>
              </a:rPr>
              <a:t>No </a:t>
            </a:r>
            <a:r>
              <a:rPr lang="en-US" sz="2000" dirty="0">
                <a:solidFill>
                  <a:schemeClr val="tx1"/>
                </a:solidFill>
                <a:latin typeface="+mn-lt"/>
              </a:rPr>
              <a:t>spectral information from single pixel with no </a:t>
            </a:r>
            <a:r>
              <a:rPr lang="en-US" sz="2000" dirty="0" smtClean="0">
                <a:solidFill>
                  <a:schemeClr val="tx1"/>
                </a:solidFill>
                <a:latin typeface="+mn-lt"/>
              </a:rPr>
              <a:t>cuts</a:t>
            </a:r>
            <a:endParaRPr lang="en-US" sz="2000" dirty="0">
              <a:solidFill>
                <a:schemeClr val="tx1"/>
              </a:solidFill>
              <a:latin typeface="+mn-lt"/>
            </a:endParaRPr>
          </a:p>
          <a:p>
            <a:pPr marL="342900" indent="-342900">
              <a:buFont typeface="Arial" panose="020B0604020202020204" pitchFamily="34" charset="0"/>
              <a:buChar char="•"/>
            </a:pPr>
            <a:r>
              <a:rPr lang="en-US" sz="2000" dirty="0" smtClean="0">
                <a:solidFill>
                  <a:srgbClr val="C00000"/>
                </a:solidFill>
                <a:latin typeface="+mn-lt"/>
              </a:rPr>
              <a:t>Clustering increases the noise</a:t>
            </a:r>
            <a:endParaRPr lang="en-US" sz="2000" dirty="0" smtClean="0">
              <a:solidFill>
                <a:srgbClr val="00B050"/>
              </a:solidFill>
              <a:latin typeface="+mn-lt"/>
            </a:endParaRPr>
          </a:p>
          <a:p>
            <a:pPr marL="342900" indent="-342900">
              <a:buFont typeface="Arial" panose="020B0604020202020204" pitchFamily="34" charset="0"/>
              <a:buChar char="•"/>
            </a:pPr>
            <a:r>
              <a:rPr lang="en-US" sz="2000" dirty="0" smtClean="0">
                <a:solidFill>
                  <a:srgbClr val="00B050"/>
                </a:solidFill>
                <a:latin typeface="+mn-lt"/>
              </a:rPr>
              <a:t>Cuts to charge sharing as “offline collimation”</a:t>
            </a:r>
          </a:p>
          <a:p>
            <a:pPr marL="800100" lvl="1" indent="-342900">
              <a:buFont typeface="Arial" panose="020B0604020202020204" pitchFamily="34" charset="0"/>
              <a:buChar char="•"/>
            </a:pPr>
            <a:r>
              <a:rPr lang="en-US" sz="2000" dirty="0" smtClean="0">
                <a:solidFill>
                  <a:srgbClr val="00B050"/>
                </a:solidFill>
                <a:latin typeface="+mn-lt"/>
              </a:rPr>
              <a:t>99% rejection rate</a:t>
            </a:r>
            <a:endParaRPr lang="en-US" sz="2000" dirty="0" smtClean="0">
              <a:solidFill>
                <a:schemeClr val="tx1"/>
              </a:solidFill>
              <a:latin typeface="+mn-lt"/>
            </a:endParaRPr>
          </a:p>
          <a:p>
            <a:pPr marL="342900" indent="-342900">
              <a:buFont typeface="Arial" panose="020B0604020202020204" pitchFamily="34" charset="0"/>
              <a:buChar char="•"/>
            </a:pPr>
            <a:r>
              <a:rPr lang="en-US" sz="2000" dirty="0" smtClean="0">
                <a:solidFill>
                  <a:schemeClr val="tx1"/>
                </a:solidFill>
                <a:latin typeface="+mn-lt"/>
              </a:rPr>
              <a:t>Use larger pixels</a:t>
            </a:r>
            <a:endParaRPr lang="de-CH" sz="2000" dirty="0">
              <a:solidFill>
                <a:schemeClr val="tx1"/>
              </a:solidFill>
              <a:latin typeface="+mn-lt"/>
            </a:endParaRPr>
          </a:p>
        </p:txBody>
      </p:sp>
      <p:sp>
        <p:nvSpPr>
          <p:cNvPr id="4" name="Rectangle 3"/>
          <p:cNvSpPr/>
          <p:nvPr/>
        </p:nvSpPr>
        <p:spPr>
          <a:xfrm>
            <a:off x="161150" y="908720"/>
            <a:ext cx="6355066" cy="584775"/>
          </a:xfrm>
          <a:prstGeom prst="rect">
            <a:avLst/>
          </a:prstGeom>
        </p:spPr>
        <p:txBody>
          <a:bodyPr wrap="square">
            <a:spAutoFit/>
          </a:bodyPr>
          <a:lstStyle/>
          <a:p>
            <a:pPr algn="ctr">
              <a:spcBef>
                <a:spcPts val="0"/>
              </a:spcBef>
            </a:pPr>
            <a:r>
              <a:rPr lang="en-US" dirty="0" smtClean="0">
                <a:solidFill>
                  <a:schemeClr val="tx1"/>
                </a:solidFill>
                <a:latin typeface="+mj-lt"/>
              </a:rPr>
              <a:t>MÖNCH02 20keV monochromatic data. </a:t>
            </a:r>
          </a:p>
          <a:p>
            <a:pPr algn="ctr">
              <a:spcBef>
                <a:spcPts val="0"/>
              </a:spcBef>
            </a:pPr>
            <a:r>
              <a:rPr lang="en-US" dirty="0" smtClean="0">
                <a:solidFill>
                  <a:schemeClr val="tx1"/>
                </a:solidFill>
                <a:latin typeface="+mj-lt"/>
              </a:rPr>
              <a:t>The fluorescence lines come from the detector itself.</a:t>
            </a:r>
            <a:endParaRPr lang="de-CH" dirty="0">
              <a:solidFill>
                <a:schemeClr val="tx1"/>
              </a:solidFill>
              <a:latin typeface="+mj-lt"/>
            </a:endParaRPr>
          </a:p>
        </p:txBody>
      </p:sp>
      <p:sp>
        <p:nvSpPr>
          <p:cNvPr id="44" name="TextBox 43"/>
          <p:cNvSpPr txBox="1"/>
          <p:nvPr/>
        </p:nvSpPr>
        <p:spPr>
          <a:xfrm>
            <a:off x="1962104" y="3568718"/>
            <a:ext cx="935038" cy="630942"/>
          </a:xfrm>
          <a:prstGeom prst="rect">
            <a:avLst/>
          </a:prstGeom>
          <a:noFill/>
        </p:spPr>
        <p:txBody>
          <a:bodyPr>
            <a:spAutoFit/>
          </a:bodyPr>
          <a:lstStyle/>
          <a:p>
            <a:pPr algn="ctr">
              <a:defRPr/>
            </a:pPr>
            <a:r>
              <a:rPr lang="en-US" sz="1400" dirty="0">
                <a:solidFill>
                  <a:schemeClr val="tx1"/>
                </a:solidFill>
                <a:latin typeface="+mn-lt"/>
              </a:rPr>
              <a:t>Ni </a:t>
            </a:r>
          </a:p>
          <a:p>
            <a:pPr algn="ctr">
              <a:defRPr/>
            </a:pPr>
            <a:r>
              <a:rPr lang="en-US" sz="1400" dirty="0">
                <a:solidFill>
                  <a:schemeClr val="tx1"/>
                </a:solidFill>
                <a:latin typeface="+mn-lt"/>
              </a:rPr>
              <a:t>7.4 keV</a:t>
            </a:r>
          </a:p>
        </p:txBody>
      </p:sp>
      <p:sp>
        <p:nvSpPr>
          <p:cNvPr id="25" name="TextBox 24"/>
          <p:cNvSpPr txBox="1"/>
          <p:nvPr/>
        </p:nvSpPr>
        <p:spPr>
          <a:xfrm>
            <a:off x="2970167" y="6161105"/>
            <a:ext cx="935037" cy="630942"/>
          </a:xfrm>
          <a:prstGeom prst="rect">
            <a:avLst/>
          </a:prstGeom>
          <a:solidFill>
            <a:schemeClr val="bg1"/>
          </a:solidFill>
        </p:spPr>
        <p:txBody>
          <a:bodyPr>
            <a:spAutoFit/>
          </a:bodyPr>
          <a:lstStyle/>
          <a:p>
            <a:pPr algn="ctr">
              <a:defRPr/>
            </a:pPr>
            <a:r>
              <a:rPr lang="en-US" sz="1400" dirty="0">
                <a:solidFill>
                  <a:schemeClr val="tx1"/>
                </a:solidFill>
                <a:latin typeface="+mn-lt"/>
              </a:rPr>
              <a:t>Br</a:t>
            </a:r>
          </a:p>
          <a:p>
            <a:pPr algn="ctr">
              <a:defRPr/>
            </a:pPr>
            <a:r>
              <a:rPr lang="en-US" sz="1400" dirty="0">
                <a:solidFill>
                  <a:schemeClr val="tx1"/>
                </a:solidFill>
                <a:latin typeface="+mn-lt"/>
              </a:rPr>
              <a:t>11.9 keV</a:t>
            </a:r>
            <a:endParaRPr lang="de-CH" sz="1400" dirty="0">
              <a:solidFill>
                <a:schemeClr val="tx1"/>
              </a:solidFill>
              <a:latin typeface="+mn-lt"/>
            </a:endParaRPr>
          </a:p>
        </p:txBody>
      </p:sp>
      <p:sp>
        <p:nvSpPr>
          <p:cNvPr id="5" name="Date Placeholder 4"/>
          <p:cNvSpPr>
            <a:spLocks noGrp="1"/>
          </p:cNvSpPr>
          <p:nvPr>
            <p:ph type="dt" sz="half" idx="10"/>
          </p:nvPr>
        </p:nvSpPr>
        <p:spPr/>
        <p:txBody>
          <a:bodyPr/>
          <a:lstStyle/>
          <a:p>
            <a:pPr>
              <a:defRPr/>
            </a:pPr>
            <a:r>
              <a:rPr lang="de-DE" altLang="de-DE" smtClean="0"/>
              <a:t>FEE 2018</a:t>
            </a:r>
            <a:endParaRPr lang="de-DE" altLang="de-DE"/>
          </a:p>
        </p:txBody>
      </p:sp>
      <p:sp>
        <p:nvSpPr>
          <p:cNvPr id="6" name="Footer Placeholder 5"/>
          <p:cNvSpPr>
            <a:spLocks noGrp="1"/>
          </p:cNvSpPr>
          <p:nvPr>
            <p:ph type="ftr" sz="quarter" idx="11"/>
          </p:nvPr>
        </p:nvSpPr>
        <p:spPr/>
        <p:txBody>
          <a:bodyPr/>
          <a:lstStyle/>
          <a:p>
            <a:pPr>
              <a:defRPr/>
            </a:pPr>
            <a:r>
              <a:rPr lang="de-DE" altLang="de-DE" smtClean="0"/>
              <a:t>R. Dinapoli</a:t>
            </a:r>
            <a:endParaRPr lang="de-DE" altLang="de-DE" dirty="0"/>
          </a:p>
        </p:txBody>
      </p:sp>
      <p:sp>
        <p:nvSpPr>
          <p:cNvPr id="8" name="Slide Number Placeholder 7"/>
          <p:cNvSpPr>
            <a:spLocks noGrp="1"/>
          </p:cNvSpPr>
          <p:nvPr>
            <p:ph type="sldNum" sz="quarter" idx="12"/>
          </p:nvPr>
        </p:nvSpPr>
        <p:spPr/>
        <p:txBody>
          <a:bodyPr/>
          <a:lstStyle/>
          <a:p>
            <a:pPr>
              <a:defRPr/>
            </a:pPr>
            <a:fld id="{E9DDA529-1629-4900-B2FB-A652C71C2CCD}" type="slidenum">
              <a:rPr lang="de-DE" altLang="de-DE" smtClean="0"/>
              <a:pPr>
                <a:defRPr/>
              </a:pPr>
              <a:t>44</a:t>
            </a:fld>
            <a:endParaRPr lang="de-DE" altLang="de-DE" dirty="0"/>
          </a:p>
        </p:txBody>
      </p:sp>
    </p:spTree>
    <p:extLst>
      <p:ext uri="{BB962C8B-B14F-4D97-AF65-F5344CB8AC3E}">
        <p14:creationId xmlns:p14="http://schemas.microsoft.com/office/powerpoint/2010/main" val="5953345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Subpixel interpolation</a:t>
            </a:r>
            <a:endParaRPr lang="de-CH"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469" y="3284984"/>
            <a:ext cx="3735574" cy="3374573"/>
          </a:xfrm>
          <a:prstGeom prst="rect">
            <a:avLst/>
          </a:prstGeom>
        </p:spPr>
      </p:pic>
      <p:grpSp>
        <p:nvGrpSpPr>
          <p:cNvPr id="33" name="Group 32"/>
          <p:cNvGrpSpPr/>
          <p:nvPr/>
        </p:nvGrpSpPr>
        <p:grpSpPr>
          <a:xfrm>
            <a:off x="1446549" y="1052736"/>
            <a:ext cx="2088232" cy="1944216"/>
            <a:chOff x="6012160" y="4437112"/>
            <a:chExt cx="2088232" cy="1944216"/>
          </a:xfrm>
        </p:grpSpPr>
        <p:sp>
          <p:nvSpPr>
            <p:cNvPr id="20" name="CustomShape 4"/>
            <p:cNvSpPr/>
            <p:nvPr/>
          </p:nvSpPr>
          <p:spPr>
            <a:xfrm>
              <a:off x="6012160" y="4437112"/>
              <a:ext cx="1008112" cy="936104"/>
            </a:xfrm>
            <a:prstGeom prst="rect">
              <a:avLst/>
            </a:prstGeom>
            <a:solidFill>
              <a:srgbClr val="A3A3E0"/>
            </a:solidFill>
            <a:ln w="9360">
              <a:solidFill>
                <a:srgbClr val="000000"/>
              </a:solidFill>
              <a:round/>
            </a:ln>
          </p:spPr>
        </p:sp>
        <p:sp>
          <p:nvSpPr>
            <p:cNvPr id="21" name="CustomShape 4"/>
            <p:cNvSpPr/>
            <p:nvPr/>
          </p:nvSpPr>
          <p:spPr>
            <a:xfrm>
              <a:off x="7092280" y="4437112"/>
              <a:ext cx="1008112" cy="936104"/>
            </a:xfrm>
            <a:prstGeom prst="rect">
              <a:avLst/>
            </a:prstGeom>
            <a:solidFill>
              <a:srgbClr val="A3A3E0"/>
            </a:solidFill>
            <a:ln w="9360">
              <a:solidFill>
                <a:srgbClr val="000000"/>
              </a:solidFill>
              <a:round/>
            </a:ln>
          </p:spPr>
        </p:sp>
        <p:sp>
          <p:nvSpPr>
            <p:cNvPr id="22" name="CustomShape 4"/>
            <p:cNvSpPr/>
            <p:nvPr/>
          </p:nvSpPr>
          <p:spPr>
            <a:xfrm>
              <a:off x="6012160" y="5445224"/>
              <a:ext cx="1008112" cy="936104"/>
            </a:xfrm>
            <a:prstGeom prst="rect">
              <a:avLst/>
            </a:prstGeom>
            <a:solidFill>
              <a:srgbClr val="A3A3E0"/>
            </a:solidFill>
            <a:ln w="9360">
              <a:solidFill>
                <a:srgbClr val="000000"/>
              </a:solidFill>
              <a:round/>
            </a:ln>
          </p:spPr>
        </p:sp>
        <p:sp>
          <p:nvSpPr>
            <p:cNvPr id="23" name="CustomShape 4"/>
            <p:cNvSpPr/>
            <p:nvPr/>
          </p:nvSpPr>
          <p:spPr>
            <a:xfrm>
              <a:off x="7092280" y="5445224"/>
              <a:ext cx="1008112" cy="936104"/>
            </a:xfrm>
            <a:prstGeom prst="rect">
              <a:avLst/>
            </a:prstGeom>
            <a:solidFill>
              <a:srgbClr val="A3A3E0"/>
            </a:solidFill>
            <a:ln w="9360">
              <a:solidFill>
                <a:srgbClr val="000000"/>
              </a:solidFill>
              <a:round/>
            </a:ln>
          </p:spPr>
        </p:sp>
      </p:grpSp>
      <p:grpSp>
        <p:nvGrpSpPr>
          <p:cNvPr id="5" name="Group 4"/>
          <p:cNvGrpSpPr/>
          <p:nvPr/>
        </p:nvGrpSpPr>
        <p:grpSpPr>
          <a:xfrm>
            <a:off x="2886709" y="2348880"/>
            <a:ext cx="774093" cy="3820031"/>
            <a:chOff x="2699792" y="2348880"/>
            <a:chExt cx="774093" cy="3820031"/>
          </a:xfrm>
        </p:grpSpPr>
        <p:sp>
          <p:nvSpPr>
            <p:cNvPr id="24" name="Freeform 36"/>
            <p:cNvSpPr>
              <a:spLocks noChangeArrowheads="1"/>
            </p:cNvSpPr>
            <p:nvPr/>
          </p:nvSpPr>
          <p:spPr bwMode="auto">
            <a:xfrm>
              <a:off x="3165696" y="5808871"/>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tx1"/>
              </a:solidFill>
              <a:round/>
              <a:headEnd/>
              <a:tailEnd/>
            </a:ln>
          </p:spPr>
          <p:txBody>
            <a:bodyPr wrap="none" anchor="ctr"/>
            <a:lstStyle/>
            <a:p>
              <a:endParaRPr lang="de-CH"/>
            </a:p>
          </p:txBody>
        </p:sp>
        <p:sp>
          <p:nvSpPr>
            <p:cNvPr id="25" name="Freeform 36"/>
            <p:cNvSpPr>
              <a:spLocks noChangeArrowheads="1"/>
            </p:cNvSpPr>
            <p:nvPr/>
          </p:nvSpPr>
          <p:spPr bwMode="auto">
            <a:xfrm>
              <a:off x="2699792" y="2348880"/>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tx1"/>
              </a:solidFill>
              <a:round/>
              <a:headEnd/>
              <a:tailEnd/>
            </a:ln>
          </p:spPr>
          <p:txBody>
            <a:bodyPr wrap="none" anchor="ctr"/>
            <a:lstStyle/>
            <a:p>
              <a:endParaRPr lang="de-CH"/>
            </a:p>
          </p:txBody>
        </p:sp>
      </p:grpSp>
      <p:grpSp>
        <p:nvGrpSpPr>
          <p:cNvPr id="2" name="Group 1"/>
          <p:cNvGrpSpPr/>
          <p:nvPr/>
        </p:nvGrpSpPr>
        <p:grpSpPr>
          <a:xfrm>
            <a:off x="2310645" y="1340768"/>
            <a:ext cx="342045" cy="2736304"/>
            <a:chOff x="2123728" y="1340768"/>
            <a:chExt cx="342045" cy="2736304"/>
          </a:xfrm>
        </p:grpSpPr>
        <p:sp>
          <p:nvSpPr>
            <p:cNvPr id="26" name="Freeform 36"/>
            <p:cNvSpPr>
              <a:spLocks noChangeArrowheads="1"/>
            </p:cNvSpPr>
            <p:nvPr/>
          </p:nvSpPr>
          <p:spPr bwMode="auto">
            <a:xfrm>
              <a:off x="2157584" y="3717032"/>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accent6">
                  <a:lumMod val="60000"/>
                  <a:lumOff val="40000"/>
                </a:schemeClr>
              </a:solidFill>
              <a:round/>
              <a:headEnd/>
              <a:tailEnd/>
            </a:ln>
          </p:spPr>
          <p:txBody>
            <a:bodyPr wrap="none" anchor="ctr"/>
            <a:lstStyle/>
            <a:p>
              <a:endParaRPr lang="de-CH"/>
            </a:p>
          </p:txBody>
        </p:sp>
        <p:sp>
          <p:nvSpPr>
            <p:cNvPr id="27" name="Freeform 36"/>
            <p:cNvSpPr>
              <a:spLocks noChangeArrowheads="1"/>
            </p:cNvSpPr>
            <p:nvPr/>
          </p:nvSpPr>
          <p:spPr bwMode="auto">
            <a:xfrm>
              <a:off x="2123728" y="1340768"/>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accent6">
                  <a:lumMod val="60000"/>
                  <a:lumOff val="40000"/>
                </a:schemeClr>
              </a:solidFill>
              <a:round/>
              <a:headEnd/>
              <a:tailEnd/>
            </a:ln>
          </p:spPr>
          <p:txBody>
            <a:bodyPr wrap="none" anchor="ctr"/>
            <a:lstStyle/>
            <a:p>
              <a:endParaRPr lang="de-CH"/>
            </a:p>
          </p:txBody>
        </p:sp>
      </p:grpSp>
      <p:grpSp>
        <p:nvGrpSpPr>
          <p:cNvPr id="6" name="Group 5"/>
          <p:cNvGrpSpPr/>
          <p:nvPr/>
        </p:nvGrpSpPr>
        <p:grpSpPr>
          <a:xfrm>
            <a:off x="1282376" y="1988840"/>
            <a:ext cx="812245" cy="3384376"/>
            <a:chOff x="1095459" y="1988840"/>
            <a:chExt cx="812245" cy="3384376"/>
          </a:xfrm>
        </p:grpSpPr>
        <p:sp>
          <p:nvSpPr>
            <p:cNvPr id="28" name="Freeform 36"/>
            <p:cNvSpPr>
              <a:spLocks noChangeArrowheads="1"/>
            </p:cNvSpPr>
            <p:nvPr/>
          </p:nvSpPr>
          <p:spPr bwMode="auto">
            <a:xfrm>
              <a:off x="1095459" y="5013176"/>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rgbClr val="EF5B00"/>
              </a:solidFill>
              <a:round/>
              <a:headEnd/>
              <a:tailEnd/>
            </a:ln>
          </p:spPr>
          <p:txBody>
            <a:bodyPr wrap="none" anchor="ctr"/>
            <a:lstStyle/>
            <a:p>
              <a:endParaRPr lang="de-CH"/>
            </a:p>
          </p:txBody>
        </p:sp>
        <p:sp>
          <p:nvSpPr>
            <p:cNvPr id="29" name="Freeform 36"/>
            <p:cNvSpPr>
              <a:spLocks noChangeArrowheads="1"/>
            </p:cNvSpPr>
            <p:nvPr/>
          </p:nvSpPr>
          <p:spPr bwMode="auto">
            <a:xfrm>
              <a:off x="1599515" y="1988840"/>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rgbClr val="EF5B00"/>
              </a:solidFill>
              <a:round/>
              <a:headEnd/>
              <a:tailEnd/>
            </a:ln>
          </p:spPr>
          <p:txBody>
            <a:bodyPr wrap="none" anchor="ctr"/>
            <a:lstStyle/>
            <a:p>
              <a:endParaRPr lang="de-CH"/>
            </a:p>
          </p:txBody>
        </p:sp>
      </p:grpSp>
      <p:grpSp>
        <p:nvGrpSpPr>
          <p:cNvPr id="4" name="Group 3"/>
          <p:cNvGrpSpPr/>
          <p:nvPr/>
        </p:nvGrpSpPr>
        <p:grpSpPr>
          <a:xfrm>
            <a:off x="2362496" y="1844824"/>
            <a:ext cx="310351" cy="3315975"/>
            <a:chOff x="2175579" y="1844824"/>
            <a:chExt cx="310351" cy="3315975"/>
          </a:xfrm>
        </p:grpSpPr>
        <p:sp>
          <p:nvSpPr>
            <p:cNvPr id="30" name="Freeform 36"/>
            <p:cNvSpPr>
              <a:spLocks noChangeArrowheads="1"/>
            </p:cNvSpPr>
            <p:nvPr/>
          </p:nvSpPr>
          <p:spPr bwMode="auto">
            <a:xfrm>
              <a:off x="2177741" y="4800759"/>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accent5">
                  <a:lumMod val="60000"/>
                  <a:lumOff val="40000"/>
                </a:schemeClr>
              </a:solidFill>
              <a:round/>
              <a:headEnd/>
              <a:tailEnd/>
            </a:ln>
          </p:spPr>
          <p:txBody>
            <a:bodyPr wrap="none" anchor="ctr"/>
            <a:lstStyle/>
            <a:p>
              <a:endParaRPr lang="de-CH"/>
            </a:p>
          </p:txBody>
        </p:sp>
        <p:sp>
          <p:nvSpPr>
            <p:cNvPr id="31" name="Freeform 36"/>
            <p:cNvSpPr>
              <a:spLocks noChangeArrowheads="1"/>
            </p:cNvSpPr>
            <p:nvPr/>
          </p:nvSpPr>
          <p:spPr bwMode="auto">
            <a:xfrm>
              <a:off x="2175579" y="1844824"/>
              <a:ext cx="308189" cy="360040"/>
            </a:xfrm>
            <a:custGeom>
              <a:avLst/>
              <a:gdLst>
                <a:gd name="T0" fmla="*/ 7614 w 3701"/>
                <a:gd name="T1" fmla="*/ 394 h 3947"/>
                <a:gd name="T2" fmla="*/ 6437 w 3701"/>
                <a:gd name="T3" fmla="*/ 169 h 3947"/>
                <a:gd name="T4" fmla="*/ 5652 w 3701"/>
                <a:gd name="T5" fmla="*/ 591 h 3947"/>
                <a:gd name="T6" fmla="*/ 2983 w 3701"/>
                <a:gd name="T7" fmla="*/ 338 h 3947"/>
                <a:gd name="T8" fmla="*/ 3532 w 3701"/>
                <a:gd name="T9" fmla="*/ 704 h 3947"/>
                <a:gd name="T10" fmla="*/ 785 w 3701"/>
                <a:gd name="T11" fmla="*/ 760 h 3947"/>
                <a:gd name="T12" fmla="*/ 2590 w 3701"/>
                <a:gd name="T13" fmla="*/ 1070 h 3947"/>
                <a:gd name="T14" fmla="*/ 0 w 3701"/>
                <a:gd name="T15" fmla="*/ 1182 h 3947"/>
                <a:gd name="T16" fmla="*/ 2198 w 3701"/>
                <a:gd name="T17" fmla="*/ 1408 h 3947"/>
                <a:gd name="T18" fmla="*/ 863 w 3701"/>
                <a:gd name="T19" fmla="*/ 1633 h 3947"/>
                <a:gd name="T20" fmla="*/ 3218 w 3701"/>
                <a:gd name="T21" fmla="*/ 1661 h 3947"/>
                <a:gd name="T22" fmla="*/ 3297 w 3701"/>
                <a:gd name="T23" fmla="*/ 1971 h 3947"/>
                <a:gd name="T24" fmla="*/ 5024 w 3701"/>
                <a:gd name="T25" fmla="*/ 1661 h 3947"/>
                <a:gd name="T26" fmla="*/ 5809 w 3701"/>
                <a:gd name="T27" fmla="*/ 1802 h 3947"/>
                <a:gd name="T28" fmla="*/ 6594 w 3701"/>
                <a:gd name="T29" fmla="*/ 1577 h 3947"/>
                <a:gd name="T30" fmla="*/ 7693 w 3701"/>
                <a:gd name="T31" fmla="*/ 1717 h 3947"/>
                <a:gd name="T32" fmla="*/ 8085 w 3701"/>
                <a:gd name="T33" fmla="*/ 1464 h 3947"/>
                <a:gd name="T34" fmla="*/ 9969 w 3701"/>
                <a:gd name="T35" fmla="*/ 1577 h 3947"/>
                <a:gd name="T36" fmla="*/ 9733 w 3701"/>
                <a:gd name="T37" fmla="*/ 1295 h 3947"/>
                <a:gd name="T38" fmla="*/ 12559 w 3701"/>
                <a:gd name="T39" fmla="*/ 1436 h 3947"/>
                <a:gd name="T40" fmla="*/ 10911 w 3701"/>
                <a:gd name="T41" fmla="*/ 1126 h 3947"/>
                <a:gd name="T42" fmla="*/ 12167 w 3701"/>
                <a:gd name="T43" fmla="*/ 1042 h 3947"/>
                <a:gd name="T44" fmla="*/ 11303 w 3701"/>
                <a:gd name="T45" fmla="*/ 845 h 3947"/>
                <a:gd name="T46" fmla="*/ 14365 w 3701"/>
                <a:gd name="T47" fmla="*/ 619 h 3947"/>
                <a:gd name="T48" fmla="*/ 10911 w 3701"/>
                <a:gd name="T49" fmla="*/ 591 h 3947"/>
                <a:gd name="T50" fmla="*/ 11931 w 3701"/>
                <a:gd name="T51" fmla="*/ 282 h 3947"/>
                <a:gd name="T52" fmla="*/ 9655 w 3701"/>
                <a:gd name="T53" fmla="*/ 535 h 3947"/>
                <a:gd name="T54" fmla="*/ 9812 w 3701"/>
                <a:gd name="T55" fmla="*/ 0 h 3947"/>
                <a:gd name="T56" fmla="*/ 7614 w 3701"/>
                <a:gd name="T57" fmla="*/ 394 h 394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701" h="3947">
                  <a:moveTo>
                    <a:pt x="1964" y="792"/>
                  </a:moveTo>
                  <a:lnTo>
                    <a:pt x="1665" y="344"/>
                  </a:lnTo>
                  <a:lnTo>
                    <a:pt x="1464" y="1166"/>
                  </a:lnTo>
                  <a:lnTo>
                    <a:pt x="771" y="661"/>
                  </a:lnTo>
                  <a:lnTo>
                    <a:pt x="920" y="1427"/>
                  </a:lnTo>
                  <a:lnTo>
                    <a:pt x="201" y="1511"/>
                  </a:lnTo>
                  <a:lnTo>
                    <a:pt x="673" y="2118"/>
                  </a:lnTo>
                  <a:lnTo>
                    <a:pt x="0" y="2352"/>
                  </a:lnTo>
                  <a:lnTo>
                    <a:pt x="570" y="2808"/>
                  </a:lnTo>
                  <a:lnTo>
                    <a:pt x="219" y="3256"/>
                  </a:lnTo>
                  <a:lnTo>
                    <a:pt x="822" y="3332"/>
                  </a:lnTo>
                  <a:lnTo>
                    <a:pt x="842" y="3947"/>
                  </a:lnTo>
                  <a:lnTo>
                    <a:pt x="1289" y="3311"/>
                  </a:lnTo>
                  <a:lnTo>
                    <a:pt x="1489" y="3601"/>
                  </a:lnTo>
                  <a:lnTo>
                    <a:pt x="1690" y="3174"/>
                  </a:lnTo>
                  <a:lnTo>
                    <a:pt x="1989" y="3443"/>
                  </a:lnTo>
                  <a:lnTo>
                    <a:pt x="2086" y="2911"/>
                  </a:lnTo>
                  <a:lnTo>
                    <a:pt x="2560" y="3174"/>
                  </a:lnTo>
                  <a:lnTo>
                    <a:pt x="2507" y="2621"/>
                  </a:lnTo>
                  <a:lnTo>
                    <a:pt x="3234" y="2856"/>
                  </a:lnTo>
                  <a:lnTo>
                    <a:pt x="2806" y="2249"/>
                  </a:lnTo>
                  <a:lnTo>
                    <a:pt x="3130" y="2062"/>
                  </a:lnTo>
                  <a:lnTo>
                    <a:pt x="2910" y="1717"/>
                  </a:lnTo>
                  <a:lnTo>
                    <a:pt x="3701" y="1214"/>
                  </a:lnTo>
                  <a:lnTo>
                    <a:pt x="2806" y="1193"/>
                  </a:lnTo>
                  <a:lnTo>
                    <a:pt x="3084" y="579"/>
                  </a:lnTo>
                  <a:lnTo>
                    <a:pt x="2488" y="1055"/>
                  </a:lnTo>
                  <a:lnTo>
                    <a:pt x="2534" y="0"/>
                  </a:lnTo>
                  <a:lnTo>
                    <a:pt x="1964" y="792"/>
                  </a:lnTo>
                  <a:close/>
                </a:path>
              </a:pathLst>
            </a:custGeom>
            <a:noFill/>
            <a:ln w="28440">
              <a:solidFill>
                <a:schemeClr val="accent5">
                  <a:lumMod val="60000"/>
                  <a:lumOff val="40000"/>
                </a:schemeClr>
              </a:solidFill>
              <a:round/>
              <a:headEnd/>
              <a:tailEnd/>
            </a:ln>
          </p:spPr>
          <p:txBody>
            <a:bodyPr wrap="none" anchor="ctr"/>
            <a:lstStyle/>
            <a:p>
              <a:endParaRPr lang="de-CH"/>
            </a:p>
          </p:txBody>
        </p:sp>
      </p:grpSp>
      <p:sp>
        <p:nvSpPr>
          <p:cNvPr id="16" name="Up-Down Arrow 15"/>
          <p:cNvSpPr/>
          <p:nvPr/>
        </p:nvSpPr>
        <p:spPr bwMode="auto">
          <a:xfrm>
            <a:off x="2126520" y="3127558"/>
            <a:ext cx="730158" cy="373450"/>
          </a:xfrm>
          <a:prstGeom prst="upDownArrow">
            <a:avLst>
              <a:gd name="adj1" fmla="val 52912"/>
              <a:gd name="adj2" fmla="val 31507"/>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CustomShape 11"/>
          <p:cNvSpPr/>
          <p:nvPr/>
        </p:nvSpPr>
        <p:spPr>
          <a:xfrm>
            <a:off x="107504" y="4005064"/>
            <a:ext cx="834989" cy="366480"/>
          </a:xfrm>
          <a:prstGeom prst="rect">
            <a:avLst/>
          </a:prstGeom>
          <a:noFill/>
          <a:ln>
            <a:noFill/>
          </a:ln>
        </p:spPr>
        <p:txBody>
          <a:bodyPr wrap="none" lIns="90000" tIns="45000" rIns="90000" bIns="45000"/>
          <a:lstStyle/>
          <a:p>
            <a:pPr algn="ctr"/>
            <a:r>
              <a:rPr lang="en-US" sz="1600" dirty="0" smtClean="0">
                <a:solidFill>
                  <a:srgbClr val="000000"/>
                </a:solidFill>
                <a:ea typeface="MS PGothic"/>
              </a:rPr>
              <a:t>T</a:t>
            </a:r>
            <a:r>
              <a:rPr lang="en-US" sz="1600" dirty="0">
                <a:solidFill>
                  <a:srgbClr val="000000"/>
                </a:solidFill>
                <a:ea typeface="MS PGothic"/>
              </a:rPr>
              <a:t>/(T+B)</a:t>
            </a:r>
            <a:endParaRPr dirty="0">
              <a:solidFill>
                <a:prstClr val="black"/>
              </a:solidFill>
            </a:endParaRPr>
          </a:p>
        </p:txBody>
      </p:sp>
      <p:sp>
        <p:nvSpPr>
          <p:cNvPr id="9" name="CustomShape 6"/>
          <p:cNvSpPr/>
          <p:nvPr/>
        </p:nvSpPr>
        <p:spPr>
          <a:xfrm>
            <a:off x="2798854" y="6476317"/>
            <a:ext cx="792088" cy="366480"/>
          </a:xfrm>
          <a:prstGeom prst="rect">
            <a:avLst/>
          </a:prstGeom>
          <a:noFill/>
          <a:ln>
            <a:noFill/>
          </a:ln>
        </p:spPr>
        <p:txBody>
          <a:bodyPr wrap="none" lIns="90000" tIns="45000" rIns="90000" bIns="45000"/>
          <a:lstStyle/>
          <a:p>
            <a:pPr algn="ctr"/>
            <a:r>
              <a:rPr lang="en-US" sz="1600" dirty="0" smtClean="0">
                <a:solidFill>
                  <a:srgbClr val="000000"/>
                </a:solidFill>
                <a:ea typeface="MS PGothic"/>
              </a:rPr>
              <a:t>R</a:t>
            </a:r>
            <a:r>
              <a:rPr lang="en-US" sz="1600" dirty="0">
                <a:solidFill>
                  <a:srgbClr val="000000"/>
                </a:solidFill>
                <a:ea typeface="MS PGothic"/>
              </a:rPr>
              <a:t>/(R+L)</a:t>
            </a:r>
            <a:endParaRPr dirty="0">
              <a:solidFill>
                <a:prstClr val="black"/>
              </a:solidFill>
            </a:endParaRPr>
          </a:p>
        </p:txBody>
      </p:sp>
      <p:grpSp>
        <p:nvGrpSpPr>
          <p:cNvPr id="34" name="Group 33"/>
          <p:cNvGrpSpPr/>
          <p:nvPr/>
        </p:nvGrpSpPr>
        <p:grpSpPr>
          <a:xfrm>
            <a:off x="2310645" y="6525344"/>
            <a:ext cx="344304" cy="296721"/>
            <a:chOff x="1831680" y="2853360"/>
            <a:chExt cx="649080" cy="599040"/>
          </a:xfrm>
        </p:grpSpPr>
        <p:sp>
          <p:nvSpPr>
            <p:cNvPr id="35" name="CustomShape 2"/>
            <p:cNvSpPr/>
            <p:nvPr/>
          </p:nvSpPr>
          <p:spPr>
            <a:xfrm>
              <a:off x="1831680" y="2853360"/>
              <a:ext cx="324360" cy="304200"/>
            </a:xfrm>
            <a:prstGeom prst="rect">
              <a:avLst/>
            </a:prstGeom>
            <a:solidFill>
              <a:schemeClr val="accent5">
                <a:lumMod val="40000"/>
                <a:lumOff val="60000"/>
              </a:schemeClr>
            </a:solidFill>
            <a:ln w="9360">
              <a:solidFill>
                <a:srgbClr val="000000"/>
              </a:solidFill>
              <a:round/>
            </a:ln>
          </p:spPr>
        </p:sp>
        <p:sp>
          <p:nvSpPr>
            <p:cNvPr id="36" name="CustomShape 3"/>
            <p:cNvSpPr/>
            <p:nvPr/>
          </p:nvSpPr>
          <p:spPr>
            <a:xfrm>
              <a:off x="2156400" y="2853360"/>
              <a:ext cx="324360" cy="304200"/>
            </a:xfrm>
            <a:prstGeom prst="rect">
              <a:avLst/>
            </a:prstGeom>
            <a:solidFill>
              <a:srgbClr val="FFD500"/>
            </a:solidFill>
            <a:ln w="9360">
              <a:solidFill>
                <a:srgbClr val="000000"/>
              </a:solidFill>
              <a:round/>
            </a:ln>
          </p:spPr>
        </p:sp>
        <p:sp>
          <p:nvSpPr>
            <p:cNvPr id="37" name="CustomShape 4"/>
            <p:cNvSpPr/>
            <p:nvPr/>
          </p:nvSpPr>
          <p:spPr>
            <a:xfrm>
              <a:off x="1831680" y="3149640"/>
              <a:ext cx="324360" cy="302760"/>
            </a:xfrm>
            <a:prstGeom prst="rect">
              <a:avLst/>
            </a:prstGeom>
            <a:solidFill>
              <a:schemeClr val="accent5">
                <a:lumMod val="40000"/>
                <a:lumOff val="60000"/>
              </a:schemeClr>
            </a:solidFill>
            <a:ln w="9360">
              <a:solidFill>
                <a:srgbClr val="000000"/>
              </a:solidFill>
              <a:round/>
            </a:ln>
          </p:spPr>
        </p:sp>
        <p:sp>
          <p:nvSpPr>
            <p:cNvPr id="38" name="CustomShape 5"/>
            <p:cNvSpPr/>
            <p:nvPr/>
          </p:nvSpPr>
          <p:spPr>
            <a:xfrm>
              <a:off x="2156400" y="3149640"/>
              <a:ext cx="324360" cy="302760"/>
            </a:xfrm>
            <a:prstGeom prst="rect">
              <a:avLst/>
            </a:prstGeom>
            <a:solidFill>
              <a:schemeClr val="accent1"/>
            </a:solidFill>
            <a:ln w="9360">
              <a:solidFill>
                <a:srgbClr val="000000"/>
              </a:solidFill>
              <a:round/>
            </a:ln>
          </p:spPr>
        </p:sp>
      </p:grpSp>
      <p:grpSp>
        <p:nvGrpSpPr>
          <p:cNvPr id="39" name="Group 38"/>
          <p:cNvGrpSpPr/>
          <p:nvPr/>
        </p:nvGrpSpPr>
        <p:grpSpPr>
          <a:xfrm>
            <a:off x="352846" y="4398849"/>
            <a:ext cx="344304" cy="296721"/>
            <a:chOff x="1831680" y="2853360"/>
            <a:chExt cx="649080" cy="599040"/>
          </a:xfrm>
        </p:grpSpPr>
        <p:sp>
          <p:nvSpPr>
            <p:cNvPr id="40" name="CustomShape 2"/>
            <p:cNvSpPr/>
            <p:nvPr/>
          </p:nvSpPr>
          <p:spPr>
            <a:xfrm>
              <a:off x="1831680" y="2853360"/>
              <a:ext cx="324360" cy="304200"/>
            </a:xfrm>
            <a:prstGeom prst="rect">
              <a:avLst/>
            </a:prstGeom>
            <a:solidFill>
              <a:srgbClr val="FFD500"/>
            </a:solidFill>
            <a:ln w="9360">
              <a:solidFill>
                <a:srgbClr val="000000"/>
              </a:solidFill>
              <a:round/>
            </a:ln>
          </p:spPr>
        </p:sp>
        <p:sp>
          <p:nvSpPr>
            <p:cNvPr id="41" name="CustomShape 3"/>
            <p:cNvSpPr/>
            <p:nvPr/>
          </p:nvSpPr>
          <p:spPr>
            <a:xfrm>
              <a:off x="2156400" y="2853360"/>
              <a:ext cx="324360" cy="304200"/>
            </a:xfrm>
            <a:prstGeom prst="rect">
              <a:avLst/>
            </a:prstGeom>
            <a:solidFill>
              <a:srgbClr val="FFD500"/>
            </a:solidFill>
            <a:ln w="9360">
              <a:solidFill>
                <a:srgbClr val="000000"/>
              </a:solidFill>
              <a:round/>
            </a:ln>
          </p:spPr>
        </p:sp>
        <p:sp>
          <p:nvSpPr>
            <p:cNvPr id="42" name="CustomShape 4"/>
            <p:cNvSpPr/>
            <p:nvPr/>
          </p:nvSpPr>
          <p:spPr>
            <a:xfrm>
              <a:off x="1831680" y="3149640"/>
              <a:ext cx="324360" cy="302760"/>
            </a:xfrm>
            <a:prstGeom prst="rect">
              <a:avLst/>
            </a:prstGeom>
            <a:solidFill>
              <a:schemeClr val="accent5">
                <a:lumMod val="40000"/>
                <a:lumOff val="60000"/>
              </a:schemeClr>
            </a:solidFill>
            <a:ln w="9360">
              <a:solidFill>
                <a:srgbClr val="000000"/>
              </a:solidFill>
              <a:round/>
            </a:ln>
          </p:spPr>
        </p:sp>
        <p:sp>
          <p:nvSpPr>
            <p:cNvPr id="43" name="CustomShape 5"/>
            <p:cNvSpPr/>
            <p:nvPr/>
          </p:nvSpPr>
          <p:spPr>
            <a:xfrm>
              <a:off x="2156400" y="3149640"/>
              <a:ext cx="324360" cy="302760"/>
            </a:xfrm>
            <a:prstGeom prst="rect">
              <a:avLst/>
            </a:prstGeom>
            <a:solidFill>
              <a:schemeClr val="accent5">
                <a:lumMod val="40000"/>
                <a:lumOff val="60000"/>
              </a:schemeClr>
            </a:solidFill>
            <a:ln w="9360">
              <a:solidFill>
                <a:srgbClr val="000000"/>
              </a:solidFill>
              <a:round/>
            </a:ln>
          </p:spPr>
        </p:sp>
      </p:grpSp>
      <p:sp>
        <p:nvSpPr>
          <p:cNvPr id="50" name="CustomShape 4"/>
          <p:cNvSpPr/>
          <p:nvPr/>
        </p:nvSpPr>
        <p:spPr>
          <a:xfrm>
            <a:off x="1950942" y="1509987"/>
            <a:ext cx="1108923" cy="1029714"/>
          </a:xfrm>
          <a:prstGeom prst="rect">
            <a:avLst/>
          </a:prstGeom>
          <a:noFill/>
          <a:ln w="28575">
            <a:solidFill>
              <a:schemeClr val="accent1"/>
            </a:solidFill>
            <a:prstDash val="sysDash"/>
            <a:round/>
          </a:ln>
        </p:spPr>
      </p:sp>
      <mc:AlternateContent xmlns:mc="http://schemas.openxmlformats.org/markup-compatibility/2006" xmlns:a14="http://schemas.microsoft.com/office/drawing/2010/main">
        <mc:Choice Requires="a14">
          <p:sp>
            <p:nvSpPr>
              <p:cNvPr id="46" name="Content Placeholder 11"/>
              <p:cNvSpPr>
                <a:spLocks noGrp="1"/>
              </p:cNvSpPr>
              <p:nvPr>
                <p:ph sz="quarter" idx="13"/>
              </p:nvPr>
            </p:nvSpPr>
            <p:spPr>
              <a:xfrm>
                <a:off x="4462043" y="1268760"/>
                <a:ext cx="4481909" cy="4679950"/>
              </a:xfrm>
            </p:spPr>
            <p:txBody>
              <a:bodyPr/>
              <a:lstStyle/>
              <a:p>
                <a:pPr marL="622300" indent="-342900"/>
                <a:r>
                  <a:rPr lang="en-US" sz="2400" kern="0" dirty="0" smtClean="0"/>
                  <a:t>The signal is fully contained in a 2x2 pixels cluster</a:t>
                </a:r>
              </a:p>
              <a:p>
                <a:pPr marL="622300" indent="-342900"/>
                <a:endParaRPr lang="en-US" sz="2000" kern="0" dirty="0" smtClean="0"/>
              </a:p>
              <a:p>
                <a:pPr marL="622300" indent="-342900"/>
                <a:r>
                  <a:rPr lang="en-US" sz="2400" kern="0" dirty="0" smtClean="0"/>
                  <a:t>We analyze the ratio between neighbors</a:t>
                </a:r>
              </a:p>
              <a:p>
                <a:pPr marL="457200" lvl="1" indent="0">
                  <a:buNone/>
                </a:pPr>
                <a:r>
                  <a:rPr lang="en-US" sz="2400" kern="0" dirty="0" smtClean="0"/>
                  <a:t>	</a:t>
                </a:r>
                <a14:m>
                  <m:oMath xmlns:m="http://schemas.openxmlformats.org/officeDocument/2006/math">
                    <m:sSub>
                      <m:sSubPr>
                        <m:ctrlPr>
                          <a:rPr lang="el-GR" sz="2400" i="1" kern="0" smtClean="0">
                            <a:latin typeface="Cambria Math"/>
                          </a:rPr>
                        </m:ctrlPr>
                      </m:sSubPr>
                      <m:e>
                        <m:r>
                          <m:rPr>
                            <m:sty m:val="p"/>
                          </m:rPr>
                          <a:rPr lang="el-GR" sz="2400" i="1" kern="0">
                            <a:latin typeface="Cambria Math"/>
                          </a:rPr>
                          <m:t>η</m:t>
                        </m:r>
                      </m:e>
                      <m:sub>
                        <m:r>
                          <a:rPr lang="en-US" sz="2400" b="0" i="1" kern="0" smtClean="0">
                            <a:latin typeface="Cambria Math"/>
                          </a:rPr>
                          <m:t>𝑥</m:t>
                        </m:r>
                      </m:sub>
                    </m:sSub>
                  </m:oMath>
                </a14:m>
                <a:r>
                  <a:rPr lang="en-US" sz="2400" kern="0" dirty="0" smtClean="0"/>
                  <a:t>=</a:t>
                </a:r>
                <a14:m>
                  <m:oMath xmlns:m="http://schemas.openxmlformats.org/officeDocument/2006/math">
                    <m:f>
                      <m:fPr>
                        <m:ctrlPr>
                          <a:rPr lang="en-US" sz="2400" i="1" kern="0" dirty="0" smtClean="0">
                            <a:latin typeface="Cambria Math"/>
                          </a:rPr>
                        </m:ctrlPr>
                      </m:fPr>
                      <m:num>
                        <m:r>
                          <a:rPr lang="en-US" sz="2400" b="0" i="1" kern="0" dirty="0" smtClean="0">
                            <a:latin typeface="Cambria Math"/>
                          </a:rPr>
                          <m:t>0</m:t>
                        </m:r>
                        <m:r>
                          <a:rPr lang="en-US" sz="2400" b="0" i="1" kern="0" dirty="0" smtClean="0">
                            <a:latin typeface="Cambria Math"/>
                            <a:ea typeface="Cambria Math"/>
                          </a:rPr>
                          <m:t>∙</m:t>
                        </m:r>
                        <m:r>
                          <a:rPr lang="en-US" sz="2400" b="0" i="1" kern="0" dirty="0" smtClean="0">
                            <a:latin typeface="Cambria Math"/>
                            <a:ea typeface="Cambria Math"/>
                          </a:rPr>
                          <m:t>𝐿𝑒𝑓𝑡</m:t>
                        </m:r>
                        <m:r>
                          <a:rPr lang="en-US" sz="2400" b="0" i="1" kern="0" dirty="0" smtClean="0">
                            <a:latin typeface="Cambria Math"/>
                            <a:ea typeface="Cambria Math"/>
                          </a:rPr>
                          <m:t>+1∙</m:t>
                        </m:r>
                        <m:r>
                          <a:rPr lang="en-US" sz="2400" b="0" i="1" kern="0" dirty="0" smtClean="0">
                            <a:latin typeface="Cambria Math"/>
                            <a:ea typeface="Cambria Math"/>
                          </a:rPr>
                          <m:t>𝑅𝑖𝑔h𝑡</m:t>
                        </m:r>
                      </m:num>
                      <m:den>
                        <m:r>
                          <a:rPr lang="en-US" sz="2400" b="0" i="1" kern="0" dirty="0" smtClean="0">
                            <a:latin typeface="Cambria Math"/>
                          </a:rPr>
                          <m:t>𝑅𝑖𝑔h𝑡</m:t>
                        </m:r>
                        <m:r>
                          <a:rPr lang="en-US" sz="2400" b="0" i="1" kern="0" dirty="0" smtClean="0">
                            <a:latin typeface="Cambria Math"/>
                          </a:rPr>
                          <m:t>+</m:t>
                        </m:r>
                        <m:r>
                          <a:rPr lang="en-US" sz="2400" b="0" i="1" kern="0" dirty="0" smtClean="0">
                            <a:latin typeface="Cambria Math"/>
                          </a:rPr>
                          <m:t>𝐿𝑒𝑓𝑡</m:t>
                        </m:r>
                      </m:den>
                    </m:f>
                  </m:oMath>
                </a14:m>
                <a:endParaRPr lang="en-US" sz="2400" kern="0" dirty="0" smtClean="0"/>
              </a:p>
              <a:p>
                <a:pPr marL="457200" lvl="1" indent="0">
                  <a:buNone/>
                </a:pPr>
                <a:r>
                  <a:rPr lang="en-US" sz="2400" kern="0" dirty="0" smtClean="0"/>
                  <a:t>	</a:t>
                </a:r>
                <a14:m>
                  <m:oMath xmlns:m="http://schemas.openxmlformats.org/officeDocument/2006/math">
                    <m:sSub>
                      <m:sSubPr>
                        <m:ctrlPr>
                          <a:rPr lang="el-GR" sz="2400" i="1" kern="0">
                            <a:latin typeface="Cambria Math"/>
                          </a:rPr>
                        </m:ctrlPr>
                      </m:sSubPr>
                      <m:e>
                        <m:r>
                          <m:rPr>
                            <m:sty m:val="p"/>
                          </m:rPr>
                          <a:rPr lang="el-GR" sz="2400" i="1" kern="0">
                            <a:latin typeface="Cambria Math"/>
                          </a:rPr>
                          <m:t>η</m:t>
                        </m:r>
                      </m:e>
                      <m:sub>
                        <m:r>
                          <a:rPr lang="en-US" sz="2400" b="0" i="1" kern="0" smtClean="0">
                            <a:latin typeface="Cambria Math"/>
                          </a:rPr>
                          <m:t>𝑦</m:t>
                        </m:r>
                      </m:sub>
                    </m:sSub>
                  </m:oMath>
                </a14:m>
                <a:r>
                  <a:rPr lang="en-US" sz="2400" kern="0" dirty="0"/>
                  <a:t>=</a:t>
                </a:r>
                <a14:m>
                  <m:oMath xmlns:m="http://schemas.openxmlformats.org/officeDocument/2006/math">
                    <m:f>
                      <m:fPr>
                        <m:ctrlPr>
                          <a:rPr lang="en-US" sz="2400" i="1" kern="0" dirty="0">
                            <a:latin typeface="Cambria Math"/>
                          </a:rPr>
                        </m:ctrlPr>
                      </m:fPr>
                      <m:num>
                        <m:r>
                          <a:rPr lang="en-US" sz="2400" i="1" kern="0" dirty="0">
                            <a:latin typeface="Cambria Math"/>
                          </a:rPr>
                          <m:t>0</m:t>
                        </m:r>
                        <m:r>
                          <a:rPr lang="en-US" sz="2400" i="1" kern="0" dirty="0">
                            <a:latin typeface="Cambria Math"/>
                            <a:ea typeface="Cambria Math"/>
                          </a:rPr>
                          <m:t>∙</m:t>
                        </m:r>
                        <m:r>
                          <a:rPr lang="en-US" sz="2400" b="0" i="1" kern="0" dirty="0" smtClean="0">
                            <a:latin typeface="Cambria Math"/>
                            <a:ea typeface="Cambria Math"/>
                          </a:rPr>
                          <m:t>𝐵𝑜𝑡𝑡𝑜𝑚</m:t>
                        </m:r>
                        <m:r>
                          <a:rPr lang="en-US" sz="2400" i="1" kern="0" dirty="0">
                            <a:latin typeface="Cambria Math"/>
                            <a:ea typeface="Cambria Math"/>
                          </a:rPr>
                          <m:t>+1∙</m:t>
                        </m:r>
                        <m:r>
                          <a:rPr lang="en-US" sz="2400" b="0" i="1" kern="0" dirty="0" smtClean="0">
                            <a:latin typeface="Cambria Math"/>
                            <a:ea typeface="Cambria Math"/>
                          </a:rPr>
                          <m:t>𝑇𝑜𝑝</m:t>
                        </m:r>
                      </m:num>
                      <m:den>
                        <m:r>
                          <a:rPr lang="en-US" sz="2400" b="0" i="1" kern="0" dirty="0" smtClean="0">
                            <a:latin typeface="Cambria Math"/>
                          </a:rPr>
                          <m:t>𝐵𝑜𝑡𝑡𝑜𝑚</m:t>
                        </m:r>
                        <m:r>
                          <a:rPr lang="en-US" sz="2400" b="0" i="1" kern="0" dirty="0" smtClean="0">
                            <a:latin typeface="Cambria Math"/>
                          </a:rPr>
                          <m:t>+</m:t>
                        </m:r>
                        <m:r>
                          <a:rPr lang="en-US" sz="2400" b="0" i="1" kern="0" dirty="0" smtClean="0">
                            <a:latin typeface="Cambria Math"/>
                          </a:rPr>
                          <m:t>𝑇𝑜𝑝</m:t>
                        </m:r>
                      </m:den>
                    </m:f>
                  </m:oMath>
                </a14:m>
                <a:endParaRPr lang="en-US" sz="2400" kern="0" dirty="0"/>
              </a:p>
              <a:p>
                <a:pPr marL="800100" lvl="1" indent="-342900"/>
                <a:endParaRPr lang="en-US" sz="2400" kern="0" dirty="0" smtClean="0"/>
              </a:p>
              <a:p>
                <a:pPr marL="622300" indent="-342900"/>
                <a:r>
                  <a:rPr lang="en-US" sz="2400" kern="0" dirty="0" smtClean="0"/>
                  <a:t>Custom algorithms must be developed to correct for non linear charge sharing</a:t>
                </a:r>
                <a:endParaRPr lang="de-CH" sz="2000" kern="0" dirty="0"/>
              </a:p>
            </p:txBody>
          </p:sp>
        </mc:Choice>
        <mc:Fallback xmlns="">
          <p:sp>
            <p:nvSpPr>
              <p:cNvPr id="46" name="Content Placeholder 11"/>
              <p:cNvSpPr>
                <a:spLocks noGrp="1" noRot="1" noChangeAspect="1" noMove="1" noResize="1" noEditPoints="1" noAdjustHandles="1" noChangeArrowheads="1" noChangeShapeType="1" noTextEdit="1"/>
              </p:cNvSpPr>
              <p:nvPr>
                <p:ph sz="quarter" idx="13"/>
              </p:nvPr>
            </p:nvSpPr>
            <p:spPr>
              <a:xfrm>
                <a:off x="4462043" y="1268760"/>
                <a:ext cx="4481909" cy="4679950"/>
              </a:xfrm>
              <a:blipFill rotWithShape="1">
                <a:blip r:embed="rId4"/>
                <a:stretch>
                  <a:fillRect t="-1563" r="-2585" b="-6120"/>
                </a:stretch>
              </a:blipFill>
            </p:spPr>
            <p:txBody>
              <a:bodyPr/>
              <a:lstStyle/>
              <a:p>
                <a:r>
                  <a:rPr lang="de-CH">
                    <a:noFill/>
                  </a:rPr>
                  <a:t> </a:t>
                </a:r>
              </a:p>
            </p:txBody>
          </p:sp>
        </mc:Fallback>
      </mc:AlternateContent>
      <p:sp>
        <p:nvSpPr>
          <p:cNvPr id="44" name="Slide Number Placeholder 3"/>
          <p:cNvSpPr>
            <a:spLocks noGrp="1"/>
          </p:cNvSpPr>
          <p:nvPr>
            <p:ph type="sldNum" sz="quarter" idx="4294967295"/>
          </p:nvPr>
        </p:nvSpPr>
        <p:spPr>
          <a:xfrm>
            <a:off x="8659044" y="6575775"/>
            <a:ext cx="180156" cy="228600"/>
          </a:xfrm>
          <a:prstGeom prst="rect">
            <a:avLst/>
          </a:prstGeom>
        </p:spPr>
        <p:txBody>
          <a:bodyPr/>
          <a:lstStyle/>
          <a:p>
            <a:pPr algn="r">
              <a:defRPr/>
            </a:pPr>
            <a:fld id="{D217D8A4-28A9-4B29-8D56-49CD1932A4A1}" type="slidenum">
              <a:rPr lang="de-DE" altLang="de-DE" sz="1000" smtClean="0"/>
              <a:pPr algn="r">
                <a:defRPr/>
              </a:pPr>
              <a:t>45</a:t>
            </a:fld>
            <a:endParaRPr lang="de-DE" altLang="de-DE" sz="1000" dirty="0"/>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1169659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Energy calibration</a:t>
            </a:r>
            <a:endParaRPr lang="de-CH" dirty="0"/>
          </a:p>
        </p:txBody>
      </p:sp>
      <p:pic>
        <p:nvPicPr>
          <p:cNvPr id="8" name="Content Placeholder 7"/>
          <p:cNvPicPr>
            <a:picLocks noGrp="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4795838" y="684213"/>
            <a:ext cx="4348162" cy="2960687"/>
          </a:xfrm>
        </p:spPr>
      </p:pic>
      <p:sp>
        <p:nvSpPr>
          <p:cNvPr id="2" name="Content Placeholder 1"/>
          <p:cNvSpPr>
            <a:spLocks noGrp="1"/>
          </p:cNvSpPr>
          <p:nvPr>
            <p:ph sz="quarter" idx="4294967295"/>
          </p:nvPr>
        </p:nvSpPr>
        <p:spPr>
          <a:xfrm>
            <a:off x="296416" y="3763963"/>
            <a:ext cx="4419600" cy="2185987"/>
          </a:xfrm>
        </p:spPr>
        <p:txBody>
          <a:bodyPr/>
          <a:lstStyle/>
          <a:p>
            <a:pPr>
              <a:buFont typeface="Arial" panose="020B0604020202020204" pitchFamily="34" charset="0"/>
              <a:buChar char="•"/>
            </a:pPr>
            <a:r>
              <a:rPr lang="en-US" sz="2000" dirty="0" smtClean="0"/>
              <a:t>Developed linear model to deal with 100% charge sharing</a:t>
            </a:r>
          </a:p>
          <a:p>
            <a:pPr>
              <a:buFont typeface="Arial" panose="020B0604020202020204" pitchFamily="34" charset="0"/>
              <a:buChar char="•"/>
            </a:pPr>
            <a:r>
              <a:rPr lang="en-US" sz="2000" dirty="0" smtClean="0"/>
              <a:t>Gain  used to convert pedestal distribution into noise in e</a:t>
            </a:r>
            <a:r>
              <a:rPr lang="en-US" sz="2000" baseline="30000" dirty="0" smtClean="0"/>
              <a:t>-</a:t>
            </a:r>
          </a:p>
          <a:p>
            <a:pPr>
              <a:buFont typeface="Arial" panose="020B0604020202020204" pitchFamily="34" charset="0"/>
              <a:buChar char="•"/>
            </a:pPr>
            <a:r>
              <a:rPr lang="en-US" sz="2000" dirty="0" smtClean="0"/>
              <a:t>Width of the photon peak given by </a:t>
            </a:r>
          </a:p>
          <a:p>
            <a:pPr marL="0" indent="0">
              <a:buNone/>
            </a:pPr>
            <a:r>
              <a:rPr lang="en-US" sz="2000" dirty="0"/>
              <a:t>	</a:t>
            </a:r>
            <a:r>
              <a:rPr lang="en-US" sz="2000" dirty="0" smtClean="0"/>
              <a:t>ENC and </a:t>
            </a:r>
            <a:r>
              <a:rPr lang="en-US" sz="2000" dirty="0" err="1" smtClean="0"/>
              <a:t>Fano</a:t>
            </a:r>
            <a:r>
              <a:rPr lang="en-US" sz="2000" dirty="0" smtClean="0"/>
              <a:t> Noise</a:t>
            </a:r>
          </a:p>
          <a:p>
            <a:pPr>
              <a:buFont typeface="Arial" panose="020B0604020202020204" pitchFamily="34" charset="0"/>
              <a:buChar char="•"/>
            </a:pPr>
            <a:r>
              <a:rPr lang="en-US" sz="2000" dirty="0" smtClean="0"/>
              <a:t>Dynamic range and linearity still to be fully characterized</a:t>
            </a:r>
            <a:endParaRPr lang="de-CH" sz="2000" dirty="0"/>
          </a:p>
        </p:txBody>
      </p:sp>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l="2351" t="7857" r="9290" b="2390"/>
          <a:stretch>
            <a:fillRect/>
          </a:stretch>
        </p:blipFill>
        <p:spPr bwMode="auto">
          <a:xfrm>
            <a:off x="467544" y="908719"/>
            <a:ext cx="3744416" cy="2597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3"/>
          <p:cNvPicPr>
            <a:picLocks noChangeAspect="1" noChangeArrowheads="1"/>
          </p:cNvPicPr>
          <p:nvPr/>
        </p:nvPicPr>
        <p:blipFill>
          <a:blip r:embed="rId4">
            <a:extLst>
              <a:ext uri="{28A0092B-C50C-407E-A947-70E740481C1C}">
                <a14:useLocalDpi xmlns:a14="http://schemas.microsoft.com/office/drawing/2010/main" val="0"/>
              </a:ext>
            </a:extLst>
          </a:blip>
          <a:srcRect l="2203" t="8702" r="8040" b="2132"/>
          <a:stretch>
            <a:fillRect/>
          </a:stretch>
        </p:blipFill>
        <p:spPr bwMode="auto">
          <a:xfrm>
            <a:off x="4860032" y="3590230"/>
            <a:ext cx="3888432" cy="284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46</a:t>
            </a:fld>
            <a:endParaRPr lang="de-DE" altLang="de-DE" dirty="0"/>
          </a:p>
        </p:txBody>
      </p:sp>
    </p:spTree>
    <p:extLst>
      <p:ext uri="{BB962C8B-B14F-4D97-AF65-F5344CB8AC3E}">
        <p14:creationId xmlns:p14="http://schemas.microsoft.com/office/powerpoint/2010/main" val="3648601959"/>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7283222" y="2636913"/>
            <a:ext cx="944990" cy="648072"/>
          </a:xfrm>
          <a:prstGeom prst="rect">
            <a:avLst/>
          </a:prstGeom>
          <a:noFill/>
        </p:spPr>
        <p:txBody>
          <a:bodyPr wrap="square" rtlCol="0">
            <a:noAutofit/>
          </a:bodyPr>
          <a:lstStyle/>
          <a:p>
            <a:pPr algn="ctr"/>
            <a:r>
              <a:rPr lang="en-US" sz="1800" dirty="0" smtClean="0">
                <a:solidFill>
                  <a:srgbClr val="00B050"/>
                </a:solidFill>
                <a:latin typeface="+mj-lt"/>
              </a:rPr>
              <a:t>Phase shift</a:t>
            </a:r>
            <a:endParaRPr lang="de-CH" sz="1800" dirty="0">
              <a:solidFill>
                <a:srgbClr val="00B050"/>
              </a:solidFill>
              <a:latin typeface="+mj-lt"/>
            </a:endParaRPr>
          </a:p>
        </p:txBody>
      </p:sp>
      <p:sp>
        <p:nvSpPr>
          <p:cNvPr id="6" name="TextBox 5"/>
          <p:cNvSpPr txBox="1"/>
          <p:nvPr/>
        </p:nvSpPr>
        <p:spPr>
          <a:xfrm>
            <a:off x="1399894" y="5365665"/>
            <a:ext cx="2122697" cy="1015663"/>
          </a:xfrm>
          <a:prstGeom prst="rect">
            <a:avLst/>
          </a:prstGeom>
          <a:noFill/>
        </p:spPr>
        <p:txBody>
          <a:bodyPr wrap="none" rtlCol="0">
            <a:spAutoFit/>
          </a:bodyPr>
          <a:lstStyle/>
          <a:p>
            <a:pPr algn="ctr">
              <a:spcBef>
                <a:spcPts val="0"/>
              </a:spcBef>
            </a:pPr>
            <a:r>
              <a:rPr lang="en-US" sz="2000" dirty="0" smtClean="0">
                <a:solidFill>
                  <a:schemeClr val="bg2">
                    <a:lumMod val="75000"/>
                  </a:schemeClr>
                </a:solidFill>
                <a:latin typeface="Arial" panose="020B0604020202020204" pitchFamily="34" charset="0"/>
                <a:cs typeface="Arial" panose="020B0604020202020204" pitchFamily="34" charset="0"/>
              </a:rPr>
              <a:t>Creates </a:t>
            </a:r>
            <a:r>
              <a:rPr lang="en-US" sz="2000" dirty="0">
                <a:solidFill>
                  <a:schemeClr val="bg2">
                    <a:lumMod val="75000"/>
                  </a:schemeClr>
                </a:solidFill>
                <a:latin typeface="Arial" panose="020B0604020202020204" pitchFamily="34" charset="0"/>
                <a:cs typeface="Arial" panose="020B0604020202020204" pitchFamily="34" charset="0"/>
              </a:rPr>
              <a:t>periodic </a:t>
            </a:r>
            <a:endParaRPr lang="en-US" sz="2000" dirty="0" smtClean="0">
              <a:solidFill>
                <a:schemeClr val="bg2">
                  <a:lumMod val="75000"/>
                </a:schemeClr>
              </a:solidFill>
              <a:latin typeface="Arial" panose="020B0604020202020204" pitchFamily="34" charset="0"/>
              <a:cs typeface="Arial" panose="020B0604020202020204" pitchFamily="34" charset="0"/>
            </a:endParaRPr>
          </a:p>
          <a:p>
            <a:pPr algn="ctr">
              <a:spcBef>
                <a:spcPts val="0"/>
              </a:spcBef>
            </a:pPr>
            <a:r>
              <a:rPr lang="en-US" sz="2000" dirty="0" smtClean="0">
                <a:solidFill>
                  <a:schemeClr val="bg2">
                    <a:lumMod val="75000"/>
                  </a:schemeClr>
                </a:solidFill>
                <a:latin typeface="Arial" panose="020B0604020202020204" pitchFamily="34" charset="0"/>
                <a:cs typeface="Arial" panose="020B0604020202020204" pitchFamily="34" charset="0"/>
              </a:rPr>
              <a:t>intensity </a:t>
            </a:r>
          </a:p>
          <a:p>
            <a:pPr algn="ctr">
              <a:spcBef>
                <a:spcPts val="0"/>
              </a:spcBef>
            </a:pPr>
            <a:r>
              <a:rPr lang="en-US" sz="2000" dirty="0" smtClean="0">
                <a:solidFill>
                  <a:schemeClr val="bg2">
                    <a:lumMod val="75000"/>
                  </a:schemeClr>
                </a:solidFill>
                <a:latin typeface="Arial" panose="020B0604020202020204" pitchFamily="34" charset="0"/>
                <a:cs typeface="Arial" panose="020B0604020202020204" pitchFamily="34" charset="0"/>
              </a:rPr>
              <a:t>modulations </a:t>
            </a:r>
            <a:endParaRPr lang="de-CH" sz="2000" dirty="0">
              <a:solidFill>
                <a:schemeClr val="bg2">
                  <a:lumMod val="75000"/>
                </a:schemeClr>
              </a:solidFill>
              <a:latin typeface="Arial" panose="020B0604020202020204" pitchFamily="34" charset="0"/>
              <a:cs typeface="Arial" panose="020B0604020202020204" pitchFamily="34" charset="0"/>
            </a:endParaRPr>
          </a:p>
        </p:txBody>
      </p:sp>
      <p:grpSp>
        <p:nvGrpSpPr>
          <p:cNvPr id="17" name="Group 16"/>
          <p:cNvGrpSpPr/>
          <p:nvPr/>
        </p:nvGrpSpPr>
        <p:grpSpPr>
          <a:xfrm>
            <a:off x="35496" y="2477794"/>
            <a:ext cx="5472608" cy="2808312"/>
            <a:chOff x="35496" y="1844824"/>
            <a:chExt cx="7067550" cy="3600400"/>
          </a:xfrm>
        </p:grpSpPr>
        <p:pic>
          <p:nvPicPr>
            <p:cNvPr id="5" name="OSA Image" descr="OSA Image"/>
            <p:cNvPicPr>
              <a:picLocks noChangeAspect="1"/>
            </p:cNvPicPr>
            <p:nvPr/>
          </p:nvPicPr>
          <p:blipFill rotWithShape="1">
            <a:blip r:embed="rId2"/>
            <a:srcRect t="24606" b="14520"/>
            <a:stretch/>
          </p:blipFill>
          <p:spPr>
            <a:xfrm>
              <a:off x="35496" y="2186280"/>
              <a:ext cx="7067550" cy="2893325"/>
            </a:xfrm>
            <a:prstGeom prst="rect">
              <a:avLst/>
            </a:prstGeom>
          </p:spPr>
        </p:pic>
        <p:cxnSp>
          <p:nvCxnSpPr>
            <p:cNvPr id="9" name="Straight Arrow Connector 8"/>
            <p:cNvCxnSpPr/>
            <p:nvPr/>
          </p:nvCxnSpPr>
          <p:spPr bwMode="auto">
            <a:xfrm>
              <a:off x="6093653" y="1844824"/>
              <a:ext cx="0" cy="3600400"/>
            </a:xfrm>
            <a:prstGeom prst="straightConnector1">
              <a:avLst/>
            </a:prstGeom>
            <a:solidFill>
              <a:schemeClr val="accent1"/>
            </a:solidFill>
            <a:ln w="57150" cap="flat" cmpd="sng" algn="ctr">
              <a:solidFill>
                <a:srgbClr val="FFC000"/>
              </a:solidFill>
              <a:prstDash val="solid"/>
              <a:round/>
              <a:headEnd type="triangle" w="lg" len="lg"/>
              <a:tailEnd type="triangle" w="lg" len="lg"/>
            </a:ln>
            <a:effectLst/>
          </p:spPr>
        </p:cxnSp>
      </p:grpSp>
      <p:sp>
        <p:nvSpPr>
          <p:cNvPr id="15" name="TextBox 14"/>
          <p:cNvSpPr txBox="1"/>
          <p:nvPr/>
        </p:nvSpPr>
        <p:spPr>
          <a:xfrm>
            <a:off x="4067943" y="1405225"/>
            <a:ext cx="1368153" cy="1015663"/>
          </a:xfrm>
          <a:prstGeom prst="rect">
            <a:avLst/>
          </a:prstGeom>
          <a:noFill/>
        </p:spPr>
        <p:txBody>
          <a:bodyPr wrap="square" rtlCol="0">
            <a:spAutoFit/>
          </a:bodyPr>
          <a:lstStyle/>
          <a:p>
            <a:pPr algn="ctr"/>
            <a:r>
              <a:rPr lang="en-US" sz="2000" dirty="0" smtClean="0">
                <a:solidFill>
                  <a:srgbClr val="DEA900"/>
                </a:solidFill>
                <a:latin typeface="Arial" panose="020B0604020202020204" pitchFamily="34" charset="0"/>
                <a:cs typeface="Arial" panose="020B0604020202020204" pitchFamily="34" charset="0"/>
              </a:rPr>
              <a:t>G2 Analyzer grating</a:t>
            </a:r>
            <a:endParaRPr lang="de-CH" sz="2000" dirty="0">
              <a:solidFill>
                <a:srgbClr val="DEA900"/>
              </a:solidFill>
              <a:latin typeface="Arial" panose="020B0604020202020204" pitchFamily="34" charset="0"/>
              <a:cs typeface="Arial" panose="020B0604020202020204" pitchFamily="34" charset="0"/>
            </a:endParaRPr>
          </a:p>
        </p:txBody>
      </p:sp>
      <p:sp>
        <p:nvSpPr>
          <p:cNvPr id="16" name="TextBox 15"/>
          <p:cNvSpPr txBox="1"/>
          <p:nvPr/>
        </p:nvSpPr>
        <p:spPr>
          <a:xfrm>
            <a:off x="3723215" y="5365665"/>
            <a:ext cx="2005869" cy="1015663"/>
          </a:xfrm>
          <a:prstGeom prst="rect">
            <a:avLst/>
          </a:prstGeom>
          <a:noFill/>
        </p:spPr>
        <p:txBody>
          <a:bodyPr wrap="none" rtlCol="0">
            <a:spAutoFit/>
          </a:bodyPr>
          <a:lstStyle/>
          <a:p>
            <a:pPr algn="ctr">
              <a:spcBef>
                <a:spcPts val="0"/>
              </a:spcBef>
            </a:pPr>
            <a:r>
              <a:rPr lang="en-US" sz="2000" dirty="0" smtClean="0">
                <a:solidFill>
                  <a:srgbClr val="DEA900"/>
                </a:solidFill>
                <a:latin typeface="Arial" panose="020B0604020202020204" pitchFamily="34" charset="0"/>
                <a:cs typeface="Arial" panose="020B0604020202020204" pitchFamily="34" charset="0"/>
              </a:rPr>
              <a:t>Makes fringes </a:t>
            </a:r>
          </a:p>
          <a:p>
            <a:pPr algn="ctr">
              <a:spcBef>
                <a:spcPts val="0"/>
              </a:spcBef>
            </a:pPr>
            <a:r>
              <a:rPr lang="en-US" sz="2000" dirty="0" smtClean="0">
                <a:solidFill>
                  <a:srgbClr val="DEA900"/>
                </a:solidFill>
                <a:latin typeface="Arial" panose="020B0604020202020204" pitchFamily="34" charset="0"/>
                <a:cs typeface="Arial" panose="020B0604020202020204" pitchFamily="34" charset="0"/>
              </a:rPr>
              <a:t>visible on large </a:t>
            </a:r>
          </a:p>
          <a:p>
            <a:pPr algn="ctr">
              <a:spcBef>
                <a:spcPts val="0"/>
              </a:spcBef>
            </a:pPr>
            <a:r>
              <a:rPr lang="en-US" sz="2000" dirty="0" smtClean="0">
                <a:solidFill>
                  <a:srgbClr val="DEA900"/>
                </a:solidFill>
                <a:latin typeface="Arial" panose="020B0604020202020204" pitchFamily="34" charset="0"/>
                <a:cs typeface="Arial" panose="020B0604020202020204" pitchFamily="34" charset="0"/>
              </a:rPr>
              <a:t>detector pixels</a:t>
            </a:r>
            <a:endParaRPr lang="de-CH" sz="2000" dirty="0">
              <a:solidFill>
                <a:srgbClr val="DEA900"/>
              </a:solidFill>
              <a:latin typeface="Arial" panose="020B0604020202020204" pitchFamily="34" charset="0"/>
              <a:cs typeface="Arial" panose="020B0604020202020204" pitchFamily="34" charset="0"/>
            </a:endParaRPr>
          </a:p>
        </p:txBody>
      </p:sp>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l="3486" t="2388" r="3679" b="6070"/>
          <a:stretch/>
        </p:blipFill>
        <p:spPr>
          <a:xfrm>
            <a:off x="5580112" y="1484784"/>
            <a:ext cx="3491880" cy="1070415"/>
          </a:xfrm>
          <a:prstGeom prst="rect">
            <a:avLst/>
          </a:prstGeom>
        </p:spPr>
      </p:pic>
      <p:cxnSp>
        <p:nvCxnSpPr>
          <p:cNvPr id="21" name="Straight Connector 20"/>
          <p:cNvCxnSpPr/>
          <p:nvPr/>
        </p:nvCxnSpPr>
        <p:spPr bwMode="auto">
          <a:xfrm>
            <a:off x="5580112" y="1887585"/>
            <a:ext cx="3491880" cy="0"/>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22" name="Straight Connector 21"/>
          <p:cNvCxnSpPr/>
          <p:nvPr/>
        </p:nvCxnSpPr>
        <p:spPr bwMode="auto">
          <a:xfrm>
            <a:off x="5580112" y="2250000"/>
            <a:ext cx="3491880" cy="0"/>
          </a:xfrm>
          <a:prstGeom prst="line">
            <a:avLst/>
          </a:prstGeom>
          <a:solidFill>
            <a:schemeClr val="accent1"/>
          </a:solidFill>
          <a:ln w="9525" cap="flat" cmpd="sng" algn="ctr">
            <a:solidFill>
              <a:srgbClr val="0070C0"/>
            </a:solidFill>
            <a:prstDash val="sysDash"/>
            <a:round/>
            <a:headEnd type="none" w="med" len="med"/>
            <a:tailEnd type="none" w="med" len="med"/>
          </a:ln>
          <a:effectLst/>
        </p:spPr>
      </p:cxnSp>
      <p:cxnSp>
        <p:nvCxnSpPr>
          <p:cNvPr id="24" name="Straight Arrow Connector 23"/>
          <p:cNvCxnSpPr/>
          <p:nvPr/>
        </p:nvCxnSpPr>
        <p:spPr bwMode="auto">
          <a:xfrm>
            <a:off x="6200715" y="1887585"/>
            <a:ext cx="0" cy="362415"/>
          </a:xfrm>
          <a:prstGeom prst="straightConnector1">
            <a:avLst/>
          </a:prstGeom>
          <a:solidFill>
            <a:schemeClr val="accent1"/>
          </a:solidFill>
          <a:ln w="38100" cap="flat" cmpd="sng" algn="ctr">
            <a:solidFill>
              <a:schemeClr val="tx1"/>
            </a:solidFill>
            <a:prstDash val="solid"/>
            <a:round/>
            <a:headEnd type="triangle" w="med" len="med"/>
            <a:tailEnd type="triangle" w="med" len="med"/>
          </a:ln>
          <a:effectLst/>
        </p:spPr>
      </p:cxnSp>
      <p:cxnSp>
        <p:nvCxnSpPr>
          <p:cNvPr id="25" name="Straight Arrow Connector 24"/>
          <p:cNvCxnSpPr/>
          <p:nvPr/>
        </p:nvCxnSpPr>
        <p:spPr bwMode="auto">
          <a:xfrm>
            <a:off x="7126188" y="2068792"/>
            <a:ext cx="0" cy="362415"/>
          </a:xfrm>
          <a:prstGeom prst="straightConnector1">
            <a:avLst/>
          </a:prstGeom>
          <a:solidFill>
            <a:schemeClr val="accent1"/>
          </a:solidFill>
          <a:ln w="38100" cap="flat" cmpd="sng" algn="ctr">
            <a:solidFill>
              <a:schemeClr val="accent4">
                <a:lumMod val="60000"/>
                <a:lumOff val="40000"/>
              </a:schemeClr>
            </a:solidFill>
            <a:prstDash val="solid"/>
            <a:round/>
            <a:headEnd type="triangle" w="med" len="med"/>
            <a:tailEnd type="triangle" w="med" len="med"/>
          </a:ln>
          <a:effectLst/>
        </p:spPr>
      </p:cxnSp>
      <p:cxnSp>
        <p:nvCxnSpPr>
          <p:cNvPr id="27" name="Straight Connector 26"/>
          <p:cNvCxnSpPr/>
          <p:nvPr/>
        </p:nvCxnSpPr>
        <p:spPr bwMode="auto">
          <a:xfrm flipH="1">
            <a:off x="7138800" y="2431207"/>
            <a:ext cx="385528" cy="0"/>
          </a:xfrm>
          <a:prstGeom prst="line">
            <a:avLst/>
          </a:prstGeom>
          <a:solidFill>
            <a:schemeClr val="accent1"/>
          </a:solidFill>
          <a:ln w="9525" cap="flat" cmpd="sng" algn="ctr">
            <a:solidFill>
              <a:srgbClr val="0070C0"/>
            </a:solidFill>
            <a:prstDash val="dash"/>
            <a:round/>
            <a:headEnd type="none" w="med" len="med"/>
            <a:tailEnd type="none" w="med" len="med"/>
          </a:ln>
          <a:effectLst/>
        </p:spPr>
      </p:cxnSp>
      <p:cxnSp>
        <p:nvCxnSpPr>
          <p:cNvPr id="29" name="Straight Connector 28"/>
          <p:cNvCxnSpPr/>
          <p:nvPr/>
        </p:nvCxnSpPr>
        <p:spPr bwMode="auto">
          <a:xfrm>
            <a:off x="7803307" y="1887585"/>
            <a:ext cx="0" cy="821335"/>
          </a:xfrm>
          <a:prstGeom prst="line">
            <a:avLst/>
          </a:prstGeom>
          <a:solidFill>
            <a:schemeClr val="accent1"/>
          </a:solidFill>
          <a:ln w="9525" cap="flat" cmpd="sng" algn="ctr">
            <a:solidFill>
              <a:srgbClr val="FF0000"/>
            </a:solidFill>
            <a:prstDash val="dash"/>
            <a:round/>
            <a:headEnd type="none" w="med" len="med"/>
            <a:tailEnd type="none" w="med" len="med"/>
          </a:ln>
          <a:effectLst/>
        </p:spPr>
      </p:cxnSp>
      <p:cxnSp>
        <p:nvCxnSpPr>
          <p:cNvPr id="30" name="Straight Connector 29"/>
          <p:cNvCxnSpPr/>
          <p:nvPr/>
        </p:nvCxnSpPr>
        <p:spPr bwMode="auto">
          <a:xfrm>
            <a:off x="7702223" y="2249999"/>
            <a:ext cx="0" cy="458921"/>
          </a:xfrm>
          <a:prstGeom prst="line">
            <a:avLst/>
          </a:prstGeom>
          <a:solidFill>
            <a:schemeClr val="accent1"/>
          </a:solidFill>
          <a:ln w="9525" cap="flat" cmpd="sng" algn="ctr">
            <a:solidFill>
              <a:srgbClr val="0070C0"/>
            </a:solidFill>
            <a:prstDash val="dash"/>
            <a:round/>
            <a:headEnd type="none" w="med" len="med"/>
            <a:tailEnd type="none" w="med" len="med"/>
          </a:ln>
          <a:effectLst/>
        </p:spPr>
      </p:cxnSp>
      <p:cxnSp>
        <p:nvCxnSpPr>
          <p:cNvPr id="47" name="Straight Arrow Connector 46"/>
          <p:cNvCxnSpPr/>
          <p:nvPr/>
        </p:nvCxnSpPr>
        <p:spPr bwMode="auto">
          <a:xfrm>
            <a:off x="7812360" y="2636912"/>
            <a:ext cx="216024" cy="0"/>
          </a:xfrm>
          <a:prstGeom prst="straightConnector1">
            <a:avLst/>
          </a:prstGeom>
          <a:solidFill>
            <a:schemeClr val="accent1"/>
          </a:solidFill>
          <a:ln w="38100" cap="flat" cmpd="sng" algn="ctr">
            <a:solidFill>
              <a:srgbClr val="00B050"/>
            </a:solidFill>
            <a:prstDash val="solid"/>
            <a:round/>
            <a:headEnd type="triangle" w="med" len="med"/>
            <a:tailEnd type="none" w="med" len="med"/>
          </a:ln>
          <a:effectLst/>
        </p:spPr>
      </p:cxnSp>
      <p:cxnSp>
        <p:nvCxnSpPr>
          <p:cNvPr id="50" name="Straight Arrow Connector 49"/>
          <p:cNvCxnSpPr/>
          <p:nvPr/>
        </p:nvCxnSpPr>
        <p:spPr bwMode="auto">
          <a:xfrm>
            <a:off x="7504998" y="2636912"/>
            <a:ext cx="196385" cy="0"/>
          </a:xfrm>
          <a:prstGeom prst="straightConnector1">
            <a:avLst/>
          </a:prstGeom>
          <a:solidFill>
            <a:schemeClr val="accent1"/>
          </a:solidFill>
          <a:ln w="38100" cap="flat" cmpd="sng" algn="ctr">
            <a:solidFill>
              <a:srgbClr val="00B050"/>
            </a:solidFill>
            <a:prstDash val="solid"/>
            <a:round/>
            <a:headEnd type="none" w="med" len="med"/>
            <a:tailEnd type="triangle" w="med" len="med"/>
          </a:ln>
          <a:effectLst/>
        </p:spPr>
      </p:cxnSp>
      <p:sp>
        <p:nvSpPr>
          <p:cNvPr id="53" name="TextBox 52"/>
          <p:cNvSpPr txBox="1"/>
          <p:nvPr/>
        </p:nvSpPr>
        <p:spPr>
          <a:xfrm>
            <a:off x="6751936" y="2479459"/>
            <a:ext cx="700384" cy="688367"/>
          </a:xfrm>
          <a:prstGeom prst="rect">
            <a:avLst/>
          </a:prstGeom>
          <a:noFill/>
        </p:spPr>
        <p:txBody>
          <a:bodyPr wrap="square" rtlCol="0">
            <a:noAutofit/>
          </a:bodyPr>
          <a:lstStyle/>
          <a:p>
            <a:pPr algn="ctr"/>
            <a:r>
              <a:rPr lang="en-US" sz="1800" dirty="0" err="1" smtClean="0">
                <a:solidFill>
                  <a:schemeClr val="accent4">
                    <a:lumMod val="60000"/>
                    <a:lumOff val="40000"/>
                  </a:schemeClr>
                </a:solidFill>
                <a:latin typeface="+mj-lt"/>
              </a:rPr>
              <a:t>Darkfield</a:t>
            </a:r>
            <a:endParaRPr lang="de-CH" sz="1800" dirty="0">
              <a:solidFill>
                <a:schemeClr val="accent4">
                  <a:lumMod val="60000"/>
                  <a:lumOff val="40000"/>
                </a:schemeClr>
              </a:solidFill>
              <a:latin typeface="+mj-lt"/>
            </a:endParaRPr>
          </a:p>
        </p:txBody>
      </p:sp>
      <p:sp>
        <p:nvSpPr>
          <p:cNvPr id="54" name="TextBox 53"/>
          <p:cNvSpPr txBox="1"/>
          <p:nvPr/>
        </p:nvSpPr>
        <p:spPr>
          <a:xfrm>
            <a:off x="5652120" y="2350621"/>
            <a:ext cx="1091966" cy="369332"/>
          </a:xfrm>
          <a:prstGeom prst="rect">
            <a:avLst/>
          </a:prstGeom>
          <a:noFill/>
        </p:spPr>
        <p:txBody>
          <a:bodyPr wrap="none" rtlCol="0">
            <a:spAutoFit/>
          </a:bodyPr>
          <a:lstStyle/>
          <a:p>
            <a:pPr algn="ctr"/>
            <a:r>
              <a:rPr lang="en-US" sz="1800" dirty="0" smtClean="0">
                <a:latin typeface="+mj-lt"/>
              </a:rPr>
              <a:t>Absorption</a:t>
            </a:r>
            <a:endParaRPr lang="de-CH" sz="1800" dirty="0">
              <a:latin typeface="+mj-lt"/>
            </a:endParaRPr>
          </a:p>
        </p:txBody>
      </p:sp>
      <p:sp>
        <p:nvSpPr>
          <p:cNvPr id="55" name="TextBox 54"/>
          <p:cNvSpPr txBox="1"/>
          <p:nvPr/>
        </p:nvSpPr>
        <p:spPr>
          <a:xfrm>
            <a:off x="7973273" y="1196676"/>
            <a:ext cx="986167" cy="338554"/>
          </a:xfrm>
          <a:prstGeom prst="rect">
            <a:avLst/>
          </a:prstGeom>
          <a:noFill/>
        </p:spPr>
        <p:txBody>
          <a:bodyPr wrap="none" rtlCol="0">
            <a:spAutoFit/>
          </a:bodyPr>
          <a:lstStyle/>
          <a:p>
            <a:pPr algn="ctr"/>
            <a:r>
              <a:rPr lang="en-US" sz="1600" dirty="0" smtClean="0">
                <a:solidFill>
                  <a:srgbClr val="FF0000"/>
                </a:solidFill>
                <a:latin typeface="+mj-lt"/>
              </a:rPr>
              <a:t>No sample</a:t>
            </a:r>
            <a:endParaRPr lang="de-CH" sz="1600" dirty="0">
              <a:solidFill>
                <a:srgbClr val="FF0000"/>
              </a:solidFill>
              <a:latin typeface="+mj-lt"/>
            </a:endParaRPr>
          </a:p>
        </p:txBody>
      </p:sp>
      <p:sp>
        <p:nvSpPr>
          <p:cNvPr id="56" name="TextBox 55"/>
          <p:cNvSpPr txBox="1"/>
          <p:nvPr/>
        </p:nvSpPr>
        <p:spPr>
          <a:xfrm>
            <a:off x="8428383" y="2348880"/>
            <a:ext cx="752129" cy="338554"/>
          </a:xfrm>
          <a:prstGeom prst="rect">
            <a:avLst/>
          </a:prstGeom>
          <a:noFill/>
        </p:spPr>
        <p:txBody>
          <a:bodyPr wrap="none" rtlCol="0">
            <a:spAutoFit/>
          </a:bodyPr>
          <a:lstStyle/>
          <a:p>
            <a:pPr algn="ctr"/>
            <a:r>
              <a:rPr lang="en-US" sz="1600" dirty="0" smtClean="0">
                <a:solidFill>
                  <a:srgbClr val="0070C0"/>
                </a:solidFill>
                <a:latin typeface="+mj-lt"/>
              </a:rPr>
              <a:t>Sample</a:t>
            </a:r>
            <a:endParaRPr lang="de-CH" sz="1600" dirty="0">
              <a:solidFill>
                <a:srgbClr val="0070C0"/>
              </a:solidFill>
              <a:latin typeface="+mj-lt"/>
            </a:endParaRPr>
          </a:p>
        </p:txBody>
      </p:sp>
      <p:sp>
        <p:nvSpPr>
          <p:cNvPr id="57" name="TextBox 56"/>
          <p:cNvSpPr txBox="1"/>
          <p:nvPr/>
        </p:nvSpPr>
        <p:spPr>
          <a:xfrm>
            <a:off x="5729085" y="3356992"/>
            <a:ext cx="3379420" cy="3323987"/>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 detector with sufficient spatial resolution and SNR allows to remove G2</a:t>
            </a:r>
          </a:p>
          <a:p>
            <a:pPr marL="342900" indent="-342900">
              <a:buFont typeface="Arial" panose="020B0604020202020204" pitchFamily="34" charset="0"/>
              <a:buChar char="•"/>
            </a:pPr>
            <a:r>
              <a:rPr lang="en-US" sz="2000" dirty="0" smtClean="0">
                <a:latin typeface="Arial" panose="020B0604020202020204" pitchFamily="34" charset="0"/>
                <a:cs typeface="Arial" panose="020B0604020202020204" pitchFamily="34" charset="0"/>
              </a:rPr>
              <a:t>Lower dose</a:t>
            </a:r>
          </a:p>
          <a:p>
            <a:pPr marL="342900" indent="-342900">
              <a:buFont typeface="Arial" panose="020B0604020202020204" pitchFamily="34" charset="0"/>
              <a:buChar char="•"/>
            </a:pPr>
            <a:r>
              <a:rPr lang="en-US" sz="2000" dirty="0" smtClean="0">
                <a:latin typeface="Arial" panose="020B0604020202020204" pitchFamily="34" charset="0"/>
                <a:cs typeface="Arial" panose="020B0604020202020204" pitchFamily="34" charset="0"/>
              </a:rPr>
              <a:t>Shorter exposure</a:t>
            </a:r>
          </a:p>
          <a:p>
            <a:pPr marL="342900" indent="-342900">
              <a:buFont typeface="Arial" panose="020B0604020202020204" pitchFamily="34" charset="0"/>
              <a:buChar char="•"/>
            </a:pPr>
            <a:r>
              <a:rPr lang="en-US" sz="2000" dirty="0" smtClean="0">
                <a:latin typeface="Arial" panose="020B0604020202020204" pitchFamily="34" charset="0"/>
                <a:cs typeface="Arial" panose="020B0604020202020204" pitchFamily="34" charset="0"/>
              </a:rPr>
              <a:t>No stepping</a:t>
            </a:r>
          </a:p>
          <a:p>
            <a:pPr marL="342900" indent="-342900">
              <a:buFont typeface="Arial" panose="020B0604020202020204" pitchFamily="34" charset="0"/>
              <a:buChar char="•"/>
            </a:pPr>
            <a:r>
              <a:rPr lang="en-US" sz="2000" dirty="0" smtClean="0">
                <a:latin typeface="Arial" panose="020B0604020202020204" pitchFamily="34" charset="0"/>
                <a:cs typeface="Arial" panose="020B0604020202020204" pitchFamily="34" charset="0"/>
              </a:rPr>
              <a:t>Larger area </a:t>
            </a:r>
          </a:p>
          <a:p>
            <a:pPr marL="342900" indent="-342900">
              <a:buFont typeface="Arial" panose="020B0604020202020204" pitchFamily="34" charset="0"/>
              <a:buChar char="•"/>
            </a:pPr>
            <a:r>
              <a:rPr lang="en-US" sz="2000" dirty="0" smtClean="0">
                <a:latin typeface="Arial" panose="020B0604020202020204" pitchFamily="34" charset="0"/>
                <a:cs typeface="Arial" panose="020B0604020202020204" pitchFamily="34" charset="0"/>
              </a:rPr>
              <a:t>Higher energies</a:t>
            </a:r>
            <a:endParaRPr lang="de-CH" sz="2000" dirty="0">
              <a:latin typeface="Arial" panose="020B0604020202020204" pitchFamily="34" charset="0"/>
              <a:cs typeface="Arial" panose="020B0604020202020204" pitchFamily="34" charset="0"/>
            </a:endParaRPr>
          </a:p>
        </p:txBody>
      </p:sp>
      <p:cxnSp>
        <p:nvCxnSpPr>
          <p:cNvPr id="59" name="Straight Arrow Connector 58"/>
          <p:cNvCxnSpPr/>
          <p:nvPr/>
        </p:nvCxnSpPr>
        <p:spPr bwMode="auto">
          <a:xfrm>
            <a:off x="5652120" y="1484784"/>
            <a:ext cx="792088"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60" name="TextBox 59"/>
          <p:cNvSpPr txBox="1"/>
          <p:nvPr/>
        </p:nvSpPr>
        <p:spPr>
          <a:xfrm>
            <a:off x="5652120" y="1146230"/>
            <a:ext cx="700833" cy="338554"/>
          </a:xfrm>
          <a:prstGeom prst="rect">
            <a:avLst/>
          </a:prstGeom>
          <a:noFill/>
        </p:spPr>
        <p:txBody>
          <a:bodyPr wrap="none" rtlCol="0">
            <a:spAutoFit/>
          </a:bodyPr>
          <a:lstStyle/>
          <a:p>
            <a:r>
              <a:rPr lang="en-US" sz="1600" dirty="0" smtClean="0">
                <a:latin typeface="+mj-lt"/>
              </a:rPr>
              <a:t>~ 5 um</a:t>
            </a:r>
            <a:endParaRPr lang="de-CH" sz="1600" dirty="0">
              <a:latin typeface="+mj-lt"/>
            </a:endParaRPr>
          </a:p>
        </p:txBody>
      </p:sp>
      <p:cxnSp>
        <p:nvCxnSpPr>
          <p:cNvPr id="62" name="Straight Arrow Connector 61"/>
          <p:cNvCxnSpPr/>
          <p:nvPr/>
        </p:nvCxnSpPr>
        <p:spPr bwMode="auto">
          <a:xfrm flipV="1">
            <a:off x="5508104" y="1200527"/>
            <a:ext cx="0" cy="123068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8" name="Title 7"/>
          <p:cNvSpPr>
            <a:spLocks noGrp="1"/>
          </p:cNvSpPr>
          <p:nvPr>
            <p:ph type="title"/>
          </p:nvPr>
        </p:nvSpPr>
        <p:spPr/>
        <p:txBody>
          <a:bodyPr/>
          <a:lstStyle/>
          <a:p>
            <a:r>
              <a:rPr lang="en-US" dirty="0" smtClean="0"/>
              <a:t>Grating-based phase contrast imaging</a:t>
            </a:r>
            <a:endParaRPr lang="de-CH" dirty="0"/>
          </a:p>
        </p:txBody>
      </p:sp>
      <p:sp>
        <p:nvSpPr>
          <p:cNvPr id="33" name="TextBox 32"/>
          <p:cNvSpPr txBox="1"/>
          <p:nvPr/>
        </p:nvSpPr>
        <p:spPr>
          <a:xfrm>
            <a:off x="1907704" y="1613698"/>
            <a:ext cx="1152128" cy="1015663"/>
          </a:xfrm>
          <a:prstGeom prst="rect">
            <a:avLst/>
          </a:prstGeom>
          <a:noFill/>
        </p:spPr>
        <p:txBody>
          <a:bodyPr wrap="square" rtlCol="0">
            <a:spAutoFit/>
          </a:bodyPr>
          <a:lstStyle/>
          <a:p>
            <a:pPr algn="ctr"/>
            <a:r>
              <a:rPr lang="en-US" sz="2000" dirty="0" smtClean="0">
                <a:solidFill>
                  <a:schemeClr val="bg2">
                    <a:lumMod val="75000"/>
                  </a:schemeClr>
                </a:solidFill>
                <a:latin typeface="Arial" panose="020B0604020202020204" pitchFamily="34" charset="0"/>
                <a:cs typeface="Arial" panose="020B0604020202020204" pitchFamily="34" charset="0"/>
              </a:rPr>
              <a:t>G1 Phase grating</a:t>
            </a:r>
            <a:endParaRPr lang="de-CH" sz="2000" dirty="0">
              <a:solidFill>
                <a:schemeClr val="bg2">
                  <a:lumMod val="75000"/>
                </a:schemeClr>
              </a:solidFill>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
        <p:nvSpPr>
          <p:cNvPr id="7" name="Footer Placeholder 6"/>
          <p:cNvSpPr>
            <a:spLocks noGrp="1"/>
          </p:cNvSpPr>
          <p:nvPr>
            <p:ph type="ftr" sz="quarter" idx="11"/>
          </p:nvPr>
        </p:nvSpPr>
        <p:spPr/>
        <p:txBody>
          <a:bodyPr/>
          <a:lstStyle/>
          <a:p>
            <a:pPr>
              <a:defRPr/>
            </a:pPr>
            <a:r>
              <a:rPr lang="de-DE" altLang="de-DE" smtClean="0"/>
              <a:t>R. Dinapoli</a:t>
            </a:r>
            <a:endParaRPr lang="de-DE" altLang="de-DE" dirty="0"/>
          </a:p>
        </p:txBody>
      </p:sp>
      <p:sp>
        <p:nvSpPr>
          <p:cNvPr id="10" name="Slide Number Placeholder 9"/>
          <p:cNvSpPr>
            <a:spLocks noGrp="1"/>
          </p:cNvSpPr>
          <p:nvPr>
            <p:ph type="sldNum" sz="quarter" idx="12"/>
          </p:nvPr>
        </p:nvSpPr>
        <p:spPr/>
        <p:txBody>
          <a:bodyPr/>
          <a:lstStyle/>
          <a:p>
            <a:pPr>
              <a:defRPr/>
            </a:pPr>
            <a:fld id="{E9DDA529-1629-4900-B2FB-A652C71C2CCD}" type="slidenum">
              <a:rPr lang="de-DE" altLang="de-DE" smtClean="0"/>
              <a:pPr>
                <a:defRPr/>
              </a:pPr>
              <a:t>47</a:t>
            </a:fld>
            <a:endParaRPr lang="de-DE" altLang="de-DE" dirty="0"/>
          </a:p>
        </p:txBody>
      </p:sp>
    </p:spTree>
    <p:extLst>
      <p:ext uri="{BB962C8B-B14F-4D97-AF65-F5344CB8AC3E}">
        <p14:creationId xmlns:p14="http://schemas.microsoft.com/office/powerpoint/2010/main" val="2546530235"/>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Omnidirectional grating interferometry</a:t>
            </a:r>
          </a:p>
        </p:txBody>
      </p:sp>
      <p:pic>
        <p:nvPicPr>
          <p:cNvPr id="17"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55814" t="59638" r="3748" b="7"/>
          <a:stretch/>
        </p:blipFill>
        <p:spPr>
          <a:xfrm>
            <a:off x="5513294" y="1685366"/>
            <a:ext cx="3065930" cy="2967316"/>
          </a:xfrm>
          <a:prstGeom prst="rect">
            <a:avLst/>
          </a:prstGeom>
          <a:ln w="38100">
            <a:noFill/>
          </a:ln>
        </p:spPr>
      </p:pic>
      <p:sp>
        <p:nvSpPr>
          <p:cNvPr id="18" name="Rectangle 17"/>
          <p:cNvSpPr/>
          <p:nvPr/>
        </p:nvSpPr>
        <p:spPr>
          <a:xfrm>
            <a:off x="807540" y="1839689"/>
            <a:ext cx="3885220" cy="276999"/>
          </a:xfrm>
          <a:prstGeom prst="rect">
            <a:avLst/>
          </a:prstGeom>
        </p:spPr>
        <p:txBody>
          <a:bodyPr wrap="square">
            <a:spAutoFit/>
          </a:bodyPr>
          <a:lstStyle/>
          <a:p>
            <a:pPr algn="ctr"/>
            <a:r>
              <a:rPr lang="en-US" sz="1200" dirty="0" smtClean="0"/>
              <a:t>M. </a:t>
            </a:r>
            <a:r>
              <a:rPr lang="en-US" sz="1200" dirty="0" err="1"/>
              <a:t>Kagias</a:t>
            </a:r>
            <a:r>
              <a:rPr lang="en-US" sz="1200" dirty="0"/>
              <a:t>, </a:t>
            </a:r>
            <a:r>
              <a:rPr lang="en-US" sz="1200" dirty="0" smtClean="0"/>
              <a:t>et al. (2016) Phys</a:t>
            </a:r>
            <a:r>
              <a:rPr lang="en-US" sz="1200" dirty="0"/>
              <a:t>. Rev. Lett. 116, </a:t>
            </a:r>
            <a:r>
              <a:rPr lang="en-US" sz="1200" dirty="0" smtClean="0"/>
              <a:t>093902</a:t>
            </a:r>
            <a:endParaRPr lang="en-US" sz="1200" dirty="0"/>
          </a:p>
        </p:txBody>
      </p:sp>
      <p:sp>
        <p:nvSpPr>
          <p:cNvPr id="4" name="TextBox 3"/>
          <p:cNvSpPr txBox="1"/>
          <p:nvPr/>
        </p:nvSpPr>
        <p:spPr>
          <a:xfrm>
            <a:off x="807540" y="5204048"/>
            <a:ext cx="7771684" cy="457200"/>
          </a:xfrm>
          <a:prstGeom prst="rect">
            <a:avLst/>
          </a:prstGeom>
          <a:noFill/>
        </p:spPr>
        <p:txBody>
          <a:bodyPr wrap="none" lIns="0" tIns="0" rIns="0" bIns="0" rtlCol="0">
            <a:noAutofit/>
          </a:bodyPr>
          <a:lstStyle/>
          <a:p>
            <a:pPr marL="342900" indent="-342900">
              <a:lnSpc>
                <a:spcPct val="110000"/>
              </a:lnSpc>
              <a:spcBef>
                <a:spcPts val="0"/>
              </a:spcBef>
              <a:buFont typeface="Arial" panose="020B0604020202020204" pitchFamily="34" charset="0"/>
              <a:buChar char="•"/>
            </a:pPr>
            <a:r>
              <a:rPr lang="en-US" sz="2400" kern="1000" spc="30" dirty="0" smtClean="0">
                <a:latin typeface="+mn-lt"/>
                <a:cs typeface="Franklin Gothic Book"/>
              </a:rPr>
              <a:t>Circular gratings can be detected using MÖNCH</a:t>
            </a:r>
          </a:p>
          <a:p>
            <a:pPr marL="800100" lvl="1" indent="-342900">
              <a:lnSpc>
                <a:spcPct val="110000"/>
              </a:lnSpc>
              <a:spcBef>
                <a:spcPts val="0"/>
              </a:spcBef>
              <a:buFont typeface="Symbol" panose="05050102010706020507" pitchFamily="18" charset="2"/>
              <a:buChar char="-"/>
            </a:pPr>
            <a:r>
              <a:rPr lang="en-US" sz="2400" kern="1000" spc="30" dirty="0" smtClean="0">
                <a:latin typeface="+mn-lt"/>
                <a:cs typeface="Franklin Gothic Book"/>
              </a:rPr>
              <a:t>25 µm pitch, 5 </a:t>
            </a:r>
            <a:r>
              <a:rPr lang="en-US" sz="2400" kern="1000" spc="30" dirty="0" smtClean="0">
                <a:cs typeface="Franklin Gothic Book"/>
              </a:rPr>
              <a:t>µm period</a:t>
            </a:r>
            <a:endParaRPr lang="en-US" sz="2400" kern="1000" spc="30" dirty="0" smtClean="0">
              <a:latin typeface="+mn-lt"/>
              <a:cs typeface="Franklin Gothic Book"/>
            </a:endParaRPr>
          </a:p>
          <a:p>
            <a:pPr marL="342900" indent="-342900">
              <a:lnSpc>
                <a:spcPct val="110000"/>
              </a:lnSpc>
              <a:spcBef>
                <a:spcPts val="0"/>
              </a:spcBef>
              <a:buFont typeface="Arial" panose="020B0604020202020204" pitchFamily="34" charset="0"/>
              <a:buChar char="•"/>
            </a:pPr>
            <a:r>
              <a:rPr lang="en-US" sz="2400" kern="1000" spc="30" dirty="0" smtClean="0">
                <a:latin typeface="+mn-lt"/>
                <a:cs typeface="Franklin Gothic Book"/>
              </a:rPr>
              <a:t>Tests with a sample to detect DPC not yet performed</a:t>
            </a:r>
          </a:p>
          <a:p>
            <a:pPr>
              <a:lnSpc>
                <a:spcPct val="110000"/>
              </a:lnSpc>
              <a:spcBef>
                <a:spcPts val="0"/>
              </a:spcBef>
            </a:pPr>
            <a:endParaRPr lang="en-US" sz="2400" kern="1000" spc="30" dirty="0" smtClean="0">
              <a:latin typeface="+mn-lt"/>
              <a:cs typeface="Franklin Gothic Book"/>
            </a:endParaRPr>
          </a:p>
          <a:p>
            <a:pPr>
              <a:lnSpc>
                <a:spcPct val="110000"/>
              </a:lnSpc>
              <a:spcBef>
                <a:spcPts val="0"/>
              </a:spcBef>
            </a:pPr>
            <a:endParaRPr lang="en-US" sz="2400" kern="1000" spc="30" dirty="0" err="1" smtClean="0">
              <a:latin typeface="+mn-lt"/>
              <a:cs typeface="Franklin Gothic Book"/>
            </a:endParaRPr>
          </a:p>
        </p:txBody>
      </p:sp>
      <p:grpSp>
        <p:nvGrpSpPr>
          <p:cNvPr id="7" name="Group 6"/>
          <p:cNvGrpSpPr/>
          <p:nvPr/>
        </p:nvGrpSpPr>
        <p:grpSpPr>
          <a:xfrm>
            <a:off x="611560" y="2314582"/>
            <a:ext cx="4223610" cy="2392560"/>
            <a:chOff x="276382" y="2188568"/>
            <a:chExt cx="4223610" cy="239256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952" y="2188568"/>
              <a:ext cx="4170040" cy="2392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bwMode="auto">
            <a:xfrm>
              <a:off x="276382" y="2188568"/>
              <a:ext cx="407186" cy="25202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grpSp>
        <p:nvGrpSpPr>
          <p:cNvPr id="11" name="Group 10"/>
          <p:cNvGrpSpPr/>
          <p:nvPr/>
        </p:nvGrpSpPr>
        <p:grpSpPr>
          <a:xfrm>
            <a:off x="5652120" y="1700808"/>
            <a:ext cx="1486181" cy="360040"/>
            <a:chOff x="7020272" y="4221088"/>
            <a:chExt cx="1486181" cy="360040"/>
          </a:xfrm>
        </p:grpSpPr>
        <p:cxnSp>
          <p:nvCxnSpPr>
            <p:cNvPr id="9" name="Straight Connector 8"/>
            <p:cNvCxnSpPr/>
            <p:nvPr/>
          </p:nvCxnSpPr>
          <p:spPr bwMode="auto">
            <a:xfrm>
              <a:off x="7020272" y="4509120"/>
              <a:ext cx="1486181" cy="0"/>
            </a:xfrm>
            <a:prstGeom prst="line">
              <a:avLst/>
            </a:prstGeom>
            <a:solidFill>
              <a:schemeClr val="accent1"/>
            </a:solidFill>
            <a:ln w="38100" cap="flat" cmpd="sng" algn="ctr">
              <a:solidFill>
                <a:schemeClr val="accent3"/>
              </a:solidFill>
              <a:prstDash val="solid"/>
              <a:round/>
              <a:headEnd type="diamond" w="med" len="med"/>
              <a:tailEnd type="diamond" w="med" len="med"/>
            </a:ln>
            <a:effectLst/>
          </p:spPr>
        </p:cxnSp>
        <p:sp>
          <p:nvSpPr>
            <p:cNvPr id="10" name="TextBox 9"/>
            <p:cNvSpPr txBox="1"/>
            <p:nvPr/>
          </p:nvSpPr>
          <p:spPr>
            <a:xfrm>
              <a:off x="7306162" y="4221088"/>
              <a:ext cx="914400" cy="360040"/>
            </a:xfrm>
            <a:prstGeom prst="rect">
              <a:avLst/>
            </a:prstGeom>
            <a:noFill/>
          </p:spPr>
          <p:txBody>
            <a:bodyPr wrap="none" lIns="0" tIns="0" rIns="0" bIns="0" rtlCol="0">
              <a:noAutofit/>
            </a:bodyPr>
            <a:lstStyle/>
            <a:p>
              <a:pPr>
                <a:lnSpc>
                  <a:spcPct val="110000"/>
                </a:lnSpc>
                <a:spcBef>
                  <a:spcPts val="0"/>
                </a:spcBef>
              </a:pPr>
              <a:r>
                <a:rPr lang="en-US" sz="1800" b="1" kern="1000" spc="30" dirty="0" smtClean="0">
                  <a:solidFill>
                    <a:srgbClr val="C00000"/>
                  </a:solidFill>
                  <a:latin typeface="+mn-lt"/>
                  <a:cs typeface="Franklin Gothic Book"/>
                </a:rPr>
                <a:t>100 µm</a:t>
              </a:r>
            </a:p>
          </p:txBody>
        </p:sp>
      </p:grpSp>
      <p:sp>
        <p:nvSpPr>
          <p:cNvPr id="12" name="Slide Number Placeholder 11"/>
          <p:cNvSpPr>
            <a:spLocks noGrp="1"/>
          </p:cNvSpPr>
          <p:nvPr>
            <p:ph type="sldNum" sz="quarter" idx="4294967295"/>
          </p:nvPr>
        </p:nvSpPr>
        <p:spPr>
          <a:xfrm>
            <a:off x="8206312" y="6661150"/>
            <a:ext cx="575742" cy="196850"/>
          </a:xfrm>
          <a:prstGeom prst="rect">
            <a:avLst/>
          </a:prstGeom>
        </p:spPr>
        <p:txBody>
          <a:bodyPr/>
          <a:lstStyle/>
          <a:p>
            <a:pPr algn="r">
              <a:defRPr/>
            </a:pPr>
            <a:fld id="{EBC07571-3134-BB4B-B83F-1A9FE18D34F3}" type="slidenum">
              <a:rPr lang="de-DE" smtClean="0"/>
              <a:pPr algn="r">
                <a:defRPr/>
              </a:pPr>
              <a:t>48</a:t>
            </a:fld>
            <a:endParaRPr lang="de-DE" dirty="0"/>
          </a:p>
        </p:txBody>
      </p:sp>
      <p:sp>
        <p:nvSpPr>
          <p:cNvPr id="16" name="Slide Number Placeholder 46"/>
          <p:cNvSpPr txBox="1">
            <a:spLocks/>
          </p:cNvSpPr>
          <p:nvPr/>
        </p:nvSpPr>
        <p:spPr>
          <a:xfrm>
            <a:off x="35817" y="6669360"/>
            <a:ext cx="1903785" cy="196850"/>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defRPr/>
            </a:pPr>
            <a:r>
              <a:rPr lang="de-DE" dirty="0" smtClean="0"/>
              <a:t>A. </a:t>
            </a:r>
            <a:r>
              <a:rPr lang="de-DE" dirty="0" err="1" smtClean="0"/>
              <a:t>Bergamaschi</a:t>
            </a:r>
            <a:r>
              <a:rPr lang="de-DE" dirty="0" smtClean="0"/>
              <a:t>, XNPIG 2017</a:t>
            </a:r>
            <a:endParaRPr lang="de-DE" dirty="0"/>
          </a:p>
        </p:txBody>
      </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5" name="Footer Placeholder 4"/>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2953310064"/>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149080"/>
            <a:ext cx="7370763" cy="258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 r="211" b="546"/>
          <a:stretch/>
        </p:blipFill>
        <p:spPr bwMode="auto">
          <a:xfrm>
            <a:off x="5796136" y="-123395"/>
            <a:ext cx="3364080" cy="281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US" dirty="0" smtClean="0"/>
              <a:t>Laue-Indexing </a:t>
            </a:r>
            <a:r>
              <a:rPr lang="en-US" dirty="0" smtClean="0"/>
              <a:t>of complex samples</a:t>
            </a:r>
            <a:endParaRPr lang="de-CH" dirty="0"/>
          </a:p>
        </p:txBody>
      </p:sp>
      <p:sp>
        <p:nvSpPr>
          <p:cNvPr id="9" name="TextBox 8"/>
          <p:cNvSpPr txBox="1"/>
          <p:nvPr/>
        </p:nvSpPr>
        <p:spPr>
          <a:xfrm>
            <a:off x="755576" y="4097151"/>
            <a:ext cx="2304256" cy="285638"/>
          </a:xfrm>
          <a:prstGeom prst="rect">
            <a:avLst/>
          </a:prstGeom>
          <a:solidFill>
            <a:schemeClr val="bg1"/>
          </a:solid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Photon counts</a:t>
            </a:r>
            <a:endParaRPr lang="de-CH" sz="1800" kern="1000" spc="30" dirty="0" err="1" smtClean="0">
              <a:latin typeface="+mn-lt"/>
              <a:cs typeface="Franklin Gothic Book"/>
            </a:endParaRPr>
          </a:p>
        </p:txBody>
      </p:sp>
      <p:sp>
        <p:nvSpPr>
          <p:cNvPr id="12" name="TextBox 11"/>
          <p:cNvSpPr txBox="1"/>
          <p:nvPr/>
        </p:nvSpPr>
        <p:spPr>
          <a:xfrm rot="16200000">
            <a:off x="1960238" y="5338367"/>
            <a:ext cx="2199189" cy="288032"/>
          </a:xfrm>
          <a:prstGeom prst="rect">
            <a:avLst/>
          </a:prstGeom>
          <a:noFill/>
        </p:spPr>
        <p:txBody>
          <a:bodyPr wrap="square" lIns="0" tIns="0" rIns="0" bIns="0" rtlCol="0">
            <a:noAutofit/>
          </a:bodyPr>
          <a:lstStyle/>
          <a:p>
            <a:pPr algn="r">
              <a:lnSpc>
                <a:spcPct val="110000"/>
              </a:lnSpc>
              <a:spcBef>
                <a:spcPts val="0"/>
              </a:spcBef>
            </a:pPr>
            <a:r>
              <a:rPr lang="en-US" kern="1000" spc="30" dirty="0" smtClean="0">
                <a:latin typeface="+mn-lt"/>
                <a:cs typeface="Franklin Gothic Book"/>
              </a:rPr>
              <a:t># of photons</a:t>
            </a:r>
            <a:endParaRPr lang="de-CH" kern="1000" spc="30" dirty="0" err="1" smtClean="0">
              <a:latin typeface="+mn-lt"/>
              <a:cs typeface="Franklin Gothic Book"/>
            </a:endParaRPr>
          </a:p>
        </p:txBody>
      </p:sp>
      <p:grpSp>
        <p:nvGrpSpPr>
          <p:cNvPr id="20" name="Group 19"/>
          <p:cNvGrpSpPr/>
          <p:nvPr/>
        </p:nvGrpSpPr>
        <p:grpSpPr>
          <a:xfrm>
            <a:off x="6084168" y="4097150"/>
            <a:ext cx="2376264" cy="2525980"/>
            <a:chOff x="5614899" y="3125537"/>
            <a:chExt cx="2376264" cy="1894485"/>
          </a:xfrm>
        </p:grpSpPr>
        <p:sp>
          <p:nvSpPr>
            <p:cNvPr id="10" name="TextBox 9"/>
            <p:cNvSpPr txBox="1"/>
            <p:nvPr/>
          </p:nvSpPr>
          <p:spPr>
            <a:xfrm>
              <a:off x="5614899" y="3125537"/>
              <a:ext cx="2304256" cy="214229"/>
            </a:xfrm>
            <a:prstGeom prst="rect">
              <a:avLst/>
            </a:prstGeom>
            <a:solidFill>
              <a:schemeClr val="bg1"/>
            </a:solid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Energy</a:t>
              </a:r>
              <a:endParaRPr lang="de-CH" sz="1800" kern="1000" spc="30" dirty="0" err="1" smtClean="0">
                <a:latin typeface="+mn-lt"/>
                <a:cs typeface="Franklin Gothic Book"/>
              </a:endParaRPr>
            </a:p>
          </p:txBody>
        </p:sp>
        <p:sp>
          <p:nvSpPr>
            <p:cNvPr id="13" name="TextBox 12"/>
            <p:cNvSpPr txBox="1"/>
            <p:nvPr/>
          </p:nvSpPr>
          <p:spPr>
            <a:xfrm rot="16200000">
              <a:off x="6954715" y="3983574"/>
              <a:ext cx="1784864" cy="288032"/>
            </a:xfrm>
            <a:prstGeom prst="rect">
              <a:avLst/>
            </a:prstGeom>
            <a:noFill/>
          </p:spPr>
          <p:txBody>
            <a:bodyPr wrap="square" lIns="0" tIns="0" rIns="0" bIns="0" rtlCol="0">
              <a:noAutofit/>
            </a:bodyPr>
            <a:lstStyle/>
            <a:p>
              <a:pPr algn="r">
                <a:lnSpc>
                  <a:spcPct val="110000"/>
                </a:lnSpc>
                <a:spcBef>
                  <a:spcPts val="0"/>
                </a:spcBef>
              </a:pPr>
              <a:r>
                <a:rPr lang="en-US" kern="1000" spc="30" dirty="0" smtClean="0">
                  <a:latin typeface="+mn-lt"/>
                  <a:cs typeface="Franklin Gothic Book"/>
                </a:rPr>
                <a:t>Energy (keV)</a:t>
              </a:r>
              <a:endParaRPr lang="de-CH" kern="1000" spc="30" dirty="0" err="1" smtClean="0">
                <a:latin typeface="+mn-lt"/>
                <a:cs typeface="Franklin Gothic Book"/>
              </a:endParaRPr>
            </a:p>
          </p:txBody>
        </p:sp>
      </p:grpSp>
      <p:sp>
        <p:nvSpPr>
          <p:cNvPr id="14" name="TextBox 13"/>
          <p:cNvSpPr txBox="1"/>
          <p:nvPr/>
        </p:nvSpPr>
        <p:spPr>
          <a:xfrm>
            <a:off x="3707905" y="4627905"/>
            <a:ext cx="1610507" cy="648072"/>
          </a:xfrm>
          <a:prstGeom prst="rect">
            <a:avLst/>
          </a:prstGeom>
          <a:noFill/>
        </p:spPr>
        <p:txBody>
          <a:bodyPr wrap="square" lIns="0" tIns="0" rIns="0" bIns="0" rtlCol="0">
            <a:noAutofit/>
          </a:bodyPr>
          <a:lstStyle/>
          <a:p>
            <a:pPr algn="ctr">
              <a:lnSpc>
                <a:spcPct val="110000"/>
              </a:lnSpc>
              <a:spcBef>
                <a:spcPts val="0"/>
              </a:spcBef>
            </a:pPr>
            <a:r>
              <a:rPr lang="en-US" kern="1000" spc="30" dirty="0">
                <a:latin typeface="+mn-lt"/>
                <a:cs typeface="Franklin Gothic Book"/>
              </a:rPr>
              <a:t>White beam at </a:t>
            </a:r>
            <a:endParaRPr lang="en-US" kern="1000" spc="30" dirty="0" smtClean="0">
              <a:latin typeface="+mn-lt"/>
              <a:cs typeface="Franklin Gothic Book"/>
            </a:endParaRPr>
          </a:p>
          <a:p>
            <a:pPr algn="ctr">
              <a:lnSpc>
                <a:spcPct val="110000"/>
              </a:lnSpc>
              <a:spcBef>
                <a:spcPts val="0"/>
              </a:spcBef>
            </a:pPr>
            <a:r>
              <a:rPr lang="en-US" kern="1000" spc="30" dirty="0" err="1" smtClean="0">
                <a:latin typeface="+mn-lt"/>
                <a:cs typeface="Franklin Gothic Book"/>
              </a:rPr>
              <a:t>microXAS</a:t>
            </a:r>
            <a:r>
              <a:rPr lang="en-US" kern="1000" spc="30" dirty="0" smtClean="0">
                <a:latin typeface="+mn-lt"/>
                <a:cs typeface="Franklin Gothic Book"/>
              </a:rPr>
              <a:t> beamline, SLS</a:t>
            </a:r>
            <a:endParaRPr lang="de-CH" kern="1000" spc="30" dirty="0">
              <a:latin typeface="+mn-lt"/>
              <a:cs typeface="Franklin Gothic Book"/>
            </a:endParaRPr>
          </a:p>
          <a:p>
            <a:pPr algn="ctr">
              <a:lnSpc>
                <a:spcPct val="110000"/>
              </a:lnSpc>
              <a:spcBef>
                <a:spcPts val="0"/>
              </a:spcBef>
            </a:pPr>
            <a:r>
              <a:rPr lang="en-US" kern="1000" spc="30" dirty="0" smtClean="0">
                <a:latin typeface="+mn-lt"/>
                <a:cs typeface="Franklin Gothic Book"/>
              </a:rPr>
              <a:t>Stressed </a:t>
            </a:r>
            <a:r>
              <a:rPr lang="en-US" kern="1000" spc="30" dirty="0" err="1">
                <a:latin typeface="+mn-lt"/>
                <a:cs typeface="Franklin Gothic Book"/>
              </a:rPr>
              <a:t>TiNi</a:t>
            </a:r>
            <a:r>
              <a:rPr lang="en-US" kern="1000" spc="30" dirty="0">
                <a:latin typeface="+mn-lt"/>
                <a:cs typeface="Franklin Gothic Book"/>
              </a:rPr>
              <a:t> alloy </a:t>
            </a:r>
          </a:p>
        </p:txBody>
      </p:sp>
      <p:sp>
        <p:nvSpPr>
          <p:cNvPr id="30" name="Slide Number Placeholder 2"/>
          <p:cNvSpPr>
            <a:spLocks noGrp="1"/>
          </p:cNvSpPr>
          <p:nvPr>
            <p:ph type="sldNum" sz="quarter" idx="4294967295"/>
          </p:nvPr>
        </p:nvSpPr>
        <p:spPr>
          <a:xfrm>
            <a:off x="0" y="6669360"/>
            <a:ext cx="575742" cy="196851"/>
          </a:xfrm>
          <a:prstGeom prst="rect">
            <a:avLst/>
          </a:prstGeom>
        </p:spPr>
        <p:txBody>
          <a:bodyPr anchor="ctr"/>
          <a:lstStyle/>
          <a:p>
            <a:pPr algn="r">
              <a:defRPr/>
            </a:pPr>
            <a:fld id="{EBC07571-3134-BB4B-B83F-1A9FE18D34F3}" type="slidenum">
              <a:rPr lang="de-DE" sz="900" smtClean="0">
                <a:solidFill>
                  <a:srgbClr val="000000"/>
                </a:solidFill>
                <a:latin typeface="+mn-lt"/>
              </a:rPr>
              <a:pPr algn="r">
                <a:defRPr/>
              </a:pPr>
              <a:t>49</a:t>
            </a:fld>
            <a:endParaRPr lang="de-DE" sz="900" dirty="0">
              <a:solidFill>
                <a:srgbClr val="000000"/>
              </a:solidFill>
              <a:latin typeface="+mn-lt"/>
            </a:endParaRPr>
          </a:p>
        </p:txBody>
      </p:sp>
      <p:sp>
        <p:nvSpPr>
          <p:cNvPr id="16" name="TextBox 15"/>
          <p:cNvSpPr txBox="1"/>
          <p:nvPr/>
        </p:nvSpPr>
        <p:spPr>
          <a:xfrm>
            <a:off x="857018" y="961661"/>
            <a:ext cx="6667310" cy="1219200"/>
          </a:xfrm>
          <a:prstGeom prst="rect">
            <a:avLst/>
          </a:prstGeom>
          <a:noFill/>
        </p:spPr>
        <p:txBody>
          <a:bodyPr wrap="square" lIns="0" tIns="0" rIns="0" bIns="0" rtlCol="0">
            <a:noAutofit/>
          </a:bodyPr>
          <a:lstStyle/>
          <a:p>
            <a:pPr>
              <a:lnSpc>
                <a:spcPct val="110000"/>
              </a:lnSpc>
              <a:spcBef>
                <a:spcPts val="0"/>
              </a:spcBef>
            </a:pPr>
            <a:r>
              <a:rPr lang="en-US" sz="2400" kern="1000" spc="30" dirty="0" smtClean="0">
                <a:latin typeface="+mn-lt"/>
                <a:cs typeface="Franklin Gothic Book"/>
              </a:rPr>
              <a:t>Sample is translated to illuminate different grains</a:t>
            </a:r>
          </a:p>
          <a:p>
            <a:pPr>
              <a:lnSpc>
                <a:spcPct val="110000"/>
              </a:lnSpc>
              <a:spcBef>
                <a:spcPts val="0"/>
              </a:spcBef>
            </a:pPr>
            <a:r>
              <a:rPr lang="en-US" sz="2400" kern="1000" spc="30" dirty="0" smtClean="0">
                <a:latin typeface="+mn-lt"/>
                <a:cs typeface="Franklin Gothic Book"/>
              </a:rPr>
              <a:t>No rotation required</a:t>
            </a:r>
            <a:endParaRPr lang="de-CH" sz="2400" kern="1000" spc="30" dirty="0" err="1" smtClean="0">
              <a:latin typeface="+mn-lt"/>
              <a:cs typeface="Franklin Gothic Book"/>
            </a:endParaRPr>
          </a:p>
        </p:txBody>
      </p:sp>
      <p:sp>
        <p:nvSpPr>
          <p:cNvPr id="31" name="Bent Arrow 30"/>
          <p:cNvSpPr/>
          <p:nvPr/>
        </p:nvSpPr>
        <p:spPr bwMode="auto">
          <a:xfrm rot="5400000">
            <a:off x="6324455" y="2749442"/>
            <a:ext cx="1057577" cy="1486186"/>
          </a:xfrm>
          <a:prstGeom prst="bentArrow">
            <a:avLst>
              <a:gd name="adj1" fmla="val 50000"/>
              <a:gd name="adj2" fmla="val 50000"/>
              <a:gd name="adj3" fmla="val 42111"/>
              <a:gd name="adj4" fmla="val 43750"/>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3" name="Bent Arrow 32"/>
          <p:cNvSpPr/>
          <p:nvPr/>
        </p:nvSpPr>
        <p:spPr bwMode="auto">
          <a:xfrm rot="16200000" flipH="1">
            <a:off x="1690308" y="2749442"/>
            <a:ext cx="1057577" cy="1486186"/>
          </a:xfrm>
          <a:prstGeom prst="bentArrow">
            <a:avLst>
              <a:gd name="adj1" fmla="val 50000"/>
              <a:gd name="adj2" fmla="val 50000"/>
              <a:gd name="adj3" fmla="val 42111"/>
              <a:gd name="adj4" fmla="val 43750"/>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2" name="Rectangle 31"/>
          <p:cNvSpPr/>
          <p:nvPr/>
        </p:nvSpPr>
        <p:spPr>
          <a:xfrm>
            <a:off x="7474357" y="2324687"/>
            <a:ext cx="1735988" cy="276999"/>
          </a:xfrm>
          <a:prstGeom prst="rect">
            <a:avLst/>
          </a:prstGeom>
        </p:spPr>
        <p:txBody>
          <a:bodyPr wrap="none">
            <a:spAutoFit/>
          </a:bodyPr>
          <a:lstStyle/>
          <a:p>
            <a:r>
              <a:rPr lang="de-CH" sz="1200" dirty="0">
                <a:latin typeface="+mn-lt"/>
              </a:rPr>
              <a:t>http://pd.chem.ucl.ac.uk</a:t>
            </a:r>
          </a:p>
        </p:txBody>
      </p:sp>
      <p:grpSp>
        <p:nvGrpSpPr>
          <p:cNvPr id="26" name="Group 25"/>
          <p:cNvGrpSpPr/>
          <p:nvPr/>
        </p:nvGrpSpPr>
        <p:grpSpPr>
          <a:xfrm>
            <a:off x="3491880" y="1808437"/>
            <a:ext cx="2227478" cy="2594457"/>
            <a:chOff x="981978" y="3787954"/>
            <a:chExt cx="2227478" cy="2594457"/>
          </a:xfrm>
        </p:grpSpPr>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1978" y="3787954"/>
              <a:ext cx="2227478" cy="2594457"/>
            </a:xfrm>
            <a:prstGeom prst="rect">
              <a:avLst/>
            </a:prstGeom>
          </p:spPr>
        </p:pic>
        <p:sp>
          <p:nvSpPr>
            <p:cNvPr id="28" name="Rounded Rectangle 27"/>
            <p:cNvSpPr/>
            <p:nvPr/>
          </p:nvSpPr>
          <p:spPr bwMode="auto">
            <a:xfrm>
              <a:off x="1670957" y="4544422"/>
              <a:ext cx="432048" cy="288032"/>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mn-lt"/>
                </a:rPr>
                <a:t>Ni</a:t>
              </a:r>
              <a:endParaRPr kumimoji="0" lang="de-CH" sz="1400" b="0" i="0" u="none" strike="noStrike" cap="none" normalizeH="0" baseline="0" dirty="0">
                <a:ln>
                  <a:noFill/>
                </a:ln>
                <a:solidFill>
                  <a:schemeClr val="tx1"/>
                </a:solidFill>
                <a:effectLst/>
                <a:latin typeface="+mn-lt"/>
              </a:endParaRPr>
            </a:p>
          </p:txBody>
        </p:sp>
        <p:sp>
          <p:nvSpPr>
            <p:cNvPr id="34" name="Rounded Rectangle 33"/>
            <p:cNvSpPr/>
            <p:nvPr/>
          </p:nvSpPr>
          <p:spPr bwMode="auto">
            <a:xfrm>
              <a:off x="1382925" y="4802243"/>
              <a:ext cx="432048" cy="288032"/>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err="1">
                  <a:latin typeface="+mn-lt"/>
                </a:rPr>
                <a:t>T</a:t>
              </a:r>
              <a:r>
                <a:rPr kumimoji="0" lang="en-US" sz="1400" b="0" i="0" u="none" strike="noStrike" cap="none" normalizeH="0" baseline="0" dirty="0" err="1" smtClean="0">
                  <a:ln>
                    <a:noFill/>
                  </a:ln>
                  <a:solidFill>
                    <a:schemeClr val="tx1"/>
                  </a:solidFill>
                  <a:effectLst/>
                  <a:latin typeface="+mn-lt"/>
                </a:rPr>
                <a:t>i</a:t>
              </a:r>
              <a:endParaRPr kumimoji="0" lang="de-CH" sz="1400" b="0" i="0" u="none" strike="noStrike" cap="none" normalizeH="0" baseline="0" dirty="0">
                <a:ln>
                  <a:noFill/>
                </a:ln>
                <a:solidFill>
                  <a:schemeClr val="tx1"/>
                </a:solidFill>
                <a:effectLst/>
                <a:latin typeface="+mn-lt"/>
              </a:endParaRPr>
            </a:p>
          </p:txBody>
        </p:sp>
      </p:grpSp>
      <p:sp>
        <p:nvSpPr>
          <p:cNvPr id="2" name="Date Placeholder 1"/>
          <p:cNvSpPr>
            <a:spLocks noGrp="1"/>
          </p:cNvSpPr>
          <p:nvPr>
            <p:ph type="dt" sz="half" idx="10"/>
          </p:nvPr>
        </p:nvSpPr>
        <p:spPr/>
        <p:txBody>
          <a:bodyPr/>
          <a:lstStyle/>
          <a:p>
            <a:pPr>
              <a:defRPr/>
            </a:pPr>
            <a:r>
              <a:rPr lang="de-DE" altLang="de-DE" smtClean="0"/>
              <a:t>FEE 2018</a:t>
            </a:r>
            <a:endParaRPr lang="de-DE" altLang="de-DE"/>
          </a:p>
        </p:txBody>
      </p:sp>
      <p:sp>
        <p:nvSpPr>
          <p:cNvPr id="4" name="Footer Placeholder 3"/>
          <p:cNvSpPr>
            <a:spLocks noGrp="1"/>
          </p:cNvSpPr>
          <p:nvPr>
            <p:ph type="ftr" sz="quarter" idx="11"/>
          </p:nvPr>
        </p:nvSpPr>
        <p:spPr/>
        <p:txBody>
          <a:bodyPr/>
          <a:lstStyle/>
          <a:p>
            <a:pPr>
              <a:defRPr/>
            </a:pPr>
            <a:r>
              <a:rPr lang="de-DE" altLang="de-DE" smtClean="0"/>
              <a:t>R. Dinapoli</a:t>
            </a:r>
            <a:endParaRPr lang="de-DE" altLang="de-DE" dirty="0"/>
          </a:p>
        </p:txBody>
      </p:sp>
    </p:spTree>
    <p:extLst>
      <p:ext uri="{BB962C8B-B14F-4D97-AF65-F5344CB8AC3E}">
        <p14:creationId xmlns:p14="http://schemas.microsoft.com/office/powerpoint/2010/main" val="255513600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5</a:t>
            </a:fld>
            <a:endParaRPr lang="de-DE" altLang="de-DE" dirty="0"/>
          </a:p>
        </p:txBody>
      </p:sp>
      <p:sp>
        <p:nvSpPr>
          <p:cNvPr id="11" name="Title 1"/>
          <p:cNvSpPr>
            <a:spLocks noGrp="1"/>
          </p:cNvSpPr>
          <p:nvPr>
            <p:ph type="title"/>
          </p:nvPr>
        </p:nvSpPr>
        <p:spPr>
          <a:xfrm>
            <a:off x="2077200" y="291600"/>
            <a:ext cx="6708025" cy="508500"/>
          </a:xfrm>
        </p:spPr>
        <p:txBody>
          <a:bodyPr/>
          <a:lstStyle/>
          <a:p>
            <a:r>
              <a:rPr lang="en-US" dirty="0"/>
              <a:t>C</a:t>
            </a:r>
            <a:r>
              <a:rPr lang="en-US" dirty="0" smtClean="0"/>
              <a:t>hallenges and applications</a:t>
            </a:r>
            <a:endParaRPr lang="de-CH" dirty="0"/>
          </a:p>
        </p:txBody>
      </p:sp>
      <p:sp>
        <p:nvSpPr>
          <p:cNvPr id="12" name="Rounded Rectangle 11"/>
          <p:cNvSpPr/>
          <p:nvPr/>
        </p:nvSpPr>
        <p:spPr bwMode="auto">
          <a:xfrm>
            <a:off x="899592" y="1052736"/>
            <a:ext cx="2551876" cy="936104"/>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High resolution</a:t>
            </a:r>
            <a:endParaRPr lang="de-CH" sz="2400" dirty="0"/>
          </a:p>
        </p:txBody>
      </p:sp>
      <p:sp>
        <p:nvSpPr>
          <p:cNvPr id="13" name="Rounded Rectangle 12"/>
          <p:cNvSpPr/>
          <p:nvPr/>
        </p:nvSpPr>
        <p:spPr bwMode="auto">
          <a:xfrm>
            <a:off x="3564885" y="1052736"/>
            <a:ext cx="2551876" cy="936104"/>
          </a:xfrm>
          <a:prstGeom prst="round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Low noise</a:t>
            </a:r>
            <a:endParaRPr lang="de-CH" sz="2400" dirty="0"/>
          </a:p>
        </p:txBody>
      </p:sp>
      <p:sp>
        <p:nvSpPr>
          <p:cNvPr id="14" name="Rounded Rectangle 13"/>
          <p:cNvSpPr/>
          <p:nvPr/>
        </p:nvSpPr>
        <p:spPr bwMode="auto">
          <a:xfrm>
            <a:off x="6230178" y="1052736"/>
            <a:ext cx="2551876" cy="936104"/>
          </a:xfrm>
          <a:prstGeom prst="roundRect">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Large dynamic range</a:t>
            </a:r>
            <a:endParaRPr lang="de-CH" sz="2400" dirty="0"/>
          </a:p>
        </p:txBody>
      </p:sp>
      <p:sp>
        <p:nvSpPr>
          <p:cNvPr id="15" name="TextBox 14"/>
          <p:cNvSpPr txBox="1"/>
          <p:nvPr/>
        </p:nvSpPr>
        <p:spPr>
          <a:xfrm>
            <a:off x="2915816" y="2168860"/>
            <a:ext cx="5688632" cy="4356484"/>
          </a:xfrm>
          <a:prstGeom prst="rect">
            <a:avLst/>
          </a:prstGeom>
          <a:solidFill>
            <a:srgbClr val="AFDAFF"/>
          </a:solidFill>
        </p:spPr>
        <p:style>
          <a:lnRef idx="1">
            <a:schemeClr val="accent5"/>
          </a:lnRef>
          <a:fillRef idx="2">
            <a:schemeClr val="accent5"/>
          </a:fillRef>
          <a:effectRef idx="1">
            <a:schemeClr val="accent5"/>
          </a:effectRef>
          <a:fontRef idx="minor">
            <a:schemeClr val="dk1"/>
          </a:fontRef>
        </p:style>
        <p:txBody>
          <a:bodyPr wrap="none" lIns="0" tIns="0" rIns="0" bIns="0" rtlCol="0">
            <a:noAutofit/>
          </a:bodyPr>
          <a:lstStyle/>
          <a:p>
            <a:pPr marL="285750" indent="-285750">
              <a:lnSpc>
                <a:spcPct val="110000"/>
              </a:lnSpc>
              <a:spcBef>
                <a:spcPts val="0"/>
              </a:spcBef>
              <a:buFont typeface="Arial" panose="020B0604020202020204" pitchFamily="34" charset="0"/>
              <a:buChar char="•"/>
            </a:pPr>
            <a:r>
              <a:rPr lang="en-US" sz="3200" dirty="0"/>
              <a:t>Bump bonding yield </a:t>
            </a:r>
            <a:endParaRPr lang="en-US" sz="3200" kern="1000" spc="30" dirty="0" smtClean="0">
              <a:latin typeface="+mn-lt"/>
              <a:cs typeface="Franklin Gothic Book"/>
            </a:endParaRPr>
          </a:p>
          <a:p>
            <a:pPr marL="285750" lvl="0" indent="-285750">
              <a:lnSpc>
                <a:spcPct val="110000"/>
              </a:lnSpc>
              <a:spcBef>
                <a:spcPts val="0"/>
              </a:spcBef>
              <a:buFont typeface="Arial" panose="020B0604020202020204" pitchFamily="34" charset="0"/>
              <a:buChar char="•"/>
            </a:pPr>
            <a:r>
              <a:rPr lang="en-US" sz="3200" dirty="0" smtClean="0"/>
              <a:t>100</a:t>
            </a:r>
            <a:r>
              <a:rPr lang="en-US" sz="3200" dirty="0"/>
              <a:t>% charge</a:t>
            </a:r>
            <a:r>
              <a:rPr lang="de-CH" sz="3200" dirty="0"/>
              <a:t> </a:t>
            </a:r>
            <a:r>
              <a:rPr lang="de-CH" sz="3200" dirty="0" err="1" smtClean="0"/>
              <a:t>sharing</a:t>
            </a:r>
            <a:endParaRPr lang="en-US" sz="3200" kern="1000" spc="30" dirty="0" smtClean="0">
              <a:latin typeface="+mn-lt"/>
              <a:cs typeface="Franklin Gothic Book"/>
            </a:endParaRPr>
          </a:p>
          <a:p>
            <a:pPr marL="285750" lvl="0" indent="-285750">
              <a:lnSpc>
                <a:spcPct val="110000"/>
              </a:lnSpc>
              <a:spcBef>
                <a:spcPts val="0"/>
              </a:spcBef>
              <a:buFont typeface="Arial" panose="020B0604020202020204" pitchFamily="34" charset="0"/>
              <a:buChar char="•"/>
            </a:pPr>
            <a:r>
              <a:rPr lang="en-US" sz="3200" dirty="0" smtClean="0"/>
              <a:t>Sensitive </a:t>
            </a:r>
            <a:r>
              <a:rPr lang="en-US" sz="3200" dirty="0"/>
              <a:t>to leakage current</a:t>
            </a:r>
          </a:p>
          <a:p>
            <a:pPr marL="285750" lvl="0" indent="-285750">
              <a:lnSpc>
                <a:spcPct val="110000"/>
              </a:lnSpc>
              <a:spcBef>
                <a:spcPts val="0"/>
              </a:spcBef>
              <a:buFont typeface="Arial" panose="020B0604020202020204" pitchFamily="34" charset="0"/>
              <a:buChar char="•"/>
            </a:pPr>
            <a:r>
              <a:rPr lang="en-US" sz="3200" dirty="0"/>
              <a:t>Many pixels per unit </a:t>
            </a:r>
            <a:r>
              <a:rPr lang="en-US" sz="3200" dirty="0" smtClean="0"/>
              <a:t>area</a:t>
            </a:r>
          </a:p>
          <a:p>
            <a:pPr marL="914400" lvl="1" indent="-457200">
              <a:lnSpc>
                <a:spcPct val="110000"/>
              </a:lnSpc>
              <a:spcBef>
                <a:spcPts val="0"/>
              </a:spcBef>
              <a:buFont typeface="Arial" panose="020B0604020202020204" pitchFamily="34" charset="0"/>
              <a:buChar char="•"/>
            </a:pPr>
            <a:r>
              <a:rPr lang="en-US" sz="3200" dirty="0"/>
              <a:t>L</a:t>
            </a:r>
            <a:r>
              <a:rPr lang="en-US" sz="3200" dirty="0" smtClean="0"/>
              <a:t>imited </a:t>
            </a:r>
            <a:r>
              <a:rPr lang="en-US" sz="3200" dirty="0"/>
              <a:t>resources per </a:t>
            </a:r>
            <a:r>
              <a:rPr lang="en-US" sz="3200" dirty="0" smtClean="0"/>
              <a:t>pixel </a:t>
            </a:r>
          </a:p>
          <a:p>
            <a:pPr marL="914400" lvl="1" indent="-457200">
              <a:lnSpc>
                <a:spcPct val="110000"/>
              </a:lnSpc>
              <a:spcBef>
                <a:spcPts val="0"/>
              </a:spcBef>
              <a:buFont typeface="Arial" panose="020B0604020202020204" pitchFamily="34" charset="0"/>
              <a:buChar char="•"/>
            </a:pPr>
            <a:r>
              <a:rPr lang="en-US" sz="3200" dirty="0" smtClean="0"/>
              <a:t>Data throughput</a:t>
            </a:r>
          </a:p>
          <a:p>
            <a:pPr marL="914400" lvl="1" indent="-457200">
              <a:lnSpc>
                <a:spcPct val="110000"/>
              </a:lnSpc>
              <a:spcBef>
                <a:spcPts val="0"/>
              </a:spcBef>
              <a:buFont typeface="Arial" panose="020B0604020202020204" pitchFamily="34" charset="0"/>
              <a:buChar char="•"/>
            </a:pPr>
            <a:r>
              <a:rPr lang="en-US" sz="3200" dirty="0" smtClean="0"/>
              <a:t>Data storage</a:t>
            </a:r>
          </a:p>
          <a:p>
            <a:pPr marL="914400" lvl="1" indent="-457200">
              <a:lnSpc>
                <a:spcPct val="110000"/>
              </a:lnSpc>
              <a:spcBef>
                <a:spcPts val="0"/>
              </a:spcBef>
              <a:buFont typeface="Arial" panose="020B0604020202020204" pitchFamily="34" charset="0"/>
              <a:buChar char="•"/>
            </a:pPr>
            <a:r>
              <a:rPr lang="en-US" sz="3200" dirty="0" smtClean="0"/>
              <a:t>Data treatment</a:t>
            </a:r>
            <a:endParaRPr lang="en-US" sz="3200" dirty="0"/>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err="1">
              <a:latin typeface="+mn-lt"/>
              <a:cs typeface="Franklin Gothic Book"/>
            </a:endParaRPr>
          </a:p>
        </p:txBody>
      </p:sp>
      <p:sp>
        <p:nvSpPr>
          <p:cNvPr id="2" name="Rectangle 1"/>
          <p:cNvSpPr/>
          <p:nvPr/>
        </p:nvSpPr>
        <p:spPr>
          <a:xfrm>
            <a:off x="107504" y="3604257"/>
            <a:ext cx="1691169" cy="904863"/>
          </a:xfrm>
          <a:prstGeom prst="rect">
            <a:avLst/>
          </a:prstGeom>
          <a:solidFill>
            <a:srgbClr val="AFDAFF"/>
          </a:solidFill>
        </p:spPr>
        <p:txBody>
          <a:bodyPr wrap="none">
            <a:spAutoFit/>
          </a:bodyPr>
          <a:lstStyle/>
          <a:p>
            <a:pPr>
              <a:lnSpc>
                <a:spcPct val="110000"/>
              </a:lnSpc>
              <a:spcBef>
                <a:spcPts val="0"/>
              </a:spcBef>
            </a:pPr>
            <a:r>
              <a:rPr lang="en-US" sz="2400" kern="1000" spc="30" dirty="0" smtClean="0">
                <a:cs typeface="Franklin Gothic Book"/>
              </a:rPr>
              <a:t>25x25 µm</a:t>
            </a:r>
            <a:r>
              <a:rPr lang="en-US" sz="2400" kern="1000" spc="30" baseline="30000" dirty="0" smtClean="0">
                <a:cs typeface="Franklin Gothic Book"/>
              </a:rPr>
              <a:t>2</a:t>
            </a:r>
          </a:p>
          <a:p>
            <a:pPr>
              <a:lnSpc>
                <a:spcPct val="110000"/>
              </a:lnSpc>
              <a:spcBef>
                <a:spcPts val="0"/>
              </a:spcBef>
            </a:pPr>
            <a:r>
              <a:rPr lang="en-US" sz="2400" kern="1000" spc="30" dirty="0" smtClean="0">
                <a:cs typeface="Franklin Gothic Book"/>
              </a:rPr>
              <a:t>Pixel</a:t>
            </a:r>
            <a:endParaRPr lang="en-US" sz="2400" kern="1000" spc="30" dirty="0">
              <a:cs typeface="Franklin Gothic Book"/>
            </a:endParaRPr>
          </a:p>
        </p:txBody>
      </p:sp>
      <p:sp>
        <p:nvSpPr>
          <p:cNvPr id="3" name="Right Arrow 2"/>
          <p:cNvSpPr/>
          <p:nvPr/>
        </p:nvSpPr>
        <p:spPr bwMode="auto">
          <a:xfrm>
            <a:off x="1873836" y="3808464"/>
            <a:ext cx="978408" cy="484632"/>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6991527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stretch>
            <a:fillRect/>
          </a:stretch>
        </p:blipFill>
        <p:spPr>
          <a:xfrm>
            <a:off x="643103" y="4149080"/>
            <a:ext cx="3064801" cy="1909091"/>
          </a:xfrm>
          <a:prstGeom prst="rect">
            <a:avLst/>
          </a:prstGeom>
        </p:spPr>
      </p:pic>
      <p:sp>
        <p:nvSpPr>
          <p:cNvPr id="66" name="Rectangle 65"/>
          <p:cNvSpPr/>
          <p:nvPr/>
        </p:nvSpPr>
        <p:spPr bwMode="auto">
          <a:xfrm>
            <a:off x="2565551" y="4134358"/>
            <a:ext cx="1142353" cy="109484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2054" name="Picture 6" descr="http://homepage.lnu.se/staff/pkumsi/1FY805/plane_spac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456" y="2843731"/>
            <a:ext cx="1668481" cy="4412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bragglaw.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144" y="839846"/>
            <a:ext cx="3725839" cy="1772150"/>
          </a:xfrm>
          <a:prstGeom prst="rect">
            <a:avLst/>
          </a:prstGeom>
          <a:noFill/>
          <a:extLst>
            <a:ext uri="{909E8E84-426E-40DD-AFC4-6F175D3DCCD1}">
              <a14:hiddenFill xmlns:a14="http://schemas.microsoft.com/office/drawing/2010/main">
                <a:solidFill>
                  <a:srgbClr val="FFFFFF"/>
                </a:solidFill>
              </a14:hiddenFill>
            </a:ext>
          </a:extLst>
        </p:spPr>
      </p:pic>
      <p:grpSp>
        <p:nvGrpSpPr>
          <p:cNvPr id="2058" name="Group 2057"/>
          <p:cNvGrpSpPr/>
          <p:nvPr/>
        </p:nvGrpSpPr>
        <p:grpSpPr>
          <a:xfrm>
            <a:off x="5124314" y="5439419"/>
            <a:ext cx="3768166" cy="1229941"/>
            <a:chOff x="4666465" y="5439419"/>
            <a:chExt cx="3768166" cy="1229941"/>
          </a:xfrm>
        </p:grpSpPr>
        <p:sp>
          <p:nvSpPr>
            <p:cNvPr id="7" name="Retângulo 8"/>
            <p:cNvSpPr/>
            <p:nvPr/>
          </p:nvSpPr>
          <p:spPr>
            <a:xfrm>
              <a:off x="4799817" y="5490954"/>
              <a:ext cx="3596936" cy="746358"/>
            </a:xfrm>
            <a:prstGeom prst="rect">
              <a:avLst/>
            </a:prstGeom>
          </p:spPr>
          <p:txBody>
            <a:bodyPr wrap="square">
              <a:spAutoFit/>
            </a:bodyPr>
            <a:lstStyle/>
            <a:p>
              <a:r>
                <a:rPr lang="pt-BR" sz="1700" b="1" i="1" dirty="0" smtClean="0">
                  <a:solidFill>
                    <a:schemeClr val="bg1"/>
                  </a:solidFill>
                </a:rPr>
                <a:t>twares XMAS and LaueTools</a:t>
              </a:r>
            </a:p>
            <a:p>
              <a:r>
                <a:rPr lang="pt-BR" sz="1700" b="1" i="1" dirty="0">
                  <a:solidFill>
                    <a:srgbClr val="FF0000"/>
                  </a:solidFill>
                  <a:latin typeface="+mn-lt"/>
                </a:rPr>
                <a:t>	</a:t>
              </a:r>
              <a:r>
                <a:rPr lang="pt-BR" sz="1700" b="1" i="1" dirty="0" smtClean="0">
                  <a:solidFill>
                    <a:srgbClr val="FF0000"/>
                  </a:solidFill>
                  <a:latin typeface="+mn-lt"/>
                </a:rPr>
                <a:t>A</a:t>
              </a:r>
              <a:r>
                <a:rPr lang="pt-BR" sz="1700" b="1" i="1" baseline="-25000" dirty="0" smtClean="0">
                  <a:solidFill>
                    <a:srgbClr val="FF0000"/>
                  </a:solidFill>
                  <a:latin typeface="+mn-lt"/>
                </a:rPr>
                <a:t>m</a:t>
              </a:r>
              <a:r>
                <a:rPr lang="pt-BR" sz="1700" b="1" i="1" dirty="0" smtClean="0">
                  <a:solidFill>
                    <a:srgbClr val="FF0000"/>
                  </a:solidFill>
                  <a:latin typeface="+mn-lt"/>
                </a:rPr>
                <a:t> = T R A</a:t>
              </a:r>
              <a:r>
                <a:rPr lang="pt-BR" sz="1700" b="1" i="1" baseline="-25000" dirty="0" smtClean="0">
                  <a:solidFill>
                    <a:srgbClr val="FF0000"/>
                  </a:solidFill>
                  <a:latin typeface="+mn-lt"/>
                </a:rPr>
                <a:t>0</a:t>
              </a:r>
            </a:p>
          </p:txBody>
        </p:sp>
        <p:sp>
          <p:nvSpPr>
            <p:cNvPr id="9" name="Rectangle 8"/>
            <p:cNvSpPr/>
            <p:nvPr/>
          </p:nvSpPr>
          <p:spPr>
            <a:xfrm>
              <a:off x="4666465" y="5439419"/>
              <a:ext cx="1578016" cy="261610"/>
            </a:xfrm>
            <a:prstGeom prst="rect">
              <a:avLst/>
            </a:prstGeom>
          </p:spPr>
          <p:txBody>
            <a:bodyPr wrap="square">
              <a:spAutoFit/>
            </a:bodyPr>
            <a:lstStyle/>
            <a:p>
              <a:r>
                <a:rPr lang="pt-BR" sz="1100" b="1" dirty="0" smtClean="0">
                  <a:latin typeface="+mn-lt"/>
                </a:rPr>
                <a:t>Elastic distortion matrix</a:t>
              </a:r>
              <a:endParaRPr lang="fr-FR" sz="1100" b="1" dirty="0">
                <a:latin typeface="+mn-lt"/>
              </a:endParaRPr>
            </a:p>
          </p:txBody>
        </p:sp>
        <p:sp>
          <p:nvSpPr>
            <p:cNvPr id="10" name="Rectangle 9"/>
            <p:cNvSpPr/>
            <p:nvPr/>
          </p:nvSpPr>
          <p:spPr>
            <a:xfrm>
              <a:off x="6156175" y="6407750"/>
              <a:ext cx="1563630" cy="261610"/>
            </a:xfrm>
            <a:prstGeom prst="rect">
              <a:avLst/>
            </a:prstGeom>
          </p:spPr>
          <p:txBody>
            <a:bodyPr wrap="square">
              <a:spAutoFit/>
            </a:bodyPr>
            <a:lstStyle/>
            <a:p>
              <a:r>
                <a:rPr lang="pt-BR" sz="1100" b="1" dirty="0" smtClean="0">
                  <a:latin typeface="+mn-lt"/>
                </a:rPr>
                <a:t>Angular rotation matrix</a:t>
              </a:r>
              <a:endParaRPr lang="fr-FR" sz="1100" b="1" dirty="0">
                <a:latin typeface="+mn-lt"/>
              </a:endParaRPr>
            </a:p>
          </p:txBody>
        </p:sp>
        <p:sp>
          <p:nvSpPr>
            <p:cNvPr id="11" name="Rectangle 10"/>
            <p:cNvSpPr/>
            <p:nvPr/>
          </p:nvSpPr>
          <p:spPr>
            <a:xfrm>
              <a:off x="6444208" y="5450617"/>
              <a:ext cx="1990423" cy="261610"/>
            </a:xfrm>
            <a:prstGeom prst="rect">
              <a:avLst/>
            </a:prstGeom>
          </p:spPr>
          <p:txBody>
            <a:bodyPr wrap="square">
              <a:spAutoFit/>
            </a:bodyPr>
            <a:lstStyle/>
            <a:p>
              <a:r>
                <a:rPr lang="pt-BR" sz="1100" b="1" dirty="0" smtClean="0">
                  <a:latin typeface="+mn-lt"/>
                </a:rPr>
                <a:t>Undistorted orientation matrix</a:t>
              </a:r>
              <a:endParaRPr lang="fr-FR" sz="1100" b="1" dirty="0">
                <a:latin typeface="+mn-lt"/>
              </a:endParaRPr>
            </a:p>
          </p:txBody>
        </p:sp>
        <p:cxnSp>
          <p:nvCxnSpPr>
            <p:cNvPr id="13" name="Conector de seta reta 2"/>
            <p:cNvCxnSpPr/>
            <p:nvPr/>
          </p:nvCxnSpPr>
          <p:spPr>
            <a:xfrm>
              <a:off x="5879936" y="5685011"/>
              <a:ext cx="450770" cy="294785"/>
            </a:xfrm>
            <a:prstGeom prst="straightConnector1">
              <a:avLst/>
            </a:prstGeom>
            <a:ln w="28575">
              <a:solidFill>
                <a:srgbClr val="00B05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4" name="Conector de seta reta 2"/>
            <p:cNvCxnSpPr/>
            <p:nvPr/>
          </p:nvCxnSpPr>
          <p:spPr>
            <a:xfrm flipH="1">
              <a:off x="6660232" y="5702991"/>
              <a:ext cx="504056" cy="276805"/>
            </a:xfrm>
            <a:prstGeom prst="straightConnector1">
              <a:avLst/>
            </a:prstGeom>
            <a:ln w="28575">
              <a:solidFill>
                <a:srgbClr val="00B05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5" name="Conector de seta reta 2"/>
            <p:cNvCxnSpPr/>
            <p:nvPr/>
          </p:nvCxnSpPr>
          <p:spPr>
            <a:xfrm flipH="1" flipV="1">
              <a:off x="6524529" y="6132197"/>
              <a:ext cx="147496" cy="275554"/>
            </a:xfrm>
            <a:prstGeom prst="straightConnector1">
              <a:avLst/>
            </a:prstGeom>
            <a:ln w="28575">
              <a:solidFill>
                <a:srgbClr val="00B050"/>
              </a:solidFill>
              <a:tailEnd type="arrow"/>
            </a:ln>
            <a:effectLst/>
          </p:spPr>
          <p:style>
            <a:lnRef idx="1">
              <a:schemeClr val="accent1"/>
            </a:lnRef>
            <a:fillRef idx="0">
              <a:schemeClr val="accent1"/>
            </a:fillRef>
            <a:effectRef idx="0">
              <a:schemeClr val="accent1"/>
            </a:effectRef>
            <a:fontRef idx="minor">
              <a:schemeClr val="tx1"/>
            </a:fontRef>
          </p:style>
        </p:cxnSp>
      </p:grpSp>
      <p:grpSp>
        <p:nvGrpSpPr>
          <p:cNvPr id="2" name="Group 1"/>
          <p:cNvGrpSpPr/>
          <p:nvPr/>
        </p:nvGrpSpPr>
        <p:grpSpPr>
          <a:xfrm>
            <a:off x="5561214" y="1818694"/>
            <a:ext cx="3259257" cy="3050466"/>
            <a:chOff x="5561214" y="1410515"/>
            <a:chExt cx="3259257" cy="3050466"/>
          </a:xfrm>
        </p:grpSpPr>
        <p:pic>
          <p:nvPicPr>
            <p:cNvPr id="20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1214" y="1410515"/>
              <a:ext cx="3259257" cy="3050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Elipse 15"/>
            <p:cNvSpPr/>
            <p:nvPr/>
          </p:nvSpPr>
          <p:spPr>
            <a:xfrm>
              <a:off x="7460633" y="2659058"/>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ipse 15"/>
            <p:cNvSpPr/>
            <p:nvPr/>
          </p:nvSpPr>
          <p:spPr>
            <a:xfrm>
              <a:off x="7876071" y="2487392"/>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ipse 15"/>
            <p:cNvSpPr/>
            <p:nvPr/>
          </p:nvSpPr>
          <p:spPr>
            <a:xfrm>
              <a:off x="8036784" y="2437514"/>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Elipse 15"/>
            <p:cNvSpPr/>
            <p:nvPr/>
          </p:nvSpPr>
          <p:spPr>
            <a:xfrm>
              <a:off x="7122723" y="230181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ipse 15"/>
            <p:cNvSpPr/>
            <p:nvPr/>
          </p:nvSpPr>
          <p:spPr>
            <a:xfrm>
              <a:off x="7075654" y="2246429"/>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lipse 15"/>
            <p:cNvSpPr/>
            <p:nvPr/>
          </p:nvSpPr>
          <p:spPr>
            <a:xfrm>
              <a:off x="6995333" y="217992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Elipse 15"/>
            <p:cNvSpPr/>
            <p:nvPr/>
          </p:nvSpPr>
          <p:spPr>
            <a:xfrm>
              <a:off x="6698988" y="194729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Elipse 15"/>
            <p:cNvSpPr/>
            <p:nvPr/>
          </p:nvSpPr>
          <p:spPr>
            <a:xfrm>
              <a:off x="6554972" y="1861450"/>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ipse 15"/>
            <p:cNvSpPr/>
            <p:nvPr/>
          </p:nvSpPr>
          <p:spPr>
            <a:xfrm>
              <a:off x="6355574" y="1734060"/>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lipse 15"/>
            <p:cNvSpPr/>
            <p:nvPr/>
          </p:nvSpPr>
          <p:spPr>
            <a:xfrm>
              <a:off x="6829203" y="313267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Elipse 15"/>
            <p:cNvSpPr/>
            <p:nvPr/>
          </p:nvSpPr>
          <p:spPr>
            <a:xfrm>
              <a:off x="6940038" y="302739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Elipse 15"/>
            <p:cNvSpPr/>
            <p:nvPr/>
          </p:nvSpPr>
          <p:spPr>
            <a:xfrm>
              <a:off x="7017621" y="295538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Elipse 15"/>
            <p:cNvSpPr/>
            <p:nvPr/>
          </p:nvSpPr>
          <p:spPr>
            <a:xfrm>
              <a:off x="7532641" y="210791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Elipse 15"/>
            <p:cNvSpPr/>
            <p:nvPr/>
          </p:nvSpPr>
          <p:spPr>
            <a:xfrm>
              <a:off x="7560346" y="192514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Elipse 15"/>
            <p:cNvSpPr/>
            <p:nvPr/>
          </p:nvSpPr>
          <p:spPr>
            <a:xfrm>
              <a:off x="7579738" y="1789442"/>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Elipse 15"/>
            <p:cNvSpPr/>
            <p:nvPr/>
          </p:nvSpPr>
          <p:spPr>
            <a:xfrm>
              <a:off x="7612962" y="1573418"/>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Elipse 15"/>
            <p:cNvSpPr/>
            <p:nvPr/>
          </p:nvSpPr>
          <p:spPr>
            <a:xfrm>
              <a:off x="7651734" y="1412776"/>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Elipse 15"/>
            <p:cNvSpPr/>
            <p:nvPr/>
          </p:nvSpPr>
          <p:spPr>
            <a:xfrm>
              <a:off x="7986835" y="190853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Elipse 15"/>
            <p:cNvSpPr/>
            <p:nvPr/>
          </p:nvSpPr>
          <p:spPr>
            <a:xfrm>
              <a:off x="8089357" y="1794946"/>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Elipse 15"/>
            <p:cNvSpPr/>
            <p:nvPr/>
          </p:nvSpPr>
          <p:spPr>
            <a:xfrm>
              <a:off x="8396753" y="2365522"/>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Elipse 15"/>
            <p:cNvSpPr/>
            <p:nvPr/>
          </p:nvSpPr>
          <p:spPr>
            <a:xfrm>
              <a:off x="8565779" y="234056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Elipse 15"/>
            <p:cNvSpPr/>
            <p:nvPr/>
          </p:nvSpPr>
          <p:spPr>
            <a:xfrm>
              <a:off x="8557379" y="3246244"/>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Elipse 15"/>
            <p:cNvSpPr/>
            <p:nvPr/>
          </p:nvSpPr>
          <p:spPr>
            <a:xfrm>
              <a:off x="7978506" y="349821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ipse 15"/>
            <p:cNvSpPr/>
            <p:nvPr/>
          </p:nvSpPr>
          <p:spPr>
            <a:xfrm>
              <a:off x="7347060" y="408540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ipse 15"/>
            <p:cNvSpPr/>
            <p:nvPr/>
          </p:nvSpPr>
          <p:spPr>
            <a:xfrm>
              <a:off x="7380312" y="353145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Elipse 15"/>
            <p:cNvSpPr/>
            <p:nvPr/>
          </p:nvSpPr>
          <p:spPr>
            <a:xfrm>
              <a:off x="6380529" y="370047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Elipse 15"/>
            <p:cNvSpPr/>
            <p:nvPr/>
          </p:nvSpPr>
          <p:spPr>
            <a:xfrm>
              <a:off x="6147863" y="4102011"/>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lipse 15"/>
            <p:cNvSpPr/>
            <p:nvPr/>
          </p:nvSpPr>
          <p:spPr>
            <a:xfrm>
              <a:off x="6901211" y="414076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Elipse 15"/>
            <p:cNvSpPr/>
            <p:nvPr/>
          </p:nvSpPr>
          <p:spPr>
            <a:xfrm>
              <a:off x="6538346" y="3453939"/>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Elipse 15"/>
            <p:cNvSpPr/>
            <p:nvPr/>
          </p:nvSpPr>
          <p:spPr>
            <a:xfrm>
              <a:off x="5688067" y="3437329"/>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Elipse 15"/>
            <p:cNvSpPr/>
            <p:nvPr/>
          </p:nvSpPr>
          <p:spPr>
            <a:xfrm>
              <a:off x="5995550" y="318803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Elipse 15"/>
            <p:cNvSpPr/>
            <p:nvPr/>
          </p:nvSpPr>
          <p:spPr>
            <a:xfrm>
              <a:off x="5643807" y="2861249"/>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Elipse 15"/>
            <p:cNvSpPr/>
            <p:nvPr/>
          </p:nvSpPr>
          <p:spPr>
            <a:xfrm>
              <a:off x="6092497" y="2695103"/>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lipse 15"/>
            <p:cNvSpPr/>
            <p:nvPr/>
          </p:nvSpPr>
          <p:spPr>
            <a:xfrm>
              <a:off x="6186706" y="2310124"/>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Elipse 15"/>
            <p:cNvSpPr/>
            <p:nvPr/>
          </p:nvSpPr>
          <p:spPr>
            <a:xfrm>
              <a:off x="5940152" y="2315628"/>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Elipse 15"/>
            <p:cNvSpPr/>
            <p:nvPr/>
          </p:nvSpPr>
          <p:spPr>
            <a:xfrm>
              <a:off x="6366712" y="2628615"/>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Elipse 15"/>
            <p:cNvSpPr/>
            <p:nvPr/>
          </p:nvSpPr>
          <p:spPr>
            <a:xfrm>
              <a:off x="6211558" y="3044037"/>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Elipse 15"/>
            <p:cNvSpPr/>
            <p:nvPr/>
          </p:nvSpPr>
          <p:spPr>
            <a:xfrm>
              <a:off x="6156176" y="1628800"/>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Elipse 15"/>
            <p:cNvSpPr/>
            <p:nvPr/>
          </p:nvSpPr>
          <p:spPr>
            <a:xfrm>
              <a:off x="7172617" y="1717434"/>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Elipse 15"/>
            <p:cNvSpPr/>
            <p:nvPr/>
          </p:nvSpPr>
          <p:spPr>
            <a:xfrm>
              <a:off x="7117219" y="1590044"/>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Elipse 15"/>
            <p:cNvSpPr/>
            <p:nvPr/>
          </p:nvSpPr>
          <p:spPr>
            <a:xfrm>
              <a:off x="6676858" y="2589843"/>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lipse 15"/>
            <p:cNvSpPr/>
            <p:nvPr/>
          </p:nvSpPr>
          <p:spPr>
            <a:xfrm>
              <a:off x="7892681" y="3323756"/>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Elipse 15"/>
            <p:cNvSpPr/>
            <p:nvPr/>
          </p:nvSpPr>
          <p:spPr>
            <a:xfrm>
              <a:off x="7820673" y="3196350"/>
              <a:ext cx="144000" cy="144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5561797" y="1412776"/>
              <a:ext cx="492443" cy="369332"/>
            </a:xfrm>
            <a:prstGeom prst="rect">
              <a:avLst/>
            </a:prstGeom>
          </p:spPr>
          <p:txBody>
            <a:bodyPr wrap="none">
              <a:spAutoFit/>
            </a:bodyPr>
            <a:lstStyle/>
            <a:p>
              <a:r>
                <a:rPr lang="pt-BR" b="1" dirty="0" smtClean="0">
                  <a:solidFill>
                    <a:schemeClr val="bg1"/>
                  </a:solidFill>
                  <a:effectLst>
                    <a:outerShdw blurRad="38100" dist="38100" dir="2700000" algn="tl">
                      <a:srgbClr val="000000">
                        <a:alpha val="43137"/>
                      </a:srgbClr>
                    </a:outerShdw>
                  </a:effectLst>
                  <a:latin typeface="Book Antiqua" pitchFamily="18" charset="0"/>
                </a:rPr>
                <a:t>Ge</a:t>
              </a:r>
              <a:endParaRPr lang="en-US" b="1" dirty="0">
                <a:solidFill>
                  <a:schemeClr val="bg1"/>
                </a:solidFill>
                <a:effectLst>
                  <a:outerShdw blurRad="38100" dist="38100" dir="2700000" algn="tl">
                    <a:srgbClr val="000000">
                      <a:alpha val="43137"/>
                    </a:srgbClr>
                  </a:outerShdw>
                </a:effectLst>
              </a:endParaRPr>
            </a:p>
          </p:txBody>
        </p:sp>
      </p:grpSp>
      <p:sp>
        <p:nvSpPr>
          <p:cNvPr id="18" name="Rectangle 17"/>
          <p:cNvSpPr/>
          <p:nvPr/>
        </p:nvSpPr>
        <p:spPr>
          <a:xfrm>
            <a:off x="369142" y="6073551"/>
            <a:ext cx="3122738" cy="307777"/>
          </a:xfrm>
          <a:prstGeom prst="rect">
            <a:avLst/>
          </a:prstGeom>
        </p:spPr>
        <p:txBody>
          <a:bodyPr wrap="square">
            <a:spAutoFit/>
          </a:bodyPr>
          <a:lstStyle/>
          <a:p>
            <a:pPr marL="304800" indent="-304800"/>
            <a:r>
              <a:rPr lang="en-US" sz="700" dirty="0"/>
              <a:t>Ice, G. E., &amp; Pang, J. W. L. (2009). Tutorial on x-ray </a:t>
            </a:r>
            <a:r>
              <a:rPr lang="en-US" sz="700" dirty="0" smtClean="0"/>
              <a:t>micro-Laue </a:t>
            </a:r>
            <a:r>
              <a:rPr lang="en-US" sz="700" dirty="0"/>
              <a:t>diffraction. Materials Characterization, 60(11), 1191–1201. </a:t>
            </a:r>
          </a:p>
        </p:txBody>
      </p:sp>
      <p:pic>
        <p:nvPicPr>
          <p:cNvPr id="2050" name="Picture 2" descr="http://upload.wikimedia.org/wikipedia/commons/thumb/e/e4/Cliche_de_laue_principe_fr.svg/251px-Cliche_de_laue_principe_fr.svg.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5287" y="2636912"/>
            <a:ext cx="3002817" cy="2033782"/>
          </a:xfrm>
          <a:prstGeom prst="rect">
            <a:avLst/>
          </a:prstGeom>
          <a:noFill/>
          <a:extLst>
            <a:ext uri="{909E8E84-426E-40DD-AFC4-6F175D3DCCD1}">
              <a14:hiddenFill xmlns:a14="http://schemas.microsoft.com/office/drawing/2010/main">
                <a:solidFill>
                  <a:srgbClr val="FFFFFF"/>
                </a:solidFill>
              </a14:hiddenFill>
            </a:ext>
          </a:extLst>
        </p:spPr>
      </p:pic>
      <p:sp>
        <p:nvSpPr>
          <p:cNvPr id="63" name="Title 2"/>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smtClean="0"/>
              <a:t>White-beam Laue diffraction </a:t>
            </a:r>
            <a:endParaRPr lang="de-CH" dirty="0"/>
          </a:p>
        </p:txBody>
      </p:sp>
      <p:grpSp>
        <p:nvGrpSpPr>
          <p:cNvPr id="2061" name="Group 2060"/>
          <p:cNvGrpSpPr/>
          <p:nvPr/>
        </p:nvGrpSpPr>
        <p:grpSpPr>
          <a:xfrm>
            <a:off x="5257666" y="764704"/>
            <a:ext cx="3778830" cy="1018594"/>
            <a:chOff x="5257666" y="764704"/>
            <a:chExt cx="3778830" cy="1018594"/>
          </a:xfrm>
        </p:grpSpPr>
        <p:sp>
          <p:nvSpPr>
            <p:cNvPr id="2059" name="TextBox 2058"/>
            <p:cNvSpPr txBox="1"/>
            <p:nvPr/>
          </p:nvSpPr>
          <p:spPr>
            <a:xfrm>
              <a:off x="5561214" y="800100"/>
              <a:ext cx="3224011" cy="925821"/>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Diffraction pattern identified by:</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Peak position</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Peak energy</a:t>
              </a:r>
              <a:endParaRPr lang="de-CH" sz="1800" kern="1000" spc="30" dirty="0" err="1" smtClean="0">
                <a:latin typeface="+mn-lt"/>
                <a:cs typeface="Franklin Gothic Book"/>
              </a:endParaRPr>
            </a:p>
          </p:txBody>
        </p:sp>
        <p:sp>
          <p:nvSpPr>
            <p:cNvPr id="2060" name="Rounded Rectangle 2059"/>
            <p:cNvSpPr/>
            <p:nvPr/>
          </p:nvSpPr>
          <p:spPr bwMode="auto">
            <a:xfrm>
              <a:off x="5257666" y="764704"/>
              <a:ext cx="3778830" cy="1018594"/>
            </a:xfrm>
            <a:prstGeom prst="roundRect">
              <a:avLst/>
            </a:prstGeom>
            <a:noFill/>
            <a:ln w="2222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Tree>
    <p:extLst>
      <p:ext uri="{BB962C8B-B14F-4D97-AF65-F5344CB8AC3E}">
        <p14:creationId xmlns:p14="http://schemas.microsoft.com/office/powerpoint/2010/main" val="1459341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7861" y="3169466"/>
            <a:ext cx="1812611" cy="1915718"/>
          </a:xfrm>
          <a:prstGeom prst="rect">
            <a:avLst/>
          </a:prstGeom>
        </p:spPr>
      </p:pic>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568" y="3113682"/>
            <a:ext cx="3224875" cy="2763590"/>
          </a:xfrm>
          <a:prstGeom prst="rect">
            <a:avLst/>
          </a:prstGeom>
        </p:spPr>
      </p:pic>
      <p:sp>
        <p:nvSpPr>
          <p:cNvPr id="3" name="Title 2"/>
          <p:cNvSpPr>
            <a:spLocks noGrp="1"/>
          </p:cNvSpPr>
          <p:nvPr>
            <p:ph type="title"/>
          </p:nvPr>
        </p:nvSpPr>
        <p:spPr/>
        <p:txBody>
          <a:bodyPr/>
          <a:lstStyle/>
          <a:p>
            <a:r>
              <a:rPr lang="en-US" dirty="0" smtClean="0"/>
              <a:t>Pilot test with Resonant </a:t>
            </a:r>
            <a:r>
              <a:rPr lang="en-US" dirty="0"/>
              <a:t>Soft X-ray </a:t>
            </a:r>
            <a:r>
              <a:rPr lang="en-US" dirty="0" smtClean="0"/>
              <a:t>Scattering</a:t>
            </a:r>
            <a:endParaRPr lang="de-CH" dirty="0"/>
          </a:p>
        </p:txBody>
      </p:sp>
      <p:grpSp>
        <p:nvGrpSpPr>
          <p:cNvPr id="18" name="Group 17"/>
          <p:cNvGrpSpPr/>
          <p:nvPr/>
        </p:nvGrpSpPr>
        <p:grpSpPr>
          <a:xfrm>
            <a:off x="4499992" y="2852936"/>
            <a:ext cx="3046493" cy="2163506"/>
            <a:chOff x="1403648" y="612113"/>
            <a:chExt cx="4477937" cy="2727150"/>
          </a:xfrm>
        </p:grpSpPr>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3648" y="1011107"/>
              <a:ext cx="2808312" cy="2328156"/>
            </a:xfrm>
            <a:prstGeom prst="rect">
              <a:avLst/>
            </a:prstGeom>
          </p:spPr>
        </p:pic>
        <p:sp>
          <p:nvSpPr>
            <p:cNvPr id="9" name="TextBox 8"/>
            <p:cNvSpPr txBox="1"/>
            <p:nvPr/>
          </p:nvSpPr>
          <p:spPr>
            <a:xfrm>
              <a:off x="1727684" y="612113"/>
              <a:ext cx="2160241" cy="504056"/>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Circular + </a:t>
              </a:r>
              <a:endParaRPr lang="de-CH" sz="1800" kern="1000" spc="30" dirty="0" err="1" smtClean="0">
                <a:latin typeface="+mn-lt"/>
                <a:cs typeface="Franklin Gothic Book"/>
              </a:endParaRPr>
            </a:p>
          </p:txBody>
        </p:sp>
        <p:sp>
          <p:nvSpPr>
            <p:cNvPr id="16" name="TextBox 15"/>
            <p:cNvSpPr txBox="1"/>
            <p:nvPr/>
          </p:nvSpPr>
          <p:spPr>
            <a:xfrm>
              <a:off x="2998384" y="1960339"/>
              <a:ext cx="2883201" cy="432048"/>
            </a:xfrm>
            <a:prstGeom prst="rect">
              <a:avLst/>
            </a:prstGeom>
            <a:noFill/>
            <a:scene3d>
              <a:camera prst="orthographicFront">
                <a:rot lat="0" lon="0" rev="5400000"/>
              </a:camera>
              <a:lightRig rig="threePt" dir="t"/>
            </a:scene3d>
          </p:spPr>
          <p:txBody>
            <a:bodyPr wrap="square" lIns="0" tIns="0" rIns="0" bIns="0" rtlCol="0">
              <a:noAutofit/>
            </a:bodyPr>
            <a:lstStyle/>
            <a:p>
              <a:pPr algn="ctr">
                <a:lnSpc>
                  <a:spcPct val="110000"/>
                </a:lnSpc>
                <a:spcBef>
                  <a:spcPts val="0"/>
                </a:spcBef>
              </a:pPr>
              <a:r>
                <a:rPr lang="en-US" sz="1400" kern="1000" spc="30" dirty="0" smtClean="0">
                  <a:latin typeface="+mn-lt"/>
                  <a:cs typeface="Franklin Gothic Book"/>
                </a:rPr>
                <a:t>Charge/frame [</a:t>
              </a:r>
              <a:r>
                <a:rPr lang="en-US" sz="1400" kern="1000" spc="30" dirty="0" err="1" smtClean="0">
                  <a:latin typeface="+mn-lt"/>
                  <a:cs typeface="Franklin Gothic Book"/>
                </a:rPr>
                <a:t>ADCu</a:t>
              </a:r>
              <a:r>
                <a:rPr lang="en-US" sz="1400" kern="1000" spc="30" dirty="0" smtClean="0">
                  <a:latin typeface="+mn-lt"/>
                  <a:cs typeface="Franklin Gothic Book"/>
                </a:rPr>
                <a:t>]</a:t>
              </a:r>
              <a:endParaRPr lang="de-CH" sz="1400" kern="1000" spc="30" dirty="0" err="1" smtClean="0">
                <a:latin typeface="+mn-lt"/>
                <a:cs typeface="Franklin Gothic Book"/>
              </a:endParaRPr>
            </a:p>
          </p:txBody>
        </p:sp>
      </p:grpSp>
      <p:sp>
        <p:nvSpPr>
          <p:cNvPr id="21" name="Rectangle 20"/>
          <p:cNvSpPr/>
          <p:nvPr/>
        </p:nvSpPr>
        <p:spPr bwMode="auto">
          <a:xfrm>
            <a:off x="1187624" y="3717032"/>
            <a:ext cx="648072" cy="216024"/>
          </a:xfrm>
          <a:prstGeom prst="rect">
            <a:avLst/>
          </a:prstGeom>
          <a:noFill/>
          <a:ln w="1587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27" name="Straight Connector 26"/>
          <p:cNvCxnSpPr/>
          <p:nvPr/>
        </p:nvCxnSpPr>
        <p:spPr bwMode="auto">
          <a:xfrm>
            <a:off x="1175713" y="3927115"/>
            <a:ext cx="3544732" cy="870037"/>
          </a:xfrm>
          <a:prstGeom prst="line">
            <a:avLst/>
          </a:prstGeom>
          <a:solidFill>
            <a:schemeClr val="accent1"/>
          </a:solidFill>
          <a:ln w="19050" cap="flat" cmpd="sng" algn="ctr">
            <a:solidFill>
              <a:schemeClr val="accent3"/>
            </a:solidFill>
            <a:prstDash val="solid"/>
            <a:round/>
            <a:headEnd type="none" w="med" len="med"/>
            <a:tailEnd type="none" w="med" len="med"/>
          </a:ln>
          <a:effectLst/>
        </p:spPr>
      </p:cxnSp>
      <p:cxnSp>
        <p:nvCxnSpPr>
          <p:cNvPr id="28" name="Straight Connector 27"/>
          <p:cNvCxnSpPr/>
          <p:nvPr/>
        </p:nvCxnSpPr>
        <p:spPr bwMode="auto">
          <a:xfrm flipV="1">
            <a:off x="1187624" y="3356992"/>
            <a:ext cx="3532821" cy="348814"/>
          </a:xfrm>
          <a:prstGeom prst="line">
            <a:avLst/>
          </a:prstGeom>
          <a:solidFill>
            <a:schemeClr val="accent1"/>
          </a:solidFill>
          <a:ln w="19050" cap="flat" cmpd="sng" algn="ctr">
            <a:solidFill>
              <a:schemeClr val="accent3"/>
            </a:solidFill>
            <a:prstDash val="solid"/>
            <a:round/>
            <a:headEnd type="none" w="med" len="med"/>
            <a:tailEnd type="none" w="med" len="med"/>
          </a:ln>
          <a:effectLst/>
        </p:spPr>
      </p:cxnSp>
      <p:sp>
        <p:nvSpPr>
          <p:cNvPr id="31" name="TextBox 30"/>
          <p:cNvSpPr txBox="1"/>
          <p:nvPr/>
        </p:nvSpPr>
        <p:spPr>
          <a:xfrm>
            <a:off x="755576" y="781871"/>
            <a:ext cx="8424936" cy="936104"/>
          </a:xfrm>
          <a:prstGeom prst="rect">
            <a:avLst/>
          </a:prstGeom>
          <a:noFill/>
        </p:spPr>
        <p:txBody>
          <a:bodyPr wrap="square" lIns="0" tIns="0" rIns="0" bIns="0" rtlCol="0">
            <a:noAutofit/>
          </a:bodyPr>
          <a:lstStyle/>
          <a:p>
            <a:pPr>
              <a:lnSpc>
                <a:spcPct val="110000"/>
              </a:lnSpc>
              <a:spcBef>
                <a:spcPts val="0"/>
              </a:spcBef>
            </a:pPr>
            <a:r>
              <a:rPr lang="en-US" sz="1800" b="1" kern="1000" spc="30" dirty="0" smtClean="0">
                <a:latin typeface="+mn-lt"/>
                <a:cs typeface="Franklin Gothic Book"/>
              </a:rPr>
              <a:t>Scattering at 708 eV </a:t>
            </a:r>
            <a:r>
              <a:rPr lang="en-US" sz="1800" kern="1000" spc="30" dirty="0" smtClean="0">
                <a:latin typeface="+mn-lt"/>
                <a:cs typeface="Franklin Gothic Book"/>
              </a:rPr>
              <a:t>(Fe L</a:t>
            </a:r>
            <a:r>
              <a:rPr lang="en-US" sz="1800" kern="1000" spc="30" baseline="-25000" dirty="0" smtClean="0">
                <a:latin typeface="+mn-lt"/>
                <a:cs typeface="Franklin Gothic Book"/>
              </a:rPr>
              <a:t>III</a:t>
            </a:r>
            <a:r>
              <a:rPr lang="en-US" sz="1800" kern="1000" spc="30" dirty="0" smtClean="0">
                <a:latin typeface="+mn-lt"/>
                <a:cs typeface="Franklin Gothic Book"/>
              </a:rPr>
              <a:t>-edge) – used to probe spin and angular momenta</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Bragg peaks (high intensity)</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Other structures due to resonant magnetic scattering (low intensity: ~ 1ph/s/pixel)</a:t>
            </a:r>
          </a:p>
          <a:p>
            <a:pPr>
              <a:lnSpc>
                <a:spcPct val="110000"/>
              </a:lnSpc>
              <a:spcBef>
                <a:spcPts val="0"/>
              </a:spcBef>
            </a:pPr>
            <a:endParaRPr lang="en-US" sz="1800" kern="1000" spc="30" dirty="0" smtClean="0">
              <a:latin typeface="+mn-lt"/>
              <a:cs typeface="Franklin Gothic Book"/>
            </a:endParaRPr>
          </a:p>
          <a:p>
            <a:pPr>
              <a:lnSpc>
                <a:spcPct val="110000"/>
              </a:lnSpc>
              <a:spcBef>
                <a:spcPts val="0"/>
              </a:spcBef>
            </a:pPr>
            <a:r>
              <a:rPr lang="en-US" sz="1800" kern="1000" spc="30" dirty="0" smtClean="0">
                <a:latin typeface="+mn-lt"/>
                <a:cs typeface="Franklin Gothic Book"/>
              </a:rPr>
              <a:t> </a:t>
            </a:r>
          </a:p>
          <a:p>
            <a:pPr>
              <a:lnSpc>
                <a:spcPct val="110000"/>
              </a:lnSpc>
              <a:spcBef>
                <a:spcPts val="0"/>
              </a:spcBef>
            </a:pPr>
            <a:endParaRPr lang="de-CH" sz="1800" kern="1000" spc="30" dirty="0" err="1" smtClean="0">
              <a:latin typeface="+mn-lt"/>
              <a:cs typeface="Franklin Gothic Book"/>
            </a:endParaRPr>
          </a:p>
        </p:txBody>
      </p:sp>
      <p:sp>
        <p:nvSpPr>
          <p:cNvPr id="2" name="TextBox 1"/>
          <p:cNvSpPr txBox="1"/>
          <p:nvPr/>
        </p:nvSpPr>
        <p:spPr>
          <a:xfrm>
            <a:off x="107504" y="4509120"/>
            <a:ext cx="4392488" cy="1296144"/>
          </a:xfrm>
          <a:prstGeom prst="rect">
            <a:avLst/>
          </a:prstGeom>
          <a:noFill/>
        </p:spPr>
        <p:txBody>
          <a:bodyPr wrap="square" lIns="0" tIns="0" rIns="0" bIns="0" rtlCol="0">
            <a:noAutofit/>
          </a:bodyPr>
          <a:lstStyle/>
          <a:p>
            <a:pPr>
              <a:lnSpc>
                <a:spcPct val="110000"/>
              </a:lnSpc>
              <a:spcBef>
                <a:spcPts val="0"/>
              </a:spcBef>
            </a:pPr>
            <a:endParaRPr lang="de-CH" sz="1800" kern="1000" spc="30" dirty="0" err="1" smtClean="0">
              <a:latin typeface="+mn-lt"/>
              <a:cs typeface="Franklin Gothic Book"/>
            </a:endParaRPr>
          </a:p>
        </p:txBody>
      </p:sp>
      <p:sp>
        <p:nvSpPr>
          <p:cNvPr id="13" name="Rounded Rectangle 12"/>
          <p:cNvSpPr/>
          <p:nvPr/>
        </p:nvSpPr>
        <p:spPr bwMode="auto">
          <a:xfrm>
            <a:off x="4138534" y="5085184"/>
            <a:ext cx="5005466" cy="648072"/>
          </a:xfrm>
          <a:prstGeom prst="roundRect">
            <a:avLst/>
          </a:prstGeom>
          <a:noFill/>
          <a:ln w="19050"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r>
              <a:rPr lang="en-US" kern="1000" spc="30" dirty="0" smtClean="0">
                <a:latin typeface="+mn-lt"/>
                <a:cs typeface="Franklin Gothic Book"/>
              </a:rPr>
              <a:t>Integral(C+)/Integral(C-) = 1.07</a:t>
            </a:r>
            <a:endParaRPr lang="en-US" kern="1000" spc="30" dirty="0">
              <a:latin typeface="+mn-lt"/>
              <a:cs typeface="Franklin Gothic Book"/>
            </a:endParaRPr>
          </a:p>
          <a:p>
            <a:pPr>
              <a:spcBef>
                <a:spcPct val="0"/>
              </a:spcBef>
            </a:pPr>
            <a:r>
              <a:rPr lang="en-US" kern="1000" spc="30" dirty="0" smtClean="0">
                <a:latin typeface="+mn-lt"/>
                <a:cs typeface="Franklin Gothic Book"/>
              </a:rPr>
              <a:t>can </a:t>
            </a:r>
            <a:r>
              <a:rPr lang="en-US" kern="1000" spc="30" dirty="0">
                <a:latin typeface="+mn-lt"/>
                <a:cs typeface="Franklin Gothic Book"/>
              </a:rPr>
              <a:t>detect a ~5% variation in the </a:t>
            </a:r>
            <a:r>
              <a:rPr lang="en-US" kern="1000" spc="30" dirty="0" smtClean="0">
                <a:latin typeface="+mn-lt"/>
                <a:cs typeface="Franklin Gothic Book"/>
              </a:rPr>
              <a:t>Bragg peaks intensity</a:t>
            </a:r>
            <a:endParaRPr lang="en-US" kern="1000" spc="30" dirty="0">
              <a:latin typeface="+mn-lt"/>
              <a:cs typeface="Franklin Gothic Book"/>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5" name="TextBox 24"/>
          <p:cNvSpPr txBox="1"/>
          <p:nvPr/>
        </p:nvSpPr>
        <p:spPr>
          <a:xfrm>
            <a:off x="7164288" y="2852936"/>
            <a:ext cx="1469685" cy="399878"/>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C+/C- </a:t>
            </a:r>
            <a:endParaRPr lang="de-CH" sz="1800" kern="1000" spc="30" dirty="0" err="1" smtClean="0">
              <a:latin typeface="+mn-lt"/>
              <a:cs typeface="Franklin Gothic Book"/>
            </a:endParaRPr>
          </a:p>
        </p:txBody>
      </p:sp>
      <p:sp>
        <p:nvSpPr>
          <p:cNvPr id="30" name="TextBox 29"/>
          <p:cNvSpPr txBox="1"/>
          <p:nvPr/>
        </p:nvSpPr>
        <p:spPr>
          <a:xfrm>
            <a:off x="755576" y="1772816"/>
            <a:ext cx="7647610" cy="1296144"/>
          </a:xfrm>
          <a:prstGeom prst="rect">
            <a:avLst/>
          </a:prstGeom>
          <a:no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CCDs are commonly used but:</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Bragg peaks need to be blocked to avoid damage to the detector</a:t>
            </a:r>
          </a:p>
          <a:p>
            <a:pPr marL="285750" indent="-285750">
              <a:lnSpc>
                <a:spcPct val="110000"/>
              </a:lnSpc>
              <a:spcBef>
                <a:spcPts val="0"/>
              </a:spcBef>
              <a:buFont typeface="Arial" panose="020B0604020202020204" pitchFamily="34" charset="0"/>
              <a:buChar char="•"/>
            </a:pPr>
            <a:r>
              <a:rPr lang="en-US" sz="1800" kern="1000" spc="30" dirty="0" smtClean="0">
                <a:latin typeface="+mn-lt"/>
                <a:cs typeface="Franklin Gothic Book"/>
              </a:rPr>
              <a:t>Masks specific for each experiment must be built and carefully placed</a:t>
            </a:r>
            <a:endParaRPr lang="de-CH" sz="1800" kern="1000" spc="30" dirty="0" err="1" smtClean="0">
              <a:latin typeface="+mn-lt"/>
              <a:cs typeface="Franklin Gothic Book"/>
            </a:endParaRPr>
          </a:p>
        </p:txBody>
      </p:sp>
      <p:sp>
        <p:nvSpPr>
          <p:cNvPr id="22" name="TextBox 21"/>
          <p:cNvSpPr txBox="1"/>
          <p:nvPr/>
        </p:nvSpPr>
        <p:spPr>
          <a:xfrm>
            <a:off x="1187624" y="2852936"/>
            <a:ext cx="1656184" cy="399878"/>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latin typeface="+mn-lt"/>
                <a:cs typeface="Franklin Gothic Book"/>
              </a:rPr>
              <a:t>Circular +</a:t>
            </a:r>
          </a:p>
          <a:p>
            <a:pPr>
              <a:lnSpc>
                <a:spcPct val="110000"/>
              </a:lnSpc>
              <a:spcBef>
                <a:spcPts val="0"/>
              </a:spcBef>
            </a:pPr>
            <a:r>
              <a:rPr lang="en-US" sz="1800" kern="1000" spc="30" dirty="0">
                <a:cs typeface="Franklin Gothic Book"/>
              </a:rPr>
              <a:t>3</a:t>
            </a:r>
            <a:r>
              <a:rPr lang="el-GR" sz="1800" kern="1000" spc="30" dirty="0">
                <a:latin typeface="Calibri"/>
                <a:cs typeface="Franklin Gothic Book"/>
              </a:rPr>
              <a:t>σ</a:t>
            </a:r>
            <a:r>
              <a:rPr lang="en-US" sz="1800" kern="1000" spc="30" dirty="0">
                <a:cs typeface="Franklin Gothic Book"/>
              </a:rPr>
              <a:t> noise cut</a:t>
            </a:r>
          </a:p>
          <a:p>
            <a:pPr>
              <a:lnSpc>
                <a:spcPct val="110000"/>
              </a:lnSpc>
              <a:spcBef>
                <a:spcPts val="0"/>
              </a:spcBef>
            </a:pPr>
            <a:endParaRPr lang="de-CH" sz="1800" kern="1000" spc="30" dirty="0" err="1" smtClean="0">
              <a:latin typeface="+mn-lt"/>
              <a:cs typeface="Franklin Gothic Book"/>
            </a:endParaRPr>
          </a:p>
        </p:txBody>
      </p:sp>
    </p:spTree>
    <p:extLst>
      <p:ext uri="{BB962C8B-B14F-4D97-AF65-F5344CB8AC3E}">
        <p14:creationId xmlns:p14="http://schemas.microsoft.com/office/powerpoint/2010/main" val="2986788615"/>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6</a:t>
            </a:fld>
            <a:endParaRPr lang="de-DE" altLang="de-DE" dirty="0"/>
          </a:p>
        </p:txBody>
      </p:sp>
      <p:sp>
        <p:nvSpPr>
          <p:cNvPr id="11" name="Title 1"/>
          <p:cNvSpPr>
            <a:spLocks noGrp="1"/>
          </p:cNvSpPr>
          <p:nvPr>
            <p:ph type="title"/>
          </p:nvPr>
        </p:nvSpPr>
        <p:spPr>
          <a:xfrm>
            <a:off x="2077200" y="291600"/>
            <a:ext cx="6708025" cy="508500"/>
          </a:xfrm>
        </p:spPr>
        <p:txBody>
          <a:bodyPr/>
          <a:lstStyle/>
          <a:p>
            <a:r>
              <a:rPr lang="en-US" dirty="0"/>
              <a:t>C</a:t>
            </a:r>
            <a:r>
              <a:rPr lang="en-US" dirty="0" smtClean="0"/>
              <a:t>hallenges and applications</a:t>
            </a:r>
            <a:endParaRPr lang="de-CH" dirty="0"/>
          </a:p>
        </p:txBody>
      </p:sp>
      <p:sp>
        <p:nvSpPr>
          <p:cNvPr id="12" name="Rounded Rectangle 11"/>
          <p:cNvSpPr/>
          <p:nvPr/>
        </p:nvSpPr>
        <p:spPr bwMode="auto">
          <a:xfrm>
            <a:off x="899592" y="1052736"/>
            <a:ext cx="2551876" cy="936104"/>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High resolution</a:t>
            </a:r>
            <a:endParaRPr lang="de-CH" sz="2400" dirty="0"/>
          </a:p>
        </p:txBody>
      </p:sp>
      <p:sp>
        <p:nvSpPr>
          <p:cNvPr id="13" name="Rounded Rectangle 12"/>
          <p:cNvSpPr/>
          <p:nvPr/>
        </p:nvSpPr>
        <p:spPr bwMode="auto">
          <a:xfrm>
            <a:off x="3564885" y="1052736"/>
            <a:ext cx="2551876" cy="936104"/>
          </a:xfrm>
          <a:prstGeom prst="round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Low noise</a:t>
            </a:r>
            <a:endParaRPr lang="de-CH" sz="2400" dirty="0"/>
          </a:p>
        </p:txBody>
      </p:sp>
      <p:sp>
        <p:nvSpPr>
          <p:cNvPr id="14" name="Rounded Rectangle 13"/>
          <p:cNvSpPr/>
          <p:nvPr/>
        </p:nvSpPr>
        <p:spPr bwMode="auto">
          <a:xfrm>
            <a:off x="6230178" y="1052736"/>
            <a:ext cx="2551876" cy="936104"/>
          </a:xfrm>
          <a:prstGeom prst="roundRect">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dirty="0" smtClean="0"/>
              <a:t>Large dynamic range</a:t>
            </a:r>
            <a:endParaRPr lang="de-CH" sz="2400" dirty="0"/>
          </a:p>
        </p:txBody>
      </p:sp>
      <p:sp>
        <p:nvSpPr>
          <p:cNvPr id="15" name="TextBox 14"/>
          <p:cNvSpPr txBox="1"/>
          <p:nvPr/>
        </p:nvSpPr>
        <p:spPr>
          <a:xfrm>
            <a:off x="2843808" y="2168860"/>
            <a:ext cx="3456384" cy="4356484"/>
          </a:xfrm>
          <a:prstGeom prst="rect">
            <a:avLst/>
          </a:prstGeom>
          <a:solidFill>
            <a:srgbClr val="AFDAFF"/>
          </a:solidFill>
        </p:spPr>
        <p:style>
          <a:lnRef idx="1">
            <a:schemeClr val="accent5"/>
          </a:lnRef>
          <a:fillRef idx="2">
            <a:schemeClr val="accent5"/>
          </a:fillRef>
          <a:effectRef idx="1">
            <a:schemeClr val="accent5"/>
          </a:effectRef>
          <a:fontRef idx="minor">
            <a:schemeClr val="dk1"/>
          </a:fontRef>
        </p:style>
        <p:txBody>
          <a:bodyPr wrap="none" lIns="0" tIns="0" rIns="0" bIns="0" rtlCol="0">
            <a:noAutofit/>
          </a:bodyPr>
          <a:lstStyle/>
          <a:p>
            <a:pPr marL="285750" indent="-285750">
              <a:lnSpc>
                <a:spcPct val="110000"/>
              </a:lnSpc>
              <a:spcBef>
                <a:spcPts val="0"/>
              </a:spcBef>
              <a:buFont typeface="Arial" panose="020B0604020202020204" pitchFamily="34" charset="0"/>
              <a:buChar char="•"/>
            </a:pPr>
            <a:r>
              <a:rPr lang="en-US" sz="3200" kern="1000" spc="30" dirty="0" err="1">
                <a:latin typeface="+mn-lt"/>
                <a:cs typeface="Franklin Gothic Book"/>
              </a:rPr>
              <a:t>HI-res</a:t>
            </a:r>
            <a:r>
              <a:rPr lang="en-US" sz="3200" kern="1000" spc="30" dirty="0">
                <a:latin typeface="+mn-lt"/>
                <a:cs typeface="Franklin Gothic Book"/>
              </a:rPr>
              <a:t> </a:t>
            </a:r>
            <a:r>
              <a:rPr lang="en-US" sz="3200" kern="1000" spc="30" dirty="0" smtClean="0">
                <a:latin typeface="+mn-lt"/>
                <a:cs typeface="Franklin Gothic Book"/>
              </a:rPr>
              <a:t>imaging</a:t>
            </a:r>
          </a:p>
          <a:p>
            <a:pPr marL="285750" indent="-285750">
              <a:lnSpc>
                <a:spcPct val="110000"/>
              </a:lnSpc>
              <a:spcBef>
                <a:spcPts val="0"/>
              </a:spcBef>
              <a:buFont typeface="Arial" panose="020B0604020202020204" pitchFamily="34" charset="0"/>
              <a:buChar char="•"/>
            </a:pPr>
            <a:r>
              <a:rPr lang="en-US" sz="3200" kern="1000" spc="30" dirty="0">
                <a:latin typeface="+mn-lt"/>
                <a:cs typeface="Franklin Gothic Book"/>
              </a:rPr>
              <a:t>Laue </a:t>
            </a:r>
            <a:r>
              <a:rPr lang="en-US" sz="3200" kern="1000" spc="30" dirty="0" smtClean="0">
                <a:latin typeface="+mn-lt"/>
                <a:cs typeface="Franklin Gothic Book"/>
              </a:rPr>
              <a:t>diffraction</a:t>
            </a:r>
          </a:p>
          <a:p>
            <a:pPr marL="285750" indent="-285750">
              <a:lnSpc>
                <a:spcPct val="110000"/>
              </a:lnSpc>
              <a:spcBef>
                <a:spcPts val="0"/>
              </a:spcBef>
              <a:buFont typeface="Arial" panose="020B0604020202020204" pitchFamily="34" charset="0"/>
              <a:buChar char="•"/>
            </a:pPr>
            <a:r>
              <a:rPr lang="en-US" sz="3200" kern="1000" spc="30" dirty="0">
                <a:latin typeface="+mn-lt"/>
                <a:cs typeface="Franklin Gothic Book"/>
              </a:rPr>
              <a:t>(</a:t>
            </a:r>
            <a:r>
              <a:rPr lang="en-US" sz="3200" kern="1000" spc="30" dirty="0" smtClean="0">
                <a:latin typeface="+mn-lt"/>
                <a:cs typeface="Franklin Gothic Book"/>
              </a:rPr>
              <a:t>R)IXS</a:t>
            </a:r>
          </a:p>
          <a:p>
            <a:pPr marL="285750" indent="-285750">
              <a:lnSpc>
                <a:spcPct val="110000"/>
              </a:lnSpc>
              <a:spcBef>
                <a:spcPts val="0"/>
              </a:spcBef>
              <a:buFont typeface="Arial" panose="020B0604020202020204" pitchFamily="34" charset="0"/>
              <a:buChar char="•"/>
            </a:pPr>
            <a:r>
              <a:rPr lang="en-US" sz="3200" kern="1000" spc="30" dirty="0" smtClean="0">
                <a:latin typeface="+mn-lt"/>
                <a:cs typeface="Franklin Gothic Book"/>
              </a:rPr>
              <a:t>XRF</a:t>
            </a:r>
          </a:p>
          <a:p>
            <a:pPr marL="285750" indent="-285750">
              <a:lnSpc>
                <a:spcPct val="110000"/>
              </a:lnSpc>
              <a:spcBef>
                <a:spcPts val="0"/>
              </a:spcBef>
              <a:buFont typeface="Arial" panose="020B0604020202020204" pitchFamily="34" charset="0"/>
              <a:buChar char="•"/>
            </a:pPr>
            <a:r>
              <a:rPr lang="en-US" sz="3200" kern="1000" spc="30" dirty="0">
                <a:latin typeface="+mn-lt"/>
                <a:cs typeface="Franklin Gothic Book"/>
              </a:rPr>
              <a:t>Color </a:t>
            </a:r>
            <a:r>
              <a:rPr lang="en-US" sz="3200" kern="1000" spc="30" dirty="0" smtClean="0">
                <a:latin typeface="+mn-lt"/>
                <a:cs typeface="Franklin Gothic Book"/>
              </a:rPr>
              <a:t>imaging</a:t>
            </a:r>
          </a:p>
          <a:p>
            <a:pPr marL="285750" indent="-285750">
              <a:lnSpc>
                <a:spcPct val="110000"/>
              </a:lnSpc>
              <a:spcBef>
                <a:spcPts val="0"/>
              </a:spcBef>
              <a:buFont typeface="Arial" panose="020B0604020202020204" pitchFamily="34" charset="0"/>
              <a:buChar char="•"/>
            </a:pPr>
            <a:r>
              <a:rPr lang="en-US" sz="3200" kern="1000" spc="30" dirty="0">
                <a:latin typeface="+mn-lt"/>
                <a:cs typeface="Franklin Gothic Book"/>
              </a:rPr>
              <a:t>Soft </a:t>
            </a:r>
            <a:r>
              <a:rPr lang="en-US" sz="3200" kern="1000" spc="30" dirty="0" smtClean="0">
                <a:latin typeface="+mn-lt"/>
                <a:cs typeface="Franklin Gothic Book"/>
              </a:rPr>
              <a:t>X-rays</a:t>
            </a:r>
          </a:p>
          <a:p>
            <a:pPr marL="285750" indent="-285750">
              <a:lnSpc>
                <a:spcPct val="110000"/>
              </a:lnSpc>
              <a:spcBef>
                <a:spcPts val="0"/>
              </a:spcBef>
              <a:buFont typeface="Arial" panose="020B0604020202020204" pitchFamily="34" charset="0"/>
              <a:buChar char="•"/>
            </a:pPr>
            <a:r>
              <a:rPr lang="en-US" sz="3200" kern="1000" spc="30" dirty="0" smtClean="0">
                <a:cs typeface="Franklin Gothic Book"/>
              </a:rPr>
              <a:t>Electrons</a:t>
            </a:r>
          </a:p>
          <a:p>
            <a:pPr marL="285750" indent="-285750">
              <a:lnSpc>
                <a:spcPct val="110000"/>
              </a:lnSpc>
              <a:spcBef>
                <a:spcPts val="0"/>
              </a:spcBef>
              <a:buFont typeface="Arial" panose="020B0604020202020204" pitchFamily="34" charset="0"/>
              <a:buChar char="•"/>
            </a:pPr>
            <a:r>
              <a:rPr lang="en-US" sz="3200" kern="1000" spc="30" dirty="0" smtClean="0">
                <a:latin typeface="+mn-lt"/>
                <a:cs typeface="Franklin Gothic Book"/>
              </a:rPr>
              <a:t>Sensor studies</a:t>
            </a: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a:latin typeface="+mn-lt"/>
              <a:cs typeface="Franklin Gothic Book"/>
            </a:endParaRPr>
          </a:p>
          <a:p>
            <a:pPr marL="285750" indent="-285750">
              <a:lnSpc>
                <a:spcPct val="110000"/>
              </a:lnSpc>
              <a:spcBef>
                <a:spcPts val="0"/>
              </a:spcBef>
              <a:buFont typeface="Arial" panose="020B0604020202020204" pitchFamily="34" charset="0"/>
              <a:buChar char="•"/>
            </a:pPr>
            <a:endParaRPr lang="de-CH" sz="3200" kern="1000" spc="30" dirty="0" err="1">
              <a:latin typeface="+mn-lt"/>
              <a:cs typeface="Franklin Gothic Book"/>
            </a:endParaRPr>
          </a:p>
        </p:txBody>
      </p:sp>
    </p:spTree>
    <p:extLst>
      <p:ext uri="{BB962C8B-B14F-4D97-AF65-F5344CB8AC3E}">
        <p14:creationId xmlns:p14="http://schemas.microsoft.com/office/powerpoint/2010/main" val="1779978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5"/>
          <p:cNvSpPr txBox="1">
            <a:spLocks noChangeArrowheads="1"/>
          </p:cNvSpPr>
          <p:nvPr/>
        </p:nvSpPr>
        <p:spPr bwMode="auto">
          <a:xfrm>
            <a:off x="4162440" y="188640"/>
            <a:ext cx="4802048" cy="862806"/>
          </a:xfrm>
          <a:prstGeom prst="rect">
            <a:avLst/>
          </a:prstGeom>
          <a:solidFill>
            <a:srgbClr val="E5E5E5"/>
          </a:solidFill>
          <a:ln w="9525">
            <a:solidFill>
              <a:schemeClr val="tx1"/>
            </a:solidFill>
            <a:round/>
            <a:headEnd/>
            <a:tailEnd/>
          </a:ln>
          <a:effectLst/>
        </p:spPr>
        <p:txBody>
          <a:bodyPr lIns="90000" tIns="45000" rIns="90000" bIns="45000"/>
          <a:lstStyle>
            <a:lvl1pPr marL="180975" indent="-180975"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pPr marL="0" indent="0"/>
            <a:r>
              <a:rPr lang="en-US" altLang="de-DE" sz="2600" dirty="0">
                <a:solidFill>
                  <a:schemeClr val="accent2"/>
                </a:solidFill>
                <a:latin typeface="Calibri" pitchFamily="34" charset="0"/>
              </a:rPr>
              <a:t>UMC 110nm AE (Al only, shrunk technology, great quality/price)</a:t>
            </a:r>
          </a:p>
        </p:txBody>
      </p:sp>
      <p:sp>
        <p:nvSpPr>
          <p:cNvPr id="3" name="Title 2"/>
          <p:cNvSpPr>
            <a:spLocks noGrp="1"/>
          </p:cNvSpPr>
          <p:nvPr>
            <p:ph type="title"/>
          </p:nvPr>
        </p:nvSpPr>
        <p:spPr/>
        <p:txBody>
          <a:bodyPr/>
          <a:lstStyle/>
          <a:p>
            <a:r>
              <a:rPr lang="en-US" dirty="0" smtClean="0"/>
              <a:t>Prototypes</a:t>
            </a:r>
            <a:endParaRPr lang="de-CH" dirty="0"/>
          </a:p>
        </p:txBody>
      </p:sp>
      <p:pic>
        <p:nvPicPr>
          <p:cNvPr id="5" name="Picture 13"/>
          <p:cNvPicPr/>
          <p:nvPr/>
        </p:nvPicPr>
        <p:blipFill>
          <a:blip r:embed="rId3"/>
          <a:srcRect l="7104" t="17073" r="771" b="9695"/>
          <a:stretch>
            <a:fillRect/>
          </a:stretch>
        </p:blipFill>
        <p:spPr>
          <a:xfrm>
            <a:off x="5451968" y="1790439"/>
            <a:ext cx="2035440" cy="1944720"/>
          </a:xfrm>
          <a:prstGeom prst="rect">
            <a:avLst/>
          </a:prstGeom>
          <a:ln>
            <a:noFill/>
          </a:ln>
        </p:spPr>
      </p:pic>
      <p:sp>
        <p:nvSpPr>
          <p:cNvPr id="12" name="TextBox 11"/>
          <p:cNvSpPr txBox="1"/>
          <p:nvPr/>
        </p:nvSpPr>
        <p:spPr>
          <a:xfrm>
            <a:off x="4499991" y="4394600"/>
            <a:ext cx="4644009" cy="1954320"/>
          </a:xfrm>
          <a:prstGeom prst="rect">
            <a:avLst/>
          </a:prstGeom>
          <a:solidFill>
            <a:srgbClr val="AFDAFF"/>
          </a:solidFill>
        </p:spPr>
        <p:txBody>
          <a:bodyPr wrap="square" lIns="0" tIns="0" rIns="0" bIns="0" rtlCol="0">
            <a:noAutofit/>
          </a:bodyPr>
          <a:lstStyle/>
          <a:p>
            <a:pPr marL="285750" indent="-285750">
              <a:lnSpc>
                <a:spcPct val="110000"/>
              </a:lnSpc>
              <a:spcBef>
                <a:spcPts val="0"/>
              </a:spcBef>
              <a:buFont typeface="Arial" panose="020B0604020202020204" pitchFamily="34" charset="0"/>
              <a:buChar char="•"/>
            </a:pPr>
            <a:r>
              <a:rPr lang="en-US" sz="2200" kern="1000" spc="30" dirty="0" smtClean="0">
                <a:latin typeface="+mn-lt"/>
                <a:cs typeface="Franklin Gothic Book"/>
              </a:rPr>
              <a:t>Pixel 25x25 µm</a:t>
            </a:r>
            <a:r>
              <a:rPr lang="en-US" sz="2200" kern="1000" spc="30" baseline="30000" dirty="0" smtClean="0">
                <a:latin typeface="+mn-lt"/>
                <a:cs typeface="Franklin Gothic Book"/>
              </a:rPr>
              <a:t>2</a:t>
            </a:r>
            <a:endParaRPr lang="en-US" sz="2200" kern="1000" spc="30" dirty="0">
              <a:latin typeface="+mn-lt"/>
              <a:cs typeface="Franklin Gothic Book"/>
            </a:endParaRPr>
          </a:p>
          <a:p>
            <a:pPr marL="285750" indent="-285750">
              <a:lnSpc>
                <a:spcPct val="110000"/>
              </a:lnSpc>
              <a:spcBef>
                <a:spcPts val="0"/>
              </a:spcBef>
              <a:buFont typeface="Arial" panose="020B0604020202020204" pitchFamily="34" charset="0"/>
              <a:buChar char="•"/>
            </a:pPr>
            <a:r>
              <a:rPr lang="en-US" sz="2200" kern="1000" spc="30" dirty="0" smtClean="0">
                <a:latin typeface="+mn-lt"/>
                <a:cs typeface="Franklin Gothic Book"/>
              </a:rPr>
              <a:t>Area 4x4 mm</a:t>
            </a:r>
            <a:r>
              <a:rPr lang="en-US" sz="2200" kern="1000" spc="30" baseline="30000" dirty="0" smtClean="0">
                <a:latin typeface="+mn-lt"/>
                <a:cs typeface="Franklin Gothic Book"/>
              </a:rPr>
              <a:t>2</a:t>
            </a:r>
            <a:r>
              <a:rPr lang="en-US" sz="2200" kern="1000" spc="30" dirty="0">
                <a:latin typeface="+mn-lt"/>
                <a:cs typeface="Franklin Gothic Book"/>
              </a:rPr>
              <a:t>, </a:t>
            </a:r>
            <a:r>
              <a:rPr lang="en-US" sz="2200" kern="1000" spc="30" dirty="0" smtClean="0">
                <a:latin typeface="+mn-lt"/>
                <a:cs typeface="Franklin Gothic Book"/>
              </a:rPr>
              <a:t>160x160 = 25.6kpixels</a:t>
            </a:r>
            <a:endParaRPr lang="en-US" sz="2200" kern="1000" spc="30" dirty="0">
              <a:latin typeface="+mn-lt"/>
              <a:cs typeface="Franklin Gothic Book"/>
            </a:endParaRPr>
          </a:p>
          <a:p>
            <a:pPr marL="285750" indent="-285750">
              <a:lnSpc>
                <a:spcPct val="110000"/>
              </a:lnSpc>
              <a:spcBef>
                <a:spcPts val="0"/>
              </a:spcBef>
              <a:buFont typeface="Arial" panose="020B0604020202020204" pitchFamily="34" charset="0"/>
              <a:buChar char="•"/>
            </a:pPr>
            <a:r>
              <a:rPr lang="en-US" sz="2200" kern="1000" spc="30" dirty="0" smtClean="0">
                <a:latin typeface="+mn-lt"/>
                <a:cs typeface="Franklin Gothic Book"/>
              </a:rPr>
              <a:t>Five </a:t>
            </a:r>
            <a:r>
              <a:rPr lang="en-US" sz="2200" kern="1000" spc="30" dirty="0">
                <a:latin typeface="+mn-lt"/>
                <a:cs typeface="Franklin Gothic Book"/>
              </a:rPr>
              <a:t>different pixel </a:t>
            </a:r>
            <a:r>
              <a:rPr lang="en-US" sz="2200" kern="1000" spc="30" dirty="0" smtClean="0">
                <a:latin typeface="+mn-lt"/>
                <a:cs typeface="Franklin Gothic Book"/>
              </a:rPr>
              <a:t>architectures</a:t>
            </a:r>
          </a:p>
          <a:p>
            <a:pPr marL="285750" indent="-285750">
              <a:lnSpc>
                <a:spcPct val="110000"/>
              </a:lnSpc>
              <a:spcBef>
                <a:spcPts val="0"/>
              </a:spcBef>
              <a:buFont typeface="Arial" panose="020B0604020202020204" pitchFamily="34" charset="0"/>
              <a:buChar char="•"/>
            </a:pPr>
            <a:r>
              <a:rPr lang="en-US" sz="2200" kern="1000" spc="30" dirty="0" smtClean="0">
                <a:latin typeface="+mn-lt"/>
                <a:cs typeface="Franklin Gothic Book"/>
              </a:rPr>
              <a:t>4 analog outputs</a:t>
            </a:r>
          </a:p>
          <a:p>
            <a:pPr marL="285750" indent="-285750">
              <a:lnSpc>
                <a:spcPct val="110000"/>
              </a:lnSpc>
              <a:spcBef>
                <a:spcPts val="0"/>
              </a:spcBef>
              <a:buFont typeface="Arial" panose="020B0604020202020204" pitchFamily="34" charset="0"/>
              <a:buChar char="•"/>
            </a:pPr>
            <a:r>
              <a:rPr lang="en-US" sz="2200" kern="1000" spc="30" dirty="0" smtClean="0">
                <a:latin typeface="+mn-lt"/>
                <a:cs typeface="Franklin Gothic Book"/>
              </a:rPr>
              <a:t>2 kHz frame rate (1Gb port)</a:t>
            </a:r>
            <a:endParaRPr lang="de-CH" sz="2200" kern="1000" spc="30" dirty="0" err="1">
              <a:latin typeface="+mn-lt"/>
              <a:cs typeface="Franklin Gothic Book"/>
            </a:endParaRPr>
          </a:p>
        </p:txBody>
      </p:sp>
      <p:sp>
        <p:nvSpPr>
          <p:cNvPr id="10" name="Rectangle 9"/>
          <p:cNvSpPr/>
          <p:nvPr/>
        </p:nvSpPr>
        <p:spPr>
          <a:xfrm>
            <a:off x="5292080" y="1148608"/>
            <a:ext cx="2334613" cy="592022"/>
          </a:xfrm>
          <a:prstGeom prst="rect">
            <a:avLst/>
          </a:prstGeom>
        </p:spPr>
        <p:txBody>
          <a:bodyPr wrap="none">
            <a:spAutoFit/>
          </a:bodyPr>
          <a:lstStyle/>
          <a:p>
            <a:pPr>
              <a:lnSpc>
                <a:spcPct val="110000"/>
              </a:lnSpc>
              <a:spcBef>
                <a:spcPts val="0"/>
              </a:spcBef>
            </a:pPr>
            <a:r>
              <a:rPr lang="en-US" sz="3200" kern="1000" spc="30" dirty="0">
                <a:solidFill>
                  <a:srgbClr val="0070C0"/>
                </a:solidFill>
                <a:cs typeface="Franklin Gothic Book"/>
              </a:rPr>
              <a:t>MÖNCH 02</a:t>
            </a:r>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7</a:t>
            </a:fld>
            <a:endParaRPr lang="de-DE" altLang="de-DE" dirty="0"/>
          </a:p>
        </p:txBody>
      </p:sp>
      <p:grpSp>
        <p:nvGrpSpPr>
          <p:cNvPr id="14" name="Group 11"/>
          <p:cNvGrpSpPr>
            <a:grpSpLocks/>
          </p:cNvGrpSpPr>
          <p:nvPr/>
        </p:nvGrpSpPr>
        <p:grpSpPr bwMode="auto">
          <a:xfrm>
            <a:off x="1099793" y="1916832"/>
            <a:ext cx="2520528" cy="2247652"/>
            <a:chOff x="249" y="663"/>
            <a:chExt cx="2423" cy="2736"/>
          </a:xfrm>
        </p:grpSpPr>
        <p:pic>
          <p:nvPicPr>
            <p:cNvPr id="15" name="Picture 4" descr="moench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 y="663"/>
              <a:ext cx="2423" cy="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6"/>
            <p:cNvSpPr>
              <a:spLocks noChangeArrowheads="1"/>
            </p:cNvSpPr>
            <p:nvPr/>
          </p:nvSpPr>
          <p:spPr bwMode="auto">
            <a:xfrm>
              <a:off x="1111" y="2093"/>
              <a:ext cx="272" cy="227"/>
            </a:xfrm>
            <a:prstGeom prst="rect">
              <a:avLst/>
            </a:prstGeom>
            <a:noFill/>
            <a:ln w="254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grpSp>
      <p:sp>
        <p:nvSpPr>
          <p:cNvPr id="17" name="Rectangle 7"/>
          <p:cNvSpPr>
            <a:spLocks noChangeArrowheads="1"/>
          </p:cNvSpPr>
          <p:nvPr/>
        </p:nvSpPr>
        <p:spPr bwMode="auto">
          <a:xfrm>
            <a:off x="-19165" y="2382069"/>
            <a:ext cx="1811893" cy="461665"/>
          </a:xfrm>
          <a:prstGeom prst="rect">
            <a:avLst/>
          </a:prstGeom>
          <a:solidFill>
            <a:srgbClr val="E5E5E5"/>
          </a:solidFill>
          <a:ln>
            <a:noFill/>
          </a:ln>
          <a:effectLst/>
        </p:spPr>
        <p:txBody>
          <a:bodyPr wrap="squar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r" eaLnBrk="1" hangingPunct="1"/>
            <a:r>
              <a:rPr lang="en-GB" altLang="de-DE" b="0" dirty="0">
                <a:solidFill>
                  <a:srgbClr val="0066FF"/>
                </a:solidFill>
                <a:latin typeface="Calibri" pitchFamily="34" charset="0"/>
              </a:rPr>
              <a:t>MÖNCH 01</a:t>
            </a:r>
          </a:p>
        </p:txBody>
      </p:sp>
      <p:sp>
        <p:nvSpPr>
          <p:cNvPr id="18" name="Line 12"/>
          <p:cNvSpPr>
            <a:spLocks noChangeShapeType="1"/>
          </p:cNvSpPr>
          <p:nvPr/>
        </p:nvSpPr>
        <p:spPr bwMode="auto">
          <a:xfrm flipH="1" flipV="1">
            <a:off x="2483768" y="2492896"/>
            <a:ext cx="659758" cy="1099696"/>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9" name="TextBox 2"/>
          <p:cNvSpPr txBox="1">
            <a:spLocks noChangeArrowheads="1"/>
          </p:cNvSpPr>
          <p:nvPr/>
        </p:nvSpPr>
        <p:spPr bwMode="auto">
          <a:xfrm>
            <a:off x="1401532" y="3429261"/>
            <a:ext cx="1354693" cy="18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nSpc>
                <a:spcPct val="110000"/>
              </a:lnSpc>
            </a:pPr>
            <a:r>
              <a:rPr lang="en-US" altLang="de-DE" sz="1200">
                <a:latin typeface="Arial Narrow" pitchFamily="34" charset="0"/>
              </a:rPr>
              <a:t>JUNGFRAU01</a:t>
            </a:r>
            <a:endParaRPr lang="de-CH" altLang="de-DE" sz="1200">
              <a:latin typeface="Arial Narrow" pitchFamily="34" charset="0"/>
            </a:endParaRPr>
          </a:p>
        </p:txBody>
      </p:sp>
      <p:sp>
        <p:nvSpPr>
          <p:cNvPr id="20" name="Rectangle 7"/>
          <p:cNvSpPr>
            <a:spLocks noChangeArrowheads="1"/>
          </p:cNvSpPr>
          <p:nvPr/>
        </p:nvSpPr>
        <p:spPr bwMode="auto">
          <a:xfrm>
            <a:off x="2360057" y="2924944"/>
            <a:ext cx="1802383" cy="1384995"/>
          </a:xfrm>
          <a:prstGeom prst="rect">
            <a:avLst/>
          </a:prstGeom>
          <a:solidFill>
            <a:schemeClr val="bg1">
              <a:lumMod val="95000"/>
            </a:schemeClr>
          </a:solidFill>
          <a:ln>
            <a:noFill/>
          </a:ln>
          <a:effectLst/>
        </p:spPr>
        <p:txBody>
          <a:bodyPr wrap="squar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GB" altLang="de-DE" sz="2800" b="0" dirty="0" err="1">
                <a:solidFill>
                  <a:srgbClr val="0066FF"/>
                </a:solidFill>
                <a:latin typeface="Calibri" pitchFamily="34" charset="0"/>
              </a:rPr>
              <a:t>Multipitch</a:t>
            </a:r>
            <a:r>
              <a:rPr lang="en-GB" altLang="de-DE" sz="2800" b="0" dirty="0">
                <a:solidFill>
                  <a:srgbClr val="0066FF"/>
                </a:solidFill>
                <a:latin typeface="Calibri" pitchFamily="34" charset="0"/>
              </a:rPr>
              <a:t> strip sensor</a:t>
            </a:r>
          </a:p>
        </p:txBody>
      </p:sp>
      <p:sp>
        <p:nvSpPr>
          <p:cNvPr id="21" name="Line 12"/>
          <p:cNvSpPr>
            <a:spLocks noChangeShapeType="1"/>
          </p:cNvSpPr>
          <p:nvPr/>
        </p:nvSpPr>
        <p:spPr bwMode="auto">
          <a:xfrm>
            <a:off x="1259631" y="2843734"/>
            <a:ext cx="721571" cy="236168"/>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22" name="Rectangle 21"/>
          <p:cNvSpPr/>
          <p:nvPr/>
        </p:nvSpPr>
        <p:spPr>
          <a:xfrm>
            <a:off x="1157267" y="1180794"/>
            <a:ext cx="2334613" cy="592022"/>
          </a:xfrm>
          <a:prstGeom prst="rect">
            <a:avLst/>
          </a:prstGeom>
        </p:spPr>
        <p:txBody>
          <a:bodyPr wrap="none">
            <a:spAutoFit/>
          </a:bodyPr>
          <a:lstStyle/>
          <a:p>
            <a:pPr>
              <a:lnSpc>
                <a:spcPct val="110000"/>
              </a:lnSpc>
              <a:spcBef>
                <a:spcPts val="0"/>
              </a:spcBef>
            </a:pPr>
            <a:r>
              <a:rPr lang="en-US" sz="3200" kern="1000" spc="30" dirty="0">
                <a:solidFill>
                  <a:srgbClr val="0070C0"/>
                </a:solidFill>
                <a:cs typeface="Franklin Gothic Book"/>
              </a:rPr>
              <a:t>MÖNCH </a:t>
            </a:r>
            <a:r>
              <a:rPr lang="en-US" sz="3200" kern="1000" spc="30" dirty="0" smtClean="0">
                <a:solidFill>
                  <a:srgbClr val="0070C0"/>
                </a:solidFill>
                <a:cs typeface="Franklin Gothic Book"/>
              </a:rPr>
              <a:t>01</a:t>
            </a:r>
            <a:endParaRPr lang="en-US" sz="3200" kern="1000" spc="30" dirty="0">
              <a:solidFill>
                <a:srgbClr val="0070C0"/>
              </a:solidFill>
              <a:cs typeface="Franklin Gothic Book"/>
            </a:endParaRPr>
          </a:p>
        </p:txBody>
      </p:sp>
      <p:sp>
        <p:nvSpPr>
          <p:cNvPr id="24" name="Text Box 14"/>
          <p:cNvSpPr txBox="1">
            <a:spLocks noChangeArrowheads="1"/>
          </p:cNvSpPr>
          <p:nvPr/>
        </p:nvSpPr>
        <p:spPr bwMode="auto">
          <a:xfrm>
            <a:off x="47700" y="4380508"/>
            <a:ext cx="4308276" cy="2288852"/>
          </a:xfrm>
          <a:prstGeom prst="rect">
            <a:avLst/>
          </a:prstGeom>
          <a:solidFill>
            <a:srgbClr val="AFDAFF"/>
          </a:solidFill>
          <a:ln w="9525">
            <a:noFill/>
            <a:round/>
            <a:headEnd/>
            <a:tailEnd/>
          </a:ln>
          <a:effectLst/>
        </p:spPr>
        <p:txBody>
          <a:bodyPr lIns="90000" tIns="45000" rIns="90000" bIns="45000"/>
          <a:lstStyle>
            <a:lvl1pPr marL="180975" indent="-180975"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180975"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pPr>
              <a:buFontTx/>
              <a:buChar char="•"/>
            </a:pPr>
            <a:r>
              <a:rPr lang="en-US" altLang="de-DE" sz="2200" b="0" dirty="0">
                <a:latin typeface="Calibri" pitchFamily="34" charset="0"/>
              </a:rPr>
              <a:t>“Guest” of Jungfrau01 MPW</a:t>
            </a:r>
          </a:p>
          <a:p>
            <a:pPr>
              <a:buFontTx/>
              <a:buChar char="•"/>
            </a:pPr>
            <a:r>
              <a:rPr lang="en-US" altLang="de-DE" sz="2200" b="0" dirty="0">
                <a:latin typeface="Calibri" pitchFamily="34" charset="0"/>
              </a:rPr>
              <a:t>Test structures</a:t>
            </a:r>
          </a:p>
          <a:p>
            <a:pPr>
              <a:buFontTx/>
              <a:buChar char="•"/>
            </a:pPr>
            <a:r>
              <a:rPr lang="en-US" altLang="de-DE" sz="2200" b="0" dirty="0">
                <a:latin typeface="Calibri" pitchFamily="34" charset="0"/>
              </a:rPr>
              <a:t>Seven single pixel channels</a:t>
            </a:r>
          </a:p>
          <a:p>
            <a:pPr>
              <a:buFontTx/>
              <a:buChar char="•"/>
            </a:pPr>
            <a:r>
              <a:rPr lang="en-US" altLang="de-DE" sz="2200" b="0" dirty="0" err="1" smtClean="0">
                <a:latin typeface="Calibri" pitchFamily="34" charset="0"/>
              </a:rPr>
              <a:t>Wirebonded</a:t>
            </a:r>
            <a:r>
              <a:rPr lang="en-US" altLang="de-DE" sz="2200" b="0" dirty="0" smtClean="0">
                <a:latin typeface="Calibri" pitchFamily="34" charset="0"/>
              </a:rPr>
              <a:t> </a:t>
            </a:r>
            <a:r>
              <a:rPr lang="en-US" altLang="de-DE" sz="2200" b="0" dirty="0">
                <a:latin typeface="Calibri" pitchFamily="34" charset="0"/>
              </a:rPr>
              <a:t>to a strip detector for calibration</a:t>
            </a:r>
          </a:p>
        </p:txBody>
      </p:sp>
    </p:spTree>
    <p:extLst>
      <p:ext uri="{BB962C8B-B14F-4D97-AF65-F5344CB8AC3E}">
        <p14:creationId xmlns:p14="http://schemas.microsoft.com/office/powerpoint/2010/main" val="157251140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spc="30" dirty="0" smtClean="0">
                <a:solidFill>
                  <a:schemeClr val="bg1">
                    <a:lumMod val="50000"/>
                  </a:schemeClr>
                </a:solidFill>
                <a:cs typeface="Franklin Gothic Book"/>
              </a:rPr>
              <a:t>MÖNCH </a:t>
            </a:r>
            <a:r>
              <a:rPr lang="en-US" sz="2800" spc="30" dirty="0">
                <a:solidFill>
                  <a:schemeClr val="bg1">
                    <a:lumMod val="50000"/>
                  </a:schemeClr>
                </a:solidFill>
                <a:cs typeface="Franklin Gothic Book"/>
              </a:rPr>
              <a:t>03</a:t>
            </a:r>
            <a:r>
              <a:rPr lang="en-US" sz="2800" spc="30" dirty="0">
                <a:solidFill>
                  <a:srgbClr val="0070C0"/>
                </a:solidFill>
                <a:cs typeface="Franklin Gothic Book"/>
              </a:rPr>
              <a:t/>
            </a:r>
            <a:br>
              <a:rPr lang="en-US" sz="2800" spc="30" dirty="0">
                <a:solidFill>
                  <a:srgbClr val="0070C0"/>
                </a:solidFill>
                <a:cs typeface="Franklin Gothic Book"/>
              </a:rPr>
            </a:br>
            <a:endParaRPr lang="de-CH" dirty="0"/>
          </a:p>
        </p:txBody>
      </p:sp>
      <p:sp>
        <p:nvSpPr>
          <p:cNvPr id="7" name="Date Placeholder 6"/>
          <p:cNvSpPr>
            <a:spLocks noGrp="1"/>
          </p:cNvSpPr>
          <p:nvPr>
            <p:ph type="dt" sz="half" idx="10"/>
          </p:nvPr>
        </p:nvSpPr>
        <p:spPr/>
        <p:txBody>
          <a:bodyPr/>
          <a:lstStyle/>
          <a:p>
            <a:pPr>
              <a:defRPr/>
            </a:pPr>
            <a:r>
              <a:rPr lang="de-DE" altLang="de-DE" smtClean="0"/>
              <a:t>FEE 2018</a:t>
            </a:r>
            <a:endParaRPr lang="de-DE" altLang="de-DE"/>
          </a:p>
        </p:txBody>
      </p:sp>
      <p:sp>
        <p:nvSpPr>
          <p:cNvPr id="8" name="Footer Placeholder 7"/>
          <p:cNvSpPr>
            <a:spLocks noGrp="1"/>
          </p:cNvSpPr>
          <p:nvPr>
            <p:ph type="ftr" sz="quarter" idx="11"/>
          </p:nvPr>
        </p:nvSpPr>
        <p:spPr/>
        <p:txBody>
          <a:bodyPr/>
          <a:lstStyle/>
          <a:p>
            <a:pPr>
              <a:defRPr/>
            </a:pPr>
            <a:r>
              <a:rPr lang="de-DE" altLang="de-DE" smtClean="0"/>
              <a:t>R. Dinapoli</a:t>
            </a:r>
            <a:endParaRPr lang="de-DE" altLang="de-DE" dirty="0"/>
          </a:p>
        </p:txBody>
      </p:sp>
      <p:sp>
        <p:nvSpPr>
          <p:cNvPr id="9" name="Slide Number Placeholder 8"/>
          <p:cNvSpPr>
            <a:spLocks noGrp="1"/>
          </p:cNvSpPr>
          <p:nvPr>
            <p:ph type="sldNum" sz="quarter" idx="12"/>
          </p:nvPr>
        </p:nvSpPr>
        <p:spPr/>
        <p:txBody>
          <a:bodyPr/>
          <a:lstStyle/>
          <a:p>
            <a:pPr>
              <a:defRPr/>
            </a:pPr>
            <a:fld id="{E9DDA529-1629-4900-B2FB-A652C71C2CCD}" type="slidenum">
              <a:rPr lang="de-DE" altLang="de-DE" smtClean="0"/>
              <a:pPr>
                <a:defRPr/>
              </a:pPr>
              <a:t>8</a:t>
            </a:fld>
            <a:endParaRPr lang="de-DE" altLang="de-DE" dirty="0"/>
          </a:p>
        </p:txBody>
      </p:sp>
      <p:pic>
        <p:nvPicPr>
          <p:cNvPr id="14" name="Picture 13"/>
          <p:cNvPicPr/>
          <p:nvPr/>
        </p:nvPicPr>
        <p:blipFill>
          <a:blip r:embed="rId3"/>
          <a:stretch>
            <a:fillRect/>
          </a:stretch>
        </p:blipFill>
        <p:spPr>
          <a:xfrm>
            <a:off x="1763688" y="764704"/>
            <a:ext cx="5472608" cy="2751019"/>
          </a:xfrm>
          <a:prstGeom prst="rect">
            <a:avLst/>
          </a:prstGeom>
          <a:ln>
            <a:noFill/>
          </a:ln>
        </p:spPr>
      </p:pic>
      <p:sp>
        <p:nvSpPr>
          <p:cNvPr id="10" name="Text Box 12"/>
          <p:cNvSpPr txBox="1">
            <a:spLocks noChangeArrowheads="1"/>
          </p:cNvSpPr>
          <p:nvPr/>
        </p:nvSpPr>
        <p:spPr bwMode="auto">
          <a:xfrm>
            <a:off x="94317" y="3717032"/>
            <a:ext cx="8713788" cy="2700337"/>
          </a:xfrm>
          <a:prstGeom prst="rect">
            <a:avLst/>
          </a:prstGeom>
          <a:solidFill>
            <a:srgbClr val="AFDAFF"/>
          </a:solidFill>
          <a:ln w="9525">
            <a:noFill/>
            <a:round/>
            <a:headEnd/>
            <a:tailEnd/>
          </a:ln>
          <a:effec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1">
                <a:solidFill>
                  <a:schemeClr val="tx1"/>
                </a:solidFill>
                <a:latin typeface="Times" pitchFamily="18" charset="0"/>
                <a:ea typeface="ヒラギノ角ゴ Pro W3" charset="-128"/>
              </a:defRPr>
            </a:lvl9pPr>
          </a:lstStyle>
          <a:p>
            <a:pPr>
              <a:buFontTx/>
              <a:buChar char="•"/>
            </a:pPr>
            <a:r>
              <a:rPr lang="en-US" altLang="de-DE" sz="2000" dirty="0" smtClean="0">
                <a:latin typeface="Calibri" pitchFamily="34" charset="0"/>
              </a:rPr>
              <a:t>Area </a:t>
            </a:r>
            <a:r>
              <a:rPr lang="en-US" altLang="de-DE" sz="2000" dirty="0">
                <a:latin typeface="Calibri" pitchFamily="34" charset="0"/>
              </a:rPr>
              <a:t>10x10 mm</a:t>
            </a:r>
            <a:r>
              <a:rPr lang="en-US" altLang="de-DE" sz="2000" baseline="30000" dirty="0">
                <a:latin typeface="Calibri" pitchFamily="34" charset="0"/>
              </a:rPr>
              <a:t>2</a:t>
            </a:r>
            <a:r>
              <a:rPr lang="en-US" altLang="de-DE" sz="2000" dirty="0">
                <a:latin typeface="Calibri" pitchFamily="34" charset="0"/>
              </a:rPr>
              <a:t>, 400x400 = 160k pixels</a:t>
            </a:r>
          </a:p>
          <a:p>
            <a:pPr>
              <a:buFontTx/>
              <a:buChar char="•"/>
            </a:pPr>
            <a:r>
              <a:rPr lang="en-US" altLang="de-DE" sz="2000" dirty="0">
                <a:latin typeface="Calibri" pitchFamily="34" charset="0"/>
              </a:rPr>
              <a:t>Architecture optimized for </a:t>
            </a:r>
            <a:r>
              <a:rPr lang="en-US" altLang="de-DE" sz="2000" dirty="0" smtClean="0">
                <a:latin typeface="Calibri" pitchFamily="34" charset="0"/>
              </a:rPr>
              <a:t>very low noise (single photon)</a:t>
            </a:r>
            <a:endParaRPr lang="en-US" altLang="de-DE" sz="2000" dirty="0">
              <a:latin typeface="Calibri" pitchFamily="34" charset="0"/>
            </a:endParaRPr>
          </a:p>
          <a:p>
            <a:pPr>
              <a:buFontTx/>
              <a:buChar char="•"/>
            </a:pPr>
            <a:r>
              <a:rPr lang="en-US" altLang="de-DE" sz="2000" dirty="0" smtClean="0">
                <a:latin typeface="Calibri" pitchFamily="34" charset="0"/>
              </a:rPr>
              <a:t>32 </a:t>
            </a:r>
            <a:r>
              <a:rPr lang="en-US" altLang="de-DE" sz="2000" dirty="0">
                <a:latin typeface="Calibri" pitchFamily="34" charset="0"/>
              </a:rPr>
              <a:t>analog outputs</a:t>
            </a:r>
          </a:p>
          <a:p>
            <a:pPr>
              <a:buFontTx/>
              <a:buChar char="•"/>
            </a:pPr>
            <a:r>
              <a:rPr lang="en-US" altLang="de-DE" sz="2000" dirty="0">
                <a:latin typeface="Calibri" pitchFamily="34" charset="0"/>
              </a:rPr>
              <a:t>Currently 2 kHz frame rate (10 Gb port)</a:t>
            </a:r>
          </a:p>
          <a:p>
            <a:pPr>
              <a:buFontTx/>
              <a:buChar char="•"/>
            </a:pPr>
            <a:r>
              <a:rPr lang="en-US" altLang="de-DE" sz="2000" dirty="0">
                <a:latin typeface="Calibri" pitchFamily="34" charset="0"/>
              </a:rPr>
              <a:t>Up to 6 kHz by </a:t>
            </a:r>
            <a:r>
              <a:rPr lang="en-US" altLang="de-DE" sz="2000" dirty="0" smtClean="0">
                <a:latin typeface="Calibri" pitchFamily="34" charset="0"/>
              </a:rPr>
              <a:t>design (960 </a:t>
            </a:r>
            <a:r>
              <a:rPr lang="en-US" altLang="de-DE" sz="2000" dirty="0" err="1" smtClean="0">
                <a:latin typeface="Calibri" pitchFamily="34" charset="0"/>
              </a:rPr>
              <a:t>Mpixel</a:t>
            </a:r>
            <a:r>
              <a:rPr lang="en-US" altLang="de-DE" sz="2000" dirty="0" smtClean="0">
                <a:latin typeface="Calibri" pitchFamily="34" charset="0"/>
              </a:rPr>
              <a:t>/s)</a:t>
            </a:r>
          </a:p>
          <a:p>
            <a:pPr>
              <a:buFontTx/>
              <a:buChar char="•"/>
            </a:pPr>
            <a:r>
              <a:rPr lang="en-US" altLang="de-DE" sz="2000" dirty="0">
                <a:latin typeface="Calibri" pitchFamily="34" charset="0"/>
              </a:rPr>
              <a:t>Region of interest possible (frame rate &gt; 6kHz)</a:t>
            </a:r>
          </a:p>
          <a:p>
            <a:pPr>
              <a:buFontTx/>
              <a:buChar char="•"/>
            </a:pPr>
            <a:endParaRPr lang="en-US" altLang="de-DE" sz="2000" dirty="0">
              <a:latin typeface="Calibri" pitchFamily="34" charset="0"/>
            </a:endParaRPr>
          </a:p>
          <a:p>
            <a:pPr>
              <a:buFontTx/>
              <a:buChar char="•"/>
            </a:pPr>
            <a:endParaRPr lang="en-US" altLang="de-DE" sz="2000" dirty="0">
              <a:latin typeface="Calibri" pitchFamily="34" charset="0"/>
            </a:endParaRPr>
          </a:p>
        </p:txBody>
      </p:sp>
    </p:spTree>
    <p:extLst>
      <p:ext uri="{BB962C8B-B14F-4D97-AF65-F5344CB8AC3E}">
        <p14:creationId xmlns:p14="http://schemas.microsoft.com/office/powerpoint/2010/main" val="2230716397"/>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Fußzeilenplatzhalter 4"/>
          <p:cNvSpPr>
            <a:spLocks noGrp="1"/>
          </p:cNvSpPr>
          <p:nvPr>
            <p:ph type="ftr" sz="quarter" idx="11"/>
          </p:nvPr>
        </p:nvSpPr>
        <p:spPr/>
        <p:txBody>
          <a:bodyPr/>
          <a:lstStyle/>
          <a:p>
            <a:pPr>
              <a:defRPr/>
            </a:pPr>
            <a:r>
              <a:rPr lang="de-DE" altLang="de-DE" smtClean="0"/>
              <a:t>R. Dinapoli</a:t>
            </a:r>
            <a:endParaRPr lang="de-DE" altLang="de-DE"/>
          </a:p>
        </p:txBody>
      </p:sp>
      <p:sp>
        <p:nvSpPr>
          <p:cNvPr id="18435" name="Line 13"/>
          <p:cNvSpPr>
            <a:spLocks noChangeShapeType="1"/>
          </p:cNvSpPr>
          <p:nvPr/>
        </p:nvSpPr>
        <p:spPr bwMode="auto">
          <a:xfrm flipH="1">
            <a:off x="1355725" y="2359025"/>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37" name="Line 15"/>
          <p:cNvSpPr>
            <a:spLocks noChangeShapeType="1"/>
          </p:cNvSpPr>
          <p:nvPr/>
        </p:nvSpPr>
        <p:spPr bwMode="auto">
          <a:xfrm>
            <a:off x="1550988" y="2105025"/>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38" name="Line 16"/>
          <p:cNvSpPr>
            <a:spLocks noChangeShapeType="1"/>
          </p:cNvSpPr>
          <p:nvPr/>
        </p:nvSpPr>
        <p:spPr bwMode="auto">
          <a:xfrm flipV="1">
            <a:off x="1550988" y="2354263"/>
            <a:ext cx="392112"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39" name="Line 17"/>
          <p:cNvSpPr>
            <a:spLocks noChangeShapeType="1"/>
          </p:cNvSpPr>
          <p:nvPr/>
        </p:nvSpPr>
        <p:spPr bwMode="auto">
          <a:xfrm flipH="1" flipV="1">
            <a:off x="1550988" y="2105025"/>
            <a:ext cx="392112"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nvGrpSpPr>
          <p:cNvPr id="18440" name="Group 164"/>
          <p:cNvGrpSpPr>
            <a:grpSpLocks/>
          </p:cNvGrpSpPr>
          <p:nvPr/>
        </p:nvGrpSpPr>
        <p:grpSpPr bwMode="auto">
          <a:xfrm>
            <a:off x="1355725" y="1506538"/>
            <a:ext cx="768350" cy="298450"/>
            <a:chOff x="877" y="759"/>
            <a:chExt cx="484" cy="188"/>
          </a:xfrm>
        </p:grpSpPr>
        <p:sp>
          <p:nvSpPr>
            <p:cNvPr id="18594"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5"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6"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7"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441" name="Group 22"/>
          <p:cNvGrpSpPr>
            <a:grpSpLocks/>
          </p:cNvGrpSpPr>
          <p:nvPr/>
        </p:nvGrpSpPr>
        <p:grpSpPr bwMode="auto">
          <a:xfrm rot="-5400000">
            <a:off x="730250" y="2433638"/>
            <a:ext cx="301625" cy="158750"/>
            <a:chOff x="1467" y="1369"/>
            <a:chExt cx="146" cy="100"/>
          </a:xfrm>
        </p:grpSpPr>
        <p:sp>
          <p:nvSpPr>
            <p:cNvPr id="18588" name="Line 23"/>
            <p:cNvSpPr>
              <a:spLocks noChangeShapeType="1"/>
            </p:cNvSpPr>
            <p:nvPr/>
          </p:nvSpPr>
          <p:spPr bwMode="auto">
            <a:xfrm flipH="1">
              <a:off x="1467" y="1421"/>
              <a:ext cx="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89" name="Line 24"/>
            <p:cNvSpPr>
              <a:spLocks noChangeShapeType="1"/>
            </p:cNvSpPr>
            <p:nvPr/>
          </p:nvSpPr>
          <p:spPr bwMode="auto">
            <a:xfrm flipH="1">
              <a:off x="1579" y="1420"/>
              <a:ext cx="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0" name="Line 25"/>
            <p:cNvSpPr>
              <a:spLocks noChangeShapeType="1"/>
            </p:cNvSpPr>
            <p:nvPr/>
          </p:nvSpPr>
          <p:spPr bwMode="auto">
            <a:xfrm>
              <a:off x="1505"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1" name="Line 26"/>
            <p:cNvSpPr>
              <a:spLocks noChangeShapeType="1"/>
            </p:cNvSpPr>
            <p:nvPr/>
          </p:nvSpPr>
          <p:spPr bwMode="auto">
            <a:xfrm flipV="1">
              <a:off x="1505" y="1421"/>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2" name="Line 27"/>
            <p:cNvSpPr>
              <a:spLocks noChangeShapeType="1"/>
            </p:cNvSpPr>
            <p:nvPr/>
          </p:nvSpPr>
          <p:spPr bwMode="auto">
            <a:xfrm flipH="1" flipV="1">
              <a:off x="1504" y="1369"/>
              <a:ext cx="74"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93" name="Line 28"/>
            <p:cNvSpPr>
              <a:spLocks noChangeShapeType="1"/>
            </p:cNvSpPr>
            <p:nvPr/>
          </p:nvSpPr>
          <p:spPr bwMode="auto">
            <a:xfrm>
              <a:off x="1580" y="1369"/>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442" name="Group 21"/>
          <p:cNvGrpSpPr>
            <a:grpSpLocks/>
          </p:cNvGrpSpPr>
          <p:nvPr/>
        </p:nvGrpSpPr>
        <p:grpSpPr bwMode="auto">
          <a:xfrm>
            <a:off x="608013" y="2290763"/>
            <a:ext cx="169862" cy="203200"/>
            <a:chOff x="406" y="1253"/>
            <a:chExt cx="107" cy="128"/>
          </a:xfrm>
        </p:grpSpPr>
        <p:sp>
          <p:nvSpPr>
            <p:cNvPr id="18586" name="AutoShape 29"/>
            <p:cNvSpPr>
              <a:spLocks noChangeArrowheads="1"/>
            </p:cNvSpPr>
            <p:nvPr/>
          </p:nvSpPr>
          <p:spPr bwMode="auto">
            <a:xfrm>
              <a:off x="474" y="1335"/>
              <a:ext cx="39" cy="46"/>
            </a:xfrm>
            <a:prstGeom prst="triangle">
              <a:avLst>
                <a:gd name="adj" fmla="val 10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endParaRPr lang="en-GB" altLang="de-DE" sz="1800" b="0">
                <a:latin typeface="Calibri" pitchFamily="34" charset="0"/>
              </a:endParaRPr>
            </a:p>
          </p:txBody>
        </p:sp>
        <p:cxnSp>
          <p:nvCxnSpPr>
            <p:cNvPr id="18587" name="AutoShape 30"/>
            <p:cNvCxnSpPr>
              <a:cxnSpLocks noChangeShapeType="1"/>
            </p:cNvCxnSpPr>
            <p:nvPr/>
          </p:nvCxnSpPr>
          <p:spPr bwMode="auto">
            <a:xfrm rot="5400000" flipH="1">
              <a:off x="398" y="1261"/>
              <a:ext cx="104" cy="88"/>
            </a:xfrm>
            <a:prstGeom prst="curvedConnector3">
              <a:avLst>
                <a:gd name="adj1" fmla="val 60759"/>
              </a:avLst>
            </a:prstGeom>
            <a:noFill/>
            <a:ln w="9525">
              <a:solidFill>
                <a:schemeClr val="tx1"/>
              </a:solidFill>
              <a:round/>
              <a:headEnd/>
              <a:tailEnd/>
            </a:ln>
            <a:extLst>
              <a:ext uri="{909E8E84-426E-40DD-AFC4-6F175D3DCCD1}">
                <a14:hiddenFill xmlns:a14="http://schemas.microsoft.com/office/drawing/2010/main">
                  <a:noFill/>
                </a14:hiddenFill>
              </a:ext>
            </a:extLst>
          </p:spPr>
        </p:cxnSp>
      </p:grpSp>
      <p:cxnSp>
        <p:nvCxnSpPr>
          <p:cNvPr id="18443" name="AutoShape 31"/>
          <p:cNvCxnSpPr>
            <a:cxnSpLocks noChangeShapeType="1"/>
            <a:stCxn id="18597" idx="0"/>
            <a:endCxn id="18435" idx="1"/>
          </p:cNvCxnSpPr>
          <p:nvPr/>
        </p:nvCxnSpPr>
        <p:spPr bwMode="auto">
          <a:xfrm>
            <a:off x="1355725" y="1660525"/>
            <a:ext cx="1588" cy="69850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8444" name="AutoShape 32"/>
          <p:cNvCxnSpPr>
            <a:cxnSpLocks noChangeShapeType="1"/>
            <a:stCxn id="18596" idx="1"/>
          </p:cNvCxnSpPr>
          <p:nvPr/>
        </p:nvCxnSpPr>
        <p:spPr bwMode="auto">
          <a:xfrm flipH="1">
            <a:off x="2124072" y="1660527"/>
            <a:ext cx="4" cy="69849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8445" name="Line 33"/>
          <p:cNvSpPr>
            <a:spLocks noChangeShapeType="1"/>
          </p:cNvSpPr>
          <p:nvPr/>
        </p:nvSpPr>
        <p:spPr bwMode="auto">
          <a:xfrm>
            <a:off x="671513" y="2665413"/>
            <a:ext cx="427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46" name="Line 34"/>
          <p:cNvSpPr>
            <a:spLocks noChangeShapeType="1"/>
          </p:cNvSpPr>
          <p:nvPr/>
        </p:nvSpPr>
        <p:spPr bwMode="auto">
          <a:xfrm flipH="1">
            <a:off x="671513"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47" name="Line 35"/>
          <p:cNvSpPr>
            <a:spLocks noChangeShapeType="1"/>
          </p:cNvSpPr>
          <p:nvPr/>
        </p:nvSpPr>
        <p:spPr bwMode="auto">
          <a:xfrm flipH="1">
            <a:off x="757238"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48" name="Line 36"/>
          <p:cNvSpPr>
            <a:spLocks noChangeShapeType="1"/>
          </p:cNvSpPr>
          <p:nvPr/>
        </p:nvSpPr>
        <p:spPr bwMode="auto">
          <a:xfrm flipH="1">
            <a:off x="842963" y="2665413"/>
            <a:ext cx="84137"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49" name="Line 37"/>
          <p:cNvSpPr>
            <a:spLocks noChangeShapeType="1"/>
          </p:cNvSpPr>
          <p:nvPr/>
        </p:nvSpPr>
        <p:spPr bwMode="auto">
          <a:xfrm flipH="1">
            <a:off x="927100" y="2665413"/>
            <a:ext cx="85725"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0" name="Text Box 38"/>
          <p:cNvSpPr txBox="1">
            <a:spLocks noChangeArrowheads="1"/>
          </p:cNvSpPr>
          <p:nvPr/>
        </p:nvSpPr>
        <p:spPr bwMode="auto">
          <a:xfrm>
            <a:off x="3535363" y="2646363"/>
            <a:ext cx="639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CDS</a:t>
            </a:r>
          </a:p>
          <a:p>
            <a:pPr algn="ctr" eaLnBrk="1" hangingPunct="1"/>
            <a:r>
              <a:rPr lang="en-US" altLang="de-DE" sz="1600" b="0">
                <a:latin typeface="Calibri" pitchFamily="34" charset="0"/>
              </a:rPr>
              <a:t>Stage</a:t>
            </a:r>
          </a:p>
        </p:txBody>
      </p:sp>
      <p:sp>
        <p:nvSpPr>
          <p:cNvPr id="18451" name="Text Box 39"/>
          <p:cNvSpPr txBox="1">
            <a:spLocks noChangeArrowheads="1"/>
          </p:cNvSpPr>
          <p:nvPr/>
        </p:nvSpPr>
        <p:spPr bwMode="auto">
          <a:xfrm>
            <a:off x="1258888" y="1279525"/>
            <a:ext cx="398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C</a:t>
            </a:r>
            <a:r>
              <a:rPr lang="en-US" altLang="de-DE" sz="1400" b="0" baseline="-25000">
                <a:latin typeface="Times New Roman" pitchFamily="18" charset="0"/>
              </a:rPr>
              <a:t>fb</a:t>
            </a:r>
            <a:endParaRPr lang="en-US" altLang="de-DE" sz="1400" b="0">
              <a:latin typeface="Times New Roman" pitchFamily="18" charset="0"/>
            </a:endParaRPr>
          </a:p>
        </p:txBody>
      </p:sp>
      <p:sp>
        <p:nvSpPr>
          <p:cNvPr id="18452" name="Text Box 40"/>
          <p:cNvSpPr txBox="1">
            <a:spLocks noChangeArrowheads="1"/>
          </p:cNvSpPr>
          <p:nvPr/>
        </p:nvSpPr>
        <p:spPr bwMode="auto">
          <a:xfrm>
            <a:off x="446088" y="2679700"/>
            <a:ext cx="7969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eaLnBrk="1" hangingPunct="1"/>
            <a:r>
              <a:rPr lang="en-US" altLang="de-DE" sz="1400" b="0">
                <a:latin typeface="Times New Roman" pitchFamily="18" charset="0"/>
              </a:rPr>
              <a:t>Detector</a:t>
            </a:r>
          </a:p>
        </p:txBody>
      </p:sp>
      <p:cxnSp>
        <p:nvCxnSpPr>
          <p:cNvPr id="18453" name="AutoShape 51"/>
          <p:cNvCxnSpPr>
            <a:cxnSpLocks noChangeShapeType="1"/>
          </p:cNvCxnSpPr>
          <p:nvPr/>
        </p:nvCxnSpPr>
        <p:spPr bwMode="auto">
          <a:xfrm>
            <a:off x="2124072" y="2359025"/>
            <a:ext cx="70961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8454" name="Line 65"/>
          <p:cNvSpPr>
            <a:spLocks noChangeShapeType="1"/>
          </p:cNvSpPr>
          <p:nvPr/>
        </p:nvSpPr>
        <p:spPr bwMode="auto">
          <a:xfrm rot="5400000">
            <a:off x="1247775" y="28987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5" name="Line 66"/>
          <p:cNvSpPr>
            <a:spLocks noChangeShapeType="1"/>
          </p:cNvSpPr>
          <p:nvPr/>
        </p:nvSpPr>
        <p:spPr bwMode="auto">
          <a:xfrm rot="5400000">
            <a:off x="1247775" y="2971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6" name="Line 67"/>
          <p:cNvSpPr>
            <a:spLocks noChangeShapeType="1"/>
          </p:cNvSpPr>
          <p:nvPr/>
        </p:nvSpPr>
        <p:spPr bwMode="auto">
          <a:xfrm rot="5400000">
            <a:off x="1099343" y="3231357"/>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7" name="Line 68"/>
          <p:cNvSpPr>
            <a:spLocks noChangeShapeType="1"/>
          </p:cNvSpPr>
          <p:nvPr/>
        </p:nvSpPr>
        <p:spPr bwMode="auto">
          <a:xfrm rot="5400000">
            <a:off x="1098550" y="28670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8" name="Line 69"/>
          <p:cNvSpPr>
            <a:spLocks noChangeShapeType="1"/>
          </p:cNvSpPr>
          <p:nvPr/>
        </p:nvSpPr>
        <p:spPr bwMode="auto">
          <a:xfrm rot="16200000" flipH="1">
            <a:off x="1098550" y="3322638"/>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59" name="Line 70"/>
          <p:cNvSpPr>
            <a:spLocks noChangeShapeType="1"/>
          </p:cNvSpPr>
          <p:nvPr/>
        </p:nvSpPr>
        <p:spPr bwMode="auto">
          <a:xfrm rot="16200000" flipH="1">
            <a:off x="1092200" y="3832225"/>
            <a:ext cx="292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60" name="Line 71"/>
          <p:cNvSpPr>
            <a:spLocks noChangeShapeType="1"/>
          </p:cNvSpPr>
          <p:nvPr/>
        </p:nvSpPr>
        <p:spPr bwMode="auto">
          <a:xfrm rot="-5400000" flipH="1" flipV="1">
            <a:off x="1059656" y="3501232"/>
            <a:ext cx="217487"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61" name="Arc 72"/>
          <p:cNvSpPr>
            <a:spLocks/>
          </p:cNvSpPr>
          <p:nvPr/>
        </p:nvSpPr>
        <p:spPr bwMode="auto">
          <a:xfrm rot="16200000" flipH="1">
            <a:off x="1095375" y="3465513"/>
            <a:ext cx="146050" cy="152400"/>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462" name="Text Box 73"/>
          <p:cNvSpPr txBox="1">
            <a:spLocks noChangeArrowheads="1"/>
          </p:cNvSpPr>
          <p:nvPr/>
        </p:nvSpPr>
        <p:spPr bwMode="auto">
          <a:xfrm>
            <a:off x="619125" y="3454400"/>
            <a:ext cx="446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Test</a:t>
            </a:r>
          </a:p>
        </p:txBody>
      </p:sp>
      <p:sp>
        <p:nvSpPr>
          <p:cNvPr id="18463" name="Line 74"/>
          <p:cNvSpPr>
            <a:spLocks noChangeShapeType="1"/>
          </p:cNvSpPr>
          <p:nvPr/>
        </p:nvSpPr>
        <p:spPr bwMode="auto">
          <a:xfrm flipH="1" flipV="1">
            <a:off x="1244600" y="2362200"/>
            <a:ext cx="0" cy="592138"/>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464" name="Text Box 75"/>
          <p:cNvSpPr txBox="1">
            <a:spLocks noChangeArrowheads="1"/>
          </p:cNvSpPr>
          <p:nvPr/>
        </p:nvSpPr>
        <p:spPr bwMode="auto">
          <a:xfrm>
            <a:off x="857250" y="4233863"/>
            <a:ext cx="739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GB" altLang="de-DE" sz="1200" b="0">
                <a:latin typeface="Calibri" pitchFamily="34" charset="0"/>
              </a:rPr>
              <a:t>Calibrate</a:t>
            </a:r>
          </a:p>
        </p:txBody>
      </p:sp>
      <p:sp>
        <p:nvSpPr>
          <p:cNvPr id="18465" name="Line 104"/>
          <p:cNvSpPr>
            <a:spLocks noChangeShapeType="1"/>
          </p:cNvSpPr>
          <p:nvPr/>
        </p:nvSpPr>
        <p:spPr bwMode="auto">
          <a:xfrm flipH="1">
            <a:off x="7019925" y="2070100"/>
            <a:ext cx="1588"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8466" name="Line 134"/>
          <p:cNvSpPr>
            <a:spLocks noChangeShapeType="1"/>
          </p:cNvSpPr>
          <p:nvPr/>
        </p:nvSpPr>
        <p:spPr bwMode="auto">
          <a:xfrm flipV="1">
            <a:off x="1238250" y="3759200"/>
            <a:ext cx="0" cy="209550"/>
          </a:xfrm>
          <a:prstGeom prst="line">
            <a:avLst/>
          </a:prstGeom>
          <a:noFill/>
          <a:ln w="9525">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de-CH"/>
          </a:p>
        </p:txBody>
      </p:sp>
      <p:sp>
        <p:nvSpPr>
          <p:cNvPr id="18467" name="Line 150"/>
          <p:cNvSpPr>
            <a:spLocks noChangeShapeType="1"/>
          </p:cNvSpPr>
          <p:nvPr/>
        </p:nvSpPr>
        <p:spPr bwMode="auto">
          <a:xfrm flipH="1">
            <a:off x="879475" y="2359025"/>
            <a:ext cx="476250" cy="0"/>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grpSp>
        <p:nvGrpSpPr>
          <p:cNvPr id="18468" name="Group 165"/>
          <p:cNvGrpSpPr>
            <a:grpSpLocks/>
          </p:cNvGrpSpPr>
          <p:nvPr/>
        </p:nvGrpSpPr>
        <p:grpSpPr bwMode="auto">
          <a:xfrm>
            <a:off x="2795588" y="2208213"/>
            <a:ext cx="768350" cy="298450"/>
            <a:chOff x="877" y="759"/>
            <a:chExt cx="484" cy="188"/>
          </a:xfrm>
        </p:grpSpPr>
        <p:sp>
          <p:nvSpPr>
            <p:cNvPr id="1858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83"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84"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85"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469" name="Group 174"/>
          <p:cNvGrpSpPr>
            <a:grpSpLocks/>
          </p:cNvGrpSpPr>
          <p:nvPr/>
        </p:nvGrpSpPr>
        <p:grpSpPr bwMode="auto">
          <a:xfrm>
            <a:off x="2159000" y="1785938"/>
            <a:ext cx="863600" cy="546100"/>
            <a:chOff x="1383" y="935"/>
            <a:chExt cx="544" cy="344"/>
          </a:xfrm>
        </p:grpSpPr>
        <p:sp>
          <p:nvSpPr>
            <p:cNvPr id="18579" name="Line 227"/>
            <p:cNvSpPr>
              <a:spLocks noChangeShapeType="1"/>
            </p:cNvSpPr>
            <p:nvPr/>
          </p:nvSpPr>
          <p:spPr bwMode="auto">
            <a:xfrm>
              <a:off x="1429" y="935"/>
              <a:ext cx="0" cy="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8580" name="Line 228"/>
            <p:cNvSpPr>
              <a:spLocks noChangeShapeType="1"/>
            </p:cNvSpPr>
            <p:nvPr/>
          </p:nvSpPr>
          <p:spPr bwMode="auto">
            <a:xfrm>
              <a:off x="1383" y="1229"/>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CH"/>
            </a:p>
          </p:txBody>
        </p:sp>
        <p:sp>
          <p:nvSpPr>
            <p:cNvPr id="18581" name="Freeform 173"/>
            <p:cNvSpPr>
              <a:spLocks/>
            </p:cNvSpPr>
            <p:nvPr/>
          </p:nvSpPr>
          <p:spPr bwMode="auto">
            <a:xfrm>
              <a:off x="1429" y="935"/>
              <a:ext cx="498" cy="317"/>
            </a:xfrm>
            <a:custGeom>
              <a:avLst/>
              <a:gdLst>
                <a:gd name="T0" fmla="*/ 0 w 1361"/>
                <a:gd name="T1" fmla="*/ 1 h 922"/>
                <a:gd name="T2" fmla="*/ 1 w 1361"/>
                <a:gd name="T3" fmla="*/ 0 h 922"/>
                <a:gd name="T4" fmla="*/ 3 w 1361"/>
                <a:gd name="T5" fmla="*/ 0 h 922"/>
                <a:gd name="T6" fmla="*/ 0 60000 65536"/>
                <a:gd name="T7" fmla="*/ 0 60000 65536"/>
                <a:gd name="T8" fmla="*/ 0 60000 65536"/>
              </a:gdLst>
              <a:ahLst/>
              <a:cxnLst>
                <a:cxn ang="T6">
                  <a:pos x="T0" y="T1"/>
                </a:cxn>
                <a:cxn ang="T7">
                  <a:pos x="T2" y="T3"/>
                </a:cxn>
                <a:cxn ang="T8">
                  <a:pos x="T4" y="T5"/>
                </a:cxn>
              </a:cxnLst>
              <a:rect l="0" t="0" r="r" b="b"/>
              <a:pathLst>
                <a:path w="1361" h="922">
                  <a:moveTo>
                    <a:pt x="0" y="922"/>
                  </a:moveTo>
                  <a:cubicBezTo>
                    <a:pt x="45" y="612"/>
                    <a:pt x="91" y="302"/>
                    <a:pt x="318" y="151"/>
                  </a:cubicBezTo>
                  <a:cubicBezTo>
                    <a:pt x="545" y="0"/>
                    <a:pt x="953" y="7"/>
                    <a:pt x="1361" y="15"/>
                  </a:cubicBezTo>
                </a:path>
              </a:pathLst>
            </a:custGeom>
            <a:noFill/>
            <a:ln w="952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8470" name="Group 259"/>
          <p:cNvGrpSpPr>
            <a:grpSpLocks/>
          </p:cNvGrpSpPr>
          <p:nvPr/>
        </p:nvGrpSpPr>
        <p:grpSpPr bwMode="auto">
          <a:xfrm>
            <a:off x="3476625" y="2109788"/>
            <a:ext cx="768350" cy="498475"/>
            <a:chOff x="2190" y="1329"/>
            <a:chExt cx="484" cy="314"/>
          </a:xfrm>
        </p:grpSpPr>
        <p:sp>
          <p:nvSpPr>
            <p:cNvPr id="18574"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5"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6"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7"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8"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471" name="Group 188"/>
          <p:cNvGrpSpPr>
            <a:grpSpLocks/>
          </p:cNvGrpSpPr>
          <p:nvPr/>
        </p:nvGrpSpPr>
        <p:grpSpPr bwMode="auto">
          <a:xfrm>
            <a:off x="3476625" y="1514475"/>
            <a:ext cx="768350" cy="298450"/>
            <a:chOff x="877" y="759"/>
            <a:chExt cx="484" cy="188"/>
          </a:xfrm>
        </p:grpSpPr>
        <p:sp>
          <p:nvSpPr>
            <p:cNvPr id="18570"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1"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2"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73"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cxnSp>
        <p:nvCxnSpPr>
          <p:cNvPr id="18472" name="AutoShape 31"/>
          <p:cNvCxnSpPr>
            <a:cxnSpLocks noChangeShapeType="1"/>
            <a:stCxn id="18573" idx="0"/>
            <a:endCxn id="18574" idx="1"/>
          </p:cNvCxnSpPr>
          <p:nvPr/>
        </p:nvCxnSpPr>
        <p:spPr bwMode="auto">
          <a:xfrm>
            <a:off x="3476625" y="1668463"/>
            <a:ext cx="1588" cy="695325"/>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8473" name="AutoShape 32"/>
          <p:cNvCxnSpPr>
            <a:cxnSpLocks noChangeShapeType="1"/>
            <a:stCxn id="18572" idx="1"/>
            <a:endCxn id="18575" idx="0"/>
          </p:cNvCxnSpPr>
          <p:nvPr/>
        </p:nvCxnSpPr>
        <p:spPr bwMode="auto">
          <a:xfrm>
            <a:off x="4244975" y="1668463"/>
            <a:ext cx="0" cy="69215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grpSp>
        <p:nvGrpSpPr>
          <p:cNvPr id="18474" name="Group 202"/>
          <p:cNvGrpSpPr>
            <a:grpSpLocks/>
          </p:cNvGrpSpPr>
          <p:nvPr/>
        </p:nvGrpSpPr>
        <p:grpSpPr bwMode="auto">
          <a:xfrm>
            <a:off x="4175125" y="2208213"/>
            <a:ext cx="717550" cy="153987"/>
            <a:chOff x="2835" y="1207"/>
            <a:chExt cx="452" cy="97"/>
          </a:xfrm>
        </p:grpSpPr>
        <p:sp>
          <p:nvSpPr>
            <p:cNvPr id="1856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6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6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69" name="Line 201"/>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18475" name="Group 224"/>
          <p:cNvGrpSpPr>
            <a:grpSpLocks/>
          </p:cNvGrpSpPr>
          <p:nvPr/>
        </p:nvGrpSpPr>
        <p:grpSpPr bwMode="auto">
          <a:xfrm>
            <a:off x="5205413" y="2363788"/>
            <a:ext cx="298450" cy="1254125"/>
            <a:chOff x="3300" y="1933"/>
            <a:chExt cx="188" cy="790"/>
          </a:xfrm>
        </p:grpSpPr>
        <p:grpSp>
          <p:nvGrpSpPr>
            <p:cNvPr id="18556" name="Group 225"/>
            <p:cNvGrpSpPr>
              <a:grpSpLocks/>
            </p:cNvGrpSpPr>
            <p:nvPr/>
          </p:nvGrpSpPr>
          <p:grpSpPr bwMode="auto">
            <a:xfrm rot="-5400000">
              <a:off x="3152" y="2387"/>
              <a:ext cx="484" cy="188"/>
              <a:chOff x="877" y="759"/>
              <a:chExt cx="484" cy="188"/>
            </a:xfrm>
          </p:grpSpPr>
          <p:sp>
            <p:nvSpPr>
              <p:cNvPr id="18562" name="Line 18"/>
              <p:cNvSpPr>
                <a:spLocks noChangeShapeType="1"/>
              </p:cNvSpPr>
              <p:nvPr/>
            </p:nvSpPr>
            <p:spPr bwMode="auto">
              <a:xfrm>
                <a:off x="1092"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63" name="Line 19"/>
              <p:cNvSpPr>
                <a:spLocks noChangeShapeType="1"/>
              </p:cNvSpPr>
              <p:nvPr/>
            </p:nvSpPr>
            <p:spPr bwMode="auto">
              <a:xfrm>
                <a:off x="1146" y="759"/>
                <a:ext cx="0" cy="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64" name="Line 20"/>
              <p:cNvSpPr>
                <a:spLocks noChangeShapeType="1"/>
              </p:cNvSpPr>
              <p:nvPr/>
            </p:nvSpPr>
            <p:spPr bwMode="auto">
              <a:xfrm>
                <a:off x="1146"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65" name="Line 21"/>
              <p:cNvSpPr>
                <a:spLocks noChangeShapeType="1"/>
              </p:cNvSpPr>
              <p:nvPr/>
            </p:nvSpPr>
            <p:spPr bwMode="auto">
              <a:xfrm>
                <a:off x="877" y="856"/>
                <a:ext cx="2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557" name="Group 230"/>
            <p:cNvGrpSpPr>
              <a:grpSpLocks/>
            </p:cNvGrpSpPr>
            <p:nvPr/>
          </p:nvGrpSpPr>
          <p:grpSpPr bwMode="auto">
            <a:xfrm rot="-5400000">
              <a:off x="3123" y="2110"/>
              <a:ext cx="452" cy="97"/>
              <a:chOff x="2835" y="1207"/>
              <a:chExt cx="452" cy="97"/>
            </a:xfrm>
          </p:grpSpPr>
          <p:sp>
            <p:nvSpPr>
              <p:cNvPr id="18558"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59"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60"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61" name="Line 23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sp>
        <p:nvSpPr>
          <p:cNvPr id="18476" name="Line 15"/>
          <p:cNvSpPr>
            <a:spLocks noChangeShapeType="1"/>
          </p:cNvSpPr>
          <p:nvPr/>
        </p:nvSpPr>
        <p:spPr bwMode="auto">
          <a:xfrm>
            <a:off x="5940425" y="2109788"/>
            <a:ext cx="0" cy="49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77" name="Line 16"/>
          <p:cNvSpPr>
            <a:spLocks noChangeShapeType="1"/>
          </p:cNvSpPr>
          <p:nvPr/>
        </p:nvSpPr>
        <p:spPr bwMode="auto">
          <a:xfrm flipV="1">
            <a:off x="5940425" y="2359025"/>
            <a:ext cx="392113" cy="249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78" name="Line 17"/>
          <p:cNvSpPr>
            <a:spLocks noChangeShapeType="1"/>
          </p:cNvSpPr>
          <p:nvPr/>
        </p:nvSpPr>
        <p:spPr bwMode="auto">
          <a:xfrm flipH="1" flipV="1">
            <a:off x="5940425" y="2109788"/>
            <a:ext cx="392113" cy="249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479" name="Line 238"/>
          <p:cNvSpPr>
            <a:spLocks noChangeShapeType="1"/>
          </p:cNvSpPr>
          <p:nvPr/>
        </p:nvSpPr>
        <p:spPr bwMode="auto">
          <a:xfrm>
            <a:off x="4859338" y="2349500"/>
            <a:ext cx="108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80" name="Text Box 38"/>
          <p:cNvSpPr txBox="1">
            <a:spLocks noChangeArrowheads="1"/>
          </p:cNvSpPr>
          <p:nvPr/>
        </p:nvSpPr>
        <p:spPr bwMode="auto">
          <a:xfrm>
            <a:off x="1354138" y="2574925"/>
            <a:ext cx="8270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CS</a:t>
            </a:r>
          </a:p>
          <a:p>
            <a:pPr algn="ctr" eaLnBrk="1" hangingPunct="1"/>
            <a:r>
              <a:rPr lang="en-US" altLang="de-DE" sz="1600" b="0">
                <a:latin typeface="Calibri" pitchFamily="34" charset="0"/>
              </a:rPr>
              <a:t>Preamp</a:t>
            </a:r>
          </a:p>
        </p:txBody>
      </p:sp>
      <p:grpSp>
        <p:nvGrpSpPr>
          <p:cNvPr id="18481" name="Group 305"/>
          <p:cNvGrpSpPr>
            <a:grpSpLocks/>
          </p:cNvGrpSpPr>
          <p:nvPr/>
        </p:nvGrpSpPr>
        <p:grpSpPr bwMode="auto">
          <a:xfrm>
            <a:off x="3476625" y="1125538"/>
            <a:ext cx="766763" cy="585787"/>
            <a:chOff x="2190" y="709"/>
            <a:chExt cx="483" cy="369"/>
          </a:xfrm>
        </p:grpSpPr>
        <p:grpSp>
          <p:nvGrpSpPr>
            <p:cNvPr id="18549" name="Group 240"/>
            <p:cNvGrpSpPr>
              <a:grpSpLocks/>
            </p:cNvGrpSpPr>
            <p:nvPr/>
          </p:nvGrpSpPr>
          <p:grpSpPr bwMode="auto">
            <a:xfrm>
              <a:off x="2191" y="709"/>
              <a:ext cx="452" cy="97"/>
              <a:chOff x="2835" y="1207"/>
              <a:chExt cx="452" cy="97"/>
            </a:xfrm>
          </p:grpSpPr>
          <p:sp>
            <p:nvSpPr>
              <p:cNvPr id="18552"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53"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54"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55" name="Line 24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550" name="Line 245"/>
            <p:cNvSpPr>
              <a:spLocks noChangeShapeType="1"/>
            </p:cNvSpPr>
            <p:nvPr/>
          </p:nvSpPr>
          <p:spPr bwMode="auto">
            <a:xfrm>
              <a:off x="2673"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551" name="Line 246"/>
            <p:cNvSpPr>
              <a:spLocks noChangeShapeType="1"/>
            </p:cNvSpPr>
            <p:nvPr/>
          </p:nvSpPr>
          <p:spPr bwMode="auto">
            <a:xfrm>
              <a:off x="2190" y="806"/>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482" name="Line 247"/>
          <p:cNvSpPr>
            <a:spLocks noChangeShapeType="1"/>
          </p:cNvSpPr>
          <p:nvPr/>
        </p:nvSpPr>
        <p:spPr bwMode="auto">
          <a:xfrm>
            <a:off x="4168775" y="12731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83" name="AutoShape 249"/>
          <p:cNvSpPr>
            <a:spLocks noChangeArrowheads="1"/>
          </p:cNvSpPr>
          <p:nvPr/>
        </p:nvSpPr>
        <p:spPr bwMode="auto">
          <a:xfrm rot="10800000">
            <a:off x="5219700" y="3582988"/>
            <a:ext cx="288925" cy="266700"/>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8484" name="Text Box 38"/>
          <p:cNvSpPr txBox="1">
            <a:spLocks noChangeArrowheads="1"/>
          </p:cNvSpPr>
          <p:nvPr/>
        </p:nvSpPr>
        <p:spPr bwMode="auto">
          <a:xfrm>
            <a:off x="5608638" y="1543050"/>
            <a:ext cx="8921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Off-pixel</a:t>
            </a:r>
          </a:p>
          <a:p>
            <a:pPr algn="ctr" eaLnBrk="1" hangingPunct="1"/>
            <a:r>
              <a:rPr lang="en-US" altLang="de-DE" sz="1600" b="0">
                <a:latin typeface="Calibri" pitchFamily="34" charset="0"/>
              </a:rPr>
              <a:t>buffer</a:t>
            </a:r>
          </a:p>
        </p:txBody>
      </p:sp>
      <p:grpSp>
        <p:nvGrpSpPr>
          <p:cNvPr id="18485" name="Group 251"/>
          <p:cNvGrpSpPr>
            <a:grpSpLocks/>
          </p:cNvGrpSpPr>
          <p:nvPr/>
        </p:nvGrpSpPr>
        <p:grpSpPr bwMode="auto">
          <a:xfrm>
            <a:off x="6308725" y="2198688"/>
            <a:ext cx="717550" cy="153987"/>
            <a:chOff x="2835" y="1207"/>
            <a:chExt cx="452" cy="97"/>
          </a:xfrm>
        </p:grpSpPr>
        <p:sp>
          <p:nvSpPr>
            <p:cNvPr id="18545"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46"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47"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48" name="Line 255"/>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486" name="Line 256"/>
          <p:cNvSpPr>
            <a:spLocks noChangeShapeType="1"/>
          </p:cNvSpPr>
          <p:nvPr/>
        </p:nvSpPr>
        <p:spPr bwMode="auto">
          <a:xfrm>
            <a:off x="7019925"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87" name="Text Box 38"/>
          <p:cNvSpPr txBox="1">
            <a:spLocks noChangeArrowheads="1"/>
          </p:cNvSpPr>
          <p:nvPr/>
        </p:nvSpPr>
        <p:spPr bwMode="auto">
          <a:xfrm>
            <a:off x="7054850" y="9810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2000" b="0">
                <a:solidFill>
                  <a:srgbClr val="FF6600"/>
                </a:solidFill>
                <a:latin typeface="Calibri" pitchFamily="34" charset="0"/>
              </a:rPr>
              <a:t>Column bus</a:t>
            </a:r>
          </a:p>
        </p:txBody>
      </p:sp>
      <p:grpSp>
        <p:nvGrpSpPr>
          <p:cNvPr id="18488" name="Group 260"/>
          <p:cNvGrpSpPr>
            <a:grpSpLocks/>
          </p:cNvGrpSpPr>
          <p:nvPr/>
        </p:nvGrpSpPr>
        <p:grpSpPr bwMode="auto">
          <a:xfrm rot="5400000">
            <a:off x="6645276" y="3779837"/>
            <a:ext cx="768350" cy="498475"/>
            <a:chOff x="2190" y="1329"/>
            <a:chExt cx="484" cy="314"/>
          </a:xfrm>
        </p:grpSpPr>
        <p:sp>
          <p:nvSpPr>
            <p:cNvPr id="18540"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41"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42"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43"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44"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8489" name="Text Box 75"/>
          <p:cNvSpPr txBox="1">
            <a:spLocks noChangeArrowheads="1"/>
          </p:cNvSpPr>
          <p:nvPr/>
        </p:nvSpPr>
        <p:spPr bwMode="auto">
          <a:xfrm>
            <a:off x="7380288" y="3789363"/>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GB" altLang="de-DE" sz="1200" b="0">
                <a:latin typeface="Calibri" pitchFamily="34" charset="0"/>
              </a:rPr>
              <a:t>Column</a:t>
            </a:r>
          </a:p>
          <a:p>
            <a:pPr algn="ctr"/>
            <a:r>
              <a:rPr lang="en-GB" altLang="de-DE" sz="1200" b="0">
                <a:latin typeface="Calibri" pitchFamily="34" charset="0"/>
              </a:rPr>
              <a:t>receiver</a:t>
            </a:r>
          </a:p>
        </p:txBody>
      </p:sp>
      <p:grpSp>
        <p:nvGrpSpPr>
          <p:cNvPr id="18490" name="Group 273"/>
          <p:cNvGrpSpPr>
            <a:grpSpLocks/>
          </p:cNvGrpSpPr>
          <p:nvPr/>
        </p:nvGrpSpPr>
        <p:grpSpPr bwMode="auto">
          <a:xfrm rot="-5400000">
            <a:off x="6595269" y="4502944"/>
            <a:ext cx="717550" cy="153988"/>
            <a:chOff x="2835" y="1207"/>
            <a:chExt cx="452" cy="97"/>
          </a:xfrm>
        </p:grpSpPr>
        <p:sp>
          <p:nvSpPr>
            <p:cNvPr id="18536"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37"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38"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39" name="Line 277"/>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491" name="Line 278"/>
          <p:cNvSpPr>
            <a:spLocks noChangeShapeType="1"/>
          </p:cNvSpPr>
          <p:nvPr/>
        </p:nvSpPr>
        <p:spPr bwMode="auto">
          <a:xfrm>
            <a:off x="7019925" y="4941888"/>
            <a:ext cx="720725"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92" name="Line 279"/>
          <p:cNvSpPr>
            <a:spLocks noChangeShapeType="1"/>
          </p:cNvSpPr>
          <p:nvPr/>
        </p:nvSpPr>
        <p:spPr bwMode="auto">
          <a:xfrm>
            <a:off x="7570788" y="4941888"/>
            <a:ext cx="1573212" cy="0"/>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93" name="AutoShape 280"/>
          <p:cNvSpPr>
            <a:spLocks noChangeArrowheads="1"/>
          </p:cNvSpPr>
          <p:nvPr/>
        </p:nvSpPr>
        <p:spPr bwMode="auto">
          <a:xfrm>
            <a:off x="395288" y="908050"/>
            <a:ext cx="6337300" cy="3025775"/>
          </a:xfrm>
          <a:prstGeom prst="roundRect">
            <a:avLst>
              <a:gd name="adj" fmla="val 16667"/>
            </a:avLst>
          </a:prstGeom>
          <a:solidFill>
            <a:schemeClr val="accent1">
              <a:alpha val="2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endParaRPr lang="en-US" altLang="de-DE"/>
          </a:p>
        </p:txBody>
      </p:sp>
      <p:sp>
        <p:nvSpPr>
          <p:cNvPr id="18494" name="Line 281"/>
          <p:cNvSpPr>
            <a:spLocks noChangeShapeType="1"/>
          </p:cNvSpPr>
          <p:nvPr/>
        </p:nvSpPr>
        <p:spPr bwMode="auto">
          <a:xfrm>
            <a:off x="1243013" y="3933825"/>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495" name="Line 104"/>
          <p:cNvSpPr>
            <a:spLocks noChangeShapeType="1"/>
          </p:cNvSpPr>
          <p:nvPr/>
        </p:nvSpPr>
        <p:spPr bwMode="auto">
          <a:xfrm flipH="1">
            <a:off x="8412163" y="2070100"/>
            <a:ext cx="1587" cy="649288"/>
          </a:xfrm>
          <a:prstGeom prst="line">
            <a:avLst/>
          </a:prstGeom>
          <a:noFill/>
          <a:ln w="25400">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8496" name="Line 283"/>
          <p:cNvSpPr>
            <a:spLocks noChangeShapeType="1"/>
          </p:cNvSpPr>
          <p:nvPr/>
        </p:nvSpPr>
        <p:spPr bwMode="auto">
          <a:xfrm>
            <a:off x="8412163" y="1123950"/>
            <a:ext cx="0" cy="2449513"/>
          </a:xfrm>
          <a:prstGeom prst="line">
            <a:avLst/>
          </a:prstGeom>
          <a:noFill/>
          <a:ln w="25400">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8497" name="Group 284"/>
          <p:cNvGrpSpPr>
            <a:grpSpLocks/>
          </p:cNvGrpSpPr>
          <p:nvPr/>
        </p:nvGrpSpPr>
        <p:grpSpPr bwMode="auto">
          <a:xfrm rot="5400000">
            <a:off x="8037513" y="3779837"/>
            <a:ext cx="768350" cy="498475"/>
            <a:chOff x="2190" y="1329"/>
            <a:chExt cx="484" cy="314"/>
          </a:xfrm>
        </p:grpSpPr>
        <p:sp>
          <p:nvSpPr>
            <p:cNvPr id="18531" name="Line 13"/>
            <p:cNvSpPr>
              <a:spLocks noChangeShapeType="1"/>
            </p:cNvSpPr>
            <p:nvPr/>
          </p:nvSpPr>
          <p:spPr bwMode="auto">
            <a:xfrm flipH="1">
              <a:off x="2190" y="1489"/>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32" name="Line 14"/>
            <p:cNvSpPr>
              <a:spLocks noChangeShapeType="1"/>
            </p:cNvSpPr>
            <p:nvPr/>
          </p:nvSpPr>
          <p:spPr bwMode="auto">
            <a:xfrm flipH="1">
              <a:off x="2560" y="1487"/>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33" name="Line 15"/>
            <p:cNvSpPr>
              <a:spLocks noChangeShapeType="1"/>
            </p:cNvSpPr>
            <p:nvPr/>
          </p:nvSpPr>
          <p:spPr bwMode="auto">
            <a:xfrm>
              <a:off x="2313" y="1329"/>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34" name="Line 16"/>
            <p:cNvSpPr>
              <a:spLocks noChangeShapeType="1"/>
            </p:cNvSpPr>
            <p:nvPr/>
          </p:nvSpPr>
          <p:spPr bwMode="auto">
            <a:xfrm flipV="1">
              <a:off x="2313" y="1486"/>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35" name="Line 17"/>
            <p:cNvSpPr>
              <a:spLocks noChangeShapeType="1"/>
            </p:cNvSpPr>
            <p:nvPr/>
          </p:nvSpPr>
          <p:spPr bwMode="auto">
            <a:xfrm flipH="1" flipV="1">
              <a:off x="2313" y="1329"/>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grpSp>
        <p:nvGrpSpPr>
          <p:cNvPr id="18498" name="Group 290"/>
          <p:cNvGrpSpPr>
            <a:grpSpLocks/>
          </p:cNvGrpSpPr>
          <p:nvPr/>
        </p:nvGrpSpPr>
        <p:grpSpPr bwMode="auto">
          <a:xfrm rot="-5400000">
            <a:off x="7987507" y="4502944"/>
            <a:ext cx="717550" cy="153987"/>
            <a:chOff x="2835" y="1207"/>
            <a:chExt cx="452" cy="97"/>
          </a:xfrm>
        </p:grpSpPr>
        <p:sp>
          <p:nvSpPr>
            <p:cNvPr id="18527"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28"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29"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30" name="Line 294"/>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499" name="Text Box 296"/>
          <p:cNvSpPr txBox="1">
            <a:spLocks noChangeArrowheads="1"/>
          </p:cNvSpPr>
          <p:nvPr/>
        </p:nvSpPr>
        <p:spPr bwMode="auto">
          <a:xfrm>
            <a:off x="4572000" y="981075"/>
            <a:ext cx="87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a:solidFill>
                  <a:schemeClr val="accent2"/>
                </a:solidFill>
                <a:latin typeface="Calibri" pitchFamily="34" charset="0"/>
              </a:rPr>
              <a:t>PIXEL</a:t>
            </a:r>
          </a:p>
        </p:txBody>
      </p:sp>
      <p:sp>
        <p:nvSpPr>
          <p:cNvPr id="18500" name="Text Box 38"/>
          <p:cNvSpPr txBox="1">
            <a:spLocks noChangeArrowheads="1"/>
          </p:cNvSpPr>
          <p:nvPr/>
        </p:nvSpPr>
        <p:spPr bwMode="auto">
          <a:xfrm>
            <a:off x="2905125" y="908050"/>
            <a:ext cx="5540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CDS</a:t>
            </a:r>
          </a:p>
          <a:p>
            <a:pPr algn="ctr" eaLnBrk="1" hangingPunct="1"/>
            <a:r>
              <a:rPr lang="en-US" altLang="de-DE" sz="1400" b="0">
                <a:latin typeface="Calibri" pitchFamily="34" charset="0"/>
              </a:rPr>
              <a:t>reset</a:t>
            </a:r>
          </a:p>
        </p:txBody>
      </p:sp>
      <p:sp>
        <p:nvSpPr>
          <p:cNvPr id="18501" name="Text Box 38"/>
          <p:cNvSpPr txBox="1">
            <a:spLocks noChangeArrowheads="1"/>
          </p:cNvSpPr>
          <p:nvPr/>
        </p:nvSpPr>
        <p:spPr bwMode="auto">
          <a:xfrm>
            <a:off x="611188" y="908050"/>
            <a:ext cx="7477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400" b="0">
                <a:latin typeface="Calibri" pitchFamily="34" charset="0"/>
              </a:rPr>
              <a:t>Preamp</a:t>
            </a:r>
          </a:p>
          <a:p>
            <a:pPr algn="ctr" eaLnBrk="1" hangingPunct="1"/>
            <a:r>
              <a:rPr lang="en-US" altLang="de-DE" sz="1400" b="0">
                <a:latin typeface="Calibri" pitchFamily="34" charset="0"/>
              </a:rPr>
              <a:t>reset</a:t>
            </a:r>
          </a:p>
        </p:txBody>
      </p:sp>
      <p:grpSp>
        <p:nvGrpSpPr>
          <p:cNvPr id="18502" name="Group 307"/>
          <p:cNvGrpSpPr>
            <a:grpSpLocks/>
          </p:cNvGrpSpPr>
          <p:nvPr/>
        </p:nvGrpSpPr>
        <p:grpSpPr bwMode="auto">
          <a:xfrm>
            <a:off x="1357313" y="1076325"/>
            <a:ext cx="766762" cy="136525"/>
            <a:chOff x="2835" y="1207"/>
            <a:chExt cx="452" cy="97"/>
          </a:xfrm>
        </p:grpSpPr>
        <p:sp>
          <p:nvSpPr>
            <p:cNvPr id="18523" name="Line 71"/>
            <p:cNvSpPr>
              <a:spLocks noChangeShapeType="1"/>
            </p:cNvSpPr>
            <p:nvPr/>
          </p:nvSpPr>
          <p:spPr bwMode="auto">
            <a:xfrm rot="10800000" flipH="1">
              <a:off x="2971" y="1207"/>
              <a:ext cx="137"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24" name="Arc 72"/>
            <p:cNvSpPr>
              <a:spLocks/>
            </p:cNvSpPr>
            <p:nvPr/>
          </p:nvSpPr>
          <p:spPr bwMode="auto">
            <a:xfrm rot="10800000" flipH="1" flipV="1">
              <a:off x="2972" y="1207"/>
              <a:ext cx="92" cy="96"/>
            </a:xfrm>
            <a:custGeom>
              <a:avLst/>
              <a:gdLst>
                <a:gd name="T0" fmla="*/ 0 w 24055"/>
                <a:gd name="T1" fmla="*/ 0 h 21600"/>
                <a:gd name="T2" fmla="*/ 0 w 24055"/>
                <a:gd name="T3" fmla="*/ 0 h 21600"/>
                <a:gd name="T4" fmla="*/ 0 w 24055"/>
                <a:gd name="T5" fmla="*/ 0 h 21600"/>
                <a:gd name="T6" fmla="*/ 0 60000 65536"/>
                <a:gd name="T7" fmla="*/ 0 60000 65536"/>
                <a:gd name="T8" fmla="*/ 0 60000 65536"/>
                <a:gd name="T9" fmla="*/ 0 w 24055"/>
                <a:gd name="T10" fmla="*/ 0 h 21600"/>
                <a:gd name="T11" fmla="*/ 24055 w 24055"/>
                <a:gd name="T12" fmla="*/ 21600 h 21600"/>
              </a:gdLst>
              <a:ahLst/>
              <a:cxnLst>
                <a:cxn ang="T6">
                  <a:pos x="T0" y="T1"/>
                </a:cxn>
                <a:cxn ang="T7">
                  <a:pos x="T2" y="T3"/>
                </a:cxn>
                <a:cxn ang="T8">
                  <a:pos x="T4" y="T5"/>
                </a:cxn>
              </a:cxnLst>
              <a:rect l="T9" t="T10" r="T11" b="T12"/>
              <a:pathLst>
                <a:path w="24055" h="21600" fill="none" extrusionOk="0">
                  <a:moveTo>
                    <a:pt x="-1" y="140"/>
                  </a:moveTo>
                  <a:cubicBezTo>
                    <a:pt x="817" y="47"/>
                    <a:pt x="1640" y="-1"/>
                    <a:pt x="2464" y="0"/>
                  </a:cubicBezTo>
                  <a:cubicBezTo>
                    <a:pt x="14145" y="0"/>
                    <a:pt x="23710" y="9287"/>
                    <a:pt x="24054" y="20964"/>
                  </a:cubicBezTo>
                </a:path>
                <a:path w="24055" h="21600" stroke="0" extrusionOk="0">
                  <a:moveTo>
                    <a:pt x="-1" y="140"/>
                  </a:moveTo>
                  <a:cubicBezTo>
                    <a:pt x="817" y="47"/>
                    <a:pt x="1640" y="-1"/>
                    <a:pt x="2464" y="0"/>
                  </a:cubicBezTo>
                  <a:cubicBezTo>
                    <a:pt x="14145" y="0"/>
                    <a:pt x="23710" y="9287"/>
                    <a:pt x="24054" y="20964"/>
                  </a:cubicBezTo>
                  <a:lnTo>
                    <a:pt x="2464" y="21600"/>
                  </a:lnTo>
                  <a:lnTo>
                    <a:pt x="-1" y="140"/>
                  </a:lnTo>
                  <a:close/>
                </a:path>
              </a:pathLst>
            </a:custGeom>
            <a:noFill/>
            <a:ln w="9525">
              <a:solidFill>
                <a:schemeClr val="tx1"/>
              </a:solidFill>
              <a:prstDash val="sysDot"/>
              <a:round/>
              <a:headEnd/>
              <a:tailEnd type="stealth" w="sm" len="sm"/>
            </a:ln>
            <a:extLst>
              <a:ext uri="{909E8E84-426E-40DD-AFC4-6F175D3DCCD1}">
                <a14:hiddenFill xmlns:a14="http://schemas.microsoft.com/office/drawing/2010/main">
                  <a:solidFill>
                    <a:srgbClr val="FFFFFF"/>
                  </a:solidFill>
                </a14:hiddenFill>
              </a:ext>
            </a:extLst>
          </p:spPr>
          <p:txBody>
            <a:bodyPr wrap="none" anchor="ctr"/>
            <a:lstStyle/>
            <a:p>
              <a:endParaRPr lang="de-CH"/>
            </a:p>
          </p:txBody>
        </p:sp>
        <p:sp>
          <p:nvSpPr>
            <p:cNvPr id="18525" name="Line 134"/>
            <p:cNvSpPr>
              <a:spLocks noChangeShapeType="1"/>
            </p:cNvSpPr>
            <p:nvPr/>
          </p:nvSpPr>
          <p:spPr bwMode="auto">
            <a:xfrm rot="5400000">
              <a:off x="3221" y="1233"/>
              <a:ext cx="0" cy="132"/>
            </a:xfrm>
            <a:prstGeom prst="line">
              <a:avLst/>
            </a:prstGeom>
            <a:noFill/>
            <a:ln w="95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de-CH"/>
            </a:p>
          </p:txBody>
        </p:sp>
        <p:sp>
          <p:nvSpPr>
            <p:cNvPr id="18526" name="Line 311"/>
            <p:cNvSpPr>
              <a:spLocks noChangeShapeType="1"/>
            </p:cNvSpPr>
            <p:nvPr/>
          </p:nvSpPr>
          <p:spPr bwMode="auto">
            <a:xfrm flipH="1">
              <a:off x="2835" y="1304"/>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sp>
        <p:nvSpPr>
          <p:cNvPr id="18503" name="Line 312"/>
          <p:cNvSpPr>
            <a:spLocks noChangeShapeType="1"/>
          </p:cNvSpPr>
          <p:nvPr/>
        </p:nvSpPr>
        <p:spPr bwMode="auto">
          <a:xfrm>
            <a:off x="2122488"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504" name="Line 313"/>
          <p:cNvSpPr>
            <a:spLocks noChangeShapeType="1"/>
          </p:cNvSpPr>
          <p:nvPr/>
        </p:nvSpPr>
        <p:spPr bwMode="auto">
          <a:xfrm>
            <a:off x="1355725" y="12144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505" name="Text Box 38"/>
          <p:cNvSpPr txBox="1">
            <a:spLocks noChangeArrowheads="1"/>
          </p:cNvSpPr>
          <p:nvPr/>
        </p:nvSpPr>
        <p:spPr bwMode="auto">
          <a:xfrm>
            <a:off x="5491163" y="2919413"/>
            <a:ext cx="819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400" b="1">
                <a:solidFill>
                  <a:schemeClr val="tx1"/>
                </a:solidFill>
                <a:latin typeface="Times" pitchFamily="18" charset="0"/>
                <a:ea typeface="ヒラギノ角ゴ Pro W3" charset="-128"/>
              </a:defRPr>
            </a:lvl1pPr>
            <a:lvl2pPr marL="742950" indent="-285750" defTabSz="457200">
              <a:defRPr sz="2400" b="1">
                <a:solidFill>
                  <a:schemeClr val="tx1"/>
                </a:solidFill>
                <a:latin typeface="Times" pitchFamily="18" charset="0"/>
                <a:ea typeface="ヒラギノ角ゴ Pro W3" charset="-128"/>
              </a:defRPr>
            </a:lvl2pPr>
            <a:lvl3pPr marL="1143000" indent="-228600" defTabSz="457200">
              <a:defRPr sz="2400" b="1">
                <a:solidFill>
                  <a:schemeClr val="tx1"/>
                </a:solidFill>
                <a:latin typeface="Times" pitchFamily="18" charset="0"/>
                <a:ea typeface="ヒラギノ角ゴ Pro W3" charset="-128"/>
              </a:defRPr>
            </a:lvl3pPr>
            <a:lvl4pPr marL="1600200" indent="-228600" defTabSz="457200">
              <a:defRPr sz="2400" b="1">
                <a:solidFill>
                  <a:schemeClr val="tx1"/>
                </a:solidFill>
                <a:latin typeface="Times" pitchFamily="18" charset="0"/>
                <a:ea typeface="ヒラギノ角ゴ Pro W3" charset="-128"/>
              </a:defRPr>
            </a:lvl4pPr>
            <a:lvl5pPr marL="2057400" indent="-228600" defTabSz="457200">
              <a:defRPr sz="2400" b="1">
                <a:solidFill>
                  <a:schemeClr val="tx1"/>
                </a:solidFill>
                <a:latin typeface="Times" pitchFamily="18" charset="0"/>
                <a:ea typeface="ヒラギノ角ゴ Pro W3" charset="-128"/>
              </a:defRPr>
            </a:lvl5pPr>
            <a:lvl6pPr marL="25146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defTabSz="4572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eaLnBrk="1" hangingPunct="1"/>
            <a:r>
              <a:rPr lang="en-US" altLang="de-DE" sz="1600" b="0">
                <a:latin typeface="Calibri" pitchFamily="34" charset="0"/>
              </a:rPr>
              <a:t>Storage</a:t>
            </a:r>
          </a:p>
        </p:txBody>
      </p:sp>
      <p:sp>
        <p:nvSpPr>
          <p:cNvPr id="18506" name="Line 323"/>
          <p:cNvSpPr>
            <a:spLocks noChangeShapeType="1"/>
          </p:cNvSpPr>
          <p:nvPr/>
        </p:nvSpPr>
        <p:spPr bwMode="auto">
          <a:xfrm flipV="1">
            <a:off x="8196263" y="4941888"/>
            <a:ext cx="0" cy="6477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nvGrpSpPr>
          <p:cNvPr id="18508" name="Group 330"/>
          <p:cNvGrpSpPr>
            <a:grpSpLocks/>
          </p:cNvGrpSpPr>
          <p:nvPr/>
        </p:nvGrpSpPr>
        <p:grpSpPr bwMode="auto">
          <a:xfrm>
            <a:off x="7947025" y="5389563"/>
            <a:ext cx="500063" cy="614362"/>
            <a:chOff x="5011" y="3475"/>
            <a:chExt cx="315" cy="387"/>
          </a:xfrm>
        </p:grpSpPr>
        <p:sp>
          <p:nvSpPr>
            <p:cNvPr id="18517" name="Line 13"/>
            <p:cNvSpPr>
              <a:spLocks noChangeShapeType="1"/>
            </p:cNvSpPr>
            <p:nvPr/>
          </p:nvSpPr>
          <p:spPr bwMode="auto">
            <a:xfrm rot="5400000" flipH="1">
              <a:off x="5104" y="3537"/>
              <a:ext cx="12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18" name="Line 14"/>
            <p:cNvSpPr>
              <a:spLocks noChangeShapeType="1"/>
            </p:cNvSpPr>
            <p:nvPr/>
          </p:nvSpPr>
          <p:spPr bwMode="auto">
            <a:xfrm rot="5400000" flipH="1">
              <a:off x="5046"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19" name="Line 15"/>
            <p:cNvSpPr>
              <a:spLocks noChangeShapeType="1"/>
            </p:cNvSpPr>
            <p:nvPr/>
          </p:nvSpPr>
          <p:spPr bwMode="auto">
            <a:xfrm rot="5400000">
              <a:off x="5169" y="3441"/>
              <a:ext cx="0" cy="31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20" name="Line 16"/>
            <p:cNvSpPr>
              <a:spLocks noChangeShapeType="1"/>
            </p:cNvSpPr>
            <p:nvPr/>
          </p:nvSpPr>
          <p:spPr bwMode="auto">
            <a:xfrm rot="5400000" flipV="1">
              <a:off x="4966"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21" name="Line 17"/>
            <p:cNvSpPr>
              <a:spLocks noChangeShapeType="1"/>
            </p:cNvSpPr>
            <p:nvPr/>
          </p:nvSpPr>
          <p:spPr bwMode="auto">
            <a:xfrm rot="5400000" flipH="1" flipV="1">
              <a:off x="5123" y="3643"/>
              <a:ext cx="247" cy="1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522" name="Line 14"/>
            <p:cNvSpPr>
              <a:spLocks noChangeShapeType="1"/>
            </p:cNvSpPr>
            <p:nvPr/>
          </p:nvSpPr>
          <p:spPr bwMode="auto">
            <a:xfrm rot="5400000" flipH="1">
              <a:off x="5177" y="3805"/>
              <a:ext cx="11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grpSp>
      <p:sp>
        <p:nvSpPr>
          <p:cNvPr id="18509" name="Rectangle 338"/>
          <p:cNvSpPr>
            <a:spLocks noChangeArrowheads="1"/>
          </p:cNvSpPr>
          <p:nvPr/>
        </p:nvSpPr>
        <p:spPr bwMode="auto">
          <a:xfrm>
            <a:off x="7812088" y="6237288"/>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8510" name="Rectangle 339"/>
          <p:cNvSpPr>
            <a:spLocks noChangeArrowheads="1"/>
          </p:cNvSpPr>
          <p:nvPr/>
        </p:nvSpPr>
        <p:spPr bwMode="auto">
          <a:xfrm>
            <a:off x="8301038" y="6229350"/>
            <a:ext cx="287337" cy="2889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endParaRPr lang="de-DE" altLang="de-DE"/>
          </a:p>
        </p:txBody>
      </p:sp>
      <p:sp>
        <p:nvSpPr>
          <p:cNvPr id="18511" name="Text Box 340"/>
          <p:cNvSpPr txBox="1">
            <a:spLocks noChangeArrowheads="1"/>
          </p:cNvSpPr>
          <p:nvPr/>
        </p:nvSpPr>
        <p:spPr bwMode="auto">
          <a:xfrm>
            <a:off x="7235825" y="6219825"/>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400">
                <a:latin typeface="Calibri" pitchFamily="34" charset="0"/>
              </a:rPr>
              <a:t>Pads</a:t>
            </a:r>
          </a:p>
        </p:txBody>
      </p:sp>
      <p:sp>
        <p:nvSpPr>
          <p:cNvPr id="18512" name="Line 341"/>
          <p:cNvSpPr>
            <a:spLocks noChangeShapeType="1"/>
          </p:cNvSpPr>
          <p:nvPr/>
        </p:nvSpPr>
        <p:spPr bwMode="auto">
          <a:xfrm>
            <a:off x="8093075" y="6013450"/>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513" name="Line 342"/>
          <p:cNvSpPr>
            <a:spLocks noChangeShapeType="1"/>
          </p:cNvSpPr>
          <p:nvPr/>
        </p:nvSpPr>
        <p:spPr bwMode="auto">
          <a:xfrm>
            <a:off x="8301038" y="6005513"/>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8514" name="Text Box 343"/>
          <p:cNvSpPr txBox="1">
            <a:spLocks noChangeArrowheads="1"/>
          </p:cNvSpPr>
          <p:nvPr/>
        </p:nvSpPr>
        <p:spPr bwMode="auto">
          <a:xfrm>
            <a:off x="6243786" y="5157192"/>
            <a:ext cx="135466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r>
              <a:rPr lang="en-US" altLang="de-DE" sz="1600" dirty="0">
                <a:latin typeface="Calibri" pitchFamily="34" charset="0"/>
              </a:rPr>
              <a:t>Single ended</a:t>
            </a:r>
          </a:p>
          <a:p>
            <a:r>
              <a:rPr lang="en-US" altLang="de-DE" sz="1600" dirty="0">
                <a:latin typeface="Calibri" pitchFamily="34" charset="0"/>
              </a:rPr>
              <a:t>to differential</a:t>
            </a:r>
          </a:p>
          <a:p>
            <a:r>
              <a:rPr lang="en-US" altLang="de-DE" sz="1600" dirty="0">
                <a:latin typeface="Calibri" pitchFamily="34" charset="0"/>
              </a:rPr>
              <a:t>output driver</a:t>
            </a:r>
          </a:p>
          <a:p>
            <a:r>
              <a:rPr lang="en-US" altLang="de-DE" sz="1600" dirty="0">
                <a:latin typeface="Calibri" pitchFamily="34" charset="0"/>
              </a:rPr>
              <a:t>(</a:t>
            </a:r>
            <a:r>
              <a:rPr lang="en-US" altLang="de-DE" sz="1600" dirty="0" smtClean="0">
                <a:latin typeface="Calibri" pitchFamily="34" charset="0"/>
              </a:rPr>
              <a:t>1x/25cols</a:t>
            </a:r>
            <a:r>
              <a:rPr lang="en-US" altLang="de-DE" sz="1600" dirty="0">
                <a:latin typeface="Calibri" pitchFamily="34" charset="0"/>
              </a:rPr>
              <a:t>)</a:t>
            </a:r>
          </a:p>
        </p:txBody>
      </p:sp>
      <p:sp>
        <p:nvSpPr>
          <p:cNvPr id="229720" name="Text Box 344"/>
          <p:cNvSpPr txBox="1">
            <a:spLocks noChangeArrowheads="1"/>
          </p:cNvSpPr>
          <p:nvPr/>
        </p:nvSpPr>
        <p:spPr bwMode="auto">
          <a:xfrm>
            <a:off x="899592" y="5164450"/>
            <a:ext cx="3744913" cy="784830"/>
          </a:xfrm>
          <a:prstGeom prst="rect">
            <a:avLst/>
          </a:prstGeom>
          <a:solidFill>
            <a:srgbClr val="AFDAFF"/>
          </a:solidFill>
          <a:ln w="19050">
            <a:noFill/>
            <a:miter lim="800000"/>
            <a:headEnd/>
            <a:tailEnd/>
          </a:ln>
          <a:effectLst/>
          <a:extLst/>
        </p:spPr>
        <p:txBody>
          <a:bodyPr>
            <a:spAutoFit/>
          </a:bodyPr>
          <a:lstStyle/>
          <a:p>
            <a:pPr>
              <a:defRPr/>
            </a:pPr>
            <a:r>
              <a:rPr lang="en-US" sz="1800" kern="1000" spc="30" dirty="0">
                <a:cs typeface="Franklin Gothic Book"/>
              </a:rPr>
              <a:t>MÖNCH </a:t>
            </a:r>
            <a:r>
              <a:rPr lang="en-US" sz="1800" kern="1000" spc="30" dirty="0" smtClean="0">
                <a:cs typeface="Franklin Gothic Book"/>
              </a:rPr>
              <a:t>02:</a:t>
            </a:r>
            <a:endParaRPr lang="en-US" sz="1800" kern="1000" spc="30" dirty="0">
              <a:cs typeface="Franklin Gothic Book"/>
            </a:endParaRPr>
          </a:p>
          <a:p>
            <a:pPr>
              <a:buFontTx/>
              <a:buChar char="•"/>
              <a:defRPr/>
            </a:pPr>
            <a:r>
              <a:rPr lang="en-US" altLang="de-DE" sz="1800" dirty="0" smtClean="0">
                <a:effectLst>
                  <a:outerShdw blurRad="38100" dist="38100" dir="2700000" algn="tl">
                    <a:srgbClr val="FFFFFF"/>
                  </a:outerShdw>
                </a:effectLst>
                <a:latin typeface="+mn-lt"/>
              </a:rPr>
              <a:t>Five </a:t>
            </a:r>
            <a:r>
              <a:rPr lang="en-US" altLang="de-DE" sz="1800" dirty="0">
                <a:effectLst>
                  <a:outerShdw blurRad="38100" dist="38100" dir="2700000" algn="tl">
                    <a:srgbClr val="FFFFFF"/>
                  </a:outerShdw>
                </a:effectLst>
                <a:latin typeface="+mn-lt"/>
              </a:rPr>
              <a:t>different </a:t>
            </a:r>
            <a:r>
              <a:rPr lang="en-US" altLang="de-DE" sz="1800" dirty="0" smtClean="0">
                <a:effectLst>
                  <a:outerShdw blurRad="38100" dist="38100" dir="2700000" algn="tl">
                    <a:srgbClr val="FFFFFF"/>
                  </a:outerShdw>
                </a:effectLst>
                <a:latin typeface="+mn-lt"/>
              </a:rPr>
              <a:t>sub-blocks</a:t>
            </a:r>
            <a:endParaRPr lang="en-US" altLang="de-DE" sz="1800" dirty="0">
              <a:effectLst>
                <a:outerShdw blurRad="38100" dist="38100" dir="2700000" algn="tl">
                  <a:srgbClr val="FFFFFF"/>
                </a:outerShdw>
              </a:effectLst>
              <a:latin typeface="+mn-lt"/>
            </a:endParaRPr>
          </a:p>
        </p:txBody>
      </p:sp>
      <p:sp>
        <p:nvSpPr>
          <p:cNvPr id="2" name="Slide Number Placeholder 1"/>
          <p:cNvSpPr>
            <a:spLocks noGrp="1"/>
          </p:cNvSpPr>
          <p:nvPr>
            <p:ph type="sldNum" sz="quarter" idx="12"/>
          </p:nvPr>
        </p:nvSpPr>
        <p:spPr/>
        <p:txBody>
          <a:bodyPr/>
          <a:lstStyle/>
          <a:p>
            <a:pPr>
              <a:defRPr/>
            </a:pPr>
            <a:fld id="{134B3F54-6726-4052-81E6-1180AEF4FB50}" type="slidenum">
              <a:rPr lang="de-DE" altLang="de-DE"/>
              <a:pPr>
                <a:defRPr/>
              </a:pPr>
              <a:t>9</a:t>
            </a:fld>
            <a:endParaRPr lang="de-DE" altLang="de-DE"/>
          </a:p>
        </p:txBody>
      </p:sp>
      <p:sp>
        <p:nvSpPr>
          <p:cNvPr id="9" name="Oval 8"/>
          <p:cNvSpPr/>
          <p:nvPr/>
        </p:nvSpPr>
        <p:spPr bwMode="auto">
          <a:xfrm>
            <a:off x="1941989" y="2311668"/>
            <a:ext cx="114673" cy="1016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3" name="Oval 172"/>
          <p:cNvSpPr/>
          <p:nvPr/>
        </p:nvSpPr>
        <p:spPr bwMode="auto">
          <a:xfrm>
            <a:off x="4078237" y="2307858"/>
            <a:ext cx="114673" cy="101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1" name="Straight Connector 10"/>
          <p:cNvCxnSpPr/>
          <p:nvPr/>
        </p:nvCxnSpPr>
        <p:spPr bwMode="auto">
          <a:xfrm flipH="1">
            <a:off x="2056662" y="2358390"/>
            <a:ext cx="65826" cy="26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6" name="Title 2"/>
          <p:cNvSpPr>
            <a:spLocks noGrp="1"/>
          </p:cNvSpPr>
          <p:nvPr>
            <p:ph type="title"/>
          </p:nvPr>
        </p:nvSpPr>
        <p:spPr>
          <a:xfrm>
            <a:off x="2077200" y="291600"/>
            <a:ext cx="6708025" cy="508500"/>
          </a:xfrm>
        </p:spPr>
        <p:txBody>
          <a:bodyPr/>
          <a:lstStyle/>
          <a:p>
            <a:r>
              <a:rPr lang="en-US" dirty="0" smtClean="0"/>
              <a:t>Basic pixel architecture</a:t>
            </a:r>
            <a:endParaRPr lang="de-CH" dirty="0"/>
          </a:p>
        </p:txBody>
      </p:sp>
      <p:sp>
        <p:nvSpPr>
          <p:cNvPr id="177" name="Text Box 210"/>
          <p:cNvSpPr txBox="1">
            <a:spLocks noChangeArrowheads="1"/>
          </p:cNvSpPr>
          <p:nvPr/>
        </p:nvSpPr>
        <p:spPr bwMode="auto">
          <a:xfrm>
            <a:off x="5219700" y="4221163"/>
            <a:ext cx="16573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pitchFamily="18" charset="0"/>
                <a:ea typeface="ヒラギノ角ゴ Pro W3" charset="-128"/>
              </a:defRPr>
            </a:lvl1pPr>
            <a:lvl2pPr marL="742950" indent="-285750">
              <a:defRPr sz="2400" b="1">
                <a:solidFill>
                  <a:schemeClr val="tx1"/>
                </a:solidFill>
                <a:latin typeface="Times" pitchFamily="18" charset="0"/>
                <a:ea typeface="ヒラギノ角ゴ Pro W3" charset="-128"/>
              </a:defRPr>
            </a:lvl2pPr>
            <a:lvl3pPr marL="1143000" indent="-228600">
              <a:defRPr sz="2400" b="1">
                <a:solidFill>
                  <a:schemeClr val="tx1"/>
                </a:solidFill>
                <a:latin typeface="Times" pitchFamily="18" charset="0"/>
                <a:ea typeface="ヒラギノ角ゴ Pro W3" charset="-128"/>
              </a:defRPr>
            </a:lvl3pPr>
            <a:lvl4pPr marL="1600200" indent="-228600">
              <a:defRPr sz="2400" b="1">
                <a:solidFill>
                  <a:schemeClr val="tx1"/>
                </a:solidFill>
                <a:latin typeface="Times" pitchFamily="18" charset="0"/>
                <a:ea typeface="ヒラギノ角ゴ Pro W3" charset="-128"/>
              </a:defRPr>
            </a:lvl4pPr>
            <a:lvl5pPr marL="2057400" indent="-228600">
              <a:defRPr sz="2400" b="1">
                <a:solidFill>
                  <a:schemeClr val="tx1"/>
                </a:solidFill>
                <a:latin typeface="Times" pitchFamily="18" charset="0"/>
                <a:ea typeface="ヒラギノ角ゴ Pro W3" charset="-128"/>
              </a:defRPr>
            </a:lvl5pPr>
            <a:lvl6pPr marL="2514600" indent="-228600" eaLnBrk="0" fontAlgn="base" hangingPunct="0">
              <a:spcBef>
                <a:spcPct val="0"/>
              </a:spcBef>
              <a:spcAft>
                <a:spcPct val="0"/>
              </a:spcAft>
              <a:defRPr sz="2400" b="1">
                <a:solidFill>
                  <a:schemeClr val="tx1"/>
                </a:solidFill>
                <a:latin typeface="Times" pitchFamily="18" charset="0"/>
                <a:ea typeface="ヒラギノ角ゴ Pro W3" charset="-128"/>
              </a:defRPr>
            </a:lvl6pPr>
            <a:lvl7pPr marL="2971800" indent="-228600" eaLnBrk="0" fontAlgn="base" hangingPunct="0">
              <a:spcBef>
                <a:spcPct val="0"/>
              </a:spcBef>
              <a:spcAft>
                <a:spcPct val="0"/>
              </a:spcAft>
              <a:defRPr sz="2400" b="1">
                <a:solidFill>
                  <a:schemeClr val="tx1"/>
                </a:solidFill>
                <a:latin typeface="Times" pitchFamily="18" charset="0"/>
                <a:ea typeface="ヒラギノ角ゴ Pro W3" charset="-128"/>
              </a:defRPr>
            </a:lvl7pPr>
            <a:lvl8pPr marL="3429000" indent="-228600" eaLnBrk="0" fontAlgn="base" hangingPunct="0">
              <a:spcBef>
                <a:spcPct val="0"/>
              </a:spcBef>
              <a:spcAft>
                <a:spcPct val="0"/>
              </a:spcAft>
              <a:defRPr sz="2400" b="1">
                <a:solidFill>
                  <a:schemeClr val="tx1"/>
                </a:solidFill>
                <a:latin typeface="Times" pitchFamily="18" charset="0"/>
                <a:ea typeface="ヒラギノ角ゴ Pro W3" charset="-128"/>
              </a:defRPr>
            </a:lvl8pPr>
            <a:lvl9pPr marL="3886200" indent="-228600" eaLnBrk="0" fontAlgn="base" hangingPunct="0">
              <a:spcBef>
                <a:spcPct val="0"/>
              </a:spcBef>
              <a:spcAft>
                <a:spcPct val="0"/>
              </a:spcAft>
              <a:defRPr sz="2400" b="1">
                <a:solidFill>
                  <a:schemeClr val="tx1"/>
                </a:solidFill>
                <a:latin typeface="Times" pitchFamily="18" charset="0"/>
                <a:ea typeface="ヒラギノ角ゴ Pro W3" charset="-128"/>
              </a:defRPr>
            </a:lvl9pPr>
          </a:lstStyle>
          <a:p>
            <a:pPr algn="ctr"/>
            <a:r>
              <a:rPr lang="en-US" altLang="de-DE" sz="1600" dirty="0">
                <a:latin typeface="Calibri" pitchFamily="34" charset="0"/>
              </a:rPr>
              <a:t>Column selection </a:t>
            </a:r>
          </a:p>
          <a:p>
            <a:pPr algn="ctr"/>
            <a:r>
              <a:rPr lang="en-US" altLang="de-DE" sz="1600" dirty="0" smtClean="0">
                <a:latin typeface="Calibri" pitchFamily="34" charset="0"/>
              </a:rPr>
              <a:t>MUX</a:t>
            </a:r>
            <a:endParaRPr lang="en-US" altLang="de-DE" sz="1600" dirty="0">
              <a:latin typeface="Calibri" pitchFamily="34" charset="0"/>
            </a:endParaRPr>
          </a:p>
        </p:txBody>
      </p:sp>
      <p:sp>
        <p:nvSpPr>
          <p:cNvPr id="3" name="Date Placeholder 2"/>
          <p:cNvSpPr>
            <a:spLocks noGrp="1"/>
          </p:cNvSpPr>
          <p:nvPr>
            <p:ph type="dt" sz="half" idx="10"/>
          </p:nvPr>
        </p:nvSpPr>
        <p:spPr/>
        <p:txBody>
          <a:bodyPr/>
          <a:lstStyle/>
          <a:p>
            <a:pPr>
              <a:defRPr/>
            </a:pPr>
            <a:r>
              <a:rPr lang="de-DE" altLang="de-DE" smtClean="0"/>
              <a:t>FEE 2018</a:t>
            </a:r>
            <a:endParaRPr lang="de-DE" altLang="de-DE"/>
          </a:p>
        </p:txBody>
      </p:sp>
    </p:spTree>
    <p:extLst>
      <p:ext uri="{BB962C8B-B14F-4D97-AF65-F5344CB8AC3E}">
        <p14:creationId xmlns:p14="http://schemas.microsoft.com/office/powerpoint/2010/main" val="180336984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3748</Words>
  <Application>Microsoft Office PowerPoint</Application>
  <PresentationFormat>On-screen Show (4:3)</PresentationFormat>
  <Paragraphs>949</Paragraphs>
  <Slides>51</Slides>
  <Notes>27</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PSI-Powerpoint-Master Calibri V2</vt:lpstr>
      <vt:lpstr>Pushing the limits of hybrid pixel detectors in photon science with MÖNCH</vt:lpstr>
      <vt:lpstr>Overview</vt:lpstr>
      <vt:lpstr>Hybrid Detectors @ PSI</vt:lpstr>
      <vt:lpstr>Hybrid Detectors @ PSI</vt:lpstr>
      <vt:lpstr>Challenges and applications</vt:lpstr>
      <vt:lpstr>Challenges and applications</vt:lpstr>
      <vt:lpstr>Prototypes</vt:lpstr>
      <vt:lpstr>MÖNCH 03 </vt:lpstr>
      <vt:lpstr>Basic pixel architecture</vt:lpstr>
      <vt:lpstr>Add-ons</vt:lpstr>
      <vt:lpstr>Add-ons</vt:lpstr>
      <vt:lpstr>Add-ons</vt:lpstr>
      <vt:lpstr>Bump bonding at PSI</vt:lpstr>
      <vt:lpstr>Gain and Noise</vt:lpstr>
      <vt:lpstr>Position interpolation</vt:lpstr>
      <vt:lpstr>Does it work?</vt:lpstr>
      <vt:lpstr>High resolution imaging with MÖNCH</vt:lpstr>
      <vt:lpstr>Spatial resolution</vt:lpstr>
      <vt:lpstr>Laue diffraction</vt:lpstr>
      <vt:lpstr>Color Imaging</vt:lpstr>
      <vt:lpstr>G2-less grating interferometry with MÖNCH</vt:lpstr>
      <vt:lpstr>Towards MÖNCH 1.0 </vt:lpstr>
      <vt:lpstr>Possible ASIC and detector arrangements</vt:lpstr>
      <vt:lpstr>Soft X-ray diffraction</vt:lpstr>
      <vt:lpstr>Soft X-ray Ptychography at PolLux</vt:lpstr>
      <vt:lpstr>Noise</vt:lpstr>
      <vt:lpstr>Dynamic gain switching</vt:lpstr>
      <vt:lpstr>Dynamic gain switching</vt:lpstr>
      <vt:lpstr>DGS at work with an IR laser</vt:lpstr>
      <vt:lpstr>Droop</vt:lpstr>
      <vt:lpstr>Droop: pedestal shift</vt:lpstr>
      <vt:lpstr>Thin entrance window</vt:lpstr>
      <vt:lpstr>Vacuum compatibility</vt:lpstr>
      <vt:lpstr>Conclusions and outlook</vt:lpstr>
      <vt:lpstr>The PSI Photon Science Detector Group</vt:lpstr>
      <vt:lpstr>Thank you!</vt:lpstr>
      <vt:lpstr>Thank you</vt:lpstr>
      <vt:lpstr>Clustering </vt:lpstr>
      <vt:lpstr>Iterative correction method</vt:lpstr>
      <vt:lpstr>Nanoscope imaging</vt:lpstr>
      <vt:lpstr>Charge sharing</vt:lpstr>
      <vt:lpstr>Linear charge collection model</vt:lpstr>
      <vt:lpstr>Dynamic range for MÖNCH 03</vt:lpstr>
      <vt:lpstr>Energy resolution</vt:lpstr>
      <vt:lpstr>Subpixel interpolation</vt:lpstr>
      <vt:lpstr>Energy calibration</vt:lpstr>
      <vt:lpstr>Grating-based phase contrast imaging</vt:lpstr>
      <vt:lpstr>Omnidirectional grating interferometry</vt:lpstr>
      <vt:lpstr>Laue-Indexing of complex samples</vt:lpstr>
      <vt:lpstr>PowerPoint Presentation</vt:lpstr>
      <vt:lpstr>Pilot test with Resonant Soft X-ray Scattering</vt:lpstr>
    </vt:vector>
  </TitlesOfParts>
  <Company>Paul Scherrer Institut [PSI.CH]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Aktueller Power Point Vortrag  «Das PSI in Kürze»</dc:title>
  <dc:creator>Paul Scherrer Instiut</dc:creator>
  <cp:lastModifiedBy>Dinapoli Roberto</cp:lastModifiedBy>
  <cp:revision>569</cp:revision>
  <cp:lastPrinted>2015-07-23T13:50:07Z</cp:lastPrinted>
  <dcterms:created xsi:type="dcterms:W3CDTF">2015-06-09T12:31:54Z</dcterms:created>
  <dcterms:modified xsi:type="dcterms:W3CDTF">2018-05-22T02:57:01Z</dcterms:modified>
</cp:coreProperties>
</file>