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306" r:id="rId2"/>
    <p:sldId id="371" r:id="rId3"/>
    <p:sldId id="372" r:id="rId4"/>
    <p:sldId id="383" r:id="rId5"/>
    <p:sldId id="403" r:id="rId6"/>
    <p:sldId id="402" r:id="rId7"/>
    <p:sldId id="394" r:id="rId8"/>
    <p:sldId id="385" r:id="rId9"/>
    <p:sldId id="392" r:id="rId10"/>
    <p:sldId id="404" r:id="rId11"/>
    <p:sldId id="397" r:id="rId12"/>
    <p:sldId id="398" r:id="rId13"/>
    <p:sldId id="395" r:id="rId14"/>
    <p:sldId id="369" r:id="rId15"/>
    <p:sldId id="401" r:id="rId16"/>
    <p:sldId id="375" r:id="rId17"/>
    <p:sldId id="390" r:id="rId18"/>
    <p:sldId id="389" r:id="rId19"/>
    <p:sldId id="355" r:id="rId20"/>
    <p:sldId id="405" r:id="rId21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iehl, Inge" initials="ID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33"/>
    <a:srgbClr val="FF3300"/>
    <a:srgbClr val="FFB400"/>
    <a:srgbClr val="FFC800"/>
    <a:srgbClr val="FFCC00"/>
    <a:srgbClr val="993366"/>
    <a:srgbClr val="D8ECE9"/>
    <a:srgbClr val="E5EECD"/>
    <a:srgbClr val="00A57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8519" autoAdjust="0"/>
  </p:normalViewPr>
  <p:slideViewPr>
    <p:cSldViewPr>
      <p:cViewPr>
        <p:scale>
          <a:sx n="90" d="100"/>
          <a:sy n="90" d="100"/>
        </p:scale>
        <p:origin x="-732" y="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31EB7-BB25-49B1-A053-B5C7D892778B}" type="datetimeFigureOut">
              <a:rPr lang="de-DE" smtClean="0"/>
              <a:t>21.05.2018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CEE0D-A5C7-4ED6-9910-623FEB89C8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685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CCFBD-409A-4F2A-84D1-9B05D104271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24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CEE0D-A5C7-4ED6-9910-623FEB89C83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009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CEE0D-A5C7-4ED6-9910-623FEB89C83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009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CEE0D-A5C7-4ED6-9910-623FEB89C83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009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CEE0D-A5C7-4ED6-9910-623FEB89C83B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009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smtClean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282575" y="6212404"/>
            <a:ext cx="7593013" cy="514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Inge Diehl DESY-</a:t>
            </a:r>
            <a:r>
              <a:rPr lang="en-GB" sz="900" b="1" baseline="0" dirty="0" smtClean="0">
                <a:solidFill>
                  <a:schemeClr val="bg2"/>
                </a:solidFill>
              </a:rPr>
              <a:t>FEC</a:t>
            </a:r>
            <a:r>
              <a:rPr lang="en-GB" sz="900" dirty="0" smtClean="0">
                <a:solidFill>
                  <a:schemeClr val="bg2"/>
                </a:solidFill>
              </a:rPr>
              <a:t>|  FEE Meeting </a:t>
            </a:r>
            <a:r>
              <a:rPr lang="en-GB" sz="900" dirty="0" err="1" smtClean="0">
                <a:solidFill>
                  <a:schemeClr val="bg2"/>
                </a:solidFill>
              </a:rPr>
              <a:t>Jouvence</a:t>
            </a:r>
            <a:r>
              <a:rPr lang="en-GB" sz="900" dirty="0" smtClean="0">
                <a:solidFill>
                  <a:schemeClr val="bg2"/>
                </a:solidFill>
              </a:rPr>
              <a:t> 21.5.2018 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‹Nr.›</a:t>
            </a:fld>
            <a:endParaRPr lang="en-GB" sz="900" b="1" dirty="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292100" y="1363663"/>
            <a:ext cx="8520113" cy="4225577"/>
          </a:xfrm>
        </p:spPr>
        <p:txBody>
          <a:bodyPr/>
          <a:lstStyle/>
          <a:p>
            <a:r>
              <a:rPr lang="en-US" u="sng" dirty="0" smtClean="0"/>
              <a:t>Inge Diehl</a:t>
            </a:r>
            <a:r>
              <a:rPr lang="en-US" dirty="0" smtClean="0"/>
              <a:t>, </a:t>
            </a:r>
            <a:r>
              <a:rPr lang="en-US" dirty="0" err="1" smtClean="0"/>
              <a:t>Karsten</a:t>
            </a:r>
            <a:r>
              <a:rPr lang="en-US" dirty="0" smtClean="0"/>
              <a:t> Hansen, Christian </a:t>
            </a:r>
            <a:r>
              <a:rPr lang="en-US" dirty="0" err="1" smtClean="0"/>
              <a:t>Reckleben</a:t>
            </a:r>
            <a:r>
              <a:rPr lang="en-US" dirty="0" smtClean="0"/>
              <a:t>, Yuan Yao</a:t>
            </a:r>
          </a:p>
          <a:p>
            <a:r>
              <a:rPr lang="en-US" b="0" dirty="0" smtClean="0"/>
              <a:t>DESY-FEC, Hamburg, Germany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de-DE" dirty="0" smtClean="0"/>
          </a:p>
          <a:p>
            <a:endParaRPr lang="en-US" dirty="0" smtClean="0"/>
          </a:p>
          <a:p>
            <a:r>
              <a:rPr lang="en-US" b="0" dirty="0" smtClean="0">
                <a:solidFill>
                  <a:schemeClr val="tx1"/>
                </a:solidFill>
              </a:rPr>
              <a:t>11</a:t>
            </a:r>
            <a:r>
              <a:rPr lang="en-US" b="0" baseline="30000" dirty="0" smtClean="0">
                <a:solidFill>
                  <a:schemeClr val="tx1"/>
                </a:solidFill>
              </a:rPr>
              <a:t>th</a:t>
            </a:r>
            <a:r>
              <a:rPr lang="en-US" b="0" dirty="0" smtClean="0">
                <a:solidFill>
                  <a:schemeClr val="tx1"/>
                </a:solidFill>
              </a:rPr>
              <a:t> Front-End Electronics Meeting</a:t>
            </a:r>
          </a:p>
          <a:p>
            <a:r>
              <a:rPr lang="en-US" b="0" dirty="0" err="1">
                <a:solidFill>
                  <a:schemeClr val="tx1"/>
                </a:solidFill>
              </a:rPr>
              <a:t>Jouvence</a:t>
            </a:r>
            <a:r>
              <a:rPr lang="en-US" b="0" dirty="0">
                <a:solidFill>
                  <a:schemeClr val="tx1"/>
                </a:solidFill>
              </a:rPr>
              <a:t>, </a:t>
            </a:r>
            <a:r>
              <a:rPr lang="en-US" b="0" dirty="0" smtClean="0">
                <a:solidFill>
                  <a:schemeClr val="tx1"/>
                </a:solidFill>
              </a:rPr>
              <a:t>20. May – 25. May 2018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Performance of a digital-</a:t>
            </a:r>
            <a:r>
              <a:rPr lang="en-US" dirty="0" err="1" smtClean="0"/>
              <a:t>SiPM</a:t>
            </a:r>
            <a:r>
              <a:rPr lang="en-US" dirty="0" smtClean="0"/>
              <a:t> readout chip</a:t>
            </a:r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38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prototype:</a:t>
            </a:r>
            <a:r>
              <a:rPr lang="en-US" b="0" i="1" dirty="0"/>
              <a:t> </a:t>
            </a:r>
            <a:r>
              <a:rPr lang="en-US" b="0" i="1" dirty="0" smtClean="0"/>
              <a:t>validation-logic performance</a:t>
            </a:r>
            <a:endParaRPr lang="en-US" b="0" i="1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4499991" y="989112"/>
            <a:ext cx="4463927" cy="804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100" kern="0" dirty="0">
                <a:solidFill>
                  <a:srgbClr val="000000"/>
                </a:solidFill>
                <a:cs typeface="Times New Roman" pitchFamily="18" charset="0"/>
              </a:rPr>
              <a:t>r</a:t>
            </a:r>
            <a:r>
              <a:rPr lang="en-US" sz="1100" kern="0" dirty="0" smtClean="0">
                <a:solidFill>
                  <a:srgbClr val="000000"/>
                </a:solidFill>
                <a:cs typeface="Times New Roman" pitchFamily="18" charset="0"/>
              </a:rPr>
              <a:t>ecord time: ~12.5 </a:t>
            </a:r>
            <a:r>
              <a:rPr lang="en-US" sz="1100" kern="0" dirty="0" err="1" smtClean="0">
                <a:solidFill>
                  <a:srgbClr val="000000"/>
                </a:solidFill>
                <a:cs typeface="Times New Roman" pitchFamily="18" charset="0"/>
              </a:rPr>
              <a:t>ms</a:t>
            </a:r>
            <a:r>
              <a:rPr lang="en-US" sz="1100" kern="0" dirty="0" smtClean="0">
                <a:solidFill>
                  <a:srgbClr val="000000"/>
                </a:solidFill>
                <a:cs typeface="Times New Roman" pitchFamily="18" charset="0"/>
              </a:rPr>
              <a:t> (~38000 </a:t>
            </a:r>
            <a:r>
              <a:rPr lang="en-US" sz="1100" kern="0" dirty="0">
                <a:solidFill>
                  <a:srgbClr val="000000"/>
                </a:solidFill>
                <a:cs typeface="Times New Roman" pitchFamily="18" charset="0"/>
              </a:rPr>
              <a:t>frames </a:t>
            </a:r>
            <a:r>
              <a:rPr lang="en-US" sz="1100" kern="0" dirty="0" smtClean="0">
                <a:solidFill>
                  <a:srgbClr val="000000"/>
                </a:solidFill>
                <a:cs typeface="Times New Roman" pitchFamily="18" charset="0"/>
              </a:rPr>
              <a:t>@ 3 MHz)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100" kern="0" dirty="0" smtClean="0">
                <a:solidFill>
                  <a:srgbClr val="000000"/>
                </a:solidFill>
                <a:cs typeface="Times New Roman" pitchFamily="18" charset="0"/>
              </a:rPr>
              <a:t>1-hit counting per frame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100" kern="0" dirty="0" err="1" smtClean="0">
                <a:solidFill>
                  <a:srgbClr val="000000"/>
                </a:solidFill>
                <a:cs typeface="Times New Roman" pitchFamily="18" charset="0"/>
              </a:rPr>
              <a:t>V</a:t>
            </a:r>
            <a:r>
              <a:rPr lang="en-US" sz="1100" kern="0" baseline="-25000" dirty="0" err="1" smtClean="0">
                <a:solidFill>
                  <a:srgbClr val="000000"/>
                </a:solidFill>
                <a:cs typeface="Times New Roman" pitchFamily="18" charset="0"/>
              </a:rPr>
              <a:t>bias</a:t>
            </a:r>
            <a:r>
              <a:rPr lang="en-US" sz="1100" kern="0" dirty="0" smtClean="0">
                <a:solidFill>
                  <a:srgbClr val="000000"/>
                </a:solidFill>
                <a:cs typeface="Times New Roman" pitchFamily="18" charset="0"/>
              </a:rPr>
              <a:t> = 36.5 V</a:t>
            </a:r>
          </a:p>
        </p:txBody>
      </p:sp>
      <p:sp>
        <p:nvSpPr>
          <p:cNvPr id="13" name="Inhaltsplatzhalter 2"/>
          <p:cNvSpPr txBox="1">
            <a:spLocks/>
          </p:cNvSpPr>
          <p:nvPr/>
        </p:nvSpPr>
        <p:spPr bwMode="auto">
          <a:xfrm>
            <a:off x="323528" y="5039490"/>
            <a:ext cx="6408426" cy="981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DCR can be significantly reduced (compare: DCR w/o validation = 180 kHz)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crosstalk problematic shown</a:t>
            </a:r>
          </a:p>
        </p:txBody>
      </p:sp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259905" y="887469"/>
            <a:ext cx="518457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 Black" pitchFamily="34" charset="0"/>
              <a:buNone/>
            </a:pPr>
            <a:r>
              <a:rPr lang="en-US" sz="1400" b="1" kern="0" dirty="0" smtClean="0">
                <a:solidFill>
                  <a:schemeClr val="accent2"/>
                </a:solidFill>
                <a:cs typeface="Times New Roman" pitchFamily="18" charset="0"/>
              </a:rPr>
              <a:t>dark-count rate </a:t>
            </a:r>
            <a:r>
              <a:rPr lang="en-US" sz="1400" b="1" kern="0" dirty="0" smtClean="0">
                <a:solidFill>
                  <a:schemeClr val="accent1"/>
                </a:solidFill>
                <a:cs typeface="Times New Roman" pitchFamily="18" charset="0"/>
              </a:rPr>
              <a:t>with consideration of valid bit</a:t>
            </a:r>
          </a:p>
          <a:p>
            <a:pPr marL="0" indent="0">
              <a:buFont typeface="Arial Black" pitchFamily="34" charset="0"/>
              <a:buNone/>
            </a:pPr>
            <a:endParaRPr lang="en-US" sz="1400" b="1" kern="0" dirty="0" smtClean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4" name="Inhaltsplatzhalter 2"/>
          <p:cNvSpPr txBox="1">
            <a:spLocks/>
          </p:cNvSpPr>
          <p:nvPr/>
        </p:nvSpPr>
        <p:spPr bwMode="auto">
          <a:xfrm>
            <a:off x="452686" y="2124436"/>
            <a:ext cx="2088232" cy="28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 Black" pitchFamily="34" charset="0"/>
              <a:buNone/>
            </a:pPr>
            <a:r>
              <a:rPr lang="en-US" sz="1400" kern="0" dirty="0" smtClean="0">
                <a:solidFill>
                  <a:schemeClr val="accent2"/>
                </a:solidFill>
                <a:cs typeface="Times New Roman" pitchFamily="18" charset="0"/>
              </a:rPr>
              <a:t>row: 2, col: 1</a:t>
            </a:r>
          </a:p>
        </p:txBody>
      </p:sp>
      <p:sp>
        <p:nvSpPr>
          <p:cNvPr id="16" name="Inhaltsplatzhalter 2"/>
          <p:cNvSpPr txBox="1">
            <a:spLocks/>
          </p:cNvSpPr>
          <p:nvPr/>
        </p:nvSpPr>
        <p:spPr bwMode="auto">
          <a:xfrm>
            <a:off x="3391297" y="2124437"/>
            <a:ext cx="2088232" cy="28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 Black" pitchFamily="34" charset="0"/>
              <a:buNone/>
            </a:pPr>
            <a:r>
              <a:rPr lang="en-US" sz="1400" kern="0" dirty="0" smtClean="0">
                <a:solidFill>
                  <a:schemeClr val="accent2"/>
                </a:solidFill>
                <a:cs typeface="Times New Roman" pitchFamily="18" charset="0"/>
              </a:rPr>
              <a:t>row: 3, col: 1</a:t>
            </a:r>
          </a:p>
        </p:txBody>
      </p:sp>
      <p:sp>
        <p:nvSpPr>
          <p:cNvPr id="17" name="Inhaltsplatzhalter 2"/>
          <p:cNvSpPr txBox="1">
            <a:spLocks/>
          </p:cNvSpPr>
          <p:nvPr/>
        </p:nvSpPr>
        <p:spPr bwMode="auto">
          <a:xfrm>
            <a:off x="6300192" y="2124438"/>
            <a:ext cx="2088232" cy="28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 Black" pitchFamily="34" charset="0"/>
              <a:buNone/>
            </a:pPr>
            <a:r>
              <a:rPr lang="en-US" sz="1400" kern="0" dirty="0" smtClean="0">
                <a:solidFill>
                  <a:schemeClr val="accent2"/>
                </a:solidFill>
                <a:cs typeface="Times New Roman" pitchFamily="18" charset="0"/>
              </a:rPr>
              <a:t>row: 4, col: 1</a:t>
            </a:r>
          </a:p>
        </p:txBody>
      </p:sp>
      <p:sp>
        <p:nvSpPr>
          <p:cNvPr id="18" name="Inhaltsplatzhalter 2"/>
          <p:cNvSpPr txBox="1">
            <a:spLocks/>
          </p:cNvSpPr>
          <p:nvPr/>
        </p:nvSpPr>
        <p:spPr bwMode="auto">
          <a:xfrm>
            <a:off x="248091" y="1808800"/>
            <a:ext cx="2088232" cy="28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 Black" pitchFamily="34" charset="0"/>
              <a:buNone/>
            </a:pPr>
            <a:r>
              <a:rPr lang="en-US" sz="1400" kern="0" dirty="0" smtClean="0">
                <a:solidFill>
                  <a:schemeClr val="accent2"/>
                </a:solidFill>
                <a:cs typeface="Times New Roman" pitchFamily="18" charset="0"/>
              </a:rPr>
              <a:t>validation thresholds: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4" r="6041" b="3533"/>
          <a:stretch/>
        </p:blipFill>
        <p:spPr>
          <a:xfrm>
            <a:off x="35496" y="2570889"/>
            <a:ext cx="3092896" cy="246860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4" r="7479" b="3533"/>
          <a:stretch/>
        </p:blipFill>
        <p:spPr>
          <a:xfrm>
            <a:off x="3074639" y="2570889"/>
            <a:ext cx="2962276" cy="246860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0" r="7009" b="3533"/>
          <a:stretch/>
        </p:blipFill>
        <p:spPr>
          <a:xfrm>
            <a:off x="6055171" y="2570889"/>
            <a:ext cx="2981325" cy="246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93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prototype:</a:t>
            </a:r>
            <a:r>
              <a:rPr lang="en-US" b="0" i="1" dirty="0"/>
              <a:t> </a:t>
            </a:r>
            <a:r>
              <a:rPr lang="en-US" b="0" i="1" dirty="0" smtClean="0"/>
              <a:t>TDC performance</a:t>
            </a:r>
            <a:endParaRPr lang="en-US" b="0" i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8" t="6365" r="8913" b="5206"/>
          <a:stretch/>
        </p:blipFill>
        <p:spPr>
          <a:xfrm>
            <a:off x="467544" y="1412776"/>
            <a:ext cx="3617422" cy="4509038"/>
          </a:xfrm>
          <a:prstGeom prst="rect">
            <a:avLst/>
          </a:prstGeom>
          <a:ln>
            <a:noFill/>
          </a:ln>
        </p:spPr>
      </p:pic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4482575" y="1601333"/>
            <a:ext cx="4463927" cy="2065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cs typeface="Times New Roman" pitchFamily="18" charset="0"/>
              </a:rPr>
              <a:t>r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ecord time: ~12.5 </a:t>
            </a:r>
            <a:r>
              <a:rPr lang="en-US" kern="0" dirty="0" err="1" smtClean="0">
                <a:solidFill>
                  <a:srgbClr val="000000"/>
                </a:solidFill>
                <a:cs typeface="Times New Roman" pitchFamily="18" charset="0"/>
              </a:rPr>
              <a:t>ms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 (~38000 </a:t>
            </a:r>
            <a:r>
              <a:rPr lang="en-US" kern="0" dirty="0">
                <a:solidFill>
                  <a:srgbClr val="000000"/>
                </a:solidFill>
                <a:cs typeface="Times New Roman" pitchFamily="18" charset="0"/>
              </a:rPr>
              <a:t>frames 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@ 3 MHz)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err="1" smtClean="0">
                <a:solidFill>
                  <a:srgbClr val="000000"/>
                </a:solidFill>
                <a:cs typeface="Times New Roman" pitchFamily="18" charset="0"/>
              </a:rPr>
              <a:t>V</a:t>
            </a:r>
            <a:r>
              <a:rPr lang="en-US" kern="0" baseline="-25000" dirty="0" err="1" smtClean="0">
                <a:solidFill>
                  <a:srgbClr val="000000"/>
                </a:solidFill>
                <a:cs typeface="Times New Roman" pitchFamily="18" charset="0"/>
              </a:rPr>
              <a:t>bias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 = 36.5 V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‘0’ suppression by consideration the valid bit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mean peak of TDC values at the beginning</a:t>
            </a:r>
          </a:p>
          <a:p>
            <a:pPr marL="750887" lvl="3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probability higher by enabling all pixel</a:t>
            </a:r>
          </a:p>
          <a:p>
            <a:pPr marL="750887" lvl="3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for 1 pixel enabled it is nearly equal distributed</a:t>
            </a: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467543" y="908720"/>
            <a:ext cx="482453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 Black" pitchFamily="34" charset="0"/>
              <a:buNone/>
            </a:pPr>
            <a:r>
              <a:rPr lang="en-US" sz="1400" b="1" kern="0" dirty="0" smtClean="0">
                <a:solidFill>
                  <a:schemeClr val="accent2"/>
                </a:solidFill>
                <a:cs typeface="Times New Roman" pitchFamily="18" charset="0"/>
              </a:rPr>
              <a:t>histogram of the TDC values</a:t>
            </a:r>
            <a:endParaRPr lang="en-US" sz="1400" b="1" kern="0" dirty="0" smtClean="0">
              <a:solidFill>
                <a:schemeClr val="accent1"/>
              </a:solidFill>
              <a:cs typeface="Times New Roman" pitchFamily="18" charset="0"/>
            </a:endParaRPr>
          </a:p>
          <a:p>
            <a:pPr marL="0" indent="0">
              <a:buFont typeface="Arial Black" pitchFamily="34" charset="0"/>
              <a:buNone/>
            </a:pPr>
            <a:endParaRPr lang="en-US" sz="1400" b="1" kern="0" dirty="0" smtClean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1" name="Text Box 271"/>
          <p:cNvSpPr txBox="1">
            <a:spLocks noChangeArrowheads="1"/>
          </p:cNvSpPr>
          <p:nvPr/>
        </p:nvSpPr>
        <p:spPr bwMode="auto">
          <a:xfrm>
            <a:off x="1593143" y="1601334"/>
            <a:ext cx="2330785" cy="307777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time stamp of 1</a:t>
            </a:r>
            <a:r>
              <a:rPr lang="en-US" sz="1400" b="1" baseline="30000" dirty="0" smtClean="0">
                <a:solidFill>
                  <a:schemeClr val="bg1"/>
                </a:solidFill>
                <a:cs typeface="Times New Roman" pitchFamily="18" charset="0"/>
              </a:rPr>
              <a:t>st</a:t>
            </a:r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 event</a:t>
            </a:r>
          </a:p>
        </p:txBody>
      </p:sp>
    </p:spTree>
    <p:extLst>
      <p:ext uri="{BB962C8B-B14F-4D97-AF65-F5344CB8AC3E}">
        <p14:creationId xmlns:p14="http://schemas.microsoft.com/office/powerpoint/2010/main" val="399210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prototype:</a:t>
            </a:r>
            <a:r>
              <a:rPr lang="en-US" b="0" i="1" dirty="0"/>
              <a:t> </a:t>
            </a:r>
            <a:r>
              <a:rPr lang="en-US" b="0" i="1" dirty="0" smtClean="0"/>
              <a:t>fine TDC performance</a:t>
            </a:r>
            <a:endParaRPr lang="en-US" b="0" i="1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664572" y="4017985"/>
            <a:ext cx="3682937" cy="1396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in good agreement with the fine-TDC DNL</a:t>
            </a:r>
          </a:p>
          <a:p>
            <a:pPr marL="750887" lvl="3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determined by using the test input</a:t>
            </a:r>
          </a:p>
          <a:p>
            <a:pPr marL="750887" lvl="3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max. DNL error: +0.61/-0.57 LSB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endParaRPr lang="en-US" kern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107505" y="908720"/>
            <a:ext cx="619268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 Black" pitchFamily="34" charset="0"/>
              <a:buNone/>
            </a:pPr>
            <a:r>
              <a:rPr lang="en-US" sz="1400" b="1" kern="0" dirty="0" smtClean="0">
                <a:solidFill>
                  <a:schemeClr val="accent2"/>
                </a:solidFill>
                <a:cs typeface="Times New Roman" pitchFamily="18" charset="0"/>
              </a:rPr>
              <a:t>Distribution of the fine TDC output values for random dark events </a:t>
            </a:r>
          </a:p>
          <a:p>
            <a:pPr marL="0" indent="0">
              <a:buFont typeface="Arial Black" pitchFamily="34" charset="0"/>
              <a:buNone/>
            </a:pPr>
            <a:endParaRPr lang="en-US" sz="1400" b="1" kern="0" dirty="0" smtClean="0">
              <a:solidFill>
                <a:schemeClr val="accent2"/>
              </a:solidFill>
              <a:cs typeface="Times New Roman" pitchFamily="18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4" t="6401" r="6172" b="2966"/>
          <a:stretch/>
        </p:blipFill>
        <p:spPr>
          <a:xfrm>
            <a:off x="4726631" y="3633656"/>
            <a:ext cx="3797342" cy="214077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1" t="4988" r="5599" b="2674"/>
          <a:stretch/>
        </p:blipFill>
        <p:spPr>
          <a:xfrm>
            <a:off x="4716016" y="1484784"/>
            <a:ext cx="3816424" cy="205740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8" t="66694" r="8913" b="5206"/>
          <a:stretch/>
        </p:blipFill>
        <p:spPr>
          <a:xfrm>
            <a:off x="432024" y="1979137"/>
            <a:ext cx="4181332" cy="1656184"/>
          </a:xfrm>
          <a:prstGeom prst="rect">
            <a:avLst/>
          </a:prstGeom>
          <a:ln>
            <a:noFill/>
          </a:ln>
        </p:spPr>
      </p:pic>
      <p:cxnSp>
        <p:nvCxnSpPr>
          <p:cNvPr id="7" name="Gerade Verbindung 6"/>
          <p:cNvCxnSpPr/>
          <p:nvPr/>
        </p:nvCxnSpPr>
        <p:spPr bwMode="auto">
          <a:xfrm>
            <a:off x="819117" y="2436587"/>
            <a:ext cx="379423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feld 12"/>
          <p:cNvSpPr txBox="1"/>
          <p:nvPr/>
        </p:nvSpPr>
        <p:spPr>
          <a:xfrm>
            <a:off x="207556" y="1717527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C00000"/>
                </a:solidFill>
              </a:rPr>
              <a:t>Mean value</a:t>
            </a:r>
            <a:endParaRPr lang="en-US" sz="1100" dirty="0">
              <a:solidFill>
                <a:srgbClr val="C00000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 bwMode="auto">
          <a:xfrm>
            <a:off x="664572" y="1979137"/>
            <a:ext cx="230464" cy="43697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5180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9" t="4879" r="12456" b="2388"/>
          <a:stretch/>
        </p:blipFill>
        <p:spPr>
          <a:xfrm>
            <a:off x="5670972" y="1646854"/>
            <a:ext cx="2698599" cy="226814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setup: </a:t>
            </a:r>
            <a:r>
              <a:rPr lang="en-US" b="0" i="1" dirty="0" smtClean="0"/>
              <a:t>ASIC - separate test circuits</a:t>
            </a:r>
            <a:endParaRPr lang="en-US" dirty="0"/>
          </a:p>
        </p:txBody>
      </p:sp>
      <p:pic>
        <p:nvPicPr>
          <p:cNvPr id="56" name="Picture 3" descr="N:\4all\public\fec\Projects\APD\Pics\Testsetup SA2 11.2017\APD-Testsetup-238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9" b="17118"/>
          <a:stretch/>
        </p:blipFill>
        <p:spPr bwMode="auto">
          <a:xfrm>
            <a:off x="196634" y="1556792"/>
            <a:ext cx="494010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11560" y="3134523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DG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2946411" y="2860850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DTG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3" name="Textfeld 62"/>
          <p:cNvSpPr txBox="1"/>
          <p:nvPr/>
        </p:nvSpPr>
        <p:spPr>
          <a:xfrm>
            <a:off x="1541136" y="2708920"/>
            <a:ext cx="798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scope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3915977" y="2780928"/>
            <a:ext cx="1095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power Supply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521407" y="1172085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TC </a:t>
            </a:r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testboard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 bwMode="auto">
          <a:xfrm flipH="1">
            <a:off x="7020272" y="1479862"/>
            <a:ext cx="576065" cy="43697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 Verbindung 35"/>
          <p:cNvCxnSpPr/>
          <p:nvPr/>
        </p:nvCxnSpPr>
        <p:spPr bwMode="auto">
          <a:xfrm flipV="1">
            <a:off x="2950390" y="1646854"/>
            <a:ext cx="2720582" cy="184771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Gerade Verbindung 37"/>
          <p:cNvCxnSpPr>
            <a:stCxn id="39" idx="2"/>
          </p:cNvCxnSpPr>
          <p:nvPr/>
        </p:nvCxnSpPr>
        <p:spPr bwMode="auto">
          <a:xfrm>
            <a:off x="3185131" y="3818452"/>
            <a:ext cx="2485841" cy="965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Rechteck 38"/>
          <p:cNvSpPr/>
          <p:nvPr/>
        </p:nvSpPr>
        <p:spPr bwMode="auto">
          <a:xfrm>
            <a:off x="2950390" y="3501008"/>
            <a:ext cx="469482" cy="317444"/>
          </a:xfrm>
          <a:prstGeom prst="rect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0" t="12029" r="7520" b="5744"/>
          <a:stretch/>
        </p:blipFill>
        <p:spPr>
          <a:xfrm>
            <a:off x="4819603" y="4309983"/>
            <a:ext cx="2697869" cy="1825159"/>
          </a:xfrm>
          <a:prstGeom prst="rect">
            <a:avLst/>
          </a:prstGeom>
        </p:spPr>
      </p:pic>
      <p:sp>
        <p:nvSpPr>
          <p:cNvPr id="32" name="Rechteck 31"/>
          <p:cNvSpPr/>
          <p:nvPr/>
        </p:nvSpPr>
        <p:spPr bwMode="auto">
          <a:xfrm>
            <a:off x="2431945" y="5222563"/>
            <a:ext cx="469482" cy="398271"/>
          </a:xfrm>
          <a:prstGeom prst="rect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Inhaltsplatzhalter 2"/>
          <p:cNvSpPr txBox="1">
            <a:spLocks/>
          </p:cNvSpPr>
          <p:nvPr/>
        </p:nvSpPr>
        <p:spPr bwMode="auto">
          <a:xfrm>
            <a:off x="323528" y="4149997"/>
            <a:ext cx="3888432" cy="198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lab instruments: pattern generator, oscilloscope, data-timing generator, power supply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1 </a:t>
            </a:r>
            <a:r>
              <a:rPr lang="en-US" kern="0" dirty="0" err="1" smtClean="0">
                <a:solidFill>
                  <a:srgbClr val="000000"/>
                </a:solidFill>
                <a:cs typeface="Times New Roman" pitchFamily="18" charset="0"/>
              </a:rPr>
              <a:t>testboard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 with 1 ASIC sample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cs typeface="Times New Roman" pitchFamily="18" charset="0"/>
              </a:rPr>
              <a:t>t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est of separate circuits:</a:t>
            </a:r>
          </a:p>
          <a:p>
            <a:pPr marL="750887" lvl="3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1 TDC</a:t>
            </a:r>
          </a:p>
          <a:p>
            <a:pPr marL="750887" lvl="3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1 LVDS transceiver</a:t>
            </a:r>
          </a:p>
        </p:txBody>
      </p:sp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323528" y="836713"/>
            <a:ext cx="4608512" cy="432048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 smtClean="0">
                <a:solidFill>
                  <a:schemeClr val="accent2"/>
                </a:solidFill>
                <a:cs typeface="Times New Roman" pitchFamily="18" charset="0"/>
              </a:rPr>
              <a:t>additional performance tests</a:t>
            </a:r>
          </a:p>
        </p:txBody>
      </p:sp>
    </p:spTree>
    <p:extLst>
      <p:ext uri="{BB962C8B-B14F-4D97-AF65-F5344CB8AC3E}">
        <p14:creationId xmlns:p14="http://schemas.microsoft.com/office/powerpoint/2010/main" val="48328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test circuits: </a:t>
            </a:r>
            <a:r>
              <a:rPr lang="en-US" b="0" i="1" dirty="0" smtClean="0"/>
              <a:t>time-to-digital converter</a:t>
            </a:r>
            <a:endParaRPr lang="en-US" b="0" i="1" dirty="0"/>
          </a:p>
        </p:txBody>
      </p:sp>
      <p:sp>
        <p:nvSpPr>
          <p:cNvPr id="203" name="Textfeld 202"/>
          <p:cNvSpPr txBox="1"/>
          <p:nvPr/>
        </p:nvSpPr>
        <p:spPr>
          <a:xfrm>
            <a:off x="10852790" y="4174027"/>
            <a:ext cx="476412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2"/>
                </a:solidFill>
              </a:rPr>
              <a:t>valid</a:t>
            </a:r>
          </a:p>
        </p:txBody>
      </p:sp>
      <p:pic>
        <p:nvPicPr>
          <p:cNvPr id="205" name="Grafik 20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861048"/>
            <a:ext cx="6341566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19" name="Textfeld 218"/>
          <p:cNvSpPr txBox="1"/>
          <p:nvPr/>
        </p:nvSpPr>
        <p:spPr>
          <a:xfrm>
            <a:off x="683568" y="3892406"/>
            <a:ext cx="108011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2">
                    <a:lumMod val="50000"/>
                  </a:schemeClr>
                </a:solidFill>
              </a:rPr>
              <a:t>b</a:t>
            </a:r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</a:rPr>
              <a:t>unch clock</a:t>
            </a:r>
            <a:endParaRPr lang="en-US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0" name="Textfeld 219"/>
          <p:cNvSpPr txBox="1"/>
          <p:nvPr/>
        </p:nvSpPr>
        <p:spPr>
          <a:xfrm>
            <a:off x="539552" y="4446055"/>
            <a:ext cx="122413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accent2"/>
                </a:solidFill>
              </a:rPr>
              <a:t>internal half clock</a:t>
            </a:r>
            <a:endParaRPr lang="en-US" sz="1000" dirty="0">
              <a:solidFill>
                <a:schemeClr val="accent2"/>
              </a:solidFill>
            </a:endParaRPr>
          </a:p>
        </p:txBody>
      </p:sp>
      <p:sp>
        <p:nvSpPr>
          <p:cNvPr id="222" name="Textfeld 221"/>
          <p:cNvSpPr txBox="1"/>
          <p:nvPr/>
        </p:nvSpPr>
        <p:spPr>
          <a:xfrm>
            <a:off x="683568" y="5208260"/>
            <a:ext cx="108011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accent2"/>
                </a:solidFill>
              </a:rPr>
              <a:t>coarse TDC</a:t>
            </a:r>
            <a:endParaRPr lang="en-US" sz="1000" dirty="0">
              <a:solidFill>
                <a:schemeClr val="accent2"/>
              </a:solidFill>
            </a:endParaRPr>
          </a:p>
        </p:txBody>
      </p:sp>
      <p:sp>
        <p:nvSpPr>
          <p:cNvPr id="223" name="Textfeld 222"/>
          <p:cNvSpPr txBox="1"/>
          <p:nvPr/>
        </p:nvSpPr>
        <p:spPr>
          <a:xfrm>
            <a:off x="683568" y="4941168"/>
            <a:ext cx="108011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accent2"/>
                </a:solidFill>
              </a:rPr>
              <a:t>fine TDC</a:t>
            </a:r>
            <a:endParaRPr lang="en-US" sz="1000" dirty="0">
              <a:solidFill>
                <a:schemeClr val="accent2"/>
              </a:solidFill>
            </a:endParaRPr>
          </a:p>
        </p:txBody>
      </p:sp>
      <p:sp>
        <p:nvSpPr>
          <p:cNvPr id="224" name="Textfeld 223"/>
          <p:cNvSpPr txBox="1"/>
          <p:nvPr/>
        </p:nvSpPr>
        <p:spPr>
          <a:xfrm>
            <a:off x="683568" y="5464258"/>
            <a:ext cx="108011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accent2"/>
                </a:solidFill>
              </a:rPr>
              <a:t>trigger</a:t>
            </a:r>
            <a:endParaRPr lang="en-US" sz="1000" dirty="0">
              <a:solidFill>
                <a:schemeClr val="accent2"/>
              </a:solidFill>
            </a:endParaRPr>
          </a:p>
        </p:txBody>
      </p:sp>
      <p:sp>
        <p:nvSpPr>
          <p:cNvPr id="228" name="Textfeld 227"/>
          <p:cNvSpPr txBox="1"/>
          <p:nvPr/>
        </p:nvSpPr>
        <p:spPr>
          <a:xfrm>
            <a:off x="683568" y="6032515"/>
            <a:ext cx="108011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accent2"/>
                </a:solidFill>
              </a:rPr>
              <a:t>timing data</a:t>
            </a:r>
            <a:endParaRPr lang="en-US" sz="1000" dirty="0">
              <a:solidFill>
                <a:schemeClr val="accent2"/>
              </a:solidFill>
            </a:endParaRPr>
          </a:p>
        </p:txBody>
      </p:sp>
      <p:sp>
        <p:nvSpPr>
          <p:cNvPr id="229" name="Textfeld 228"/>
          <p:cNvSpPr txBox="1"/>
          <p:nvPr/>
        </p:nvSpPr>
        <p:spPr>
          <a:xfrm>
            <a:off x="683568" y="4173458"/>
            <a:ext cx="108011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</a:rPr>
              <a:t>reference clock</a:t>
            </a:r>
            <a:endParaRPr lang="en-US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0" name="Textfeld 229"/>
          <p:cNvSpPr txBox="1"/>
          <p:nvPr/>
        </p:nvSpPr>
        <p:spPr>
          <a:xfrm>
            <a:off x="683568" y="5771727"/>
            <a:ext cx="108011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accent2"/>
                </a:solidFill>
              </a:rPr>
              <a:t>read</a:t>
            </a:r>
            <a:endParaRPr lang="en-US" sz="1000" dirty="0">
              <a:solidFill>
                <a:schemeClr val="accent2"/>
              </a:solidFill>
            </a:endParaRPr>
          </a:p>
        </p:txBody>
      </p:sp>
      <p:sp>
        <p:nvSpPr>
          <p:cNvPr id="231" name="Textfeld 230"/>
          <p:cNvSpPr txBox="1"/>
          <p:nvPr/>
        </p:nvSpPr>
        <p:spPr>
          <a:xfrm>
            <a:off x="683568" y="4709212"/>
            <a:ext cx="108011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accent2"/>
                </a:solidFill>
              </a:rPr>
              <a:t>frame reset</a:t>
            </a:r>
            <a:endParaRPr lang="en-US" sz="1000" dirty="0">
              <a:solidFill>
                <a:schemeClr val="accent2"/>
              </a:solidFill>
            </a:endParaRPr>
          </a:p>
        </p:txBody>
      </p:sp>
      <p:sp>
        <p:nvSpPr>
          <p:cNvPr id="195" name="Inhaltsplatzhalter 2"/>
          <p:cNvSpPr>
            <a:spLocks noGrp="1"/>
          </p:cNvSpPr>
          <p:nvPr>
            <p:ph idx="1"/>
          </p:nvPr>
        </p:nvSpPr>
        <p:spPr>
          <a:xfrm>
            <a:off x="107504" y="728453"/>
            <a:ext cx="3151534" cy="2988579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 smtClean="0">
                <a:solidFill>
                  <a:schemeClr val="accent2"/>
                </a:solidFill>
                <a:cs typeface="Times New Roman" pitchFamily="18" charset="0"/>
              </a:rPr>
              <a:t>requirements</a:t>
            </a:r>
            <a:endParaRPr lang="en-US" sz="1400" b="1" dirty="0">
              <a:solidFill>
                <a:schemeClr val="accent2"/>
              </a:solidFill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3-MHz bunch clock</a:t>
            </a:r>
            <a:endParaRPr lang="en-US" sz="1200" dirty="0">
              <a:solidFill>
                <a:srgbClr val="000000"/>
              </a:solidFill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	→ 408-MHz reference clock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timing resolution &lt;90 </a:t>
            </a:r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ps</a:t>
            </a:r>
            <a:endParaRPr lang="en-US" sz="1200" dirty="0">
              <a:solidFill>
                <a:srgbClr val="000000"/>
              </a:solidFill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400" b="1" dirty="0" smtClean="0">
                <a:solidFill>
                  <a:schemeClr val="accent2"/>
                </a:solidFill>
                <a:cs typeface="Times New Roman" pitchFamily="18" charset="0"/>
              </a:rPr>
              <a:t>working principle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cs typeface="Times New Roman" pitchFamily="18" charset="0"/>
              </a:rPr>
              <a:t>delay lock loop (fine TDC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cs typeface="Times New Roman" pitchFamily="18" charset="0"/>
              </a:rPr>
              <a:t>32 delay elements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rgbClr val="000000"/>
                </a:solidFill>
                <a:cs typeface="Times New Roman" pitchFamily="18" charset="0"/>
              </a:rPr>
              <a:t>~77-ps timing resolution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cs typeface="Times New Roman" pitchFamily="18" charset="0"/>
              </a:rPr>
              <a:t>32-to-5 bit </a:t>
            </a:r>
            <a:r>
              <a:rPr lang="en-US" sz="1000" dirty="0" smtClean="0">
                <a:solidFill>
                  <a:srgbClr val="000000"/>
                </a:solidFill>
                <a:cs typeface="Times New Roman" pitchFamily="18" charset="0"/>
              </a:rPr>
              <a:t>encoder</a:t>
            </a:r>
            <a:endParaRPr lang="en-US" sz="1000" dirty="0">
              <a:solidFill>
                <a:srgbClr val="000000"/>
              </a:solidFill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cs typeface="Times New Roman" pitchFamily="18" charset="0"/>
              </a:rPr>
              <a:t>ripple counter (coarse TDC)</a:t>
            </a:r>
          </a:p>
          <a:p>
            <a:pPr marL="0" indent="0">
              <a:buNone/>
            </a:pPr>
            <a:r>
              <a:rPr lang="en-US" sz="1200" i="1" dirty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en-US" sz="1200" dirty="0">
                <a:solidFill>
                  <a:srgbClr val="000000"/>
                </a:solidFill>
                <a:cs typeface="Times New Roman" pitchFamily="18" charset="0"/>
              </a:rPr>
              <a:t> → </a:t>
            </a:r>
            <a:r>
              <a:rPr lang="en-US" sz="1200" i="1" dirty="0" smtClean="0">
                <a:solidFill>
                  <a:srgbClr val="000000"/>
                </a:solidFill>
                <a:cs typeface="Times New Roman" pitchFamily="18" charset="0"/>
              </a:rPr>
              <a:t>time stamp: 1</a:t>
            </a:r>
            <a:r>
              <a:rPr lang="en-US" sz="1200" i="1" baseline="30000" dirty="0" smtClean="0">
                <a:solidFill>
                  <a:srgbClr val="000000"/>
                </a:solidFill>
                <a:cs typeface="Times New Roman" pitchFamily="18" charset="0"/>
              </a:rPr>
              <a:t>st</a:t>
            </a:r>
            <a:r>
              <a:rPr lang="en-US" sz="1200" i="1" dirty="0" smtClean="0">
                <a:solidFill>
                  <a:srgbClr val="000000"/>
                </a:solidFill>
                <a:cs typeface="Times New Roman" pitchFamily="18" charset="0"/>
              </a:rPr>
              <a:t> hit</a:t>
            </a:r>
            <a:endParaRPr lang="en-US" sz="1200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3206341" y="764704"/>
            <a:ext cx="5720361" cy="2621642"/>
            <a:chOff x="3206341" y="764704"/>
            <a:chExt cx="5720361" cy="2621642"/>
          </a:xfrm>
        </p:grpSpPr>
        <p:sp>
          <p:nvSpPr>
            <p:cNvPr id="77" name="Textfeld 242"/>
            <p:cNvSpPr txBox="1"/>
            <p:nvPr/>
          </p:nvSpPr>
          <p:spPr>
            <a:xfrm>
              <a:off x="3259038" y="2056370"/>
              <a:ext cx="647399" cy="2637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clock</a:t>
              </a:r>
            </a:p>
          </p:txBody>
        </p:sp>
        <p:sp>
          <p:nvSpPr>
            <p:cNvPr id="80" name="Textfeld 221"/>
            <p:cNvSpPr txBox="1"/>
            <p:nvPr/>
          </p:nvSpPr>
          <p:spPr>
            <a:xfrm>
              <a:off x="3206341" y="1623802"/>
              <a:ext cx="715596" cy="2637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t</a:t>
              </a:r>
              <a:r>
                <a:rPr lang="en-US" sz="1200" dirty="0" smtClean="0">
                  <a:solidFill>
                    <a:srgbClr val="FF0000"/>
                  </a:solidFill>
                </a:rPr>
                <a:t>rigger</a:t>
              </a:r>
            </a:p>
          </p:txBody>
        </p:sp>
        <p:grpSp>
          <p:nvGrpSpPr>
            <p:cNvPr id="81" name="Gruppieren 222"/>
            <p:cNvGrpSpPr/>
            <p:nvPr/>
          </p:nvGrpSpPr>
          <p:grpSpPr>
            <a:xfrm>
              <a:off x="4475105" y="2110406"/>
              <a:ext cx="281178" cy="313380"/>
              <a:chOff x="2807791" y="2780937"/>
              <a:chExt cx="280159" cy="288033"/>
            </a:xfrm>
            <a:solidFill>
              <a:schemeClr val="bg1"/>
            </a:solidFill>
          </p:grpSpPr>
          <p:sp>
            <p:nvSpPr>
              <p:cNvPr id="193" name="Gleichschenkliges Dreieck 321"/>
              <p:cNvSpPr/>
              <p:nvPr/>
            </p:nvSpPr>
            <p:spPr bwMode="auto">
              <a:xfrm rot="5400000">
                <a:off x="2771786" y="2816942"/>
                <a:ext cx="288033" cy="216023"/>
              </a:xfrm>
              <a:prstGeom prst="triangl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94" name="Ellipse 322"/>
              <p:cNvSpPr/>
              <p:nvPr/>
            </p:nvSpPr>
            <p:spPr bwMode="auto">
              <a:xfrm>
                <a:off x="3015942" y="2890398"/>
                <a:ext cx="72008" cy="72008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82" name="Gruppieren 223"/>
            <p:cNvGrpSpPr/>
            <p:nvPr/>
          </p:nvGrpSpPr>
          <p:grpSpPr>
            <a:xfrm>
              <a:off x="5025042" y="2110406"/>
              <a:ext cx="281178" cy="313380"/>
              <a:chOff x="2807791" y="2780937"/>
              <a:chExt cx="280159" cy="288033"/>
            </a:xfrm>
            <a:solidFill>
              <a:schemeClr val="bg1"/>
            </a:solidFill>
          </p:grpSpPr>
          <p:sp>
            <p:nvSpPr>
              <p:cNvPr id="191" name="Gleichschenkliges Dreieck 319"/>
              <p:cNvSpPr/>
              <p:nvPr/>
            </p:nvSpPr>
            <p:spPr bwMode="auto">
              <a:xfrm rot="5400000">
                <a:off x="2771786" y="2816942"/>
                <a:ext cx="288033" cy="216023"/>
              </a:xfrm>
              <a:prstGeom prst="triangl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92" name="Ellipse 320"/>
              <p:cNvSpPr/>
              <p:nvPr/>
            </p:nvSpPr>
            <p:spPr bwMode="auto">
              <a:xfrm>
                <a:off x="3015942" y="2890398"/>
                <a:ext cx="72008" cy="72008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83" name="Gruppieren 224"/>
            <p:cNvGrpSpPr/>
            <p:nvPr/>
          </p:nvGrpSpPr>
          <p:grpSpPr>
            <a:xfrm>
              <a:off x="5574979" y="2110406"/>
              <a:ext cx="281178" cy="313380"/>
              <a:chOff x="2807791" y="2780937"/>
              <a:chExt cx="280159" cy="288033"/>
            </a:xfrm>
            <a:solidFill>
              <a:schemeClr val="bg1"/>
            </a:solidFill>
          </p:grpSpPr>
          <p:sp>
            <p:nvSpPr>
              <p:cNvPr id="189" name="Gleichschenkliges Dreieck 317"/>
              <p:cNvSpPr/>
              <p:nvPr/>
            </p:nvSpPr>
            <p:spPr bwMode="auto">
              <a:xfrm rot="5400000">
                <a:off x="2771786" y="2816942"/>
                <a:ext cx="288033" cy="216023"/>
              </a:xfrm>
              <a:prstGeom prst="triangl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90" name="Ellipse 318"/>
              <p:cNvSpPr/>
              <p:nvPr/>
            </p:nvSpPr>
            <p:spPr bwMode="auto">
              <a:xfrm>
                <a:off x="3015942" y="2890398"/>
                <a:ext cx="72008" cy="72008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84" name="Gruppieren 225"/>
            <p:cNvGrpSpPr/>
            <p:nvPr/>
          </p:nvGrpSpPr>
          <p:grpSpPr>
            <a:xfrm>
              <a:off x="6124913" y="2110406"/>
              <a:ext cx="281178" cy="313380"/>
              <a:chOff x="2807791" y="2780937"/>
              <a:chExt cx="280159" cy="288033"/>
            </a:xfrm>
            <a:solidFill>
              <a:schemeClr val="bg1"/>
            </a:solidFill>
          </p:grpSpPr>
          <p:sp>
            <p:nvSpPr>
              <p:cNvPr id="187" name="Gleichschenkliges Dreieck 315"/>
              <p:cNvSpPr/>
              <p:nvPr/>
            </p:nvSpPr>
            <p:spPr bwMode="auto">
              <a:xfrm rot="5400000">
                <a:off x="2771786" y="2816942"/>
                <a:ext cx="288033" cy="216023"/>
              </a:xfrm>
              <a:prstGeom prst="triangl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88" name="Ellipse 316"/>
              <p:cNvSpPr/>
              <p:nvPr/>
            </p:nvSpPr>
            <p:spPr bwMode="auto">
              <a:xfrm>
                <a:off x="3015942" y="2890398"/>
                <a:ext cx="72008" cy="72008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86" name="Textfeld 227"/>
            <p:cNvSpPr txBox="1"/>
            <p:nvPr/>
          </p:nvSpPr>
          <p:spPr>
            <a:xfrm>
              <a:off x="4284535" y="2446288"/>
              <a:ext cx="26507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32-element diff. delay line    </a:t>
              </a:r>
              <a:r>
                <a:rPr lang="en-US" sz="1200" dirty="0" err="1" smtClean="0">
                  <a:solidFill>
                    <a:srgbClr val="FF0000"/>
                  </a:solidFill>
                </a:rPr>
                <a:t>V</a:t>
              </a:r>
              <a:r>
                <a:rPr lang="en-US" sz="1200" baseline="-25000" dirty="0" err="1" smtClean="0">
                  <a:solidFill>
                    <a:srgbClr val="FF0000"/>
                  </a:solidFill>
                </a:rPr>
                <a:t>control</a:t>
              </a:r>
              <a:r>
                <a:rPr lang="en-US" sz="1200" baseline="-25000" dirty="0" smtClean="0"/>
                <a:t>  </a:t>
              </a:r>
              <a:endParaRPr lang="en-US" sz="1200" baseline="-25000" dirty="0"/>
            </a:p>
          </p:txBody>
        </p:sp>
        <p:cxnSp>
          <p:nvCxnSpPr>
            <p:cNvPr id="88" name="Gerade Verbindung 229"/>
            <p:cNvCxnSpPr/>
            <p:nvPr/>
          </p:nvCxnSpPr>
          <p:spPr bwMode="auto">
            <a:xfrm flipV="1">
              <a:off x="4584301" y="2370170"/>
              <a:ext cx="0" cy="945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Gerade Verbindung 230"/>
            <p:cNvCxnSpPr/>
            <p:nvPr/>
          </p:nvCxnSpPr>
          <p:spPr bwMode="auto">
            <a:xfrm flipV="1">
              <a:off x="5138555" y="2365601"/>
              <a:ext cx="0" cy="945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0" name="Gerade Verbindung 231"/>
            <p:cNvCxnSpPr/>
            <p:nvPr/>
          </p:nvCxnSpPr>
          <p:spPr bwMode="auto">
            <a:xfrm flipV="1">
              <a:off x="5692810" y="2366213"/>
              <a:ext cx="0" cy="945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1" name="Gerade Verbindung 232"/>
            <p:cNvCxnSpPr/>
            <p:nvPr/>
          </p:nvCxnSpPr>
          <p:spPr bwMode="auto">
            <a:xfrm flipV="1">
              <a:off x="6247065" y="2366826"/>
              <a:ext cx="0" cy="945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Gerade Verbindung 233"/>
            <p:cNvCxnSpPr/>
            <p:nvPr/>
          </p:nvCxnSpPr>
          <p:spPr bwMode="auto">
            <a:xfrm flipV="1">
              <a:off x="6202468" y="2460717"/>
              <a:ext cx="0" cy="29614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Gerade Verbindung 234"/>
            <p:cNvCxnSpPr/>
            <p:nvPr/>
          </p:nvCxnSpPr>
          <p:spPr bwMode="auto">
            <a:xfrm flipH="1" flipV="1">
              <a:off x="5704563" y="2458614"/>
              <a:ext cx="53764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4" name="Abgerundetes Rechteck 235"/>
            <p:cNvSpPr/>
            <p:nvPr/>
          </p:nvSpPr>
          <p:spPr bwMode="auto">
            <a:xfrm>
              <a:off x="3837607" y="1705880"/>
              <a:ext cx="3312880" cy="1680466"/>
            </a:xfrm>
            <a:prstGeom prst="roundRect">
              <a:avLst/>
            </a:prstGeom>
            <a:noFill/>
            <a:ln w="19050" cap="flat" cmpd="sng" algn="ctr">
              <a:solidFill>
                <a:schemeClr val="bg2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5" name="Textfeld 236"/>
            <p:cNvSpPr txBox="1"/>
            <p:nvPr/>
          </p:nvSpPr>
          <p:spPr>
            <a:xfrm>
              <a:off x="4011040" y="3055535"/>
              <a:ext cx="504530" cy="2650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DLL</a:t>
              </a:r>
              <a:endParaRPr lang="en-US" sz="14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6" name="Ellipse 237"/>
            <p:cNvSpPr/>
            <p:nvPr/>
          </p:nvSpPr>
          <p:spPr bwMode="auto">
            <a:xfrm>
              <a:off x="6505971" y="1822071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97" name="Abgerundetes Rechteck 238"/>
            <p:cNvSpPr/>
            <p:nvPr/>
          </p:nvSpPr>
          <p:spPr bwMode="auto">
            <a:xfrm>
              <a:off x="7346218" y="1629585"/>
              <a:ext cx="1580484" cy="886646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ripple counter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8" name="Textfeld 241"/>
            <p:cNvSpPr txBox="1"/>
            <p:nvPr/>
          </p:nvSpPr>
          <p:spPr>
            <a:xfrm>
              <a:off x="5147304" y="764704"/>
              <a:ext cx="579475" cy="238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5 bit</a:t>
              </a:r>
              <a:endParaRPr lang="en-US" sz="1200" dirty="0"/>
            </a:p>
          </p:txBody>
        </p:sp>
        <p:sp>
          <p:nvSpPr>
            <p:cNvPr id="99" name="Textfeld 243"/>
            <p:cNvSpPr txBox="1"/>
            <p:nvPr/>
          </p:nvSpPr>
          <p:spPr>
            <a:xfrm>
              <a:off x="7559485" y="1358955"/>
              <a:ext cx="466713" cy="2385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7 bit</a:t>
              </a:r>
              <a:endParaRPr lang="en-US" sz="1200" dirty="0"/>
            </a:p>
          </p:txBody>
        </p:sp>
        <p:sp>
          <p:nvSpPr>
            <p:cNvPr id="100" name="Rechteck 244"/>
            <p:cNvSpPr/>
            <p:nvPr/>
          </p:nvSpPr>
          <p:spPr bwMode="auto">
            <a:xfrm>
              <a:off x="4756273" y="1920516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1" name="Gleichschenkliges Dreieck 245"/>
            <p:cNvSpPr/>
            <p:nvPr/>
          </p:nvSpPr>
          <p:spPr bwMode="auto">
            <a:xfrm rot="5400000">
              <a:off x="4755696" y="1973295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02" name="Gerade Verbindung 251"/>
            <p:cNvCxnSpPr/>
            <p:nvPr/>
          </p:nvCxnSpPr>
          <p:spPr bwMode="auto">
            <a:xfrm flipH="1">
              <a:off x="4759509" y="2270268"/>
              <a:ext cx="271121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Gerade Verbindung 252"/>
            <p:cNvCxnSpPr>
              <a:endCxn id="100" idx="2"/>
            </p:cNvCxnSpPr>
            <p:nvPr/>
          </p:nvCxnSpPr>
          <p:spPr bwMode="auto">
            <a:xfrm flipV="1">
              <a:off x="4889904" y="2088213"/>
              <a:ext cx="0" cy="18046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4" name="Textfeld 254"/>
            <p:cNvSpPr txBox="1"/>
            <p:nvPr/>
          </p:nvSpPr>
          <p:spPr>
            <a:xfrm>
              <a:off x="4726625" y="1881303"/>
              <a:ext cx="34943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/>
                <a:t>l</a:t>
              </a:r>
              <a:r>
                <a:rPr lang="en-US" sz="600" dirty="0" smtClean="0"/>
                <a:t>atch</a:t>
              </a:r>
              <a:endParaRPr lang="en-US" sz="600" dirty="0"/>
            </a:p>
          </p:txBody>
        </p:sp>
        <p:sp>
          <p:nvSpPr>
            <p:cNvPr id="105" name="Rechteck 256"/>
            <p:cNvSpPr/>
            <p:nvPr/>
          </p:nvSpPr>
          <p:spPr bwMode="auto">
            <a:xfrm>
              <a:off x="5310462" y="1919666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6" name="Gleichschenkliges Dreieck 257"/>
            <p:cNvSpPr/>
            <p:nvPr/>
          </p:nvSpPr>
          <p:spPr bwMode="auto">
            <a:xfrm rot="5400000">
              <a:off x="5309884" y="1972446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07" name="Gerade Verbindung 264"/>
            <p:cNvCxnSpPr/>
            <p:nvPr/>
          </p:nvCxnSpPr>
          <p:spPr bwMode="auto">
            <a:xfrm flipH="1">
              <a:off x="5310462" y="2269419"/>
              <a:ext cx="271121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" name="Gerade Verbindung 268"/>
            <p:cNvCxnSpPr>
              <a:endCxn id="105" idx="2"/>
            </p:cNvCxnSpPr>
            <p:nvPr/>
          </p:nvCxnSpPr>
          <p:spPr bwMode="auto">
            <a:xfrm flipV="1">
              <a:off x="5444093" y="2087365"/>
              <a:ext cx="0" cy="18046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9" name="Textfeld 269"/>
            <p:cNvSpPr txBox="1"/>
            <p:nvPr/>
          </p:nvSpPr>
          <p:spPr>
            <a:xfrm>
              <a:off x="5287794" y="1882132"/>
              <a:ext cx="348172" cy="175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l</a:t>
              </a:r>
              <a:r>
                <a:rPr lang="en-US" sz="600" dirty="0" smtClean="0"/>
                <a:t>atch</a:t>
              </a:r>
              <a:endParaRPr lang="en-US" sz="600" dirty="0"/>
            </a:p>
          </p:txBody>
        </p:sp>
        <p:sp>
          <p:nvSpPr>
            <p:cNvPr id="110" name="Rechteck 270"/>
            <p:cNvSpPr/>
            <p:nvPr/>
          </p:nvSpPr>
          <p:spPr bwMode="auto">
            <a:xfrm>
              <a:off x="5851565" y="1919666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Gleichschenkliges Dreieck 271"/>
            <p:cNvSpPr/>
            <p:nvPr/>
          </p:nvSpPr>
          <p:spPr bwMode="auto">
            <a:xfrm rot="5400000">
              <a:off x="5850987" y="1972446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12" name="Gerade Verbindung 272"/>
            <p:cNvCxnSpPr/>
            <p:nvPr/>
          </p:nvCxnSpPr>
          <p:spPr bwMode="auto">
            <a:xfrm flipH="1">
              <a:off x="5854801" y="2264533"/>
              <a:ext cx="11417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3" name="Gerade Verbindung 275"/>
            <p:cNvCxnSpPr>
              <a:endCxn id="110" idx="2"/>
            </p:cNvCxnSpPr>
            <p:nvPr/>
          </p:nvCxnSpPr>
          <p:spPr bwMode="auto">
            <a:xfrm flipV="1">
              <a:off x="5985195" y="2087365"/>
              <a:ext cx="0" cy="18046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4" name="Textfeld 276"/>
            <p:cNvSpPr txBox="1"/>
            <p:nvPr/>
          </p:nvSpPr>
          <p:spPr>
            <a:xfrm>
              <a:off x="5828896" y="1882132"/>
              <a:ext cx="348172" cy="175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l</a:t>
              </a:r>
              <a:r>
                <a:rPr lang="en-US" sz="600" dirty="0" smtClean="0"/>
                <a:t>atch</a:t>
              </a:r>
              <a:endParaRPr lang="en-US" sz="600" dirty="0"/>
            </a:p>
          </p:txBody>
        </p:sp>
        <p:sp>
          <p:nvSpPr>
            <p:cNvPr id="115" name="Rechteck 277"/>
            <p:cNvSpPr/>
            <p:nvPr/>
          </p:nvSpPr>
          <p:spPr bwMode="auto">
            <a:xfrm>
              <a:off x="6392666" y="1919666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6" name="Gleichschenkliges Dreieck 278"/>
            <p:cNvSpPr/>
            <p:nvPr/>
          </p:nvSpPr>
          <p:spPr bwMode="auto">
            <a:xfrm rot="5400000">
              <a:off x="6392089" y="1972446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17" name="Gerade Verbindung 281"/>
            <p:cNvCxnSpPr/>
            <p:nvPr/>
          </p:nvCxnSpPr>
          <p:spPr bwMode="auto">
            <a:xfrm flipH="1">
              <a:off x="6399139" y="2264172"/>
              <a:ext cx="639749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8" name="Gerade Verbindung 282"/>
            <p:cNvCxnSpPr>
              <a:endCxn id="115" idx="2"/>
            </p:cNvCxnSpPr>
            <p:nvPr/>
          </p:nvCxnSpPr>
          <p:spPr bwMode="auto">
            <a:xfrm flipV="1">
              <a:off x="6526298" y="2087365"/>
              <a:ext cx="0" cy="18046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9" name="Textfeld 283"/>
            <p:cNvSpPr txBox="1"/>
            <p:nvPr/>
          </p:nvSpPr>
          <p:spPr>
            <a:xfrm>
              <a:off x="6369999" y="1882132"/>
              <a:ext cx="348172" cy="175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l</a:t>
              </a:r>
              <a:r>
                <a:rPr lang="en-US" sz="600" dirty="0" smtClean="0"/>
                <a:t>atch</a:t>
              </a:r>
              <a:endParaRPr lang="en-US" sz="600" dirty="0"/>
            </a:p>
          </p:txBody>
        </p:sp>
        <p:cxnSp>
          <p:nvCxnSpPr>
            <p:cNvPr id="120" name="Gerade Verbindung 284"/>
            <p:cNvCxnSpPr/>
            <p:nvPr/>
          </p:nvCxnSpPr>
          <p:spPr bwMode="auto">
            <a:xfrm flipH="1">
              <a:off x="5163616" y="2002154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1" name="Gerade Verbindung 285"/>
            <p:cNvCxnSpPr/>
            <p:nvPr/>
          </p:nvCxnSpPr>
          <p:spPr bwMode="auto">
            <a:xfrm flipH="1">
              <a:off x="5704563" y="2002431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" name="Gerade Verbindung 286"/>
            <p:cNvCxnSpPr/>
            <p:nvPr/>
          </p:nvCxnSpPr>
          <p:spPr bwMode="auto">
            <a:xfrm flipH="1">
              <a:off x="6249413" y="2002706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3" name="Gerade Verbindung 287"/>
            <p:cNvCxnSpPr/>
            <p:nvPr/>
          </p:nvCxnSpPr>
          <p:spPr bwMode="auto">
            <a:xfrm flipH="1">
              <a:off x="4616916" y="2003307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4" name="Gerade Verbindung 288"/>
            <p:cNvCxnSpPr>
              <a:stCxn id="131" idx="2"/>
            </p:cNvCxnSpPr>
            <p:nvPr/>
          </p:nvCxnSpPr>
          <p:spPr bwMode="auto">
            <a:xfrm flipH="1" flipV="1">
              <a:off x="3591303" y="1843494"/>
              <a:ext cx="209489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5" name="Gerade Verbindung 289"/>
            <p:cNvCxnSpPr/>
            <p:nvPr/>
          </p:nvCxnSpPr>
          <p:spPr bwMode="auto">
            <a:xfrm flipH="1" flipV="1">
              <a:off x="6249896" y="1594033"/>
              <a:ext cx="3422" cy="4145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6" name="Gerade Verbindung 290"/>
            <p:cNvCxnSpPr/>
            <p:nvPr/>
          </p:nvCxnSpPr>
          <p:spPr bwMode="auto">
            <a:xfrm flipV="1">
              <a:off x="5709144" y="1596477"/>
              <a:ext cx="0" cy="40567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7" name="Gerade Verbindung 291"/>
            <p:cNvCxnSpPr/>
            <p:nvPr/>
          </p:nvCxnSpPr>
          <p:spPr bwMode="auto">
            <a:xfrm flipV="1">
              <a:off x="5168206" y="1594033"/>
              <a:ext cx="0" cy="4103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8" name="Gerade Verbindung 292"/>
            <p:cNvCxnSpPr/>
            <p:nvPr/>
          </p:nvCxnSpPr>
          <p:spPr bwMode="auto">
            <a:xfrm flipV="1">
              <a:off x="4624033" y="1594033"/>
              <a:ext cx="0" cy="41518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9" name="Ellipse 293"/>
            <p:cNvSpPr/>
            <p:nvPr/>
          </p:nvSpPr>
          <p:spPr bwMode="auto">
            <a:xfrm>
              <a:off x="4601090" y="1818638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130" name="Ellipse 294"/>
            <p:cNvSpPr/>
            <p:nvPr/>
          </p:nvSpPr>
          <p:spPr bwMode="auto">
            <a:xfrm>
              <a:off x="5145263" y="1818727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131" name="Ellipse 295"/>
            <p:cNvSpPr/>
            <p:nvPr/>
          </p:nvSpPr>
          <p:spPr bwMode="auto">
            <a:xfrm>
              <a:off x="5686201" y="1822439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132" name="Ellipse 296"/>
            <p:cNvSpPr/>
            <p:nvPr/>
          </p:nvSpPr>
          <p:spPr bwMode="auto">
            <a:xfrm>
              <a:off x="4866961" y="2242225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133" name="Ellipse 297"/>
            <p:cNvSpPr/>
            <p:nvPr/>
          </p:nvSpPr>
          <p:spPr bwMode="auto">
            <a:xfrm>
              <a:off x="5421025" y="2245397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134" name="Ellipse 298"/>
            <p:cNvSpPr/>
            <p:nvPr/>
          </p:nvSpPr>
          <p:spPr bwMode="auto">
            <a:xfrm>
              <a:off x="5962253" y="2244548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135" name="Ellipse 299"/>
            <p:cNvSpPr/>
            <p:nvPr/>
          </p:nvSpPr>
          <p:spPr bwMode="auto">
            <a:xfrm>
              <a:off x="6503480" y="2243699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cxnSp>
          <p:nvCxnSpPr>
            <p:cNvPr id="136" name="Gerade Verbindung 300"/>
            <p:cNvCxnSpPr/>
            <p:nvPr/>
          </p:nvCxnSpPr>
          <p:spPr bwMode="auto">
            <a:xfrm flipH="1" flipV="1">
              <a:off x="4888990" y="1391081"/>
              <a:ext cx="672" cy="53142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7" name="Gerade Verbindung 301"/>
            <p:cNvCxnSpPr/>
            <p:nvPr/>
          </p:nvCxnSpPr>
          <p:spPr bwMode="auto">
            <a:xfrm flipV="1">
              <a:off x="5444709" y="1391081"/>
              <a:ext cx="497" cy="53384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8" name="Gerade Verbindung 302"/>
            <p:cNvCxnSpPr/>
            <p:nvPr/>
          </p:nvCxnSpPr>
          <p:spPr bwMode="auto">
            <a:xfrm flipV="1">
              <a:off x="5983575" y="1391081"/>
              <a:ext cx="0" cy="53384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9" name="Gerade Verbindung 303"/>
            <p:cNvCxnSpPr/>
            <p:nvPr/>
          </p:nvCxnSpPr>
          <p:spPr bwMode="auto">
            <a:xfrm flipV="1">
              <a:off x="6528914" y="1391081"/>
              <a:ext cx="1187" cy="53384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0" name="Gerade Verbindung 304"/>
            <p:cNvCxnSpPr>
              <a:stCxn id="193" idx="3"/>
            </p:cNvCxnSpPr>
            <p:nvPr/>
          </p:nvCxnSpPr>
          <p:spPr bwMode="auto">
            <a:xfrm flipH="1" flipV="1">
              <a:off x="3584360" y="2267094"/>
              <a:ext cx="890749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1" name="Gerade Verbindung 305"/>
            <p:cNvCxnSpPr>
              <a:stCxn id="149" idx="1"/>
            </p:cNvCxnSpPr>
            <p:nvPr/>
          </p:nvCxnSpPr>
          <p:spPr bwMode="auto">
            <a:xfrm flipH="1" flipV="1">
              <a:off x="4116668" y="3032663"/>
              <a:ext cx="1046948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2" name="Gerade Verbindung 306"/>
            <p:cNvCxnSpPr/>
            <p:nvPr/>
          </p:nvCxnSpPr>
          <p:spPr bwMode="auto">
            <a:xfrm flipV="1">
              <a:off x="4123136" y="2267094"/>
              <a:ext cx="0" cy="7691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3" name="Ellipse 307"/>
            <p:cNvSpPr/>
            <p:nvPr/>
          </p:nvSpPr>
          <p:spPr bwMode="auto">
            <a:xfrm>
              <a:off x="4103117" y="2246264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144" name="Pfeil nach unten 308"/>
            <p:cNvSpPr/>
            <p:nvPr/>
          </p:nvSpPr>
          <p:spPr bwMode="auto">
            <a:xfrm flipV="1">
              <a:off x="8006221" y="1385906"/>
              <a:ext cx="193091" cy="231517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45" name="Gerade Verbindung 309"/>
            <p:cNvCxnSpPr/>
            <p:nvPr/>
          </p:nvCxnSpPr>
          <p:spPr bwMode="auto">
            <a:xfrm flipH="1" flipV="1">
              <a:off x="7038888" y="2267094"/>
              <a:ext cx="2" cy="77643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6" name="Gerade Verbindung 310"/>
            <p:cNvCxnSpPr/>
            <p:nvPr/>
          </p:nvCxnSpPr>
          <p:spPr bwMode="auto">
            <a:xfrm flipH="1">
              <a:off x="6896139" y="3036287"/>
              <a:ext cx="142749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7" name="Abgerundetes Rechteck 311"/>
            <p:cNvSpPr/>
            <p:nvPr/>
          </p:nvSpPr>
          <p:spPr bwMode="auto">
            <a:xfrm>
              <a:off x="4710539" y="1045370"/>
              <a:ext cx="1959195" cy="345711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encoder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8" name="Pfeil nach unten 312"/>
            <p:cNvSpPr/>
            <p:nvPr/>
          </p:nvSpPr>
          <p:spPr bwMode="auto">
            <a:xfrm flipV="1">
              <a:off x="5586874" y="800460"/>
              <a:ext cx="193091" cy="231517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9" name="Abgerundetes Rechteck 313"/>
            <p:cNvSpPr/>
            <p:nvPr/>
          </p:nvSpPr>
          <p:spPr bwMode="auto">
            <a:xfrm>
              <a:off x="5163616" y="2756861"/>
              <a:ext cx="1742732" cy="551605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phase /</a:t>
              </a:r>
              <a:r>
                <a: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frequency</a:t>
              </a:r>
              <a:r>
                <a: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detector &amp;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current pump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0" name="Abgerundetes Rechteck 314"/>
            <p:cNvSpPr/>
            <p:nvPr/>
          </p:nvSpPr>
          <p:spPr bwMode="auto">
            <a:xfrm>
              <a:off x="4284535" y="1755684"/>
              <a:ext cx="2611603" cy="948179"/>
            </a:xfrm>
            <a:prstGeom prst="roundRect">
              <a:avLst/>
            </a:prstGeom>
            <a:noFill/>
            <a:ln w="28575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51" name="Gruppieren 150"/>
            <p:cNvGrpSpPr/>
            <p:nvPr/>
          </p:nvGrpSpPr>
          <p:grpSpPr>
            <a:xfrm>
              <a:off x="7374184" y="1936307"/>
              <a:ext cx="1477903" cy="429297"/>
              <a:chOff x="26664391" y="19757234"/>
              <a:chExt cx="1336630" cy="450838"/>
            </a:xfrm>
          </p:grpSpPr>
          <p:grpSp>
            <p:nvGrpSpPr>
              <p:cNvPr id="152" name="Gruppieren 151"/>
              <p:cNvGrpSpPr/>
              <p:nvPr/>
            </p:nvGrpSpPr>
            <p:grpSpPr>
              <a:xfrm>
                <a:off x="26737938" y="19757234"/>
                <a:ext cx="359690" cy="446484"/>
                <a:chOff x="26738044" y="17112056"/>
                <a:chExt cx="359692" cy="386707"/>
              </a:xfrm>
            </p:grpSpPr>
            <p:sp>
              <p:nvSpPr>
                <p:cNvPr id="179" name="Rechteck 270"/>
                <p:cNvSpPr/>
                <p:nvPr/>
              </p:nvSpPr>
              <p:spPr bwMode="auto">
                <a:xfrm>
                  <a:off x="26797032" y="17188213"/>
                  <a:ext cx="241716" cy="310550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" name="Textfeld 283"/>
                <p:cNvSpPr txBox="1"/>
                <p:nvPr/>
              </p:nvSpPr>
              <p:spPr>
                <a:xfrm>
                  <a:off x="26752623" y="17217457"/>
                  <a:ext cx="205493" cy="25315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D</a:t>
                  </a:r>
                </a:p>
                <a:p>
                  <a:pPr algn="ctr"/>
                  <a:endParaRPr lang="en-US" sz="500" dirty="0"/>
                </a:p>
                <a:p>
                  <a:pPr algn="ctr"/>
                  <a:r>
                    <a:rPr lang="en-US" sz="500" dirty="0" smtClean="0"/>
                    <a:t>C</a:t>
                  </a:r>
                  <a:endParaRPr lang="en-US" sz="500" dirty="0"/>
                </a:p>
              </p:txBody>
            </p:sp>
            <p:sp>
              <p:nvSpPr>
                <p:cNvPr id="181" name="Textfeld 283"/>
                <p:cNvSpPr txBox="1"/>
                <p:nvPr/>
              </p:nvSpPr>
              <p:spPr>
                <a:xfrm>
                  <a:off x="26876384" y="17217458"/>
                  <a:ext cx="208344" cy="25315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Q</a:t>
                  </a:r>
                </a:p>
                <a:p>
                  <a:pPr algn="ctr"/>
                  <a:r>
                    <a:rPr lang="en-US" sz="500" dirty="0" smtClean="0"/>
                    <a:t>_</a:t>
                  </a:r>
                </a:p>
                <a:p>
                  <a:pPr algn="ctr"/>
                  <a:r>
                    <a:rPr lang="en-US" sz="500" dirty="0"/>
                    <a:t>Q</a:t>
                  </a:r>
                  <a:endParaRPr lang="en-US" sz="500" dirty="0" smtClean="0"/>
                </a:p>
              </p:txBody>
            </p:sp>
            <p:cxnSp>
              <p:nvCxnSpPr>
                <p:cNvPr id="182" name="Gerade Verbindung 181"/>
                <p:cNvCxnSpPr/>
                <p:nvPr/>
              </p:nvCxnSpPr>
              <p:spPr bwMode="auto">
                <a:xfrm>
                  <a:off x="27038748" y="17422075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83" name="Gerade Verbindung 182"/>
                <p:cNvCxnSpPr/>
                <p:nvPr/>
              </p:nvCxnSpPr>
              <p:spPr bwMode="auto">
                <a:xfrm>
                  <a:off x="26738044" y="17268570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84" name="Gerade Verbindung 282"/>
                <p:cNvCxnSpPr/>
                <p:nvPr/>
              </p:nvCxnSpPr>
              <p:spPr bwMode="auto">
                <a:xfrm flipV="1">
                  <a:off x="26739793" y="17115827"/>
                  <a:ext cx="0" cy="157277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85" name="Gerade Verbindung 184"/>
                <p:cNvCxnSpPr/>
                <p:nvPr/>
              </p:nvCxnSpPr>
              <p:spPr bwMode="auto">
                <a:xfrm>
                  <a:off x="26738285" y="17116371"/>
                  <a:ext cx="352787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86" name="Gerade Verbindung 282"/>
                <p:cNvCxnSpPr/>
                <p:nvPr/>
              </p:nvCxnSpPr>
              <p:spPr bwMode="auto">
                <a:xfrm flipV="1">
                  <a:off x="27091072" y="17112056"/>
                  <a:ext cx="0" cy="310019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53" name="Gruppieren 152"/>
              <p:cNvGrpSpPr/>
              <p:nvPr/>
            </p:nvGrpSpPr>
            <p:grpSpPr>
              <a:xfrm>
                <a:off x="27167383" y="19757389"/>
                <a:ext cx="359690" cy="446873"/>
                <a:chOff x="26738044" y="17111719"/>
                <a:chExt cx="359692" cy="387044"/>
              </a:xfrm>
            </p:grpSpPr>
            <p:sp>
              <p:nvSpPr>
                <p:cNvPr id="171" name="Rechteck 270"/>
                <p:cNvSpPr/>
                <p:nvPr/>
              </p:nvSpPr>
              <p:spPr bwMode="auto">
                <a:xfrm>
                  <a:off x="26797032" y="17188213"/>
                  <a:ext cx="241716" cy="310550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2" name="Textfeld 283"/>
                <p:cNvSpPr txBox="1"/>
                <p:nvPr/>
              </p:nvSpPr>
              <p:spPr>
                <a:xfrm>
                  <a:off x="26752623" y="17217457"/>
                  <a:ext cx="205493" cy="253151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D</a:t>
                  </a:r>
                </a:p>
                <a:p>
                  <a:pPr algn="ctr"/>
                  <a:endParaRPr lang="en-US" sz="500" dirty="0"/>
                </a:p>
                <a:p>
                  <a:pPr algn="ctr"/>
                  <a:r>
                    <a:rPr lang="en-US" sz="500" dirty="0" smtClean="0"/>
                    <a:t>C</a:t>
                  </a:r>
                  <a:endParaRPr lang="en-US" sz="500" dirty="0"/>
                </a:p>
              </p:txBody>
            </p:sp>
            <p:sp>
              <p:nvSpPr>
                <p:cNvPr id="173" name="Textfeld 283"/>
                <p:cNvSpPr txBox="1"/>
                <p:nvPr/>
              </p:nvSpPr>
              <p:spPr>
                <a:xfrm>
                  <a:off x="26876384" y="17217458"/>
                  <a:ext cx="208344" cy="253151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Q</a:t>
                  </a:r>
                </a:p>
                <a:p>
                  <a:pPr algn="ctr"/>
                  <a:r>
                    <a:rPr lang="en-US" sz="500" dirty="0" smtClean="0"/>
                    <a:t>_</a:t>
                  </a:r>
                </a:p>
                <a:p>
                  <a:pPr algn="ctr"/>
                  <a:r>
                    <a:rPr lang="en-US" sz="500" dirty="0"/>
                    <a:t>Q</a:t>
                  </a:r>
                  <a:endParaRPr lang="en-US" sz="500" dirty="0" smtClean="0"/>
                </a:p>
              </p:txBody>
            </p:sp>
            <p:cxnSp>
              <p:nvCxnSpPr>
                <p:cNvPr id="174" name="Gerade Verbindung 173"/>
                <p:cNvCxnSpPr/>
                <p:nvPr/>
              </p:nvCxnSpPr>
              <p:spPr bwMode="auto">
                <a:xfrm>
                  <a:off x="27038748" y="17422075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5" name="Gerade Verbindung 174"/>
                <p:cNvCxnSpPr/>
                <p:nvPr/>
              </p:nvCxnSpPr>
              <p:spPr bwMode="auto">
                <a:xfrm>
                  <a:off x="26738044" y="17268570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6" name="Gerade Verbindung 282"/>
                <p:cNvCxnSpPr/>
                <p:nvPr/>
              </p:nvCxnSpPr>
              <p:spPr bwMode="auto">
                <a:xfrm flipV="1">
                  <a:off x="26739793" y="17111719"/>
                  <a:ext cx="0" cy="16415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7" name="Gerade Verbindung 176"/>
                <p:cNvCxnSpPr/>
                <p:nvPr/>
              </p:nvCxnSpPr>
              <p:spPr bwMode="auto">
                <a:xfrm>
                  <a:off x="26738285" y="17116371"/>
                  <a:ext cx="352787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8" name="Gerade Verbindung 282"/>
                <p:cNvCxnSpPr/>
                <p:nvPr/>
              </p:nvCxnSpPr>
              <p:spPr bwMode="auto">
                <a:xfrm flipV="1">
                  <a:off x="27094051" y="17112056"/>
                  <a:ext cx="0" cy="310019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54" name="Gerade Verbindung 281"/>
              <p:cNvCxnSpPr/>
              <p:nvPr/>
            </p:nvCxnSpPr>
            <p:spPr bwMode="auto">
              <a:xfrm flipH="1">
                <a:off x="27133376" y="20113224"/>
                <a:ext cx="9132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5" name="Gerade Verbindung 281"/>
              <p:cNvCxnSpPr/>
              <p:nvPr/>
            </p:nvCxnSpPr>
            <p:spPr bwMode="auto">
              <a:xfrm flipH="1">
                <a:off x="27042055" y="19938486"/>
                <a:ext cx="9132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6" name="Gerade Verbindung 282"/>
              <p:cNvCxnSpPr/>
              <p:nvPr/>
            </p:nvCxnSpPr>
            <p:spPr bwMode="auto">
              <a:xfrm flipV="1">
                <a:off x="27137908" y="19933011"/>
                <a:ext cx="0" cy="18438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7" name="Gerade Verbindung 281"/>
              <p:cNvCxnSpPr/>
              <p:nvPr/>
            </p:nvCxnSpPr>
            <p:spPr bwMode="auto">
              <a:xfrm flipH="1">
                <a:off x="26664391" y="20115719"/>
                <a:ext cx="13252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8" name="Gerade Verbindung 281"/>
              <p:cNvCxnSpPr/>
              <p:nvPr/>
            </p:nvCxnSpPr>
            <p:spPr bwMode="auto">
              <a:xfrm flipH="1">
                <a:off x="27540908" y="20027928"/>
                <a:ext cx="13252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59" name="Gruppieren 158"/>
              <p:cNvGrpSpPr/>
              <p:nvPr/>
            </p:nvGrpSpPr>
            <p:grpSpPr>
              <a:xfrm>
                <a:off x="27641331" y="19761199"/>
                <a:ext cx="359690" cy="446873"/>
                <a:chOff x="26738044" y="17111719"/>
                <a:chExt cx="359692" cy="387044"/>
              </a:xfrm>
            </p:grpSpPr>
            <p:sp>
              <p:nvSpPr>
                <p:cNvPr id="163" name="Rechteck 270"/>
                <p:cNvSpPr/>
                <p:nvPr/>
              </p:nvSpPr>
              <p:spPr bwMode="auto">
                <a:xfrm>
                  <a:off x="26797032" y="17188213"/>
                  <a:ext cx="241716" cy="310550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64" name="Textfeld 283"/>
                <p:cNvSpPr txBox="1"/>
                <p:nvPr/>
              </p:nvSpPr>
              <p:spPr>
                <a:xfrm>
                  <a:off x="26752623" y="17217457"/>
                  <a:ext cx="205493" cy="253151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D</a:t>
                  </a:r>
                </a:p>
                <a:p>
                  <a:pPr algn="ctr"/>
                  <a:endParaRPr lang="en-US" sz="500" dirty="0"/>
                </a:p>
                <a:p>
                  <a:pPr algn="ctr"/>
                  <a:r>
                    <a:rPr lang="en-US" sz="500" dirty="0" smtClean="0"/>
                    <a:t>C</a:t>
                  </a:r>
                  <a:endParaRPr lang="en-US" sz="500" dirty="0"/>
                </a:p>
              </p:txBody>
            </p:sp>
            <p:sp>
              <p:nvSpPr>
                <p:cNvPr id="165" name="Textfeld 283"/>
                <p:cNvSpPr txBox="1"/>
                <p:nvPr/>
              </p:nvSpPr>
              <p:spPr>
                <a:xfrm>
                  <a:off x="26876384" y="17217458"/>
                  <a:ext cx="208344" cy="253151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Q</a:t>
                  </a:r>
                </a:p>
                <a:p>
                  <a:pPr algn="ctr"/>
                  <a:r>
                    <a:rPr lang="en-US" sz="500" dirty="0" smtClean="0"/>
                    <a:t>_</a:t>
                  </a:r>
                </a:p>
                <a:p>
                  <a:pPr algn="ctr"/>
                  <a:r>
                    <a:rPr lang="en-US" sz="500" dirty="0"/>
                    <a:t>Q</a:t>
                  </a:r>
                  <a:endParaRPr lang="en-US" sz="500" dirty="0" smtClean="0"/>
                </a:p>
              </p:txBody>
            </p:sp>
            <p:cxnSp>
              <p:nvCxnSpPr>
                <p:cNvPr id="166" name="Gerade Verbindung 165"/>
                <p:cNvCxnSpPr/>
                <p:nvPr/>
              </p:nvCxnSpPr>
              <p:spPr bwMode="auto">
                <a:xfrm>
                  <a:off x="27038748" y="17422075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7" name="Gerade Verbindung 166"/>
                <p:cNvCxnSpPr/>
                <p:nvPr/>
              </p:nvCxnSpPr>
              <p:spPr bwMode="auto">
                <a:xfrm>
                  <a:off x="26738044" y="17268570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8" name="Gerade Verbindung 282"/>
                <p:cNvCxnSpPr/>
                <p:nvPr/>
              </p:nvCxnSpPr>
              <p:spPr bwMode="auto">
                <a:xfrm flipV="1">
                  <a:off x="26739793" y="17111719"/>
                  <a:ext cx="0" cy="16415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9" name="Gerade Verbindung 168"/>
                <p:cNvCxnSpPr/>
                <p:nvPr/>
              </p:nvCxnSpPr>
              <p:spPr bwMode="auto">
                <a:xfrm>
                  <a:off x="26738285" y="17116371"/>
                  <a:ext cx="352787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70" name="Gerade Verbindung 282"/>
                <p:cNvCxnSpPr/>
                <p:nvPr/>
              </p:nvCxnSpPr>
              <p:spPr bwMode="auto">
                <a:xfrm flipV="1">
                  <a:off x="27091072" y="17112056"/>
                  <a:ext cx="0" cy="310019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60" name="Gerade Verbindung 281"/>
              <p:cNvCxnSpPr/>
              <p:nvPr/>
            </p:nvCxnSpPr>
            <p:spPr bwMode="auto">
              <a:xfrm flipH="1">
                <a:off x="27607325" y="20117035"/>
                <a:ext cx="9132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1" name="Gerade Verbindung 281"/>
              <p:cNvCxnSpPr/>
              <p:nvPr/>
            </p:nvCxnSpPr>
            <p:spPr bwMode="auto">
              <a:xfrm flipH="1">
                <a:off x="27468087" y="19942509"/>
                <a:ext cx="9132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62" name="Gewinkelte Verbindung 228"/>
            <p:cNvCxnSpPr/>
            <p:nvPr/>
          </p:nvCxnSpPr>
          <p:spPr bwMode="auto">
            <a:xfrm>
              <a:off x="6555749" y="1843494"/>
              <a:ext cx="824563" cy="433652"/>
            </a:xfrm>
            <a:prstGeom prst="bentConnector3">
              <a:avLst>
                <a:gd name="adj1" fmla="val 7992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6" name="Rechteck 244"/>
            <p:cNvSpPr/>
            <p:nvPr/>
          </p:nvSpPr>
          <p:spPr bwMode="auto">
            <a:xfrm>
              <a:off x="4755359" y="1484784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7" name="Gleichschenkliges Dreieck 245"/>
            <p:cNvSpPr/>
            <p:nvPr/>
          </p:nvSpPr>
          <p:spPr bwMode="auto">
            <a:xfrm rot="5400000">
              <a:off x="4757201" y="1562965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8" name="Textfeld 254"/>
            <p:cNvSpPr txBox="1"/>
            <p:nvPr/>
          </p:nvSpPr>
          <p:spPr>
            <a:xfrm>
              <a:off x="4747938" y="1444919"/>
              <a:ext cx="32811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err="1" smtClean="0"/>
                <a:t>reg</a:t>
              </a:r>
              <a:endParaRPr lang="en-US" sz="600" dirty="0"/>
            </a:p>
          </p:txBody>
        </p:sp>
        <p:sp>
          <p:nvSpPr>
            <p:cNvPr id="199" name="Rechteck 244"/>
            <p:cNvSpPr/>
            <p:nvPr/>
          </p:nvSpPr>
          <p:spPr bwMode="auto">
            <a:xfrm>
              <a:off x="5312072" y="1485292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0" name="Gleichschenkliges Dreieck 245"/>
            <p:cNvSpPr/>
            <p:nvPr/>
          </p:nvSpPr>
          <p:spPr bwMode="auto">
            <a:xfrm rot="5400000">
              <a:off x="5313914" y="1563473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1" name="Textfeld 254"/>
            <p:cNvSpPr txBox="1"/>
            <p:nvPr/>
          </p:nvSpPr>
          <p:spPr>
            <a:xfrm>
              <a:off x="5304651" y="1445427"/>
              <a:ext cx="32811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err="1" smtClean="0"/>
                <a:t>reg</a:t>
              </a:r>
              <a:endParaRPr lang="en-US" sz="600" dirty="0"/>
            </a:p>
          </p:txBody>
        </p:sp>
        <p:sp>
          <p:nvSpPr>
            <p:cNvPr id="202" name="Rechteck 244"/>
            <p:cNvSpPr/>
            <p:nvPr/>
          </p:nvSpPr>
          <p:spPr bwMode="auto">
            <a:xfrm>
              <a:off x="5854271" y="1485800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6" name="Gleichschenkliges Dreieck 245"/>
            <p:cNvSpPr/>
            <p:nvPr/>
          </p:nvSpPr>
          <p:spPr bwMode="auto">
            <a:xfrm rot="5400000">
              <a:off x="5856113" y="1563981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7" name="Textfeld 254"/>
            <p:cNvSpPr txBox="1"/>
            <p:nvPr/>
          </p:nvSpPr>
          <p:spPr>
            <a:xfrm>
              <a:off x="5846850" y="1445935"/>
              <a:ext cx="32811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err="1" smtClean="0"/>
                <a:t>reg</a:t>
              </a:r>
              <a:endParaRPr lang="en-US" sz="600" dirty="0"/>
            </a:p>
          </p:txBody>
        </p:sp>
        <p:sp>
          <p:nvSpPr>
            <p:cNvPr id="208" name="Rechteck 244"/>
            <p:cNvSpPr/>
            <p:nvPr/>
          </p:nvSpPr>
          <p:spPr bwMode="auto">
            <a:xfrm>
              <a:off x="6396470" y="1486308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9" name="Gleichschenkliges Dreieck 245"/>
            <p:cNvSpPr/>
            <p:nvPr/>
          </p:nvSpPr>
          <p:spPr bwMode="auto">
            <a:xfrm rot="5400000">
              <a:off x="6398312" y="1564489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0" name="Textfeld 254"/>
            <p:cNvSpPr txBox="1"/>
            <p:nvPr/>
          </p:nvSpPr>
          <p:spPr>
            <a:xfrm>
              <a:off x="6389049" y="1446443"/>
              <a:ext cx="32811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err="1" smtClean="0"/>
                <a:t>reg</a:t>
              </a:r>
              <a:endParaRPr lang="en-US" sz="600" dirty="0"/>
            </a:p>
          </p:txBody>
        </p:sp>
        <p:cxnSp>
          <p:nvCxnSpPr>
            <p:cNvPr id="212" name="Gerade Verbindung 284"/>
            <p:cNvCxnSpPr/>
            <p:nvPr/>
          </p:nvCxnSpPr>
          <p:spPr bwMode="auto">
            <a:xfrm flipH="1">
              <a:off x="5164099" y="1596200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3" name="Gerade Verbindung 285"/>
            <p:cNvCxnSpPr/>
            <p:nvPr/>
          </p:nvCxnSpPr>
          <p:spPr bwMode="auto">
            <a:xfrm flipH="1">
              <a:off x="5705046" y="1596477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4" name="Gerade Verbindung 286"/>
            <p:cNvCxnSpPr/>
            <p:nvPr/>
          </p:nvCxnSpPr>
          <p:spPr bwMode="auto">
            <a:xfrm flipH="1">
              <a:off x="6249896" y="1596752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5" name="Gerade Verbindung 287"/>
            <p:cNvCxnSpPr/>
            <p:nvPr/>
          </p:nvCxnSpPr>
          <p:spPr bwMode="auto">
            <a:xfrm flipH="1">
              <a:off x="4617399" y="1597353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6" name="Ellipse 295"/>
            <p:cNvSpPr/>
            <p:nvPr/>
          </p:nvSpPr>
          <p:spPr bwMode="auto">
            <a:xfrm>
              <a:off x="6228664" y="1818623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cxnSp>
          <p:nvCxnSpPr>
            <p:cNvPr id="204" name="Gerade Verbindung 251"/>
            <p:cNvCxnSpPr/>
            <p:nvPr/>
          </p:nvCxnSpPr>
          <p:spPr bwMode="auto">
            <a:xfrm flipH="1">
              <a:off x="4584301" y="2458614"/>
              <a:ext cx="110807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1" name="Gerade Verbindung 272"/>
            <p:cNvCxnSpPr/>
            <p:nvPr/>
          </p:nvCxnSpPr>
          <p:spPr bwMode="auto">
            <a:xfrm flipH="1">
              <a:off x="6007201" y="2264172"/>
              <a:ext cx="11417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7" name="Gerade Verbindung 234"/>
            <p:cNvCxnSpPr/>
            <p:nvPr/>
          </p:nvCxnSpPr>
          <p:spPr bwMode="auto">
            <a:xfrm flipH="1" flipV="1">
              <a:off x="5724205" y="1840960"/>
              <a:ext cx="53764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39307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test circuits: </a:t>
            </a:r>
            <a:r>
              <a:rPr lang="en-US" b="0" i="1" dirty="0" smtClean="0"/>
              <a:t>time-to-digital converter</a:t>
            </a:r>
            <a:endParaRPr lang="en-US" b="0" i="1" dirty="0"/>
          </a:p>
        </p:txBody>
      </p:sp>
      <p:sp>
        <p:nvSpPr>
          <p:cNvPr id="13" name="Inhaltsplatzhalter 2"/>
          <p:cNvSpPr>
            <a:spLocks noGrp="1"/>
          </p:cNvSpPr>
          <p:nvPr>
            <p:ph idx="1"/>
          </p:nvPr>
        </p:nvSpPr>
        <p:spPr>
          <a:xfrm>
            <a:off x="107504" y="1045370"/>
            <a:ext cx="3240360" cy="2671661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 smtClean="0">
                <a:solidFill>
                  <a:schemeClr val="accent2"/>
                </a:solidFill>
                <a:cs typeface="Times New Roman" pitchFamily="18" charset="0"/>
              </a:rPr>
              <a:t>linearity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determination of INL, DNL and bin width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small bug, caused by registers setup/hold-time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cs typeface="Times New Roman" pitchFamily="18" charset="0"/>
              </a:rPr>
              <a:t>	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→ can be improved by small 	    design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cxnSp>
        <p:nvCxnSpPr>
          <p:cNvPr id="5" name="Gerade Verbindung mit Pfeil 4"/>
          <p:cNvCxnSpPr>
            <a:endCxn id="210" idx="3"/>
          </p:cNvCxnSpPr>
          <p:nvPr/>
        </p:nvCxnSpPr>
        <p:spPr bwMode="auto">
          <a:xfrm flipH="1">
            <a:off x="6717166" y="1218225"/>
            <a:ext cx="519132" cy="32055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33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5" name="Text Box 271"/>
          <p:cNvSpPr txBox="1">
            <a:spLocks noChangeArrowheads="1"/>
          </p:cNvSpPr>
          <p:nvPr/>
        </p:nvSpPr>
        <p:spPr bwMode="auto">
          <a:xfrm>
            <a:off x="6972620" y="849374"/>
            <a:ext cx="1224136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FF3333"/>
                </a:solidFill>
                <a:cs typeface="Times New Roman" pitchFamily="18" charset="0"/>
              </a:rPr>
              <a:t>20-ps time conflict</a:t>
            </a:r>
          </a:p>
        </p:txBody>
      </p:sp>
      <p:pic>
        <p:nvPicPr>
          <p:cNvPr id="204" name="Grafik 20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0" t="5683" r="8940" b="50800"/>
          <a:stretch/>
        </p:blipFill>
        <p:spPr>
          <a:xfrm>
            <a:off x="396148" y="3645024"/>
            <a:ext cx="8441535" cy="2443971"/>
          </a:xfrm>
          <a:prstGeom prst="rect">
            <a:avLst/>
          </a:prstGeom>
        </p:spPr>
      </p:pic>
      <p:cxnSp>
        <p:nvCxnSpPr>
          <p:cNvPr id="211" name="Gerade Verbindung mit Pfeil 210"/>
          <p:cNvCxnSpPr/>
          <p:nvPr/>
        </p:nvCxnSpPr>
        <p:spPr bwMode="auto">
          <a:xfrm>
            <a:off x="818174" y="4871810"/>
            <a:ext cx="359734" cy="1937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3333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feld 2"/>
          <p:cNvSpPr txBox="1"/>
          <p:nvPr/>
        </p:nvSpPr>
        <p:spPr>
          <a:xfrm>
            <a:off x="51298" y="4568594"/>
            <a:ext cx="998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3333"/>
                </a:solidFill>
              </a:rPr>
              <a:t>coarse-TDC DNL</a:t>
            </a:r>
            <a:endParaRPr lang="en-US" sz="1000" dirty="0">
              <a:solidFill>
                <a:srgbClr val="FF3333"/>
              </a:solidFill>
            </a:endParaRPr>
          </a:p>
        </p:txBody>
      </p:sp>
      <p:grpSp>
        <p:nvGrpSpPr>
          <p:cNvPr id="203" name="Gruppieren 202"/>
          <p:cNvGrpSpPr/>
          <p:nvPr/>
        </p:nvGrpSpPr>
        <p:grpSpPr>
          <a:xfrm>
            <a:off x="3206341" y="764704"/>
            <a:ext cx="5720361" cy="2621642"/>
            <a:chOff x="3206341" y="764704"/>
            <a:chExt cx="5720361" cy="2621642"/>
          </a:xfrm>
        </p:grpSpPr>
        <p:sp>
          <p:nvSpPr>
            <p:cNvPr id="205" name="Textfeld 242"/>
            <p:cNvSpPr txBox="1"/>
            <p:nvPr/>
          </p:nvSpPr>
          <p:spPr>
            <a:xfrm>
              <a:off x="3259038" y="2056370"/>
              <a:ext cx="647399" cy="2637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clock</a:t>
              </a:r>
            </a:p>
          </p:txBody>
        </p:sp>
        <p:sp>
          <p:nvSpPr>
            <p:cNvPr id="217" name="Textfeld 221"/>
            <p:cNvSpPr txBox="1"/>
            <p:nvPr/>
          </p:nvSpPr>
          <p:spPr>
            <a:xfrm>
              <a:off x="3206341" y="1623802"/>
              <a:ext cx="715596" cy="2637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t</a:t>
              </a:r>
              <a:r>
                <a:rPr lang="en-US" sz="1200" dirty="0" smtClean="0">
                  <a:solidFill>
                    <a:srgbClr val="FF0000"/>
                  </a:solidFill>
                </a:rPr>
                <a:t>rigger</a:t>
              </a:r>
            </a:p>
          </p:txBody>
        </p:sp>
        <p:grpSp>
          <p:nvGrpSpPr>
            <p:cNvPr id="218" name="Gruppieren 222"/>
            <p:cNvGrpSpPr/>
            <p:nvPr/>
          </p:nvGrpSpPr>
          <p:grpSpPr>
            <a:xfrm>
              <a:off x="4475105" y="2110406"/>
              <a:ext cx="281178" cy="313380"/>
              <a:chOff x="2807791" y="2780937"/>
              <a:chExt cx="280159" cy="288033"/>
            </a:xfrm>
            <a:solidFill>
              <a:schemeClr val="bg1"/>
            </a:solidFill>
          </p:grpSpPr>
          <p:sp>
            <p:nvSpPr>
              <p:cNvPr id="348" name="Gleichschenkliges Dreieck 321"/>
              <p:cNvSpPr/>
              <p:nvPr/>
            </p:nvSpPr>
            <p:spPr bwMode="auto">
              <a:xfrm rot="5400000">
                <a:off x="2771786" y="2816942"/>
                <a:ext cx="288033" cy="216023"/>
              </a:xfrm>
              <a:prstGeom prst="triangl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49" name="Ellipse 322"/>
              <p:cNvSpPr/>
              <p:nvPr/>
            </p:nvSpPr>
            <p:spPr bwMode="auto">
              <a:xfrm>
                <a:off x="3015942" y="2890398"/>
                <a:ext cx="72008" cy="72008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19" name="Gruppieren 223"/>
            <p:cNvGrpSpPr/>
            <p:nvPr/>
          </p:nvGrpSpPr>
          <p:grpSpPr>
            <a:xfrm>
              <a:off x="5025042" y="2110406"/>
              <a:ext cx="281178" cy="313380"/>
              <a:chOff x="2807791" y="2780937"/>
              <a:chExt cx="280159" cy="288033"/>
            </a:xfrm>
            <a:solidFill>
              <a:schemeClr val="bg1"/>
            </a:solidFill>
          </p:grpSpPr>
          <p:sp>
            <p:nvSpPr>
              <p:cNvPr id="346" name="Gleichschenkliges Dreieck 319"/>
              <p:cNvSpPr/>
              <p:nvPr/>
            </p:nvSpPr>
            <p:spPr bwMode="auto">
              <a:xfrm rot="5400000">
                <a:off x="2771786" y="2816942"/>
                <a:ext cx="288033" cy="216023"/>
              </a:xfrm>
              <a:prstGeom prst="triangl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47" name="Ellipse 320"/>
              <p:cNvSpPr/>
              <p:nvPr/>
            </p:nvSpPr>
            <p:spPr bwMode="auto">
              <a:xfrm>
                <a:off x="3015942" y="2890398"/>
                <a:ext cx="72008" cy="72008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20" name="Gruppieren 224"/>
            <p:cNvGrpSpPr/>
            <p:nvPr/>
          </p:nvGrpSpPr>
          <p:grpSpPr>
            <a:xfrm>
              <a:off x="5574979" y="2110406"/>
              <a:ext cx="281178" cy="313380"/>
              <a:chOff x="2807791" y="2780937"/>
              <a:chExt cx="280159" cy="288033"/>
            </a:xfrm>
            <a:solidFill>
              <a:schemeClr val="bg1"/>
            </a:solidFill>
          </p:grpSpPr>
          <p:sp>
            <p:nvSpPr>
              <p:cNvPr id="344" name="Gleichschenkliges Dreieck 317"/>
              <p:cNvSpPr/>
              <p:nvPr/>
            </p:nvSpPr>
            <p:spPr bwMode="auto">
              <a:xfrm rot="5400000">
                <a:off x="2771786" y="2816942"/>
                <a:ext cx="288033" cy="216023"/>
              </a:xfrm>
              <a:prstGeom prst="triangl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45" name="Ellipse 318"/>
              <p:cNvSpPr/>
              <p:nvPr/>
            </p:nvSpPr>
            <p:spPr bwMode="auto">
              <a:xfrm>
                <a:off x="3015942" y="2890398"/>
                <a:ext cx="72008" cy="72008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221" name="Gruppieren 225"/>
            <p:cNvGrpSpPr/>
            <p:nvPr/>
          </p:nvGrpSpPr>
          <p:grpSpPr>
            <a:xfrm>
              <a:off x="6124913" y="2110406"/>
              <a:ext cx="281178" cy="313380"/>
              <a:chOff x="2807791" y="2780937"/>
              <a:chExt cx="280159" cy="288033"/>
            </a:xfrm>
            <a:solidFill>
              <a:schemeClr val="bg1"/>
            </a:solidFill>
          </p:grpSpPr>
          <p:sp>
            <p:nvSpPr>
              <p:cNvPr id="342" name="Gleichschenkliges Dreieck 315"/>
              <p:cNvSpPr/>
              <p:nvPr/>
            </p:nvSpPr>
            <p:spPr bwMode="auto">
              <a:xfrm rot="5400000">
                <a:off x="2771786" y="2816942"/>
                <a:ext cx="288033" cy="216023"/>
              </a:xfrm>
              <a:prstGeom prst="triangl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43" name="Ellipse 316"/>
              <p:cNvSpPr/>
              <p:nvPr/>
            </p:nvSpPr>
            <p:spPr bwMode="auto">
              <a:xfrm>
                <a:off x="3015942" y="2890398"/>
                <a:ext cx="72008" cy="72008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222" name="Textfeld 227"/>
            <p:cNvSpPr txBox="1"/>
            <p:nvPr/>
          </p:nvSpPr>
          <p:spPr>
            <a:xfrm>
              <a:off x="4284535" y="2446288"/>
              <a:ext cx="26507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32-element diff. delay line    </a:t>
              </a:r>
              <a:r>
                <a:rPr lang="en-US" sz="1200" dirty="0" err="1" smtClean="0">
                  <a:solidFill>
                    <a:srgbClr val="FF0000"/>
                  </a:solidFill>
                </a:rPr>
                <a:t>V</a:t>
              </a:r>
              <a:r>
                <a:rPr lang="en-US" sz="1200" baseline="-25000" dirty="0" err="1" smtClean="0">
                  <a:solidFill>
                    <a:srgbClr val="FF0000"/>
                  </a:solidFill>
                </a:rPr>
                <a:t>control</a:t>
              </a:r>
              <a:r>
                <a:rPr lang="en-US" sz="1200" baseline="-25000" dirty="0" smtClean="0"/>
                <a:t>  </a:t>
              </a:r>
              <a:endParaRPr lang="en-US" sz="1200" baseline="-25000" dirty="0"/>
            </a:p>
          </p:txBody>
        </p:sp>
        <p:cxnSp>
          <p:nvCxnSpPr>
            <p:cNvPr id="223" name="Gerade Verbindung 229"/>
            <p:cNvCxnSpPr/>
            <p:nvPr/>
          </p:nvCxnSpPr>
          <p:spPr bwMode="auto">
            <a:xfrm flipV="1">
              <a:off x="4584301" y="2370170"/>
              <a:ext cx="0" cy="945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4" name="Gerade Verbindung 230"/>
            <p:cNvCxnSpPr/>
            <p:nvPr/>
          </p:nvCxnSpPr>
          <p:spPr bwMode="auto">
            <a:xfrm flipV="1">
              <a:off x="5138555" y="2365601"/>
              <a:ext cx="0" cy="945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5" name="Gerade Verbindung 231"/>
            <p:cNvCxnSpPr/>
            <p:nvPr/>
          </p:nvCxnSpPr>
          <p:spPr bwMode="auto">
            <a:xfrm flipV="1">
              <a:off x="5692810" y="2366213"/>
              <a:ext cx="0" cy="945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6" name="Gerade Verbindung 232"/>
            <p:cNvCxnSpPr/>
            <p:nvPr/>
          </p:nvCxnSpPr>
          <p:spPr bwMode="auto">
            <a:xfrm flipV="1">
              <a:off x="6247065" y="2366826"/>
              <a:ext cx="0" cy="9450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7" name="Gerade Verbindung 233"/>
            <p:cNvCxnSpPr/>
            <p:nvPr/>
          </p:nvCxnSpPr>
          <p:spPr bwMode="auto">
            <a:xfrm flipV="1">
              <a:off x="6202468" y="2460717"/>
              <a:ext cx="0" cy="29614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" name="Gerade Verbindung 234"/>
            <p:cNvCxnSpPr/>
            <p:nvPr/>
          </p:nvCxnSpPr>
          <p:spPr bwMode="auto">
            <a:xfrm flipH="1" flipV="1">
              <a:off x="5704563" y="2458614"/>
              <a:ext cx="53764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9" name="Abgerundetes Rechteck 235"/>
            <p:cNvSpPr/>
            <p:nvPr/>
          </p:nvSpPr>
          <p:spPr bwMode="auto">
            <a:xfrm>
              <a:off x="3837607" y="1705880"/>
              <a:ext cx="3312880" cy="1680466"/>
            </a:xfrm>
            <a:prstGeom prst="roundRect">
              <a:avLst/>
            </a:prstGeom>
            <a:noFill/>
            <a:ln w="19050" cap="flat" cmpd="sng" algn="ctr">
              <a:solidFill>
                <a:schemeClr val="bg2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0" name="Textfeld 236"/>
            <p:cNvSpPr txBox="1"/>
            <p:nvPr/>
          </p:nvSpPr>
          <p:spPr>
            <a:xfrm>
              <a:off x="4011040" y="3055535"/>
              <a:ext cx="504530" cy="2650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DLL</a:t>
              </a:r>
              <a:endParaRPr lang="en-US" sz="14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31" name="Ellipse 237"/>
            <p:cNvSpPr/>
            <p:nvPr/>
          </p:nvSpPr>
          <p:spPr bwMode="auto">
            <a:xfrm>
              <a:off x="6505971" y="1822071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232" name="Abgerundetes Rechteck 238"/>
            <p:cNvSpPr/>
            <p:nvPr/>
          </p:nvSpPr>
          <p:spPr bwMode="auto">
            <a:xfrm>
              <a:off x="7346218" y="1629585"/>
              <a:ext cx="1580484" cy="886646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ripple counter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3" name="Textfeld 241"/>
            <p:cNvSpPr txBox="1"/>
            <p:nvPr/>
          </p:nvSpPr>
          <p:spPr>
            <a:xfrm>
              <a:off x="5147304" y="764704"/>
              <a:ext cx="579475" cy="238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5 bit</a:t>
              </a:r>
              <a:endParaRPr lang="en-US" sz="1200" dirty="0"/>
            </a:p>
          </p:txBody>
        </p:sp>
        <p:sp>
          <p:nvSpPr>
            <p:cNvPr id="234" name="Textfeld 243"/>
            <p:cNvSpPr txBox="1"/>
            <p:nvPr/>
          </p:nvSpPr>
          <p:spPr>
            <a:xfrm>
              <a:off x="7559485" y="1358955"/>
              <a:ext cx="466713" cy="2385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7 bit</a:t>
              </a:r>
              <a:endParaRPr lang="en-US" sz="1200" dirty="0"/>
            </a:p>
          </p:txBody>
        </p:sp>
        <p:sp>
          <p:nvSpPr>
            <p:cNvPr id="235" name="Rechteck 244"/>
            <p:cNvSpPr/>
            <p:nvPr/>
          </p:nvSpPr>
          <p:spPr bwMode="auto">
            <a:xfrm>
              <a:off x="4756273" y="1920516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6" name="Gleichschenkliges Dreieck 245"/>
            <p:cNvSpPr/>
            <p:nvPr/>
          </p:nvSpPr>
          <p:spPr bwMode="auto">
            <a:xfrm rot="5400000">
              <a:off x="4755696" y="1973295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37" name="Gerade Verbindung 251"/>
            <p:cNvCxnSpPr/>
            <p:nvPr/>
          </p:nvCxnSpPr>
          <p:spPr bwMode="auto">
            <a:xfrm flipH="1">
              <a:off x="4759509" y="2270268"/>
              <a:ext cx="271121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8" name="Gerade Verbindung 252"/>
            <p:cNvCxnSpPr>
              <a:endCxn id="235" idx="2"/>
            </p:cNvCxnSpPr>
            <p:nvPr/>
          </p:nvCxnSpPr>
          <p:spPr bwMode="auto">
            <a:xfrm flipV="1">
              <a:off x="4889904" y="2088213"/>
              <a:ext cx="0" cy="18046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9" name="Textfeld 254"/>
            <p:cNvSpPr txBox="1"/>
            <p:nvPr/>
          </p:nvSpPr>
          <p:spPr>
            <a:xfrm>
              <a:off x="4726625" y="1881303"/>
              <a:ext cx="34943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/>
                <a:t>l</a:t>
              </a:r>
              <a:r>
                <a:rPr lang="en-US" sz="600" dirty="0" smtClean="0"/>
                <a:t>atch</a:t>
              </a:r>
              <a:endParaRPr lang="en-US" sz="600" dirty="0"/>
            </a:p>
          </p:txBody>
        </p:sp>
        <p:sp>
          <p:nvSpPr>
            <p:cNvPr id="240" name="Rechteck 256"/>
            <p:cNvSpPr/>
            <p:nvPr/>
          </p:nvSpPr>
          <p:spPr bwMode="auto">
            <a:xfrm>
              <a:off x="5310462" y="1919666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1" name="Gleichschenkliges Dreieck 257"/>
            <p:cNvSpPr/>
            <p:nvPr/>
          </p:nvSpPr>
          <p:spPr bwMode="auto">
            <a:xfrm rot="5400000">
              <a:off x="5309884" y="1972446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42" name="Gerade Verbindung 264"/>
            <p:cNvCxnSpPr/>
            <p:nvPr/>
          </p:nvCxnSpPr>
          <p:spPr bwMode="auto">
            <a:xfrm flipH="1">
              <a:off x="5310462" y="2269419"/>
              <a:ext cx="271121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3" name="Gerade Verbindung 268"/>
            <p:cNvCxnSpPr>
              <a:endCxn id="240" idx="2"/>
            </p:cNvCxnSpPr>
            <p:nvPr/>
          </p:nvCxnSpPr>
          <p:spPr bwMode="auto">
            <a:xfrm flipV="1">
              <a:off x="5444093" y="2087365"/>
              <a:ext cx="0" cy="18046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4" name="Textfeld 269"/>
            <p:cNvSpPr txBox="1"/>
            <p:nvPr/>
          </p:nvSpPr>
          <p:spPr>
            <a:xfrm>
              <a:off x="5287794" y="1882132"/>
              <a:ext cx="348172" cy="175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l</a:t>
              </a:r>
              <a:r>
                <a:rPr lang="en-US" sz="600" dirty="0" smtClean="0"/>
                <a:t>atch</a:t>
              </a:r>
              <a:endParaRPr lang="en-US" sz="600" dirty="0"/>
            </a:p>
          </p:txBody>
        </p:sp>
        <p:sp>
          <p:nvSpPr>
            <p:cNvPr id="245" name="Rechteck 270"/>
            <p:cNvSpPr/>
            <p:nvPr/>
          </p:nvSpPr>
          <p:spPr bwMode="auto">
            <a:xfrm>
              <a:off x="5851565" y="1919666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6" name="Gleichschenkliges Dreieck 271"/>
            <p:cNvSpPr/>
            <p:nvPr/>
          </p:nvSpPr>
          <p:spPr bwMode="auto">
            <a:xfrm rot="5400000">
              <a:off x="5850987" y="1972446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47" name="Gerade Verbindung 272"/>
            <p:cNvCxnSpPr/>
            <p:nvPr/>
          </p:nvCxnSpPr>
          <p:spPr bwMode="auto">
            <a:xfrm flipH="1">
              <a:off x="5854801" y="2264533"/>
              <a:ext cx="11417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8" name="Gerade Verbindung 275"/>
            <p:cNvCxnSpPr>
              <a:endCxn id="245" idx="2"/>
            </p:cNvCxnSpPr>
            <p:nvPr/>
          </p:nvCxnSpPr>
          <p:spPr bwMode="auto">
            <a:xfrm flipV="1">
              <a:off x="5985195" y="2087365"/>
              <a:ext cx="0" cy="18046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9" name="Textfeld 276"/>
            <p:cNvSpPr txBox="1"/>
            <p:nvPr/>
          </p:nvSpPr>
          <p:spPr>
            <a:xfrm>
              <a:off x="5828896" y="1882132"/>
              <a:ext cx="348172" cy="175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l</a:t>
              </a:r>
              <a:r>
                <a:rPr lang="en-US" sz="600" dirty="0" smtClean="0"/>
                <a:t>atch</a:t>
              </a:r>
              <a:endParaRPr lang="en-US" sz="600" dirty="0"/>
            </a:p>
          </p:txBody>
        </p:sp>
        <p:sp>
          <p:nvSpPr>
            <p:cNvPr id="250" name="Rechteck 277"/>
            <p:cNvSpPr/>
            <p:nvPr/>
          </p:nvSpPr>
          <p:spPr bwMode="auto">
            <a:xfrm>
              <a:off x="6392666" y="1919666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1" name="Gleichschenkliges Dreieck 278"/>
            <p:cNvSpPr/>
            <p:nvPr/>
          </p:nvSpPr>
          <p:spPr bwMode="auto">
            <a:xfrm rot="5400000">
              <a:off x="6392089" y="1972446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52" name="Gerade Verbindung 281"/>
            <p:cNvCxnSpPr/>
            <p:nvPr/>
          </p:nvCxnSpPr>
          <p:spPr bwMode="auto">
            <a:xfrm flipH="1">
              <a:off x="6399139" y="2264172"/>
              <a:ext cx="639749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3" name="Gerade Verbindung 282"/>
            <p:cNvCxnSpPr>
              <a:endCxn id="250" idx="2"/>
            </p:cNvCxnSpPr>
            <p:nvPr/>
          </p:nvCxnSpPr>
          <p:spPr bwMode="auto">
            <a:xfrm flipV="1">
              <a:off x="6526298" y="2087365"/>
              <a:ext cx="0" cy="18046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4" name="Textfeld 283"/>
            <p:cNvSpPr txBox="1"/>
            <p:nvPr/>
          </p:nvSpPr>
          <p:spPr>
            <a:xfrm>
              <a:off x="6369999" y="1882132"/>
              <a:ext cx="348172" cy="175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l</a:t>
              </a:r>
              <a:r>
                <a:rPr lang="en-US" sz="600" dirty="0" smtClean="0"/>
                <a:t>atch</a:t>
              </a:r>
              <a:endParaRPr lang="en-US" sz="600" dirty="0"/>
            </a:p>
          </p:txBody>
        </p:sp>
        <p:cxnSp>
          <p:nvCxnSpPr>
            <p:cNvPr id="255" name="Gerade Verbindung 284"/>
            <p:cNvCxnSpPr/>
            <p:nvPr/>
          </p:nvCxnSpPr>
          <p:spPr bwMode="auto">
            <a:xfrm flipH="1">
              <a:off x="5163616" y="2002154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6" name="Gerade Verbindung 285"/>
            <p:cNvCxnSpPr/>
            <p:nvPr/>
          </p:nvCxnSpPr>
          <p:spPr bwMode="auto">
            <a:xfrm flipH="1">
              <a:off x="5704563" y="2002431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7" name="Gerade Verbindung 286"/>
            <p:cNvCxnSpPr/>
            <p:nvPr/>
          </p:nvCxnSpPr>
          <p:spPr bwMode="auto">
            <a:xfrm flipH="1">
              <a:off x="6249413" y="2002706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8" name="Gerade Verbindung 287"/>
            <p:cNvCxnSpPr/>
            <p:nvPr/>
          </p:nvCxnSpPr>
          <p:spPr bwMode="auto">
            <a:xfrm flipH="1">
              <a:off x="4616916" y="2003307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9" name="Gerade Verbindung 288"/>
            <p:cNvCxnSpPr>
              <a:stCxn id="266" idx="2"/>
            </p:cNvCxnSpPr>
            <p:nvPr/>
          </p:nvCxnSpPr>
          <p:spPr bwMode="auto">
            <a:xfrm flipH="1" flipV="1">
              <a:off x="3591303" y="1843494"/>
              <a:ext cx="209489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0" name="Gerade Verbindung 289"/>
            <p:cNvCxnSpPr/>
            <p:nvPr/>
          </p:nvCxnSpPr>
          <p:spPr bwMode="auto">
            <a:xfrm flipH="1" flipV="1">
              <a:off x="6249896" y="1594033"/>
              <a:ext cx="3422" cy="41451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1" name="Gerade Verbindung 290"/>
            <p:cNvCxnSpPr/>
            <p:nvPr/>
          </p:nvCxnSpPr>
          <p:spPr bwMode="auto">
            <a:xfrm flipV="1">
              <a:off x="5709144" y="1596477"/>
              <a:ext cx="0" cy="40567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2" name="Gerade Verbindung 291"/>
            <p:cNvCxnSpPr/>
            <p:nvPr/>
          </p:nvCxnSpPr>
          <p:spPr bwMode="auto">
            <a:xfrm flipV="1">
              <a:off x="5168206" y="1594033"/>
              <a:ext cx="0" cy="41033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3" name="Gerade Verbindung 292"/>
            <p:cNvCxnSpPr/>
            <p:nvPr/>
          </p:nvCxnSpPr>
          <p:spPr bwMode="auto">
            <a:xfrm flipV="1">
              <a:off x="4624033" y="1594033"/>
              <a:ext cx="0" cy="41518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4" name="Ellipse 293"/>
            <p:cNvSpPr/>
            <p:nvPr/>
          </p:nvSpPr>
          <p:spPr bwMode="auto">
            <a:xfrm>
              <a:off x="4601090" y="1818638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265" name="Ellipse 294"/>
            <p:cNvSpPr/>
            <p:nvPr/>
          </p:nvSpPr>
          <p:spPr bwMode="auto">
            <a:xfrm>
              <a:off x="5145263" y="1818727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266" name="Ellipse 295"/>
            <p:cNvSpPr/>
            <p:nvPr/>
          </p:nvSpPr>
          <p:spPr bwMode="auto">
            <a:xfrm>
              <a:off x="5686201" y="1822439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267" name="Ellipse 296"/>
            <p:cNvSpPr/>
            <p:nvPr/>
          </p:nvSpPr>
          <p:spPr bwMode="auto">
            <a:xfrm>
              <a:off x="4866961" y="2242225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268" name="Ellipse 297"/>
            <p:cNvSpPr/>
            <p:nvPr/>
          </p:nvSpPr>
          <p:spPr bwMode="auto">
            <a:xfrm>
              <a:off x="5421025" y="2245397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269" name="Ellipse 298"/>
            <p:cNvSpPr/>
            <p:nvPr/>
          </p:nvSpPr>
          <p:spPr bwMode="auto">
            <a:xfrm>
              <a:off x="5962253" y="2244548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270" name="Ellipse 299"/>
            <p:cNvSpPr/>
            <p:nvPr/>
          </p:nvSpPr>
          <p:spPr bwMode="auto">
            <a:xfrm>
              <a:off x="6503480" y="2243699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cxnSp>
          <p:nvCxnSpPr>
            <p:cNvPr id="271" name="Gerade Verbindung 300"/>
            <p:cNvCxnSpPr/>
            <p:nvPr/>
          </p:nvCxnSpPr>
          <p:spPr bwMode="auto">
            <a:xfrm flipH="1" flipV="1">
              <a:off x="4888990" y="1391081"/>
              <a:ext cx="672" cy="53142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2" name="Gerade Verbindung 301"/>
            <p:cNvCxnSpPr/>
            <p:nvPr/>
          </p:nvCxnSpPr>
          <p:spPr bwMode="auto">
            <a:xfrm flipV="1">
              <a:off x="5444709" y="1391081"/>
              <a:ext cx="497" cy="53384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3" name="Gerade Verbindung 302"/>
            <p:cNvCxnSpPr/>
            <p:nvPr/>
          </p:nvCxnSpPr>
          <p:spPr bwMode="auto">
            <a:xfrm flipV="1">
              <a:off x="5983575" y="1391081"/>
              <a:ext cx="0" cy="53384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4" name="Gerade Verbindung 303"/>
            <p:cNvCxnSpPr/>
            <p:nvPr/>
          </p:nvCxnSpPr>
          <p:spPr bwMode="auto">
            <a:xfrm flipV="1">
              <a:off x="6528914" y="1391081"/>
              <a:ext cx="1187" cy="53384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5" name="Gerade Verbindung 304"/>
            <p:cNvCxnSpPr>
              <a:stCxn id="348" idx="3"/>
            </p:cNvCxnSpPr>
            <p:nvPr/>
          </p:nvCxnSpPr>
          <p:spPr bwMode="auto">
            <a:xfrm flipH="1" flipV="1">
              <a:off x="3584360" y="2267094"/>
              <a:ext cx="890749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6" name="Gerade Verbindung 305"/>
            <p:cNvCxnSpPr>
              <a:stCxn id="284" idx="1"/>
            </p:cNvCxnSpPr>
            <p:nvPr/>
          </p:nvCxnSpPr>
          <p:spPr bwMode="auto">
            <a:xfrm flipH="1" flipV="1">
              <a:off x="4116668" y="3032663"/>
              <a:ext cx="1046948" cy="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7" name="Gerade Verbindung 306"/>
            <p:cNvCxnSpPr/>
            <p:nvPr/>
          </p:nvCxnSpPr>
          <p:spPr bwMode="auto">
            <a:xfrm flipV="1">
              <a:off x="4123136" y="2267094"/>
              <a:ext cx="0" cy="7691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8" name="Ellipse 307"/>
            <p:cNvSpPr/>
            <p:nvPr/>
          </p:nvSpPr>
          <p:spPr bwMode="auto">
            <a:xfrm>
              <a:off x="4103117" y="2246264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279" name="Pfeil nach unten 308"/>
            <p:cNvSpPr/>
            <p:nvPr/>
          </p:nvSpPr>
          <p:spPr bwMode="auto">
            <a:xfrm flipV="1">
              <a:off x="8006221" y="1385906"/>
              <a:ext cx="193091" cy="231517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80" name="Gerade Verbindung 309"/>
            <p:cNvCxnSpPr/>
            <p:nvPr/>
          </p:nvCxnSpPr>
          <p:spPr bwMode="auto">
            <a:xfrm flipH="1" flipV="1">
              <a:off x="7038888" y="2267094"/>
              <a:ext cx="2" cy="77643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1" name="Gerade Verbindung 310"/>
            <p:cNvCxnSpPr/>
            <p:nvPr/>
          </p:nvCxnSpPr>
          <p:spPr bwMode="auto">
            <a:xfrm flipH="1">
              <a:off x="6896139" y="3036287"/>
              <a:ext cx="142749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2" name="Abgerundetes Rechteck 311"/>
            <p:cNvSpPr/>
            <p:nvPr/>
          </p:nvSpPr>
          <p:spPr bwMode="auto">
            <a:xfrm>
              <a:off x="4710539" y="1045370"/>
              <a:ext cx="1959195" cy="345711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encoder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3" name="Pfeil nach unten 312"/>
            <p:cNvSpPr/>
            <p:nvPr/>
          </p:nvSpPr>
          <p:spPr bwMode="auto">
            <a:xfrm flipV="1">
              <a:off x="5586874" y="800460"/>
              <a:ext cx="193091" cy="231517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4" name="Abgerundetes Rechteck 313"/>
            <p:cNvSpPr/>
            <p:nvPr/>
          </p:nvSpPr>
          <p:spPr bwMode="auto">
            <a:xfrm>
              <a:off x="5163616" y="2756861"/>
              <a:ext cx="1742732" cy="551605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phase /</a:t>
              </a:r>
              <a:r>
                <a: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frequency</a:t>
              </a:r>
              <a:r>
                <a: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detector &amp;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current pump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5" name="Abgerundetes Rechteck 314"/>
            <p:cNvSpPr/>
            <p:nvPr/>
          </p:nvSpPr>
          <p:spPr bwMode="auto">
            <a:xfrm>
              <a:off x="4284535" y="1755684"/>
              <a:ext cx="2611603" cy="948179"/>
            </a:xfrm>
            <a:prstGeom prst="roundRect">
              <a:avLst/>
            </a:prstGeom>
            <a:noFill/>
            <a:ln w="28575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86" name="Gruppieren 285"/>
            <p:cNvGrpSpPr/>
            <p:nvPr/>
          </p:nvGrpSpPr>
          <p:grpSpPr>
            <a:xfrm>
              <a:off x="7374184" y="1936307"/>
              <a:ext cx="1477903" cy="429297"/>
              <a:chOff x="26664391" y="19757234"/>
              <a:chExt cx="1336630" cy="450838"/>
            </a:xfrm>
          </p:grpSpPr>
          <p:grpSp>
            <p:nvGrpSpPr>
              <p:cNvPr id="308" name="Gruppieren 307"/>
              <p:cNvGrpSpPr/>
              <p:nvPr/>
            </p:nvGrpSpPr>
            <p:grpSpPr>
              <a:xfrm>
                <a:off x="26737938" y="19757234"/>
                <a:ext cx="359690" cy="446484"/>
                <a:chOff x="26738044" y="17112056"/>
                <a:chExt cx="359692" cy="386707"/>
              </a:xfrm>
            </p:grpSpPr>
            <p:sp>
              <p:nvSpPr>
                <p:cNvPr id="334" name="Rechteck 270"/>
                <p:cNvSpPr/>
                <p:nvPr/>
              </p:nvSpPr>
              <p:spPr bwMode="auto">
                <a:xfrm>
                  <a:off x="26797032" y="17188213"/>
                  <a:ext cx="241716" cy="310550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35" name="Textfeld 283"/>
                <p:cNvSpPr txBox="1"/>
                <p:nvPr/>
              </p:nvSpPr>
              <p:spPr>
                <a:xfrm>
                  <a:off x="26752623" y="17217457"/>
                  <a:ext cx="205493" cy="25315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D</a:t>
                  </a:r>
                </a:p>
                <a:p>
                  <a:pPr algn="ctr"/>
                  <a:endParaRPr lang="en-US" sz="500" dirty="0"/>
                </a:p>
                <a:p>
                  <a:pPr algn="ctr"/>
                  <a:r>
                    <a:rPr lang="en-US" sz="500" dirty="0" smtClean="0"/>
                    <a:t>C</a:t>
                  </a:r>
                  <a:endParaRPr lang="en-US" sz="500" dirty="0"/>
                </a:p>
              </p:txBody>
            </p:sp>
            <p:sp>
              <p:nvSpPr>
                <p:cNvPr id="336" name="Textfeld 283"/>
                <p:cNvSpPr txBox="1"/>
                <p:nvPr/>
              </p:nvSpPr>
              <p:spPr>
                <a:xfrm>
                  <a:off x="26876384" y="17217458"/>
                  <a:ext cx="208344" cy="25315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Q</a:t>
                  </a:r>
                </a:p>
                <a:p>
                  <a:pPr algn="ctr"/>
                  <a:r>
                    <a:rPr lang="en-US" sz="500" dirty="0" smtClean="0"/>
                    <a:t>_</a:t>
                  </a:r>
                </a:p>
                <a:p>
                  <a:pPr algn="ctr"/>
                  <a:r>
                    <a:rPr lang="en-US" sz="500" dirty="0"/>
                    <a:t>Q</a:t>
                  </a:r>
                  <a:endParaRPr lang="en-US" sz="500" dirty="0" smtClean="0"/>
                </a:p>
              </p:txBody>
            </p:sp>
            <p:cxnSp>
              <p:nvCxnSpPr>
                <p:cNvPr id="337" name="Gerade Verbindung 336"/>
                <p:cNvCxnSpPr/>
                <p:nvPr/>
              </p:nvCxnSpPr>
              <p:spPr bwMode="auto">
                <a:xfrm>
                  <a:off x="27038748" y="17422075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8" name="Gerade Verbindung 337"/>
                <p:cNvCxnSpPr/>
                <p:nvPr/>
              </p:nvCxnSpPr>
              <p:spPr bwMode="auto">
                <a:xfrm>
                  <a:off x="26738044" y="17268570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9" name="Gerade Verbindung 282"/>
                <p:cNvCxnSpPr/>
                <p:nvPr/>
              </p:nvCxnSpPr>
              <p:spPr bwMode="auto">
                <a:xfrm flipV="1">
                  <a:off x="26739793" y="17115827"/>
                  <a:ext cx="0" cy="157277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40" name="Gerade Verbindung 339"/>
                <p:cNvCxnSpPr/>
                <p:nvPr/>
              </p:nvCxnSpPr>
              <p:spPr bwMode="auto">
                <a:xfrm>
                  <a:off x="26738285" y="17116371"/>
                  <a:ext cx="352787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41" name="Gerade Verbindung 282"/>
                <p:cNvCxnSpPr/>
                <p:nvPr/>
              </p:nvCxnSpPr>
              <p:spPr bwMode="auto">
                <a:xfrm flipV="1">
                  <a:off x="27091072" y="17112056"/>
                  <a:ext cx="0" cy="310019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09" name="Gruppieren 308"/>
              <p:cNvGrpSpPr/>
              <p:nvPr/>
            </p:nvGrpSpPr>
            <p:grpSpPr>
              <a:xfrm>
                <a:off x="27167383" y="19757389"/>
                <a:ext cx="359690" cy="446873"/>
                <a:chOff x="26738044" y="17111719"/>
                <a:chExt cx="359692" cy="387044"/>
              </a:xfrm>
            </p:grpSpPr>
            <p:sp>
              <p:nvSpPr>
                <p:cNvPr id="326" name="Rechteck 270"/>
                <p:cNvSpPr/>
                <p:nvPr/>
              </p:nvSpPr>
              <p:spPr bwMode="auto">
                <a:xfrm>
                  <a:off x="26797032" y="17188213"/>
                  <a:ext cx="241716" cy="310550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27" name="Textfeld 283"/>
                <p:cNvSpPr txBox="1"/>
                <p:nvPr/>
              </p:nvSpPr>
              <p:spPr>
                <a:xfrm>
                  <a:off x="26752623" y="17217457"/>
                  <a:ext cx="205493" cy="253151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D</a:t>
                  </a:r>
                </a:p>
                <a:p>
                  <a:pPr algn="ctr"/>
                  <a:endParaRPr lang="en-US" sz="500" dirty="0"/>
                </a:p>
                <a:p>
                  <a:pPr algn="ctr"/>
                  <a:r>
                    <a:rPr lang="en-US" sz="500" dirty="0" smtClean="0"/>
                    <a:t>C</a:t>
                  </a:r>
                  <a:endParaRPr lang="en-US" sz="500" dirty="0"/>
                </a:p>
              </p:txBody>
            </p:sp>
            <p:sp>
              <p:nvSpPr>
                <p:cNvPr id="328" name="Textfeld 283"/>
                <p:cNvSpPr txBox="1"/>
                <p:nvPr/>
              </p:nvSpPr>
              <p:spPr>
                <a:xfrm>
                  <a:off x="26876384" y="17217458"/>
                  <a:ext cx="208344" cy="253151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Q</a:t>
                  </a:r>
                </a:p>
                <a:p>
                  <a:pPr algn="ctr"/>
                  <a:r>
                    <a:rPr lang="en-US" sz="500" dirty="0" smtClean="0"/>
                    <a:t>_</a:t>
                  </a:r>
                </a:p>
                <a:p>
                  <a:pPr algn="ctr"/>
                  <a:r>
                    <a:rPr lang="en-US" sz="500" dirty="0"/>
                    <a:t>Q</a:t>
                  </a:r>
                  <a:endParaRPr lang="en-US" sz="500" dirty="0" smtClean="0"/>
                </a:p>
              </p:txBody>
            </p:sp>
            <p:cxnSp>
              <p:nvCxnSpPr>
                <p:cNvPr id="329" name="Gerade Verbindung 328"/>
                <p:cNvCxnSpPr/>
                <p:nvPr/>
              </p:nvCxnSpPr>
              <p:spPr bwMode="auto">
                <a:xfrm>
                  <a:off x="27038748" y="17422075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0" name="Gerade Verbindung 329"/>
                <p:cNvCxnSpPr/>
                <p:nvPr/>
              </p:nvCxnSpPr>
              <p:spPr bwMode="auto">
                <a:xfrm>
                  <a:off x="26738044" y="17268570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1" name="Gerade Verbindung 282"/>
                <p:cNvCxnSpPr/>
                <p:nvPr/>
              </p:nvCxnSpPr>
              <p:spPr bwMode="auto">
                <a:xfrm flipV="1">
                  <a:off x="26739793" y="17111719"/>
                  <a:ext cx="0" cy="16415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2" name="Gerade Verbindung 331"/>
                <p:cNvCxnSpPr/>
                <p:nvPr/>
              </p:nvCxnSpPr>
              <p:spPr bwMode="auto">
                <a:xfrm>
                  <a:off x="26738285" y="17116371"/>
                  <a:ext cx="352787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33" name="Gerade Verbindung 282"/>
                <p:cNvCxnSpPr/>
                <p:nvPr/>
              </p:nvCxnSpPr>
              <p:spPr bwMode="auto">
                <a:xfrm flipV="1">
                  <a:off x="27094051" y="17112056"/>
                  <a:ext cx="0" cy="310019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310" name="Gerade Verbindung 281"/>
              <p:cNvCxnSpPr/>
              <p:nvPr/>
            </p:nvCxnSpPr>
            <p:spPr bwMode="auto">
              <a:xfrm flipH="1">
                <a:off x="27133376" y="20113224"/>
                <a:ext cx="9132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1" name="Gerade Verbindung 281"/>
              <p:cNvCxnSpPr/>
              <p:nvPr/>
            </p:nvCxnSpPr>
            <p:spPr bwMode="auto">
              <a:xfrm flipH="1">
                <a:off x="27042055" y="19938486"/>
                <a:ext cx="9132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2" name="Gerade Verbindung 282"/>
              <p:cNvCxnSpPr/>
              <p:nvPr/>
            </p:nvCxnSpPr>
            <p:spPr bwMode="auto">
              <a:xfrm flipV="1">
                <a:off x="27137908" y="19933011"/>
                <a:ext cx="0" cy="18438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3" name="Gerade Verbindung 281"/>
              <p:cNvCxnSpPr/>
              <p:nvPr/>
            </p:nvCxnSpPr>
            <p:spPr bwMode="auto">
              <a:xfrm flipH="1">
                <a:off x="26664391" y="20115719"/>
                <a:ext cx="13252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4" name="Gerade Verbindung 281"/>
              <p:cNvCxnSpPr/>
              <p:nvPr/>
            </p:nvCxnSpPr>
            <p:spPr bwMode="auto">
              <a:xfrm flipH="1">
                <a:off x="27540908" y="20027928"/>
                <a:ext cx="132529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315" name="Gruppieren 314"/>
              <p:cNvGrpSpPr/>
              <p:nvPr/>
            </p:nvGrpSpPr>
            <p:grpSpPr>
              <a:xfrm>
                <a:off x="27641331" y="19761199"/>
                <a:ext cx="359690" cy="446873"/>
                <a:chOff x="26738044" y="17111719"/>
                <a:chExt cx="359692" cy="387044"/>
              </a:xfrm>
            </p:grpSpPr>
            <p:sp>
              <p:nvSpPr>
                <p:cNvPr id="318" name="Rechteck 270"/>
                <p:cNvSpPr/>
                <p:nvPr/>
              </p:nvSpPr>
              <p:spPr bwMode="auto">
                <a:xfrm>
                  <a:off x="26797032" y="17188213"/>
                  <a:ext cx="241716" cy="310550"/>
                </a:xfrm>
                <a:prstGeom prst="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319" name="Textfeld 283"/>
                <p:cNvSpPr txBox="1"/>
                <p:nvPr/>
              </p:nvSpPr>
              <p:spPr>
                <a:xfrm>
                  <a:off x="26752623" y="17217457"/>
                  <a:ext cx="205493" cy="253151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D</a:t>
                  </a:r>
                </a:p>
                <a:p>
                  <a:pPr algn="ctr"/>
                  <a:endParaRPr lang="en-US" sz="500" dirty="0"/>
                </a:p>
                <a:p>
                  <a:pPr algn="ctr"/>
                  <a:r>
                    <a:rPr lang="en-US" sz="500" dirty="0" smtClean="0"/>
                    <a:t>C</a:t>
                  </a:r>
                  <a:endParaRPr lang="en-US" sz="500" dirty="0"/>
                </a:p>
              </p:txBody>
            </p:sp>
            <p:sp>
              <p:nvSpPr>
                <p:cNvPr id="320" name="Textfeld 283"/>
                <p:cNvSpPr txBox="1"/>
                <p:nvPr/>
              </p:nvSpPr>
              <p:spPr>
                <a:xfrm>
                  <a:off x="26876384" y="17217458"/>
                  <a:ext cx="208344" cy="253151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500" dirty="0" smtClean="0"/>
                    <a:t>Q</a:t>
                  </a:r>
                </a:p>
                <a:p>
                  <a:pPr algn="ctr"/>
                  <a:r>
                    <a:rPr lang="en-US" sz="500" dirty="0" smtClean="0"/>
                    <a:t>_</a:t>
                  </a:r>
                </a:p>
                <a:p>
                  <a:pPr algn="ctr"/>
                  <a:r>
                    <a:rPr lang="en-US" sz="500" dirty="0"/>
                    <a:t>Q</a:t>
                  </a:r>
                  <a:endParaRPr lang="en-US" sz="500" dirty="0" smtClean="0"/>
                </a:p>
              </p:txBody>
            </p:sp>
            <p:cxnSp>
              <p:nvCxnSpPr>
                <p:cNvPr id="321" name="Gerade Verbindung 320"/>
                <p:cNvCxnSpPr/>
                <p:nvPr/>
              </p:nvCxnSpPr>
              <p:spPr bwMode="auto">
                <a:xfrm>
                  <a:off x="27038748" y="17422075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22" name="Gerade Verbindung 321"/>
                <p:cNvCxnSpPr/>
                <p:nvPr/>
              </p:nvCxnSpPr>
              <p:spPr bwMode="auto">
                <a:xfrm>
                  <a:off x="26738044" y="17268570"/>
                  <a:ext cx="58988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23" name="Gerade Verbindung 282"/>
                <p:cNvCxnSpPr/>
                <p:nvPr/>
              </p:nvCxnSpPr>
              <p:spPr bwMode="auto">
                <a:xfrm flipV="1">
                  <a:off x="26739793" y="17111719"/>
                  <a:ext cx="0" cy="16415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24" name="Gerade Verbindung 323"/>
                <p:cNvCxnSpPr/>
                <p:nvPr/>
              </p:nvCxnSpPr>
              <p:spPr bwMode="auto">
                <a:xfrm>
                  <a:off x="26738285" y="17116371"/>
                  <a:ext cx="352787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25" name="Gerade Verbindung 282"/>
                <p:cNvCxnSpPr/>
                <p:nvPr/>
              </p:nvCxnSpPr>
              <p:spPr bwMode="auto">
                <a:xfrm flipV="1">
                  <a:off x="27091072" y="17112056"/>
                  <a:ext cx="0" cy="310019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316" name="Gerade Verbindung 281"/>
              <p:cNvCxnSpPr/>
              <p:nvPr/>
            </p:nvCxnSpPr>
            <p:spPr bwMode="auto">
              <a:xfrm flipH="1">
                <a:off x="27607325" y="20117035"/>
                <a:ext cx="9132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7" name="Gerade Verbindung 281"/>
              <p:cNvCxnSpPr/>
              <p:nvPr/>
            </p:nvCxnSpPr>
            <p:spPr bwMode="auto">
              <a:xfrm flipH="1">
                <a:off x="27468087" y="19942509"/>
                <a:ext cx="91321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287" name="Gewinkelte Verbindung 228"/>
            <p:cNvCxnSpPr/>
            <p:nvPr/>
          </p:nvCxnSpPr>
          <p:spPr bwMode="auto">
            <a:xfrm>
              <a:off x="6555749" y="1843494"/>
              <a:ext cx="824563" cy="433652"/>
            </a:xfrm>
            <a:prstGeom prst="bentConnector3">
              <a:avLst>
                <a:gd name="adj1" fmla="val 79924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8" name="Rechteck 244"/>
            <p:cNvSpPr/>
            <p:nvPr/>
          </p:nvSpPr>
          <p:spPr bwMode="auto">
            <a:xfrm>
              <a:off x="4755359" y="1484784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9" name="Gleichschenkliges Dreieck 245"/>
            <p:cNvSpPr/>
            <p:nvPr/>
          </p:nvSpPr>
          <p:spPr bwMode="auto">
            <a:xfrm rot="5400000">
              <a:off x="4757201" y="1562965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0" name="Textfeld 254"/>
            <p:cNvSpPr txBox="1"/>
            <p:nvPr/>
          </p:nvSpPr>
          <p:spPr>
            <a:xfrm>
              <a:off x="4747938" y="1444919"/>
              <a:ext cx="32811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err="1" smtClean="0"/>
                <a:t>reg</a:t>
              </a:r>
              <a:endParaRPr lang="en-US" sz="600" dirty="0"/>
            </a:p>
          </p:txBody>
        </p:sp>
        <p:sp>
          <p:nvSpPr>
            <p:cNvPr id="291" name="Rechteck 244"/>
            <p:cNvSpPr/>
            <p:nvPr/>
          </p:nvSpPr>
          <p:spPr bwMode="auto">
            <a:xfrm>
              <a:off x="5312072" y="1485292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2" name="Gleichschenkliges Dreieck 245"/>
            <p:cNvSpPr/>
            <p:nvPr/>
          </p:nvSpPr>
          <p:spPr bwMode="auto">
            <a:xfrm rot="5400000">
              <a:off x="5313914" y="1563473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3" name="Textfeld 254"/>
            <p:cNvSpPr txBox="1"/>
            <p:nvPr/>
          </p:nvSpPr>
          <p:spPr>
            <a:xfrm>
              <a:off x="5304651" y="1445427"/>
              <a:ext cx="32811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err="1" smtClean="0"/>
                <a:t>reg</a:t>
              </a:r>
              <a:endParaRPr lang="en-US" sz="600" dirty="0"/>
            </a:p>
          </p:txBody>
        </p:sp>
        <p:sp>
          <p:nvSpPr>
            <p:cNvPr id="294" name="Rechteck 244"/>
            <p:cNvSpPr/>
            <p:nvPr/>
          </p:nvSpPr>
          <p:spPr bwMode="auto">
            <a:xfrm>
              <a:off x="5854271" y="1485800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5" name="Gleichschenkliges Dreieck 245"/>
            <p:cNvSpPr/>
            <p:nvPr/>
          </p:nvSpPr>
          <p:spPr bwMode="auto">
            <a:xfrm rot="5400000">
              <a:off x="5856113" y="1563981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6" name="Textfeld 254"/>
            <p:cNvSpPr txBox="1"/>
            <p:nvPr/>
          </p:nvSpPr>
          <p:spPr>
            <a:xfrm>
              <a:off x="5846850" y="1445935"/>
              <a:ext cx="32811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err="1" smtClean="0"/>
                <a:t>reg</a:t>
              </a:r>
              <a:endParaRPr lang="en-US" sz="600" dirty="0"/>
            </a:p>
          </p:txBody>
        </p:sp>
        <p:sp>
          <p:nvSpPr>
            <p:cNvPr id="297" name="Rechteck 244"/>
            <p:cNvSpPr/>
            <p:nvPr/>
          </p:nvSpPr>
          <p:spPr bwMode="auto">
            <a:xfrm>
              <a:off x="6396470" y="1486308"/>
              <a:ext cx="267263" cy="1676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8" name="Gleichschenkliges Dreieck 245"/>
            <p:cNvSpPr/>
            <p:nvPr/>
          </p:nvSpPr>
          <p:spPr bwMode="auto">
            <a:xfrm rot="5400000">
              <a:off x="6398312" y="1564489"/>
              <a:ext cx="69534" cy="62136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9" name="Textfeld 254"/>
            <p:cNvSpPr txBox="1"/>
            <p:nvPr/>
          </p:nvSpPr>
          <p:spPr>
            <a:xfrm>
              <a:off x="6389049" y="1446443"/>
              <a:ext cx="328117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err="1" smtClean="0"/>
                <a:t>reg</a:t>
              </a:r>
              <a:endParaRPr lang="en-US" sz="600" dirty="0"/>
            </a:p>
          </p:txBody>
        </p:sp>
        <p:cxnSp>
          <p:nvCxnSpPr>
            <p:cNvPr id="300" name="Gerade Verbindung 284"/>
            <p:cNvCxnSpPr/>
            <p:nvPr/>
          </p:nvCxnSpPr>
          <p:spPr bwMode="auto">
            <a:xfrm flipH="1">
              <a:off x="5164099" y="1596200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1" name="Gerade Verbindung 285"/>
            <p:cNvCxnSpPr/>
            <p:nvPr/>
          </p:nvCxnSpPr>
          <p:spPr bwMode="auto">
            <a:xfrm flipH="1">
              <a:off x="5705046" y="1596477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2" name="Gerade Verbindung 286"/>
            <p:cNvCxnSpPr/>
            <p:nvPr/>
          </p:nvCxnSpPr>
          <p:spPr bwMode="auto">
            <a:xfrm flipH="1">
              <a:off x="6249896" y="1596752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3" name="Gerade Verbindung 287"/>
            <p:cNvCxnSpPr/>
            <p:nvPr/>
          </p:nvCxnSpPr>
          <p:spPr bwMode="auto">
            <a:xfrm flipH="1">
              <a:off x="4617399" y="1597353"/>
              <a:ext cx="14064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4" name="Ellipse 295"/>
            <p:cNvSpPr/>
            <p:nvPr/>
          </p:nvSpPr>
          <p:spPr bwMode="auto">
            <a:xfrm>
              <a:off x="6228664" y="1818623"/>
              <a:ext cx="45886" cy="49742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cxnSp>
          <p:nvCxnSpPr>
            <p:cNvPr id="305" name="Gerade Verbindung 251"/>
            <p:cNvCxnSpPr/>
            <p:nvPr/>
          </p:nvCxnSpPr>
          <p:spPr bwMode="auto">
            <a:xfrm flipH="1">
              <a:off x="4584301" y="2458614"/>
              <a:ext cx="1108077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6" name="Gerade Verbindung 272"/>
            <p:cNvCxnSpPr/>
            <p:nvPr/>
          </p:nvCxnSpPr>
          <p:spPr bwMode="auto">
            <a:xfrm flipH="1">
              <a:off x="6007201" y="2264172"/>
              <a:ext cx="114172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7" name="Gerade Verbindung 234"/>
            <p:cNvCxnSpPr/>
            <p:nvPr/>
          </p:nvCxnSpPr>
          <p:spPr bwMode="auto">
            <a:xfrm flipH="1" flipV="1">
              <a:off x="5724205" y="1840960"/>
              <a:ext cx="537645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40409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test circuits: </a:t>
            </a:r>
            <a:r>
              <a:rPr lang="en-US" b="0" i="1" dirty="0"/>
              <a:t>time-to-digital converter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"/>
          </p:nvPr>
        </p:nvSpPr>
        <p:spPr>
          <a:xfrm>
            <a:off x="107504" y="836713"/>
            <a:ext cx="8186637" cy="432048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 smtClean="0">
                <a:solidFill>
                  <a:schemeClr val="accent2"/>
                </a:solidFill>
                <a:cs typeface="Times New Roman" pitchFamily="18" charset="0"/>
              </a:rPr>
              <a:t>408-MHz reference clock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0" t="49200" r="8940" b="7282"/>
          <a:stretch/>
        </p:blipFill>
        <p:spPr>
          <a:xfrm>
            <a:off x="295211" y="1484784"/>
            <a:ext cx="8136904" cy="235577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70" y="4023028"/>
            <a:ext cx="4165930" cy="2241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4572001" y="4023028"/>
            <a:ext cx="3672408" cy="1494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TDC is designed </a:t>
            </a:r>
            <a:r>
              <a:rPr lang="en-US" kern="0" dirty="0">
                <a:solidFill>
                  <a:srgbClr val="000000"/>
                </a:solidFill>
                <a:cs typeface="Times New Roman" pitchFamily="18" charset="0"/>
              </a:rPr>
              <a:t>for target frequency 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408 MHz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mean bin width is in good agreement with ideal value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cs typeface="Times New Roman" pitchFamily="18" charset="0"/>
              </a:rPr>
              <a:t>u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pper limit ≤450 MHz</a:t>
            </a:r>
          </a:p>
        </p:txBody>
      </p:sp>
      <p:cxnSp>
        <p:nvCxnSpPr>
          <p:cNvPr id="11" name="Gerade Verbindung mit Pfeil 10"/>
          <p:cNvCxnSpPr/>
          <p:nvPr/>
        </p:nvCxnSpPr>
        <p:spPr bwMode="auto">
          <a:xfrm flipH="1">
            <a:off x="2750535" y="4354471"/>
            <a:ext cx="1944215" cy="84215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78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9" t="4161" r="27937"/>
          <a:stretch/>
        </p:blipFill>
        <p:spPr>
          <a:xfrm rot="16200000" flipH="1">
            <a:off x="4326629" y="974026"/>
            <a:ext cx="1327336" cy="210270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test </a:t>
            </a:r>
            <a:r>
              <a:rPr lang="en-US" dirty="0" smtClean="0"/>
              <a:t>circuits: </a:t>
            </a:r>
            <a:r>
              <a:rPr lang="en-US" b="0" i="1" dirty="0" smtClean="0"/>
              <a:t>LVDS transceiver</a:t>
            </a:r>
            <a:endParaRPr lang="en-US" b="0" i="1" dirty="0"/>
          </a:p>
        </p:txBody>
      </p:sp>
      <p:sp>
        <p:nvSpPr>
          <p:cNvPr id="203" name="Textfeld 202"/>
          <p:cNvSpPr txBox="1"/>
          <p:nvPr/>
        </p:nvSpPr>
        <p:spPr>
          <a:xfrm>
            <a:off x="10852790" y="4174027"/>
            <a:ext cx="476412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2"/>
                </a:solidFill>
              </a:rPr>
              <a:t>valid</a:t>
            </a:r>
          </a:p>
        </p:txBody>
      </p: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107504" y="1052736"/>
            <a:ext cx="3888432" cy="2296995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 smtClean="0">
                <a:solidFill>
                  <a:schemeClr val="accent2"/>
                </a:solidFill>
                <a:cs typeface="Times New Roman" pitchFamily="18" charset="0"/>
              </a:rPr>
              <a:t>working principle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voltage conversion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phase splitting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current switching with CMFB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termination R</a:t>
            </a:r>
            <a:r>
              <a:rPr lang="en-US" sz="1200" baseline="-25000" dirty="0" smtClean="0">
                <a:solidFill>
                  <a:srgbClr val="000000"/>
                </a:solidFill>
                <a:cs typeface="Times New Roman" pitchFamily="18" charset="0"/>
              </a:rPr>
              <a:t>T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 = 100 Ω on TX and RX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err="1" smtClean="0">
                <a:solidFill>
                  <a:srgbClr val="000000"/>
                </a:solidFill>
                <a:cs typeface="Times New Roman" pitchFamily="18" charset="0"/>
              </a:rPr>
              <a:t>V</a:t>
            </a:r>
            <a:r>
              <a:rPr lang="en-US" sz="1200" baseline="-25000" dirty="0" err="1" smtClean="0">
                <a:solidFill>
                  <a:srgbClr val="000000"/>
                </a:solidFill>
                <a:cs typeface="Times New Roman" pitchFamily="18" charset="0"/>
              </a:rPr>
              <a:t>cm</a:t>
            </a: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 = 1.2 V</a:t>
            </a:r>
            <a:endParaRPr lang="en-US" sz="12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pSp>
        <p:nvGrpSpPr>
          <p:cNvPr id="28" name="Gruppieren 27"/>
          <p:cNvGrpSpPr/>
          <p:nvPr/>
        </p:nvGrpSpPr>
        <p:grpSpPr>
          <a:xfrm>
            <a:off x="3707904" y="1052736"/>
            <a:ext cx="2592288" cy="1872208"/>
            <a:chOff x="539552" y="1052737"/>
            <a:chExt cx="2664296" cy="2124236"/>
          </a:xfrm>
        </p:grpSpPr>
        <p:sp>
          <p:nvSpPr>
            <p:cNvPr id="29" name="Trapezoid 28"/>
            <p:cNvSpPr/>
            <p:nvPr/>
          </p:nvSpPr>
          <p:spPr bwMode="auto">
            <a:xfrm rot="5400000">
              <a:off x="791580" y="1304765"/>
              <a:ext cx="2124236" cy="1620180"/>
            </a:xfrm>
            <a:prstGeom prst="trapezoid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0" name="Gerade Verbindung mit Pfeil 29"/>
            <p:cNvCxnSpPr>
              <a:endCxn id="29" idx="2"/>
            </p:cNvCxnSpPr>
            <p:nvPr/>
          </p:nvCxnSpPr>
          <p:spPr bwMode="auto">
            <a:xfrm>
              <a:off x="539552" y="2114855"/>
              <a:ext cx="50405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Gerade Verbindung mit Pfeil 30"/>
            <p:cNvCxnSpPr/>
            <p:nvPr/>
          </p:nvCxnSpPr>
          <p:spPr bwMode="auto">
            <a:xfrm>
              <a:off x="2663788" y="1813086"/>
              <a:ext cx="54006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Gerade Verbindung mit Pfeil 31"/>
            <p:cNvCxnSpPr/>
            <p:nvPr/>
          </p:nvCxnSpPr>
          <p:spPr bwMode="auto">
            <a:xfrm>
              <a:off x="2663788" y="2389150"/>
              <a:ext cx="540060" cy="637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Gewinkelte Verbindung 32"/>
            <p:cNvCxnSpPr/>
            <p:nvPr/>
          </p:nvCxnSpPr>
          <p:spPr bwMode="auto">
            <a:xfrm rot="10800000" flipV="1">
              <a:off x="2483768" y="1813086"/>
              <a:ext cx="180020" cy="108012"/>
            </a:xfrm>
            <a:prstGeom prst="bentConnector3">
              <a:avLst>
                <a:gd name="adj1" fmla="val 102976"/>
              </a:avLst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Gewinkelte Verbindung 33"/>
            <p:cNvCxnSpPr/>
            <p:nvPr/>
          </p:nvCxnSpPr>
          <p:spPr bwMode="auto">
            <a:xfrm rot="10800000">
              <a:off x="2483767" y="2281773"/>
              <a:ext cx="180020" cy="108012"/>
            </a:xfrm>
            <a:prstGeom prst="bentConnector3">
              <a:avLst>
                <a:gd name="adj1" fmla="val 102976"/>
              </a:avLst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Rechteck 34"/>
            <p:cNvSpPr/>
            <p:nvPr/>
          </p:nvSpPr>
          <p:spPr bwMode="auto">
            <a:xfrm>
              <a:off x="2411760" y="1921099"/>
              <a:ext cx="144016" cy="346347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Bogen 35"/>
            <p:cNvSpPr/>
            <p:nvPr/>
          </p:nvSpPr>
          <p:spPr bwMode="auto">
            <a:xfrm>
              <a:off x="2082298" y="1927944"/>
              <a:ext cx="228600" cy="173174"/>
            </a:xfrm>
            <a:prstGeom prst="arc">
              <a:avLst>
                <a:gd name="adj1" fmla="val 10823872"/>
                <a:gd name="adj2" fmla="val 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Bogen 36"/>
            <p:cNvSpPr/>
            <p:nvPr/>
          </p:nvSpPr>
          <p:spPr bwMode="auto">
            <a:xfrm flipV="1">
              <a:off x="2083232" y="2101118"/>
              <a:ext cx="228600" cy="173174"/>
            </a:xfrm>
            <a:prstGeom prst="arc">
              <a:avLst>
                <a:gd name="adj1" fmla="val 10823872"/>
                <a:gd name="adj2" fmla="val 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8" name="Gerade Verbindung mit Pfeil 37"/>
            <p:cNvCxnSpPr/>
            <p:nvPr/>
          </p:nvCxnSpPr>
          <p:spPr bwMode="auto">
            <a:xfrm flipH="1" flipV="1">
              <a:off x="2194948" y="1966436"/>
              <a:ext cx="2584" cy="23522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winkelte Verbindung 38"/>
            <p:cNvCxnSpPr/>
            <p:nvPr/>
          </p:nvCxnSpPr>
          <p:spPr bwMode="auto">
            <a:xfrm rot="10800000" flipV="1">
              <a:off x="2196840" y="1813086"/>
              <a:ext cx="286928" cy="108012"/>
            </a:xfrm>
            <a:prstGeom prst="bentConnector3">
              <a:avLst>
                <a:gd name="adj1" fmla="val 99836"/>
              </a:avLst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Gewinkelte Verbindung 39"/>
            <p:cNvCxnSpPr/>
            <p:nvPr/>
          </p:nvCxnSpPr>
          <p:spPr bwMode="auto">
            <a:xfrm rot="10800000">
              <a:off x="2194948" y="2281774"/>
              <a:ext cx="286928" cy="108012"/>
            </a:xfrm>
            <a:prstGeom prst="bentConnector3">
              <a:avLst>
                <a:gd name="adj1" fmla="val 99836"/>
              </a:avLst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" name="Textfeld 40"/>
            <p:cNvSpPr txBox="1"/>
            <p:nvPr/>
          </p:nvSpPr>
          <p:spPr>
            <a:xfrm>
              <a:off x="1691680" y="1930189"/>
              <a:ext cx="461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I</a:t>
              </a:r>
              <a:r>
                <a:rPr lang="en-US" baseline="-25000" dirty="0" err="1" smtClean="0"/>
                <a:t>out</a:t>
              </a:r>
              <a:endParaRPr lang="en-US" baseline="-25000" dirty="0"/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2597846" y="1929344"/>
              <a:ext cx="579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</a:t>
              </a:r>
              <a:r>
                <a:rPr lang="en-US" baseline="-25000" dirty="0" smtClean="0"/>
                <a:t>T-T</a:t>
              </a:r>
              <a:endParaRPr lang="en-US" baseline="-25000" dirty="0"/>
            </a:p>
          </p:txBody>
        </p:sp>
      </p:grpSp>
      <p:sp>
        <p:nvSpPr>
          <p:cNvPr id="27" name="Text Box 271"/>
          <p:cNvSpPr txBox="1">
            <a:spLocks noChangeArrowheads="1"/>
          </p:cNvSpPr>
          <p:nvPr/>
        </p:nvSpPr>
        <p:spPr bwMode="auto">
          <a:xfrm>
            <a:off x="4118196" y="1207819"/>
            <a:ext cx="1224136" cy="30777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transceiver</a:t>
            </a:r>
          </a:p>
        </p:txBody>
      </p:sp>
      <p:sp>
        <p:nvSpPr>
          <p:cNvPr id="47" name="Rechteck 46"/>
          <p:cNvSpPr/>
          <p:nvPr/>
        </p:nvSpPr>
        <p:spPr bwMode="auto">
          <a:xfrm>
            <a:off x="6588224" y="1824106"/>
            <a:ext cx="140124" cy="30525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Ellipse 2"/>
          <p:cNvSpPr/>
          <p:nvPr/>
        </p:nvSpPr>
        <p:spPr bwMode="auto">
          <a:xfrm>
            <a:off x="6300192" y="1679951"/>
            <a:ext cx="72008" cy="86813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Ellipse 54"/>
          <p:cNvSpPr/>
          <p:nvPr/>
        </p:nvSpPr>
        <p:spPr bwMode="auto">
          <a:xfrm>
            <a:off x="6300192" y="2190005"/>
            <a:ext cx="72008" cy="86813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Gewinkelte Verbindung 5"/>
          <p:cNvCxnSpPr>
            <a:stCxn id="47" idx="2"/>
            <a:endCxn id="55" idx="6"/>
          </p:cNvCxnSpPr>
          <p:nvPr/>
        </p:nvCxnSpPr>
        <p:spPr bwMode="auto">
          <a:xfrm rot="5400000">
            <a:off x="6463218" y="2038343"/>
            <a:ext cx="104051" cy="286086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winkelte Verbindung 8"/>
          <p:cNvCxnSpPr>
            <a:stCxn id="47" idx="0"/>
            <a:endCxn id="3" idx="6"/>
          </p:cNvCxnSpPr>
          <p:nvPr/>
        </p:nvCxnSpPr>
        <p:spPr bwMode="auto">
          <a:xfrm rot="16200000" flipV="1">
            <a:off x="6464869" y="1630689"/>
            <a:ext cx="100748" cy="286086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Ecken des Rechtecks auf der gleichen Seite schneiden 15"/>
          <p:cNvSpPr/>
          <p:nvPr/>
        </p:nvSpPr>
        <p:spPr bwMode="auto">
          <a:xfrm rot="16200000">
            <a:off x="7493089" y="1279851"/>
            <a:ext cx="324036" cy="1386154"/>
          </a:xfrm>
          <a:prstGeom prst="snip2SameRect">
            <a:avLst>
              <a:gd name="adj1" fmla="val 41500"/>
              <a:gd name="adj2" fmla="val 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937462" y="1834427"/>
            <a:ext cx="145096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cs typeface="Times New Roman" pitchFamily="18" charset="0"/>
              </a:rPr>
              <a:t>differential </a:t>
            </a:r>
            <a:r>
              <a:rPr lang="en-US" sz="1200" b="1" dirty="0" smtClean="0">
                <a:solidFill>
                  <a:schemeClr val="bg1"/>
                </a:solidFill>
                <a:cs typeface="Times New Roman" pitchFamily="18" charset="0"/>
              </a:rPr>
              <a:t>probe</a:t>
            </a:r>
            <a:endParaRPr lang="en-US" sz="1200" dirty="0"/>
          </a:p>
        </p:txBody>
      </p:sp>
      <p:sp>
        <p:nvSpPr>
          <p:cNvPr id="18" name="Geschweifte Klammer rechts 17"/>
          <p:cNvSpPr/>
          <p:nvPr/>
        </p:nvSpPr>
        <p:spPr bwMode="auto">
          <a:xfrm>
            <a:off x="6728348" y="1737375"/>
            <a:ext cx="225632" cy="466648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9" name="Inhaltsplatzhalter 2"/>
          <p:cNvSpPr txBox="1">
            <a:spLocks/>
          </p:cNvSpPr>
          <p:nvPr/>
        </p:nvSpPr>
        <p:spPr bwMode="auto">
          <a:xfrm>
            <a:off x="6156176" y="2356141"/>
            <a:ext cx="298782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eye-diagram measurements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determination of bit-error rate (BER)</a:t>
            </a:r>
          </a:p>
        </p:txBody>
      </p:sp>
      <p:sp>
        <p:nvSpPr>
          <p:cNvPr id="19" name="Textfeld 18"/>
          <p:cNvSpPr txBox="1"/>
          <p:nvPr/>
        </p:nvSpPr>
        <p:spPr>
          <a:xfrm rot="16200000">
            <a:off x="6426493" y="1869011"/>
            <a:ext cx="4635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100 </a:t>
            </a:r>
            <a:r>
              <a:rPr lang="el-GR" sz="800" dirty="0" smtClean="0"/>
              <a:t>Ω</a:t>
            </a:r>
            <a:endParaRPr lang="en-US" sz="800" dirty="0"/>
          </a:p>
        </p:txBody>
      </p:sp>
      <p:sp>
        <p:nvSpPr>
          <p:cNvPr id="48" name="Rounded Rectangular Callout 16"/>
          <p:cNvSpPr/>
          <p:nvPr/>
        </p:nvSpPr>
        <p:spPr bwMode="auto">
          <a:xfrm flipV="1">
            <a:off x="395536" y="2994997"/>
            <a:ext cx="7560840" cy="3602355"/>
          </a:xfrm>
          <a:custGeom>
            <a:avLst/>
            <a:gdLst>
              <a:gd name="connsiteX0" fmla="*/ 0 w 6133514"/>
              <a:gd name="connsiteY0" fmla="*/ 558030 h 3348111"/>
              <a:gd name="connsiteX1" fmla="*/ 558030 w 6133514"/>
              <a:gd name="connsiteY1" fmla="*/ 0 h 3348111"/>
              <a:gd name="connsiteX2" fmla="*/ 1022252 w 6133514"/>
              <a:gd name="connsiteY2" fmla="*/ 0 h 3348111"/>
              <a:gd name="connsiteX3" fmla="*/ 1022252 w 6133514"/>
              <a:gd name="connsiteY3" fmla="*/ 0 h 3348111"/>
              <a:gd name="connsiteX4" fmla="*/ 2555631 w 6133514"/>
              <a:gd name="connsiteY4" fmla="*/ 0 h 3348111"/>
              <a:gd name="connsiteX5" fmla="*/ 5575484 w 6133514"/>
              <a:gd name="connsiteY5" fmla="*/ 0 h 3348111"/>
              <a:gd name="connsiteX6" fmla="*/ 6133514 w 6133514"/>
              <a:gd name="connsiteY6" fmla="*/ 558030 h 3348111"/>
              <a:gd name="connsiteX7" fmla="*/ 6133514 w 6133514"/>
              <a:gd name="connsiteY7" fmla="*/ 1953065 h 3348111"/>
              <a:gd name="connsiteX8" fmla="*/ 6133514 w 6133514"/>
              <a:gd name="connsiteY8" fmla="*/ 1953065 h 3348111"/>
              <a:gd name="connsiteX9" fmla="*/ 6133514 w 6133514"/>
              <a:gd name="connsiteY9" fmla="*/ 2790093 h 3348111"/>
              <a:gd name="connsiteX10" fmla="*/ 6133514 w 6133514"/>
              <a:gd name="connsiteY10" fmla="*/ 2790081 h 3348111"/>
              <a:gd name="connsiteX11" fmla="*/ 5575484 w 6133514"/>
              <a:gd name="connsiteY11" fmla="*/ 3348111 h 3348111"/>
              <a:gd name="connsiteX12" fmla="*/ 2555631 w 6133514"/>
              <a:gd name="connsiteY12" fmla="*/ 3348111 h 3348111"/>
              <a:gd name="connsiteX13" fmla="*/ 958975 w 6133514"/>
              <a:gd name="connsiteY13" fmla="*/ 3738501 h 3348111"/>
              <a:gd name="connsiteX14" fmla="*/ 1022252 w 6133514"/>
              <a:gd name="connsiteY14" fmla="*/ 3348111 h 3348111"/>
              <a:gd name="connsiteX15" fmla="*/ 558030 w 6133514"/>
              <a:gd name="connsiteY15" fmla="*/ 3348111 h 3348111"/>
              <a:gd name="connsiteX16" fmla="*/ 0 w 6133514"/>
              <a:gd name="connsiteY16" fmla="*/ 2790081 h 3348111"/>
              <a:gd name="connsiteX17" fmla="*/ 0 w 6133514"/>
              <a:gd name="connsiteY17" fmla="*/ 2790093 h 3348111"/>
              <a:gd name="connsiteX18" fmla="*/ 0 w 6133514"/>
              <a:gd name="connsiteY18" fmla="*/ 1953065 h 3348111"/>
              <a:gd name="connsiteX19" fmla="*/ 0 w 6133514"/>
              <a:gd name="connsiteY19" fmla="*/ 1953065 h 3348111"/>
              <a:gd name="connsiteX20" fmla="*/ 0 w 6133514"/>
              <a:gd name="connsiteY20" fmla="*/ 558030 h 3348111"/>
              <a:gd name="connsiteX0" fmla="*/ 0 w 6133514"/>
              <a:gd name="connsiteY0" fmla="*/ 558031 h 3738502"/>
              <a:gd name="connsiteX1" fmla="*/ 558030 w 6133514"/>
              <a:gd name="connsiteY1" fmla="*/ 1 h 3738502"/>
              <a:gd name="connsiteX2" fmla="*/ 1022252 w 6133514"/>
              <a:gd name="connsiteY2" fmla="*/ 1 h 3738502"/>
              <a:gd name="connsiteX3" fmla="*/ 1022252 w 6133514"/>
              <a:gd name="connsiteY3" fmla="*/ 1 h 3738502"/>
              <a:gd name="connsiteX4" fmla="*/ 2555631 w 6133514"/>
              <a:gd name="connsiteY4" fmla="*/ 1 h 3738502"/>
              <a:gd name="connsiteX5" fmla="*/ 5575484 w 6133514"/>
              <a:gd name="connsiteY5" fmla="*/ 1 h 3738502"/>
              <a:gd name="connsiteX6" fmla="*/ 6133514 w 6133514"/>
              <a:gd name="connsiteY6" fmla="*/ 304812 h 3738502"/>
              <a:gd name="connsiteX7" fmla="*/ 6133514 w 6133514"/>
              <a:gd name="connsiteY7" fmla="*/ 1953066 h 3738502"/>
              <a:gd name="connsiteX8" fmla="*/ 6133514 w 6133514"/>
              <a:gd name="connsiteY8" fmla="*/ 1953066 h 3738502"/>
              <a:gd name="connsiteX9" fmla="*/ 6133514 w 6133514"/>
              <a:gd name="connsiteY9" fmla="*/ 2790094 h 3738502"/>
              <a:gd name="connsiteX10" fmla="*/ 6133514 w 6133514"/>
              <a:gd name="connsiteY10" fmla="*/ 2790082 h 3738502"/>
              <a:gd name="connsiteX11" fmla="*/ 5575484 w 6133514"/>
              <a:gd name="connsiteY11" fmla="*/ 3348112 h 3738502"/>
              <a:gd name="connsiteX12" fmla="*/ 2555631 w 6133514"/>
              <a:gd name="connsiteY12" fmla="*/ 3348112 h 3738502"/>
              <a:gd name="connsiteX13" fmla="*/ 958975 w 6133514"/>
              <a:gd name="connsiteY13" fmla="*/ 3738502 h 3738502"/>
              <a:gd name="connsiteX14" fmla="*/ 1022252 w 6133514"/>
              <a:gd name="connsiteY14" fmla="*/ 3348112 h 3738502"/>
              <a:gd name="connsiteX15" fmla="*/ 558030 w 6133514"/>
              <a:gd name="connsiteY15" fmla="*/ 3348112 h 3738502"/>
              <a:gd name="connsiteX16" fmla="*/ 0 w 6133514"/>
              <a:gd name="connsiteY16" fmla="*/ 2790082 h 3738502"/>
              <a:gd name="connsiteX17" fmla="*/ 0 w 6133514"/>
              <a:gd name="connsiteY17" fmla="*/ 2790094 h 3738502"/>
              <a:gd name="connsiteX18" fmla="*/ 0 w 6133514"/>
              <a:gd name="connsiteY18" fmla="*/ 1953066 h 3738502"/>
              <a:gd name="connsiteX19" fmla="*/ 0 w 6133514"/>
              <a:gd name="connsiteY19" fmla="*/ 1953066 h 3738502"/>
              <a:gd name="connsiteX20" fmla="*/ 0 w 6133514"/>
              <a:gd name="connsiteY20" fmla="*/ 558031 h 3738502"/>
              <a:gd name="connsiteX0" fmla="*/ 0 w 6147582"/>
              <a:gd name="connsiteY0" fmla="*/ 558031 h 3738502"/>
              <a:gd name="connsiteX1" fmla="*/ 558030 w 6147582"/>
              <a:gd name="connsiteY1" fmla="*/ 1 h 3738502"/>
              <a:gd name="connsiteX2" fmla="*/ 1022252 w 6147582"/>
              <a:gd name="connsiteY2" fmla="*/ 1 h 3738502"/>
              <a:gd name="connsiteX3" fmla="*/ 1022252 w 6147582"/>
              <a:gd name="connsiteY3" fmla="*/ 1 h 3738502"/>
              <a:gd name="connsiteX4" fmla="*/ 2555631 w 6147582"/>
              <a:gd name="connsiteY4" fmla="*/ 1 h 3738502"/>
              <a:gd name="connsiteX5" fmla="*/ 5575484 w 6147582"/>
              <a:gd name="connsiteY5" fmla="*/ 1 h 3738502"/>
              <a:gd name="connsiteX6" fmla="*/ 6133514 w 6147582"/>
              <a:gd name="connsiteY6" fmla="*/ 304812 h 3738502"/>
              <a:gd name="connsiteX7" fmla="*/ 6133514 w 6147582"/>
              <a:gd name="connsiteY7" fmla="*/ 1953066 h 3738502"/>
              <a:gd name="connsiteX8" fmla="*/ 6133514 w 6147582"/>
              <a:gd name="connsiteY8" fmla="*/ 1953066 h 3738502"/>
              <a:gd name="connsiteX9" fmla="*/ 6133514 w 6147582"/>
              <a:gd name="connsiteY9" fmla="*/ 2790094 h 3738502"/>
              <a:gd name="connsiteX10" fmla="*/ 6147582 w 6147582"/>
              <a:gd name="connsiteY10" fmla="*/ 3099571 h 3738502"/>
              <a:gd name="connsiteX11" fmla="*/ 5575484 w 6147582"/>
              <a:gd name="connsiteY11" fmla="*/ 3348112 h 3738502"/>
              <a:gd name="connsiteX12" fmla="*/ 2555631 w 6147582"/>
              <a:gd name="connsiteY12" fmla="*/ 3348112 h 3738502"/>
              <a:gd name="connsiteX13" fmla="*/ 958975 w 6147582"/>
              <a:gd name="connsiteY13" fmla="*/ 3738502 h 3738502"/>
              <a:gd name="connsiteX14" fmla="*/ 1022252 w 6147582"/>
              <a:gd name="connsiteY14" fmla="*/ 3348112 h 3738502"/>
              <a:gd name="connsiteX15" fmla="*/ 558030 w 6147582"/>
              <a:gd name="connsiteY15" fmla="*/ 3348112 h 3738502"/>
              <a:gd name="connsiteX16" fmla="*/ 0 w 6147582"/>
              <a:gd name="connsiteY16" fmla="*/ 2790082 h 3738502"/>
              <a:gd name="connsiteX17" fmla="*/ 0 w 6147582"/>
              <a:gd name="connsiteY17" fmla="*/ 2790094 h 3738502"/>
              <a:gd name="connsiteX18" fmla="*/ 0 w 6147582"/>
              <a:gd name="connsiteY18" fmla="*/ 1953066 h 3738502"/>
              <a:gd name="connsiteX19" fmla="*/ 0 w 6147582"/>
              <a:gd name="connsiteY19" fmla="*/ 1953066 h 3738502"/>
              <a:gd name="connsiteX20" fmla="*/ 0 w 6147582"/>
              <a:gd name="connsiteY20" fmla="*/ 558031 h 3738502"/>
              <a:gd name="connsiteX0" fmla="*/ 0 w 6147582"/>
              <a:gd name="connsiteY0" fmla="*/ 277584 h 3739409"/>
              <a:gd name="connsiteX1" fmla="*/ 558030 w 6147582"/>
              <a:gd name="connsiteY1" fmla="*/ 908 h 3739409"/>
              <a:gd name="connsiteX2" fmla="*/ 1022252 w 6147582"/>
              <a:gd name="connsiteY2" fmla="*/ 908 h 3739409"/>
              <a:gd name="connsiteX3" fmla="*/ 1022252 w 6147582"/>
              <a:gd name="connsiteY3" fmla="*/ 908 h 3739409"/>
              <a:gd name="connsiteX4" fmla="*/ 2555631 w 6147582"/>
              <a:gd name="connsiteY4" fmla="*/ 908 h 3739409"/>
              <a:gd name="connsiteX5" fmla="*/ 5575484 w 6147582"/>
              <a:gd name="connsiteY5" fmla="*/ 908 h 3739409"/>
              <a:gd name="connsiteX6" fmla="*/ 6133514 w 6147582"/>
              <a:gd name="connsiteY6" fmla="*/ 305719 h 3739409"/>
              <a:gd name="connsiteX7" fmla="*/ 6133514 w 6147582"/>
              <a:gd name="connsiteY7" fmla="*/ 1953973 h 3739409"/>
              <a:gd name="connsiteX8" fmla="*/ 6133514 w 6147582"/>
              <a:gd name="connsiteY8" fmla="*/ 1953973 h 3739409"/>
              <a:gd name="connsiteX9" fmla="*/ 6133514 w 6147582"/>
              <a:gd name="connsiteY9" fmla="*/ 2791001 h 3739409"/>
              <a:gd name="connsiteX10" fmla="*/ 6147582 w 6147582"/>
              <a:gd name="connsiteY10" fmla="*/ 3100478 h 3739409"/>
              <a:gd name="connsiteX11" fmla="*/ 5575484 w 6147582"/>
              <a:gd name="connsiteY11" fmla="*/ 3349019 h 3739409"/>
              <a:gd name="connsiteX12" fmla="*/ 2555631 w 6147582"/>
              <a:gd name="connsiteY12" fmla="*/ 3349019 h 3739409"/>
              <a:gd name="connsiteX13" fmla="*/ 958975 w 6147582"/>
              <a:gd name="connsiteY13" fmla="*/ 3739409 h 3739409"/>
              <a:gd name="connsiteX14" fmla="*/ 1022252 w 6147582"/>
              <a:gd name="connsiteY14" fmla="*/ 3349019 h 3739409"/>
              <a:gd name="connsiteX15" fmla="*/ 558030 w 6147582"/>
              <a:gd name="connsiteY15" fmla="*/ 3349019 h 3739409"/>
              <a:gd name="connsiteX16" fmla="*/ 0 w 6147582"/>
              <a:gd name="connsiteY16" fmla="*/ 2790989 h 3739409"/>
              <a:gd name="connsiteX17" fmla="*/ 0 w 6147582"/>
              <a:gd name="connsiteY17" fmla="*/ 2791001 h 3739409"/>
              <a:gd name="connsiteX18" fmla="*/ 0 w 6147582"/>
              <a:gd name="connsiteY18" fmla="*/ 1953973 h 3739409"/>
              <a:gd name="connsiteX19" fmla="*/ 0 w 6147582"/>
              <a:gd name="connsiteY19" fmla="*/ 1953973 h 3739409"/>
              <a:gd name="connsiteX20" fmla="*/ 0 w 6147582"/>
              <a:gd name="connsiteY20" fmla="*/ 277584 h 3739409"/>
              <a:gd name="connsiteX0" fmla="*/ 908 w 6148490"/>
              <a:gd name="connsiteY0" fmla="*/ 277584 h 3739409"/>
              <a:gd name="connsiteX1" fmla="*/ 558938 w 6148490"/>
              <a:gd name="connsiteY1" fmla="*/ 908 h 3739409"/>
              <a:gd name="connsiteX2" fmla="*/ 1023160 w 6148490"/>
              <a:gd name="connsiteY2" fmla="*/ 908 h 3739409"/>
              <a:gd name="connsiteX3" fmla="*/ 1023160 w 6148490"/>
              <a:gd name="connsiteY3" fmla="*/ 908 h 3739409"/>
              <a:gd name="connsiteX4" fmla="*/ 2556539 w 6148490"/>
              <a:gd name="connsiteY4" fmla="*/ 908 h 3739409"/>
              <a:gd name="connsiteX5" fmla="*/ 5576392 w 6148490"/>
              <a:gd name="connsiteY5" fmla="*/ 908 h 3739409"/>
              <a:gd name="connsiteX6" fmla="*/ 6134422 w 6148490"/>
              <a:gd name="connsiteY6" fmla="*/ 305719 h 3739409"/>
              <a:gd name="connsiteX7" fmla="*/ 6134422 w 6148490"/>
              <a:gd name="connsiteY7" fmla="*/ 1953973 h 3739409"/>
              <a:gd name="connsiteX8" fmla="*/ 6134422 w 6148490"/>
              <a:gd name="connsiteY8" fmla="*/ 1953973 h 3739409"/>
              <a:gd name="connsiteX9" fmla="*/ 6134422 w 6148490"/>
              <a:gd name="connsiteY9" fmla="*/ 2791001 h 3739409"/>
              <a:gd name="connsiteX10" fmla="*/ 6148490 w 6148490"/>
              <a:gd name="connsiteY10" fmla="*/ 3100478 h 3739409"/>
              <a:gd name="connsiteX11" fmla="*/ 5576392 w 6148490"/>
              <a:gd name="connsiteY11" fmla="*/ 3349019 h 3739409"/>
              <a:gd name="connsiteX12" fmla="*/ 2556539 w 6148490"/>
              <a:gd name="connsiteY12" fmla="*/ 3349019 h 3739409"/>
              <a:gd name="connsiteX13" fmla="*/ 959883 w 6148490"/>
              <a:gd name="connsiteY13" fmla="*/ 3739409 h 3739409"/>
              <a:gd name="connsiteX14" fmla="*/ 1023160 w 6148490"/>
              <a:gd name="connsiteY14" fmla="*/ 3349019 h 3739409"/>
              <a:gd name="connsiteX15" fmla="*/ 277584 w 6148490"/>
              <a:gd name="connsiteY15" fmla="*/ 3320884 h 3739409"/>
              <a:gd name="connsiteX16" fmla="*/ 908 w 6148490"/>
              <a:gd name="connsiteY16" fmla="*/ 2790989 h 3739409"/>
              <a:gd name="connsiteX17" fmla="*/ 908 w 6148490"/>
              <a:gd name="connsiteY17" fmla="*/ 2791001 h 3739409"/>
              <a:gd name="connsiteX18" fmla="*/ 908 w 6148490"/>
              <a:gd name="connsiteY18" fmla="*/ 1953973 h 3739409"/>
              <a:gd name="connsiteX19" fmla="*/ 908 w 6148490"/>
              <a:gd name="connsiteY19" fmla="*/ 1953973 h 3739409"/>
              <a:gd name="connsiteX20" fmla="*/ 908 w 6148490"/>
              <a:gd name="connsiteY20" fmla="*/ 277584 h 3739409"/>
              <a:gd name="connsiteX0" fmla="*/ 908 w 6148490"/>
              <a:gd name="connsiteY0" fmla="*/ 277584 h 3739409"/>
              <a:gd name="connsiteX1" fmla="*/ 558938 w 6148490"/>
              <a:gd name="connsiteY1" fmla="*/ 908 h 3739409"/>
              <a:gd name="connsiteX2" fmla="*/ 1023160 w 6148490"/>
              <a:gd name="connsiteY2" fmla="*/ 908 h 3739409"/>
              <a:gd name="connsiteX3" fmla="*/ 1023160 w 6148490"/>
              <a:gd name="connsiteY3" fmla="*/ 908 h 3739409"/>
              <a:gd name="connsiteX4" fmla="*/ 2556539 w 6148490"/>
              <a:gd name="connsiteY4" fmla="*/ 908 h 3739409"/>
              <a:gd name="connsiteX5" fmla="*/ 5576392 w 6148490"/>
              <a:gd name="connsiteY5" fmla="*/ 908 h 3739409"/>
              <a:gd name="connsiteX6" fmla="*/ 6134422 w 6148490"/>
              <a:gd name="connsiteY6" fmla="*/ 305719 h 3739409"/>
              <a:gd name="connsiteX7" fmla="*/ 6134422 w 6148490"/>
              <a:gd name="connsiteY7" fmla="*/ 1953973 h 3739409"/>
              <a:gd name="connsiteX8" fmla="*/ 6134422 w 6148490"/>
              <a:gd name="connsiteY8" fmla="*/ 1953973 h 3739409"/>
              <a:gd name="connsiteX9" fmla="*/ 6134422 w 6148490"/>
              <a:gd name="connsiteY9" fmla="*/ 2791001 h 3739409"/>
              <a:gd name="connsiteX10" fmla="*/ 6148490 w 6148490"/>
              <a:gd name="connsiteY10" fmla="*/ 3100478 h 3739409"/>
              <a:gd name="connsiteX11" fmla="*/ 5576392 w 6148490"/>
              <a:gd name="connsiteY11" fmla="*/ 3349019 h 3739409"/>
              <a:gd name="connsiteX12" fmla="*/ 2556539 w 6148490"/>
              <a:gd name="connsiteY12" fmla="*/ 3349019 h 3739409"/>
              <a:gd name="connsiteX13" fmla="*/ 959883 w 6148490"/>
              <a:gd name="connsiteY13" fmla="*/ 3739409 h 3739409"/>
              <a:gd name="connsiteX14" fmla="*/ 1023160 w 6148490"/>
              <a:gd name="connsiteY14" fmla="*/ 3349019 h 3739409"/>
              <a:gd name="connsiteX15" fmla="*/ 277584 w 6148490"/>
              <a:gd name="connsiteY15" fmla="*/ 3349019 h 3739409"/>
              <a:gd name="connsiteX16" fmla="*/ 908 w 6148490"/>
              <a:gd name="connsiteY16" fmla="*/ 2790989 h 3739409"/>
              <a:gd name="connsiteX17" fmla="*/ 908 w 6148490"/>
              <a:gd name="connsiteY17" fmla="*/ 2791001 h 3739409"/>
              <a:gd name="connsiteX18" fmla="*/ 908 w 6148490"/>
              <a:gd name="connsiteY18" fmla="*/ 1953973 h 3739409"/>
              <a:gd name="connsiteX19" fmla="*/ 908 w 6148490"/>
              <a:gd name="connsiteY19" fmla="*/ 1953973 h 3739409"/>
              <a:gd name="connsiteX20" fmla="*/ 908 w 6148490"/>
              <a:gd name="connsiteY20" fmla="*/ 277584 h 3739409"/>
              <a:gd name="connsiteX0" fmla="*/ 908 w 6148490"/>
              <a:gd name="connsiteY0" fmla="*/ 277584 h 3936357"/>
              <a:gd name="connsiteX1" fmla="*/ 558938 w 6148490"/>
              <a:gd name="connsiteY1" fmla="*/ 908 h 3936357"/>
              <a:gd name="connsiteX2" fmla="*/ 1023160 w 6148490"/>
              <a:gd name="connsiteY2" fmla="*/ 908 h 3936357"/>
              <a:gd name="connsiteX3" fmla="*/ 1023160 w 6148490"/>
              <a:gd name="connsiteY3" fmla="*/ 908 h 3936357"/>
              <a:gd name="connsiteX4" fmla="*/ 2556539 w 6148490"/>
              <a:gd name="connsiteY4" fmla="*/ 908 h 3936357"/>
              <a:gd name="connsiteX5" fmla="*/ 5576392 w 6148490"/>
              <a:gd name="connsiteY5" fmla="*/ 908 h 3936357"/>
              <a:gd name="connsiteX6" fmla="*/ 6134422 w 6148490"/>
              <a:gd name="connsiteY6" fmla="*/ 305719 h 3936357"/>
              <a:gd name="connsiteX7" fmla="*/ 6134422 w 6148490"/>
              <a:gd name="connsiteY7" fmla="*/ 1953973 h 3936357"/>
              <a:gd name="connsiteX8" fmla="*/ 6134422 w 6148490"/>
              <a:gd name="connsiteY8" fmla="*/ 1953973 h 3936357"/>
              <a:gd name="connsiteX9" fmla="*/ 6134422 w 6148490"/>
              <a:gd name="connsiteY9" fmla="*/ 2791001 h 3936357"/>
              <a:gd name="connsiteX10" fmla="*/ 6148490 w 6148490"/>
              <a:gd name="connsiteY10" fmla="*/ 3100478 h 3936357"/>
              <a:gd name="connsiteX11" fmla="*/ 5576392 w 6148490"/>
              <a:gd name="connsiteY11" fmla="*/ 3349019 h 3936357"/>
              <a:gd name="connsiteX12" fmla="*/ 2556539 w 6148490"/>
              <a:gd name="connsiteY12" fmla="*/ 3349019 h 3936357"/>
              <a:gd name="connsiteX13" fmla="*/ 959883 w 6148490"/>
              <a:gd name="connsiteY13" fmla="*/ 3936357 h 3936357"/>
              <a:gd name="connsiteX14" fmla="*/ 1023160 w 6148490"/>
              <a:gd name="connsiteY14" fmla="*/ 3349019 h 3936357"/>
              <a:gd name="connsiteX15" fmla="*/ 277584 w 6148490"/>
              <a:gd name="connsiteY15" fmla="*/ 3349019 h 3936357"/>
              <a:gd name="connsiteX16" fmla="*/ 908 w 6148490"/>
              <a:gd name="connsiteY16" fmla="*/ 2790989 h 3936357"/>
              <a:gd name="connsiteX17" fmla="*/ 908 w 6148490"/>
              <a:gd name="connsiteY17" fmla="*/ 2791001 h 3936357"/>
              <a:gd name="connsiteX18" fmla="*/ 908 w 6148490"/>
              <a:gd name="connsiteY18" fmla="*/ 1953973 h 3936357"/>
              <a:gd name="connsiteX19" fmla="*/ 908 w 6148490"/>
              <a:gd name="connsiteY19" fmla="*/ 1953973 h 3936357"/>
              <a:gd name="connsiteX20" fmla="*/ 908 w 6148490"/>
              <a:gd name="connsiteY20" fmla="*/ 277584 h 3936357"/>
              <a:gd name="connsiteX0" fmla="*/ 908 w 6148490"/>
              <a:gd name="connsiteY0" fmla="*/ 277584 h 4024040"/>
              <a:gd name="connsiteX1" fmla="*/ 558938 w 6148490"/>
              <a:gd name="connsiteY1" fmla="*/ 908 h 4024040"/>
              <a:gd name="connsiteX2" fmla="*/ 1023160 w 6148490"/>
              <a:gd name="connsiteY2" fmla="*/ 908 h 4024040"/>
              <a:gd name="connsiteX3" fmla="*/ 1023160 w 6148490"/>
              <a:gd name="connsiteY3" fmla="*/ 908 h 4024040"/>
              <a:gd name="connsiteX4" fmla="*/ 2556539 w 6148490"/>
              <a:gd name="connsiteY4" fmla="*/ 908 h 4024040"/>
              <a:gd name="connsiteX5" fmla="*/ 5576392 w 6148490"/>
              <a:gd name="connsiteY5" fmla="*/ 908 h 4024040"/>
              <a:gd name="connsiteX6" fmla="*/ 6134422 w 6148490"/>
              <a:gd name="connsiteY6" fmla="*/ 305719 h 4024040"/>
              <a:gd name="connsiteX7" fmla="*/ 6134422 w 6148490"/>
              <a:gd name="connsiteY7" fmla="*/ 1953973 h 4024040"/>
              <a:gd name="connsiteX8" fmla="*/ 6134422 w 6148490"/>
              <a:gd name="connsiteY8" fmla="*/ 1953973 h 4024040"/>
              <a:gd name="connsiteX9" fmla="*/ 6134422 w 6148490"/>
              <a:gd name="connsiteY9" fmla="*/ 2791001 h 4024040"/>
              <a:gd name="connsiteX10" fmla="*/ 6148490 w 6148490"/>
              <a:gd name="connsiteY10" fmla="*/ 3100478 h 4024040"/>
              <a:gd name="connsiteX11" fmla="*/ 5576392 w 6148490"/>
              <a:gd name="connsiteY11" fmla="*/ 3349019 h 4024040"/>
              <a:gd name="connsiteX12" fmla="*/ 2556539 w 6148490"/>
              <a:gd name="connsiteY12" fmla="*/ 3349019 h 4024040"/>
              <a:gd name="connsiteX13" fmla="*/ 1172825 w 6148490"/>
              <a:gd name="connsiteY13" fmla="*/ 4024040 h 4024040"/>
              <a:gd name="connsiteX14" fmla="*/ 1023160 w 6148490"/>
              <a:gd name="connsiteY14" fmla="*/ 3349019 h 4024040"/>
              <a:gd name="connsiteX15" fmla="*/ 277584 w 6148490"/>
              <a:gd name="connsiteY15" fmla="*/ 3349019 h 4024040"/>
              <a:gd name="connsiteX16" fmla="*/ 908 w 6148490"/>
              <a:gd name="connsiteY16" fmla="*/ 2790989 h 4024040"/>
              <a:gd name="connsiteX17" fmla="*/ 908 w 6148490"/>
              <a:gd name="connsiteY17" fmla="*/ 2791001 h 4024040"/>
              <a:gd name="connsiteX18" fmla="*/ 908 w 6148490"/>
              <a:gd name="connsiteY18" fmla="*/ 1953973 h 4024040"/>
              <a:gd name="connsiteX19" fmla="*/ 908 w 6148490"/>
              <a:gd name="connsiteY19" fmla="*/ 1953973 h 4024040"/>
              <a:gd name="connsiteX20" fmla="*/ 908 w 6148490"/>
              <a:gd name="connsiteY20" fmla="*/ 277584 h 4024040"/>
              <a:gd name="connsiteX0" fmla="*/ 908 w 6148490"/>
              <a:gd name="connsiteY0" fmla="*/ 277584 h 4024040"/>
              <a:gd name="connsiteX1" fmla="*/ 558938 w 6148490"/>
              <a:gd name="connsiteY1" fmla="*/ 908 h 4024040"/>
              <a:gd name="connsiteX2" fmla="*/ 1023160 w 6148490"/>
              <a:gd name="connsiteY2" fmla="*/ 908 h 4024040"/>
              <a:gd name="connsiteX3" fmla="*/ 1023160 w 6148490"/>
              <a:gd name="connsiteY3" fmla="*/ 908 h 4024040"/>
              <a:gd name="connsiteX4" fmla="*/ 2556539 w 6148490"/>
              <a:gd name="connsiteY4" fmla="*/ 908 h 4024040"/>
              <a:gd name="connsiteX5" fmla="*/ 5576392 w 6148490"/>
              <a:gd name="connsiteY5" fmla="*/ 908 h 4024040"/>
              <a:gd name="connsiteX6" fmla="*/ 6134422 w 6148490"/>
              <a:gd name="connsiteY6" fmla="*/ 305719 h 4024040"/>
              <a:gd name="connsiteX7" fmla="*/ 6134422 w 6148490"/>
              <a:gd name="connsiteY7" fmla="*/ 1953973 h 4024040"/>
              <a:gd name="connsiteX8" fmla="*/ 6134422 w 6148490"/>
              <a:gd name="connsiteY8" fmla="*/ 1953973 h 4024040"/>
              <a:gd name="connsiteX9" fmla="*/ 6134422 w 6148490"/>
              <a:gd name="connsiteY9" fmla="*/ 2791001 h 4024040"/>
              <a:gd name="connsiteX10" fmla="*/ 6148490 w 6148490"/>
              <a:gd name="connsiteY10" fmla="*/ 3100478 h 4024040"/>
              <a:gd name="connsiteX11" fmla="*/ 5576392 w 6148490"/>
              <a:gd name="connsiteY11" fmla="*/ 3349019 h 4024040"/>
              <a:gd name="connsiteX12" fmla="*/ 2556539 w 6148490"/>
              <a:gd name="connsiteY12" fmla="*/ 3349019 h 4024040"/>
              <a:gd name="connsiteX13" fmla="*/ 1172825 w 6148490"/>
              <a:gd name="connsiteY13" fmla="*/ 4024040 h 4024040"/>
              <a:gd name="connsiteX14" fmla="*/ 1524201 w 6148490"/>
              <a:gd name="connsiteY14" fmla="*/ 3361545 h 4024040"/>
              <a:gd name="connsiteX15" fmla="*/ 277584 w 6148490"/>
              <a:gd name="connsiteY15" fmla="*/ 3349019 h 4024040"/>
              <a:gd name="connsiteX16" fmla="*/ 908 w 6148490"/>
              <a:gd name="connsiteY16" fmla="*/ 2790989 h 4024040"/>
              <a:gd name="connsiteX17" fmla="*/ 908 w 6148490"/>
              <a:gd name="connsiteY17" fmla="*/ 2791001 h 4024040"/>
              <a:gd name="connsiteX18" fmla="*/ 908 w 6148490"/>
              <a:gd name="connsiteY18" fmla="*/ 1953973 h 4024040"/>
              <a:gd name="connsiteX19" fmla="*/ 908 w 6148490"/>
              <a:gd name="connsiteY19" fmla="*/ 1953973 h 4024040"/>
              <a:gd name="connsiteX20" fmla="*/ 908 w 6148490"/>
              <a:gd name="connsiteY20" fmla="*/ 277584 h 4024040"/>
              <a:gd name="connsiteX0" fmla="*/ 908 w 6148490"/>
              <a:gd name="connsiteY0" fmla="*/ 277584 h 4125640"/>
              <a:gd name="connsiteX1" fmla="*/ 558938 w 6148490"/>
              <a:gd name="connsiteY1" fmla="*/ 908 h 4125640"/>
              <a:gd name="connsiteX2" fmla="*/ 1023160 w 6148490"/>
              <a:gd name="connsiteY2" fmla="*/ 908 h 4125640"/>
              <a:gd name="connsiteX3" fmla="*/ 1023160 w 6148490"/>
              <a:gd name="connsiteY3" fmla="*/ 908 h 4125640"/>
              <a:gd name="connsiteX4" fmla="*/ 2556539 w 6148490"/>
              <a:gd name="connsiteY4" fmla="*/ 908 h 4125640"/>
              <a:gd name="connsiteX5" fmla="*/ 5576392 w 6148490"/>
              <a:gd name="connsiteY5" fmla="*/ 908 h 4125640"/>
              <a:gd name="connsiteX6" fmla="*/ 6134422 w 6148490"/>
              <a:gd name="connsiteY6" fmla="*/ 305719 h 4125640"/>
              <a:gd name="connsiteX7" fmla="*/ 6134422 w 6148490"/>
              <a:gd name="connsiteY7" fmla="*/ 1953973 h 4125640"/>
              <a:gd name="connsiteX8" fmla="*/ 6134422 w 6148490"/>
              <a:gd name="connsiteY8" fmla="*/ 1953973 h 4125640"/>
              <a:gd name="connsiteX9" fmla="*/ 6134422 w 6148490"/>
              <a:gd name="connsiteY9" fmla="*/ 2791001 h 4125640"/>
              <a:gd name="connsiteX10" fmla="*/ 6148490 w 6148490"/>
              <a:gd name="connsiteY10" fmla="*/ 3100478 h 4125640"/>
              <a:gd name="connsiteX11" fmla="*/ 5576392 w 6148490"/>
              <a:gd name="connsiteY11" fmla="*/ 3349019 h 4125640"/>
              <a:gd name="connsiteX12" fmla="*/ 2556539 w 6148490"/>
              <a:gd name="connsiteY12" fmla="*/ 3349019 h 4125640"/>
              <a:gd name="connsiteX13" fmla="*/ 1898539 w 6148490"/>
              <a:gd name="connsiteY13" fmla="*/ 4125640 h 4125640"/>
              <a:gd name="connsiteX14" fmla="*/ 1524201 w 6148490"/>
              <a:gd name="connsiteY14" fmla="*/ 3361545 h 4125640"/>
              <a:gd name="connsiteX15" fmla="*/ 277584 w 6148490"/>
              <a:gd name="connsiteY15" fmla="*/ 3349019 h 4125640"/>
              <a:gd name="connsiteX16" fmla="*/ 908 w 6148490"/>
              <a:gd name="connsiteY16" fmla="*/ 2790989 h 4125640"/>
              <a:gd name="connsiteX17" fmla="*/ 908 w 6148490"/>
              <a:gd name="connsiteY17" fmla="*/ 2791001 h 4125640"/>
              <a:gd name="connsiteX18" fmla="*/ 908 w 6148490"/>
              <a:gd name="connsiteY18" fmla="*/ 1953973 h 4125640"/>
              <a:gd name="connsiteX19" fmla="*/ 908 w 6148490"/>
              <a:gd name="connsiteY19" fmla="*/ 1953973 h 4125640"/>
              <a:gd name="connsiteX20" fmla="*/ 908 w 6148490"/>
              <a:gd name="connsiteY20" fmla="*/ 277584 h 4125640"/>
              <a:gd name="connsiteX0" fmla="*/ 908 w 6148490"/>
              <a:gd name="connsiteY0" fmla="*/ 277584 h 4125640"/>
              <a:gd name="connsiteX1" fmla="*/ 558938 w 6148490"/>
              <a:gd name="connsiteY1" fmla="*/ 908 h 4125640"/>
              <a:gd name="connsiteX2" fmla="*/ 1023160 w 6148490"/>
              <a:gd name="connsiteY2" fmla="*/ 908 h 4125640"/>
              <a:gd name="connsiteX3" fmla="*/ 1023160 w 6148490"/>
              <a:gd name="connsiteY3" fmla="*/ 908 h 4125640"/>
              <a:gd name="connsiteX4" fmla="*/ 2556539 w 6148490"/>
              <a:gd name="connsiteY4" fmla="*/ 908 h 4125640"/>
              <a:gd name="connsiteX5" fmla="*/ 5576392 w 6148490"/>
              <a:gd name="connsiteY5" fmla="*/ 908 h 4125640"/>
              <a:gd name="connsiteX6" fmla="*/ 6134422 w 6148490"/>
              <a:gd name="connsiteY6" fmla="*/ 305719 h 4125640"/>
              <a:gd name="connsiteX7" fmla="*/ 6134422 w 6148490"/>
              <a:gd name="connsiteY7" fmla="*/ 1953973 h 4125640"/>
              <a:gd name="connsiteX8" fmla="*/ 6134422 w 6148490"/>
              <a:gd name="connsiteY8" fmla="*/ 1953973 h 4125640"/>
              <a:gd name="connsiteX9" fmla="*/ 6134422 w 6148490"/>
              <a:gd name="connsiteY9" fmla="*/ 2791001 h 4125640"/>
              <a:gd name="connsiteX10" fmla="*/ 6148490 w 6148490"/>
              <a:gd name="connsiteY10" fmla="*/ 3100478 h 4125640"/>
              <a:gd name="connsiteX11" fmla="*/ 5576392 w 6148490"/>
              <a:gd name="connsiteY11" fmla="*/ 3349019 h 4125640"/>
              <a:gd name="connsiteX12" fmla="*/ 2556539 w 6148490"/>
              <a:gd name="connsiteY12" fmla="*/ 3349019 h 4125640"/>
              <a:gd name="connsiteX13" fmla="*/ 1898539 w 6148490"/>
              <a:gd name="connsiteY13" fmla="*/ 4125640 h 4125640"/>
              <a:gd name="connsiteX14" fmla="*/ 1712887 w 6148490"/>
              <a:gd name="connsiteY14" fmla="*/ 3347030 h 4125640"/>
              <a:gd name="connsiteX15" fmla="*/ 277584 w 6148490"/>
              <a:gd name="connsiteY15" fmla="*/ 3349019 h 4125640"/>
              <a:gd name="connsiteX16" fmla="*/ 908 w 6148490"/>
              <a:gd name="connsiteY16" fmla="*/ 2790989 h 4125640"/>
              <a:gd name="connsiteX17" fmla="*/ 908 w 6148490"/>
              <a:gd name="connsiteY17" fmla="*/ 2791001 h 4125640"/>
              <a:gd name="connsiteX18" fmla="*/ 908 w 6148490"/>
              <a:gd name="connsiteY18" fmla="*/ 1953973 h 4125640"/>
              <a:gd name="connsiteX19" fmla="*/ 908 w 6148490"/>
              <a:gd name="connsiteY19" fmla="*/ 1953973 h 4125640"/>
              <a:gd name="connsiteX20" fmla="*/ 908 w 6148490"/>
              <a:gd name="connsiteY20" fmla="*/ 277584 h 4125640"/>
              <a:gd name="connsiteX0" fmla="*/ 908 w 6148490"/>
              <a:gd name="connsiteY0" fmla="*/ 277584 h 4042537"/>
              <a:gd name="connsiteX1" fmla="*/ 558938 w 6148490"/>
              <a:gd name="connsiteY1" fmla="*/ 908 h 4042537"/>
              <a:gd name="connsiteX2" fmla="*/ 1023160 w 6148490"/>
              <a:gd name="connsiteY2" fmla="*/ 908 h 4042537"/>
              <a:gd name="connsiteX3" fmla="*/ 1023160 w 6148490"/>
              <a:gd name="connsiteY3" fmla="*/ 908 h 4042537"/>
              <a:gd name="connsiteX4" fmla="*/ 2556539 w 6148490"/>
              <a:gd name="connsiteY4" fmla="*/ 908 h 4042537"/>
              <a:gd name="connsiteX5" fmla="*/ 5576392 w 6148490"/>
              <a:gd name="connsiteY5" fmla="*/ 908 h 4042537"/>
              <a:gd name="connsiteX6" fmla="*/ 6134422 w 6148490"/>
              <a:gd name="connsiteY6" fmla="*/ 305719 h 4042537"/>
              <a:gd name="connsiteX7" fmla="*/ 6134422 w 6148490"/>
              <a:gd name="connsiteY7" fmla="*/ 1953973 h 4042537"/>
              <a:gd name="connsiteX8" fmla="*/ 6134422 w 6148490"/>
              <a:gd name="connsiteY8" fmla="*/ 1953973 h 4042537"/>
              <a:gd name="connsiteX9" fmla="*/ 6134422 w 6148490"/>
              <a:gd name="connsiteY9" fmla="*/ 2791001 h 4042537"/>
              <a:gd name="connsiteX10" fmla="*/ 6148490 w 6148490"/>
              <a:gd name="connsiteY10" fmla="*/ 3100478 h 4042537"/>
              <a:gd name="connsiteX11" fmla="*/ 5576392 w 6148490"/>
              <a:gd name="connsiteY11" fmla="*/ 3349019 h 4042537"/>
              <a:gd name="connsiteX12" fmla="*/ 2556539 w 6148490"/>
              <a:gd name="connsiteY12" fmla="*/ 3349019 h 4042537"/>
              <a:gd name="connsiteX13" fmla="*/ 3034747 w 6148490"/>
              <a:gd name="connsiteY13" fmla="*/ 4042537 h 4042537"/>
              <a:gd name="connsiteX14" fmla="*/ 1712887 w 6148490"/>
              <a:gd name="connsiteY14" fmla="*/ 3347030 h 4042537"/>
              <a:gd name="connsiteX15" fmla="*/ 277584 w 6148490"/>
              <a:gd name="connsiteY15" fmla="*/ 3349019 h 4042537"/>
              <a:gd name="connsiteX16" fmla="*/ 908 w 6148490"/>
              <a:gd name="connsiteY16" fmla="*/ 2790989 h 4042537"/>
              <a:gd name="connsiteX17" fmla="*/ 908 w 6148490"/>
              <a:gd name="connsiteY17" fmla="*/ 2791001 h 4042537"/>
              <a:gd name="connsiteX18" fmla="*/ 908 w 6148490"/>
              <a:gd name="connsiteY18" fmla="*/ 1953973 h 4042537"/>
              <a:gd name="connsiteX19" fmla="*/ 908 w 6148490"/>
              <a:gd name="connsiteY19" fmla="*/ 1953973 h 4042537"/>
              <a:gd name="connsiteX20" fmla="*/ 908 w 6148490"/>
              <a:gd name="connsiteY20" fmla="*/ 277584 h 4042537"/>
              <a:gd name="connsiteX0" fmla="*/ 908 w 6148490"/>
              <a:gd name="connsiteY0" fmla="*/ 277584 h 4042537"/>
              <a:gd name="connsiteX1" fmla="*/ 558938 w 6148490"/>
              <a:gd name="connsiteY1" fmla="*/ 908 h 4042537"/>
              <a:gd name="connsiteX2" fmla="*/ 1023160 w 6148490"/>
              <a:gd name="connsiteY2" fmla="*/ 908 h 4042537"/>
              <a:gd name="connsiteX3" fmla="*/ 1023160 w 6148490"/>
              <a:gd name="connsiteY3" fmla="*/ 908 h 4042537"/>
              <a:gd name="connsiteX4" fmla="*/ 2556539 w 6148490"/>
              <a:gd name="connsiteY4" fmla="*/ 908 h 4042537"/>
              <a:gd name="connsiteX5" fmla="*/ 5576392 w 6148490"/>
              <a:gd name="connsiteY5" fmla="*/ 908 h 4042537"/>
              <a:gd name="connsiteX6" fmla="*/ 6134422 w 6148490"/>
              <a:gd name="connsiteY6" fmla="*/ 305719 h 4042537"/>
              <a:gd name="connsiteX7" fmla="*/ 6134422 w 6148490"/>
              <a:gd name="connsiteY7" fmla="*/ 1953973 h 4042537"/>
              <a:gd name="connsiteX8" fmla="*/ 6134422 w 6148490"/>
              <a:gd name="connsiteY8" fmla="*/ 1953973 h 4042537"/>
              <a:gd name="connsiteX9" fmla="*/ 6134422 w 6148490"/>
              <a:gd name="connsiteY9" fmla="*/ 2791001 h 4042537"/>
              <a:gd name="connsiteX10" fmla="*/ 6148490 w 6148490"/>
              <a:gd name="connsiteY10" fmla="*/ 3100478 h 4042537"/>
              <a:gd name="connsiteX11" fmla="*/ 5576392 w 6148490"/>
              <a:gd name="connsiteY11" fmla="*/ 3349019 h 4042537"/>
              <a:gd name="connsiteX12" fmla="*/ 3252540 w 6148490"/>
              <a:gd name="connsiteY12" fmla="*/ 3340709 h 4042537"/>
              <a:gd name="connsiteX13" fmla="*/ 3034747 w 6148490"/>
              <a:gd name="connsiteY13" fmla="*/ 4042537 h 4042537"/>
              <a:gd name="connsiteX14" fmla="*/ 1712887 w 6148490"/>
              <a:gd name="connsiteY14" fmla="*/ 3347030 h 4042537"/>
              <a:gd name="connsiteX15" fmla="*/ 277584 w 6148490"/>
              <a:gd name="connsiteY15" fmla="*/ 3349019 h 4042537"/>
              <a:gd name="connsiteX16" fmla="*/ 908 w 6148490"/>
              <a:gd name="connsiteY16" fmla="*/ 2790989 h 4042537"/>
              <a:gd name="connsiteX17" fmla="*/ 908 w 6148490"/>
              <a:gd name="connsiteY17" fmla="*/ 2791001 h 4042537"/>
              <a:gd name="connsiteX18" fmla="*/ 908 w 6148490"/>
              <a:gd name="connsiteY18" fmla="*/ 1953973 h 4042537"/>
              <a:gd name="connsiteX19" fmla="*/ 908 w 6148490"/>
              <a:gd name="connsiteY19" fmla="*/ 1953973 h 4042537"/>
              <a:gd name="connsiteX20" fmla="*/ 908 w 6148490"/>
              <a:gd name="connsiteY20" fmla="*/ 277584 h 4042537"/>
              <a:gd name="connsiteX0" fmla="*/ 908 w 6148490"/>
              <a:gd name="connsiteY0" fmla="*/ 277584 h 3942813"/>
              <a:gd name="connsiteX1" fmla="*/ 558938 w 6148490"/>
              <a:gd name="connsiteY1" fmla="*/ 908 h 3942813"/>
              <a:gd name="connsiteX2" fmla="*/ 1023160 w 6148490"/>
              <a:gd name="connsiteY2" fmla="*/ 908 h 3942813"/>
              <a:gd name="connsiteX3" fmla="*/ 1023160 w 6148490"/>
              <a:gd name="connsiteY3" fmla="*/ 908 h 3942813"/>
              <a:gd name="connsiteX4" fmla="*/ 2556539 w 6148490"/>
              <a:gd name="connsiteY4" fmla="*/ 908 h 3942813"/>
              <a:gd name="connsiteX5" fmla="*/ 5576392 w 6148490"/>
              <a:gd name="connsiteY5" fmla="*/ 908 h 3942813"/>
              <a:gd name="connsiteX6" fmla="*/ 6134422 w 6148490"/>
              <a:gd name="connsiteY6" fmla="*/ 305719 h 3942813"/>
              <a:gd name="connsiteX7" fmla="*/ 6134422 w 6148490"/>
              <a:gd name="connsiteY7" fmla="*/ 1953973 h 3942813"/>
              <a:gd name="connsiteX8" fmla="*/ 6134422 w 6148490"/>
              <a:gd name="connsiteY8" fmla="*/ 1953973 h 3942813"/>
              <a:gd name="connsiteX9" fmla="*/ 6134422 w 6148490"/>
              <a:gd name="connsiteY9" fmla="*/ 2791001 h 3942813"/>
              <a:gd name="connsiteX10" fmla="*/ 6148490 w 6148490"/>
              <a:gd name="connsiteY10" fmla="*/ 3100478 h 3942813"/>
              <a:gd name="connsiteX11" fmla="*/ 5576392 w 6148490"/>
              <a:gd name="connsiteY11" fmla="*/ 3349019 h 3942813"/>
              <a:gd name="connsiteX12" fmla="*/ 3252540 w 6148490"/>
              <a:gd name="connsiteY12" fmla="*/ 3340709 h 3942813"/>
              <a:gd name="connsiteX13" fmla="*/ 3207260 w 6148490"/>
              <a:gd name="connsiteY13" fmla="*/ 3942813 h 3942813"/>
              <a:gd name="connsiteX14" fmla="*/ 1712887 w 6148490"/>
              <a:gd name="connsiteY14" fmla="*/ 3347030 h 3942813"/>
              <a:gd name="connsiteX15" fmla="*/ 277584 w 6148490"/>
              <a:gd name="connsiteY15" fmla="*/ 3349019 h 3942813"/>
              <a:gd name="connsiteX16" fmla="*/ 908 w 6148490"/>
              <a:gd name="connsiteY16" fmla="*/ 2790989 h 3942813"/>
              <a:gd name="connsiteX17" fmla="*/ 908 w 6148490"/>
              <a:gd name="connsiteY17" fmla="*/ 2791001 h 3942813"/>
              <a:gd name="connsiteX18" fmla="*/ 908 w 6148490"/>
              <a:gd name="connsiteY18" fmla="*/ 1953973 h 3942813"/>
              <a:gd name="connsiteX19" fmla="*/ 908 w 6148490"/>
              <a:gd name="connsiteY19" fmla="*/ 1953973 h 3942813"/>
              <a:gd name="connsiteX20" fmla="*/ 908 w 6148490"/>
              <a:gd name="connsiteY20" fmla="*/ 277584 h 3942813"/>
              <a:gd name="connsiteX0" fmla="*/ 908 w 6148490"/>
              <a:gd name="connsiteY0" fmla="*/ 277584 h 3942813"/>
              <a:gd name="connsiteX1" fmla="*/ 558938 w 6148490"/>
              <a:gd name="connsiteY1" fmla="*/ 908 h 3942813"/>
              <a:gd name="connsiteX2" fmla="*/ 1023160 w 6148490"/>
              <a:gd name="connsiteY2" fmla="*/ 908 h 3942813"/>
              <a:gd name="connsiteX3" fmla="*/ 1023160 w 6148490"/>
              <a:gd name="connsiteY3" fmla="*/ 908 h 3942813"/>
              <a:gd name="connsiteX4" fmla="*/ 2556539 w 6148490"/>
              <a:gd name="connsiteY4" fmla="*/ 908 h 3942813"/>
              <a:gd name="connsiteX5" fmla="*/ 5576392 w 6148490"/>
              <a:gd name="connsiteY5" fmla="*/ 908 h 3942813"/>
              <a:gd name="connsiteX6" fmla="*/ 6134422 w 6148490"/>
              <a:gd name="connsiteY6" fmla="*/ 305719 h 3942813"/>
              <a:gd name="connsiteX7" fmla="*/ 6134422 w 6148490"/>
              <a:gd name="connsiteY7" fmla="*/ 1953973 h 3942813"/>
              <a:gd name="connsiteX8" fmla="*/ 6134422 w 6148490"/>
              <a:gd name="connsiteY8" fmla="*/ 1953973 h 3942813"/>
              <a:gd name="connsiteX9" fmla="*/ 6134422 w 6148490"/>
              <a:gd name="connsiteY9" fmla="*/ 2791001 h 3942813"/>
              <a:gd name="connsiteX10" fmla="*/ 6148490 w 6148490"/>
              <a:gd name="connsiteY10" fmla="*/ 3100478 h 3942813"/>
              <a:gd name="connsiteX11" fmla="*/ 5576392 w 6148490"/>
              <a:gd name="connsiteY11" fmla="*/ 3349019 h 3942813"/>
              <a:gd name="connsiteX12" fmla="*/ 3139515 w 6148490"/>
              <a:gd name="connsiteY12" fmla="*/ 3340709 h 3942813"/>
              <a:gd name="connsiteX13" fmla="*/ 3207260 w 6148490"/>
              <a:gd name="connsiteY13" fmla="*/ 3942813 h 3942813"/>
              <a:gd name="connsiteX14" fmla="*/ 1712887 w 6148490"/>
              <a:gd name="connsiteY14" fmla="*/ 3347030 h 3942813"/>
              <a:gd name="connsiteX15" fmla="*/ 277584 w 6148490"/>
              <a:gd name="connsiteY15" fmla="*/ 3349019 h 3942813"/>
              <a:gd name="connsiteX16" fmla="*/ 908 w 6148490"/>
              <a:gd name="connsiteY16" fmla="*/ 2790989 h 3942813"/>
              <a:gd name="connsiteX17" fmla="*/ 908 w 6148490"/>
              <a:gd name="connsiteY17" fmla="*/ 2791001 h 3942813"/>
              <a:gd name="connsiteX18" fmla="*/ 908 w 6148490"/>
              <a:gd name="connsiteY18" fmla="*/ 1953973 h 3942813"/>
              <a:gd name="connsiteX19" fmla="*/ 908 w 6148490"/>
              <a:gd name="connsiteY19" fmla="*/ 1953973 h 3942813"/>
              <a:gd name="connsiteX20" fmla="*/ 908 w 6148490"/>
              <a:gd name="connsiteY20" fmla="*/ 277584 h 3942813"/>
              <a:gd name="connsiteX0" fmla="*/ 908 w 6148490"/>
              <a:gd name="connsiteY0" fmla="*/ 277584 h 4092399"/>
              <a:gd name="connsiteX1" fmla="*/ 558938 w 6148490"/>
              <a:gd name="connsiteY1" fmla="*/ 908 h 4092399"/>
              <a:gd name="connsiteX2" fmla="*/ 1023160 w 6148490"/>
              <a:gd name="connsiteY2" fmla="*/ 908 h 4092399"/>
              <a:gd name="connsiteX3" fmla="*/ 1023160 w 6148490"/>
              <a:gd name="connsiteY3" fmla="*/ 908 h 4092399"/>
              <a:gd name="connsiteX4" fmla="*/ 2556539 w 6148490"/>
              <a:gd name="connsiteY4" fmla="*/ 908 h 4092399"/>
              <a:gd name="connsiteX5" fmla="*/ 5576392 w 6148490"/>
              <a:gd name="connsiteY5" fmla="*/ 908 h 4092399"/>
              <a:gd name="connsiteX6" fmla="*/ 6134422 w 6148490"/>
              <a:gd name="connsiteY6" fmla="*/ 305719 h 4092399"/>
              <a:gd name="connsiteX7" fmla="*/ 6134422 w 6148490"/>
              <a:gd name="connsiteY7" fmla="*/ 1953973 h 4092399"/>
              <a:gd name="connsiteX8" fmla="*/ 6134422 w 6148490"/>
              <a:gd name="connsiteY8" fmla="*/ 1953973 h 4092399"/>
              <a:gd name="connsiteX9" fmla="*/ 6134422 w 6148490"/>
              <a:gd name="connsiteY9" fmla="*/ 2791001 h 4092399"/>
              <a:gd name="connsiteX10" fmla="*/ 6148490 w 6148490"/>
              <a:gd name="connsiteY10" fmla="*/ 3100478 h 4092399"/>
              <a:gd name="connsiteX11" fmla="*/ 5576392 w 6148490"/>
              <a:gd name="connsiteY11" fmla="*/ 3349019 h 4092399"/>
              <a:gd name="connsiteX12" fmla="*/ 3139515 w 6148490"/>
              <a:gd name="connsiteY12" fmla="*/ 3340709 h 4092399"/>
              <a:gd name="connsiteX13" fmla="*/ 3129927 w 6148490"/>
              <a:gd name="connsiteY13" fmla="*/ 4092399 h 4092399"/>
              <a:gd name="connsiteX14" fmla="*/ 1712887 w 6148490"/>
              <a:gd name="connsiteY14" fmla="*/ 3347030 h 4092399"/>
              <a:gd name="connsiteX15" fmla="*/ 277584 w 6148490"/>
              <a:gd name="connsiteY15" fmla="*/ 3349019 h 4092399"/>
              <a:gd name="connsiteX16" fmla="*/ 908 w 6148490"/>
              <a:gd name="connsiteY16" fmla="*/ 2790989 h 4092399"/>
              <a:gd name="connsiteX17" fmla="*/ 908 w 6148490"/>
              <a:gd name="connsiteY17" fmla="*/ 2791001 h 4092399"/>
              <a:gd name="connsiteX18" fmla="*/ 908 w 6148490"/>
              <a:gd name="connsiteY18" fmla="*/ 1953973 h 4092399"/>
              <a:gd name="connsiteX19" fmla="*/ 908 w 6148490"/>
              <a:gd name="connsiteY19" fmla="*/ 1953973 h 4092399"/>
              <a:gd name="connsiteX20" fmla="*/ 908 w 6148490"/>
              <a:gd name="connsiteY20" fmla="*/ 277584 h 409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148490" h="4092399">
                <a:moveTo>
                  <a:pt x="908" y="277584"/>
                </a:moveTo>
                <a:cubicBezTo>
                  <a:pt x="908" y="-30607"/>
                  <a:pt x="250747" y="908"/>
                  <a:pt x="558938" y="908"/>
                </a:cubicBezTo>
                <a:lnTo>
                  <a:pt x="1023160" y="908"/>
                </a:lnTo>
                <a:lnTo>
                  <a:pt x="1023160" y="908"/>
                </a:lnTo>
                <a:lnTo>
                  <a:pt x="2556539" y="908"/>
                </a:lnTo>
                <a:lnTo>
                  <a:pt x="5576392" y="908"/>
                </a:lnTo>
                <a:cubicBezTo>
                  <a:pt x="5884583" y="908"/>
                  <a:pt x="6134422" y="-2472"/>
                  <a:pt x="6134422" y="305719"/>
                </a:cubicBezTo>
                <a:lnTo>
                  <a:pt x="6134422" y="1953973"/>
                </a:lnTo>
                <a:lnTo>
                  <a:pt x="6134422" y="1953973"/>
                </a:lnTo>
                <a:lnTo>
                  <a:pt x="6134422" y="2791001"/>
                </a:lnTo>
                <a:lnTo>
                  <a:pt x="6148490" y="3100478"/>
                </a:lnTo>
                <a:cubicBezTo>
                  <a:pt x="6148490" y="3408669"/>
                  <a:pt x="5884583" y="3349019"/>
                  <a:pt x="5576392" y="3349019"/>
                </a:cubicBezTo>
                <a:lnTo>
                  <a:pt x="3139515" y="3340709"/>
                </a:lnTo>
                <a:lnTo>
                  <a:pt x="3129927" y="4092399"/>
                </a:lnTo>
                <a:lnTo>
                  <a:pt x="1712887" y="3347030"/>
                </a:lnTo>
                <a:lnTo>
                  <a:pt x="277584" y="3349019"/>
                </a:lnTo>
                <a:cubicBezTo>
                  <a:pt x="-30607" y="3349019"/>
                  <a:pt x="908" y="3099180"/>
                  <a:pt x="908" y="2790989"/>
                </a:cubicBezTo>
                <a:lnTo>
                  <a:pt x="908" y="2791001"/>
                </a:lnTo>
                <a:lnTo>
                  <a:pt x="908" y="1953973"/>
                </a:lnTo>
                <a:lnTo>
                  <a:pt x="908" y="1953973"/>
                </a:lnTo>
                <a:lnTo>
                  <a:pt x="908" y="277584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9" name="Grafik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333888"/>
            <a:ext cx="7143364" cy="2139587"/>
          </a:xfrm>
          <a:prstGeom prst="rect">
            <a:avLst/>
          </a:prstGeom>
        </p:spPr>
      </p:pic>
      <p:sp>
        <p:nvSpPr>
          <p:cNvPr id="50" name="Text Box 271"/>
          <p:cNvSpPr txBox="1">
            <a:spLocks noChangeArrowheads="1"/>
          </p:cNvSpPr>
          <p:nvPr/>
        </p:nvSpPr>
        <p:spPr bwMode="auto">
          <a:xfrm>
            <a:off x="4863273" y="3867034"/>
            <a:ext cx="773642" cy="30777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CMFB</a:t>
            </a:r>
          </a:p>
        </p:txBody>
      </p:sp>
      <p:sp>
        <p:nvSpPr>
          <p:cNvPr id="51" name="Text Box 271"/>
          <p:cNvSpPr txBox="1">
            <a:spLocks noChangeArrowheads="1"/>
          </p:cNvSpPr>
          <p:nvPr/>
        </p:nvSpPr>
        <p:spPr bwMode="auto">
          <a:xfrm>
            <a:off x="2699792" y="3757824"/>
            <a:ext cx="1008112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current switching</a:t>
            </a:r>
          </a:p>
        </p:txBody>
      </p:sp>
      <p:sp>
        <p:nvSpPr>
          <p:cNvPr id="52" name="Text Box 271"/>
          <p:cNvSpPr txBox="1">
            <a:spLocks noChangeArrowheads="1"/>
          </p:cNvSpPr>
          <p:nvPr/>
        </p:nvSpPr>
        <p:spPr bwMode="auto">
          <a:xfrm>
            <a:off x="827584" y="3759313"/>
            <a:ext cx="1512168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V-conversion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phase splitting</a:t>
            </a:r>
          </a:p>
        </p:txBody>
      </p:sp>
      <p:cxnSp>
        <p:nvCxnSpPr>
          <p:cNvPr id="53" name="Gekrümmte Verbindung 52"/>
          <p:cNvCxnSpPr/>
          <p:nvPr/>
        </p:nvCxnSpPr>
        <p:spPr bwMode="auto">
          <a:xfrm rot="16200000" flipH="1">
            <a:off x="3281495" y="4870942"/>
            <a:ext cx="307778" cy="216024"/>
          </a:xfrm>
          <a:prstGeom prst="curvedConnector3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Gekrümmte Verbindung 53"/>
          <p:cNvCxnSpPr/>
          <p:nvPr/>
        </p:nvCxnSpPr>
        <p:spPr bwMode="auto">
          <a:xfrm rot="16200000" flipH="1">
            <a:off x="2908576" y="5800179"/>
            <a:ext cx="307778" cy="216024"/>
          </a:xfrm>
          <a:prstGeom prst="curvedConnector3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Gerade Verbindung mit Pfeil 55"/>
          <p:cNvCxnSpPr/>
          <p:nvPr/>
        </p:nvCxnSpPr>
        <p:spPr bwMode="auto">
          <a:xfrm flipH="1">
            <a:off x="3103470" y="5403100"/>
            <a:ext cx="177726" cy="58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57" name="Gruppieren 56"/>
          <p:cNvGrpSpPr/>
          <p:nvPr/>
        </p:nvGrpSpPr>
        <p:grpSpPr>
          <a:xfrm>
            <a:off x="558485" y="4781544"/>
            <a:ext cx="358178" cy="248561"/>
            <a:chOff x="179512" y="2636912"/>
            <a:chExt cx="538198" cy="311441"/>
          </a:xfrm>
        </p:grpSpPr>
        <p:cxnSp>
          <p:nvCxnSpPr>
            <p:cNvPr id="58" name="Gewinkelte Verbindung 57"/>
            <p:cNvCxnSpPr/>
            <p:nvPr/>
          </p:nvCxnSpPr>
          <p:spPr bwMode="auto">
            <a:xfrm flipV="1">
              <a:off x="179512" y="2636912"/>
              <a:ext cx="360040" cy="311441"/>
            </a:xfrm>
            <a:prstGeom prst="bentConnector3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Gewinkelte Verbindung 59"/>
            <p:cNvCxnSpPr/>
            <p:nvPr/>
          </p:nvCxnSpPr>
          <p:spPr bwMode="auto">
            <a:xfrm flipH="1" flipV="1">
              <a:off x="357670" y="2636912"/>
              <a:ext cx="360040" cy="311441"/>
            </a:xfrm>
            <a:prstGeom prst="bentConnector3">
              <a:avLst/>
            </a:prstGeom>
            <a:solidFill>
              <a:schemeClr val="accent1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3863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test </a:t>
            </a:r>
            <a:r>
              <a:rPr lang="en-US" dirty="0" smtClean="0"/>
              <a:t>circuits: </a:t>
            </a:r>
            <a:r>
              <a:rPr lang="en-US" b="0" i="1" dirty="0" smtClean="0"/>
              <a:t>LVDS transceiver</a:t>
            </a:r>
            <a:endParaRPr lang="en-US" b="0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4" y="4167204"/>
            <a:ext cx="4476451" cy="2430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045" y="4161950"/>
            <a:ext cx="4476451" cy="2430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N:\4all\public\fec\Projects\APD\Measurements\Skop_pics\DeSiPM2_TestCicuitsB1C2\TXout_816Mbps_eye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764704"/>
            <a:ext cx="8496583" cy="3332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271"/>
          <p:cNvSpPr txBox="1">
            <a:spLocks noChangeArrowheads="1"/>
          </p:cNvSpPr>
          <p:nvPr/>
        </p:nvSpPr>
        <p:spPr bwMode="auto">
          <a:xfrm>
            <a:off x="1907703" y="1744604"/>
            <a:ext cx="1512168" cy="307777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cs typeface="Times New Roman" pitchFamily="18" charset="0"/>
              </a:rPr>
              <a:t>TX diff. output</a:t>
            </a:r>
          </a:p>
        </p:txBody>
      </p:sp>
      <p:sp>
        <p:nvSpPr>
          <p:cNvPr id="8" name="Text Box 271"/>
          <p:cNvSpPr txBox="1">
            <a:spLocks noChangeArrowheads="1"/>
          </p:cNvSpPr>
          <p:nvPr/>
        </p:nvSpPr>
        <p:spPr bwMode="auto">
          <a:xfrm>
            <a:off x="5796056" y="3501008"/>
            <a:ext cx="1368152" cy="307777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816 Mbps</a:t>
            </a:r>
          </a:p>
        </p:txBody>
      </p:sp>
      <p:sp>
        <p:nvSpPr>
          <p:cNvPr id="9" name="Text Box 271"/>
          <p:cNvSpPr txBox="1">
            <a:spLocks noChangeArrowheads="1"/>
          </p:cNvSpPr>
          <p:nvPr/>
        </p:nvSpPr>
        <p:spPr bwMode="auto">
          <a:xfrm>
            <a:off x="2745917" y="764704"/>
            <a:ext cx="3715224" cy="307777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cs typeface="Times New Roman" pitchFamily="18" charset="0"/>
              </a:rPr>
              <a:t>eye diagram measurements</a:t>
            </a:r>
          </a:p>
        </p:txBody>
      </p:sp>
    </p:spTree>
    <p:extLst>
      <p:ext uri="{BB962C8B-B14F-4D97-AF65-F5344CB8AC3E}">
        <p14:creationId xmlns:p14="http://schemas.microsoft.com/office/powerpoint/2010/main" val="400874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	</a:t>
            </a:r>
            <a:endParaRPr lang="en-US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 bwMode="auto">
          <a:xfrm>
            <a:off x="228351" y="836712"/>
            <a:ext cx="8520113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 smtClean="0">
                <a:cs typeface="Times New Roman" pitchFamily="18" charset="0"/>
              </a:rPr>
              <a:t>readout concept and detector system presented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 smtClean="0">
                <a:cs typeface="Times New Roman" pitchFamily="18" charset="0"/>
              </a:rPr>
              <a:t>successfully prototype assembly with 30-µm solder spheres at 50-µm pitch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 smtClean="0">
                <a:cs typeface="Times New Roman" pitchFamily="18" charset="0"/>
              </a:rPr>
              <a:t>functionality of sensor-ASIC prototype tested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400" kern="0" dirty="0" smtClean="0">
                <a:cs typeface="Times New Roman" pitchFamily="18" charset="0"/>
              </a:rPr>
              <a:t>dark-count rate evaluated versus bias voltage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cs typeface="Times New Roman" pitchFamily="18" charset="0"/>
              </a:rPr>
              <a:t>h</a:t>
            </a:r>
            <a:r>
              <a:rPr lang="en-US" sz="1400" kern="0" dirty="0" smtClean="0">
                <a:cs typeface="Times New Roman" pitchFamily="18" charset="0"/>
              </a:rPr>
              <a:t>it detection and time stamping of first hit in macro pixel demonstrated at 3-MHz frame rate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cs typeface="Times New Roman" pitchFamily="18" charset="0"/>
              </a:rPr>
              <a:t>b</a:t>
            </a:r>
            <a:r>
              <a:rPr lang="en-US" sz="1400" kern="0" dirty="0" smtClean="0">
                <a:cs typeface="Times New Roman" pitchFamily="18" charset="0"/>
              </a:rPr>
              <a:t>asic performance of validation logic using random dark events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cs typeface="Times New Roman" pitchFamily="18" charset="0"/>
              </a:rPr>
              <a:t>g</a:t>
            </a:r>
            <a:r>
              <a:rPr lang="en-US" sz="1400" kern="0" dirty="0" smtClean="0">
                <a:cs typeface="Times New Roman" pitchFamily="18" charset="0"/>
              </a:rPr>
              <a:t>ood agreement of fine-TDC DNL determined by dark image histogram and test input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 smtClean="0">
                <a:cs typeface="Times New Roman" pitchFamily="18" charset="0"/>
              </a:rPr>
              <a:t>12-bit </a:t>
            </a:r>
            <a:r>
              <a:rPr lang="en-US" sz="1400" kern="0" dirty="0">
                <a:cs typeface="Times New Roman" pitchFamily="18" charset="0"/>
              </a:rPr>
              <a:t>TDC </a:t>
            </a:r>
            <a:r>
              <a:rPr lang="en-US" sz="1400" kern="0" dirty="0" smtClean="0">
                <a:cs typeface="Times New Roman" pitchFamily="18" charset="0"/>
              </a:rPr>
              <a:t>fulfills the targeted linearity requirements up to 3.3-MHz frame 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cs typeface="Times New Roman" pitchFamily="18" charset="0"/>
              </a:rPr>
              <a:t>b</a:t>
            </a:r>
            <a:r>
              <a:rPr lang="en-US" sz="1400" kern="0" dirty="0" smtClean="0">
                <a:cs typeface="Times New Roman" pitchFamily="18" charset="0"/>
              </a:rPr>
              <a:t>it-error rate remains below 10</a:t>
            </a:r>
            <a:r>
              <a:rPr lang="en-US" sz="1400" kern="0" baseline="30000" dirty="0" smtClean="0">
                <a:cs typeface="Times New Roman" pitchFamily="18" charset="0"/>
              </a:rPr>
              <a:t>-9</a:t>
            </a:r>
            <a:r>
              <a:rPr lang="en-US" sz="1400" kern="0" dirty="0" smtClean="0">
                <a:cs typeface="Times New Roman" pitchFamily="18" charset="0"/>
              </a:rPr>
              <a:t> up to 1.6 </a:t>
            </a:r>
            <a:r>
              <a:rPr lang="en-US" sz="1400" kern="0" dirty="0" err="1" smtClean="0">
                <a:cs typeface="Times New Roman" pitchFamily="18" charset="0"/>
              </a:rPr>
              <a:t>Gbps</a:t>
            </a:r>
            <a:r>
              <a:rPr lang="en-US" sz="1400" kern="0" dirty="0" smtClean="0">
                <a:cs typeface="Times New Roman" pitchFamily="18" charset="0"/>
              </a:rPr>
              <a:t>: link reduction by a factor of 2 is possible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cs typeface="Times New Roman" pitchFamily="18" charset="0"/>
              </a:rPr>
              <a:t>n</a:t>
            </a:r>
            <a:r>
              <a:rPr lang="en-US" sz="1400" kern="0" dirty="0" smtClean="0">
                <a:cs typeface="Times New Roman" pitchFamily="18" charset="0"/>
              </a:rPr>
              <a:t>ext steps: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cs typeface="Times New Roman" pitchFamily="18" charset="0"/>
              </a:rPr>
              <a:t>t</a:t>
            </a:r>
            <a:r>
              <a:rPr lang="en-US" sz="1400" kern="0" dirty="0" smtClean="0">
                <a:cs typeface="Times New Roman" pitchFamily="18" charset="0"/>
              </a:rPr>
              <a:t>est with DAQ system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400" kern="0" dirty="0" smtClean="0">
                <a:cs typeface="Times New Roman" pitchFamily="18" charset="0"/>
              </a:rPr>
              <a:t>test with particles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cs typeface="Times New Roman" pitchFamily="18" charset="0"/>
              </a:rPr>
              <a:t>o</a:t>
            </a:r>
            <a:r>
              <a:rPr lang="en-US" sz="1400" kern="0" dirty="0" smtClean="0">
                <a:cs typeface="Times New Roman" pitchFamily="18" charset="0"/>
              </a:rPr>
              <a:t>utlook: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cs typeface="Times New Roman" pitchFamily="18" charset="0"/>
              </a:rPr>
              <a:t>i</a:t>
            </a:r>
            <a:r>
              <a:rPr lang="en-US" sz="1400" kern="0" dirty="0" smtClean="0">
                <a:cs typeface="Times New Roman" pitchFamily="18" charset="0"/>
              </a:rPr>
              <a:t>mprove TDC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400" kern="0" dirty="0" smtClean="0">
                <a:cs typeface="Times New Roman" pitchFamily="18" charset="0"/>
              </a:rPr>
              <a:t>sensor with improved dark-count rate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400" kern="0" dirty="0">
                <a:cs typeface="Times New Roman" pitchFamily="18" charset="0"/>
              </a:rPr>
              <a:t>d</a:t>
            </a:r>
            <a:r>
              <a:rPr lang="en-US" sz="1400" kern="0" dirty="0" smtClean="0">
                <a:cs typeface="Times New Roman" pitchFamily="18" charset="0"/>
              </a:rPr>
              <a:t>esign transfer into new technology necessary</a:t>
            </a:r>
            <a:endParaRPr lang="en-US" sz="1400" kern="0" dirty="0"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kern="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62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concept: </a:t>
            </a:r>
            <a:r>
              <a:rPr lang="en-US" b="0" i="1" dirty="0" smtClean="0"/>
              <a:t>hybrid approach</a:t>
            </a:r>
            <a:endParaRPr lang="en-US" b="0" i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265" y="1109854"/>
            <a:ext cx="3779910" cy="2058850"/>
          </a:xfrm>
          <a:prstGeom prst="rect">
            <a:avLst/>
          </a:prstGeom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361232" y="1379059"/>
            <a:ext cx="972107" cy="31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sz="1000" kern="0" dirty="0" err="1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dSiPM</a:t>
            </a:r>
            <a:r>
              <a:rPr lang="en-US" sz="1000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-array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sz="1000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(HLL-</a:t>
            </a:r>
            <a:r>
              <a:rPr lang="en-US" sz="1000" kern="0" dirty="0" err="1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dSIMPl</a:t>
            </a:r>
            <a:r>
              <a:rPr lang="en-US" sz="1000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5174552" y="1092482"/>
            <a:ext cx="3894107" cy="28865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ultra-thin sensor + fast readout ASIC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cs typeface="Times New Roman" pitchFamily="18" charset="0"/>
              </a:rPr>
              <a:t>sensor with small bulk resistor – 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fast 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recharging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  <a:cs typeface="Times New Roman" pitchFamily="18" charset="0"/>
              </a:rPr>
              <a:t>low over-bias voltage 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(3.3-V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mosfets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  <a:cs typeface="Times New Roman" pitchFamily="18" charset="0"/>
              </a:rPr>
              <a:t>pixel-wise readout – 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digital signal (no analog sum)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cs typeface="Times New Roman" pitchFamily="18" charset="0"/>
              </a:rPr>
              <a:t>high fill factor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cs typeface="Times New Roman" pitchFamily="18" charset="0"/>
              </a:rPr>
              <a:t>active quenching &amp; recharging circuitry (AQRC)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cs typeface="Times New Roman" pitchFamily="18" charset="0"/>
              </a:rPr>
              <a:t>adjustable </a:t>
            </a:r>
            <a:r>
              <a:rPr lang="en-US" sz="1200" dirty="0">
                <a:cs typeface="Times New Roman" pitchFamily="18" charset="0"/>
              </a:rPr>
              <a:t>recharge start/hold-time 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(pile-up rejection)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>
                <a:cs typeface="Times New Roman" pitchFamily="18" charset="0"/>
              </a:rPr>
              <a:t>masking of noisy pixels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cs typeface="Times New Roman" pitchFamily="18" charset="0"/>
              </a:rPr>
              <a:t>hit </a:t>
            </a:r>
            <a:r>
              <a:rPr lang="en-US" sz="1200" dirty="0">
                <a:cs typeface="Times New Roman" pitchFamily="18" charset="0"/>
              </a:rPr>
              <a:t>counting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>
                <a:cs typeface="Times New Roman" pitchFamily="18" charset="0"/>
              </a:rPr>
              <a:t>wired-OR trigger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 smtClean="0">
              <a:cs typeface="Times New Roman" pitchFamily="18" charset="0"/>
            </a:endParaRPr>
          </a:p>
        </p:txBody>
      </p:sp>
      <p:sp>
        <p:nvSpPr>
          <p:cNvPr id="237" name="Inhaltsplatzhalter 2"/>
          <p:cNvSpPr txBox="1">
            <a:spLocks/>
          </p:cNvSpPr>
          <p:nvPr/>
        </p:nvSpPr>
        <p:spPr bwMode="auto">
          <a:xfrm>
            <a:off x="287864" y="2651631"/>
            <a:ext cx="1118842" cy="45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Aft>
                <a:spcPts val="0"/>
              </a:spcAft>
              <a:buNone/>
            </a:pPr>
            <a:r>
              <a:rPr lang="en-US" sz="1000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ASIC designed by DESY</a:t>
            </a:r>
          </a:p>
        </p:txBody>
      </p:sp>
      <p:cxnSp>
        <p:nvCxnSpPr>
          <p:cNvPr id="6" name="Gerade Verbindung mit Pfeil 5"/>
          <p:cNvCxnSpPr/>
          <p:nvPr/>
        </p:nvCxnSpPr>
        <p:spPr bwMode="auto">
          <a:xfrm flipH="1">
            <a:off x="1691680" y="2586624"/>
            <a:ext cx="132084" cy="10435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B4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6" name="Inhaltsplatzhalter 2"/>
          <p:cNvSpPr txBox="1">
            <a:spLocks/>
          </p:cNvSpPr>
          <p:nvPr/>
        </p:nvSpPr>
        <p:spPr bwMode="auto">
          <a:xfrm>
            <a:off x="5220072" y="4305274"/>
            <a:ext cx="3759164" cy="85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2" indent="0">
              <a:spcAft>
                <a:spcPct val="50000"/>
              </a:spcAft>
              <a:buClr>
                <a:srgbClr val="F28E00"/>
              </a:buClr>
            </a:pPr>
            <a:r>
              <a:rPr lang="en-US" sz="1400" b="1" i="1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1</a:t>
            </a:r>
            <a:r>
              <a:rPr lang="en-US" sz="1400" b="1" i="1" kern="0" baseline="3000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st</a:t>
            </a:r>
            <a:r>
              <a:rPr lang="en-US" sz="1400" b="1" i="1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 application:</a:t>
            </a:r>
          </a:p>
          <a:p>
            <a:pPr marL="0" lvl="2" indent="0">
              <a:spcAft>
                <a:spcPct val="50000"/>
              </a:spcAft>
              <a:buClr>
                <a:srgbClr val="F28E00"/>
              </a:buClr>
            </a:pPr>
            <a:r>
              <a:rPr lang="en-US" sz="1400" b="1" kern="0" dirty="0" smtClean="0">
                <a:solidFill>
                  <a:schemeClr val="accent2"/>
                </a:solidFill>
                <a:cs typeface="Times New Roman" pitchFamily="18" charset="0"/>
              </a:rPr>
              <a:t>	particle tracking</a:t>
            </a:r>
          </a:p>
        </p:txBody>
      </p:sp>
      <p:pic>
        <p:nvPicPr>
          <p:cNvPr id="244" name="Grafik 243"/>
          <p:cNvPicPr>
            <a:picLocks noChangeAspect="1"/>
          </p:cNvPicPr>
          <p:nvPr/>
        </p:nvPicPr>
        <p:blipFill rotWithShape="1"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6" t="8216" r="46876" b="8820"/>
          <a:stretch/>
        </p:blipFill>
        <p:spPr>
          <a:xfrm rot="16200000">
            <a:off x="1582333" y="3235267"/>
            <a:ext cx="2505431" cy="3440138"/>
          </a:xfrm>
          <a:prstGeom prst="rect">
            <a:avLst/>
          </a:prstGeom>
        </p:spPr>
      </p:pic>
      <p:sp>
        <p:nvSpPr>
          <p:cNvPr id="238" name="Abgerundetes Rechteck 374"/>
          <p:cNvSpPr/>
          <p:nvPr/>
        </p:nvSpPr>
        <p:spPr bwMode="auto">
          <a:xfrm>
            <a:off x="1074630" y="3670657"/>
            <a:ext cx="3524484" cy="2566655"/>
          </a:xfrm>
          <a:prstGeom prst="roundRect">
            <a:avLst>
              <a:gd name="adj" fmla="val 5754"/>
            </a:avLst>
          </a:prstGeom>
          <a:noFill/>
          <a:ln w="28575" cap="flat" cmpd="sng" algn="ctr">
            <a:solidFill>
              <a:srgbClr val="FFB4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Gerade Verbindung 330"/>
          <p:cNvCxnSpPr>
            <a:endCxn id="47" idx="1"/>
          </p:cNvCxnSpPr>
          <p:nvPr/>
        </p:nvCxnSpPr>
        <p:spPr bwMode="auto">
          <a:xfrm>
            <a:off x="3317750" y="4891588"/>
            <a:ext cx="16326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Gleichschenkliges Dreieck 331"/>
          <p:cNvSpPr/>
          <p:nvPr/>
        </p:nvSpPr>
        <p:spPr bwMode="auto">
          <a:xfrm rot="5400000">
            <a:off x="2761498" y="4473765"/>
            <a:ext cx="329458" cy="194687"/>
          </a:xfrm>
          <a:prstGeom prst="triangl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Ellipse 332"/>
          <p:cNvSpPr/>
          <p:nvPr/>
        </p:nvSpPr>
        <p:spPr bwMode="auto">
          <a:xfrm>
            <a:off x="3016463" y="4535454"/>
            <a:ext cx="64896" cy="72549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1" name="Gerade Verbindung 333"/>
          <p:cNvCxnSpPr/>
          <p:nvPr/>
        </p:nvCxnSpPr>
        <p:spPr bwMode="auto">
          <a:xfrm flipH="1">
            <a:off x="2084152" y="4307489"/>
            <a:ext cx="682312" cy="1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Ellipse 334"/>
          <p:cNvSpPr/>
          <p:nvPr/>
        </p:nvSpPr>
        <p:spPr bwMode="auto">
          <a:xfrm>
            <a:off x="2535167" y="4284630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25" name="Gerade Verbindung 337"/>
          <p:cNvCxnSpPr>
            <a:stCxn id="26" idx="0"/>
          </p:cNvCxnSpPr>
          <p:nvPr/>
        </p:nvCxnSpPr>
        <p:spPr bwMode="auto">
          <a:xfrm flipH="1" flipV="1">
            <a:off x="2549243" y="4639528"/>
            <a:ext cx="1400" cy="43912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Ellipse 338"/>
          <p:cNvSpPr/>
          <p:nvPr/>
        </p:nvSpPr>
        <p:spPr bwMode="auto">
          <a:xfrm>
            <a:off x="2527268" y="5078649"/>
            <a:ext cx="46750" cy="53567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27" name="Gerade Verbindung 339"/>
          <p:cNvCxnSpPr/>
          <p:nvPr/>
        </p:nvCxnSpPr>
        <p:spPr bwMode="auto">
          <a:xfrm flipV="1">
            <a:off x="2552258" y="5326888"/>
            <a:ext cx="0" cy="15985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Ellipse 340"/>
          <p:cNvSpPr/>
          <p:nvPr/>
        </p:nvSpPr>
        <p:spPr bwMode="auto">
          <a:xfrm>
            <a:off x="2527326" y="5278078"/>
            <a:ext cx="45719" cy="4571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29" name="Gerade Verbindung 341"/>
          <p:cNvCxnSpPr/>
          <p:nvPr/>
        </p:nvCxnSpPr>
        <p:spPr bwMode="auto">
          <a:xfrm flipV="1">
            <a:off x="2552636" y="5132216"/>
            <a:ext cx="0" cy="15450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Ellipse 342"/>
          <p:cNvSpPr/>
          <p:nvPr/>
        </p:nvSpPr>
        <p:spPr bwMode="auto">
          <a:xfrm flipH="1">
            <a:off x="2272760" y="4871934"/>
            <a:ext cx="45719" cy="4571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31" name="Gerade Verbindung 343"/>
          <p:cNvCxnSpPr/>
          <p:nvPr/>
        </p:nvCxnSpPr>
        <p:spPr bwMode="auto">
          <a:xfrm flipV="1">
            <a:off x="2292206" y="5131748"/>
            <a:ext cx="0" cy="3596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Ellipse 344"/>
          <p:cNvSpPr/>
          <p:nvPr/>
        </p:nvSpPr>
        <p:spPr bwMode="auto">
          <a:xfrm flipH="1">
            <a:off x="2267272" y="5085440"/>
            <a:ext cx="45719" cy="50362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33" name="Gerade Verbindung 345"/>
          <p:cNvCxnSpPr/>
          <p:nvPr/>
        </p:nvCxnSpPr>
        <p:spPr bwMode="auto">
          <a:xfrm flipH="1" flipV="1">
            <a:off x="2171686" y="4930938"/>
            <a:ext cx="101503" cy="15450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Gerade Verbindung 346"/>
          <p:cNvCxnSpPr/>
          <p:nvPr/>
        </p:nvCxnSpPr>
        <p:spPr bwMode="auto">
          <a:xfrm flipH="1" flipV="1">
            <a:off x="2290943" y="4306003"/>
            <a:ext cx="4309" cy="57544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 Verbindung 348"/>
          <p:cNvCxnSpPr/>
          <p:nvPr/>
        </p:nvCxnSpPr>
        <p:spPr bwMode="auto">
          <a:xfrm flipH="1">
            <a:off x="2491409" y="5491829"/>
            <a:ext cx="1254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 Verbindung 349"/>
          <p:cNvCxnSpPr/>
          <p:nvPr/>
        </p:nvCxnSpPr>
        <p:spPr bwMode="auto">
          <a:xfrm flipH="1">
            <a:off x="2229961" y="5488674"/>
            <a:ext cx="12548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Gerade Verbindung 350"/>
          <p:cNvCxnSpPr>
            <a:endCxn id="95" idx="4"/>
          </p:cNvCxnSpPr>
          <p:nvPr/>
        </p:nvCxnSpPr>
        <p:spPr bwMode="auto">
          <a:xfrm flipV="1">
            <a:off x="3182540" y="4595644"/>
            <a:ext cx="1" cy="61904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 Verbindung 351"/>
          <p:cNvCxnSpPr/>
          <p:nvPr/>
        </p:nvCxnSpPr>
        <p:spPr bwMode="auto">
          <a:xfrm flipH="1">
            <a:off x="2616897" y="5214684"/>
            <a:ext cx="55834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Rechteck 353"/>
          <p:cNvSpPr/>
          <p:nvPr/>
        </p:nvSpPr>
        <p:spPr bwMode="auto">
          <a:xfrm>
            <a:off x="1461814" y="4735399"/>
            <a:ext cx="538011" cy="54252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hold time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Ellipse 354"/>
          <p:cNvSpPr/>
          <p:nvPr/>
        </p:nvSpPr>
        <p:spPr bwMode="auto">
          <a:xfrm>
            <a:off x="3295700" y="4872655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cxnSp>
        <p:nvCxnSpPr>
          <p:cNvPr id="43" name="Gerade Verbindung 355"/>
          <p:cNvCxnSpPr/>
          <p:nvPr/>
        </p:nvCxnSpPr>
        <p:spPr bwMode="auto">
          <a:xfrm flipH="1">
            <a:off x="1999826" y="5008189"/>
            <a:ext cx="12438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Gerade Verbindung 356"/>
          <p:cNvCxnSpPr/>
          <p:nvPr/>
        </p:nvCxnSpPr>
        <p:spPr bwMode="auto">
          <a:xfrm flipV="1">
            <a:off x="3318696" y="4570945"/>
            <a:ext cx="452" cy="127618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Gerade Verbindung 357"/>
          <p:cNvCxnSpPr/>
          <p:nvPr/>
        </p:nvCxnSpPr>
        <p:spPr bwMode="auto">
          <a:xfrm flipH="1">
            <a:off x="1725905" y="5849893"/>
            <a:ext cx="159649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Gerade Verbindung 358"/>
          <p:cNvCxnSpPr/>
          <p:nvPr/>
        </p:nvCxnSpPr>
        <p:spPr bwMode="auto">
          <a:xfrm flipV="1">
            <a:off x="1730820" y="5294787"/>
            <a:ext cx="0" cy="5563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Abgerundetes Rechteck 359"/>
          <p:cNvSpPr/>
          <p:nvPr/>
        </p:nvSpPr>
        <p:spPr bwMode="auto">
          <a:xfrm>
            <a:off x="3481013" y="4711588"/>
            <a:ext cx="956326" cy="360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hit counter</a:t>
            </a:r>
          </a:p>
        </p:txBody>
      </p:sp>
      <p:sp>
        <p:nvSpPr>
          <p:cNvPr id="48" name="Textfeld 360"/>
          <p:cNvSpPr txBox="1"/>
          <p:nvPr/>
        </p:nvSpPr>
        <p:spPr>
          <a:xfrm>
            <a:off x="3473449" y="4418214"/>
            <a:ext cx="383900" cy="308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 bit</a:t>
            </a:r>
            <a:endParaRPr lang="en-US" sz="1000" dirty="0"/>
          </a:p>
        </p:txBody>
      </p:sp>
      <p:sp>
        <p:nvSpPr>
          <p:cNvPr id="49" name="Textfeld 361"/>
          <p:cNvSpPr txBox="1"/>
          <p:nvPr/>
        </p:nvSpPr>
        <p:spPr>
          <a:xfrm>
            <a:off x="2167276" y="4077072"/>
            <a:ext cx="570814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anode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50" name="Gerade Verbindung 362"/>
          <p:cNvCxnSpPr/>
          <p:nvPr/>
        </p:nvCxnSpPr>
        <p:spPr bwMode="auto">
          <a:xfrm flipH="1">
            <a:off x="3318696" y="5335557"/>
            <a:ext cx="162319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Ellipse 363"/>
          <p:cNvSpPr/>
          <p:nvPr/>
        </p:nvSpPr>
        <p:spPr bwMode="auto">
          <a:xfrm>
            <a:off x="3294081" y="5314211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52" name="Textfeld 364"/>
          <p:cNvSpPr txBox="1"/>
          <p:nvPr/>
        </p:nvSpPr>
        <p:spPr>
          <a:xfrm>
            <a:off x="2627784" y="4973829"/>
            <a:ext cx="627405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quench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53" name="Textfeld 365"/>
          <p:cNvSpPr txBox="1"/>
          <p:nvPr/>
        </p:nvSpPr>
        <p:spPr>
          <a:xfrm>
            <a:off x="1730820" y="5609125"/>
            <a:ext cx="69432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recharge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54" name="Gerade Verbindung 366"/>
          <p:cNvCxnSpPr/>
          <p:nvPr/>
        </p:nvCxnSpPr>
        <p:spPr bwMode="auto">
          <a:xfrm flipH="1">
            <a:off x="4324673" y="5336923"/>
            <a:ext cx="274441" cy="366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Abgerundetes Rechteck 367"/>
          <p:cNvSpPr/>
          <p:nvPr/>
        </p:nvSpPr>
        <p:spPr bwMode="auto">
          <a:xfrm>
            <a:off x="3482125" y="4063042"/>
            <a:ext cx="957600" cy="360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charset="0"/>
              </a:rPr>
              <a:t>serializer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6" name="Gerade Verbindung 368"/>
          <p:cNvCxnSpPr/>
          <p:nvPr/>
        </p:nvCxnSpPr>
        <p:spPr bwMode="auto">
          <a:xfrm flipH="1">
            <a:off x="3076444" y="4571530"/>
            <a:ext cx="24595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Gerade Verbindung 370"/>
          <p:cNvCxnSpPr/>
          <p:nvPr/>
        </p:nvCxnSpPr>
        <p:spPr bwMode="auto">
          <a:xfrm flipH="1">
            <a:off x="1399069" y="4891044"/>
            <a:ext cx="6274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Gerade Verbindung 371"/>
          <p:cNvCxnSpPr/>
          <p:nvPr/>
        </p:nvCxnSpPr>
        <p:spPr bwMode="auto">
          <a:xfrm flipH="1">
            <a:off x="1397608" y="5151447"/>
            <a:ext cx="6274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Textfeld 372"/>
          <p:cNvSpPr txBox="1"/>
          <p:nvPr/>
        </p:nvSpPr>
        <p:spPr>
          <a:xfrm>
            <a:off x="1172896" y="4755464"/>
            <a:ext cx="375854" cy="34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V</a:t>
            </a:r>
            <a:r>
              <a:rPr lang="en-US" sz="1200" baseline="-25000" dirty="0" err="1" smtClean="0"/>
              <a:t>qt</a:t>
            </a:r>
            <a:endParaRPr lang="en-US" sz="1200" baseline="-25000" dirty="0"/>
          </a:p>
        </p:txBody>
      </p:sp>
      <p:sp>
        <p:nvSpPr>
          <p:cNvPr id="61" name="Textfeld 373"/>
          <p:cNvSpPr txBox="1"/>
          <p:nvPr/>
        </p:nvSpPr>
        <p:spPr>
          <a:xfrm>
            <a:off x="1172896" y="5010811"/>
            <a:ext cx="375854" cy="34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V</a:t>
            </a:r>
            <a:r>
              <a:rPr lang="en-US" sz="1200" baseline="-25000" dirty="0" err="1" smtClean="0"/>
              <a:t>rt</a:t>
            </a:r>
            <a:endParaRPr lang="en-US" sz="1200" baseline="-25000" dirty="0"/>
          </a:p>
        </p:txBody>
      </p:sp>
      <p:sp>
        <p:nvSpPr>
          <p:cNvPr id="62" name="Abgerundetes Rechteck 374"/>
          <p:cNvSpPr/>
          <p:nvPr/>
        </p:nvSpPr>
        <p:spPr bwMode="auto">
          <a:xfrm>
            <a:off x="1175824" y="4006913"/>
            <a:ext cx="2220731" cy="203923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Abgerundetes Rechteck 375"/>
          <p:cNvSpPr/>
          <p:nvPr/>
        </p:nvSpPr>
        <p:spPr bwMode="auto">
          <a:xfrm>
            <a:off x="3479918" y="5157232"/>
            <a:ext cx="957600" cy="360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latin typeface="Arial" charset="0"/>
              </a:rPr>
              <a:t>wired-OR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Pfeil nach unten 376"/>
          <p:cNvSpPr/>
          <p:nvPr/>
        </p:nvSpPr>
        <p:spPr bwMode="auto">
          <a:xfrm flipV="1">
            <a:off x="3831782" y="4433636"/>
            <a:ext cx="173390" cy="274619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feld 383"/>
          <p:cNvSpPr txBox="1"/>
          <p:nvPr/>
        </p:nvSpPr>
        <p:spPr>
          <a:xfrm>
            <a:off x="1236735" y="5778906"/>
            <a:ext cx="4812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3.3 V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66" name="Abgerundetes Rechteck 384"/>
          <p:cNvSpPr/>
          <p:nvPr/>
        </p:nvSpPr>
        <p:spPr bwMode="auto">
          <a:xfrm>
            <a:off x="3431406" y="3994741"/>
            <a:ext cx="1061788" cy="2080910"/>
          </a:xfrm>
          <a:prstGeom prst="roundRect">
            <a:avLst/>
          </a:pr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feld 385"/>
          <p:cNvSpPr txBox="1"/>
          <p:nvPr/>
        </p:nvSpPr>
        <p:spPr>
          <a:xfrm>
            <a:off x="3956117" y="4447837"/>
            <a:ext cx="4812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1.2 V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68" name="Bogen 67"/>
          <p:cNvSpPr/>
          <p:nvPr/>
        </p:nvSpPr>
        <p:spPr bwMode="auto">
          <a:xfrm>
            <a:off x="1949401" y="4224342"/>
            <a:ext cx="132177" cy="164186"/>
          </a:xfrm>
          <a:prstGeom prst="arc">
            <a:avLst>
              <a:gd name="adj1" fmla="val 16200000"/>
              <a:gd name="adj2" fmla="val 5191001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9" name="Textfeld 361"/>
          <p:cNvSpPr txBox="1"/>
          <p:nvPr/>
        </p:nvSpPr>
        <p:spPr>
          <a:xfrm>
            <a:off x="1234980" y="3670657"/>
            <a:ext cx="1431079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pixel electronics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0" name="Textfeld 361"/>
          <p:cNvSpPr txBox="1"/>
          <p:nvPr/>
        </p:nvSpPr>
        <p:spPr>
          <a:xfrm>
            <a:off x="1252813" y="4023485"/>
            <a:ext cx="680789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AQRC</a:t>
            </a:r>
            <a:endParaRPr lang="en-US" sz="1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76" name="Gerade Verbindung 330"/>
          <p:cNvCxnSpPr>
            <a:endCxn id="78" idx="1"/>
          </p:cNvCxnSpPr>
          <p:nvPr/>
        </p:nvCxnSpPr>
        <p:spPr bwMode="auto">
          <a:xfrm>
            <a:off x="3315271" y="5776078"/>
            <a:ext cx="16326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7" name="Ellipse 354"/>
          <p:cNvSpPr/>
          <p:nvPr/>
        </p:nvSpPr>
        <p:spPr bwMode="auto">
          <a:xfrm>
            <a:off x="3296289" y="5754077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78" name="Abgerundetes Rechteck 359"/>
          <p:cNvSpPr/>
          <p:nvPr/>
        </p:nvSpPr>
        <p:spPr bwMode="auto">
          <a:xfrm>
            <a:off x="3478534" y="5596078"/>
            <a:ext cx="956326" cy="360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masking</a:t>
            </a:r>
          </a:p>
        </p:txBody>
      </p:sp>
      <p:cxnSp>
        <p:nvCxnSpPr>
          <p:cNvPr id="71" name="Gerade Verbindung 341"/>
          <p:cNvCxnSpPr/>
          <p:nvPr/>
        </p:nvCxnSpPr>
        <p:spPr bwMode="auto">
          <a:xfrm flipV="1">
            <a:off x="2642667" y="4485990"/>
            <a:ext cx="0" cy="1764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Gerade Verbindung 341"/>
          <p:cNvCxnSpPr/>
          <p:nvPr/>
        </p:nvCxnSpPr>
        <p:spPr bwMode="auto">
          <a:xfrm flipV="1">
            <a:off x="2699792" y="4482736"/>
            <a:ext cx="0" cy="1764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Gerade Verbindung 350"/>
          <p:cNvCxnSpPr/>
          <p:nvPr/>
        </p:nvCxnSpPr>
        <p:spPr bwMode="auto">
          <a:xfrm flipV="1">
            <a:off x="2761759" y="4305179"/>
            <a:ext cx="0" cy="26576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Gerade Verbindung 350"/>
          <p:cNvCxnSpPr>
            <a:endCxn id="19" idx="3"/>
          </p:cNvCxnSpPr>
          <p:nvPr/>
        </p:nvCxnSpPr>
        <p:spPr bwMode="auto">
          <a:xfrm>
            <a:off x="2702891" y="4570945"/>
            <a:ext cx="125993" cy="16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Gerade Verbindung 350"/>
          <p:cNvCxnSpPr/>
          <p:nvPr/>
        </p:nvCxnSpPr>
        <p:spPr bwMode="auto">
          <a:xfrm>
            <a:off x="2543107" y="4639528"/>
            <a:ext cx="9956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Gerade Verbindung 350"/>
          <p:cNvCxnSpPr/>
          <p:nvPr/>
        </p:nvCxnSpPr>
        <p:spPr bwMode="auto">
          <a:xfrm>
            <a:off x="2543107" y="4509120"/>
            <a:ext cx="9956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" name="Gerade Verbindung 350"/>
          <p:cNvCxnSpPr/>
          <p:nvPr/>
        </p:nvCxnSpPr>
        <p:spPr bwMode="auto">
          <a:xfrm flipV="1">
            <a:off x="2554506" y="4305178"/>
            <a:ext cx="0" cy="20707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4" name="Ellipse 334"/>
          <p:cNvSpPr/>
          <p:nvPr/>
        </p:nvSpPr>
        <p:spPr bwMode="auto">
          <a:xfrm>
            <a:off x="2736655" y="4549925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95" name="Ellipse 334"/>
          <p:cNvSpPr/>
          <p:nvPr/>
        </p:nvSpPr>
        <p:spPr bwMode="auto">
          <a:xfrm>
            <a:off x="3159681" y="4549925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96" name="Ellipse 334"/>
          <p:cNvSpPr/>
          <p:nvPr/>
        </p:nvSpPr>
        <p:spPr bwMode="auto">
          <a:xfrm>
            <a:off x="2270502" y="4284630"/>
            <a:ext cx="45719" cy="45719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61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Untertitel 3"/>
          <p:cNvSpPr txBox="1">
            <a:spLocks/>
          </p:cNvSpPr>
          <p:nvPr/>
        </p:nvSpPr>
        <p:spPr bwMode="auto">
          <a:xfrm>
            <a:off x="2771800" y="2132856"/>
            <a:ext cx="309634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b="1" kern="0" dirty="0" smtClean="0">
                <a:solidFill>
                  <a:schemeClr val="accent2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204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concept: </a:t>
            </a:r>
            <a:r>
              <a:rPr lang="en-US" b="0" i="1" dirty="0" smtClean="0"/>
              <a:t>macro pixel</a:t>
            </a:r>
            <a:endParaRPr lang="en-US" b="0" i="1" dirty="0"/>
          </a:p>
        </p:txBody>
      </p:sp>
      <p:sp>
        <p:nvSpPr>
          <p:cNvPr id="69" name="Inhaltsplatzhalter 2"/>
          <p:cNvSpPr txBox="1">
            <a:spLocks/>
          </p:cNvSpPr>
          <p:nvPr/>
        </p:nvSpPr>
        <p:spPr bwMode="auto">
          <a:xfrm>
            <a:off x="5652120" y="836712"/>
            <a:ext cx="3491880" cy="505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16-by-16 </a:t>
            </a:r>
            <a:r>
              <a:rPr lang="en-US" kern="0" dirty="0">
                <a:solidFill>
                  <a:srgbClr val="000000"/>
                </a:solidFill>
                <a:cs typeface="Times New Roman" pitchFamily="18" charset="0"/>
              </a:rPr>
              <a:t>pixel unit, 50-µm 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pitch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interleaved row-wise 16-to-1 multiplexing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>
                <a:solidFill>
                  <a:srgbClr val="000000"/>
                </a:solidFill>
                <a:cs typeface="Times New Roman" pitchFamily="18" charset="0"/>
              </a:rPr>
              <a:t>12-bit TDC (5-bit fine, 7-bit coarse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validation logic with comparators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000" kern="0" dirty="0" smtClean="0">
                <a:solidFill>
                  <a:srgbClr val="000000"/>
                </a:solidFill>
                <a:cs typeface="Times New Roman" pitchFamily="18" charset="0"/>
              </a:rPr>
              <a:t>adjustable thresholds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000" kern="0" dirty="0" smtClean="0">
                <a:solidFill>
                  <a:srgbClr val="000000"/>
                </a:solidFill>
                <a:cs typeface="Times New Roman" pitchFamily="18" charset="0"/>
              </a:rPr>
              <a:t>row reference: 1 … &gt;4 pixel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000" kern="0" dirty="0" smtClean="0">
                <a:solidFill>
                  <a:srgbClr val="000000"/>
                </a:solidFill>
                <a:cs typeface="Times New Roman" pitchFamily="18" charset="0"/>
              </a:rPr>
              <a:t>column reference: 1 … &gt;2 rows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21-bit bunch counter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serialized </a:t>
            </a:r>
            <a:r>
              <a:rPr lang="en-US" kern="0" dirty="0">
                <a:solidFill>
                  <a:srgbClr val="000000"/>
                </a:solidFill>
                <a:cs typeface="Times New Roman" pitchFamily="18" charset="0"/>
              </a:rPr>
              <a:t>time stamp / validation 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flag / frame number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kern="0" dirty="0">
                <a:solidFill>
                  <a:srgbClr val="000000"/>
                </a:solidFill>
                <a:cs typeface="Times New Roman" pitchFamily="18" charset="0"/>
              </a:rPr>
              <a:t>controller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000" kern="0" dirty="0">
                <a:solidFill>
                  <a:srgbClr val="000000"/>
                </a:solidFill>
                <a:cs typeface="Times New Roman" pitchFamily="18" charset="0"/>
              </a:rPr>
              <a:t>clock division &amp; distribution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000" kern="0" dirty="0">
                <a:solidFill>
                  <a:srgbClr val="000000"/>
                </a:solidFill>
                <a:cs typeface="Times New Roman" pitchFamily="18" charset="0"/>
              </a:rPr>
              <a:t>status control register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≤ 3.3-MHz </a:t>
            </a:r>
            <a:r>
              <a:rPr lang="en-US" sz="1200" kern="0" dirty="0">
                <a:solidFill>
                  <a:srgbClr val="000000"/>
                </a:solidFill>
                <a:cs typeface="Times New Roman" pitchFamily="18" charset="0"/>
              </a:rPr>
              <a:t>bunch clock scheme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kern="0" dirty="0">
                <a:solidFill>
                  <a:srgbClr val="000000"/>
                </a:solidFill>
                <a:cs typeface="Times New Roman" pitchFamily="18" charset="0"/>
              </a:rPr>
              <a:t>≤ </a:t>
            </a: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450 MHz fast clock </a:t>
            </a:r>
            <a:r>
              <a:rPr lang="en-US" sz="1200" kern="0" dirty="0">
                <a:solidFill>
                  <a:srgbClr val="000000"/>
                </a:solidFill>
                <a:cs typeface="Times New Roman" pitchFamily="18" charset="0"/>
              </a:rPr>
              <a:t>for MUX &amp; TDC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sustained </a:t>
            </a:r>
            <a:r>
              <a:rPr lang="en-US" sz="1200" kern="0" dirty="0">
                <a:solidFill>
                  <a:srgbClr val="000000"/>
                </a:solidFill>
                <a:cs typeface="Times New Roman" pitchFamily="18" charset="0"/>
              </a:rPr>
              <a:t>data </a:t>
            </a: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throughput @ 3 MHz</a:t>
            </a:r>
            <a:endParaRPr lang="en-US" sz="1200" kern="0" dirty="0">
              <a:solidFill>
                <a:srgbClr val="000000"/>
              </a:solidFill>
              <a:cs typeface="Times New Roman" pitchFamily="18" charset="0"/>
            </a:endParaRP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000" kern="0" dirty="0" smtClean="0">
                <a:solidFill>
                  <a:srgbClr val="000000"/>
                </a:solidFill>
                <a:cs typeface="Times New Roman" pitchFamily="18" charset="0"/>
              </a:rPr>
              <a:t>fast LVDS links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000" kern="0" dirty="0" smtClean="0">
                <a:solidFill>
                  <a:srgbClr val="000000"/>
                </a:solidFill>
                <a:cs typeface="Times New Roman" pitchFamily="18" charset="0"/>
              </a:rPr>
              <a:t>816-Mbps </a:t>
            </a:r>
            <a:r>
              <a:rPr lang="en-US" sz="1000" kern="0" dirty="0">
                <a:solidFill>
                  <a:srgbClr val="000000"/>
                </a:solidFill>
                <a:cs typeface="Times New Roman" pitchFamily="18" charset="0"/>
              </a:rPr>
              <a:t>hit data</a:t>
            </a:r>
          </a:p>
          <a:p>
            <a:pPr marL="706437" lvl="1" indent="-342900">
              <a:buFont typeface="Arial" panose="020B0604020202020204" pitchFamily="34" charset="0"/>
              <a:buChar char="•"/>
            </a:pPr>
            <a:r>
              <a:rPr lang="en-US" sz="1000" kern="0" dirty="0">
                <a:solidFill>
                  <a:srgbClr val="000000"/>
                </a:solidFill>
                <a:cs typeface="Times New Roman" pitchFamily="18" charset="0"/>
              </a:rPr>
              <a:t>1</a:t>
            </a:r>
            <a:r>
              <a:rPr lang="en-US" sz="1000" kern="0" dirty="0" smtClean="0">
                <a:solidFill>
                  <a:srgbClr val="000000"/>
                </a:solidFill>
                <a:cs typeface="Times New Roman" pitchFamily="18" charset="0"/>
              </a:rPr>
              <a:t>02-Mbps </a:t>
            </a:r>
            <a:r>
              <a:rPr lang="en-US" sz="1000" kern="0" dirty="0">
                <a:solidFill>
                  <a:srgbClr val="000000"/>
                </a:solidFill>
                <a:cs typeface="Times New Roman" pitchFamily="18" charset="0"/>
              </a:rPr>
              <a:t>timing data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endParaRPr lang="en-US" sz="1100" kern="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166" name="Picture 8" descr="N:\4all\public\fec\Projects\APD\Pics\Testsetup SA2 11.2017\APD-Testsetup-2399-crop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1" t="44584" r="29185" b="23468"/>
          <a:stretch/>
        </p:blipFill>
        <p:spPr bwMode="auto">
          <a:xfrm>
            <a:off x="440703" y="4365104"/>
            <a:ext cx="2239663" cy="120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" name="Inhaltsplatzhalter 2"/>
          <p:cNvSpPr txBox="1">
            <a:spLocks/>
          </p:cNvSpPr>
          <p:nvPr/>
        </p:nvSpPr>
        <p:spPr bwMode="auto">
          <a:xfrm>
            <a:off x="440702" y="5644712"/>
            <a:ext cx="2239663" cy="73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en-US" sz="1000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macro pixel</a:t>
            </a:r>
            <a:endParaRPr lang="en-US" sz="1000" kern="0" dirty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1000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sensor  (4x4 mm²) with handle wafer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000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ASIC (2x2 mm²)  on top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000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130-nm GF 8M1P CMOS</a:t>
            </a:r>
          </a:p>
        </p:txBody>
      </p:sp>
      <p:pic>
        <p:nvPicPr>
          <p:cNvPr id="125" name="Grafik 1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20" r="10398" b="8421"/>
          <a:stretch/>
        </p:blipFill>
        <p:spPr>
          <a:xfrm>
            <a:off x="3326452" y="4365104"/>
            <a:ext cx="1677596" cy="1209694"/>
          </a:xfrm>
          <a:prstGeom prst="rect">
            <a:avLst/>
          </a:prstGeom>
        </p:spPr>
      </p:pic>
      <p:sp>
        <p:nvSpPr>
          <p:cNvPr id="151" name="Inhaltsplatzhalter 2"/>
          <p:cNvSpPr txBox="1">
            <a:spLocks/>
          </p:cNvSpPr>
          <p:nvPr/>
        </p:nvSpPr>
        <p:spPr bwMode="auto">
          <a:xfrm>
            <a:off x="3326452" y="5644711"/>
            <a:ext cx="1821612" cy="73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en-US" sz="1000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30-µm SAC solder spheres by using the laser-assisted jetting technique</a:t>
            </a:r>
          </a:p>
        </p:txBody>
      </p:sp>
      <p:grpSp>
        <p:nvGrpSpPr>
          <p:cNvPr id="23" name="Gruppieren 22"/>
          <p:cNvGrpSpPr/>
          <p:nvPr/>
        </p:nvGrpSpPr>
        <p:grpSpPr>
          <a:xfrm>
            <a:off x="261172" y="1063596"/>
            <a:ext cx="5390948" cy="2509420"/>
            <a:chOff x="261172" y="1279620"/>
            <a:chExt cx="5390948" cy="2509420"/>
          </a:xfrm>
        </p:grpSpPr>
        <p:sp>
          <p:nvSpPr>
            <p:cNvPr id="71" name="Rechteck 70"/>
            <p:cNvSpPr/>
            <p:nvPr/>
          </p:nvSpPr>
          <p:spPr bwMode="auto">
            <a:xfrm>
              <a:off x="372404" y="1508716"/>
              <a:ext cx="936104" cy="2280324"/>
            </a:xfrm>
            <a:prstGeom prst="rect">
              <a:avLst/>
            </a:prstGeom>
            <a:solidFill>
              <a:srgbClr val="D8ECE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2" name="Inhaltsplatzhalter 2"/>
            <p:cNvSpPr txBox="1">
              <a:spLocks/>
            </p:cNvSpPr>
            <p:nvPr/>
          </p:nvSpPr>
          <p:spPr bwMode="auto">
            <a:xfrm>
              <a:off x="261172" y="1279620"/>
              <a:ext cx="1184863" cy="229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Aft>
                  <a:spcPts val="0"/>
                </a:spcAft>
                <a:buNone/>
              </a:pPr>
              <a:r>
                <a:rPr lang="en-US" sz="1200" kern="0" dirty="0" err="1" smtClean="0">
                  <a:solidFill>
                    <a:schemeClr val="bg2">
                      <a:lumMod val="50000"/>
                    </a:schemeClr>
                  </a:solidFill>
                  <a:cs typeface="Times New Roman" pitchFamily="18" charset="0"/>
                </a:rPr>
                <a:t>dSiPM</a:t>
              </a:r>
              <a:r>
                <a:rPr lang="en-US" sz="1200" kern="0" dirty="0" smtClean="0">
                  <a:solidFill>
                    <a:schemeClr val="bg2">
                      <a:lumMod val="50000"/>
                    </a:schemeClr>
                  </a:solidFill>
                  <a:cs typeface="Times New Roman" pitchFamily="18" charset="0"/>
                </a:rPr>
                <a:t>-array</a:t>
              </a:r>
            </a:p>
          </p:txBody>
        </p:sp>
        <p:sp>
          <p:nvSpPr>
            <p:cNvPr id="73" name="Rechteck 72"/>
            <p:cNvSpPr/>
            <p:nvPr/>
          </p:nvSpPr>
          <p:spPr bwMode="auto">
            <a:xfrm>
              <a:off x="1455269" y="1508716"/>
              <a:ext cx="3515666" cy="2280324"/>
            </a:xfrm>
            <a:prstGeom prst="rect">
              <a:avLst/>
            </a:prstGeom>
            <a:solidFill>
              <a:srgbClr val="E5EECD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4" name="Inhaltsplatzhalter 2"/>
            <p:cNvSpPr txBox="1">
              <a:spLocks/>
            </p:cNvSpPr>
            <p:nvPr/>
          </p:nvSpPr>
          <p:spPr bwMode="auto">
            <a:xfrm>
              <a:off x="1331640" y="1279620"/>
              <a:ext cx="1224411" cy="229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Aft>
                  <a:spcPts val="0"/>
                </a:spcAft>
                <a:buNone/>
              </a:pPr>
              <a:r>
                <a:rPr lang="en-US" sz="1200" kern="0" dirty="0" smtClean="0">
                  <a:solidFill>
                    <a:schemeClr val="bg2">
                      <a:lumMod val="50000"/>
                    </a:schemeClr>
                  </a:solidFill>
                  <a:cs typeface="Times New Roman" pitchFamily="18" charset="0"/>
                </a:rPr>
                <a:t>macro pixel</a:t>
              </a:r>
            </a:p>
          </p:txBody>
        </p:sp>
        <p:grpSp>
          <p:nvGrpSpPr>
            <p:cNvPr id="75" name="Gruppieren 74"/>
            <p:cNvGrpSpPr/>
            <p:nvPr/>
          </p:nvGrpSpPr>
          <p:grpSpPr>
            <a:xfrm>
              <a:off x="526295" y="1684692"/>
              <a:ext cx="592485" cy="457200"/>
              <a:chOff x="4653883" y="2188748"/>
              <a:chExt cx="592485" cy="457200"/>
            </a:xfrm>
          </p:grpSpPr>
          <p:sp>
            <p:nvSpPr>
              <p:cNvPr id="144" name="Sechseck 143"/>
              <p:cNvSpPr/>
              <p:nvPr/>
            </p:nvSpPr>
            <p:spPr bwMode="auto">
              <a:xfrm>
                <a:off x="4716016" y="2188748"/>
                <a:ext cx="530352" cy="457200"/>
              </a:xfrm>
              <a:prstGeom prst="hexagon">
                <a:avLst/>
              </a:prstGeom>
              <a:solidFill>
                <a:srgbClr val="9933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5" name="Gleichschenkliges Dreieck 144"/>
              <p:cNvSpPr/>
              <p:nvPr/>
            </p:nvSpPr>
            <p:spPr bwMode="auto">
              <a:xfrm>
                <a:off x="4916048" y="2348880"/>
                <a:ext cx="146894" cy="172557"/>
              </a:xfrm>
              <a:prstGeom prst="triangl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46" name="Gerade Verbindung 145"/>
              <p:cNvCxnSpPr/>
              <p:nvPr/>
            </p:nvCxnSpPr>
            <p:spPr bwMode="auto">
              <a:xfrm>
                <a:off x="4916048" y="2348880"/>
                <a:ext cx="14689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7" name="Gerade Verbindung 146"/>
              <p:cNvCxnSpPr/>
              <p:nvPr/>
            </p:nvCxnSpPr>
            <p:spPr bwMode="auto">
              <a:xfrm flipV="1">
                <a:off x="4989495" y="2276872"/>
                <a:ext cx="0" cy="7200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8" name="Gerade Verbindung 147"/>
              <p:cNvCxnSpPr/>
              <p:nvPr/>
            </p:nvCxnSpPr>
            <p:spPr bwMode="auto">
              <a:xfrm>
                <a:off x="4916048" y="2276872"/>
                <a:ext cx="14689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9" name="Gerade Verbindung 148"/>
              <p:cNvCxnSpPr/>
              <p:nvPr/>
            </p:nvCxnSpPr>
            <p:spPr bwMode="auto">
              <a:xfrm flipV="1">
                <a:off x="4988056" y="2523960"/>
                <a:ext cx="0" cy="7200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50" name="Freihandform 149"/>
              <p:cNvSpPr/>
              <p:nvPr/>
            </p:nvSpPr>
            <p:spPr bwMode="auto">
              <a:xfrm>
                <a:off x="4653883" y="2276872"/>
                <a:ext cx="232011" cy="143721"/>
              </a:xfrm>
              <a:custGeom>
                <a:avLst/>
                <a:gdLst>
                  <a:gd name="connsiteX0" fmla="*/ 0 w 232011"/>
                  <a:gd name="connsiteY0" fmla="*/ 10259 h 105793"/>
                  <a:gd name="connsiteX1" fmla="*/ 88710 w 232011"/>
                  <a:gd name="connsiteY1" fmla="*/ 3435 h 105793"/>
                  <a:gd name="connsiteX2" fmla="*/ 95534 w 232011"/>
                  <a:gd name="connsiteY2" fmla="*/ 58026 h 105793"/>
                  <a:gd name="connsiteX3" fmla="*/ 170597 w 232011"/>
                  <a:gd name="connsiteY3" fmla="*/ 51202 h 105793"/>
                  <a:gd name="connsiteX4" fmla="*/ 232011 w 232011"/>
                  <a:gd name="connsiteY4" fmla="*/ 105793 h 10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011" h="105793">
                    <a:moveTo>
                      <a:pt x="0" y="10259"/>
                    </a:moveTo>
                    <a:cubicBezTo>
                      <a:pt x="36394" y="2866"/>
                      <a:pt x="72788" y="-4526"/>
                      <a:pt x="88710" y="3435"/>
                    </a:cubicBezTo>
                    <a:cubicBezTo>
                      <a:pt x="104632" y="11396"/>
                      <a:pt x="81886" y="50065"/>
                      <a:pt x="95534" y="58026"/>
                    </a:cubicBezTo>
                    <a:cubicBezTo>
                      <a:pt x="109182" y="65987"/>
                      <a:pt x="147851" y="43241"/>
                      <a:pt x="170597" y="51202"/>
                    </a:cubicBezTo>
                    <a:cubicBezTo>
                      <a:pt x="193343" y="59163"/>
                      <a:pt x="212677" y="82478"/>
                      <a:pt x="232011" y="105793"/>
                    </a:cubicBez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76" name="Gruppieren 75"/>
            <p:cNvGrpSpPr/>
            <p:nvPr/>
          </p:nvGrpSpPr>
          <p:grpSpPr>
            <a:xfrm>
              <a:off x="530068" y="2276872"/>
              <a:ext cx="592485" cy="457200"/>
              <a:chOff x="4653883" y="2188748"/>
              <a:chExt cx="592485" cy="457200"/>
            </a:xfrm>
          </p:grpSpPr>
          <p:sp>
            <p:nvSpPr>
              <p:cNvPr id="137" name="Sechseck 136"/>
              <p:cNvSpPr/>
              <p:nvPr/>
            </p:nvSpPr>
            <p:spPr bwMode="auto">
              <a:xfrm>
                <a:off x="4716016" y="2188748"/>
                <a:ext cx="530352" cy="457200"/>
              </a:xfrm>
              <a:prstGeom prst="hexagon">
                <a:avLst/>
              </a:prstGeom>
              <a:solidFill>
                <a:srgbClr val="9933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8" name="Gleichschenkliges Dreieck 137"/>
              <p:cNvSpPr/>
              <p:nvPr/>
            </p:nvSpPr>
            <p:spPr bwMode="auto">
              <a:xfrm>
                <a:off x="4916048" y="2348880"/>
                <a:ext cx="146894" cy="172557"/>
              </a:xfrm>
              <a:prstGeom prst="triangl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39" name="Gerade Verbindung 138"/>
              <p:cNvCxnSpPr/>
              <p:nvPr/>
            </p:nvCxnSpPr>
            <p:spPr bwMode="auto">
              <a:xfrm>
                <a:off x="4916048" y="2348880"/>
                <a:ext cx="14689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Gerade Verbindung 139"/>
              <p:cNvCxnSpPr/>
              <p:nvPr/>
            </p:nvCxnSpPr>
            <p:spPr bwMode="auto">
              <a:xfrm flipV="1">
                <a:off x="4989495" y="2276872"/>
                <a:ext cx="0" cy="7200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Gerade Verbindung 140"/>
              <p:cNvCxnSpPr/>
              <p:nvPr/>
            </p:nvCxnSpPr>
            <p:spPr bwMode="auto">
              <a:xfrm>
                <a:off x="4916048" y="2276872"/>
                <a:ext cx="14689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Gerade Verbindung 141"/>
              <p:cNvCxnSpPr/>
              <p:nvPr/>
            </p:nvCxnSpPr>
            <p:spPr bwMode="auto">
              <a:xfrm flipV="1">
                <a:off x="4988056" y="2523960"/>
                <a:ext cx="0" cy="7200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3" name="Freihandform 142"/>
              <p:cNvSpPr/>
              <p:nvPr/>
            </p:nvSpPr>
            <p:spPr bwMode="auto">
              <a:xfrm>
                <a:off x="4653883" y="2276872"/>
                <a:ext cx="232011" cy="143721"/>
              </a:xfrm>
              <a:custGeom>
                <a:avLst/>
                <a:gdLst>
                  <a:gd name="connsiteX0" fmla="*/ 0 w 232011"/>
                  <a:gd name="connsiteY0" fmla="*/ 10259 h 105793"/>
                  <a:gd name="connsiteX1" fmla="*/ 88710 w 232011"/>
                  <a:gd name="connsiteY1" fmla="*/ 3435 h 105793"/>
                  <a:gd name="connsiteX2" fmla="*/ 95534 w 232011"/>
                  <a:gd name="connsiteY2" fmla="*/ 58026 h 105793"/>
                  <a:gd name="connsiteX3" fmla="*/ 170597 w 232011"/>
                  <a:gd name="connsiteY3" fmla="*/ 51202 h 105793"/>
                  <a:gd name="connsiteX4" fmla="*/ 232011 w 232011"/>
                  <a:gd name="connsiteY4" fmla="*/ 105793 h 10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011" h="105793">
                    <a:moveTo>
                      <a:pt x="0" y="10259"/>
                    </a:moveTo>
                    <a:cubicBezTo>
                      <a:pt x="36394" y="2866"/>
                      <a:pt x="72788" y="-4526"/>
                      <a:pt x="88710" y="3435"/>
                    </a:cubicBezTo>
                    <a:cubicBezTo>
                      <a:pt x="104632" y="11396"/>
                      <a:pt x="81886" y="50065"/>
                      <a:pt x="95534" y="58026"/>
                    </a:cubicBezTo>
                    <a:cubicBezTo>
                      <a:pt x="109182" y="65987"/>
                      <a:pt x="147851" y="43241"/>
                      <a:pt x="170597" y="51202"/>
                    </a:cubicBezTo>
                    <a:cubicBezTo>
                      <a:pt x="193343" y="59163"/>
                      <a:pt x="212677" y="82478"/>
                      <a:pt x="232011" y="105793"/>
                    </a:cubicBez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77" name="Gruppieren 76"/>
            <p:cNvGrpSpPr/>
            <p:nvPr/>
          </p:nvGrpSpPr>
          <p:grpSpPr>
            <a:xfrm>
              <a:off x="527017" y="3187824"/>
              <a:ext cx="592485" cy="457200"/>
              <a:chOff x="4653883" y="2188748"/>
              <a:chExt cx="592485" cy="457200"/>
            </a:xfrm>
          </p:grpSpPr>
          <p:sp>
            <p:nvSpPr>
              <p:cNvPr id="130" name="Sechseck 129"/>
              <p:cNvSpPr/>
              <p:nvPr/>
            </p:nvSpPr>
            <p:spPr bwMode="auto">
              <a:xfrm>
                <a:off x="4716016" y="2188748"/>
                <a:ext cx="530352" cy="457200"/>
              </a:xfrm>
              <a:prstGeom prst="hexagon">
                <a:avLst/>
              </a:prstGeom>
              <a:solidFill>
                <a:srgbClr val="99336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1" name="Gleichschenkliges Dreieck 130"/>
              <p:cNvSpPr/>
              <p:nvPr/>
            </p:nvSpPr>
            <p:spPr bwMode="auto">
              <a:xfrm>
                <a:off x="4916048" y="2348880"/>
                <a:ext cx="146894" cy="172557"/>
              </a:xfrm>
              <a:prstGeom prst="triangl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32" name="Gerade Verbindung 131"/>
              <p:cNvCxnSpPr/>
              <p:nvPr/>
            </p:nvCxnSpPr>
            <p:spPr bwMode="auto">
              <a:xfrm>
                <a:off x="4916048" y="2348880"/>
                <a:ext cx="14689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3" name="Gerade Verbindung 132"/>
              <p:cNvCxnSpPr/>
              <p:nvPr/>
            </p:nvCxnSpPr>
            <p:spPr bwMode="auto">
              <a:xfrm flipV="1">
                <a:off x="4989495" y="2276872"/>
                <a:ext cx="0" cy="7200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4" name="Gerade Verbindung 133"/>
              <p:cNvCxnSpPr/>
              <p:nvPr/>
            </p:nvCxnSpPr>
            <p:spPr bwMode="auto">
              <a:xfrm>
                <a:off x="4916048" y="2276872"/>
                <a:ext cx="146894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Gerade Verbindung 134"/>
              <p:cNvCxnSpPr/>
              <p:nvPr/>
            </p:nvCxnSpPr>
            <p:spPr bwMode="auto">
              <a:xfrm flipV="1">
                <a:off x="4988056" y="2523960"/>
                <a:ext cx="0" cy="7200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6" name="Freihandform 135"/>
              <p:cNvSpPr/>
              <p:nvPr/>
            </p:nvSpPr>
            <p:spPr bwMode="auto">
              <a:xfrm>
                <a:off x="4653883" y="2276872"/>
                <a:ext cx="232011" cy="143721"/>
              </a:xfrm>
              <a:custGeom>
                <a:avLst/>
                <a:gdLst>
                  <a:gd name="connsiteX0" fmla="*/ 0 w 232011"/>
                  <a:gd name="connsiteY0" fmla="*/ 10259 h 105793"/>
                  <a:gd name="connsiteX1" fmla="*/ 88710 w 232011"/>
                  <a:gd name="connsiteY1" fmla="*/ 3435 h 105793"/>
                  <a:gd name="connsiteX2" fmla="*/ 95534 w 232011"/>
                  <a:gd name="connsiteY2" fmla="*/ 58026 h 105793"/>
                  <a:gd name="connsiteX3" fmla="*/ 170597 w 232011"/>
                  <a:gd name="connsiteY3" fmla="*/ 51202 h 105793"/>
                  <a:gd name="connsiteX4" fmla="*/ 232011 w 232011"/>
                  <a:gd name="connsiteY4" fmla="*/ 105793 h 10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011" h="105793">
                    <a:moveTo>
                      <a:pt x="0" y="10259"/>
                    </a:moveTo>
                    <a:cubicBezTo>
                      <a:pt x="36394" y="2866"/>
                      <a:pt x="72788" y="-4526"/>
                      <a:pt x="88710" y="3435"/>
                    </a:cubicBezTo>
                    <a:cubicBezTo>
                      <a:pt x="104632" y="11396"/>
                      <a:pt x="81886" y="50065"/>
                      <a:pt x="95534" y="58026"/>
                    </a:cubicBezTo>
                    <a:cubicBezTo>
                      <a:pt x="109182" y="65987"/>
                      <a:pt x="147851" y="43241"/>
                      <a:pt x="170597" y="51202"/>
                    </a:cubicBezTo>
                    <a:cubicBezTo>
                      <a:pt x="193343" y="59163"/>
                      <a:pt x="212677" y="82478"/>
                      <a:pt x="232011" y="105793"/>
                    </a:cubicBezTo>
                  </a:path>
                </a:pathLst>
              </a:cu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78" name="Gerade Verbindung 77"/>
            <p:cNvCxnSpPr/>
            <p:nvPr/>
          </p:nvCxnSpPr>
          <p:spPr bwMode="auto">
            <a:xfrm>
              <a:off x="865680" y="2815048"/>
              <a:ext cx="0" cy="28803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9" name="Inhaltsplatzhalter 2"/>
            <p:cNvSpPr txBox="1">
              <a:spLocks/>
            </p:cNvSpPr>
            <p:nvPr/>
          </p:nvSpPr>
          <p:spPr bwMode="auto">
            <a:xfrm>
              <a:off x="372404" y="2844516"/>
              <a:ext cx="566723" cy="229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Aft>
                  <a:spcPts val="0"/>
                </a:spcAft>
                <a:buNone/>
              </a:pPr>
              <a:r>
                <a:rPr lang="en-US" sz="1000" kern="0" dirty="0" smtClean="0">
                  <a:solidFill>
                    <a:schemeClr val="bg2">
                      <a:lumMod val="50000"/>
                    </a:schemeClr>
                  </a:solidFill>
                  <a:cs typeface="Times New Roman" pitchFamily="18" charset="0"/>
                </a:rPr>
                <a:t>16x16</a:t>
              </a:r>
            </a:p>
          </p:txBody>
        </p:sp>
        <p:cxnSp>
          <p:nvCxnSpPr>
            <p:cNvPr id="80" name="Gerade Verbindung 79"/>
            <p:cNvCxnSpPr/>
            <p:nvPr/>
          </p:nvCxnSpPr>
          <p:spPr bwMode="auto">
            <a:xfrm>
              <a:off x="1959070" y="2815048"/>
              <a:ext cx="0" cy="28803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1" name="Inhaltsplatzhalter 2"/>
            <p:cNvSpPr txBox="1">
              <a:spLocks/>
            </p:cNvSpPr>
            <p:nvPr/>
          </p:nvSpPr>
          <p:spPr bwMode="auto">
            <a:xfrm>
              <a:off x="1560535" y="2844516"/>
              <a:ext cx="396045" cy="229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Aft>
                  <a:spcPts val="0"/>
                </a:spcAft>
                <a:buNone/>
              </a:pPr>
              <a:r>
                <a:rPr lang="en-US" sz="1000" kern="0" dirty="0" smtClean="0">
                  <a:solidFill>
                    <a:schemeClr val="bg2">
                      <a:lumMod val="50000"/>
                    </a:schemeClr>
                  </a:solidFill>
                  <a:cs typeface="Times New Roman" pitchFamily="18" charset="0"/>
                </a:rPr>
                <a:t>x16</a:t>
              </a:r>
            </a:p>
          </p:txBody>
        </p:sp>
        <p:sp>
          <p:nvSpPr>
            <p:cNvPr id="82" name="Rechteck 81"/>
            <p:cNvSpPr/>
            <p:nvPr/>
          </p:nvSpPr>
          <p:spPr bwMode="auto">
            <a:xfrm>
              <a:off x="2892684" y="2421310"/>
              <a:ext cx="792088" cy="431626"/>
            </a:xfrm>
            <a:prstGeom prst="rect">
              <a:avLst/>
            </a:prstGeom>
            <a:solidFill>
              <a:srgbClr val="00A577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fast </a:t>
              </a: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wired-OR</a:t>
              </a:r>
            </a:p>
          </p:txBody>
        </p:sp>
        <p:sp>
          <p:nvSpPr>
            <p:cNvPr id="83" name="Rechteck 82"/>
            <p:cNvSpPr/>
            <p:nvPr/>
          </p:nvSpPr>
          <p:spPr bwMode="auto">
            <a:xfrm>
              <a:off x="2738604" y="3069382"/>
              <a:ext cx="1448544" cy="431626"/>
            </a:xfrm>
            <a:prstGeom prst="rect">
              <a:avLst/>
            </a:prstGeom>
            <a:solidFill>
              <a:srgbClr val="00A577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slow</a:t>
              </a: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wired-OR</a:t>
              </a:r>
            </a:p>
          </p:txBody>
        </p:sp>
        <p:grpSp>
          <p:nvGrpSpPr>
            <p:cNvPr id="84" name="Gruppieren 83"/>
            <p:cNvGrpSpPr/>
            <p:nvPr/>
          </p:nvGrpSpPr>
          <p:grpSpPr>
            <a:xfrm>
              <a:off x="3756780" y="1916832"/>
              <a:ext cx="792088" cy="432048"/>
              <a:chOff x="7164288" y="2276872"/>
              <a:chExt cx="792088" cy="432048"/>
            </a:xfrm>
          </p:grpSpPr>
          <p:sp>
            <p:nvSpPr>
              <p:cNvPr id="128" name="Ecken des Rechtecks auf der gleichen Seite schneiden 127"/>
              <p:cNvSpPr/>
              <p:nvPr/>
            </p:nvSpPr>
            <p:spPr bwMode="auto">
              <a:xfrm rot="5400000">
                <a:off x="7344308" y="2096852"/>
                <a:ext cx="432047" cy="792088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9" name="Inhaltsplatzhalter 2"/>
              <p:cNvSpPr txBox="1">
                <a:spLocks/>
              </p:cNvSpPr>
              <p:nvPr/>
            </p:nvSpPr>
            <p:spPr bwMode="auto">
              <a:xfrm>
                <a:off x="7164288" y="2276872"/>
                <a:ext cx="720080" cy="4320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spcAft>
                    <a:spcPts val="0"/>
                  </a:spcAft>
                  <a:buNone/>
                </a:pPr>
                <a:r>
                  <a:rPr lang="en-US" sz="1000" kern="0" dirty="0" smtClean="0">
                    <a:cs typeface="Times New Roman" pitchFamily="18" charset="0"/>
                  </a:rPr>
                  <a:t>16:1 MUX</a:t>
                </a:r>
              </a:p>
            </p:txBody>
          </p:sp>
        </p:grpSp>
        <p:grpSp>
          <p:nvGrpSpPr>
            <p:cNvPr id="85" name="Gruppieren 84"/>
            <p:cNvGrpSpPr/>
            <p:nvPr/>
          </p:nvGrpSpPr>
          <p:grpSpPr>
            <a:xfrm>
              <a:off x="3972804" y="2420888"/>
              <a:ext cx="792088" cy="432048"/>
              <a:chOff x="7164288" y="2276872"/>
              <a:chExt cx="792088" cy="432048"/>
            </a:xfrm>
          </p:grpSpPr>
          <p:sp>
            <p:nvSpPr>
              <p:cNvPr id="126" name="Ecken des Rechtecks auf der gleichen Seite schneiden 125"/>
              <p:cNvSpPr/>
              <p:nvPr/>
            </p:nvSpPr>
            <p:spPr bwMode="auto">
              <a:xfrm rot="5400000">
                <a:off x="7344308" y="2096852"/>
                <a:ext cx="432047" cy="792088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7" name="Inhaltsplatzhalter 2"/>
              <p:cNvSpPr txBox="1">
                <a:spLocks/>
              </p:cNvSpPr>
              <p:nvPr/>
            </p:nvSpPr>
            <p:spPr bwMode="auto">
              <a:xfrm>
                <a:off x="7164288" y="2276872"/>
                <a:ext cx="720080" cy="4320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spcAft>
                    <a:spcPts val="0"/>
                  </a:spcAft>
                  <a:buNone/>
                </a:pPr>
                <a:r>
                  <a:rPr lang="en-US" sz="1000" kern="0" dirty="0" smtClean="0">
                    <a:cs typeface="Times New Roman" pitchFamily="18" charset="0"/>
                  </a:rPr>
                  <a:t>12-bit</a:t>
                </a:r>
              </a:p>
              <a:p>
                <a:pPr marL="0" indent="0" algn="ctr">
                  <a:spcAft>
                    <a:spcPts val="0"/>
                  </a:spcAft>
                  <a:buNone/>
                </a:pPr>
                <a:r>
                  <a:rPr lang="en-US" sz="1000" kern="0" dirty="0" smtClean="0">
                    <a:cs typeface="Times New Roman" pitchFamily="18" charset="0"/>
                  </a:rPr>
                  <a:t>TDC</a:t>
                </a:r>
              </a:p>
            </p:txBody>
          </p:sp>
        </p:grpSp>
        <p:sp>
          <p:nvSpPr>
            <p:cNvPr id="86" name="Rechteck 85"/>
            <p:cNvSpPr/>
            <p:nvPr/>
          </p:nvSpPr>
          <p:spPr bwMode="auto">
            <a:xfrm>
              <a:off x="3462876" y="3073612"/>
              <a:ext cx="725952" cy="427396"/>
            </a:xfrm>
            <a:prstGeom prst="rect">
              <a:avLst/>
            </a:prstGeom>
            <a:solidFill>
              <a:srgbClr val="00A577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>
                  <a:latin typeface="Arial" charset="0"/>
                </a:rPr>
                <a:t>v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alidation</a:t>
              </a:r>
            </a:p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 smtClean="0">
                  <a:latin typeface="Arial" charset="0"/>
                </a:rPr>
                <a:t>logic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8" name="Gewinkelte Verbindung 87"/>
            <p:cNvCxnSpPr/>
            <p:nvPr/>
          </p:nvCxnSpPr>
          <p:spPr bwMode="auto">
            <a:xfrm>
              <a:off x="2316620" y="1844824"/>
              <a:ext cx="1440159" cy="175080"/>
            </a:xfrm>
            <a:prstGeom prst="bentConnector3">
              <a:avLst/>
            </a:prstGeom>
            <a:solidFill>
              <a:schemeClr val="accent1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Gewinkelte Verbindung 88"/>
            <p:cNvCxnSpPr/>
            <p:nvPr/>
          </p:nvCxnSpPr>
          <p:spPr bwMode="auto">
            <a:xfrm flipV="1">
              <a:off x="2316620" y="2141892"/>
              <a:ext cx="1440159" cy="259108"/>
            </a:xfrm>
            <a:prstGeom prst="bentConnector3">
              <a:avLst>
                <a:gd name="adj1" fmla="val 6408"/>
              </a:avLst>
            </a:prstGeom>
            <a:solidFill>
              <a:schemeClr val="accent1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0" name="Gewinkelte Verbindung 89"/>
            <p:cNvCxnSpPr/>
            <p:nvPr/>
          </p:nvCxnSpPr>
          <p:spPr bwMode="auto">
            <a:xfrm flipV="1">
              <a:off x="2316620" y="2320054"/>
              <a:ext cx="1440159" cy="1027902"/>
            </a:xfrm>
            <a:prstGeom prst="bentConnector3">
              <a:avLst>
                <a:gd name="adj1" fmla="val 12568"/>
              </a:avLst>
            </a:prstGeom>
            <a:solidFill>
              <a:schemeClr val="accent1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1" name="Gewinkelte Verbindung 90"/>
            <p:cNvCxnSpPr>
              <a:stCxn id="98" idx="3"/>
            </p:cNvCxnSpPr>
            <p:nvPr/>
          </p:nvCxnSpPr>
          <p:spPr bwMode="auto">
            <a:xfrm>
              <a:off x="2316620" y="1931102"/>
              <a:ext cx="576064" cy="574370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rgbClr val="00A577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Gerade Verbindung mit Pfeil 91"/>
            <p:cNvCxnSpPr/>
            <p:nvPr/>
          </p:nvCxnSpPr>
          <p:spPr bwMode="auto">
            <a:xfrm>
              <a:off x="3684772" y="2648088"/>
              <a:ext cx="288031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Gewinkelte Verbindung 92"/>
            <p:cNvCxnSpPr/>
            <p:nvPr/>
          </p:nvCxnSpPr>
          <p:spPr bwMode="auto">
            <a:xfrm>
              <a:off x="2316620" y="2504592"/>
              <a:ext cx="576064" cy="107492"/>
            </a:xfrm>
            <a:prstGeom prst="bentConnector3">
              <a:avLst>
                <a:gd name="adj1" fmla="val 18017"/>
              </a:avLst>
            </a:prstGeom>
            <a:solidFill>
              <a:schemeClr val="accent1"/>
            </a:solidFill>
            <a:ln w="12700" cap="flat" cmpd="sng" algn="ctr">
              <a:solidFill>
                <a:srgbClr val="00A577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Gewinkelte Verbindung 93"/>
            <p:cNvCxnSpPr/>
            <p:nvPr/>
          </p:nvCxnSpPr>
          <p:spPr bwMode="auto">
            <a:xfrm flipV="1">
              <a:off x="2208608" y="2814714"/>
              <a:ext cx="684076" cy="632717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rgbClr val="00A577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Gewinkelte Verbindung 94"/>
            <p:cNvCxnSpPr/>
            <p:nvPr/>
          </p:nvCxnSpPr>
          <p:spPr bwMode="auto">
            <a:xfrm flipV="1">
              <a:off x="2316620" y="3434234"/>
              <a:ext cx="421984" cy="124806"/>
            </a:xfrm>
            <a:prstGeom prst="bentConnector3">
              <a:avLst>
                <a:gd name="adj1" fmla="val 69405"/>
              </a:avLst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Gewinkelte Verbindung 95"/>
            <p:cNvCxnSpPr/>
            <p:nvPr/>
          </p:nvCxnSpPr>
          <p:spPr bwMode="auto">
            <a:xfrm>
              <a:off x="2028588" y="2636912"/>
              <a:ext cx="710016" cy="638937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Gewinkelte Verbindung 96"/>
            <p:cNvCxnSpPr/>
            <p:nvPr/>
          </p:nvCxnSpPr>
          <p:spPr bwMode="auto">
            <a:xfrm>
              <a:off x="1560535" y="2055908"/>
              <a:ext cx="1178069" cy="1087621"/>
            </a:xfrm>
            <a:prstGeom prst="bentConnector3">
              <a:avLst>
                <a:gd name="adj1" fmla="val 76645"/>
              </a:avLst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8" name="Rechteck 97"/>
            <p:cNvSpPr/>
            <p:nvPr/>
          </p:nvSpPr>
          <p:spPr bwMode="auto">
            <a:xfrm>
              <a:off x="1524532" y="1746564"/>
              <a:ext cx="792088" cy="369076"/>
            </a:xfrm>
            <a:prstGeom prst="rect">
              <a:avLst/>
            </a:prstGeom>
            <a:solidFill>
              <a:srgbClr val="FFB4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bg2">
                      <a:lumMod val="50000"/>
                    </a:schemeClr>
                  </a:solidFill>
                  <a:effectLst/>
                  <a:latin typeface="Arial" charset="0"/>
                </a:rPr>
                <a:t>16 x 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pixel electronics</a:t>
              </a:r>
            </a:p>
          </p:txBody>
        </p:sp>
        <p:sp>
          <p:nvSpPr>
            <p:cNvPr id="99" name="Rechteck 98"/>
            <p:cNvSpPr/>
            <p:nvPr/>
          </p:nvSpPr>
          <p:spPr bwMode="auto">
            <a:xfrm>
              <a:off x="1524532" y="2320054"/>
              <a:ext cx="792088" cy="369076"/>
            </a:xfrm>
            <a:prstGeom prst="rect">
              <a:avLst/>
            </a:prstGeom>
            <a:solidFill>
              <a:srgbClr val="FFB4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chemeClr val="bg2">
                      <a:lumMod val="50000"/>
                    </a:schemeClr>
                  </a:solidFill>
                  <a:latin typeface="Arial" charset="0"/>
                </a:rPr>
                <a:t>16 x 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pixel electronics</a:t>
              </a:r>
            </a:p>
          </p:txBody>
        </p:sp>
        <p:sp>
          <p:nvSpPr>
            <p:cNvPr id="100" name="Rechteck 99"/>
            <p:cNvSpPr/>
            <p:nvPr/>
          </p:nvSpPr>
          <p:spPr bwMode="auto">
            <a:xfrm>
              <a:off x="1524532" y="3249696"/>
              <a:ext cx="792088" cy="369076"/>
            </a:xfrm>
            <a:prstGeom prst="rect">
              <a:avLst/>
            </a:prstGeom>
            <a:solidFill>
              <a:srgbClr val="FFB4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chemeClr val="bg2">
                      <a:lumMod val="50000"/>
                    </a:schemeClr>
                  </a:solidFill>
                  <a:latin typeface="Arial" charset="0"/>
                </a:rPr>
                <a:t>16 x 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pixel electronics</a:t>
              </a:r>
            </a:p>
          </p:txBody>
        </p:sp>
        <p:cxnSp>
          <p:nvCxnSpPr>
            <p:cNvPr id="101" name="Gewinkelte Verbindung 100"/>
            <p:cNvCxnSpPr/>
            <p:nvPr/>
          </p:nvCxnSpPr>
          <p:spPr bwMode="auto">
            <a:xfrm rot="5400000" flipH="1" flipV="1">
              <a:off x="4093649" y="3127554"/>
              <a:ext cx="269598" cy="79234"/>
            </a:xfrm>
            <a:prstGeom prst="bentConnector3">
              <a:avLst>
                <a:gd name="adj1" fmla="val -3088"/>
              </a:avLst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" name="Gerade Verbindung 101"/>
            <p:cNvCxnSpPr/>
            <p:nvPr/>
          </p:nvCxnSpPr>
          <p:spPr bwMode="auto">
            <a:xfrm flipV="1">
              <a:off x="1122553" y="1917454"/>
              <a:ext cx="401979" cy="126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Gerade Verbindung 102"/>
            <p:cNvCxnSpPr/>
            <p:nvPr/>
          </p:nvCxnSpPr>
          <p:spPr bwMode="auto">
            <a:xfrm flipV="1">
              <a:off x="1122553" y="2512106"/>
              <a:ext cx="401979" cy="126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Gerade Verbindung 103"/>
            <p:cNvCxnSpPr/>
            <p:nvPr/>
          </p:nvCxnSpPr>
          <p:spPr bwMode="auto">
            <a:xfrm flipV="1">
              <a:off x="1122553" y="3414090"/>
              <a:ext cx="401979" cy="126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5" name="Gruppieren 104"/>
            <p:cNvGrpSpPr/>
            <p:nvPr/>
          </p:nvGrpSpPr>
          <p:grpSpPr>
            <a:xfrm>
              <a:off x="1209204" y="1518369"/>
              <a:ext cx="3561722" cy="1942710"/>
              <a:chOff x="5048760" y="2022425"/>
              <a:chExt cx="3561722" cy="1942710"/>
            </a:xfrm>
          </p:grpSpPr>
          <p:cxnSp>
            <p:nvCxnSpPr>
              <p:cNvPr id="122" name="Gerade Verbindung 121"/>
              <p:cNvCxnSpPr/>
              <p:nvPr/>
            </p:nvCxnSpPr>
            <p:spPr bwMode="auto">
              <a:xfrm flipV="1">
                <a:off x="5213941" y="3865661"/>
                <a:ext cx="64491" cy="9947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3" name="Inhaltsplatzhalter 2"/>
              <p:cNvSpPr txBox="1">
                <a:spLocks/>
              </p:cNvSpPr>
              <p:nvPr/>
            </p:nvSpPr>
            <p:spPr bwMode="auto">
              <a:xfrm>
                <a:off x="5048760" y="3691477"/>
                <a:ext cx="324035" cy="2290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spcAft>
                    <a:spcPts val="0"/>
                  </a:spcAft>
                  <a:buNone/>
                </a:pPr>
                <a:r>
                  <a:rPr lang="en-US" sz="1000" kern="0" dirty="0" smtClean="0">
                    <a:solidFill>
                      <a:schemeClr val="bg2">
                        <a:lumMod val="50000"/>
                      </a:schemeClr>
                    </a:solidFill>
                    <a:cs typeface="Times New Roman" pitchFamily="18" charset="0"/>
                  </a:rPr>
                  <a:t>16</a:t>
                </a:r>
              </a:p>
            </p:txBody>
          </p:sp>
          <p:cxnSp>
            <p:nvCxnSpPr>
              <p:cNvPr id="160" name="Gerade Verbindung 159"/>
              <p:cNvCxnSpPr/>
              <p:nvPr/>
            </p:nvCxnSpPr>
            <p:spPr bwMode="auto">
              <a:xfrm flipV="1">
                <a:off x="8451628" y="2196609"/>
                <a:ext cx="64491" cy="9947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1" name="Inhaltsplatzhalter 2"/>
              <p:cNvSpPr txBox="1">
                <a:spLocks/>
              </p:cNvSpPr>
              <p:nvPr/>
            </p:nvSpPr>
            <p:spPr bwMode="auto">
              <a:xfrm>
                <a:off x="8286447" y="2022425"/>
                <a:ext cx="324035" cy="2290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spcAft>
                    <a:spcPts val="0"/>
                  </a:spcAft>
                  <a:buNone/>
                </a:pPr>
                <a:r>
                  <a:rPr lang="en-US" sz="1000" kern="0" dirty="0" smtClean="0">
                    <a:solidFill>
                      <a:schemeClr val="bg2">
                        <a:lumMod val="50000"/>
                      </a:schemeClr>
                    </a:solidFill>
                    <a:cs typeface="Times New Roman" pitchFamily="18" charset="0"/>
                  </a:rPr>
                  <a:t>5</a:t>
                </a:r>
              </a:p>
            </p:txBody>
          </p:sp>
        </p:grpSp>
        <p:grpSp>
          <p:nvGrpSpPr>
            <p:cNvPr id="106" name="Gruppieren 105"/>
            <p:cNvGrpSpPr/>
            <p:nvPr/>
          </p:nvGrpSpPr>
          <p:grpSpPr>
            <a:xfrm>
              <a:off x="1207321" y="2290520"/>
              <a:ext cx="324035" cy="273658"/>
              <a:chOff x="5048760" y="3691477"/>
              <a:chExt cx="324035" cy="273658"/>
            </a:xfrm>
          </p:grpSpPr>
          <p:cxnSp>
            <p:nvCxnSpPr>
              <p:cNvPr id="120" name="Gerade Verbindung 119"/>
              <p:cNvCxnSpPr/>
              <p:nvPr/>
            </p:nvCxnSpPr>
            <p:spPr bwMode="auto">
              <a:xfrm flipV="1">
                <a:off x="5213941" y="3865661"/>
                <a:ext cx="64491" cy="9947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1" name="Inhaltsplatzhalter 2"/>
              <p:cNvSpPr txBox="1">
                <a:spLocks/>
              </p:cNvSpPr>
              <p:nvPr/>
            </p:nvSpPr>
            <p:spPr bwMode="auto">
              <a:xfrm>
                <a:off x="5048760" y="3691477"/>
                <a:ext cx="324035" cy="2290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spcAft>
                    <a:spcPts val="0"/>
                  </a:spcAft>
                  <a:buNone/>
                </a:pPr>
                <a:r>
                  <a:rPr lang="en-US" sz="1000" kern="0" dirty="0" smtClean="0">
                    <a:solidFill>
                      <a:schemeClr val="bg2">
                        <a:lumMod val="50000"/>
                      </a:schemeClr>
                    </a:solidFill>
                    <a:cs typeface="Times New Roman" pitchFamily="18" charset="0"/>
                  </a:rPr>
                  <a:t>16</a:t>
                </a:r>
              </a:p>
            </p:txBody>
          </p:sp>
        </p:grpSp>
        <p:grpSp>
          <p:nvGrpSpPr>
            <p:cNvPr id="107" name="Gruppieren 106"/>
            <p:cNvGrpSpPr/>
            <p:nvPr/>
          </p:nvGrpSpPr>
          <p:grpSpPr>
            <a:xfrm>
              <a:off x="1205438" y="1693984"/>
              <a:ext cx="324035" cy="273658"/>
              <a:chOff x="5048760" y="3691477"/>
              <a:chExt cx="324035" cy="273658"/>
            </a:xfrm>
          </p:grpSpPr>
          <p:cxnSp>
            <p:nvCxnSpPr>
              <p:cNvPr id="118" name="Gerade Verbindung 117"/>
              <p:cNvCxnSpPr/>
              <p:nvPr/>
            </p:nvCxnSpPr>
            <p:spPr bwMode="auto">
              <a:xfrm flipV="1">
                <a:off x="5213941" y="3865661"/>
                <a:ext cx="64491" cy="9947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2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9" name="Inhaltsplatzhalter 2"/>
              <p:cNvSpPr txBox="1">
                <a:spLocks/>
              </p:cNvSpPr>
              <p:nvPr/>
            </p:nvSpPr>
            <p:spPr bwMode="auto">
              <a:xfrm>
                <a:off x="5048760" y="3691477"/>
                <a:ext cx="324035" cy="2290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65113" indent="-265113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rgbClr val="F28E00"/>
                  </a:buClr>
                  <a:buFont typeface="Arial Black" pitchFamily="34" charset="0"/>
                  <a:buChar char="&gt;"/>
                  <a:defRPr sz="2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184150" algn="l" rtl="0" eaLnBrk="1" fontAlgn="base" hangingPunct="1">
                  <a:spcBef>
                    <a:spcPct val="0"/>
                  </a:spcBef>
                  <a:spcAft>
                    <a:spcPct val="50000"/>
                  </a:spcAft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236663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9900"/>
                  </a:buClr>
                  <a:buFont typeface="Arial Black" pitchFamily="34" charset="0"/>
                  <a:defRPr sz="1200">
                    <a:solidFill>
                      <a:schemeClr val="tx1"/>
                    </a:solidFill>
                    <a:latin typeface="+mn-lt"/>
                  </a:defRPr>
                </a:lvl3pPr>
                <a:lvl4pPr marL="1644650" indent="-228600" algn="l" rtl="0"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ctr">
                  <a:spcAft>
                    <a:spcPts val="0"/>
                  </a:spcAft>
                  <a:buNone/>
                </a:pPr>
                <a:r>
                  <a:rPr lang="en-US" sz="1000" kern="0" dirty="0" smtClean="0">
                    <a:solidFill>
                      <a:schemeClr val="bg2">
                        <a:lumMod val="50000"/>
                      </a:schemeClr>
                    </a:solidFill>
                    <a:cs typeface="Times New Roman" pitchFamily="18" charset="0"/>
                  </a:rPr>
                  <a:t>16</a:t>
                </a:r>
              </a:p>
            </p:txBody>
          </p:sp>
        </p:grpSp>
        <p:cxnSp>
          <p:nvCxnSpPr>
            <p:cNvPr id="108" name="Gerade Verbindung mit Pfeil 107"/>
            <p:cNvCxnSpPr/>
            <p:nvPr/>
          </p:nvCxnSpPr>
          <p:spPr bwMode="auto">
            <a:xfrm>
              <a:off x="4422212" y="2019167"/>
              <a:ext cx="540044" cy="73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9" name="Gerade Verbindung mit Pfeil 108"/>
            <p:cNvCxnSpPr/>
            <p:nvPr/>
          </p:nvCxnSpPr>
          <p:spPr bwMode="auto">
            <a:xfrm>
              <a:off x="4422212" y="2255062"/>
              <a:ext cx="548723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0" name="Inhaltsplatzhalter 2"/>
            <p:cNvSpPr txBox="1">
              <a:spLocks/>
            </p:cNvSpPr>
            <p:nvPr/>
          </p:nvSpPr>
          <p:spPr bwMode="auto">
            <a:xfrm>
              <a:off x="4219892" y="1893880"/>
              <a:ext cx="296711" cy="229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Aft>
                  <a:spcPts val="0"/>
                </a:spcAft>
                <a:buNone/>
              </a:pPr>
              <a:r>
                <a:rPr lang="en-US" sz="1000" kern="0" dirty="0" smtClean="0">
                  <a:solidFill>
                    <a:schemeClr val="bg2">
                      <a:lumMod val="50000"/>
                    </a:schemeClr>
                  </a:solidFill>
                  <a:cs typeface="Times New Roman" pitchFamily="18" charset="0"/>
                </a:rPr>
                <a:t>+</a:t>
              </a:r>
            </a:p>
          </p:txBody>
        </p:sp>
        <p:sp>
          <p:nvSpPr>
            <p:cNvPr id="111" name="Inhaltsplatzhalter 2"/>
            <p:cNvSpPr txBox="1">
              <a:spLocks/>
            </p:cNvSpPr>
            <p:nvPr/>
          </p:nvSpPr>
          <p:spPr bwMode="auto">
            <a:xfrm>
              <a:off x="4219891" y="2116277"/>
              <a:ext cx="296711" cy="229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Aft>
                  <a:spcPts val="0"/>
                </a:spcAft>
                <a:buNone/>
              </a:pPr>
              <a:r>
                <a:rPr lang="en-US" sz="1000" kern="0" dirty="0" smtClean="0">
                  <a:solidFill>
                    <a:schemeClr val="bg2">
                      <a:lumMod val="50000"/>
                    </a:schemeClr>
                  </a:solidFill>
                  <a:cs typeface="Times New Roman" pitchFamily="18" charset="0"/>
                </a:rPr>
                <a:t>-</a:t>
              </a:r>
            </a:p>
          </p:txBody>
        </p:sp>
        <p:cxnSp>
          <p:nvCxnSpPr>
            <p:cNvPr id="112" name="Gerade Verbindung mit Pfeil 111"/>
            <p:cNvCxnSpPr/>
            <p:nvPr/>
          </p:nvCxnSpPr>
          <p:spPr bwMode="auto">
            <a:xfrm>
              <a:off x="4644008" y="2526730"/>
              <a:ext cx="326927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3" name="Gerade Verbindung mit Pfeil 112"/>
            <p:cNvCxnSpPr/>
            <p:nvPr/>
          </p:nvCxnSpPr>
          <p:spPr bwMode="auto">
            <a:xfrm>
              <a:off x="4644008" y="2762625"/>
              <a:ext cx="326927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4" name="Inhaltsplatzhalter 2"/>
            <p:cNvSpPr txBox="1">
              <a:spLocks/>
            </p:cNvSpPr>
            <p:nvPr/>
          </p:nvSpPr>
          <p:spPr bwMode="auto">
            <a:xfrm>
              <a:off x="4435916" y="2401443"/>
              <a:ext cx="296711" cy="229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Aft>
                  <a:spcPts val="0"/>
                </a:spcAft>
                <a:buNone/>
              </a:pPr>
              <a:r>
                <a:rPr lang="en-US" sz="1000" kern="0" dirty="0" smtClean="0">
                  <a:solidFill>
                    <a:schemeClr val="bg2">
                      <a:lumMod val="50000"/>
                    </a:schemeClr>
                  </a:solidFill>
                  <a:cs typeface="Times New Roman" pitchFamily="18" charset="0"/>
                </a:rPr>
                <a:t>+</a:t>
              </a:r>
            </a:p>
          </p:txBody>
        </p:sp>
        <p:sp>
          <p:nvSpPr>
            <p:cNvPr id="115" name="Inhaltsplatzhalter 2"/>
            <p:cNvSpPr txBox="1">
              <a:spLocks/>
            </p:cNvSpPr>
            <p:nvPr/>
          </p:nvSpPr>
          <p:spPr bwMode="auto">
            <a:xfrm>
              <a:off x="4435915" y="2623840"/>
              <a:ext cx="296711" cy="2290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65113" indent="-265113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rgbClr val="F28E00"/>
                </a:buClr>
                <a:buFont typeface="Arial Black" pitchFamily="34" charset="0"/>
                <a:buChar char="&gt;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8650" indent="-184150" algn="l" rtl="0" eaLnBrk="1" fontAlgn="base" hangingPunct="1">
                <a:spcBef>
                  <a:spcPct val="0"/>
                </a:spcBef>
                <a:spcAft>
                  <a:spcPct val="50000"/>
                </a:spcAft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1236663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Font typeface="Arial Black" pitchFamily="34" charset="0"/>
                <a:defRPr sz="1200">
                  <a:solidFill>
                    <a:schemeClr val="tx1"/>
                  </a:solidFill>
                  <a:latin typeface="+mn-lt"/>
                </a:defRPr>
              </a:lvl3pPr>
              <a:lvl4pPr marL="1644650" indent="-228600" algn="l" rtl="0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itchFamily="2" charset="2"/>
                <a:buChar char="§"/>
                <a:defRPr sz="14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Aft>
                  <a:spcPts val="0"/>
                </a:spcAft>
                <a:buNone/>
              </a:pPr>
              <a:r>
                <a:rPr lang="en-US" sz="1000" kern="0" dirty="0" smtClean="0">
                  <a:solidFill>
                    <a:schemeClr val="bg2">
                      <a:lumMod val="50000"/>
                    </a:schemeClr>
                  </a:solidFill>
                  <a:cs typeface="Times New Roman" pitchFamily="18" charset="0"/>
                </a:rPr>
                <a:t>-</a:t>
              </a:r>
            </a:p>
          </p:txBody>
        </p:sp>
        <p:sp>
          <p:nvSpPr>
            <p:cNvPr id="116" name="Textfeld 115"/>
            <p:cNvSpPr txBox="1"/>
            <p:nvPr/>
          </p:nvSpPr>
          <p:spPr>
            <a:xfrm>
              <a:off x="4964111" y="1996509"/>
              <a:ext cx="6880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solidFill>
                    <a:schemeClr val="bg2">
                      <a:lumMod val="50000"/>
                    </a:schemeClr>
                  </a:solidFill>
                </a:rPr>
                <a:t>hit data</a:t>
              </a:r>
              <a:endParaRPr lang="en-US" sz="1200" i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17" name="Textfeld 116"/>
            <p:cNvSpPr txBox="1"/>
            <p:nvPr/>
          </p:nvSpPr>
          <p:spPr>
            <a:xfrm>
              <a:off x="4962256" y="2410700"/>
              <a:ext cx="6898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schemeClr val="bg2">
                      <a:lumMod val="50000"/>
                    </a:schemeClr>
                  </a:solidFill>
                </a:rPr>
                <a:t>timing data</a:t>
              </a:r>
              <a:endParaRPr lang="en-US" sz="1200" i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56" name="Textfeld 155"/>
            <p:cNvSpPr txBox="1"/>
            <p:nvPr/>
          </p:nvSpPr>
          <p:spPr>
            <a:xfrm>
              <a:off x="4965922" y="1507149"/>
              <a:ext cx="6110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solidFill>
                    <a:schemeClr val="bg2">
                      <a:lumMod val="50000"/>
                    </a:schemeClr>
                  </a:solidFill>
                </a:rPr>
                <a:t>clocks</a:t>
              </a:r>
            </a:p>
            <a:p>
              <a:r>
                <a:rPr lang="en-US" sz="1200" i="1" dirty="0" smtClean="0">
                  <a:solidFill>
                    <a:schemeClr val="bg2">
                      <a:lumMod val="50000"/>
                    </a:schemeClr>
                  </a:solidFill>
                </a:rPr>
                <a:t>initials</a:t>
              </a:r>
              <a:endParaRPr lang="en-US" sz="1200" i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57" name="Rechteck 156"/>
            <p:cNvSpPr/>
            <p:nvPr/>
          </p:nvSpPr>
          <p:spPr bwMode="auto">
            <a:xfrm>
              <a:off x="3207147" y="1605795"/>
              <a:ext cx="1161700" cy="26296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controller</a:t>
              </a:r>
            </a:p>
          </p:txBody>
        </p:sp>
        <p:cxnSp>
          <p:nvCxnSpPr>
            <p:cNvPr id="158" name="Gerade Verbindung mit Pfeil 157"/>
            <p:cNvCxnSpPr>
              <a:stCxn id="156" idx="1"/>
            </p:cNvCxnSpPr>
            <p:nvPr/>
          </p:nvCxnSpPr>
          <p:spPr bwMode="auto">
            <a:xfrm flipH="1" flipV="1">
              <a:off x="4368849" y="1737276"/>
              <a:ext cx="597073" cy="70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0" name="Gruppieren 9"/>
            <p:cNvGrpSpPr/>
            <p:nvPr/>
          </p:nvGrpSpPr>
          <p:grpSpPr>
            <a:xfrm>
              <a:off x="3733923" y="2464704"/>
              <a:ext cx="167148" cy="144857"/>
              <a:chOff x="3733923" y="2464704"/>
              <a:chExt cx="167148" cy="144857"/>
            </a:xfrm>
          </p:grpSpPr>
          <p:cxnSp>
            <p:nvCxnSpPr>
              <p:cNvPr id="4" name="Gewinkelte Verbindung 3"/>
              <p:cNvCxnSpPr/>
              <p:nvPr/>
            </p:nvCxnSpPr>
            <p:spPr bwMode="auto">
              <a:xfrm flipV="1">
                <a:off x="3733923" y="2464704"/>
                <a:ext cx="167148" cy="144857"/>
              </a:xfrm>
              <a:prstGeom prst="bentConnector3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" name="Ellipse 8"/>
              <p:cNvSpPr/>
              <p:nvPr/>
            </p:nvSpPr>
            <p:spPr bwMode="auto">
              <a:xfrm>
                <a:off x="3795431" y="2515991"/>
                <a:ext cx="45719" cy="45719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1" name="Rechteck 10"/>
            <p:cNvSpPr/>
            <p:nvPr/>
          </p:nvSpPr>
          <p:spPr bwMode="auto">
            <a:xfrm>
              <a:off x="4204009" y="2885756"/>
              <a:ext cx="126655" cy="14661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1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3726077" y="2844516"/>
              <a:ext cx="530076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dirty="0" smtClean="0"/>
                <a:t>flag bit</a:t>
              </a:r>
              <a:endParaRPr lang="en-US" sz="800" dirty="0"/>
            </a:p>
          </p:txBody>
        </p:sp>
        <p:sp>
          <p:nvSpPr>
            <p:cNvPr id="124" name="Rechteck 123"/>
            <p:cNvSpPr/>
            <p:nvPr/>
          </p:nvSpPr>
          <p:spPr bwMode="auto">
            <a:xfrm>
              <a:off x="4268063" y="3347956"/>
              <a:ext cx="671204" cy="36907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 smtClean="0">
                  <a:solidFill>
                    <a:schemeClr val="bg2">
                      <a:lumMod val="50000"/>
                    </a:schemeClr>
                  </a:solidFill>
                  <a:latin typeface="Arial" charset="0"/>
                </a:rPr>
                <a:t>bunch counter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52" name="Gewinkelte Verbindung 151"/>
            <p:cNvCxnSpPr>
              <a:stCxn id="124" idx="0"/>
            </p:cNvCxnSpPr>
            <p:nvPr/>
          </p:nvCxnSpPr>
          <p:spPr bwMode="auto">
            <a:xfrm rot="16200000" flipV="1">
              <a:off x="4309163" y="3053453"/>
              <a:ext cx="462200" cy="126805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3" name="Textfeld 152"/>
            <p:cNvSpPr txBox="1"/>
            <p:nvPr/>
          </p:nvSpPr>
          <p:spPr>
            <a:xfrm>
              <a:off x="4446890" y="2901411"/>
              <a:ext cx="487165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00" dirty="0" smtClean="0"/>
                <a:t>21 bit</a:t>
              </a:r>
              <a:endParaRPr lang="en-US" sz="800" dirty="0"/>
            </a:p>
          </p:txBody>
        </p:sp>
      </p:grpSp>
      <p:sp>
        <p:nvSpPr>
          <p:cNvPr id="154" name="Inhaltsplatzhalter 2"/>
          <p:cNvSpPr>
            <a:spLocks noGrp="1"/>
          </p:cNvSpPr>
          <p:nvPr>
            <p:ph idx="1"/>
          </p:nvPr>
        </p:nvSpPr>
        <p:spPr>
          <a:xfrm>
            <a:off x="440703" y="4005063"/>
            <a:ext cx="4805950" cy="345997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solidFill>
                  <a:schemeClr val="accent2"/>
                </a:solidFill>
                <a:cs typeface="Times New Roman" pitchFamily="18" charset="0"/>
              </a:rPr>
              <a:t>p</a:t>
            </a:r>
            <a:r>
              <a:rPr lang="en-US" sz="1600" b="1" dirty="0" smtClean="0">
                <a:solidFill>
                  <a:schemeClr val="accent2"/>
                </a:solidFill>
                <a:cs typeface="Times New Roman" pitchFamily="18" charset="0"/>
              </a:rPr>
              <a:t>rototype</a:t>
            </a:r>
          </a:p>
        </p:txBody>
      </p:sp>
    </p:spTree>
    <p:extLst>
      <p:ext uri="{BB962C8B-B14F-4D97-AF65-F5344CB8AC3E}">
        <p14:creationId xmlns:p14="http://schemas.microsoft.com/office/powerpoint/2010/main" val="393184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89" r="-2402" b="7506"/>
          <a:stretch/>
        </p:blipFill>
        <p:spPr>
          <a:xfrm>
            <a:off x="1017244" y="2293051"/>
            <a:ext cx="2720297" cy="36004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3347864" y="3861048"/>
            <a:ext cx="903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HGF-AMC</a:t>
            </a: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4427081" y="2160816"/>
            <a:ext cx="28803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Inhaltsplatzhalter 2"/>
          <p:cNvSpPr txBox="1">
            <a:spLocks/>
          </p:cNvSpPr>
          <p:nvPr/>
        </p:nvSpPr>
        <p:spPr>
          <a:xfrm>
            <a:off x="4643105" y="1457809"/>
            <a:ext cx="1704198" cy="256575"/>
          </a:xfrm>
          <a:prstGeom prst="rect">
            <a:avLst/>
          </a:prstGeom>
        </p:spPr>
        <p:txBody>
          <a:bodyPr/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200" kern="0" dirty="0" smtClean="0">
                <a:solidFill>
                  <a:srgbClr val="006600"/>
                </a:solidFill>
              </a:rPr>
              <a:t>interconnection board</a:t>
            </a:r>
          </a:p>
          <a:p>
            <a:pPr lvl="1"/>
            <a:endParaRPr lang="en-US" sz="1050" kern="0" dirty="0" smtClean="0">
              <a:solidFill>
                <a:srgbClr val="006600"/>
              </a:solidFill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4743264" y="1728767"/>
            <a:ext cx="1412009" cy="744303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LVDS repeater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100" dirty="0">
                <a:latin typeface="Arial" charset="0"/>
              </a:rPr>
              <a:t>c</a:t>
            </a:r>
            <a:r>
              <a:rPr lang="en-US" sz="1100" dirty="0" smtClean="0">
                <a:latin typeface="Arial" charset="0"/>
              </a:rPr>
              <a:t>lock distributor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100" dirty="0">
                <a:latin typeface="Arial" charset="0"/>
              </a:rPr>
              <a:t>d</a:t>
            </a:r>
            <a:r>
              <a:rPr lang="en-US" sz="1100" dirty="0" smtClean="0">
                <a:latin typeface="Arial" charset="0"/>
              </a:rPr>
              <a:t>ecoupling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100" dirty="0">
                <a:latin typeface="Arial" charset="0"/>
              </a:rPr>
              <a:t>c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onnector</a:t>
            </a:r>
          </a:p>
        </p:txBody>
      </p:sp>
      <p:sp>
        <p:nvSpPr>
          <p:cNvPr id="20" name="Inhaltsplatzhalter 2"/>
          <p:cNvSpPr txBox="1">
            <a:spLocks/>
          </p:cNvSpPr>
          <p:nvPr/>
        </p:nvSpPr>
        <p:spPr>
          <a:xfrm>
            <a:off x="3465581" y="2013403"/>
            <a:ext cx="888573" cy="219421"/>
          </a:xfrm>
          <a:prstGeom prst="rect">
            <a:avLst/>
          </a:prstGeom>
          <a:ln>
            <a:noFill/>
          </a:ln>
        </p:spPr>
        <p:txBody>
          <a:bodyPr/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100" kern="0" dirty="0">
                <a:solidFill>
                  <a:schemeClr val="accent6"/>
                </a:solidFill>
              </a:rPr>
              <a:t>f</a:t>
            </a:r>
            <a:r>
              <a:rPr lang="en-US" sz="1100" kern="0" dirty="0" smtClean="0">
                <a:solidFill>
                  <a:schemeClr val="accent6"/>
                </a:solidFill>
              </a:rPr>
              <a:t>lex cable</a:t>
            </a:r>
            <a:endParaRPr lang="en-US" sz="1000" kern="0" dirty="0" smtClean="0">
              <a:solidFill>
                <a:schemeClr val="accent6"/>
              </a:solidFill>
            </a:endParaRPr>
          </a:p>
        </p:txBody>
      </p:sp>
      <p:sp>
        <p:nvSpPr>
          <p:cNvPr id="21" name="Inhaltsplatzhalter 2"/>
          <p:cNvSpPr txBox="1">
            <a:spLocks/>
          </p:cNvSpPr>
          <p:nvPr/>
        </p:nvSpPr>
        <p:spPr>
          <a:xfrm>
            <a:off x="1694753" y="1867277"/>
            <a:ext cx="1421098" cy="425774"/>
          </a:xfrm>
          <a:prstGeom prst="rect">
            <a:avLst/>
          </a:prstGeom>
        </p:spPr>
        <p:txBody>
          <a:bodyPr/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000" kern="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flexible carrier (termination/filtering)</a:t>
            </a:r>
          </a:p>
        </p:txBody>
      </p:sp>
      <p:sp>
        <p:nvSpPr>
          <p:cNvPr id="22" name="Inhaltsplatzhalter 2"/>
          <p:cNvSpPr txBox="1">
            <a:spLocks/>
          </p:cNvSpPr>
          <p:nvPr/>
        </p:nvSpPr>
        <p:spPr>
          <a:xfrm>
            <a:off x="475747" y="2100918"/>
            <a:ext cx="1219006" cy="219421"/>
          </a:xfrm>
          <a:prstGeom prst="rect">
            <a:avLst/>
          </a:prstGeom>
        </p:spPr>
        <p:txBody>
          <a:bodyPr/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000" kern="0" dirty="0" smtClean="0">
                <a:solidFill>
                  <a:srgbClr val="00B050"/>
                </a:solidFill>
              </a:rPr>
              <a:t>ASIC (read-out)</a:t>
            </a:r>
          </a:p>
        </p:txBody>
      </p:sp>
      <p:sp>
        <p:nvSpPr>
          <p:cNvPr id="23" name="Inhaltsplatzhalter 2"/>
          <p:cNvSpPr txBox="1">
            <a:spLocks/>
          </p:cNvSpPr>
          <p:nvPr/>
        </p:nvSpPr>
        <p:spPr>
          <a:xfrm>
            <a:off x="1187624" y="2593256"/>
            <a:ext cx="648072" cy="219421"/>
          </a:xfrm>
          <a:prstGeom prst="rect">
            <a:avLst/>
          </a:prstGeom>
        </p:spPr>
        <p:txBody>
          <a:bodyPr/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000" kern="0" dirty="0" smtClean="0">
                <a:solidFill>
                  <a:srgbClr val="0070C0"/>
                </a:solidFill>
              </a:rPr>
              <a:t>sensor</a:t>
            </a:r>
          </a:p>
        </p:txBody>
      </p:sp>
      <p:sp>
        <p:nvSpPr>
          <p:cNvPr id="24" name="Freihandform 23"/>
          <p:cNvSpPr/>
          <p:nvPr/>
        </p:nvSpPr>
        <p:spPr bwMode="auto">
          <a:xfrm>
            <a:off x="6231257" y="1991561"/>
            <a:ext cx="2232247" cy="1597634"/>
          </a:xfrm>
          <a:custGeom>
            <a:avLst/>
            <a:gdLst>
              <a:gd name="connsiteX0" fmla="*/ 175565 w 430662"/>
              <a:gd name="connsiteY0" fmla="*/ 943661 h 943661"/>
              <a:gd name="connsiteX1" fmla="*/ 409652 w 430662"/>
              <a:gd name="connsiteY1" fmla="*/ 614477 h 943661"/>
              <a:gd name="connsiteX2" fmla="*/ 373076 w 430662"/>
              <a:gd name="connsiteY2" fmla="*/ 197510 h 943661"/>
              <a:gd name="connsiteX3" fmla="*/ 0 w 430662"/>
              <a:gd name="connsiteY3" fmla="*/ 0 h 943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662" h="943661">
                <a:moveTo>
                  <a:pt x="175565" y="943661"/>
                </a:moveTo>
                <a:cubicBezTo>
                  <a:pt x="276149" y="841248"/>
                  <a:pt x="376734" y="738835"/>
                  <a:pt x="409652" y="614477"/>
                </a:cubicBezTo>
                <a:cubicBezTo>
                  <a:pt x="442570" y="490119"/>
                  <a:pt x="441351" y="299923"/>
                  <a:pt x="373076" y="197510"/>
                </a:cubicBezTo>
                <a:cubicBezTo>
                  <a:pt x="304801" y="95097"/>
                  <a:pt x="152400" y="47548"/>
                  <a:pt x="0" y="0"/>
                </a:cubicBezTo>
              </a:path>
            </a:pathLst>
          </a:cu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Inhaltsplatzhalter 2"/>
          <p:cNvSpPr txBox="1">
            <a:spLocks/>
          </p:cNvSpPr>
          <p:nvPr/>
        </p:nvSpPr>
        <p:spPr>
          <a:xfrm>
            <a:off x="6824216" y="1793982"/>
            <a:ext cx="569219" cy="219421"/>
          </a:xfrm>
          <a:prstGeom prst="rect">
            <a:avLst/>
          </a:prstGeom>
        </p:spPr>
        <p:txBody>
          <a:bodyPr/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100" kern="0" dirty="0" smtClean="0">
                <a:solidFill>
                  <a:srgbClr val="C00000"/>
                </a:solidFill>
              </a:rPr>
              <a:t>cable</a:t>
            </a:r>
            <a:endParaRPr lang="en-US" sz="1000" kern="0" dirty="0" smtClean="0">
              <a:solidFill>
                <a:srgbClr val="C00000"/>
              </a:solidFill>
            </a:endParaRPr>
          </a:p>
        </p:txBody>
      </p:sp>
      <p:sp>
        <p:nvSpPr>
          <p:cNvPr id="31" name="Inhaltsplatzhalter 2"/>
          <p:cNvSpPr txBox="1">
            <a:spLocks/>
          </p:cNvSpPr>
          <p:nvPr/>
        </p:nvSpPr>
        <p:spPr>
          <a:xfrm>
            <a:off x="3115851" y="2634517"/>
            <a:ext cx="1455246" cy="219421"/>
          </a:xfrm>
          <a:prstGeom prst="rect">
            <a:avLst/>
          </a:prstGeom>
        </p:spPr>
        <p:txBody>
          <a:bodyPr/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000" kern="0" dirty="0" smtClean="0">
                <a:solidFill>
                  <a:schemeClr val="bg1">
                    <a:lumMod val="50000"/>
                  </a:schemeClr>
                </a:solidFill>
              </a:rPr>
              <a:t>30-µm solder balls</a:t>
            </a:r>
          </a:p>
        </p:txBody>
      </p:sp>
      <p:cxnSp>
        <p:nvCxnSpPr>
          <p:cNvPr id="7" name="Gerade Verbindung mit Pfeil 6"/>
          <p:cNvCxnSpPr/>
          <p:nvPr/>
        </p:nvCxnSpPr>
        <p:spPr bwMode="auto">
          <a:xfrm>
            <a:off x="5122606" y="3715704"/>
            <a:ext cx="28803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feld 11"/>
          <p:cNvSpPr txBox="1"/>
          <p:nvPr/>
        </p:nvSpPr>
        <p:spPr>
          <a:xfrm>
            <a:off x="6240009" y="2957382"/>
            <a:ext cx="99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ysClr val="windowText" lastClr="000000"/>
                </a:solidFill>
              </a:rPr>
              <a:t>MTCA.4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395536" y="852891"/>
            <a:ext cx="6240517" cy="2376264"/>
          </a:xfrm>
          <a:prstGeom prst="ellipse">
            <a:avLst/>
          </a:prstGeom>
          <a:noFill/>
          <a:ln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Ellipse 36"/>
          <p:cNvSpPr/>
          <p:nvPr/>
        </p:nvSpPr>
        <p:spPr>
          <a:xfrm>
            <a:off x="3206921" y="2757935"/>
            <a:ext cx="5688632" cy="2399257"/>
          </a:xfrm>
          <a:prstGeom prst="ellipse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Picture 2" descr="C:\Users\wx\Desktop\新建文件夹 (2)\IMG_20151023_092431.jpg"/>
          <p:cNvPicPr>
            <a:picLocks noChangeAspect="1" noChangeArrowheads="1"/>
          </p:cNvPicPr>
          <p:nvPr/>
        </p:nvPicPr>
        <p:blipFill>
          <a:blip r:embed="rId4" cstate="print"/>
          <a:srcRect t="4602" r="-49"/>
          <a:stretch>
            <a:fillRect/>
          </a:stretch>
        </p:blipFill>
        <p:spPr bwMode="auto">
          <a:xfrm>
            <a:off x="5410638" y="3230999"/>
            <a:ext cx="1714180" cy="1225860"/>
          </a:xfrm>
          <a:prstGeom prst="rect">
            <a:avLst/>
          </a:prstGeom>
          <a:noFill/>
        </p:spPr>
      </p:pic>
      <p:sp>
        <p:nvSpPr>
          <p:cNvPr id="2" name="Freihandform 1"/>
          <p:cNvSpPr/>
          <p:nvPr/>
        </p:nvSpPr>
        <p:spPr>
          <a:xfrm>
            <a:off x="3689717" y="2161076"/>
            <a:ext cx="694706" cy="253311"/>
          </a:xfrm>
          <a:custGeom>
            <a:avLst/>
            <a:gdLst>
              <a:gd name="connsiteX0" fmla="*/ 0 w 694706"/>
              <a:gd name="connsiteY0" fmla="*/ 243445 h 253311"/>
              <a:gd name="connsiteX1" fmla="*/ 296883 w 694706"/>
              <a:gd name="connsiteY1" fmla="*/ 237507 h 253311"/>
              <a:gd name="connsiteX2" fmla="*/ 469075 w 694706"/>
              <a:gd name="connsiteY2" fmla="*/ 95003 h 253311"/>
              <a:gd name="connsiteX3" fmla="*/ 694706 w 694706"/>
              <a:gd name="connsiteY3" fmla="*/ 0 h 253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4706" h="253311">
                <a:moveTo>
                  <a:pt x="0" y="243445"/>
                </a:moveTo>
                <a:cubicBezTo>
                  <a:pt x="109352" y="252846"/>
                  <a:pt x="218704" y="262247"/>
                  <a:pt x="296883" y="237507"/>
                </a:cubicBezTo>
                <a:cubicBezTo>
                  <a:pt x="375062" y="212767"/>
                  <a:pt x="402771" y="134588"/>
                  <a:pt x="469075" y="95003"/>
                </a:cubicBezTo>
                <a:cubicBezTo>
                  <a:pt x="535379" y="55418"/>
                  <a:pt x="615042" y="27709"/>
                  <a:pt x="694706" y="0"/>
                </a:cubicBezTo>
              </a:path>
            </a:pathLst>
          </a:cu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concept: </a:t>
            </a:r>
            <a:r>
              <a:rPr lang="en-US" b="0" i="1" dirty="0" smtClean="0"/>
              <a:t>detector system</a:t>
            </a:r>
            <a:endParaRPr lang="en-US" b="0" i="1" dirty="0"/>
          </a:p>
        </p:txBody>
      </p:sp>
      <p:sp>
        <p:nvSpPr>
          <p:cNvPr id="30" name="Textfeld 29"/>
          <p:cNvSpPr txBox="1"/>
          <p:nvPr/>
        </p:nvSpPr>
        <p:spPr>
          <a:xfrm>
            <a:off x="3347864" y="4077072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digital signal processing</a:t>
            </a:r>
          </a:p>
          <a:p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(generic)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7236296" y="3949235"/>
            <a:ext cx="17281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signal conditioning/distribution &amp; power supply</a:t>
            </a:r>
          </a:p>
          <a:p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(application specific)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263865" y="4624135"/>
            <a:ext cx="1615463" cy="369332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DAQ-system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8132595" y="3692061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RTM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2267744" y="1083590"/>
            <a:ext cx="2160240" cy="369332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integration concept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Gerade Verbindung mit Pfeil 4"/>
          <p:cNvCxnSpPr/>
          <p:nvPr/>
        </p:nvCxnSpPr>
        <p:spPr bwMode="auto">
          <a:xfrm flipV="1">
            <a:off x="1835698" y="2438400"/>
            <a:ext cx="137851" cy="151916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2E747E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feld 34"/>
          <p:cNvSpPr txBox="1"/>
          <p:nvPr/>
        </p:nvSpPr>
        <p:spPr>
          <a:xfrm>
            <a:off x="755576" y="3949235"/>
            <a:ext cx="2160240" cy="646331"/>
          </a:xfrm>
          <a:prstGeom prst="rect">
            <a:avLst/>
          </a:prstGeom>
          <a:solidFill>
            <a:srgbClr val="2E747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final ASIC: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16 x macro pixel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2" name="Inhaltsplatzhalter 2"/>
          <p:cNvSpPr txBox="1">
            <a:spLocks/>
          </p:cNvSpPr>
          <p:nvPr/>
        </p:nvSpPr>
        <p:spPr bwMode="auto">
          <a:xfrm>
            <a:off x="335062" y="4808801"/>
            <a:ext cx="3702007" cy="193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modular structure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building of large-scale pixel detectors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DAQ-system based on MicroTCA.4 standard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application specific designed RTM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~14 </a:t>
            </a:r>
            <a:r>
              <a:rPr lang="en-US" kern="0" dirty="0" err="1" smtClean="0">
                <a:solidFill>
                  <a:srgbClr val="000000"/>
                </a:solidFill>
                <a:cs typeface="Times New Roman" pitchFamily="18" charset="0"/>
              </a:rPr>
              <a:t>Gbps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 data throughput per ASIC @ 3MHz</a:t>
            </a:r>
          </a:p>
        </p:txBody>
      </p:sp>
      <p:pic>
        <p:nvPicPr>
          <p:cNvPr id="43" name="Grafik 4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1" t="14494" r="41811" b="40889"/>
          <a:stretch/>
        </p:blipFill>
        <p:spPr>
          <a:xfrm flipH="1">
            <a:off x="7338843" y="3238056"/>
            <a:ext cx="855812" cy="688040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02" t="11407" r="1360" b="37407"/>
          <a:stretch/>
        </p:blipFill>
        <p:spPr>
          <a:xfrm flipH="1">
            <a:off x="4175063" y="3336520"/>
            <a:ext cx="914641" cy="762408"/>
          </a:xfrm>
          <a:prstGeom prst="rect">
            <a:avLst/>
          </a:prstGeom>
        </p:spPr>
      </p:pic>
      <p:cxnSp>
        <p:nvCxnSpPr>
          <p:cNvPr id="33" name="Gerade Verbindung mit Pfeil 32"/>
          <p:cNvCxnSpPr/>
          <p:nvPr/>
        </p:nvCxnSpPr>
        <p:spPr bwMode="auto">
          <a:xfrm flipH="1">
            <a:off x="7124818" y="3645024"/>
            <a:ext cx="28803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9" r="38582"/>
          <a:stretch/>
        </p:blipFill>
        <p:spPr>
          <a:xfrm rot="5400000" flipV="1">
            <a:off x="3335011" y="914729"/>
            <a:ext cx="477376" cy="1706764"/>
          </a:xfrm>
          <a:prstGeom prst="rect">
            <a:avLst/>
          </a:prstGeom>
        </p:spPr>
      </p:pic>
      <p:sp>
        <p:nvSpPr>
          <p:cNvPr id="34" name="Inhaltsplatzhalter 2"/>
          <p:cNvSpPr txBox="1">
            <a:spLocks/>
          </p:cNvSpPr>
          <p:nvPr/>
        </p:nvSpPr>
        <p:spPr bwMode="auto">
          <a:xfrm>
            <a:off x="7077084" y="5150825"/>
            <a:ext cx="1887404" cy="51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en-US" sz="1200" kern="0" dirty="0" smtClean="0">
                <a:solidFill>
                  <a:schemeClr val="bg2">
                    <a:lumMod val="50000"/>
                  </a:schemeClr>
                </a:solidFill>
                <a:cs typeface="Times New Roman" pitchFamily="18" charset="0"/>
              </a:rPr>
              <a:t>1HGF-AMC processes 128 macro pixel</a:t>
            </a:r>
            <a:endParaRPr lang="en-US" sz="1000" kern="0" dirty="0" smtClean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66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02394"/>
            <a:ext cx="7169454" cy="3130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system: </a:t>
            </a:r>
            <a:r>
              <a:rPr lang="en-US" b="0" i="1" dirty="0" smtClean="0"/>
              <a:t>status</a:t>
            </a:r>
            <a:endParaRPr lang="en-US" dirty="0"/>
          </a:p>
        </p:txBody>
      </p:sp>
      <p:pic>
        <p:nvPicPr>
          <p:cNvPr id="21" name="Picture 2" descr="C:\Users\wx\Desktop\新建文件夹 (2)\IMG_20151023_092431.jpg"/>
          <p:cNvPicPr>
            <a:picLocks noChangeAspect="1" noChangeArrowheads="1"/>
          </p:cNvPicPr>
          <p:nvPr/>
        </p:nvPicPr>
        <p:blipFill>
          <a:blip r:embed="rId4" cstate="print"/>
          <a:srcRect t="4602" r="-49"/>
          <a:stretch>
            <a:fillRect/>
          </a:stretch>
        </p:blipFill>
        <p:spPr bwMode="auto">
          <a:xfrm>
            <a:off x="179512" y="4258306"/>
            <a:ext cx="2520280" cy="1802324"/>
          </a:xfrm>
          <a:prstGeom prst="rect">
            <a:avLst/>
          </a:prstGeom>
          <a:noFill/>
        </p:spPr>
      </p:pic>
      <p:cxnSp>
        <p:nvCxnSpPr>
          <p:cNvPr id="40" name="Gerade Verbindung mit Pfeil 39"/>
          <p:cNvCxnSpPr/>
          <p:nvPr/>
        </p:nvCxnSpPr>
        <p:spPr bwMode="auto">
          <a:xfrm flipH="1">
            <a:off x="1043608" y="3779167"/>
            <a:ext cx="1257219" cy="130601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Inhaltsplatzhalter 2"/>
          <p:cNvSpPr txBox="1">
            <a:spLocks/>
          </p:cNvSpPr>
          <p:nvPr/>
        </p:nvSpPr>
        <p:spPr bwMode="auto">
          <a:xfrm>
            <a:off x="2771801" y="4193184"/>
            <a:ext cx="3528391" cy="1759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board design and assembly ready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FPGA programming in progress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DAQ system available soon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err="1" smtClean="0">
                <a:solidFill>
                  <a:srgbClr val="000000"/>
                </a:solidFill>
                <a:cs typeface="Times New Roman" pitchFamily="18" charset="0"/>
              </a:rPr>
              <a:t>testboard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kern="0" dirty="0">
                <a:solidFill>
                  <a:srgbClr val="000000"/>
                </a:solidFill>
                <a:cs typeface="Times New Roman" pitchFamily="18" charset="0"/>
              </a:rPr>
              <a:t>with plug-in 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modules</a:t>
            </a:r>
            <a:endParaRPr lang="en-US" kern="0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1026" name="Picture 2" descr="C:\Users\meusslin\Desktop\APD\Pics\Setup 05.2018\DSC_288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1" t="16260" r="6978" b="16936"/>
          <a:stretch/>
        </p:blipFill>
        <p:spPr bwMode="auto">
          <a:xfrm>
            <a:off x="6433832" y="4267503"/>
            <a:ext cx="2469023" cy="128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3488959" y="789773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2">
                    <a:lumMod val="50000"/>
                  </a:schemeClr>
                </a:solidFill>
              </a:rPr>
              <a:t>t</a:t>
            </a:r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estboard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11560" y="1435760"/>
            <a:ext cx="1358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plug-in module</a:t>
            </a:r>
          </a:p>
          <a:p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with prototype</a:t>
            </a:r>
          </a:p>
        </p:txBody>
      </p:sp>
      <p:cxnSp>
        <p:nvCxnSpPr>
          <p:cNvPr id="10" name="Gerade Verbindung mit Pfeil 9"/>
          <p:cNvCxnSpPr/>
          <p:nvPr/>
        </p:nvCxnSpPr>
        <p:spPr bwMode="auto">
          <a:xfrm flipH="1">
            <a:off x="2987825" y="1030548"/>
            <a:ext cx="501134" cy="23320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mit Pfeil 10"/>
          <p:cNvCxnSpPr/>
          <p:nvPr/>
        </p:nvCxnSpPr>
        <p:spPr bwMode="auto">
          <a:xfrm flipV="1">
            <a:off x="1835696" y="1353358"/>
            <a:ext cx="465131" cy="3440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feld 14"/>
          <p:cNvSpPr txBox="1"/>
          <p:nvPr/>
        </p:nvSpPr>
        <p:spPr>
          <a:xfrm>
            <a:off x="5136682" y="3541134"/>
            <a:ext cx="1297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adapterboard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 bwMode="auto">
          <a:xfrm flipH="1" flipV="1">
            <a:off x="4890978" y="2996953"/>
            <a:ext cx="545118" cy="54418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feld 23"/>
          <p:cNvSpPr txBox="1"/>
          <p:nvPr/>
        </p:nvSpPr>
        <p:spPr>
          <a:xfrm>
            <a:off x="5785257" y="5546226"/>
            <a:ext cx="1358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plug-in module</a:t>
            </a:r>
          </a:p>
          <a:p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with prototype</a:t>
            </a:r>
          </a:p>
        </p:txBody>
      </p:sp>
      <p:cxnSp>
        <p:nvCxnSpPr>
          <p:cNvPr id="25" name="Gerade Verbindung mit Pfeil 24"/>
          <p:cNvCxnSpPr>
            <a:stCxn id="24" idx="0"/>
          </p:cNvCxnSpPr>
          <p:nvPr/>
        </p:nvCxnSpPr>
        <p:spPr bwMode="auto">
          <a:xfrm flipV="1">
            <a:off x="6464289" y="5013176"/>
            <a:ext cx="434674" cy="53305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feld 25"/>
          <p:cNvSpPr txBox="1"/>
          <p:nvPr/>
        </p:nvSpPr>
        <p:spPr>
          <a:xfrm>
            <a:off x="7976196" y="3779167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2">
                    <a:lumMod val="50000"/>
                  </a:schemeClr>
                </a:solidFill>
              </a:rPr>
              <a:t>t</a:t>
            </a:r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estboard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7" name="Gerade Verbindung mit Pfeil 26"/>
          <p:cNvCxnSpPr/>
          <p:nvPr/>
        </p:nvCxnSpPr>
        <p:spPr bwMode="auto">
          <a:xfrm flipH="1">
            <a:off x="8177834" y="4193185"/>
            <a:ext cx="138582" cy="45995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feld 21"/>
          <p:cNvSpPr txBox="1"/>
          <p:nvPr/>
        </p:nvSpPr>
        <p:spPr>
          <a:xfrm>
            <a:off x="179512" y="5752853"/>
            <a:ext cx="99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MTCA.4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2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system: </a:t>
            </a:r>
            <a:r>
              <a:rPr lang="en-US" b="0" i="1" dirty="0" smtClean="0"/>
              <a:t>beamline setup</a:t>
            </a:r>
            <a:endParaRPr lang="en-US" dirty="0"/>
          </a:p>
        </p:txBody>
      </p:sp>
      <p:pic>
        <p:nvPicPr>
          <p:cNvPr id="21" name="Picture 2" descr="C:\Users\wx\Desktop\新建文件夹 (2)\IMG_20151023_092431.jpg"/>
          <p:cNvPicPr>
            <a:picLocks noChangeAspect="1" noChangeArrowheads="1"/>
          </p:cNvPicPr>
          <p:nvPr/>
        </p:nvPicPr>
        <p:blipFill>
          <a:blip r:embed="rId3" cstate="print"/>
          <a:srcRect t="4602" r="-49"/>
          <a:stretch>
            <a:fillRect/>
          </a:stretch>
        </p:blipFill>
        <p:spPr bwMode="auto">
          <a:xfrm>
            <a:off x="179512" y="4258306"/>
            <a:ext cx="2520280" cy="1802324"/>
          </a:xfrm>
          <a:prstGeom prst="rect">
            <a:avLst/>
          </a:prstGeom>
          <a:noFill/>
        </p:spPr>
      </p:pic>
      <p:pic>
        <p:nvPicPr>
          <p:cNvPr id="2051" name="Picture 3" descr="N:\4all\public\fec\Projects\APD\Pics\Setup 05.2018\DSC_29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6"/>
          <a:stretch/>
        </p:blipFill>
        <p:spPr bwMode="auto">
          <a:xfrm>
            <a:off x="539552" y="2047382"/>
            <a:ext cx="5029947" cy="173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N:\4all\public\fec\Projects\APD\Pics\Setup 05.2018\DSC_290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30" b="24622"/>
          <a:stretch/>
        </p:blipFill>
        <p:spPr bwMode="auto">
          <a:xfrm rot="5400000">
            <a:off x="5891380" y="2534400"/>
            <a:ext cx="2289322" cy="76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Freihandform 35"/>
          <p:cNvSpPr/>
          <p:nvPr/>
        </p:nvSpPr>
        <p:spPr bwMode="auto">
          <a:xfrm>
            <a:off x="5607718" y="864939"/>
            <a:ext cx="1428324" cy="1757187"/>
          </a:xfrm>
          <a:custGeom>
            <a:avLst/>
            <a:gdLst>
              <a:gd name="connsiteX0" fmla="*/ 175565 w 430662"/>
              <a:gd name="connsiteY0" fmla="*/ 943661 h 943661"/>
              <a:gd name="connsiteX1" fmla="*/ 409652 w 430662"/>
              <a:gd name="connsiteY1" fmla="*/ 614477 h 943661"/>
              <a:gd name="connsiteX2" fmla="*/ 373076 w 430662"/>
              <a:gd name="connsiteY2" fmla="*/ 197510 h 943661"/>
              <a:gd name="connsiteX3" fmla="*/ 0 w 430662"/>
              <a:gd name="connsiteY3" fmla="*/ 0 h 943661"/>
              <a:gd name="connsiteX0" fmla="*/ 22855 w 441737"/>
              <a:gd name="connsiteY0" fmla="*/ 951393 h 951393"/>
              <a:gd name="connsiteX1" fmla="*/ 409652 w 441737"/>
              <a:gd name="connsiteY1" fmla="*/ 614477 h 951393"/>
              <a:gd name="connsiteX2" fmla="*/ 373076 w 441737"/>
              <a:gd name="connsiteY2" fmla="*/ 197510 h 951393"/>
              <a:gd name="connsiteX3" fmla="*/ 0 w 441737"/>
              <a:gd name="connsiteY3" fmla="*/ 0 h 951393"/>
              <a:gd name="connsiteX0" fmla="*/ 22855 w 441737"/>
              <a:gd name="connsiteY0" fmla="*/ 951393 h 951393"/>
              <a:gd name="connsiteX1" fmla="*/ 409652 w 441737"/>
              <a:gd name="connsiteY1" fmla="*/ 614477 h 951393"/>
              <a:gd name="connsiteX2" fmla="*/ 373076 w 441737"/>
              <a:gd name="connsiteY2" fmla="*/ 197510 h 951393"/>
              <a:gd name="connsiteX3" fmla="*/ 0 w 441737"/>
              <a:gd name="connsiteY3" fmla="*/ 0 h 951393"/>
              <a:gd name="connsiteX0" fmla="*/ 22855 w 441737"/>
              <a:gd name="connsiteY0" fmla="*/ 951393 h 951393"/>
              <a:gd name="connsiteX1" fmla="*/ 409652 w 441737"/>
              <a:gd name="connsiteY1" fmla="*/ 614477 h 951393"/>
              <a:gd name="connsiteX2" fmla="*/ 373076 w 441737"/>
              <a:gd name="connsiteY2" fmla="*/ 197510 h 951393"/>
              <a:gd name="connsiteX3" fmla="*/ 0 w 441737"/>
              <a:gd name="connsiteY3" fmla="*/ 0 h 951393"/>
              <a:gd name="connsiteX0" fmla="*/ 22855 w 424826"/>
              <a:gd name="connsiteY0" fmla="*/ 951393 h 951393"/>
              <a:gd name="connsiteX1" fmla="*/ 381521 w 424826"/>
              <a:gd name="connsiteY1" fmla="*/ 614477 h 951393"/>
              <a:gd name="connsiteX2" fmla="*/ 373076 w 424826"/>
              <a:gd name="connsiteY2" fmla="*/ 197510 h 951393"/>
              <a:gd name="connsiteX3" fmla="*/ 0 w 424826"/>
              <a:gd name="connsiteY3" fmla="*/ 0 h 951393"/>
              <a:gd name="connsiteX0" fmla="*/ 0 w 862619"/>
              <a:gd name="connsiteY0" fmla="*/ 766460 h 766460"/>
              <a:gd name="connsiteX1" fmla="*/ 358666 w 862619"/>
              <a:gd name="connsiteY1" fmla="*/ 429544 h 766460"/>
              <a:gd name="connsiteX2" fmla="*/ 350221 w 862619"/>
              <a:gd name="connsiteY2" fmla="*/ 12577 h 766460"/>
              <a:gd name="connsiteX3" fmla="*/ 841159 w 862619"/>
              <a:gd name="connsiteY3" fmla="*/ 420740 h 766460"/>
              <a:gd name="connsiteX0" fmla="*/ 0 w 874062"/>
              <a:gd name="connsiteY0" fmla="*/ 678377 h 678377"/>
              <a:gd name="connsiteX1" fmla="*/ 358666 w 874062"/>
              <a:gd name="connsiteY1" fmla="*/ 341461 h 678377"/>
              <a:gd name="connsiteX2" fmla="*/ 631528 w 874062"/>
              <a:gd name="connsiteY2" fmla="*/ 14701 h 678377"/>
              <a:gd name="connsiteX3" fmla="*/ 841159 w 874062"/>
              <a:gd name="connsiteY3" fmla="*/ 332657 h 678377"/>
              <a:gd name="connsiteX0" fmla="*/ 0 w 895880"/>
              <a:gd name="connsiteY0" fmla="*/ 663676 h 663676"/>
              <a:gd name="connsiteX1" fmla="*/ 358666 w 895880"/>
              <a:gd name="connsiteY1" fmla="*/ 326760 h 663676"/>
              <a:gd name="connsiteX2" fmla="*/ 631528 w 895880"/>
              <a:gd name="connsiteY2" fmla="*/ 0 h 663676"/>
              <a:gd name="connsiteX3" fmla="*/ 841159 w 895880"/>
              <a:gd name="connsiteY3" fmla="*/ 317956 h 663676"/>
              <a:gd name="connsiteX0" fmla="*/ 0 w 895880"/>
              <a:gd name="connsiteY0" fmla="*/ 663676 h 663676"/>
              <a:gd name="connsiteX1" fmla="*/ 358666 w 895880"/>
              <a:gd name="connsiteY1" fmla="*/ 326760 h 663676"/>
              <a:gd name="connsiteX2" fmla="*/ 631528 w 895880"/>
              <a:gd name="connsiteY2" fmla="*/ 0 h 663676"/>
              <a:gd name="connsiteX3" fmla="*/ 841159 w 895880"/>
              <a:gd name="connsiteY3" fmla="*/ 317956 h 663676"/>
              <a:gd name="connsiteX0" fmla="*/ 0 w 895880"/>
              <a:gd name="connsiteY0" fmla="*/ 663677 h 663677"/>
              <a:gd name="connsiteX1" fmla="*/ 358666 w 895880"/>
              <a:gd name="connsiteY1" fmla="*/ 326761 h 663677"/>
              <a:gd name="connsiteX2" fmla="*/ 631528 w 895880"/>
              <a:gd name="connsiteY2" fmla="*/ 1 h 663677"/>
              <a:gd name="connsiteX3" fmla="*/ 841159 w 895880"/>
              <a:gd name="connsiteY3" fmla="*/ 317957 h 663677"/>
              <a:gd name="connsiteX0" fmla="*/ 0 w 852327"/>
              <a:gd name="connsiteY0" fmla="*/ 663677 h 663677"/>
              <a:gd name="connsiteX1" fmla="*/ 358666 w 852327"/>
              <a:gd name="connsiteY1" fmla="*/ 326761 h 663677"/>
              <a:gd name="connsiteX2" fmla="*/ 631528 w 852327"/>
              <a:gd name="connsiteY2" fmla="*/ 1 h 663677"/>
              <a:gd name="connsiteX3" fmla="*/ 841159 w 852327"/>
              <a:gd name="connsiteY3" fmla="*/ 317957 h 663677"/>
              <a:gd name="connsiteX0" fmla="*/ 0 w 841159"/>
              <a:gd name="connsiteY0" fmla="*/ 663677 h 663677"/>
              <a:gd name="connsiteX1" fmla="*/ 358666 w 841159"/>
              <a:gd name="connsiteY1" fmla="*/ 326761 h 663677"/>
              <a:gd name="connsiteX2" fmla="*/ 631528 w 841159"/>
              <a:gd name="connsiteY2" fmla="*/ 1 h 663677"/>
              <a:gd name="connsiteX3" fmla="*/ 841159 w 841159"/>
              <a:gd name="connsiteY3" fmla="*/ 317957 h 663677"/>
              <a:gd name="connsiteX0" fmla="*/ 0 w 841159"/>
              <a:gd name="connsiteY0" fmla="*/ 663677 h 663677"/>
              <a:gd name="connsiteX1" fmla="*/ 358666 w 841159"/>
              <a:gd name="connsiteY1" fmla="*/ 326761 h 663677"/>
              <a:gd name="connsiteX2" fmla="*/ 631528 w 841159"/>
              <a:gd name="connsiteY2" fmla="*/ 1 h 663677"/>
              <a:gd name="connsiteX3" fmla="*/ 841159 w 841159"/>
              <a:gd name="connsiteY3" fmla="*/ 317957 h 663677"/>
              <a:gd name="connsiteX0" fmla="*/ 0 w 841159"/>
              <a:gd name="connsiteY0" fmla="*/ 663677 h 663677"/>
              <a:gd name="connsiteX1" fmla="*/ 358666 w 841159"/>
              <a:gd name="connsiteY1" fmla="*/ 326761 h 663677"/>
              <a:gd name="connsiteX2" fmla="*/ 631528 w 841159"/>
              <a:gd name="connsiteY2" fmla="*/ 1 h 663677"/>
              <a:gd name="connsiteX3" fmla="*/ 841159 w 841159"/>
              <a:gd name="connsiteY3" fmla="*/ 317957 h 663677"/>
              <a:gd name="connsiteX0" fmla="*/ 0 w 841159"/>
              <a:gd name="connsiteY0" fmla="*/ 663677 h 663677"/>
              <a:gd name="connsiteX1" fmla="*/ 358666 w 841159"/>
              <a:gd name="connsiteY1" fmla="*/ 326761 h 663677"/>
              <a:gd name="connsiteX2" fmla="*/ 631528 w 841159"/>
              <a:gd name="connsiteY2" fmla="*/ 1 h 663677"/>
              <a:gd name="connsiteX3" fmla="*/ 841159 w 841159"/>
              <a:gd name="connsiteY3" fmla="*/ 317957 h 663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1159" h="663677">
                <a:moveTo>
                  <a:pt x="0" y="663677"/>
                </a:moveTo>
                <a:cubicBezTo>
                  <a:pt x="156846" y="654048"/>
                  <a:pt x="321728" y="460570"/>
                  <a:pt x="358666" y="326761"/>
                </a:cubicBezTo>
                <a:cubicBezTo>
                  <a:pt x="395604" y="192952"/>
                  <a:pt x="402422" y="-679"/>
                  <a:pt x="631528" y="1"/>
                </a:cubicBezTo>
                <a:cubicBezTo>
                  <a:pt x="796336" y="16145"/>
                  <a:pt x="824775" y="154164"/>
                  <a:pt x="841159" y="317957"/>
                </a:cubicBezTo>
              </a:path>
            </a:pathLst>
          </a:custGeom>
          <a:noFill/>
          <a:ln w="762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Freihandform 37"/>
          <p:cNvSpPr/>
          <p:nvPr/>
        </p:nvSpPr>
        <p:spPr bwMode="auto">
          <a:xfrm flipV="1">
            <a:off x="5607718" y="3176323"/>
            <a:ext cx="1428324" cy="1757187"/>
          </a:xfrm>
          <a:custGeom>
            <a:avLst/>
            <a:gdLst>
              <a:gd name="connsiteX0" fmla="*/ 175565 w 430662"/>
              <a:gd name="connsiteY0" fmla="*/ 943661 h 943661"/>
              <a:gd name="connsiteX1" fmla="*/ 409652 w 430662"/>
              <a:gd name="connsiteY1" fmla="*/ 614477 h 943661"/>
              <a:gd name="connsiteX2" fmla="*/ 373076 w 430662"/>
              <a:gd name="connsiteY2" fmla="*/ 197510 h 943661"/>
              <a:gd name="connsiteX3" fmla="*/ 0 w 430662"/>
              <a:gd name="connsiteY3" fmla="*/ 0 h 943661"/>
              <a:gd name="connsiteX0" fmla="*/ 22855 w 441737"/>
              <a:gd name="connsiteY0" fmla="*/ 951393 h 951393"/>
              <a:gd name="connsiteX1" fmla="*/ 409652 w 441737"/>
              <a:gd name="connsiteY1" fmla="*/ 614477 h 951393"/>
              <a:gd name="connsiteX2" fmla="*/ 373076 w 441737"/>
              <a:gd name="connsiteY2" fmla="*/ 197510 h 951393"/>
              <a:gd name="connsiteX3" fmla="*/ 0 w 441737"/>
              <a:gd name="connsiteY3" fmla="*/ 0 h 951393"/>
              <a:gd name="connsiteX0" fmla="*/ 22855 w 441737"/>
              <a:gd name="connsiteY0" fmla="*/ 951393 h 951393"/>
              <a:gd name="connsiteX1" fmla="*/ 409652 w 441737"/>
              <a:gd name="connsiteY1" fmla="*/ 614477 h 951393"/>
              <a:gd name="connsiteX2" fmla="*/ 373076 w 441737"/>
              <a:gd name="connsiteY2" fmla="*/ 197510 h 951393"/>
              <a:gd name="connsiteX3" fmla="*/ 0 w 441737"/>
              <a:gd name="connsiteY3" fmla="*/ 0 h 951393"/>
              <a:gd name="connsiteX0" fmla="*/ 22855 w 441737"/>
              <a:gd name="connsiteY0" fmla="*/ 951393 h 951393"/>
              <a:gd name="connsiteX1" fmla="*/ 409652 w 441737"/>
              <a:gd name="connsiteY1" fmla="*/ 614477 h 951393"/>
              <a:gd name="connsiteX2" fmla="*/ 373076 w 441737"/>
              <a:gd name="connsiteY2" fmla="*/ 197510 h 951393"/>
              <a:gd name="connsiteX3" fmla="*/ 0 w 441737"/>
              <a:gd name="connsiteY3" fmla="*/ 0 h 951393"/>
              <a:gd name="connsiteX0" fmla="*/ 22855 w 424826"/>
              <a:gd name="connsiteY0" fmla="*/ 951393 h 951393"/>
              <a:gd name="connsiteX1" fmla="*/ 381521 w 424826"/>
              <a:gd name="connsiteY1" fmla="*/ 614477 h 951393"/>
              <a:gd name="connsiteX2" fmla="*/ 373076 w 424826"/>
              <a:gd name="connsiteY2" fmla="*/ 197510 h 951393"/>
              <a:gd name="connsiteX3" fmla="*/ 0 w 424826"/>
              <a:gd name="connsiteY3" fmla="*/ 0 h 951393"/>
              <a:gd name="connsiteX0" fmla="*/ 0 w 862619"/>
              <a:gd name="connsiteY0" fmla="*/ 766460 h 766460"/>
              <a:gd name="connsiteX1" fmla="*/ 358666 w 862619"/>
              <a:gd name="connsiteY1" fmla="*/ 429544 h 766460"/>
              <a:gd name="connsiteX2" fmla="*/ 350221 w 862619"/>
              <a:gd name="connsiteY2" fmla="*/ 12577 h 766460"/>
              <a:gd name="connsiteX3" fmla="*/ 841159 w 862619"/>
              <a:gd name="connsiteY3" fmla="*/ 420740 h 766460"/>
              <a:gd name="connsiteX0" fmla="*/ 0 w 874062"/>
              <a:gd name="connsiteY0" fmla="*/ 678377 h 678377"/>
              <a:gd name="connsiteX1" fmla="*/ 358666 w 874062"/>
              <a:gd name="connsiteY1" fmla="*/ 341461 h 678377"/>
              <a:gd name="connsiteX2" fmla="*/ 631528 w 874062"/>
              <a:gd name="connsiteY2" fmla="*/ 14701 h 678377"/>
              <a:gd name="connsiteX3" fmla="*/ 841159 w 874062"/>
              <a:gd name="connsiteY3" fmla="*/ 332657 h 678377"/>
              <a:gd name="connsiteX0" fmla="*/ 0 w 895880"/>
              <a:gd name="connsiteY0" fmla="*/ 663676 h 663676"/>
              <a:gd name="connsiteX1" fmla="*/ 358666 w 895880"/>
              <a:gd name="connsiteY1" fmla="*/ 326760 h 663676"/>
              <a:gd name="connsiteX2" fmla="*/ 631528 w 895880"/>
              <a:gd name="connsiteY2" fmla="*/ 0 h 663676"/>
              <a:gd name="connsiteX3" fmla="*/ 841159 w 895880"/>
              <a:gd name="connsiteY3" fmla="*/ 317956 h 663676"/>
              <a:gd name="connsiteX0" fmla="*/ 0 w 895880"/>
              <a:gd name="connsiteY0" fmla="*/ 663676 h 663676"/>
              <a:gd name="connsiteX1" fmla="*/ 358666 w 895880"/>
              <a:gd name="connsiteY1" fmla="*/ 326760 h 663676"/>
              <a:gd name="connsiteX2" fmla="*/ 631528 w 895880"/>
              <a:gd name="connsiteY2" fmla="*/ 0 h 663676"/>
              <a:gd name="connsiteX3" fmla="*/ 841159 w 895880"/>
              <a:gd name="connsiteY3" fmla="*/ 317956 h 663676"/>
              <a:gd name="connsiteX0" fmla="*/ 0 w 895880"/>
              <a:gd name="connsiteY0" fmla="*/ 663677 h 663677"/>
              <a:gd name="connsiteX1" fmla="*/ 358666 w 895880"/>
              <a:gd name="connsiteY1" fmla="*/ 326761 h 663677"/>
              <a:gd name="connsiteX2" fmla="*/ 631528 w 895880"/>
              <a:gd name="connsiteY2" fmla="*/ 1 h 663677"/>
              <a:gd name="connsiteX3" fmla="*/ 841159 w 895880"/>
              <a:gd name="connsiteY3" fmla="*/ 317957 h 663677"/>
              <a:gd name="connsiteX0" fmla="*/ 0 w 852327"/>
              <a:gd name="connsiteY0" fmla="*/ 663677 h 663677"/>
              <a:gd name="connsiteX1" fmla="*/ 358666 w 852327"/>
              <a:gd name="connsiteY1" fmla="*/ 326761 h 663677"/>
              <a:gd name="connsiteX2" fmla="*/ 631528 w 852327"/>
              <a:gd name="connsiteY2" fmla="*/ 1 h 663677"/>
              <a:gd name="connsiteX3" fmla="*/ 841159 w 852327"/>
              <a:gd name="connsiteY3" fmla="*/ 317957 h 663677"/>
              <a:gd name="connsiteX0" fmla="*/ 0 w 841159"/>
              <a:gd name="connsiteY0" fmla="*/ 663677 h 663677"/>
              <a:gd name="connsiteX1" fmla="*/ 358666 w 841159"/>
              <a:gd name="connsiteY1" fmla="*/ 326761 h 663677"/>
              <a:gd name="connsiteX2" fmla="*/ 631528 w 841159"/>
              <a:gd name="connsiteY2" fmla="*/ 1 h 663677"/>
              <a:gd name="connsiteX3" fmla="*/ 841159 w 841159"/>
              <a:gd name="connsiteY3" fmla="*/ 317957 h 663677"/>
              <a:gd name="connsiteX0" fmla="*/ 0 w 841159"/>
              <a:gd name="connsiteY0" fmla="*/ 663677 h 663677"/>
              <a:gd name="connsiteX1" fmla="*/ 358666 w 841159"/>
              <a:gd name="connsiteY1" fmla="*/ 326761 h 663677"/>
              <a:gd name="connsiteX2" fmla="*/ 631528 w 841159"/>
              <a:gd name="connsiteY2" fmla="*/ 1 h 663677"/>
              <a:gd name="connsiteX3" fmla="*/ 841159 w 841159"/>
              <a:gd name="connsiteY3" fmla="*/ 317957 h 663677"/>
              <a:gd name="connsiteX0" fmla="*/ 0 w 841159"/>
              <a:gd name="connsiteY0" fmla="*/ 663677 h 663677"/>
              <a:gd name="connsiteX1" fmla="*/ 358666 w 841159"/>
              <a:gd name="connsiteY1" fmla="*/ 326761 h 663677"/>
              <a:gd name="connsiteX2" fmla="*/ 631528 w 841159"/>
              <a:gd name="connsiteY2" fmla="*/ 1 h 663677"/>
              <a:gd name="connsiteX3" fmla="*/ 841159 w 841159"/>
              <a:gd name="connsiteY3" fmla="*/ 317957 h 663677"/>
              <a:gd name="connsiteX0" fmla="*/ 0 w 841159"/>
              <a:gd name="connsiteY0" fmla="*/ 663677 h 663677"/>
              <a:gd name="connsiteX1" fmla="*/ 358666 w 841159"/>
              <a:gd name="connsiteY1" fmla="*/ 326761 h 663677"/>
              <a:gd name="connsiteX2" fmla="*/ 631528 w 841159"/>
              <a:gd name="connsiteY2" fmla="*/ 1 h 663677"/>
              <a:gd name="connsiteX3" fmla="*/ 841159 w 841159"/>
              <a:gd name="connsiteY3" fmla="*/ 317957 h 663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1159" h="663677">
                <a:moveTo>
                  <a:pt x="0" y="663677"/>
                </a:moveTo>
                <a:cubicBezTo>
                  <a:pt x="156846" y="654048"/>
                  <a:pt x="321728" y="460570"/>
                  <a:pt x="358666" y="326761"/>
                </a:cubicBezTo>
                <a:cubicBezTo>
                  <a:pt x="395604" y="192952"/>
                  <a:pt x="402422" y="-679"/>
                  <a:pt x="631528" y="1"/>
                </a:cubicBezTo>
                <a:cubicBezTo>
                  <a:pt x="796336" y="16145"/>
                  <a:pt x="824775" y="154164"/>
                  <a:pt x="841159" y="317957"/>
                </a:cubicBezTo>
              </a:path>
            </a:pathLst>
          </a:custGeom>
          <a:noFill/>
          <a:ln w="762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" t="39044" r="1431" b="24562"/>
          <a:stretch/>
        </p:blipFill>
        <p:spPr bwMode="auto">
          <a:xfrm>
            <a:off x="7496974" y="2612654"/>
            <a:ext cx="1611530" cy="608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Gerade Verbindung mit Pfeil 3"/>
          <p:cNvCxnSpPr/>
          <p:nvPr/>
        </p:nvCxnSpPr>
        <p:spPr bwMode="auto">
          <a:xfrm flipH="1" flipV="1">
            <a:off x="8258056" y="2479430"/>
            <a:ext cx="148952" cy="9361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Gerade Verbindung mit Pfeil 39"/>
          <p:cNvCxnSpPr/>
          <p:nvPr/>
        </p:nvCxnSpPr>
        <p:spPr bwMode="auto">
          <a:xfrm flipH="1">
            <a:off x="1043608" y="3715704"/>
            <a:ext cx="864096" cy="13694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Inhaltsplatzhalter 2"/>
          <p:cNvSpPr txBox="1">
            <a:spLocks/>
          </p:cNvSpPr>
          <p:nvPr/>
        </p:nvSpPr>
        <p:spPr bwMode="auto">
          <a:xfrm>
            <a:off x="2771801" y="4193185"/>
            <a:ext cx="2835917" cy="1324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measurement of charged particles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2 prototypes on top of each other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coincidence measurements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rejection of dark events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7476945" y="1281866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2">
                    <a:lumMod val="50000"/>
                  </a:schemeClr>
                </a:solidFill>
              </a:rPr>
              <a:t>t</a:t>
            </a:r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estboard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 bwMode="auto">
          <a:xfrm flipH="1">
            <a:off x="7155328" y="1589643"/>
            <a:ext cx="513016" cy="61522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feld 16"/>
          <p:cNvSpPr txBox="1"/>
          <p:nvPr/>
        </p:nvSpPr>
        <p:spPr>
          <a:xfrm>
            <a:off x="3836598" y="1465134"/>
            <a:ext cx="12971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adapterboard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8" name="Gerade Verbindung mit Pfeil 17"/>
          <p:cNvCxnSpPr/>
          <p:nvPr/>
        </p:nvCxnSpPr>
        <p:spPr bwMode="auto">
          <a:xfrm>
            <a:off x="4644008" y="1897253"/>
            <a:ext cx="288032" cy="58217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feld 21"/>
          <p:cNvSpPr txBox="1"/>
          <p:nvPr/>
        </p:nvSpPr>
        <p:spPr>
          <a:xfrm>
            <a:off x="7527256" y="2171653"/>
            <a:ext cx="1513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2 plug-in module</a:t>
            </a:r>
          </a:p>
        </p:txBody>
      </p:sp>
      <p:cxnSp>
        <p:nvCxnSpPr>
          <p:cNvPr id="24" name="Gerade Verbindung mit Pfeil 23"/>
          <p:cNvCxnSpPr/>
          <p:nvPr/>
        </p:nvCxnSpPr>
        <p:spPr bwMode="auto">
          <a:xfrm flipH="1">
            <a:off x="7155328" y="2492896"/>
            <a:ext cx="441008" cy="3600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Inhaltsplatzhalter 2"/>
          <p:cNvSpPr txBox="1">
            <a:spLocks/>
          </p:cNvSpPr>
          <p:nvPr/>
        </p:nvSpPr>
        <p:spPr>
          <a:xfrm>
            <a:off x="8330064" y="3221506"/>
            <a:ext cx="432048" cy="357595"/>
          </a:xfrm>
          <a:prstGeom prst="rect">
            <a:avLst/>
          </a:prstGeom>
        </p:spPr>
        <p:txBody>
          <a:bodyPr anchor="ctr"/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200" kern="0" dirty="0" smtClean="0">
                <a:solidFill>
                  <a:srgbClr val="C00000"/>
                </a:solidFill>
              </a:rPr>
              <a:t>e</a:t>
            </a:r>
            <a:r>
              <a:rPr lang="en-US" sz="1200" kern="0" baseline="30000" dirty="0" smtClean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179512" y="5752853"/>
            <a:ext cx="999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MTCA.4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3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setup: </a:t>
            </a:r>
            <a:r>
              <a:rPr lang="en-US" b="0" i="1" dirty="0" smtClean="0"/>
              <a:t>prototype</a:t>
            </a:r>
            <a:endParaRPr lang="en-US" dirty="0"/>
          </a:p>
        </p:txBody>
      </p:sp>
      <p:pic>
        <p:nvPicPr>
          <p:cNvPr id="56" name="Picture 3" descr="N:\4all\public\fec\Projects\APD\Pics\Testsetup SA2 11.2017\APD-Testsetup-238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9" b="17118"/>
          <a:stretch/>
        </p:blipFill>
        <p:spPr bwMode="auto">
          <a:xfrm>
            <a:off x="323528" y="1325973"/>
            <a:ext cx="494010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780" y="2060848"/>
            <a:ext cx="3591716" cy="239447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738454" y="2903704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DG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3073305" y="2630031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DTG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3" name="Textfeld 62"/>
          <p:cNvSpPr txBox="1"/>
          <p:nvPr/>
        </p:nvSpPr>
        <p:spPr>
          <a:xfrm>
            <a:off x="1679250" y="2478101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</a:t>
            </a:r>
            <a:r>
              <a:rPr lang="en-US" sz="1600" b="1" dirty="0" smtClean="0">
                <a:solidFill>
                  <a:schemeClr val="bg1"/>
                </a:solidFill>
              </a:rPr>
              <a:t>cope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4042871" y="2550109"/>
            <a:ext cx="10957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p</a:t>
            </a:r>
            <a:r>
              <a:rPr lang="en-US" sz="1600" b="1" dirty="0" smtClean="0">
                <a:solidFill>
                  <a:schemeClr val="bg1"/>
                </a:solidFill>
              </a:rPr>
              <a:t>ower Supply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705943" y="2105325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2">
                    <a:lumMod val="50000"/>
                  </a:schemeClr>
                </a:solidFill>
              </a:rPr>
              <a:t>t</a:t>
            </a:r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estboard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5444780" y="3939369"/>
            <a:ext cx="1358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plug-in module</a:t>
            </a:r>
          </a:p>
          <a:p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with prototype</a:t>
            </a:r>
          </a:p>
        </p:txBody>
      </p:sp>
      <p:cxnSp>
        <p:nvCxnSpPr>
          <p:cNvPr id="8" name="Gerade Verbindung mit Pfeil 7"/>
          <p:cNvCxnSpPr/>
          <p:nvPr/>
        </p:nvCxnSpPr>
        <p:spPr bwMode="auto">
          <a:xfrm flipH="1">
            <a:off x="7204808" y="2413102"/>
            <a:ext cx="576065" cy="43697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 Verbindung 35"/>
          <p:cNvCxnSpPr/>
          <p:nvPr/>
        </p:nvCxnSpPr>
        <p:spPr bwMode="auto">
          <a:xfrm flipV="1">
            <a:off x="3546766" y="2060848"/>
            <a:ext cx="1898014" cy="120934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Gerade Verbindung 37"/>
          <p:cNvCxnSpPr/>
          <p:nvPr/>
        </p:nvCxnSpPr>
        <p:spPr bwMode="auto">
          <a:xfrm>
            <a:off x="3546766" y="3603374"/>
            <a:ext cx="1898014" cy="85195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Rechteck 38"/>
          <p:cNvSpPr/>
          <p:nvPr/>
        </p:nvSpPr>
        <p:spPr bwMode="auto">
          <a:xfrm>
            <a:off x="3077284" y="3270189"/>
            <a:ext cx="469482" cy="317444"/>
          </a:xfrm>
          <a:prstGeom prst="rect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Inhaltsplatzhalter 2"/>
          <p:cNvSpPr>
            <a:spLocks noGrp="1"/>
          </p:cNvSpPr>
          <p:nvPr>
            <p:ph idx="1"/>
          </p:nvPr>
        </p:nvSpPr>
        <p:spPr>
          <a:xfrm>
            <a:off x="323528" y="836713"/>
            <a:ext cx="4608512" cy="432048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 smtClean="0">
                <a:solidFill>
                  <a:schemeClr val="accent2"/>
                </a:solidFill>
                <a:cs typeface="Times New Roman" pitchFamily="18" charset="0"/>
              </a:rPr>
              <a:t>test setup at the moment</a:t>
            </a:r>
          </a:p>
        </p:txBody>
      </p:sp>
      <p:sp>
        <p:nvSpPr>
          <p:cNvPr id="34" name="Inhaltsplatzhalter 2"/>
          <p:cNvSpPr txBox="1">
            <a:spLocks/>
          </p:cNvSpPr>
          <p:nvPr/>
        </p:nvSpPr>
        <p:spPr bwMode="auto">
          <a:xfrm>
            <a:off x="251520" y="3774245"/>
            <a:ext cx="4752528" cy="275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lab instruments:</a:t>
            </a:r>
          </a:p>
          <a:p>
            <a:pPr marL="750887" lvl="3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pattern generator, oscilloscope, data-timing generator, power supply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1 </a:t>
            </a:r>
            <a:r>
              <a:rPr lang="en-US" kern="0" dirty="0" err="1" smtClean="0">
                <a:solidFill>
                  <a:srgbClr val="000000"/>
                </a:solidFill>
                <a:cs typeface="Times New Roman" pitchFamily="18" charset="0"/>
              </a:rPr>
              <a:t>testboard</a:t>
            </a: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 with plug-in modules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2 output streams:</a:t>
            </a:r>
          </a:p>
          <a:p>
            <a:pPr marL="750887" lvl="3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hit data </a:t>
            </a:r>
          </a:p>
          <a:p>
            <a:pPr marL="750887" lvl="3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200" kern="0" dirty="0" smtClean="0">
                <a:solidFill>
                  <a:srgbClr val="000000"/>
                </a:solidFill>
                <a:cs typeface="Times New Roman" pitchFamily="18" charset="0"/>
              </a:rPr>
              <a:t>timing data (valid bit, TDC out, frame number)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ASIC-behavior test independently of the sensor possible by using a test input</a:t>
            </a:r>
            <a:endParaRPr lang="en-US" kern="0" dirty="0">
              <a:solidFill>
                <a:srgbClr val="000000"/>
              </a:solidFill>
              <a:cs typeface="Times New Roman" pitchFamily="18" charset="0"/>
            </a:endParaRP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000000"/>
                </a:solidFill>
                <a:cs typeface="Times New Roman" pitchFamily="18" charset="0"/>
              </a:rPr>
              <a:t>prototype performance tests only with dark events</a:t>
            </a:r>
          </a:p>
        </p:txBody>
      </p:sp>
      <p:sp>
        <p:nvSpPr>
          <p:cNvPr id="21" name="Text Box 271"/>
          <p:cNvSpPr txBox="1">
            <a:spLocks noChangeArrowheads="1"/>
          </p:cNvSpPr>
          <p:nvPr/>
        </p:nvSpPr>
        <p:spPr bwMode="auto">
          <a:xfrm>
            <a:off x="5324888" y="5322124"/>
            <a:ext cx="2200760" cy="27699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cs typeface="Times New Roman" pitchFamily="18" charset="0"/>
              </a:rPr>
              <a:t>ASIC </a:t>
            </a:r>
            <a:r>
              <a:rPr lang="en-US" sz="1200" dirty="0">
                <a:solidFill>
                  <a:schemeClr val="bg1"/>
                </a:solidFill>
                <a:cs typeface="Times New Roman" pitchFamily="18" charset="0"/>
              </a:rPr>
              <a:t>behaves as expected</a:t>
            </a:r>
            <a:endParaRPr lang="en-US" sz="12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2" name="Pfeil nach rechts 21"/>
          <p:cNvSpPr/>
          <p:nvPr/>
        </p:nvSpPr>
        <p:spPr bwMode="auto">
          <a:xfrm rot="-1020000">
            <a:off x="4784000" y="5509103"/>
            <a:ext cx="354634" cy="1538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307434" y="5599123"/>
            <a:ext cx="3513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verification of timing characteristics, validation logic, in-pixel hit counting and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134991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prototype:</a:t>
            </a:r>
            <a:r>
              <a:rPr lang="en-US" b="0" i="1" dirty="0" smtClean="0"/>
              <a:t> hit data</a:t>
            </a:r>
            <a:endParaRPr lang="en-US" b="0" i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03" y="1916833"/>
            <a:ext cx="4419817" cy="4216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16833"/>
            <a:ext cx="4423707" cy="4216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7" t="6616" r="7850" b="6546"/>
          <a:stretch/>
        </p:blipFill>
        <p:spPr bwMode="auto">
          <a:xfrm>
            <a:off x="691519" y="1932734"/>
            <a:ext cx="2013609" cy="1402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2653832" y="1935689"/>
            <a:ext cx="614073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x 10</a:t>
            </a:r>
            <a:r>
              <a:rPr lang="en-US" sz="800" baseline="30000" dirty="0" smtClean="0"/>
              <a:t>5</a:t>
            </a:r>
            <a:r>
              <a:rPr lang="en-US" sz="800" dirty="0" smtClean="0"/>
              <a:t> cps</a:t>
            </a:r>
            <a:endParaRPr lang="en-US" sz="800" dirty="0"/>
          </a:p>
        </p:txBody>
      </p:sp>
      <p:cxnSp>
        <p:nvCxnSpPr>
          <p:cNvPr id="5" name="Gerade Verbindung mit Pfeil 4"/>
          <p:cNvCxnSpPr/>
          <p:nvPr/>
        </p:nvCxnSpPr>
        <p:spPr bwMode="auto">
          <a:xfrm>
            <a:off x="2131679" y="3413098"/>
            <a:ext cx="429433" cy="109615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Inhaltsplatzhalter 2"/>
          <p:cNvSpPr>
            <a:spLocks noGrp="1"/>
          </p:cNvSpPr>
          <p:nvPr>
            <p:ph idx="1"/>
          </p:nvPr>
        </p:nvSpPr>
        <p:spPr>
          <a:xfrm>
            <a:off x="107505" y="836712"/>
            <a:ext cx="4968551" cy="648072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 smtClean="0">
                <a:solidFill>
                  <a:schemeClr val="accent2"/>
                </a:solidFill>
                <a:cs typeface="Times New Roman" pitchFamily="18" charset="0"/>
              </a:rPr>
              <a:t>dark-count rate as function of the sensor-bias voltage</a:t>
            </a:r>
            <a:endParaRPr lang="en-US" sz="1400" b="1" dirty="0">
              <a:solidFill>
                <a:schemeClr val="accent1"/>
              </a:solidFill>
              <a:cs typeface="Times New Roman" pitchFamily="18" charset="0"/>
            </a:endParaRPr>
          </a:p>
          <a:p>
            <a:pPr marL="0" indent="0">
              <a:buNone/>
            </a:pPr>
            <a:endParaRPr lang="en-US" sz="1400" b="1" dirty="0" smtClean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21" name="Inhaltsplatzhalter 2"/>
          <p:cNvSpPr txBox="1">
            <a:spLocks/>
          </p:cNvSpPr>
          <p:nvPr/>
        </p:nvSpPr>
        <p:spPr bwMode="auto">
          <a:xfrm>
            <a:off x="1025828" y="1628351"/>
            <a:ext cx="2587058" cy="284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 Black" pitchFamily="34" charset="0"/>
              <a:buNone/>
            </a:pPr>
            <a:r>
              <a:rPr lang="en-US" sz="1400" kern="0" dirty="0" smtClean="0">
                <a:solidFill>
                  <a:schemeClr val="accent2"/>
                </a:solidFill>
                <a:cs typeface="Times New Roman" pitchFamily="18" charset="0"/>
              </a:rPr>
              <a:t>dark-count rate per pixel</a:t>
            </a:r>
          </a:p>
        </p:txBody>
      </p:sp>
      <p:sp>
        <p:nvSpPr>
          <p:cNvPr id="22" name="Inhaltsplatzhalter 2"/>
          <p:cNvSpPr txBox="1">
            <a:spLocks/>
          </p:cNvSpPr>
          <p:nvPr/>
        </p:nvSpPr>
        <p:spPr bwMode="auto">
          <a:xfrm>
            <a:off x="5526982" y="1628351"/>
            <a:ext cx="2587058" cy="284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 Black" pitchFamily="34" charset="0"/>
              <a:buNone/>
            </a:pPr>
            <a:r>
              <a:rPr lang="en-US" sz="1400" kern="0" dirty="0" smtClean="0">
                <a:solidFill>
                  <a:schemeClr val="accent2"/>
                </a:solidFill>
                <a:cs typeface="Times New Roman" pitchFamily="18" charset="0"/>
              </a:rPr>
              <a:t>dark-count rate per area</a:t>
            </a:r>
          </a:p>
        </p:txBody>
      </p:sp>
      <p:sp>
        <p:nvSpPr>
          <p:cNvPr id="23" name="Inhaltsplatzhalter 2"/>
          <p:cNvSpPr txBox="1">
            <a:spLocks/>
          </p:cNvSpPr>
          <p:nvPr/>
        </p:nvSpPr>
        <p:spPr bwMode="auto">
          <a:xfrm>
            <a:off x="5274920" y="896032"/>
            <a:ext cx="3851920" cy="717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100" kern="0" dirty="0">
                <a:solidFill>
                  <a:srgbClr val="000000"/>
                </a:solidFill>
                <a:cs typeface="Times New Roman" pitchFamily="18" charset="0"/>
              </a:rPr>
              <a:t>r</a:t>
            </a:r>
            <a:r>
              <a:rPr lang="en-US" sz="1100" kern="0" dirty="0" smtClean="0">
                <a:solidFill>
                  <a:srgbClr val="000000"/>
                </a:solidFill>
                <a:cs typeface="Times New Roman" pitchFamily="18" charset="0"/>
              </a:rPr>
              <a:t>ecord time: ~12.5 </a:t>
            </a:r>
            <a:r>
              <a:rPr lang="en-US" sz="1100" kern="0" dirty="0" err="1" smtClean="0">
                <a:solidFill>
                  <a:srgbClr val="000000"/>
                </a:solidFill>
                <a:cs typeface="Times New Roman" pitchFamily="18" charset="0"/>
              </a:rPr>
              <a:t>ms</a:t>
            </a:r>
            <a:endParaRPr lang="en-US" sz="1100" kern="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100" kern="0" dirty="0" smtClean="0">
                <a:solidFill>
                  <a:srgbClr val="000000"/>
                </a:solidFill>
                <a:cs typeface="Times New Roman" pitchFamily="18" charset="0"/>
              </a:rPr>
              <a:t>1-hit counting per frame (3 MHz-frame rate)</a:t>
            </a:r>
          </a:p>
        </p:txBody>
      </p:sp>
      <p:sp>
        <p:nvSpPr>
          <p:cNvPr id="26" name="Inhaltsplatzhalter 2"/>
          <p:cNvSpPr txBox="1">
            <a:spLocks/>
          </p:cNvSpPr>
          <p:nvPr/>
        </p:nvSpPr>
        <p:spPr bwMode="auto">
          <a:xfrm>
            <a:off x="827584" y="3270919"/>
            <a:ext cx="870739" cy="284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 Black" pitchFamily="34" charset="0"/>
              <a:buNone/>
            </a:pPr>
            <a:r>
              <a:rPr lang="en-US" sz="1000" kern="0" dirty="0" smtClean="0">
                <a:solidFill>
                  <a:srgbClr val="FF0000"/>
                </a:solidFill>
                <a:cs typeface="Times New Roman" pitchFamily="18" charset="0"/>
              </a:rPr>
              <a:t>red sample</a:t>
            </a:r>
          </a:p>
        </p:txBody>
      </p:sp>
    </p:spTree>
    <p:extLst>
      <p:ext uri="{BB962C8B-B14F-4D97-AF65-F5344CB8AC3E}">
        <p14:creationId xmlns:p14="http://schemas.microsoft.com/office/powerpoint/2010/main" val="201550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179512" y="2132856"/>
            <a:ext cx="7423213" cy="3387341"/>
            <a:chOff x="179512" y="2132856"/>
            <a:chExt cx="7423213" cy="3387341"/>
          </a:xfrm>
        </p:grpSpPr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39" t="25681" r="7859" b="5857"/>
            <a:stretch/>
          </p:blipFill>
          <p:spPr>
            <a:xfrm>
              <a:off x="287079" y="2132856"/>
              <a:ext cx="7315646" cy="3387341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Rechteck 15"/>
            <p:cNvSpPr/>
            <p:nvPr/>
          </p:nvSpPr>
          <p:spPr bwMode="auto">
            <a:xfrm flipH="1">
              <a:off x="179512" y="3474193"/>
              <a:ext cx="161794" cy="54048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Text Box 271"/>
            <p:cNvSpPr txBox="1">
              <a:spLocks noChangeArrowheads="1"/>
            </p:cNvSpPr>
            <p:nvPr/>
          </p:nvSpPr>
          <p:spPr bwMode="auto">
            <a:xfrm>
              <a:off x="827585" y="2277731"/>
              <a:ext cx="1152128" cy="307777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cs typeface="Times New Roman" pitchFamily="18" charset="0"/>
                </a:rPr>
                <a:t>TDC value</a:t>
              </a:r>
            </a:p>
          </p:txBody>
        </p:sp>
        <p:sp>
          <p:nvSpPr>
            <p:cNvPr id="18" name="Text Box 271"/>
            <p:cNvSpPr txBox="1">
              <a:spLocks noChangeArrowheads="1"/>
            </p:cNvSpPr>
            <p:nvPr/>
          </p:nvSpPr>
          <p:spPr bwMode="auto">
            <a:xfrm>
              <a:off x="827585" y="3546112"/>
              <a:ext cx="1152128" cy="30777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cs typeface="Times New Roman" pitchFamily="18" charset="0"/>
                </a:rPr>
                <a:t>v</a:t>
              </a:r>
              <a:r>
                <a:rPr lang="en-US" sz="1400" b="1" dirty="0" smtClean="0">
                  <a:solidFill>
                    <a:schemeClr val="bg1"/>
                  </a:solidFill>
                  <a:cs typeface="Times New Roman" pitchFamily="18" charset="0"/>
                </a:rPr>
                <a:t>alid bit</a:t>
              </a:r>
            </a:p>
          </p:txBody>
        </p:sp>
        <p:sp>
          <p:nvSpPr>
            <p:cNvPr id="19" name="Text Box 271"/>
            <p:cNvSpPr txBox="1">
              <a:spLocks noChangeArrowheads="1"/>
            </p:cNvSpPr>
            <p:nvPr/>
          </p:nvSpPr>
          <p:spPr bwMode="auto">
            <a:xfrm>
              <a:off x="827584" y="4550617"/>
              <a:ext cx="1152128" cy="52322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  <a:cs typeface="Times New Roman" pitchFamily="18" charset="0"/>
                </a:rPr>
                <a:t>frame number</a:t>
              </a: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prototype: </a:t>
            </a:r>
            <a:r>
              <a:rPr lang="en-US" b="0" i="1" dirty="0" smtClean="0"/>
              <a:t>timing data</a:t>
            </a:r>
            <a:endParaRPr lang="en-US" b="0" i="1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4211960" y="1129461"/>
            <a:ext cx="4463927" cy="804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100" kern="0" dirty="0" smtClean="0">
                <a:solidFill>
                  <a:srgbClr val="000000"/>
                </a:solidFill>
                <a:cs typeface="Times New Roman" pitchFamily="18" charset="0"/>
              </a:rPr>
              <a:t>time window: 333 µs = 1000 frames @ 3 MHz</a:t>
            </a:r>
          </a:p>
          <a:p>
            <a:pPr marL="342900" lvl="2" indent="-342900">
              <a:spcAft>
                <a:spcPct val="50000"/>
              </a:spcAft>
              <a:buClr>
                <a:srgbClr val="F28E00"/>
              </a:buClr>
              <a:buFont typeface="Arial" panose="020B0604020202020204" pitchFamily="34" charset="0"/>
              <a:buChar char="•"/>
            </a:pPr>
            <a:r>
              <a:rPr lang="en-US" sz="1100" kern="0" dirty="0" err="1" smtClean="0">
                <a:solidFill>
                  <a:srgbClr val="000000"/>
                </a:solidFill>
                <a:cs typeface="Times New Roman" pitchFamily="18" charset="0"/>
              </a:rPr>
              <a:t>V</a:t>
            </a:r>
            <a:r>
              <a:rPr lang="en-US" sz="1100" kern="0" baseline="-25000" dirty="0" err="1" smtClean="0">
                <a:solidFill>
                  <a:srgbClr val="000000"/>
                </a:solidFill>
                <a:cs typeface="Times New Roman" pitchFamily="18" charset="0"/>
              </a:rPr>
              <a:t>bias</a:t>
            </a:r>
            <a:r>
              <a:rPr lang="en-US" sz="1100" kern="0" dirty="0" smtClean="0">
                <a:solidFill>
                  <a:srgbClr val="000000"/>
                </a:solidFill>
                <a:cs typeface="Times New Roman" pitchFamily="18" charset="0"/>
              </a:rPr>
              <a:t> = 36.5 V</a:t>
            </a:r>
          </a:p>
        </p:txBody>
      </p:sp>
      <p:sp>
        <p:nvSpPr>
          <p:cNvPr id="10" name="Text Box 271"/>
          <p:cNvSpPr txBox="1">
            <a:spLocks noChangeArrowheads="1"/>
          </p:cNvSpPr>
          <p:nvPr/>
        </p:nvSpPr>
        <p:spPr bwMode="auto">
          <a:xfrm>
            <a:off x="7646660" y="3559770"/>
            <a:ext cx="1366223" cy="5232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cs typeface="Times New Roman" pitchFamily="18" charset="0"/>
              </a:rPr>
              <a:t>d</a:t>
            </a:r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ark-count rate reduction</a:t>
            </a:r>
          </a:p>
        </p:txBody>
      </p:sp>
      <p:sp>
        <p:nvSpPr>
          <p:cNvPr id="11" name="Pfeil nach rechts 10"/>
          <p:cNvSpPr/>
          <p:nvPr/>
        </p:nvSpPr>
        <p:spPr bwMode="auto">
          <a:xfrm>
            <a:off x="7380312" y="3730788"/>
            <a:ext cx="216024" cy="1538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</a:endParaRPr>
          </a:p>
        </p:txBody>
      </p:sp>
      <p:sp>
        <p:nvSpPr>
          <p:cNvPr id="12" name="Text Box 271"/>
          <p:cNvSpPr txBox="1">
            <a:spLocks noChangeArrowheads="1"/>
          </p:cNvSpPr>
          <p:nvPr/>
        </p:nvSpPr>
        <p:spPr bwMode="auto">
          <a:xfrm>
            <a:off x="7646661" y="2617167"/>
            <a:ext cx="1366223" cy="307777"/>
          </a:xfrm>
          <a:prstGeom prst="rect">
            <a:avLst/>
          </a:prstGeom>
          <a:solidFill>
            <a:srgbClr val="FF3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cs typeface="Times New Roman" pitchFamily="18" charset="0"/>
              </a:rPr>
              <a:t>t</a:t>
            </a:r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ime stamp</a:t>
            </a:r>
          </a:p>
        </p:txBody>
      </p:sp>
      <p:sp>
        <p:nvSpPr>
          <p:cNvPr id="13" name="Pfeil nach rechts 12"/>
          <p:cNvSpPr/>
          <p:nvPr/>
        </p:nvSpPr>
        <p:spPr bwMode="auto">
          <a:xfrm>
            <a:off x="7380312" y="2698166"/>
            <a:ext cx="216024" cy="153888"/>
          </a:xfrm>
          <a:prstGeom prst="rightArrow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accent1"/>
              </a:solidFill>
              <a:effectLst/>
              <a:latin typeface="Arial" charset="0"/>
            </a:endParaRPr>
          </a:p>
        </p:txBody>
      </p: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354311" y="980727"/>
            <a:ext cx="3425601" cy="648072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 smtClean="0">
                <a:solidFill>
                  <a:schemeClr val="accent2"/>
                </a:solidFill>
                <a:cs typeface="Times New Roman" pitchFamily="18" charset="0"/>
              </a:rPr>
              <a:t>timing data in every frame</a:t>
            </a:r>
            <a:endParaRPr lang="en-US" sz="1400" b="1" dirty="0">
              <a:solidFill>
                <a:schemeClr val="accent1"/>
              </a:solidFill>
              <a:cs typeface="Times New Roman" pitchFamily="18" charset="0"/>
            </a:endParaRPr>
          </a:p>
          <a:p>
            <a:pPr marL="0" indent="0">
              <a:buNone/>
            </a:pPr>
            <a:endParaRPr lang="en-US" sz="1400" b="1" dirty="0" smtClean="0">
              <a:solidFill>
                <a:schemeClr val="accent2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21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1230</Words>
  <Application>Microsoft Office PowerPoint</Application>
  <PresentationFormat>Bildschirmpräsentation (4:3)</PresentationFormat>
  <Paragraphs>377</Paragraphs>
  <Slides>20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2_DESY_Vortrag_3-1</vt:lpstr>
      <vt:lpstr>Performance of a digital-SiPM readout chip.</vt:lpstr>
      <vt:lpstr>Readout concept: hybrid approach</vt:lpstr>
      <vt:lpstr>Readout concept: macro pixel</vt:lpstr>
      <vt:lpstr>Readout concept: detector system</vt:lpstr>
      <vt:lpstr>DAQ system: status</vt:lpstr>
      <vt:lpstr>DAQ system: beamline setup</vt:lpstr>
      <vt:lpstr>Test setup: prototype</vt:lpstr>
      <vt:lpstr>Results prototype: hit data</vt:lpstr>
      <vt:lpstr>Results prototype: timing data</vt:lpstr>
      <vt:lpstr>Results prototype: validation-logic performance</vt:lpstr>
      <vt:lpstr>Results prototype: TDC performance</vt:lpstr>
      <vt:lpstr>Results prototype: fine TDC performance</vt:lpstr>
      <vt:lpstr>Test setup: ASIC - separate test circuits</vt:lpstr>
      <vt:lpstr>Results test circuits: time-to-digital converter</vt:lpstr>
      <vt:lpstr>Results test circuits: time-to-digital converter</vt:lpstr>
      <vt:lpstr>Results test circuits: time-to-digital converter</vt:lpstr>
      <vt:lpstr>Results test circuits: LVDS transceiver</vt:lpstr>
      <vt:lpstr>Results test circuits: LVDS transceiver</vt:lpstr>
      <vt:lpstr>Summary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ideas on DSiPM read-out</dc:title>
  <dc:creator>Inge Diehl</dc:creator>
  <cp:lastModifiedBy>Diehl, Inge</cp:lastModifiedBy>
  <cp:revision>1018</cp:revision>
  <cp:lastPrinted>2013-11-25T12:40:18Z</cp:lastPrinted>
  <dcterms:created xsi:type="dcterms:W3CDTF">2013-04-23T09:57:06Z</dcterms:created>
  <dcterms:modified xsi:type="dcterms:W3CDTF">2018-05-21T16:02:38Z</dcterms:modified>
</cp:coreProperties>
</file>