
<file path=[Content_Types].xml><?xml version="1.0" encoding="utf-8"?>
<Types xmlns="http://schemas.openxmlformats.org/package/2006/content-types">
  <Default Extension="xml" ContentType="application/xml"/>
  <Default Extension="wmf" ContentType="image/x-wmf"/>
  <Default Extension="jpg" ContentType="image/jpeg"/>
  <Default Extension="jpeg" ContentType="image/jpeg"/>
  <Default Extension="emf" ContentType="image/x-emf"/>
  <Default Extension="rels" ContentType="application/vnd.openxmlformats-package.relationships+xml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notesMasterIdLst>
    <p:notesMasterId r:id="rId28"/>
  </p:notesMasterIdLst>
  <p:handoutMasterIdLst>
    <p:handoutMasterId r:id="rId29"/>
  </p:handoutMasterIdLst>
  <p:sldIdLst>
    <p:sldId id="261" r:id="rId2"/>
    <p:sldId id="268" r:id="rId3"/>
    <p:sldId id="396" r:id="rId4"/>
    <p:sldId id="380" r:id="rId5"/>
    <p:sldId id="379" r:id="rId6"/>
    <p:sldId id="400" r:id="rId7"/>
    <p:sldId id="397" r:id="rId8"/>
    <p:sldId id="369" r:id="rId9"/>
    <p:sldId id="402" r:id="rId10"/>
    <p:sldId id="370" r:id="rId11"/>
    <p:sldId id="403" r:id="rId12"/>
    <p:sldId id="427" r:id="rId13"/>
    <p:sldId id="377" r:id="rId14"/>
    <p:sldId id="362" r:id="rId15"/>
    <p:sldId id="420" r:id="rId16"/>
    <p:sldId id="418" r:id="rId17"/>
    <p:sldId id="419" r:id="rId18"/>
    <p:sldId id="375" r:id="rId19"/>
    <p:sldId id="385" r:id="rId20"/>
    <p:sldId id="426" r:id="rId21"/>
    <p:sldId id="386" r:id="rId22"/>
    <p:sldId id="389" r:id="rId23"/>
    <p:sldId id="422" r:id="rId24"/>
    <p:sldId id="424" r:id="rId25"/>
    <p:sldId id="339" r:id="rId26"/>
    <p:sldId id="437" r:id="rId2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C80369"/>
    <a:srgbClr val="B200B7"/>
    <a:srgbClr val="18BDBD"/>
    <a:srgbClr val="16A905"/>
    <a:srgbClr val="BDBF03"/>
    <a:srgbClr val="CB0205"/>
    <a:srgbClr val="B0B104"/>
    <a:srgbClr val="0200F1"/>
    <a:srgbClr val="0100C7"/>
    <a:srgbClr val="14969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8799B23B-EC83-4686-B30A-512413B5E67A}" styleName="Light Style 3 - Acc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59" autoAdjust="0"/>
    <p:restoredTop sz="95586" autoAdjust="0"/>
  </p:normalViewPr>
  <p:slideViewPr>
    <p:cSldViewPr snapToGrid="0">
      <p:cViewPr>
        <p:scale>
          <a:sx n="100" d="100"/>
          <a:sy n="100" d="100"/>
        </p:scale>
        <p:origin x="-568" y="400"/>
      </p:cViewPr>
      <p:guideLst>
        <p:guide orient="horz" pos="4319"/>
        <p:guide pos="575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79" d="100"/>
          <a:sy n="79" d="100"/>
        </p:scale>
        <p:origin x="-3072" y="-10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notesMaster" Target="notesMasters/notesMaster1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printerSettings" Target="printerSettings/printerSettings1.bin"/><Relationship Id="rId31" Type="http://schemas.openxmlformats.org/officeDocument/2006/relationships/presProps" Target="presProps.xml"/><Relationship Id="rId32" Type="http://schemas.openxmlformats.org/officeDocument/2006/relationships/viewProps" Target="viewProps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theme" Target="theme/theme1.xml"/><Relationship Id="rId34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6F60D55-1E0B-6446-868A-587ED530E67B}" type="datetime1">
              <a:rPr lang="en-US" smtClean="0"/>
              <a:t>5/20/18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2A0C535-C3CB-9D43-937D-BD809E9268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379908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913676B-7E3A-E34C-AA99-8F441421556E}" type="datetime1">
              <a:rPr lang="en-US" smtClean="0"/>
              <a:t>5/20/18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l-PL" smtClean="0"/>
              <a:t>Click to edit Master text styles</a:t>
            </a:r>
          </a:p>
          <a:p>
            <a:pPr lvl="1"/>
            <a:r>
              <a:rPr lang="pl-PL" smtClean="0"/>
              <a:t>Second level</a:t>
            </a:r>
          </a:p>
          <a:p>
            <a:pPr lvl="2"/>
            <a:r>
              <a:rPr lang="pl-PL" smtClean="0"/>
              <a:t>Third level</a:t>
            </a:r>
          </a:p>
          <a:p>
            <a:pPr lvl="3"/>
            <a:r>
              <a:rPr lang="pl-PL" smtClean="0"/>
              <a:t>Fourth level</a:t>
            </a:r>
          </a:p>
          <a:p>
            <a:pPr lvl="4"/>
            <a:r>
              <a:rPr lang="pl-PL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596CA31-2E6C-5C49-9035-8548DC480D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066282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96CA31-2E6C-5C49-9035-8548DC480D2F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981392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2C84B5D-CCA7-4337-9064-57B2B9ADAA60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2" y="4343402"/>
            <a:ext cx="5029200" cy="4114800"/>
          </a:xfrm>
          <a:noFill/>
          <a:ln/>
        </p:spPr>
        <p:txBody>
          <a:bodyPr/>
          <a:lstStyle/>
          <a:p>
            <a:pPr eaLnBrk="1" hangingPunct="1"/>
            <a:endParaRPr lang="en-US" dirty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7798181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96CA31-2E6C-5C49-9035-8548DC480D2F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044909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96CA31-2E6C-5C49-9035-8548DC480D2F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044909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96CA31-2E6C-5C49-9035-8548DC480D2F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77745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l-PL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0DCBA4-3FDD-1E4B-B563-86324D9FB866}" type="datetime4">
              <a:rPr lang="en-US" smtClean="0"/>
              <a:t>May 20, 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mieczyslaw.dabrowski@cern.ch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9ECDAE-3650-B94E-9CAC-833DECB4FB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98282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Click to edit Master text styles</a:t>
            </a:r>
          </a:p>
          <a:p>
            <a:pPr lvl="1"/>
            <a:r>
              <a:rPr lang="pl-PL" smtClean="0"/>
              <a:t>Second level</a:t>
            </a:r>
          </a:p>
          <a:p>
            <a:pPr lvl="2"/>
            <a:r>
              <a:rPr lang="pl-PL" smtClean="0"/>
              <a:t>Third level</a:t>
            </a:r>
          </a:p>
          <a:p>
            <a:pPr lvl="3"/>
            <a:r>
              <a:rPr lang="pl-PL" smtClean="0"/>
              <a:t>Fourth level</a:t>
            </a:r>
          </a:p>
          <a:p>
            <a:pPr lvl="4"/>
            <a:r>
              <a:rPr lang="pl-PL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0F65B0-0F51-3249-AB15-8223BBB5BA9D}" type="datetime4">
              <a:rPr lang="en-US" smtClean="0"/>
              <a:t>May 20, 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mieczyslaw.dabrowski@cern.ch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9ECDAE-3650-B94E-9CAC-833DECB4FB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60864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l-PL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l-PL" smtClean="0"/>
              <a:t>Click to edit Master text styles</a:t>
            </a:r>
          </a:p>
          <a:p>
            <a:pPr lvl="1"/>
            <a:r>
              <a:rPr lang="pl-PL" smtClean="0"/>
              <a:t>Second level</a:t>
            </a:r>
          </a:p>
          <a:p>
            <a:pPr lvl="2"/>
            <a:r>
              <a:rPr lang="pl-PL" smtClean="0"/>
              <a:t>Third level</a:t>
            </a:r>
          </a:p>
          <a:p>
            <a:pPr lvl="3"/>
            <a:r>
              <a:rPr lang="pl-PL" smtClean="0"/>
              <a:t>Fourth level</a:t>
            </a:r>
          </a:p>
          <a:p>
            <a:pPr lvl="4"/>
            <a:r>
              <a:rPr lang="pl-PL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FD228B-CF26-DB46-ABEE-CE44BCC03BE9}" type="datetime4">
              <a:rPr lang="en-US" smtClean="0"/>
              <a:t>May 20, 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mieczyslaw.dabrowski@cern.ch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9ECDAE-3650-B94E-9CAC-833DECB4FB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7475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Click to edit Master text styles</a:t>
            </a:r>
          </a:p>
          <a:p>
            <a:pPr lvl="1"/>
            <a:r>
              <a:rPr lang="pl-PL" smtClean="0"/>
              <a:t>Second level</a:t>
            </a:r>
          </a:p>
          <a:p>
            <a:pPr lvl="2"/>
            <a:r>
              <a:rPr lang="pl-PL" smtClean="0"/>
              <a:t>Third level</a:t>
            </a:r>
          </a:p>
          <a:p>
            <a:pPr lvl="3"/>
            <a:r>
              <a:rPr lang="pl-PL" smtClean="0"/>
              <a:t>Fourth level</a:t>
            </a:r>
          </a:p>
          <a:p>
            <a:pPr lvl="4"/>
            <a:r>
              <a:rPr lang="pl-PL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359698-4ADC-274F-AE5B-4674587E428C}" type="datetime4">
              <a:rPr lang="en-US" smtClean="0"/>
              <a:t>May 20, 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mieczyslaw.dabrowski@cern.ch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9ECDAE-3650-B94E-9CAC-833DECB4FB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66100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82EA16-91B4-B245-9F12-F79C475FBD4A}" type="datetime4">
              <a:rPr lang="en-US" smtClean="0"/>
              <a:t>May 20, 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mieczyslaw.dabrowski@cern.ch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9ECDAE-3650-B94E-9CAC-833DECB4FB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06947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Click to edit Master text styles</a:t>
            </a:r>
          </a:p>
          <a:p>
            <a:pPr lvl="1"/>
            <a:r>
              <a:rPr lang="pl-PL" smtClean="0"/>
              <a:t>Second level</a:t>
            </a:r>
          </a:p>
          <a:p>
            <a:pPr lvl="2"/>
            <a:r>
              <a:rPr lang="pl-PL" smtClean="0"/>
              <a:t>Third level</a:t>
            </a:r>
          </a:p>
          <a:p>
            <a:pPr lvl="3"/>
            <a:r>
              <a:rPr lang="pl-PL" smtClean="0"/>
              <a:t>Fourth level</a:t>
            </a:r>
          </a:p>
          <a:p>
            <a:pPr lvl="4"/>
            <a:r>
              <a:rPr lang="pl-PL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Click to edit Master text styles</a:t>
            </a:r>
          </a:p>
          <a:p>
            <a:pPr lvl="1"/>
            <a:r>
              <a:rPr lang="pl-PL" smtClean="0"/>
              <a:t>Second level</a:t>
            </a:r>
          </a:p>
          <a:p>
            <a:pPr lvl="2"/>
            <a:r>
              <a:rPr lang="pl-PL" smtClean="0"/>
              <a:t>Third level</a:t>
            </a:r>
          </a:p>
          <a:p>
            <a:pPr lvl="3"/>
            <a:r>
              <a:rPr lang="pl-PL" smtClean="0"/>
              <a:t>Fourth level</a:t>
            </a:r>
          </a:p>
          <a:p>
            <a:pPr lvl="4"/>
            <a:r>
              <a:rPr lang="pl-PL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8ADB93-0943-BE46-BFAD-50ABAC5A8EFC}" type="datetime4">
              <a:rPr lang="en-US" smtClean="0"/>
              <a:t>May 20, 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mieczyslaw.dabrowski@cern.ch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9ECDAE-3650-B94E-9CAC-833DECB4FB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38352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Click to edit Master text styles</a:t>
            </a:r>
          </a:p>
          <a:p>
            <a:pPr lvl="1"/>
            <a:r>
              <a:rPr lang="pl-PL" smtClean="0"/>
              <a:t>Second level</a:t>
            </a:r>
          </a:p>
          <a:p>
            <a:pPr lvl="2"/>
            <a:r>
              <a:rPr lang="pl-PL" smtClean="0"/>
              <a:t>Third level</a:t>
            </a:r>
          </a:p>
          <a:p>
            <a:pPr lvl="3"/>
            <a:r>
              <a:rPr lang="pl-PL" smtClean="0"/>
              <a:t>Fourth level</a:t>
            </a:r>
          </a:p>
          <a:p>
            <a:pPr lvl="4"/>
            <a:r>
              <a:rPr lang="pl-PL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Click to edit Master text styles</a:t>
            </a:r>
          </a:p>
          <a:p>
            <a:pPr lvl="1"/>
            <a:r>
              <a:rPr lang="pl-PL" smtClean="0"/>
              <a:t>Second level</a:t>
            </a:r>
          </a:p>
          <a:p>
            <a:pPr lvl="2"/>
            <a:r>
              <a:rPr lang="pl-PL" smtClean="0"/>
              <a:t>Third level</a:t>
            </a:r>
          </a:p>
          <a:p>
            <a:pPr lvl="3"/>
            <a:r>
              <a:rPr lang="pl-PL" smtClean="0"/>
              <a:t>Fourth level</a:t>
            </a:r>
          </a:p>
          <a:p>
            <a:pPr lvl="4"/>
            <a:r>
              <a:rPr lang="pl-PL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7948F5-5C7A-0346-9ECF-08077E66DD3D}" type="datetime4">
              <a:rPr lang="en-US" smtClean="0"/>
              <a:t>May 20, 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mieczyslaw.dabrowski@cern.ch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9ECDAE-3650-B94E-9CAC-833DECB4FB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06512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788BB8-F58C-7A4B-80D5-F5BBFCA68566}" type="datetime4">
              <a:rPr lang="en-US" smtClean="0"/>
              <a:t>May 20, 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mieczyslaw.dabrowski@cern.ch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9ECDAE-3650-B94E-9CAC-833DECB4FB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03475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609EA-BD8F-2D4D-86B0-67BABE442FA6}" type="datetime4">
              <a:rPr lang="en-US" smtClean="0"/>
              <a:t>May 20, 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mieczyslaw.dabrowski@cern.ch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9ECDAE-3650-B94E-9CAC-833DECB4FB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23082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Click to edit Master text styles</a:t>
            </a:r>
          </a:p>
          <a:p>
            <a:pPr lvl="1"/>
            <a:r>
              <a:rPr lang="pl-PL" smtClean="0"/>
              <a:t>Second level</a:t>
            </a:r>
          </a:p>
          <a:p>
            <a:pPr lvl="2"/>
            <a:r>
              <a:rPr lang="pl-PL" smtClean="0"/>
              <a:t>Third level</a:t>
            </a:r>
          </a:p>
          <a:p>
            <a:pPr lvl="3"/>
            <a:r>
              <a:rPr lang="pl-PL" smtClean="0"/>
              <a:t>Fourth level</a:t>
            </a:r>
          </a:p>
          <a:p>
            <a:pPr lvl="4"/>
            <a:r>
              <a:rPr lang="pl-PL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5B3EEA-08B6-A549-BB83-648E21EE0EDE}" type="datetime4">
              <a:rPr lang="en-US" smtClean="0"/>
              <a:t>May 20, 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mieczyslaw.dabrowski@cern.ch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9ECDAE-3650-B94E-9CAC-833DECB4FB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61874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9FE90F-F55E-E244-BD64-6C8C040B0282}" type="datetime4">
              <a:rPr lang="en-US" smtClean="0"/>
              <a:t>May 20, 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mieczyslaw.dabrowski@cern.ch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9ECDAE-3650-B94E-9CAC-833DECB4FB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77481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smtClean="0"/>
              <a:t>Click to edit Master text styles</a:t>
            </a:r>
          </a:p>
          <a:p>
            <a:pPr lvl="1"/>
            <a:r>
              <a:rPr lang="pl-PL" smtClean="0"/>
              <a:t>Second level</a:t>
            </a:r>
          </a:p>
          <a:p>
            <a:pPr lvl="2"/>
            <a:r>
              <a:rPr lang="pl-PL" smtClean="0"/>
              <a:t>Third level</a:t>
            </a:r>
          </a:p>
          <a:p>
            <a:pPr lvl="3"/>
            <a:r>
              <a:rPr lang="pl-PL" smtClean="0"/>
              <a:t>Fourth level</a:t>
            </a:r>
          </a:p>
          <a:p>
            <a:pPr lvl="4"/>
            <a:r>
              <a:rPr lang="pl-PL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47E6D4-ABDB-A64F-8E6E-2F466C219CC6}" type="datetime4">
              <a:rPr lang="en-US" smtClean="0"/>
              <a:t>May 20, 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mieczyslaw.dabrowski@cern.ch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9ECDAE-3650-B94E-9CAC-833DECB4FB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72605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gi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4" Type="http://schemas.openxmlformats.org/officeDocument/2006/relationships/image" Target="../media/image14.gi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gi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gif"/><Relationship Id="rId3" Type="http://schemas.openxmlformats.org/officeDocument/2006/relationships/image" Target="../media/image13.gi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4" Type="http://schemas.openxmlformats.org/officeDocument/2006/relationships/image" Target="../media/image17.png"/><Relationship Id="rId5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wmf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emf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7.em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wmf"/><Relationship Id="rId3" Type="http://schemas.openxmlformats.org/officeDocument/2006/relationships/image" Target="../media/image9.wm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40265" y="2183220"/>
            <a:ext cx="8314267" cy="1707211"/>
          </a:xfrm>
        </p:spPr>
        <p:txBody>
          <a:bodyPr anchor="t" anchorCtr="0">
            <a:normAutofit/>
          </a:bodyPr>
          <a:lstStyle/>
          <a:p>
            <a:r>
              <a:rPr lang="en-US" sz="4800" b="1" dirty="0" smtClean="0">
                <a:solidFill>
                  <a:srgbClr val="000000"/>
                </a:solidFill>
              </a:rPr>
              <a:t>Analog Front-ends </a:t>
            </a:r>
            <a:br>
              <a:rPr lang="en-US" sz="4800" b="1" dirty="0" smtClean="0">
                <a:solidFill>
                  <a:srgbClr val="000000"/>
                </a:solidFill>
              </a:rPr>
            </a:br>
            <a:r>
              <a:rPr lang="en-US" sz="4800" b="1" dirty="0" smtClean="0">
                <a:solidFill>
                  <a:srgbClr val="000000"/>
                </a:solidFill>
              </a:rPr>
              <a:t>for Cold Experiments</a:t>
            </a:r>
            <a:endParaRPr lang="en-US" sz="4800" b="1" dirty="0">
              <a:solidFill>
                <a:srgbClr val="000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72093" y="5959702"/>
            <a:ext cx="3721099" cy="847499"/>
          </a:xfrm>
        </p:spPr>
        <p:txBody>
          <a:bodyPr>
            <a:noAutofit/>
          </a:bodyPr>
          <a:lstStyle/>
          <a:p>
            <a:pPr algn="r"/>
            <a:endParaRPr lang="en-US" sz="2000" dirty="0" smtClean="0">
              <a:solidFill>
                <a:srgbClr val="000000"/>
              </a:solidFill>
            </a:endParaRPr>
          </a:p>
          <a:p>
            <a:pPr algn="r"/>
            <a:r>
              <a:rPr lang="en-US" sz="2000" dirty="0" smtClean="0">
                <a:solidFill>
                  <a:srgbClr val="000000"/>
                </a:solidFill>
              </a:rPr>
              <a:t>FEE-18, May 20, 2018</a:t>
            </a:r>
          </a:p>
        </p:txBody>
      </p:sp>
      <p:sp>
        <p:nvSpPr>
          <p:cNvPr id="4" name="Rectangle 3"/>
          <p:cNvSpPr/>
          <p:nvPr/>
        </p:nvSpPr>
        <p:spPr>
          <a:xfrm>
            <a:off x="812800" y="4049124"/>
            <a:ext cx="77597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u="sng" dirty="0" smtClean="0">
                <a:solidFill>
                  <a:srgbClr val="000000"/>
                </a:solidFill>
              </a:rPr>
              <a:t>M. Dabrowski</a:t>
            </a:r>
            <a:r>
              <a:rPr lang="en-US" sz="2000" u="sng" baseline="30000" dirty="0" smtClean="0">
                <a:solidFill>
                  <a:srgbClr val="000000"/>
                </a:solidFill>
              </a:rPr>
              <a:t>1</a:t>
            </a:r>
            <a:r>
              <a:rPr lang="en-US" sz="2000" dirty="0" smtClean="0">
                <a:solidFill>
                  <a:srgbClr val="000000"/>
                </a:solidFill>
              </a:rPr>
              <a:t>,</a:t>
            </a:r>
            <a:endParaRPr lang="en-US" sz="2000" dirty="0">
              <a:solidFill>
                <a:srgbClr val="000000"/>
              </a:solidFill>
            </a:endParaRPr>
          </a:p>
          <a:p>
            <a:pPr algn="ctr"/>
            <a:r>
              <a:rPr lang="en-US" sz="2000" dirty="0" smtClean="0">
                <a:solidFill>
                  <a:srgbClr val="000000"/>
                </a:solidFill>
              </a:rPr>
              <a:t>G. Carini</a:t>
            </a:r>
            <a:r>
              <a:rPr lang="en-US" sz="2000" baseline="30000" dirty="0" smtClean="0">
                <a:solidFill>
                  <a:srgbClr val="000000"/>
                </a:solidFill>
              </a:rPr>
              <a:t>1</a:t>
            </a:r>
            <a:r>
              <a:rPr lang="en-US" sz="2000" dirty="0" smtClean="0">
                <a:solidFill>
                  <a:srgbClr val="000000"/>
                </a:solidFill>
              </a:rPr>
              <a:t>, H; Chen</a:t>
            </a:r>
            <a:r>
              <a:rPr lang="en-US" sz="2000" baseline="30000" dirty="0" smtClean="0">
                <a:solidFill>
                  <a:srgbClr val="000000"/>
                </a:solidFill>
              </a:rPr>
              <a:t>1</a:t>
            </a:r>
            <a:r>
              <a:rPr lang="en-US" sz="2000" dirty="0" smtClean="0">
                <a:solidFill>
                  <a:srgbClr val="000000"/>
                </a:solidFill>
              </a:rPr>
              <a:t>, A. D’Andragora</a:t>
            </a:r>
            <a:r>
              <a:rPr lang="en-US" sz="2000" baseline="30000" dirty="0" smtClean="0">
                <a:solidFill>
                  <a:srgbClr val="000000"/>
                </a:solidFill>
              </a:rPr>
              <a:t>2</a:t>
            </a:r>
            <a:r>
              <a:rPr lang="en-US" sz="2000" dirty="0" smtClean="0">
                <a:solidFill>
                  <a:srgbClr val="000000"/>
                </a:solidFill>
              </a:rPr>
              <a:t>, Y. Mei</a:t>
            </a:r>
            <a:r>
              <a:rPr lang="en-US" sz="2000" baseline="30000" dirty="0" smtClean="0">
                <a:solidFill>
                  <a:srgbClr val="000000"/>
                </a:solidFill>
              </a:rPr>
              <a:t>1</a:t>
            </a:r>
            <a:r>
              <a:rPr lang="en-US" sz="2000" dirty="0" smtClean="0">
                <a:solidFill>
                  <a:srgbClr val="000000"/>
                </a:solidFill>
              </a:rPr>
              <a:t>, S. Li</a:t>
            </a:r>
            <a:r>
              <a:rPr lang="en-US" sz="2000" baseline="30000" dirty="0" smtClean="0">
                <a:solidFill>
                  <a:srgbClr val="000000"/>
                </a:solidFill>
              </a:rPr>
              <a:t>1</a:t>
            </a:r>
            <a:r>
              <a:rPr lang="en-US" sz="2000" dirty="0" smtClean="0">
                <a:solidFill>
                  <a:srgbClr val="000000"/>
                </a:solidFill>
              </a:rPr>
              <a:t>, </a:t>
            </a:r>
          </a:p>
          <a:p>
            <a:pPr algn="ctr"/>
            <a:r>
              <a:rPr lang="en-US" sz="2000" dirty="0" smtClean="0">
                <a:solidFill>
                  <a:srgbClr val="000000"/>
                </a:solidFill>
              </a:rPr>
              <a:t>V. Radeka</a:t>
            </a:r>
            <a:r>
              <a:rPr lang="en-US" sz="2000" baseline="30000" dirty="0" smtClean="0">
                <a:solidFill>
                  <a:srgbClr val="000000"/>
                </a:solidFill>
              </a:rPr>
              <a:t>1</a:t>
            </a:r>
            <a:r>
              <a:rPr lang="en-US" sz="2000" dirty="0" smtClean="0">
                <a:solidFill>
                  <a:srgbClr val="000000"/>
                </a:solidFill>
              </a:rPr>
              <a:t>, S. Rescia</a:t>
            </a:r>
            <a:r>
              <a:rPr lang="en-US" sz="2000" baseline="30000" dirty="0" smtClean="0">
                <a:solidFill>
                  <a:srgbClr val="000000"/>
                </a:solidFill>
              </a:rPr>
              <a:t>1</a:t>
            </a:r>
            <a:r>
              <a:rPr lang="en-US" sz="2000" dirty="0" smtClean="0">
                <a:solidFill>
                  <a:srgbClr val="000000"/>
                </a:solidFill>
              </a:rPr>
              <a:t> and E. Vernon</a:t>
            </a:r>
            <a:r>
              <a:rPr lang="en-US" sz="2000" baseline="30000" dirty="0" smtClean="0">
                <a:solidFill>
                  <a:srgbClr val="000000"/>
                </a:solidFill>
              </a:rPr>
              <a:t>1</a:t>
            </a:r>
            <a:r>
              <a:rPr lang="en-US" sz="2000" dirty="0" smtClean="0">
                <a:solidFill>
                  <a:srgbClr val="000000"/>
                </a:solidFill>
              </a:rPr>
              <a:t> 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3380" y="324556"/>
            <a:ext cx="3201937" cy="117404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32399" y="490960"/>
            <a:ext cx="3661833" cy="61466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15902" y="6302402"/>
            <a:ext cx="31151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Contact: </a:t>
            </a:r>
            <a:r>
              <a:rPr lang="en-US" i="1" dirty="0" err="1">
                <a:solidFill>
                  <a:srgbClr val="000000"/>
                </a:solidFill>
              </a:rPr>
              <a:t>mdabrowski@</a:t>
            </a:r>
            <a:r>
              <a:rPr lang="en-US" i="1" dirty="0" err="1" smtClean="0">
                <a:solidFill>
                  <a:srgbClr val="000000"/>
                </a:solidFill>
              </a:rPr>
              <a:t>bnl.gov</a:t>
            </a:r>
            <a:endParaRPr lang="en-US" i="1" dirty="0">
              <a:solidFill>
                <a:srgbClr val="00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891369" y="5404936"/>
            <a:ext cx="3454792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AutoNum type="arabicPeriod"/>
            </a:pPr>
            <a:r>
              <a:rPr lang="en-US" sz="1000" dirty="0" smtClean="0"/>
              <a:t>Brookhaven National Laboratory, Upton, New York, USA</a:t>
            </a:r>
          </a:p>
          <a:p>
            <a:pPr marL="342900" indent="-342900">
              <a:buAutoNum type="arabicPeriod"/>
            </a:pPr>
            <a:r>
              <a:rPr lang="en-US" sz="1000" dirty="0" err="1" smtClean="0">
                <a:solidFill>
                  <a:srgbClr val="000000"/>
                </a:solidFill>
              </a:rPr>
              <a:t>Fondazione</a:t>
            </a:r>
            <a:r>
              <a:rPr lang="en-US" sz="1000" dirty="0" smtClean="0">
                <a:solidFill>
                  <a:srgbClr val="000000"/>
                </a:solidFill>
              </a:rPr>
              <a:t> Bruno Kessler, Trento, Italy</a:t>
            </a:r>
          </a:p>
          <a:p>
            <a:pPr marL="342900" indent="-342900">
              <a:buAutoNum type="arabicPeriod"/>
            </a:pPr>
            <a:endParaRPr lang="en-US" sz="10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34186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23" descr="signal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11858" y="358643"/>
            <a:ext cx="5317075" cy="4473677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9ECDAE-3650-B94E-9CAC-833DECB4FBC2}" type="slidenum">
              <a:rPr lang="en-US" smtClean="0"/>
              <a:t>10</a:t>
            </a:fld>
            <a:endParaRPr lang="en-US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xmlns="" id="{B43E8751-E3E5-4051-A6FC-10AC147D47E4}"/>
              </a:ext>
            </a:extLst>
          </p:cNvPr>
          <p:cNvSpPr txBox="1"/>
          <p:nvPr/>
        </p:nvSpPr>
        <p:spPr>
          <a:xfrm>
            <a:off x="457200" y="4914777"/>
            <a:ext cx="8229600" cy="1754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>
                <a:solidFill>
                  <a:schemeClr val="tx1"/>
                </a:solidFill>
              </a:rPr>
              <a:t>LAr</a:t>
            </a:r>
            <a:r>
              <a:rPr lang="en-US" dirty="0" smtClean="0">
                <a:solidFill>
                  <a:schemeClr val="tx1"/>
                </a:solidFill>
              </a:rPr>
              <a:t> TPC </a:t>
            </a:r>
            <a:r>
              <a:rPr lang="en-US" dirty="0" smtClean="0"/>
              <a:t>allows </a:t>
            </a:r>
            <a:r>
              <a:rPr lang="en-US" dirty="0" smtClean="0">
                <a:solidFill>
                  <a:schemeClr val="tx1"/>
                </a:solidFill>
              </a:rPr>
              <a:t>full 3D track reconstruction and it comprises </a:t>
            </a:r>
            <a:r>
              <a:rPr lang="en-US" b="1" dirty="0"/>
              <a:t>t</a:t>
            </a:r>
            <a:r>
              <a:rPr lang="en-US" b="1" dirty="0" smtClean="0"/>
              <a:t>hree planes of sense wires</a:t>
            </a:r>
            <a:r>
              <a:rPr lang="en-US" dirty="0" smtClean="0"/>
              <a:t>:</a:t>
            </a:r>
          </a:p>
          <a:p>
            <a:r>
              <a:rPr lang="en-US" dirty="0">
                <a:solidFill>
                  <a:schemeClr val="tx1"/>
                </a:solidFill>
              </a:rPr>
              <a:t>	</a:t>
            </a:r>
            <a:r>
              <a:rPr lang="en-US" dirty="0" smtClean="0">
                <a:solidFill>
                  <a:schemeClr val="tx1"/>
                </a:solidFill>
              </a:rPr>
              <a:t>- </a:t>
            </a:r>
            <a:r>
              <a:rPr lang="en-US" dirty="0" smtClean="0"/>
              <a:t>two induction planes (U, V)</a:t>
            </a:r>
          </a:p>
          <a:p>
            <a:r>
              <a:rPr lang="en-US" dirty="0">
                <a:solidFill>
                  <a:schemeClr val="tx1"/>
                </a:solidFill>
              </a:rPr>
              <a:t>	</a:t>
            </a:r>
            <a:r>
              <a:rPr lang="en-US" dirty="0" smtClean="0">
                <a:solidFill>
                  <a:schemeClr val="tx1"/>
                </a:solidFill>
              </a:rPr>
              <a:t>- </a:t>
            </a:r>
            <a:r>
              <a:rPr lang="en-US" dirty="0" smtClean="0"/>
              <a:t>one</a:t>
            </a:r>
            <a:r>
              <a:rPr lang="en-US" dirty="0" smtClean="0">
                <a:solidFill>
                  <a:schemeClr val="tx1"/>
                </a:solidFill>
              </a:rPr>
              <a:t> collection plane (Y)</a:t>
            </a:r>
          </a:p>
          <a:p>
            <a:endParaRPr lang="en-US" dirty="0"/>
          </a:p>
          <a:p>
            <a:r>
              <a:rPr lang="en-US" dirty="0" smtClean="0">
                <a:solidFill>
                  <a:schemeClr val="tx1"/>
                </a:solidFill>
              </a:rPr>
              <a:t>Sense wires up to </a:t>
            </a:r>
            <a:r>
              <a:rPr lang="en-US" b="1" dirty="0" smtClean="0">
                <a:solidFill>
                  <a:schemeClr val="tx1"/>
                </a:solidFill>
              </a:rPr>
              <a:t>10m long; 35k wires/</a:t>
            </a:r>
            <a:r>
              <a:rPr lang="en-US" b="1" dirty="0" err="1" smtClean="0">
                <a:solidFill>
                  <a:schemeClr val="tx1"/>
                </a:solidFill>
              </a:rPr>
              <a:t>kton</a:t>
            </a:r>
            <a:r>
              <a:rPr lang="en-US" b="1" dirty="0" smtClean="0">
                <a:solidFill>
                  <a:schemeClr val="tx1"/>
                </a:solidFill>
              </a:rPr>
              <a:t>;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21640" y="248073"/>
            <a:ext cx="83037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/>
              <a:t>LIQUID ARGON TIME PROJECTION CHAMBER 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13100922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48AAD8-6CD3-42FA-A537-8DCD176E3E97}" type="slidenum">
              <a:rPr lang="en-US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11</a:t>
            </a:fld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pic>
        <p:nvPicPr>
          <p:cNvPr id="7" name="Picture 2" descr="C:\Users\yubo\Documents\LBNE\TPC\signal\drift-lines1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65194" y="1092206"/>
            <a:ext cx="2831778" cy="3649134"/>
          </a:xfrm>
          <a:prstGeom prst="rect">
            <a:avLst/>
          </a:prstGeom>
          <a:noFill/>
        </p:spPr>
      </p:pic>
      <p:cxnSp>
        <p:nvCxnSpPr>
          <p:cNvPr id="8" name="Straight Connector 7"/>
          <p:cNvCxnSpPr/>
          <p:nvPr/>
        </p:nvCxnSpPr>
        <p:spPr>
          <a:xfrm flipH="1">
            <a:off x="1845728" y="2506139"/>
            <a:ext cx="914400" cy="397933"/>
          </a:xfrm>
          <a:prstGeom prst="line">
            <a:avLst/>
          </a:prstGeom>
          <a:ln w="3810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4" descr="C:\Users\yubo\Documents\LBNE\TPC\signal\waveform1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68795" y="1312339"/>
            <a:ext cx="3200400" cy="3578225"/>
          </a:xfrm>
          <a:prstGeom prst="rect">
            <a:avLst/>
          </a:prstGeom>
          <a:noFill/>
        </p:spPr>
      </p:pic>
      <p:sp>
        <p:nvSpPr>
          <p:cNvPr id="12" name="Rectangle 11"/>
          <p:cNvSpPr/>
          <p:nvPr/>
        </p:nvSpPr>
        <p:spPr>
          <a:xfrm>
            <a:off x="4368795" y="1312339"/>
            <a:ext cx="3200400" cy="357530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  <a:latin typeface="Calibri"/>
            </a:endParaRPr>
          </a:p>
        </p:txBody>
      </p:sp>
      <p:pic>
        <p:nvPicPr>
          <p:cNvPr id="13" name="Picture 5" descr="C:\Users\yubo\Documents\LBNE\TPC\signal\waveform2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368795" y="1312339"/>
            <a:ext cx="3200400" cy="3578225"/>
          </a:xfrm>
          <a:prstGeom prst="rect">
            <a:avLst/>
          </a:prstGeom>
          <a:noFill/>
        </p:spPr>
      </p:pic>
      <p:sp>
        <p:nvSpPr>
          <p:cNvPr id="15" name="TextBox 14"/>
          <p:cNvSpPr txBox="1"/>
          <p:nvPr/>
        </p:nvSpPr>
        <p:spPr>
          <a:xfrm>
            <a:off x="7355412" y="4428073"/>
            <a:ext cx="6286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prstClr val="black"/>
                </a:solidFill>
                <a:latin typeface="Calibri"/>
              </a:rPr>
              <a:t>[µs]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57200" y="5325536"/>
            <a:ext cx="8229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  <a:latin typeface="Calibri"/>
              </a:rPr>
              <a:t>DUNE style </a:t>
            </a:r>
            <a:r>
              <a:rPr lang="en-US" dirty="0">
                <a:solidFill>
                  <a:prstClr val="black"/>
                </a:solidFill>
                <a:latin typeface="Calibri"/>
              </a:rPr>
              <a:t>wire arrangement:  </a:t>
            </a:r>
            <a:r>
              <a:rPr lang="en-US" b="1" dirty="0">
                <a:solidFill>
                  <a:prstClr val="black"/>
                </a:solidFill>
                <a:latin typeface="Calibri"/>
              </a:rPr>
              <a:t>3 instrumented wire planes </a:t>
            </a:r>
            <a:r>
              <a:rPr lang="en-US" dirty="0">
                <a:solidFill>
                  <a:prstClr val="black"/>
                </a:solidFill>
                <a:latin typeface="Calibri"/>
              </a:rPr>
              <a:t>+ 1 grid plane</a:t>
            </a:r>
            <a:r>
              <a:rPr lang="en-US" dirty="0" smtClean="0">
                <a:solidFill>
                  <a:prstClr val="black"/>
                </a:solidFill>
                <a:latin typeface="Calibri"/>
              </a:rPr>
              <a:t>; </a:t>
            </a:r>
          </a:p>
          <a:p>
            <a:endParaRPr lang="en-US" dirty="0">
              <a:solidFill>
                <a:prstClr val="black"/>
              </a:solidFill>
              <a:latin typeface="Calibri"/>
            </a:endParaRPr>
          </a:p>
          <a:p>
            <a:r>
              <a:rPr lang="en-US" dirty="0" smtClean="0">
                <a:solidFill>
                  <a:prstClr val="black"/>
                </a:solidFill>
                <a:latin typeface="Calibri"/>
              </a:rPr>
              <a:t>Raw </a:t>
            </a:r>
            <a:r>
              <a:rPr lang="en-US" dirty="0">
                <a:solidFill>
                  <a:prstClr val="black"/>
                </a:solidFill>
                <a:latin typeface="Calibri"/>
              </a:rPr>
              <a:t>current waveforms convolved with a </a:t>
            </a:r>
            <a:r>
              <a:rPr lang="en-US" dirty="0" smtClean="0">
                <a:solidFill>
                  <a:prstClr val="black"/>
                </a:solidFill>
                <a:latin typeface="Calibri"/>
              </a:rPr>
              <a:t>0.5 µs </a:t>
            </a:r>
            <a:r>
              <a:rPr lang="en-US" dirty="0">
                <a:solidFill>
                  <a:prstClr val="black"/>
                </a:solidFill>
                <a:latin typeface="Calibri"/>
              </a:rPr>
              <a:t>gaussian (~1/2 drift length) to mimic </a:t>
            </a:r>
            <a:r>
              <a:rPr lang="en-US" dirty="0" smtClean="0">
                <a:solidFill>
                  <a:prstClr val="black"/>
                </a:solidFill>
                <a:latin typeface="Calibri"/>
              </a:rPr>
              <a:t>diffusion.</a:t>
            </a:r>
            <a:endParaRPr lang="en-US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3135" y="4686308"/>
            <a:ext cx="3239278" cy="630760"/>
          </a:xfrm>
        </p:spPr>
        <p:txBody>
          <a:bodyPr>
            <a:normAutofit/>
          </a:bodyPr>
          <a:lstStyle/>
          <a:p>
            <a:pPr algn="ctr"/>
            <a:r>
              <a:rPr lang="en-US" sz="1600" b="1" dirty="0" smtClean="0">
                <a:solidFill>
                  <a:srgbClr val="000000"/>
                </a:solidFill>
              </a:rPr>
              <a:t>(drift </a:t>
            </a:r>
            <a:r>
              <a:rPr lang="en-US" sz="1600" b="1" dirty="0">
                <a:solidFill>
                  <a:srgbClr val="000000"/>
                </a:solidFill>
              </a:rPr>
              <a:t>velocity ~ 1.6 mm/</a:t>
            </a:r>
            <a:r>
              <a:rPr lang="en-US" sz="1600" b="1" dirty="0" smtClean="0">
                <a:solidFill>
                  <a:srgbClr val="000000"/>
                </a:solidFill>
              </a:rPr>
              <a:t>µs)</a:t>
            </a:r>
            <a:endParaRPr lang="en-US" sz="1600" b="1" dirty="0">
              <a:solidFill>
                <a:srgbClr val="000000"/>
              </a:solidFill>
              <a:cs typeface="Arial" pitchFamily="34" charset="0"/>
            </a:endParaRPr>
          </a:p>
        </p:txBody>
      </p:sp>
      <p:cxnSp>
        <p:nvCxnSpPr>
          <p:cNvPr id="17" name="Straight Arrow Connector 16"/>
          <p:cNvCxnSpPr/>
          <p:nvPr/>
        </p:nvCxnSpPr>
        <p:spPr>
          <a:xfrm>
            <a:off x="4453453" y="4389022"/>
            <a:ext cx="3302009" cy="0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421640" y="248073"/>
            <a:ext cx="830376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/>
              <a:t>LIQUID ARGON TIME PROJECTION CHAMBER</a:t>
            </a:r>
          </a:p>
          <a:p>
            <a:pPr algn="ctr"/>
            <a:r>
              <a:rPr lang="en-US" sz="2400" b="1" dirty="0" smtClean="0"/>
              <a:t>- SIGNAL FORMATION </a:t>
            </a:r>
            <a:endParaRPr lang="en-US" sz="2400" b="1" dirty="0"/>
          </a:p>
        </p:txBody>
      </p:sp>
      <p:sp>
        <p:nvSpPr>
          <p:cNvPr id="3" name="Oval 2"/>
          <p:cNvSpPr/>
          <p:nvPr/>
        </p:nvSpPr>
        <p:spPr>
          <a:xfrm>
            <a:off x="2319866" y="3437467"/>
            <a:ext cx="84666" cy="84666"/>
          </a:xfrm>
          <a:prstGeom prst="ellipse">
            <a:avLst/>
          </a:prstGeom>
          <a:solidFill>
            <a:schemeClr val="accent1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/>
          <p:cNvSpPr/>
          <p:nvPr/>
        </p:nvSpPr>
        <p:spPr>
          <a:xfrm>
            <a:off x="2489199" y="3793067"/>
            <a:ext cx="84666" cy="84666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/>
          <p:cNvSpPr/>
          <p:nvPr/>
        </p:nvSpPr>
        <p:spPr>
          <a:xfrm>
            <a:off x="2328332" y="4191000"/>
            <a:ext cx="84666" cy="84666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38071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repeatCount="5000" fill="hold" nodeType="click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2.77778E-7 -4.44444E-6 L -0.00087 0.29051 " pathEditMode="relative" rAng="0" ptsTypes="AA">
                                      <p:cBhvr>
                                        <p:cTn id="6" dur="5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2" y="14514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63" presetClass="path" presetSubtype="0" repeatCount="5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8906 -3.33333E-6 L 0.34705 -3.33333E-6 " pathEditMode="relative" rAng="0" ptsTypes="AA">
                                      <p:cBhvr>
                                        <p:cTn id="8" dur="5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899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48AAD8-6CD3-42FA-A537-8DCD176E3E97}" type="slidenum">
              <a:rPr lang="en-US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12</a:t>
            </a:fld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pic>
        <p:nvPicPr>
          <p:cNvPr id="7" name="Picture 2" descr="C:\Users\yubo\Documents\LBNE\TPC\signal\drift-lines1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65194" y="1092206"/>
            <a:ext cx="2831778" cy="3649134"/>
          </a:xfrm>
          <a:prstGeom prst="rect">
            <a:avLst/>
          </a:prstGeom>
          <a:noFill/>
        </p:spPr>
      </p:pic>
      <p:pic>
        <p:nvPicPr>
          <p:cNvPr id="11" name="Picture 4" descr="C:\Users\yubo\Documents\LBNE\TPC\signal\waveform1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68795" y="1312339"/>
            <a:ext cx="3200400" cy="3578225"/>
          </a:xfrm>
          <a:prstGeom prst="rect">
            <a:avLst/>
          </a:prstGeom>
          <a:noFill/>
        </p:spPr>
      </p:pic>
      <p:sp>
        <p:nvSpPr>
          <p:cNvPr id="15" name="TextBox 14"/>
          <p:cNvSpPr txBox="1"/>
          <p:nvPr/>
        </p:nvSpPr>
        <p:spPr>
          <a:xfrm>
            <a:off x="7355412" y="4428073"/>
            <a:ext cx="6286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prstClr val="black"/>
                </a:solidFill>
                <a:latin typeface="Calibri"/>
              </a:rPr>
              <a:t>[µs]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44500" y="5490636"/>
            <a:ext cx="8229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  <a:latin typeface="Calibri"/>
              </a:rPr>
              <a:t>DUNE style </a:t>
            </a:r>
            <a:r>
              <a:rPr lang="en-US" dirty="0">
                <a:solidFill>
                  <a:prstClr val="black"/>
                </a:solidFill>
                <a:latin typeface="Calibri"/>
              </a:rPr>
              <a:t>wire arrangement:  </a:t>
            </a:r>
            <a:r>
              <a:rPr lang="en-US" b="1" dirty="0">
                <a:solidFill>
                  <a:prstClr val="black"/>
                </a:solidFill>
                <a:latin typeface="Calibri"/>
              </a:rPr>
              <a:t>3 instrumented wire planes </a:t>
            </a:r>
            <a:r>
              <a:rPr lang="en-US" dirty="0">
                <a:solidFill>
                  <a:prstClr val="black"/>
                </a:solidFill>
                <a:latin typeface="Calibri"/>
              </a:rPr>
              <a:t>+ 1 grid plane</a:t>
            </a:r>
            <a:r>
              <a:rPr lang="en-US" dirty="0" smtClean="0">
                <a:solidFill>
                  <a:prstClr val="black"/>
                </a:solidFill>
                <a:latin typeface="Calibri"/>
              </a:rPr>
              <a:t>; </a:t>
            </a:r>
          </a:p>
          <a:p>
            <a:endParaRPr lang="en-US" dirty="0">
              <a:solidFill>
                <a:prstClr val="black"/>
              </a:solidFill>
              <a:latin typeface="Calibri"/>
            </a:endParaRPr>
          </a:p>
          <a:p>
            <a:r>
              <a:rPr lang="en-US" dirty="0" smtClean="0">
                <a:solidFill>
                  <a:prstClr val="black"/>
                </a:solidFill>
                <a:latin typeface="Calibri"/>
              </a:rPr>
              <a:t>Raw </a:t>
            </a:r>
            <a:r>
              <a:rPr lang="en-US" dirty="0">
                <a:solidFill>
                  <a:prstClr val="black"/>
                </a:solidFill>
                <a:latin typeface="Calibri"/>
              </a:rPr>
              <a:t>current waveforms convolved with a </a:t>
            </a:r>
            <a:r>
              <a:rPr lang="en-US" dirty="0" smtClean="0">
                <a:solidFill>
                  <a:prstClr val="black"/>
                </a:solidFill>
                <a:latin typeface="Calibri"/>
              </a:rPr>
              <a:t>0.5 µs </a:t>
            </a:r>
            <a:r>
              <a:rPr lang="en-US" dirty="0">
                <a:solidFill>
                  <a:prstClr val="black"/>
                </a:solidFill>
                <a:latin typeface="Calibri"/>
              </a:rPr>
              <a:t>gaussian (~1/2 drift length) to mimic </a:t>
            </a:r>
            <a:r>
              <a:rPr lang="en-US" dirty="0" smtClean="0">
                <a:solidFill>
                  <a:prstClr val="black"/>
                </a:solidFill>
                <a:latin typeface="Calibri"/>
              </a:rPr>
              <a:t>diffusion.</a:t>
            </a:r>
            <a:endParaRPr lang="en-US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3135" y="4686308"/>
            <a:ext cx="3239278" cy="630760"/>
          </a:xfrm>
        </p:spPr>
        <p:txBody>
          <a:bodyPr>
            <a:normAutofit/>
          </a:bodyPr>
          <a:lstStyle/>
          <a:p>
            <a:pPr algn="ctr"/>
            <a:r>
              <a:rPr lang="en-US" sz="1600" b="1" dirty="0" smtClean="0">
                <a:solidFill>
                  <a:srgbClr val="000000"/>
                </a:solidFill>
              </a:rPr>
              <a:t>(drift </a:t>
            </a:r>
            <a:r>
              <a:rPr lang="en-US" sz="1600" b="1" dirty="0">
                <a:solidFill>
                  <a:srgbClr val="000000"/>
                </a:solidFill>
              </a:rPr>
              <a:t>velocity ~ 1.6 mm/</a:t>
            </a:r>
            <a:r>
              <a:rPr lang="en-US" sz="1600" b="1" dirty="0" smtClean="0">
                <a:solidFill>
                  <a:srgbClr val="000000"/>
                </a:solidFill>
              </a:rPr>
              <a:t>µs)</a:t>
            </a:r>
            <a:endParaRPr lang="en-US" sz="1600" b="1" dirty="0">
              <a:solidFill>
                <a:srgbClr val="000000"/>
              </a:solidFill>
              <a:cs typeface="Arial" pitchFamily="34" charset="0"/>
            </a:endParaRPr>
          </a:p>
        </p:txBody>
      </p:sp>
      <p:cxnSp>
        <p:nvCxnSpPr>
          <p:cNvPr id="17" name="Straight Arrow Connector 16"/>
          <p:cNvCxnSpPr/>
          <p:nvPr/>
        </p:nvCxnSpPr>
        <p:spPr>
          <a:xfrm>
            <a:off x="4453453" y="4389022"/>
            <a:ext cx="3302009" cy="0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421640" y="248073"/>
            <a:ext cx="830376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/>
              <a:t>LIQUID ARGON TIME PROJECTION CHAMBER</a:t>
            </a:r>
          </a:p>
          <a:p>
            <a:pPr algn="ctr"/>
            <a:r>
              <a:rPr lang="en-US" sz="2400" b="1" dirty="0" smtClean="0"/>
              <a:t>- SIGNAL FORMATION </a:t>
            </a:r>
            <a:endParaRPr lang="en-US" sz="2400" b="1" dirty="0"/>
          </a:p>
        </p:txBody>
      </p:sp>
      <p:sp>
        <p:nvSpPr>
          <p:cNvPr id="3" name="Oval 2"/>
          <p:cNvSpPr/>
          <p:nvPr/>
        </p:nvSpPr>
        <p:spPr>
          <a:xfrm>
            <a:off x="2319866" y="3437467"/>
            <a:ext cx="84666" cy="84666"/>
          </a:xfrm>
          <a:prstGeom prst="ellipse">
            <a:avLst/>
          </a:prstGeom>
          <a:solidFill>
            <a:schemeClr val="accent1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/>
          <p:cNvSpPr/>
          <p:nvPr/>
        </p:nvSpPr>
        <p:spPr>
          <a:xfrm>
            <a:off x="2489199" y="3793067"/>
            <a:ext cx="84666" cy="84666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/>
          <p:cNvSpPr/>
          <p:nvPr/>
        </p:nvSpPr>
        <p:spPr>
          <a:xfrm>
            <a:off x="2328332" y="4191000"/>
            <a:ext cx="84666" cy="84666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7747000" y="1739900"/>
            <a:ext cx="105262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INDUCTION</a:t>
            </a:r>
            <a:endParaRPr lang="en-US" sz="1400" b="1" dirty="0"/>
          </a:p>
        </p:txBody>
      </p:sp>
      <p:sp>
        <p:nvSpPr>
          <p:cNvPr id="20" name="TextBox 19"/>
          <p:cNvSpPr txBox="1"/>
          <p:nvPr/>
        </p:nvSpPr>
        <p:spPr>
          <a:xfrm>
            <a:off x="7747000" y="2336800"/>
            <a:ext cx="105262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INDUCTION</a:t>
            </a:r>
            <a:endParaRPr lang="en-US" sz="1400" b="1" dirty="0"/>
          </a:p>
        </p:txBody>
      </p:sp>
      <p:sp>
        <p:nvSpPr>
          <p:cNvPr id="21" name="TextBox 20"/>
          <p:cNvSpPr txBox="1"/>
          <p:nvPr/>
        </p:nvSpPr>
        <p:spPr>
          <a:xfrm>
            <a:off x="7747000" y="2997200"/>
            <a:ext cx="11119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COLLECTION</a:t>
            </a:r>
            <a:endParaRPr lang="en-US" sz="1400" b="1" dirty="0"/>
          </a:p>
        </p:txBody>
      </p:sp>
    </p:spTree>
    <p:extLst>
      <p:ext uri="{BB962C8B-B14F-4D97-AF65-F5344CB8AC3E}">
        <p14:creationId xmlns:p14="http://schemas.microsoft.com/office/powerpoint/2010/main" val="10004628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Rectangle 87"/>
          <p:cNvSpPr/>
          <p:nvPr/>
        </p:nvSpPr>
        <p:spPr>
          <a:xfrm>
            <a:off x="3700346" y="1149266"/>
            <a:ext cx="3919644" cy="1289129"/>
          </a:xfrm>
          <a:prstGeom prst="rect">
            <a:avLst/>
          </a:prstGeom>
          <a:solidFill>
            <a:schemeClr val="accent2">
              <a:lumMod val="60000"/>
              <a:lumOff val="40000"/>
              <a:alpha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 b="1" dirty="0"/>
          </a:p>
        </p:txBody>
      </p:sp>
      <p:sp>
        <p:nvSpPr>
          <p:cNvPr id="83" name="Rectangle 82"/>
          <p:cNvSpPr/>
          <p:nvPr/>
        </p:nvSpPr>
        <p:spPr>
          <a:xfrm>
            <a:off x="6112924" y="2436200"/>
            <a:ext cx="1507066" cy="3930724"/>
          </a:xfrm>
          <a:prstGeom prst="rect">
            <a:avLst/>
          </a:prstGeom>
          <a:solidFill>
            <a:schemeClr val="accent2">
              <a:lumMod val="60000"/>
              <a:lumOff val="40000"/>
              <a:alpha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9ECDAE-3650-B94E-9CAC-833DECB4FBC2}" type="slidenum">
              <a:rPr lang="en-US" smtClean="0"/>
              <a:t>13</a:t>
            </a:fld>
            <a:endParaRPr lang="en-US"/>
          </a:p>
        </p:txBody>
      </p:sp>
      <p:grpSp>
        <p:nvGrpSpPr>
          <p:cNvPr id="57" name="Group 56"/>
          <p:cNvGrpSpPr/>
          <p:nvPr/>
        </p:nvGrpSpPr>
        <p:grpSpPr>
          <a:xfrm>
            <a:off x="1134520" y="1151452"/>
            <a:ext cx="4995337" cy="5215472"/>
            <a:chOff x="217310" y="605982"/>
            <a:chExt cx="6005503" cy="6270155"/>
          </a:xfrm>
        </p:grpSpPr>
        <p:sp>
          <p:nvSpPr>
            <p:cNvPr id="53" name="Rectangle 52"/>
            <p:cNvSpPr/>
            <p:nvPr/>
          </p:nvSpPr>
          <p:spPr>
            <a:xfrm>
              <a:off x="3302001" y="2150534"/>
              <a:ext cx="2920812" cy="4725603"/>
            </a:xfrm>
            <a:prstGeom prst="rect">
              <a:avLst/>
            </a:prstGeom>
            <a:solidFill>
              <a:schemeClr val="accent5">
                <a:lumMod val="60000"/>
                <a:lumOff val="40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/>
            </a:p>
          </p:txBody>
        </p:sp>
        <p:sp>
          <p:nvSpPr>
            <p:cNvPr id="22" name="Rectangle 21"/>
            <p:cNvSpPr/>
            <p:nvPr/>
          </p:nvSpPr>
          <p:spPr>
            <a:xfrm>
              <a:off x="1761067" y="605982"/>
              <a:ext cx="1540933" cy="6270155"/>
            </a:xfrm>
            <a:prstGeom prst="rect">
              <a:avLst/>
            </a:prstGeom>
            <a:solidFill>
              <a:schemeClr val="accent5">
                <a:lumMod val="60000"/>
                <a:lumOff val="40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/>
            </a:p>
          </p:txBody>
        </p:sp>
        <p:grpSp>
          <p:nvGrpSpPr>
            <p:cNvPr id="12" name="Group 11"/>
            <p:cNvGrpSpPr/>
            <p:nvPr/>
          </p:nvGrpSpPr>
          <p:grpSpPr>
            <a:xfrm>
              <a:off x="2114551" y="2458499"/>
              <a:ext cx="3416467" cy="809625"/>
              <a:chOff x="1504951" y="866775"/>
              <a:chExt cx="4327525" cy="1025525"/>
            </a:xfrm>
          </p:grpSpPr>
          <p:pic>
            <p:nvPicPr>
              <p:cNvPr id="4" name="Picture 3" descr="D:\AAA\LAr1\doc3\LArASIC3.png"/>
              <p:cNvPicPr>
                <a:picLocks noChangeAspect="1" noChangeArrowheads="1"/>
              </p:cNvPicPr>
              <p:nvPr/>
            </p:nvPicPr>
            <p:blipFill>
              <a:blip r:embed="rId2"/>
              <a:srcRect l="25000" t="12000" r="23000" b="8800"/>
              <a:stretch>
                <a:fillRect/>
              </a:stretch>
            </p:blipFill>
            <p:spPr bwMode="auto">
              <a:xfrm>
                <a:off x="1504951" y="866775"/>
                <a:ext cx="1064787" cy="101282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5" name="Picture 65" descr="ASIC_layout_pinout"/>
              <p:cNvPicPr>
                <a:picLocks noChangeAspect="1"/>
              </p:cNvPicPr>
              <p:nvPr/>
            </p:nvPicPr>
            <p:blipFill>
              <a:blip r:embed="rId3"/>
              <a:srcRect l="11076" t="8372" r="12659" b="8771"/>
              <a:stretch>
                <a:fillRect/>
              </a:stretch>
            </p:blipFill>
            <p:spPr bwMode="auto">
              <a:xfrm>
                <a:off x="3194051" y="866775"/>
                <a:ext cx="996469" cy="102552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7" name="Picture 2"/>
              <p:cNvPicPr>
                <a:picLocks noChangeAspect="1" noChangeArrowheads="1"/>
              </p:cNvPicPr>
              <p:nvPr/>
            </p:nvPicPr>
            <p:blipFill>
              <a:blip r:embed="rId4"/>
              <a:srcRect/>
              <a:stretch>
                <a:fillRect/>
              </a:stretch>
            </p:blipFill>
            <p:spPr bwMode="auto">
              <a:xfrm>
                <a:off x="4832350" y="866775"/>
                <a:ext cx="1000126" cy="10001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sp>
          <p:nvSpPr>
            <p:cNvPr id="2" name="TextBox 1"/>
            <p:cNvSpPr txBox="1"/>
            <p:nvPr/>
          </p:nvSpPr>
          <p:spPr>
            <a:xfrm>
              <a:off x="2214021" y="3268128"/>
              <a:ext cx="684530" cy="29601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/>
                <a:t>FE ASIC</a:t>
              </a:r>
              <a:endParaRPr lang="en-US" sz="1000" dirty="0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3623730" y="3280827"/>
              <a:ext cx="488274" cy="29601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/>
                <a:t>ADC</a:t>
              </a:r>
              <a:endParaRPr lang="en-US" sz="1000" dirty="0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4881035" y="3251201"/>
              <a:ext cx="561190" cy="29601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/>
                <a:t>FPGA</a:t>
              </a:r>
              <a:endParaRPr lang="en-US" sz="1000" dirty="0"/>
            </a:p>
          </p:txBody>
        </p:sp>
        <p:cxnSp>
          <p:nvCxnSpPr>
            <p:cNvPr id="20" name="Straight Connector 19"/>
            <p:cNvCxnSpPr/>
            <p:nvPr/>
          </p:nvCxnSpPr>
          <p:spPr>
            <a:xfrm>
              <a:off x="258026" y="3585625"/>
              <a:ext cx="5679777" cy="0"/>
            </a:xfrm>
            <a:prstGeom prst="line">
              <a:avLst/>
            </a:prstGeom>
            <a:ln w="19050" cmpd="sng">
              <a:solidFill>
                <a:schemeClr val="bg1">
                  <a:lumMod val="65000"/>
                </a:schemeClr>
              </a:solidFill>
              <a:prstDash val="sys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>
              <a:off x="278383" y="5295891"/>
              <a:ext cx="5679778" cy="0"/>
            </a:xfrm>
            <a:prstGeom prst="line">
              <a:avLst/>
            </a:prstGeom>
            <a:ln w="19050" cmpd="sng">
              <a:solidFill>
                <a:schemeClr val="bg1">
                  <a:lumMod val="65000"/>
                </a:schemeClr>
              </a:solidFill>
              <a:prstDash val="sys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3" name="Group 12"/>
            <p:cNvGrpSpPr/>
            <p:nvPr/>
          </p:nvGrpSpPr>
          <p:grpSpPr>
            <a:xfrm>
              <a:off x="2118784" y="3978265"/>
              <a:ext cx="3425655" cy="830792"/>
              <a:chOff x="1492251" y="2911475"/>
              <a:chExt cx="4280980" cy="1038226"/>
            </a:xfrm>
          </p:grpSpPr>
          <p:pic>
            <p:nvPicPr>
              <p:cNvPr id="11" name="Picture 10" descr="D:\AAA\LAr1\doc3\LArASIC3.png"/>
              <p:cNvPicPr>
                <a:picLocks noChangeAspect="1" noChangeArrowheads="1"/>
              </p:cNvPicPr>
              <p:nvPr/>
            </p:nvPicPr>
            <p:blipFill>
              <a:blip r:embed="rId2"/>
              <a:srcRect l="25000" t="12000" r="23000" b="8800"/>
              <a:stretch>
                <a:fillRect/>
              </a:stretch>
            </p:blipFill>
            <p:spPr bwMode="auto">
              <a:xfrm>
                <a:off x="1492251" y="2911475"/>
                <a:ext cx="1060449" cy="100869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9" name="Picture 2" descr="C:\Users\degeronimo\Desktop\80-QFP.jpg"/>
              <p:cNvPicPr>
                <a:picLocks noChangeAspect="1" noChangeArrowheads="1"/>
              </p:cNvPicPr>
              <p:nvPr/>
            </p:nvPicPr>
            <p:blipFill>
              <a:blip r:embed="rId5"/>
              <a:srcRect l="9000" t="40500" r="9000" b="3375"/>
              <a:stretch>
                <a:fillRect/>
              </a:stretch>
            </p:blipFill>
            <p:spPr bwMode="auto">
              <a:xfrm>
                <a:off x="3054350" y="2987147"/>
                <a:ext cx="1227221" cy="83978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4" name="Picture 2"/>
              <p:cNvPicPr>
                <a:picLocks noChangeAspect="1" noChangeArrowheads="1"/>
              </p:cNvPicPr>
              <p:nvPr/>
            </p:nvPicPr>
            <p:blipFill>
              <a:blip r:embed="rId4"/>
              <a:srcRect/>
              <a:stretch>
                <a:fillRect/>
              </a:stretch>
            </p:blipFill>
            <p:spPr bwMode="auto">
              <a:xfrm>
                <a:off x="4773105" y="2949575"/>
                <a:ext cx="1000126" cy="10001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grpSp>
          <p:nvGrpSpPr>
            <p:cNvPr id="21" name="Group 20"/>
            <p:cNvGrpSpPr/>
            <p:nvPr/>
          </p:nvGrpSpPr>
          <p:grpSpPr>
            <a:xfrm>
              <a:off x="2114553" y="5442999"/>
              <a:ext cx="3457862" cy="873125"/>
              <a:chOff x="1504951" y="4765675"/>
              <a:chExt cx="4262604" cy="1076326"/>
            </a:xfrm>
          </p:grpSpPr>
          <p:pic>
            <p:nvPicPr>
              <p:cNvPr id="25" name="Picture 24" descr="D:\AAA\LAr1\doc3\LArASIC3.png"/>
              <p:cNvPicPr>
                <a:picLocks noChangeAspect="1" noChangeArrowheads="1"/>
              </p:cNvPicPr>
              <p:nvPr/>
            </p:nvPicPr>
            <p:blipFill>
              <a:blip r:embed="rId2"/>
              <a:srcRect l="25000" t="12000" r="23000" b="8800"/>
              <a:stretch>
                <a:fillRect/>
              </a:stretch>
            </p:blipFill>
            <p:spPr bwMode="auto">
              <a:xfrm>
                <a:off x="1504951" y="4765675"/>
                <a:ext cx="1060449" cy="100869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30" name="Picture 2" descr="C:\Users\degeronimo\Desktop\80-QFP.jpg"/>
              <p:cNvPicPr>
                <a:picLocks noChangeAspect="1" noChangeArrowheads="1"/>
              </p:cNvPicPr>
              <p:nvPr/>
            </p:nvPicPr>
            <p:blipFill>
              <a:blip r:embed="rId5"/>
              <a:srcRect l="9000" t="40500" r="9000" b="3375"/>
              <a:stretch>
                <a:fillRect/>
              </a:stretch>
            </p:blipFill>
            <p:spPr bwMode="auto">
              <a:xfrm>
                <a:off x="3067050" y="4875213"/>
                <a:ext cx="1227221" cy="83978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33" name="Picture 65" descr="ASIC_layout_pinout"/>
              <p:cNvPicPr>
                <a:picLocks noChangeAspect="1"/>
              </p:cNvPicPr>
              <p:nvPr/>
            </p:nvPicPr>
            <p:blipFill>
              <a:blip r:embed="rId3">
                <a:alphaModFix amt="55000"/>
              </a:blip>
              <a:srcRect l="11076" t="8372" r="12659" b="8771"/>
              <a:stretch>
                <a:fillRect/>
              </a:stretch>
            </p:blipFill>
            <p:spPr bwMode="auto">
              <a:xfrm>
                <a:off x="3194051" y="4765675"/>
                <a:ext cx="996469" cy="102552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0" name="Rectangle 9"/>
              <p:cNvSpPr/>
              <p:nvPr/>
            </p:nvSpPr>
            <p:spPr>
              <a:xfrm>
                <a:off x="4789655" y="4864101"/>
                <a:ext cx="977900" cy="977900"/>
              </a:xfrm>
              <a:prstGeom prst="rect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00"/>
              </a:p>
            </p:txBody>
          </p:sp>
        </p:grpSp>
        <p:sp>
          <p:nvSpPr>
            <p:cNvPr id="34" name="TextBox 33"/>
            <p:cNvSpPr txBox="1"/>
            <p:nvPr/>
          </p:nvSpPr>
          <p:spPr>
            <a:xfrm>
              <a:off x="2214021" y="4893726"/>
              <a:ext cx="684530" cy="29601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/>
                <a:t>FE ASIC</a:t>
              </a:r>
              <a:endParaRPr lang="en-US" sz="1000" dirty="0"/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3488266" y="4906427"/>
              <a:ext cx="854120" cy="29601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/>
                <a:t>COTS ADC</a:t>
              </a:r>
              <a:endParaRPr lang="en-US" sz="1000" dirty="0"/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4881035" y="4876800"/>
              <a:ext cx="561190" cy="29601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/>
                <a:t>FPGA</a:t>
              </a:r>
              <a:endParaRPr lang="en-US" sz="1000" dirty="0"/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2230954" y="6265326"/>
              <a:ext cx="684530" cy="29601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/>
                <a:t>FE ASIC</a:t>
              </a:r>
              <a:endParaRPr lang="en-US" sz="1000" dirty="0"/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3282449" y="6294959"/>
              <a:ext cx="1172794" cy="4810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000" dirty="0" smtClean="0"/>
                <a:t>CUSTOM/COTS</a:t>
              </a:r>
            </a:p>
            <a:p>
              <a:pPr algn="ctr"/>
              <a:r>
                <a:rPr lang="en-US" sz="1000" dirty="0" smtClean="0"/>
                <a:t>ADC</a:t>
              </a:r>
              <a:endParaRPr lang="en-US" sz="1000" dirty="0"/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4694917" y="6333041"/>
              <a:ext cx="949213" cy="4810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000" dirty="0" smtClean="0"/>
                <a:t>COLD DATA</a:t>
              </a:r>
            </a:p>
            <a:p>
              <a:pPr algn="ctr"/>
              <a:r>
                <a:rPr lang="en-US" sz="1000" dirty="0" smtClean="0"/>
                <a:t>ASIC</a:t>
              </a:r>
              <a:endParaRPr lang="en-US" sz="1000" dirty="0"/>
            </a:p>
          </p:txBody>
        </p:sp>
        <p:cxnSp>
          <p:nvCxnSpPr>
            <p:cNvPr id="44" name="Straight Connector 43"/>
            <p:cNvCxnSpPr/>
            <p:nvPr/>
          </p:nvCxnSpPr>
          <p:spPr>
            <a:xfrm>
              <a:off x="217310" y="2146291"/>
              <a:ext cx="5700136" cy="0"/>
            </a:xfrm>
            <a:prstGeom prst="line">
              <a:avLst/>
            </a:prstGeom>
            <a:ln w="19050" cmpd="sng">
              <a:solidFill>
                <a:schemeClr val="bg1">
                  <a:lumMod val="65000"/>
                </a:schemeClr>
              </a:solidFill>
              <a:prstDash val="sys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5" name="TextBox 44"/>
            <p:cNvSpPr txBox="1"/>
            <p:nvPr/>
          </p:nvSpPr>
          <p:spPr>
            <a:xfrm>
              <a:off x="2214024" y="1761059"/>
              <a:ext cx="684530" cy="29601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/>
                <a:t>FE ASIC</a:t>
              </a:r>
              <a:endParaRPr lang="en-US" sz="1000" dirty="0"/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3460873" y="1773760"/>
              <a:ext cx="854120" cy="29601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/>
                <a:t>COTS ADC</a:t>
              </a:r>
              <a:endParaRPr lang="en-US" sz="1000" dirty="0"/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4881038" y="1744135"/>
              <a:ext cx="561190" cy="29601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/>
                <a:t>FPGA</a:t>
              </a:r>
              <a:endParaRPr lang="en-US" sz="1000" dirty="0"/>
            </a:p>
          </p:txBody>
        </p:sp>
        <p:grpSp>
          <p:nvGrpSpPr>
            <p:cNvPr id="49" name="Group 48"/>
            <p:cNvGrpSpPr/>
            <p:nvPr/>
          </p:nvGrpSpPr>
          <p:grpSpPr>
            <a:xfrm>
              <a:off x="2135720" y="828665"/>
              <a:ext cx="3425655" cy="830792"/>
              <a:chOff x="1492251" y="2911475"/>
              <a:chExt cx="4280980" cy="1038226"/>
            </a:xfrm>
          </p:grpSpPr>
          <p:pic>
            <p:nvPicPr>
              <p:cNvPr id="50" name="Picture 49" descr="D:\AAA\LAr1\doc3\LArASIC3.png"/>
              <p:cNvPicPr>
                <a:picLocks noChangeAspect="1" noChangeArrowheads="1"/>
              </p:cNvPicPr>
              <p:nvPr/>
            </p:nvPicPr>
            <p:blipFill>
              <a:blip r:embed="rId2"/>
              <a:srcRect l="25000" t="12000" r="23000" b="8800"/>
              <a:stretch>
                <a:fillRect/>
              </a:stretch>
            </p:blipFill>
            <p:spPr bwMode="auto">
              <a:xfrm>
                <a:off x="1492251" y="2911475"/>
                <a:ext cx="1060449" cy="100869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51" name="Picture 2" descr="C:\Users\degeronimo\Desktop\80-QFP.jpg"/>
              <p:cNvPicPr>
                <a:picLocks noChangeAspect="1" noChangeArrowheads="1"/>
              </p:cNvPicPr>
              <p:nvPr/>
            </p:nvPicPr>
            <p:blipFill>
              <a:blip r:embed="rId5"/>
              <a:srcRect l="9000" t="40500" r="9000" b="3375"/>
              <a:stretch>
                <a:fillRect/>
              </a:stretch>
            </p:blipFill>
            <p:spPr bwMode="auto">
              <a:xfrm>
                <a:off x="3054350" y="2987147"/>
                <a:ext cx="1227221" cy="83978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52" name="Picture 2"/>
              <p:cNvPicPr>
                <a:picLocks noChangeAspect="1" noChangeArrowheads="1"/>
              </p:cNvPicPr>
              <p:nvPr/>
            </p:nvPicPr>
            <p:blipFill>
              <a:blip r:embed="rId4"/>
              <a:srcRect/>
              <a:stretch>
                <a:fillRect/>
              </a:stretch>
            </p:blipFill>
            <p:spPr bwMode="auto">
              <a:xfrm>
                <a:off x="4773105" y="2949575"/>
                <a:ext cx="1000126" cy="10001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</p:grpSp>
      <p:sp>
        <p:nvSpPr>
          <p:cNvPr id="58" name="TextBox 57"/>
          <p:cNvSpPr txBox="1"/>
          <p:nvPr/>
        </p:nvSpPr>
        <p:spPr>
          <a:xfrm>
            <a:off x="1091124" y="2880544"/>
            <a:ext cx="120247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p</a:t>
            </a:r>
            <a:r>
              <a:rPr lang="en-US" sz="1600" dirty="0" smtClean="0"/>
              <a:t>roto-DUNE</a:t>
            </a:r>
            <a:endParaRPr lang="en-US" sz="1600" dirty="0"/>
          </a:p>
        </p:txBody>
      </p:sp>
      <p:sp>
        <p:nvSpPr>
          <p:cNvPr id="59" name="TextBox 58"/>
          <p:cNvSpPr txBox="1"/>
          <p:nvPr/>
        </p:nvSpPr>
        <p:spPr>
          <a:xfrm>
            <a:off x="1143943" y="4169995"/>
            <a:ext cx="64923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SBND</a:t>
            </a:r>
            <a:endParaRPr lang="en-US" sz="1600" dirty="0"/>
          </a:p>
        </p:txBody>
      </p:sp>
      <p:sp>
        <p:nvSpPr>
          <p:cNvPr id="60" name="TextBox 59"/>
          <p:cNvSpPr txBox="1"/>
          <p:nvPr/>
        </p:nvSpPr>
        <p:spPr>
          <a:xfrm>
            <a:off x="1168594" y="5434956"/>
            <a:ext cx="67518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DUNE</a:t>
            </a:r>
            <a:endParaRPr lang="en-US" sz="1600" dirty="0"/>
          </a:p>
        </p:txBody>
      </p:sp>
      <p:sp>
        <p:nvSpPr>
          <p:cNvPr id="61" name="TextBox 60"/>
          <p:cNvSpPr txBox="1"/>
          <p:nvPr/>
        </p:nvSpPr>
        <p:spPr>
          <a:xfrm>
            <a:off x="977615" y="1547174"/>
            <a:ext cx="123433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 smtClean="0"/>
              <a:t>MicroBooNE</a:t>
            </a:r>
            <a:endParaRPr lang="en-US" sz="1600" dirty="0"/>
          </a:p>
        </p:txBody>
      </p:sp>
      <p:sp>
        <p:nvSpPr>
          <p:cNvPr id="68" name="Rectangle 67"/>
          <p:cNvSpPr/>
          <p:nvPr/>
        </p:nvSpPr>
        <p:spPr>
          <a:xfrm>
            <a:off x="2515012" y="1236119"/>
            <a:ext cx="1091775" cy="4927600"/>
          </a:xfrm>
          <a:prstGeom prst="rect">
            <a:avLst/>
          </a:prstGeom>
          <a:noFill/>
          <a:ln w="19050" cmpd="sng">
            <a:solidFill>
              <a:srgbClr val="FF0000"/>
            </a:solidFill>
            <a:prstDash val="sys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/>
          </a:p>
        </p:txBody>
      </p:sp>
      <p:cxnSp>
        <p:nvCxnSpPr>
          <p:cNvPr id="81" name="Straight Arrow Connector 80"/>
          <p:cNvCxnSpPr/>
          <p:nvPr/>
        </p:nvCxnSpPr>
        <p:spPr>
          <a:xfrm flipV="1">
            <a:off x="5757326" y="5520264"/>
            <a:ext cx="863598" cy="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2" name="Straight Arrow Connector 81"/>
          <p:cNvCxnSpPr/>
          <p:nvPr/>
        </p:nvCxnSpPr>
        <p:spPr>
          <a:xfrm flipV="1">
            <a:off x="5757327" y="5672664"/>
            <a:ext cx="863598" cy="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4" name="Straight Arrow Connector 83"/>
          <p:cNvCxnSpPr/>
          <p:nvPr/>
        </p:nvCxnSpPr>
        <p:spPr>
          <a:xfrm flipV="1">
            <a:off x="5757329" y="4318024"/>
            <a:ext cx="863598" cy="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5" name="Straight Arrow Connector 84"/>
          <p:cNvCxnSpPr/>
          <p:nvPr/>
        </p:nvCxnSpPr>
        <p:spPr>
          <a:xfrm flipV="1">
            <a:off x="5757330" y="4470424"/>
            <a:ext cx="863598" cy="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6" name="Straight Arrow Connector 85"/>
          <p:cNvCxnSpPr/>
          <p:nvPr/>
        </p:nvCxnSpPr>
        <p:spPr>
          <a:xfrm flipV="1">
            <a:off x="5706529" y="2963357"/>
            <a:ext cx="863598" cy="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7" name="Straight Arrow Connector 86"/>
          <p:cNvCxnSpPr/>
          <p:nvPr/>
        </p:nvCxnSpPr>
        <p:spPr>
          <a:xfrm flipV="1">
            <a:off x="5706530" y="3115757"/>
            <a:ext cx="863598" cy="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9" name="Straight Arrow Connector 88"/>
          <p:cNvCxnSpPr/>
          <p:nvPr/>
        </p:nvCxnSpPr>
        <p:spPr>
          <a:xfrm flipV="1">
            <a:off x="5723462" y="1676424"/>
            <a:ext cx="863598" cy="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0" name="Straight Arrow Connector 89"/>
          <p:cNvCxnSpPr/>
          <p:nvPr/>
        </p:nvCxnSpPr>
        <p:spPr>
          <a:xfrm flipV="1">
            <a:off x="5723463" y="1828824"/>
            <a:ext cx="863598" cy="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1" name="TextBox 90"/>
          <p:cNvSpPr txBox="1"/>
          <p:nvPr/>
        </p:nvSpPr>
        <p:spPr>
          <a:xfrm>
            <a:off x="6671724" y="1540929"/>
            <a:ext cx="6155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DAQ</a:t>
            </a:r>
            <a:endParaRPr lang="en-US" dirty="0"/>
          </a:p>
        </p:txBody>
      </p:sp>
      <p:sp>
        <p:nvSpPr>
          <p:cNvPr id="92" name="TextBox 91"/>
          <p:cNvSpPr txBox="1"/>
          <p:nvPr/>
        </p:nvSpPr>
        <p:spPr>
          <a:xfrm>
            <a:off x="6671725" y="2844796"/>
            <a:ext cx="6155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DAQ</a:t>
            </a:r>
            <a:endParaRPr lang="en-US" dirty="0"/>
          </a:p>
        </p:txBody>
      </p:sp>
      <p:sp>
        <p:nvSpPr>
          <p:cNvPr id="93" name="TextBox 92"/>
          <p:cNvSpPr txBox="1"/>
          <p:nvPr/>
        </p:nvSpPr>
        <p:spPr>
          <a:xfrm>
            <a:off x="6671725" y="4182530"/>
            <a:ext cx="6155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DAQ</a:t>
            </a:r>
            <a:endParaRPr lang="en-US" dirty="0"/>
          </a:p>
        </p:txBody>
      </p:sp>
      <p:sp>
        <p:nvSpPr>
          <p:cNvPr id="94" name="TextBox 93"/>
          <p:cNvSpPr txBox="1"/>
          <p:nvPr/>
        </p:nvSpPr>
        <p:spPr>
          <a:xfrm>
            <a:off x="6671724" y="5435596"/>
            <a:ext cx="6155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DAQ</a:t>
            </a:r>
            <a:endParaRPr lang="en-US" dirty="0"/>
          </a:p>
        </p:txBody>
      </p:sp>
      <p:sp>
        <p:nvSpPr>
          <p:cNvPr id="95" name="TextBox 94"/>
          <p:cNvSpPr txBox="1"/>
          <p:nvPr/>
        </p:nvSpPr>
        <p:spPr>
          <a:xfrm>
            <a:off x="6942658" y="5960530"/>
            <a:ext cx="6555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300K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96" name="TextBox 95"/>
          <p:cNvSpPr txBox="1"/>
          <p:nvPr/>
        </p:nvSpPr>
        <p:spPr>
          <a:xfrm>
            <a:off x="5554123" y="5960530"/>
            <a:ext cx="5385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88K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97" name="TextBox 96"/>
          <p:cNvSpPr txBox="1"/>
          <p:nvPr/>
        </p:nvSpPr>
        <p:spPr>
          <a:xfrm>
            <a:off x="5638792" y="1405460"/>
            <a:ext cx="107095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DIGITAL LINKS</a:t>
            </a:r>
            <a:endParaRPr lang="en-US" sz="1200" dirty="0"/>
          </a:p>
        </p:txBody>
      </p:sp>
      <p:sp>
        <p:nvSpPr>
          <p:cNvPr id="98" name="TextBox 97"/>
          <p:cNvSpPr txBox="1"/>
          <p:nvPr/>
        </p:nvSpPr>
        <p:spPr>
          <a:xfrm>
            <a:off x="5655726" y="2709327"/>
            <a:ext cx="107095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DIGITAL LINKS</a:t>
            </a:r>
            <a:endParaRPr lang="en-US" sz="1200" dirty="0"/>
          </a:p>
        </p:txBody>
      </p:sp>
      <p:sp>
        <p:nvSpPr>
          <p:cNvPr id="99" name="TextBox 98"/>
          <p:cNvSpPr txBox="1"/>
          <p:nvPr/>
        </p:nvSpPr>
        <p:spPr>
          <a:xfrm>
            <a:off x="5672660" y="3996260"/>
            <a:ext cx="107095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DIGITAL LINKS</a:t>
            </a:r>
            <a:endParaRPr lang="en-US" sz="1200" dirty="0"/>
          </a:p>
        </p:txBody>
      </p:sp>
      <p:sp>
        <p:nvSpPr>
          <p:cNvPr id="100" name="TextBox 99"/>
          <p:cNvSpPr txBox="1"/>
          <p:nvPr/>
        </p:nvSpPr>
        <p:spPr>
          <a:xfrm>
            <a:off x="5672662" y="5232393"/>
            <a:ext cx="107095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DIGITAL LINKS</a:t>
            </a:r>
            <a:endParaRPr lang="en-US" sz="1200" dirty="0"/>
          </a:p>
        </p:txBody>
      </p:sp>
      <p:sp>
        <p:nvSpPr>
          <p:cNvPr id="65" name="TextBox 64"/>
          <p:cNvSpPr txBox="1"/>
          <p:nvPr/>
        </p:nvSpPr>
        <p:spPr>
          <a:xfrm>
            <a:off x="421640" y="248073"/>
            <a:ext cx="83037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/>
              <a:t>FRONT-END ASIC IN EXPERIMENTS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36633590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9ECDAE-3650-B94E-9CAC-833DECB4FBC2}" type="slidenum">
              <a:rPr lang="en-US" smtClean="0"/>
              <a:t>14</a:t>
            </a:fld>
            <a:endParaRPr lang="en-US" dirty="0"/>
          </a:p>
        </p:txBody>
      </p:sp>
      <p:pic>
        <p:nvPicPr>
          <p:cNvPr id="7" name="Picture 2" descr="C:\Users\degeronimo\Desktop\FEASIC1.png"/>
          <p:cNvPicPr>
            <a:picLocks noChangeAspect="1" noChangeArrowheads="1"/>
          </p:cNvPicPr>
          <p:nvPr/>
        </p:nvPicPr>
        <p:blipFill>
          <a:blip r:embed="rId2" cstate="print"/>
          <a:srcRect l="31500" t="14400" r="24000" b="17600"/>
          <a:stretch>
            <a:fillRect/>
          </a:stretch>
        </p:blipFill>
        <p:spPr bwMode="auto">
          <a:xfrm>
            <a:off x="584200" y="1587501"/>
            <a:ext cx="3377603" cy="3225800"/>
          </a:xfrm>
          <a:prstGeom prst="rect">
            <a:avLst/>
          </a:prstGeom>
          <a:noFill/>
        </p:spPr>
      </p:pic>
      <p:cxnSp>
        <p:nvCxnSpPr>
          <p:cNvPr id="8" name="Straight Arrow Connector 7"/>
          <p:cNvCxnSpPr/>
          <p:nvPr/>
        </p:nvCxnSpPr>
        <p:spPr>
          <a:xfrm>
            <a:off x="647700" y="5067300"/>
            <a:ext cx="3314700" cy="0"/>
          </a:xfrm>
          <a:prstGeom prst="straightConnector1">
            <a:avLst/>
          </a:prstGeom>
          <a:ln w="19050">
            <a:solidFill>
              <a:srgbClr val="00000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1804025" y="5181600"/>
            <a:ext cx="7232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6 mm</a:t>
            </a:r>
          </a:p>
        </p:txBody>
      </p:sp>
      <p:cxnSp>
        <p:nvCxnSpPr>
          <p:cNvPr id="10" name="Straight Arrow Connector 9"/>
          <p:cNvCxnSpPr/>
          <p:nvPr/>
        </p:nvCxnSpPr>
        <p:spPr>
          <a:xfrm flipV="1">
            <a:off x="4203700" y="1625600"/>
            <a:ext cx="0" cy="3213100"/>
          </a:xfrm>
          <a:prstGeom prst="straightConnector1">
            <a:avLst/>
          </a:prstGeom>
          <a:ln w="19050">
            <a:solidFill>
              <a:srgbClr val="00000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 rot="16200000">
            <a:off x="4053665" y="3109137"/>
            <a:ext cx="8980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5.7 mm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1917700" y="5960533"/>
            <a:ext cx="54887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Recently, we have submitted a new version of the chip.</a:t>
            </a:r>
            <a:endParaRPr lang="en-US" b="1" dirty="0"/>
          </a:p>
        </p:txBody>
      </p:sp>
      <p:sp>
        <p:nvSpPr>
          <p:cNvPr id="13" name="Text Box 63"/>
          <p:cNvSpPr txBox="1">
            <a:spLocks noChangeArrowheads="1"/>
          </p:cNvSpPr>
          <p:nvPr/>
        </p:nvSpPr>
        <p:spPr bwMode="auto">
          <a:xfrm>
            <a:off x="4787899" y="1291167"/>
            <a:ext cx="4017433" cy="36933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marL="342900" indent="-342900">
              <a:buFontTx/>
              <a:buChar char="-"/>
            </a:pPr>
            <a:r>
              <a:rPr lang="en-US" sz="1600" dirty="0" smtClean="0">
                <a:ea typeface="Palatino"/>
                <a:cs typeface="Palatino"/>
              </a:rPr>
              <a:t>180 nm technology, 1.8 V</a:t>
            </a:r>
          </a:p>
          <a:p>
            <a:pPr marL="342900" indent="-342900">
              <a:buFontTx/>
              <a:buChar char="-"/>
            </a:pPr>
            <a:endParaRPr lang="en-US" sz="1600" b="1" dirty="0">
              <a:ea typeface="Palatino"/>
              <a:cs typeface="Palatino"/>
            </a:endParaRPr>
          </a:p>
          <a:p>
            <a:pPr marL="342900" indent="-342900">
              <a:buFontTx/>
              <a:buChar char="-"/>
            </a:pPr>
            <a:r>
              <a:rPr lang="en-US" sz="1600" b="1" dirty="0" smtClean="0">
                <a:ea typeface="Palatino"/>
                <a:cs typeface="Palatino"/>
              </a:rPr>
              <a:t>16 channels </a:t>
            </a:r>
            <a:r>
              <a:rPr lang="en-US" sz="1600" dirty="0" smtClean="0">
                <a:ea typeface="Palatino"/>
                <a:cs typeface="Palatino"/>
              </a:rPr>
              <a:t>with </a:t>
            </a:r>
            <a:r>
              <a:rPr lang="en-US" sz="1600" b="1" dirty="0" smtClean="0">
                <a:ea typeface="Palatino"/>
                <a:cs typeface="Palatino"/>
              </a:rPr>
              <a:t>resolution of 12 bits </a:t>
            </a:r>
            <a:r>
              <a:rPr lang="en-US" sz="1600" dirty="0" smtClean="0">
                <a:ea typeface="Palatino"/>
                <a:cs typeface="Palatino"/>
              </a:rPr>
              <a:t>with </a:t>
            </a:r>
            <a:r>
              <a:rPr lang="en-US" sz="1600" b="0" dirty="0" smtClean="0">
                <a:ea typeface="Palatino"/>
                <a:cs typeface="Palatino"/>
              </a:rPr>
              <a:t>programmable gain and filter time constant.</a:t>
            </a:r>
          </a:p>
          <a:p>
            <a:pPr marL="342900" indent="-342900">
              <a:buFontTx/>
              <a:buChar char="-"/>
            </a:pPr>
            <a:endParaRPr lang="en-US" sz="1600" b="0" dirty="0">
              <a:ea typeface="Palatino"/>
              <a:cs typeface="Palatino"/>
            </a:endParaRPr>
          </a:p>
          <a:p>
            <a:pPr marL="342900" indent="-342900">
              <a:buFontTx/>
              <a:buChar char="-"/>
            </a:pPr>
            <a:r>
              <a:rPr lang="en-US" sz="1600" b="0" dirty="0" smtClean="0">
                <a:ea typeface="Palatino"/>
                <a:cs typeface="Palatino"/>
              </a:rPr>
              <a:t>Selectable </a:t>
            </a:r>
            <a:r>
              <a:rPr lang="en-US" sz="1600" b="0" dirty="0">
                <a:ea typeface="Palatino"/>
                <a:cs typeface="Palatino"/>
              </a:rPr>
              <a:t>collection/non-collection </a:t>
            </a:r>
            <a:r>
              <a:rPr lang="en-US" sz="1600" b="0" dirty="0" smtClean="0">
                <a:ea typeface="Palatino"/>
                <a:cs typeface="Palatino"/>
              </a:rPr>
              <a:t>mode.</a:t>
            </a:r>
          </a:p>
          <a:p>
            <a:pPr marL="342900" indent="-342900">
              <a:buFontTx/>
              <a:buChar char="-"/>
            </a:pPr>
            <a:endParaRPr lang="en-US" sz="1600" b="0" dirty="0">
              <a:ea typeface="Palatino"/>
              <a:cs typeface="Palatino"/>
            </a:endParaRPr>
          </a:p>
          <a:p>
            <a:pPr marL="342900" indent="-342900">
              <a:buFontTx/>
              <a:buChar char="-"/>
            </a:pPr>
            <a:r>
              <a:rPr lang="en-US" sz="1600" dirty="0">
                <a:solidFill>
                  <a:srgbClr val="000000"/>
                </a:solidFill>
                <a:ea typeface="Palatino"/>
                <a:cs typeface="Palatino"/>
              </a:rPr>
              <a:t>S</a:t>
            </a:r>
            <a:r>
              <a:rPr lang="en-US" sz="1600" b="0" dirty="0" smtClean="0">
                <a:solidFill>
                  <a:srgbClr val="000000"/>
                </a:solidFill>
                <a:ea typeface="Palatino"/>
                <a:cs typeface="Palatino"/>
              </a:rPr>
              <a:t>electable </a:t>
            </a:r>
            <a:r>
              <a:rPr lang="en-US" sz="1600" b="0" dirty="0">
                <a:solidFill>
                  <a:srgbClr val="000000"/>
                </a:solidFill>
                <a:ea typeface="Palatino"/>
                <a:cs typeface="Palatino"/>
              </a:rPr>
              <a:t>dc/ac coupling (</a:t>
            </a:r>
            <a:r>
              <a:rPr lang="en-US" sz="1600" b="0" dirty="0" smtClean="0">
                <a:solidFill>
                  <a:srgbClr val="000000"/>
                </a:solidFill>
                <a:ea typeface="Palatino"/>
                <a:cs typeface="Palatino"/>
              </a:rPr>
              <a:t>100µs).</a:t>
            </a:r>
          </a:p>
          <a:p>
            <a:pPr marL="342900" indent="-342900">
              <a:buFontTx/>
              <a:buChar char="-"/>
            </a:pPr>
            <a:endParaRPr lang="en-US" sz="1600" b="0" dirty="0">
              <a:solidFill>
                <a:srgbClr val="000000"/>
              </a:solidFill>
              <a:ea typeface="Palatino"/>
              <a:cs typeface="Palatino"/>
            </a:endParaRPr>
          </a:p>
          <a:p>
            <a:pPr marL="342900" indent="-342900">
              <a:buFontTx/>
              <a:buChar char="-"/>
            </a:pPr>
            <a:r>
              <a:rPr lang="en-US" sz="1600" dirty="0" smtClean="0">
                <a:solidFill>
                  <a:srgbClr val="000000"/>
                </a:solidFill>
                <a:ea typeface="Palatino"/>
                <a:cs typeface="Palatino"/>
              </a:rPr>
              <a:t>build </a:t>
            </a:r>
            <a:r>
              <a:rPr lang="en-US" sz="1600" dirty="0">
                <a:solidFill>
                  <a:srgbClr val="000000"/>
                </a:solidFill>
                <a:ea typeface="Palatino"/>
                <a:cs typeface="Palatino"/>
              </a:rPr>
              <a:t>in pulse generator with 6-bit </a:t>
            </a:r>
            <a:r>
              <a:rPr lang="en-US" sz="1600" dirty="0" smtClean="0">
                <a:solidFill>
                  <a:srgbClr val="000000"/>
                </a:solidFill>
                <a:ea typeface="Palatino"/>
                <a:cs typeface="Palatino"/>
              </a:rPr>
              <a:t>DAC.</a:t>
            </a:r>
          </a:p>
          <a:p>
            <a:pPr marL="342900" indent="-342900">
              <a:buFontTx/>
              <a:buChar char="-"/>
            </a:pPr>
            <a:endParaRPr lang="en-US" sz="1600" dirty="0">
              <a:solidFill>
                <a:srgbClr val="000000"/>
              </a:solidFill>
              <a:ea typeface="Palatino"/>
              <a:cs typeface="Palatino"/>
            </a:endParaRPr>
          </a:p>
          <a:p>
            <a:pPr marL="342900" indent="-342900">
              <a:buFontTx/>
              <a:buChar char="-"/>
            </a:pPr>
            <a:r>
              <a:rPr lang="en-US" sz="1600" dirty="0" smtClean="0">
                <a:solidFill>
                  <a:srgbClr val="000000"/>
                </a:solidFill>
                <a:ea typeface="Palatino"/>
                <a:cs typeface="Palatino"/>
              </a:rPr>
              <a:t>build </a:t>
            </a:r>
            <a:r>
              <a:rPr lang="en-US" sz="1600" dirty="0">
                <a:solidFill>
                  <a:srgbClr val="000000"/>
                </a:solidFill>
                <a:ea typeface="Palatino"/>
                <a:cs typeface="Palatino"/>
              </a:rPr>
              <a:t>in analog monitoring </a:t>
            </a:r>
            <a:r>
              <a:rPr lang="en-US" sz="1600" dirty="0" smtClean="0">
                <a:solidFill>
                  <a:srgbClr val="000000"/>
                </a:solidFill>
                <a:ea typeface="Palatino"/>
                <a:cs typeface="Palatino"/>
              </a:rPr>
              <a:t>output.</a:t>
            </a:r>
          </a:p>
          <a:p>
            <a:endParaRPr lang="en-US" sz="1600" dirty="0">
              <a:solidFill>
                <a:srgbClr val="000000"/>
              </a:solidFill>
              <a:ea typeface="Palatino"/>
              <a:cs typeface="Palatino"/>
            </a:endParaRPr>
          </a:p>
          <a:p>
            <a:pPr marL="342900" indent="-342900">
              <a:buFontTx/>
              <a:buChar char="-"/>
            </a:pPr>
            <a:r>
              <a:rPr lang="en-US" sz="1600" dirty="0" smtClean="0">
                <a:solidFill>
                  <a:srgbClr val="000000"/>
                </a:solidFill>
                <a:ea typeface="Palatino"/>
                <a:cs typeface="Palatino"/>
              </a:rPr>
              <a:t>Total power consumption: &lt;100 mw.</a:t>
            </a:r>
          </a:p>
          <a:p>
            <a:endParaRPr lang="en-US" sz="1600" dirty="0">
              <a:solidFill>
                <a:srgbClr val="000000"/>
              </a:solidFill>
              <a:ea typeface="Palatino"/>
              <a:cs typeface="Palatino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828800" y="1143000"/>
            <a:ext cx="9848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LARASIC</a:t>
            </a:r>
            <a:endParaRPr lang="en-US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421640" y="248073"/>
            <a:ext cx="83037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/>
              <a:t>THE FRONT-END ASIC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39342138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Rectangle 160"/>
          <p:cNvSpPr/>
          <p:nvPr/>
        </p:nvSpPr>
        <p:spPr>
          <a:xfrm>
            <a:off x="7829550" y="1149271"/>
            <a:ext cx="768350" cy="3549729"/>
          </a:xfrm>
          <a:prstGeom prst="rect">
            <a:avLst/>
          </a:prstGeom>
          <a:solidFill>
            <a:schemeClr val="accent2">
              <a:lumMod val="20000"/>
              <a:lumOff val="80000"/>
              <a:alpha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/>
          </a:p>
        </p:txBody>
      </p:sp>
      <p:sp>
        <p:nvSpPr>
          <p:cNvPr id="146" name="Rectangle 145"/>
          <p:cNvSpPr/>
          <p:nvPr/>
        </p:nvSpPr>
        <p:spPr>
          <a:xfrm>
            <a:off x="7061200" y="1149271"/>
            <a:ext cx="768350" cy="3549729"/>
          </a:xfrm>
          <a:prstGeom prst="rect">
            <a:avLst/>
          </a:prstGeom>
          <a:solidFill>
            <a:schemeClr val="accent5">
              <a:lumMod val="20000"/>
              <a:lumOff val="80000"/>
              <a:alpha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/>
          </a:p>
        </p:txBody>
      </p:sp>
      <p:sp>
        <p:nvSpPr>
          <p:cNvPr id="144" name="Rectangle 143"/>
          <p:cNvSpPr/>
          <p:nvPr/>
        </p:nvSpPr>
        <p:spPr>
          <a:xfrm>
            <a:off x="3441700" y="1149271"/>
            <a:ext cx="3619500" cy="3549729"/>
          </a:xfrm>
          <a:prstGeom prst="rect">
            <a:avLst/>
          </a:prstGeom>
          <a:solidFill>
            <a:schemeClr val="accent4">
              <a:lumMod val="20000"/>
              <a:lumOff val="80000"/>
              <a:alpha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/>
          </a:p>
        </p:txBody>
      </p:sp>
      <p:sp>
        <p:nvSpPr>
          <p:cNvPr id="143" name="Rectangle 142"/>
          <p:cNvSpPr/>
          <p:nvPr/>
        </p:nvSpPr>
        <p:spPr>
          <a:xfrm>
            <a:off x="292100" y="1149271"/>
            <a:ext cx="3158067" cy="3549729"/>
          </a:xfrm>
          <a:prstGeom prst="rect">
            <a:avLst/>
          </a:prstGeom>
          <a:solidFill>
            <a:schemeClr val="bg1">
              <a:lumMod val="95000"/>
              <a:alpha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9ECDAE-3650-B94E-9CAC-833DECB4FBC2}" type="slidenum">
              <a:rPr lang="en-US" smtClean="0"/>
              <a:t>15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421640" y="154940"/>
            <a:ext cx="83037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/>
              <a:t>THE FRONT-END CHANNEL</a:t>
            </a:r>
            <a:endParaRPr lang="en-US" sz="2400" b="1" dirty="0"/>
          </a:p>
        </p:txBody>
      </p:sp>
      <p:sp>
        <p:nvSpPr>
          <p:cNvPr id="13" name="CustomShape 182"/>
          <p:cNvSpPr/>
          <p:nvPr/>
        </p:nvSpPr>
        <p:spPr>
          <a:xfrm rot="16200000" flipH="1" flipV="1">
            <a:off x="4118433" y="3028562"/>
            <a:ext cx="418788" cy="323518"/>
          </a:xfrm>
          <a:prstGeom prst="triangle">
            <a:avLst>
              <a:gd name="adj" fmla="val 50000"/>
            </a:avLst>
          </a:prstGeom>
          <a:noFill/>
          <a:ln w="19050" cmpd="sng">
            <a:solidFill>
              <a:srgbClr val="00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4" name="Line 33"/>
          <p:cNvSpPr/>
          <p:nvPr/>
        </p:nvSpPr>
        <p:spPr>
          <a:xfrm>
            <a:off x="4014632" y="2309781"/>
            <a:ext cx="0" cy="877258"/>
          </a:xfrm>
          <a:prstGeom prst="line">
            <a:avLst/>
          </a:prstGeom>
          <a:ln w="19050" cmpd="sng">
            <a:solidFill>
              <a:srgbClr val="000000"/>
            </a:solidFill>
            <a:round/>
          </a:ln>
        </p:spPr>
        <p:txBody>
          <a:bodyPr/>
          <a:lstStyle/>
          <a:p>
            <a:endParaRPr lang="en-US" dirty="0"/>
          </a:p>
        </p:txBody>
      </p:sp>
      <p:sp>
        <p:nvSpPr>
          <p:cNvPr id="15" name="Line 132"/>
          <p:cNvSpPr/>
          <p:nvPr/>
        </p:nvSpPr>
        <p:spPr>
          <a:xfrm>
            <a:off x="3162300" y="3183129"/>
            <a:ext cx="1010588" cy="0"/>
          </a:xfrm>
          <a:prstGeom prst="line">
            <a:avLst/>
          </a:prstGeom>
          <a:ln w="19050" cmpd="sng">
            <a:solidFill>
              <a:schemeClr val="tx1"/>
            </a:solidFill>
            <a:round/>
          </a:ln>
        </p:spPr>
      </p:sp>
      <p:grpSp>
        <p:nvGrpSpPr>
          <p:cNvPr id="16" name="Group 15"/>
          <p:cNvGrpSpPr/>
          <p:nvPr/>
        </p:nvGrpSpPr>
        <p:grpSpPr>
          <a:xfrm rot="16200000">
            <a:off x="4292841" y="2301831"/>
            <a:ext cx="197141" cy="753744"/>
            <a:chOff x="2419379" y="1222826"/>
            <a:chExt cx="263520" cy="1007537"/>
          </a:xfrm>
        </p:grpSpPr>
        <p:sp>
          <p:nvSpPr>
            <p:cNvPr id="17" name="CustomShape 223"/>
            <p:cNvSpPr/>
            <p:nvPr/>
          </p:nvSpPr>
          <p:spPr>
            <a:xfrm flipH="1">
              <a:off x="2419379" y="1769144"/>
              <a:ext cx="263520" cy="360"/>
            </a:xfrm>
            <a:prstGeom prst="straightConnector1">
              <a:avLst/>
            </a:prstGeom>
            <a:noFill/>
            <a:ln w="19050" cmpd="sng">
              <a:solidFill>
                <a:schemeClr val="tx1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18" name="CustomShape 224"/>
            <p:cNvSpPr/>
            <p:nvPr/>
          </p:nvSpPr>
          <p:spPr>
            <a:xfrm flipH="1">
              <a:off x="2419379" y="1689771"/>
              <a:ext cx="263520" cy="360"/>
            </a:xfrm>
            <a:prstGeom prst="straightConnector1">
              <a:avLst/>
            </a:prstGeom>
            <a:noFill/>
            <a:ln w="19050" cmpd="sng">
              <a:solidFill>
                <a:schemeClr val="tx1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19" name="Line 226"/>
            <p:cNvSpPr/>
            <p:nvPr/>
          </p:nvSpPr>
          <p:spPr>
            <a:xfrm flipH="1">
              <a:off x="2538883" y="1769509"/>
              <a:ext cx="0" cy="460854"/>
            </a:xfrm>
            <a:prstGeom prst="line">
              <a:avLst/>
            </a:prstGeom>
            <a:ln w="19050" cmpd="sng">
              <a:solidFill>
                <a:schemeClr val="tx1"/>
              </a:solidFill>
              <a:round/>
            </a:ln>
          </p:spPr>
        </p:sp>
        <p:sp>
          <p:nvSpPr>
            <p:cNvPr id="20" name="Line 226"/>
            <p:cNvSpPr/>
            <p:nvPr/>
          </p:nvSpPr>
          <p:spPr>
            <a:xfrm flipH="1">
              <a:off x="2538883" y="1222826"/>
              <a:ext cx="0" cy="474670"/>
            </a:xfrm>
            <a:prstGeom prst="line">
              <a:avLst/>
            </a:prstGeom>
            <a:ln w="19050" cmpd="sng">
              <a:solidFill>
                <a:schemeClr val="tx1"/>
              </a:solidFill>
              <a:round/>
            </a:ln>
          </p:spPr>
        </p:sp>
      </p:grpSp>
      <p:sp>
        <p:nvSpPr>
          <p:cNvPr id="21" name="Line 132"/>
          <p:cNvSpPr/>
          <p:nvPr/>
        </p:nvSpPr>
        <p:spPr>
          <a:xfrm>
            <a:off x="4495921" y="3189463"/>
            <a:ext cx="950093" cy="0"/>
          </a:xfrm>
          <a:prstGeom prst="line">
            <a:avLst/>
          </a:prstGeom>
          <a:ln w="19050" cmpd="sng">
            <a:solidFill>
              <a:schemeClr val="tx1"/>
            </a:solidFill>
            <a:round/>
          </a:ln>
        </p:spPr>
      </p:sp>
      <p:sp>
        <p:nvSpPr>
          <p:cNvPr id="22" name="Line 32"/>
          <p:cNvSpPr/>
          <p:nvPr/>
        </p:nvSpPr>
        <p:spPr>
          <a:xfrm>
            <a:off x="3894959" y="1546270"/>
            <a:ext cx="248581" cy="0"/>
          </a:xfrm>
          <a:prstGeom prst="line">
            <a:avLst/>
          </a:prstGeom>
          <a:ln w="19050" cmpd="sng">
            <a:solidFill>
              <a:srgbClr val="000000"/>
            </a:solidFill>
            <a:round/>
          </a:ln>
        </p:spPr>
      </p:sp>
      <p:sp>
        <p:nvSpPr>
          <p:cNvPr id="23" name="Line 33"/>
          <p:cNvSpPr/>
          <p:nvPr/>
        </p:nvSpPr>
        <p:spPr>
          <a:xfrm>
            <a:off x="4019383" y="1538044"/>
            <a:ext cx="0" cy="193773"/>
          </a:xfrm>
          <a:prstGeom prst="line">
            <a:avLst/>
          </a:prstGeom>
          <a:ln w="19050" cmpd="sng">
            <a:solidFill>
              <a:srgbClr val="000000"/>
            </a:solidFill>
            <a:round/>
          </a:ln>
        </p:spPr>
      </p:sp>
      <p:sp>
        <p:nvSpPr>
          <p:cNvPr id="24" name="Line 159"/>
          <p:cNvSpPr/>
          <p:nvPr/>
        </p:nvSpPr>
        <p:spPr>
          <a:xfrm>
            <a:off x="3889841" y="1903999"/>
            <a:ext cx="124156" cy="0"/>
          </a:xfrm>
          <a:prstGeom prst="line">
            <a:avLst/>
          </a:prstGeom>
          <a:ln w="19050" cmpd="sng">
            <a:solidFill>
              <a:srgbClr val="000000"/>
            </a:solidFill>
            <a:round/>
          </a:ln>
        </p:spPr>
      </p:sp>
      <p:sp>
        <p:nvSpPr>
          <p:cNvPr id="25" name="Line 160"/>
          <p:cNvSpPr/>
          <p:nvPr/>
        </p:nvSpPr>
        <p:spPr>
          <a:xfrm>
            <a:off x="3889841" y="1738369"/>
            <a:ext cx="124156" cy="0"/>
          </a:xfrm>
          <a:prstGeom prst="line">
            <a:avLst/>
          </a:prstGeom>
          <a:ln w="19050" cmpd="sng">
            <a:solidFill>
              <a:srgbClr val="000000"/>
            </a:solidFill>
            <a:round/>
            <a:headEnd type="triangle" w="med" len="med"/>
          </a:ln>
        </p:spPr>
      </p:sp>
      <p:sp>
        <p:nvSpPr>
          <p:cNvPr id="26" name="Line 161"/>
          <p:cNvSpPr/>
          <p:nvPr/>
        </p:nvSpPr>
        <p:spPr>
          <a:xfrm>
            <a:off x="3889841" y="1738369"/>
            <a:ext cx="0" cy="165631"/>
          </a:xfrm>
          <a:prstGeom prst="line">
            <a:avLst/>
          </a:prstGeom>
          <a:ln w="19050" cmpd="sng">
            <a:solidFill>
              <a:srgbClr val="000000"/>
            </a:solidFill>
            <a:round/>
          </a:ln>
        </p:spPr>
      </p:sp>
      <p:sp>
        <p:nvSpPr>
          <p:cNvPr id="27" name="Line 162"/>
          <p:cNvSpPr/>
          <p:nvPr/>
        </p:nvSpPr>
        <p:spPr>
          <a:xfrm>
            <a:off x="3848367" y="1738369"/>
            <a:ext cx="0" cy="165631"/>
          </a:xfrm>
          <a:prstGeom prst="line">
            <a:avLst/>
          </a:prstGeom>
          <a:ln w="19050" cmpd="sng">
            <a:solidFill>
              <a:srgbClr val="000000"/>
            </a:solidFill>
            <a:round/>
          </a:ln>
        </p:spPr>
      </p:sp>
      <p:sp>
        <p:nvSpPr>
          <p:cNvPr id="28" name="Line 159"/>
          <p:cNvSpPr/>
          <p:nvPr/>
        </p:nvSpPr>
        <p:spPr>
          <a:xfrm>
            <a:off x="3889844" y="2309367"/>
            <a:ext cx="124156" cy="0"/>
          </a:xfrm>
          <a:prstGeom prst="line">
            <a:avLst/>
          </a:prstGeom>
          <a:ln w="19050" cmpd="sng">
            <a:solidFill>
              <a:srgbClr val="000000"/>
            </a:solidFill>
            <a:round/>
          </a:ln>
        </p:spPr>
      </p:sp>
      <p:sp>
        <p:nvSpPr>
          <p:cNvPr id="29" name="Line 160"/>
          <p:cNvSpPr/>
          <p:nvPr/>
        </p:nvSpPr>
        <p:spPr>
          <a:xfrm>
            <a:off x="3889844" y="2143736"/>
            <a:ext cx="124156" cy="0"/>
          </a:xfrm>
          <a:prstGeom prst="line">
            <a:avLst/>
          </a:prstGeom>
          <a:ln w="19050" cmpd="sng">
            <a:solidFill>
              <a:srgbClr val="000000"/>
            </a:solidFill>
            <a:round/>
            <a:headEnd type="triangle" w="med" len="med"/>
          </a:ln>
        </p:spPr>
      </p:sp>
      <p:sp>
        <p:nvSpPr>
          <p:cNvPr id="30" name="Line 161"/>
          <p:cNvSpPr/>
          <p:nvPr/>
        </p:nvSpPr>
        <p:spPr>
          <a:xfrm>
            <a:off x="3889844" y="2143736"/>
            <a:ext cx="0" cy="165631"/>
          </a:xfrm>
          <a:prstGeom prst="line">
            <a:avLst/>
          </a:prstGeom>
          <a:ln w="19050" cmpd="sng">
            <a:solidFill>
              <a:srgbClr val="000000"/>
            </a:solidFill>
            <a:round/>
          </a:ln>
        </p:spPr>
      </p:sp>
      <p:sp>
        <p:nvSpPr>
          <p:cNvPr id="31" name="Line 162"/>
          <p:cNvSpPr/>
          <p:nvPr/>
        </p:nvSpPr>
        <p:spPr>
          <a:xfrm>
            <a:off x="3848369" y="2143736"/>
            <a:ext cx="0" cy="165631"/>
          </a:xfrm>
          <a:prstGeom prst="line">
            <a:avLst/>
          </a:prstGeom>
          <a:ln w="19050" cmpd="sng">
            <a:solidFill>
              <a:srgbClr val="000000"/>
            </a:solidFill>
            <a:round/>
          </a:ln>
        </p:spPr>
      </p:sp>
      <p:sp>
        <p:nvSpPr>
          <p:cNvPr id="32" name="Line 33"/>
          <p:cNvSpPr/>
          <p:nvPr/>
        </p:nvSpPr>
        <p:spPr>
          <a:xfrm>
            <a:off x="4014632" y="1891741"/>
            <a:ext cx="0" cy="256529"/>
          </a:xfrm>
          <a:prstGeom prst="line">
            <a:avLst/>
          </a:prstGeom>
          <a:ln w="19050" cmpd="sng">
            <a:solidFill>
              <a:srgbClr val="000000"/>
            </a:solidFill>
            <a:round/>
          </a:ln>
        </p:spPr>
        <p:txBody>
          <a:bodyPr/>
          <a:lstStyle/>
          <a:p>
            <a:endParaRPr lang="en-US" dirty="0"/>
          </a:p>
        </p:txBody>
      </p:sp>
      <p:sp>
        <p:nvSpPr>
          <p:cNvPr id="33" name="Line 132"/>
          <p:cNvSpPr/>
          <p:nvPr/>
        </p:nvSpPr>
        <p:spPr>
          <a:xfrm>
            <a:off x="3533157" y="1811827"/>
            <a:ext cx="311948" cy="0"/>
          </a:xfrm>
          <a:prstGeom prst="line">
            <a:avLst/>
          </a:prstGeom>
          <a:ln w="19050" cmpd="sng">
            <a:solidFill>
              <a:schemeClr val="tx1"/>
            </a:solidFill>
            <a:round/>
          </a:ln>
        </p:spPr>
      </p:sp>
      <p:sp>
        <p:nvSpPr>
          <p:cNvPr id="34" name="Line 132"/>
          <p:cNvSpPr/>
          <p:nvPr/>
        </p:nvSpPr>
        <p:spPr>
          <a:xfrm>
            <a:off x="3533158" y="2229869"/>
            <a:ext cx="311948" cy="0"/>
          </a:xfrm>
          <a:prstGeom prst="line">
            <a:avLst/>
          </a:prstGeom>
          <a:ln w="19050" cmpd="sng">
            <a:solidFill>
              <a:schemeClr val="tx1"/>
            </a:solidFill>
            <a:round/>
          </a:ln>
        </p:spPr>
      </p:sp>
      <p:grpSp>
        <p:nvGrpSpPr>
          <p:cNvPr id="35" name="Group 34"/>
          <p:cNvGrpSpPr/>
          <p:nvPr/>
        </p:nvGrpSpPr>
        <p:grpSpPr>
          <a:xfrm>
            <a:off x="4317703" y="2356637"/>
            <a:ext cx="223130" cy="99378"/>
            <a:chOff x="1825468" y="4132528"/>
            <a:chExt cx="298260" cy="132840"/>
          </a:xfrm>
        </p:grpSpPr>
        <p:sp>
          <p:nvSpPr>
            <p:cNvPr id="36" name="CustomShape 174"/>
            <p:cNvSpPr/>
            <p:nvPr/>
          </p:nvSpPr>
          <p:spPr>
            <a:xfrm rot="5400000" flipH="1">
              <a:off x="2059828" y="4158808"/>
              <a:ext cx="85320" cy="42480"/>
            </a:xfrm>
            <a:prstGeom prst="straightConnector1">
              <a:avLst/>
            </a:prstGeom>
            <a:noFill/>
            <a:ln w="19050" cmpd="sng">
              <a:solidFill>
                <a:schemeClr val="tx1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37" name="CustomShape 175"/>
            <p:cNvSpPr/>
            <p:nvPr/>
          </p:nvSpPr>
          <p:spPr>
            <a:xfrm rot="5400000">
              <a:off x="1993948" y="4177528"/>
              <a:ext cx="132480" cy="42480"/>
            </a:xfrm>
            <a:prstGeom prst="straightConnector1">
              <a:avLst/>
            </a:prstGeom>
            <a:noFill/>
            <a:ln w="19050" cmpd="sng">
              <a:solidFill>
                <a:schemeClr val="tx1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38" name="CustomShape 176"/>
            <p:cNvSpPr/>
            <p:nvPr/>
          </p:nvSpPr>
          <p:spPr>
            <a:xfrm rot="5400000" flipV="1">
              <a:off x="1953988" y="4180048"/>
              <a:ext cx="127440" cy="42480"/>
            </a:xfrm>
            <a:prstGeom prst="straightConnector1">
              <a:avLst/>
            </a:prstGeom>
            <a:noFill/>
            <a:ln w="19050" cmpd="sng">
              <a:solidFill>
                <a:schemeClr val="tx1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39" name="CustomShape 177"/>
            <p:cNvSpPr/>
            <p:nvPr/>
          </p:nvSpPr>
          <p:spPr>
            <a:xfrm rot="5400000" flipV="1">
              <a:off x="1868668" y="4180048"/>
              <a:ext cx="127440" cy="42480"/>
            </a:xfrm>
            <a:prstGeom prst="straightConnector1">
              <a:avLst/>
            </a:prstGeom>
            <a:noFill/>
            <a:ln w="19050" cmpd="sng">
              <a:solidFill>
                <a:schemeClr val="tx1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40" name="CustomShape 178"/>
            <p:cNvSpPr/>
            <p:nvPr/>
          </p:nvSpPr>
          <p:spPr>
            <a:xfrm rot="5400000">
              <a:off x="1908628" y="4177528"/>
              <a:ext cx="132480" cy="42480"/>
            </a:xfrm>
            <a:prstGeom prst="straightConnector1">
              <a:avLst/>
            </a:prstGeom>
            <a:noFill/>
            <a:ln w="19050" cmpd="sng">
              <a:solidFill>
                <a:schemeClr val="tx1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41" name="CustomShape 179"/>
            <p:cNvSpPr/>
            <p:nvPr/>
          </p:nvSpPr>
          <p:spPr>
            <a:xfrm rot="5400000">
              <a:off x="1823308" y="4177528"/>
              <a:ext cx="132480" cy="42480"/>
            </a:xfrm>
            <a:prstGeom prst="straightConnector1">
              <a:avLst/>
            </a:prstGeom>
            <a:noFill/>
            <a:ln w="19050" cmpd="sng">
              <a:solidFill>
                <a:schemeClr val="tx1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42" name="CustomShape 180"/>
            <p:cNvSpPr/>
            <p:nvPr/>
          </p:nvSpPr>
          <p:spPr>
            <a:xfrm rot="5400000" flipH="1">
              <a:off x="1804228" y="4201648"/>
              <a:ext cx="84960" cy="42480"/>
            </a:xfrm>
            <a:prstGeom prst="straightConnector1">
              <a:avLst/>
            </a:prstGeom>
            <a:noFill/>
            <a:ln w="19050" cmpd="sng">
              <a:solidFill>
                <a:schemeClr val="tx1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</p:grpSp>
      <p:sp>
        <p:nvSpPr>
          <p:cNvPr id="43" name="Line 226"/>
          <p:cNvSpPr/>
          <p:nvPr/>
        </p:nvSpPr>
        <p:spPr>
          <a:xfrm rot="16200000" flipH="1">
            <a:off x="4654270" y="2307835"/>
            <a:ext cx="0" cy="215354"/>
          </a:xfrm>
          <a:prstGeom prst="line">
            <a:avLst/>
          </a:prstGeom>
          <a:ln w="19050" cmpd="sng">
            <a:solidFill>
              <a:schemeClr val="tx1"/>
            </a:solidFill>
            <a:round/>
          </a:ln>
        </p:spPr>
      </p:sp>
      <p:sp>
        <p:nvSpPr>
          <p:cNvPr id="44" name="Line 226"/>
          <p:cNvSpPr/>
          <p:nvPr/>
        </p:nvSpPr>
        <p:spPr>
          <a:xfrm rot="16200000" flipH="1">
            <a:off x="4166554" y="2250828"/>
            <a:ext cx="0" cy="291362"/>
          </a:xfrm>
          <a:prstGeom prst="line">
            <a:avLst/>
          </a:prstGeom>
          <a:ln w="19050" cmpd="sng">
            <a:solidFill>
              <a:schemeClr val="tx1"/>
            </a:solidFill>
            <a:round/>
          </a:ln>
        </p:spPr>
      </p:sp>
      <p:sp>
        <p:nvSpPr>
          <p:cNvPr id="45" name="Line 33"/>
          <p:cNvSpPr/>
          <p:nvPr/>
        </p:nvSpPr>
        <p:spPr>
          <a:xfrm>
            <a:off x="4768373" y="2411125"/>
            <a:ext cx="0" cy="772744"/>
          </a:xfrm>
          <a:prstGeom prst="line">
            <a:avLst/>
          </a:prstGeom>
          <a:ln w="19050" cmpd="sng">
            <a:solidFill>
              <a:srgbClr val="000000"/>
            </a:solidFill>
            <a:round/>
          </a:ln>
        </p:spPr>
        <p:txBody>
          <a:bodyPr/>
          <a:lstStyle/>
          <a:p>
            <a:endParaRPr lang="en-US" dirty="0"/>
          </a:p>
        </p:txBody>
      </p:sp>
      <p:sp>
        <p:nvSpPr>
          <p:cNvPr id="46" name="CustomShape 182"/>
          <p:cNvSpPr/>
          <p:nvPr/>
        </p:nvSpPr>
        <p:spPr>
          <a:xfrm rot="16200000" flipH="1" flipV="1">
            <a:off x="6237144" y="3050731"/>
            <a:ext cx="418788" cy="323518"/>
          </a:xfrm>
          <a:prstGeom prst="triangle">
            <a:avLst>
              <a:gd name="adj" fmla="val 50000"/>
            </a:avLst>
          </a:prstGeom>
          <a:noFill/>
          <a:ln w="19050" cmpd="sng">
            <a:solidFill>
              <a:srgbClr val="00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7" name="Line 33"/>
          <p:cNvSpPr/>
          <p:nvPr/>
        </p:nvSpPr>
        <p:spPr>
          <a:xfrm>
            <a:off x="5230754" y="2414292"/>
            <a:ext cx="0" cy="769576"/>
          </a:xfrm>
          <a:prstGeom prst="line">
            <a:avLst/>
          </a:prstGeom>
          <a:ln w="19050" cmpd="sng">
            <a:solidFill>
              <a:srgbClr val="000000"/>
            </a:solidFill>
            <a:round/>
          </a:ln>
        </p:spPr>
        <p:txBody>
          <a:bodyPr/>
          <a:lstStyle/>
          <a:p>
            <a:endParaRPr lang="en-US" dirty="0"/>
          </a:p>
        </p:txBody>
      </p:sp>
      <p:sp>
        <p:nvSpPr>
          <p:cNvPr id="48" name="Line 132"/>
          <p:cNvSpPr/>
          <p:nvPr/>
        </p:nvSpPr>
        <p:spPr>
          <a:xfrm>
            <a:off x="5661369" y="3214799"/>
            <a:ext cx="633396" cy="0"/>
          </a:xfrm>
          <a:prstGeom prst="line">
            <a:avLst/>
          </a:prstGeom>
          <a:ln w="19050" cmpd="sng">
            <a:solidFill>
              <a:schemeClr val="tx1"/>
            </a:solidFill>
            <a:round/>
          </a:ln>
        </p:spPr>
      </p:sp>
      <p:grpSp>
        <p:nvGrpSpPr>
          <p:cNvPr id="49" name="Group 48"/>
          <p:cNvGrpSpPr/>
          <p:nvPr/>
        </p:nvGrpSpPr>
        <p:grpSpPr>
          <a:xfrm rot="16200000">
            <a:off x="5963426" y="1581343"/>
            <a:ext cx="197141" cy="1650001"/>
            <a:chOff x="2419379" y="24791"/>
            <a:chExt cx="263520" cy="2205572"/>
          </a:xfrm>
        </p:grpSpPr>
        <p:sp>
          <p:nvSpPr>
            <p:cNvPr id="50" name="CustomShape 223"/>
            <p:cNvSpPr/>
            <p:nvPr/>
          </p:nvSpPr>
          <p:spPr>
            <a:xfrm flipH="1">
              <a:off x="2419379" y="1769144"/>
              <a:ext cx="263520" cy="360"/>
            </a:xfrm>
            <a:prstGeom prst="straightConnector1">
              <a:avLst/>
            </a:prstGeom>
            <a:noFill/>
            <a:ln w="19050" cmpd="sng">
              <a:solidFill>
                <a:schemeClr val="tx1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51" name="CustomShape 224"/>
            <p:cNvSpPr/>
            <p:nvPr/>
          </p:nvSpPr>
          <p:spPr>
            <a:xfrm flipH="1">
              <a:off x="2419379" y="1689771"/>
              <a:ext cx="263520" cy="360"/>
            </a:xfrm>
            <a:prstGeom prst="straightConnector1">
              <a:avLst/>
            </a:prstGeom>
            <a:noFill/>
            <a:ln w="19050" cmpd="sng">
              <a:solidFill>
                <a:schemeClr val="tx1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52" name="Line 226"/>
            <p:cNvSpPr/>
            <p:nvPr/>
          </p:nvSpPr>
          <p:spPr>
            <a:xfrm flipH="1">
              <a:off x="2538883" y="1769509"/>
              <a:ext cx="0" cy="460854"/>
            </a:xfrm>
            <a:prstGeom prst="line">
              <a:avLst/>
            </a:prstGeom>
            <a:ln w="19050" cmpd="sng">
              <a:solidFill>
                <a:schemeClr val="tx1"/>
              </a:solidFill>
              <a:round/>
            </a:ln>
          </p:spPr>
        </p:sp>
        <p:sp>
          <p:nvSpPr>
            <p:cNvPr id="53" name="Line 226"/>
            <p:cNvSpPr/>
            <p:nvPr/>
          </p:nvSpPr>
          <p:spPr>
            <a:xfrm flipH="1">
              <a:off x="2538885" y="24791"/>
              <a:ext cx="0" cy="1672707"/>
            </a:xfrm>
            <a:prstGeom prst="line">
              <a:avLst/>
            </a:prstGeom>
            <a:ln w="19050" cmpd="sng">
              <a:solidFill>
                <a:schemeClr val="tx1"/>
              </a:solidFill>
              <a:round/>
            </a:ln>
          </p:spPr>
        </p:sp>
      </p:grpSp>
      <p:sp>
        <p:nvSpPr>
          <p:cNvPr id="54" name="Line 132"/>
          <p:cNvSpPr/>
          <p:nvPr/>
        </p:nvSpPr>
        <p:spPr>
          <a:xfrm>
            <a:off x="6614632" y="3211632"/>
            <a:ext cx="535467" cy="0"/>
          </a:xfrm>
          <a:prstGeom prst="line">
            <a:avLst/>
          </a:prstGeom>
          <a:ln w="19050" cmpd="sng">
            <a:solidFill>
              <a:schemeClr val="tx1"/>
            </a:solidFill>
            <a:round/>
          </a:ln>
        </p:spPr>
      </p:sp>
      <p:grpSp>
        <p:nvGrpSpPr>
          <p:cNvPr id="55" name="Group 54"/>
          <p:cNvGrpSpPr/>
          <p:nvPr/>
        </p:nvGrpSpPr>
        <p:grpSpPr>
          <a:xfrm>
            <a:off x="6341404" y="2654333"/>
            <a:ext cx="223130" cy="99378"/>
            <a:chOff x="1825468" y="4132528"/>
            <a:chExt cx="298260" cy="132840"/>
          </a:xfrm>
        </p:grpSpPr>
        <p:sp>
          <p:nvSpPr>
            <p:cNvPr id="56" name="CustomShape 174"/>
            <p:cNvSpPr/>
            <p:nvPr/>
          </p:nvSpPr>
          <p:spPr>
            <a:xfrm rot="5400000" flipH="1">
              <a:off x="2059828" y="4158808"/>
              <a:ext cx="85320" cy="42480"/>
            </a:xfrm>
            <a:prstGeom prst="straightConnector1">
              <a:avLst/>
            </a:prstGeom>
            <a:noFill/>
            <a:ln w="19050" cmpd="sng">
              <a:solidFill>
                <a:schemeClr val="tx1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57" name="CustomShape 175"/>
            <p:cNvSpPr/>
            <p:nvPr/>
          </p:nvSpPr>
          <p:spPr>
            <a:xfrm rot="5400000">
              <a:off x="1993948" y="4177528"/>
              <a:ext cx="132480" cy="42480"/>
            </a:xfrm>
            <a:prstGeom prst="straightConnector1">
              <a:avLst/>
            </a:prstGeom>
            <a:noFill/>
            <a:ln w="19050" cmpd="sng">
              <a:solidFill>
                <a:schemeClr val="tx1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58" name="CustomShape 176"/>
            <p:cNvSpPr/>
            <p:nvPr/>
          </p:nvSpPr>
          <p:spPr>
            <a:xfrm rot="5400000" flipV="1">
              <a:off x="1953988" y="4180048"/>
              <a:ext cx="127440" cy="42480"/>
            </a:xfrm>
            <a:prstGeom prst="straightConnector1">
              <a:avLst/>
            </a:prstGeom>
            <a:noFill/>
            <a:ln w="19050" cmpd="sng">
              <a:solidFill>
                <a:schemeClr val="tx1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59" name="CustomShape 177"/>
            <p:cNvSpPr/>
            <p:nvPr/>
          </p:nvSpPr>
          <p:spPr>
            <a:xfrm rot="5400000" flipV="1">
              <a:off x="1868668" y="4180048"/>
              <a:ext cx="127440" cy="42480"/>
            </a:xfrm>
            <a:prstGeom prst="straightConnector1">
              <a:avLst/>
            </a:prstGeom>
            <a:noFill/>
            <a:ln w="19050" cmpd="sng">
              <a:solidFill>
                <a:schemeClr val="tx1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60" name="CustomShape 178"/>
            <p:cNvSpPr/>
            <p:nvPr/>
          </p:nvSpPr>
          <p:spPr>
            <a:xfrm rot="5400000">
              <a:off x="1908628" y="4177528"/>
              <a:ext cx="132480" cy="42480"/>
            </a:xfrm>
            <a:prstGeom prst="straightConnector1">
              <a:avLst/>
            </a:prstGeom>
            <a:noFill/>
            <a:ln w="19050" cmpd="sng">
              <a:solidFill>
                <a:schemeClr val="tx1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61" name="CustomShape 179"/>
            <p:cNvSpPr/>
            <p:nvPr/>
          </p:nvSpPr>
          <p:spPr>
            <a:xfrm rot="5400000">
              <a:off x="1823308" y="4177528"/>
              <a:ext cx="132480" cy="42480"/>
            </a:xfrm>
            <a:prstGeom prst="straightConnector1">
              <a:avLst/>
            </a:prstGeom>
            <a:noFill/>
            <a:ln w="19050" cmpd="sng">
              <a:solidFill>
                <a:schemeClr val="tx1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62" name="CustomShape 180"/>
            <p:cNvSpPr/>
            <p:nvPr/>
          </p:nvSpPr>
          <p:spPr>
            <a:xfrm rot="5400000" flipH="1">
              <a:off x="1804228" y="4201648"/>
              <a:ext cx="84960" cy="42480"/>
            </a:xfrm>
            <a:prstGeom prst="straightConnector1">
              <a:avLst/>
            </a:prstGeom>
            <a:noFill/>
            <a:ln w="19050" cmpd="sng">
              <a:solidFill>
                <a:schemeClr val="tx1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</p:grpSp>
      <p:sp>
        <p:nvSpPr>
          <p:cNvPr id="63" name="Line 226"/>
          <p:cNvSpPr/>
          <p:nvPr/>
        </p:nvSpPr>
        <p:spPr>
          <a:xfrm rot="16200000" flipH="1">
            <a:off x="6730225" y="2553277"/>
            <a:ext cx="0" cy="319862"/>
          </a:xfrm>
          <a:prstGeom prst="line">
            <a:avLst/>
          </a:prstGeom>
          <a:ln w="19050" cmpd="sng">
            <a:solidFill>
              <a:schemeClr val="tx1"/>
            </a:solidFill>
            <a:round/>
          </a:ln>
        </p:spPr>
      </p:sp>
      <p:sp>
        <p:nvSpPr>
          <p:cNvPr id="64" name="Line 226"/>
          <p:cNvSpPr/>
          <p:nvPr/>
        </p:nvSpPr>
        <p:spPr>
          <a:xfrm rot="16200000" flipH="1">
            <a:off x="6190255" y="2548525"/>
            <a:ext cx="0" cy="291362"/>
          </a:xfrm>
          <a:prstGeom prst="line">
            <a:avLst/>
          </a:prstGeom>
          <a:ln w="19050" cmpd="sng">
            <a:solidFill>
              <a:schemeClr val="tx1"/>
            </a:solidFill>
            <a:round/>
          </a:ln>
        </p:spPr>
      </p:sp>
      <p:sp>
        <p:nvSpPr>
          <p:cNvPr id="65" name="Line 33"/>
          <p:cNvSpPr/>
          <p:nvPr/>
        </p:nvSpPr>
        <p:spPr>
          <a:xfrm>
            <a:off x="6887084" y="2404791"/>
            <a:ext cx="0" cy="801247"/>
          </a:xfrm>
          <a:prstGeom prst="line">
            <a:avLst/>
          </a:prstGeom>
          <a:ln w="19050" cmpd="sng">
            <a:solidFill>
              <a:srgbClr val="000000"/>
            </a:solidFill>
            <a:round/>
          </a:ln>
        </p:spPr>
        <p:txBody>
          <a:bodyPr/>
          <a:lstStyle/>
          <a:p>
            <a:endParaRPr lang="en-US" dirty="0"/>
          </a:p>
        </p:txBody>
      </p:sp>
      <p:grpSp>
        <p:nvGrpSpPr>
          <p:cNvPr id="66" name="Group 65"/>
          <p:cNvGrpSpPr/>
          <p:nvPr/>
        </p:nvGrpSpPr>
        <p:grpSpPr>
          <a:xfrm>
            <a:off x="5732235" y="3217088"/>
            <a:ext cx="197141" cy="753744"/>
            <a:chOff x="2419379" y="1222826"/>
            <a:chExt cx="263520" cy="1007537"/>
          </a:xfrm>
        </p:grpSpPr>
        <p:sp>
          <p:nvSpPr>
            <p:cNvPr id="67" name="CustomShape 223"/>
            <p:cNvSpPr/>
            <p:nvPr/>
          </p:nvSpPr>
          <p:spPr>
            <a:xfrm flipH="1">
              <a:off x="2419379" y="1769144"/>
              <a:ext cx="263520" cy="360"/>
            </a:xfrm>
            <a:prstGeom prst="straightConnector1">
              <a:avLst/>
            </a:prstGeom>
            <a:noFill/>
            <a:ln w="19050" cmpd="sng">
              <a:solidFill>
                <a:schemeClr val="tx1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68" name="CustomShape 224"/>
            <p:cNvSpPr/>
            <p:nvPr/>
          </p:nvSpPr>
          <p:spPr>
            <a:xfrm flipH="1">
              <a:off x="2419379" y="1689771"/>
              <a:ext cx="263520" cy="360"/>
            </a:xfrm>
            <a:prstGeom prst="straightConnector1">
              <a:avLst/>
            </a:prstGeom>
            <a:noFill/>
            <a:ln w="19050" cmpd="sng">
              <a:solidFill>
                <a:schemeClr val="tx1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69" name="Line 226"/>
            <p:cNvSpPr/>
            <p:nvPr/>
          </p:nvSpPr>
          <p:spPr>
            <a:xfrm flipH="1">
              <a:off x="2538883" y="1769509"/>
              <a:ext cx="0" cy="460854"/>
            </a:xfrm>
            <a:prstGeom prst="line">
              <a:avLst/>
            </a:prstGeom>
            <a:ln w="19050" cmpd="sng">
              <a:solidFill>
                <a:schemeClr val="tx1"/>
              </a:solidFill>
              <a:round/>
            </a:ln>
          </p:spPr>
        </p:sp>
        <p:sp>
          <p:nvSpPr>
            <p:cNvPr id="70" name="Line 226"/>
            <p:cNvSpPr/>
            <p:nvPr/>
          </p:nvSpPr>
          <p:spPr>
            <a:xfrm flipH="1">
              <a:off x="2538883" y="1222826"/>
              <a:ext cx="0" cy="474670"/>
            </a:xfrm>
            <a:prstGeom prst="line">
              <a:avLst/>
            </a:prstGeom>
            <a:ln w="19050" cmpd="sng">
              <a:solidFill>
                <a:schemeClr val="tx1"/>
              </a:solidFill>
              <a:round/>
            </a:ln>
          </p:spPr>
        </p:sp>
      </p:grpSp>
      <p:grpSp>
        <p:nvGrpSpPr>
          <p:cNvPr id="71" name="Group 70"/>
          <p:cNvGrpSpPr/>
          <p:nvPr/>
        </p:nvGrpSpPr>
        <p:grpSpPr>
          <a:xfrm>
            <a:off x="5438814" y="3148382"/>
            <a:ext cx="223130" cy="99378"/>
            <a:chOff x="1825468" y="4132528"/>
            <a:chExt cx="298260" cy="132840"/>
          </a:xfrm>
        </p:grpSpPr>
        <p:sp>
          <p:nvSpPr>
            <p:cNvPr id="72" name="CustomShape 174"/>
            <p:cNvSpPr/>
            <p:nvPr/>
          </p:nvSpPr>
          <p:spPr>
            <a:xfrm rot="5400000" flipH="1">
              <a:off x="2059828" y="4158808"/>
              <a:ext cx="85320" cy="42480"/>
            </a:xfrm>
            <a:prstGeom prst="straightConnector1">
              <a:avLst/>
            </a:prstGeom>
            <a:noFill/>
            <a:ln w="19050" cmpd="sng">
              <a:solidFill>
                <a:schemeClr val="tx1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73" name="CustomShape 175"/>
            <p:cNvSpPr/>
            <p:nvPr/>
          </p:nvSpPr>
          <p:spPr>
            <a:xfrm rot="5400000">
              <a:off x="1993948" y="4177528"/>
              <a:ext cx="132480" cy="42480"/>
            </a:xfrm>
            <a:prstGeom prst="straightConnector1">
              <a:avLst/>
            </a:prstGeom>
            <a:noFill/>
            <a:ln w="19050" cmpd="sng">
              <a:solidFill>
                <a:schemeClr val="tx1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74" name="CustomShape 176"/>
            <p:cNvSpPr/>
            <p:nvPr/>
          </p:nvSpPr>
          <p:spPr>
            <a:xfrm rot="5400000" flipV="1">
              <a:off x="1953988" y="4180048"/>
              <a:ext cx="127440" cy="42480"/>
            </a:xfrm>
            <a:prstGeom prst="straightConnector1">
              <a:avLst/>
            </a:prstGeom>
            <a:noFill/>
            <a:ln w="19050" cmpd="sng">
              <a:solidFill>
                <a:schemeClr val="tx1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75" name="CustomShape 177"/>
            <p:cNvSpPr/>
            <p:nvPr/>
          </p:nvSpPr>
          <p:spPr>
            <a:xfrm rot="5400000" flipV="1">
              <a:off x="1868668" y="4180048"/>
              <a:ext cx="127440" cy="42480"/>
            </a:xfrm>
            <a:prstGeom prst="straightConnector1">
              <a:avLst/>
            </a:prstGeom>
            <a:noFill/>
            <a:ln w="19050" cmpd="sng">
              <a:solidFill>
                <a:schemeClr val="tx1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76" name="CustomShape 178"/>
            <p:cNvSpPr/>
            <p:nvPr/>
          </p:nvSpPr>
          <p:spPr>
            <a:xfrm rot="5400000">
              <a:off x="1908628" y="4177528"/>
              <a:ext cx="132480" cy="42480"/>
            </a:xfrm>
            <a:prstGeom prst="straightConnector1">
              <a:avLst/>
            </a:prstGeom>
            <a:noFill/>
            <a:ln w="19050" cmpd="sng">
              <a:solidFill>
                <a:schemeClr val="tx1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77" name="CustomShape 179"/>
            <p:cNvSpPr/>
            <p:nvPr/>
          </p:nvSpPr>
          <p:spPr>
            <a:xfrm rot="5400000">
              <a:off x="1823308" y="4177528"/>
              <a:ext cx="132480" cy="42480"/>
            </a:xfrm>
            <a:prstGeom prst="straightConnector1">
              <a:avLst/>
            </a:prstGeom>
            <a:noFill/>
            <a:ln w="19050" cmpd="sng">
              <a:solidFill>
                <a:schemeClr val="tx1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78" name="CustomShape 180"/>
            <p:cNvSpPr/>
            <p:nvPr/>
          </p:nvSpPr>
          <p:spPr>
            <a:xfrm rot="5400000" flipH="1">
              <a:off x="1804228" y="4201648"/>
              <a:ext cx="84960" cy="42480"/>
            </a:xfrm>
            <a:prstGeom prst="straightConnector1">
              <a:avLst/>
            </a:prstGeom>
            <a:noFill/>
            <a:ln w="19050" cmpd="sng">
              <a:solidFill>
                <a:schemeClr val="tx1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</p:grpSp>
      <p:sp>
        <p:nvSpPr>
          <p:cNvPr id="79" name="Line 33"/>
          <p:cNvSpPr/>
          <p:nvPr/>
        </p:nvSpPr>
        <p:spPr>
          <a:xfrm>
            <a:off x="6041500" y="2689819"/>
            <a:ext cx="0" cy="525720"/>
          </a:xfrm>
          <a:prstGeom prst="line">
            <a:avLst/>
          </a:prstGeom>
          <a:ln w="19050" cmpd="sng">
            <a:solidFill>
              <a:srgbClr val="000000"/>
            </a:solidFill>
            <a:round/>
          </a:ln>
        </p:spPr>
        <p:txBody>
          <a:bodyPr/>
          <a:lstStyle/>
          <a:p>
            <a:endParaRPr lang="en-US" dirty="0"/>
          </a:p>
        </p:txBody>
      </p:sp>
      <p:sp>
        <p:nvSpPr>
          <p:cNvPr id="80" name="Line 132"/>
          <p:cNvSpPr/>
          <p:nvPr/>
        </p:nvSpPr>
        <p:spPr>
          <a:xfrm>
            <a:off x="5738516" y="3971711"/>
            <a:ext cx="165631" cy="0"/>
          </a:xfrm>
          <a:prstGeom prst="line">
            <a:avLst/>
          </a:prstGeom>
          <a:ln w="19050" cmpd="sng">
            <a:solidFill>
              <a:schemeClr val="tx1"/>
            </a:solidFill>
            <a:round/>
          </a:ln>
        </p:spPr>
      </p:sp>
      <p:sp>
        <p:nvSpPr>
          <p:cNvPr id="81" name="Line 133"/>
          <p:cNvSpPr/>
          <p:nvPr/>
        </p:nvSpPr>
        <p:spPr>
          <a:xfrm>
            <a:off x="5779991" y="4013186"/>
            <a:ext cx="82681" cy="0"/>
          </a:xfrm>
          <a:prstGeom prst="line">
            <a:avLst/>
          </a:prstGeom>
          <a:ln w="19050" cmpd="sng">
            <a:solidFill>
              <a:schemeClr val="tx1"/>
            </a:solidFill>
            <a:round/>
          </a:ln>
        </p:spPr>
      </p:sp>
      <p:sp>
        <p:nvSpPr>
          <p:cNvPr id="82" name="Rectangle 81"/>
          <p:cNvSpPr/>
          <p:nvPr/>
        </p:nvSpPr>
        <p:spPr>
          <a:xfrm>
            <a:off x="5122982" y="1739900"/>
            <a:ext cx="1833681" cy="2438400"/>
          </a:xfrm>
          <a:prstGeom prst="rect">
            <a:avLst/>
          </a:prstGeom>
          <a:noFill/>
          <a:ln w="12700" cmpd="sng">
            <a:solidFill>
              <a:srgbClr val="595959"/>
            </a:solidFill>
            <a:prstDash val="sys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/>
          </a:p>
        </p:txBody>
      </p:sp>
      <p:sp>
        <p:nvSpPr>
          <p:cNvPr id="83" name="TextBox 82"/>
          <p:cNvSpPr txBox="1"/>
          <p:nvPr/>
        </p:nvSpPr>
        <p:spPr>
          <a:xfrm>
            <a:off x="5829250" y="1409172"/>
            <a:ext cx="39400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000000"/>
                </a:solidFill>
              </a:rPr>
              <a:t>x 2</a:t>
            </a:r>
            <a:endParaRPr lang="en-US" sz="1400" dirty="0">
              <a:solidFill>
                <a:srgbClr val="000000"/>
              </a:solidFill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1516373" y="1968943"/>
            <a:ext cx="148496" cy="296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85" name="CustomShape 182"/>
          <p:cNvSpPr/>
          <p:nvPr/>
        </p:nvSpPr>
        <p:spPr>
          <a:xfrm rot="16200000" flipH="1" flipV="1">
            <a:off x="1304652" y="3054734"/>
            <a:ext cx="450153" cy="347748"/>
          </a:xfrm>
          <a:prstGeom prst="triangle">
            <a:avLst>
              <a:gd name="adj" fmla="val 50000"/>
            </a:avLst>
          </a:prstGeom>
          <a:noFill/>
          <a:ln w="19050" cmpd="sng">
            <a:solidFill>
              <a:srgbClr val="00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86" name="Line 139"/>
          <p:cNvSpPr/>
          <p:nvPr/>
        </p:nvSpPr>
        <p:spPr>
          <a:xfrm>
            <a:off x="1042419" y="1978856"/>
            <a:ext cx="267198" cy="0"/>
          </a:xfrm>
          <a:prstGeom prst="line">
            <a:avLst/>
          </a:prstGeom>
          <a:ln w="19050" cmpd="sng">
            <a:solidFill>
              <a:srgbClr val="000000"/>
            </a:solidFill>
            <a:round/>
          </a:ln>
        </p:spPr>
        <p:txBody>
          <a:bodyPr/>
          <a:lstStyle/>
          <a:p>
            <a:endParaRPr lang="en-US" dirty="0"/>
          </a:p>
        </p:txBody>
      </p:sp>
      <p:sp>
        <p:nvSpPr>
          <p:cNvPr id="87" name="Line 140"/>
          <p:cNvSpPr/>
          <p:nvPr/>
        </p:nvSpPr>
        <p:spPr>
          <a:xfrm>
            <a:off x="1175873" y="1968943"/>
            <a:ext cx="0" cy="192661"/>
          </a:xfrm>
          <a:prstGeom prst="line">
            <a:avLst/>
          </a:prstGeom>
          <a:ln w="19050" cmpd="sng">
            <a:solidFill>
              <a:srgbClr val="000000"/>
            </a:solidFill>
            <a:round/>
          </a:ln>
        </p:spPr>
      </p:sp>
      <p:grpSp>
        <p:nvGrpSpPr>
          <p:cNvPr id="88" name="Group 87"/>
          <p:cNvGrpSpPr/>
          <p:nvPr/>
        </p:nvGrpSpPr>
        <p:grpSpPr>
          <a:xfrm>
            <a:off x="1175873" y="2166216"/>
            <a:ext cx="178325" cy="178035"/>
            <a:chOff x="3913496" y="3270384"/>
            <a:chExt cx="221760" cy="221400"/>
          </a:xfrm>
        </p:grpSpPr>
        <p:sp>
          <p:nvSpPr>
            <p:cNvPr id="89" name="Line 37"/>
            <p:cNvSpPr/>
            <p:nvPr/>
          </p:nvSpPr>
          <p:spPr>
            <a:xfrm>
              <a:off x="3913496" y="3491784"/>
              <a:ext cx="166320" cy="0"/>
            </a:xfrm>
            <a:prstGeom prst="line">
              <a:avLst/>
            </a:prstGeom>
            <a:ln w="19050" cmpd="sng">
              <a:solidFill>
                <a:srgbClr val="000000"/>
              </a:solidFill>
              <a:round/>
            </a:ln>
          </p:spPr>
        </p:sp>
        <p:sp>
          <p:nvSpPr>
            <p:cNvPr id="90" name="Line 38"/>
            <p:cNvSpPr/>
            <p:nvPr/>
          </p:nvSpPr>
          <p:spPr>
            <a:xfrm>
              <a:off x="3913496" y="3270384"/>
              <a:ext cx="166320" cy="0"/>
            </a:xfrm>
            <a:prstGeom prst="line">
              <a:avLst/>
            </a:prstGeom>
            <a:ln w="19050" cmpd="sng">
              <a:solidFill>
                <a:srgbClr val="000000"/>
              </a:solidFill>
              <a:round/>
              <a:headEnd type="triangle" w="med" len="med"/>
            </a:ln>
          </p:spPr>
        </p:sp>
        <p:sp>
          <p:nvSpPr>
            <p:cNvPr id="91" name="Line 39"/>
            <p:cNvSpPr/>
            <p:nvPr/>
          </p:nvSpPr>
          <p:spPr>
            <a:xfrm>
              <a:off x="4135256" y="3270384"/>
              <a:ext cx="0" cy="221400"/>
            </a:xfrm>
            <a:prstGeom prst="line">
              <a:avLst/>
            </a:prstGeom>
            <a:ln w="19050" cmpd="sng">
              <a:solidFill>
                <a:srgbClr val="000000"/>
              </a:solidFill>
              <a:round/>
            </a:ln>
          </p:spPr>
        </p:sp>
        <p:sp>
          <p:nvSpPr>
            <p:cNvPr id="92" name="Line 40"/>
            <p:cNvSpPr/>
            <p:nvPr/>
          </p:nvSpPr>
          <p:spPr>
            <a:xfrm>
              <a:off x="4079816" y="3270384"/>
              <a:ext cx="0" cy="221400"/>
            </a:xfrm>
            <a:prstGeom prst="line">
              <a:avLst/>
            </a:prstGeom>
            <a:ln w="19050" cmpd="sng">
              <a:solidFill>
                <a:srgbClr val="000000"/>
              </a:solidFill>
              <a:round/>
            </a:ln>
          </p:spPr>
        </p:sp>
      </p:grpSp>
      <p:sp>
        <p:nvSpPr>
          <p:cNvPr id="93" name="Line 33"/>
          <p:cNvSpPr/>
          <p:nvPr/>
        </p:nvSpPr>
        <p:spPr>
          <a:xfrm>
            <a:off x="1179461" y="2336593"/>
            <a:ext cx="0" cy="983800"/>
          </a:xfrm>
          <a:prstGeom prst="line">
            <a:avLst/>
          </a:prstGeom>
          <a:ln w="19050" cmpd="sng">
            <a:solidFill>
              <a:srgbClr val="000000"/>
            </a:solidFill>
            <a:round/>
          </a:ln>
        </p:spPr>
      </p:sp>
      <p:sp>
        <p:nvSpPr>
          <p:cNvPr id="94" name="Line 132"/>
          <p:cNvSpPr/>
          <p:nvPr/>
        </p:nvSpPr>
        <p:spPr>
          <a:xfrm>
            <a:off x="444500" y="3220877"/>
            <a:ext cx="918685" cy="0"/>
          </a:xfrm>
          <a:prstGeom prst="line">
            <a:avLst/>
          </a:prstGeom>
          <a:ln w="19050" cmpd="sng">
            <a:solidFill>
              <a:schemeClr val="tx1"/>
            </a:solidFill>
            <a:round/>
          </a:ln>
        </p:spPr>
      </p:sp>
      <p:grpSp>
        <p:nvGrpSpPr>
          <p:cNvPr id="95" name="Group 94"/>
          <p:cNvGrpSpPr/>
          <p:nvPr/>
        </p:nvGrpSpPr>
        <p:grpSpPr>
          <a:xfrm rot="16200000">
            <a:off x="2064880" y="1823368"/>
            <a:ext cx="211905" cy="1982943"/>
            <a:chOff x="2419379" y="1019628"/>
            <a:chExt cx="263520" cy="2465935"/>
          </a:xfrm>
        </p:grpSpPr>
        <p:sp>
          <p:nvSpPr>
            <p:cNvPr id="96" name="CustomShape 223"/>
            <p:cNvSpPr/>
            <p:nvPr/>
          </p:nvSpPr>
          <p:spPr>
            <a:xfrm flipH="1">
              <a:off x="2419379" y="1769144"/>
              <a:ext cx="263520" cy="360"/>
            </a:xfrm>
            <a:prstGeom prst="straightConnector1">
              <a:avLst/>
            </a:prstGeom>
            <a:noFill/>
            <a:ln w="19050" cmpd="sng">
              <a:solidFill>
                <a:schemeClr val="tx1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97" name="CustomShape 224"/>
            <p:cNvSpPr/>
            <p:nvPr/>
          </p:nvSpPr>
          <p:spPr>
            <a:xfrm flipH="1">
              <a:off x="2419379" y="1689771"/>
              <a:ext cx="263520" cy="360"/>
            </a:xfrm>
            <a:prstGeom prst="straightConnector1">
              <a:avLst/>
            </a:prstGeom>
            <a:noFill/>
            <a:ln w="19050" cmpd="sng">
              <a:solidFill>
                <a:schemeClr val="tx1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98" name="Line 226"/>
            <p:cNvSpPr/>
            <p:nvPr/>
          </p:nvSpPr>
          <p:spPr>
            <a:xfrm flipH="1">
              <a:off x="2538883" y="1769508"/>
              <a:ext cx="0" cy="1716055"/>
            </a:xfrm>
            <a:prstGeom prst="line">
              <a:avLst/>
            </a:prstGeom>
            <a:ln w="19050" cmpd="sng">
              <a:solidFill>
                <a:schemeClr val="tx1"/>
              </a:solidFill>
              <a:round/>
            </a:ln>
          </p:spPr>
        </p:sp>
        <p:sp>
          <p:nvSpPr>
            <p:cNvPr id="99" name="Line 226"/>
            <p:cNvSpPr/>
            <p:nvPr/>
          </p:nvSpPr>
          <p:spPr>
            <a:xfrm flipH="1">
              <a:off x="2538883" y="1019628"/>
              <a:ext cx="0" cy="677868"/>
            </a:xfrm>
            <a:prstGeom prst="line">
              <a:avLst/>
            </a:prstGeom>
            <a:ln w="19050" cmpd="sng">
              <a:solidFill>
                <a:schemeClr val="tx1"/>
              </a:solidFill>
              <a:round/>
            </a:ln>
          </p:spPr>
        </p:sp>
      </p:grpSp>
      <p:sp>
        <p:nvSpPr>
          <p:cNvPr id="100" name="Line 226"/>
          <p:cNvSpPr/>
          <p:nvPr/>
        </p:nvSpPr>
        <p:spPr>
          <a:xfrm flipH="1">
            <a:off x="2301843" y="3322512"/>
            <a:ext cx="0" cy="289520"/>
          </a:xfrm>
          <a:prstGeom prst="line">
            <a:avLst/>
          </a:prstGeom>
          <a:ln w="19050" cmpd="sng">
            <a:solidFill>
              <a:schemeClr val="tx1"/>
            </a:solidFill>
            <a:round/>
          </a:ln>
        </p:spPr>
      </p:sp>
      <p:sp>
        <p:nvSpPr>
          <p:cNvPr id="101" name="Line 132"/>
          <p:cNvSpPr/>
          <p:nvPr/>
        </p:nvSpPr>
        <p:spPr>
          <a:xfrm>
            <a:off x="2215461" y="3615763"/>
            <a:ext cx="178035" cy="0"/>
          </a:xfrm>
          <a:prstGeom prst="line">
            <a:avLst/>
          </a:prstGeom>
          <a:ln w="19050" cmpd="sng">
            <a:solidFill>
              <a:schemeClr val="tx1"/>
            </a:solidFill>
            <a:round/>
          </a:ln>
        </p:spPr>
      </p:sp>
      <p:sp>
        <p:nvSpPr>
          <p:cNvPr id="102" name="Line 133"/>
          <p:cNvSpPr/>
          <p:nvPr/>
        </p:nvSpPr>
        <p:spPr>
          <a:xfrm>
            <a:off x="2260042" y="3660344"/>
            <a:ext cx="88873" cy="0"/>
          </a:xfrm>
          <a:prstGeom prst="line">
            <a:avLst/>
          </a:prstGeom>
          <a:ln w="19050" cmpd="sng">
            <a:solidFill>
              <a:schemeClr val="tx1"/>
            </a:solidFill>
            <a:round/>
          </a:ln>
        </p:spPr>
      </p:sp>
      <p:sp>
        <p:nvSpPr>
          <p:cNvPr id="103" name="Line 1"/>
          <p:cNvSpPr/>
          <p:nvPr/>
        </p:nvSpPr>
        <p:spPr>
          <a:xfrm>
            <a:off x="2163733" y="3316581"/>
            <a:ext cx="133744" cy="0"/>
          </a:xfrm>
          <a:prstGeom prst="line">
            <a:avLst/>
          </a:prstGeom>
          <a:ln w="19050" cmpd="sng">
            <a:solidFill>
              <a:srgbClr val="000000"/>
            </a:solidFill>
            <a:round/>
            <a:tailEnd type="triangle" w="med" len="med"/>
          </a:ln>
        </p:spPr>
      </p:sp>
      <p:sp>
        <p:nvSpPr>
          <p:cNvPr id="104" name="Line 2"/>
          <p:cNvSpPr/>
          <p:nvPr/>
        </p:nvSpPr>
        <p:spPr>
          <a:xfrm>
            <a:off x="2163733" y="3138256"/>
            <a:ext cx="133744" cy="0"/>
          </a:xfrm>
          <a:prstGeom prst="line">
            <a:avLst/>
          </a:prstGeom>
          <a:ln w="19050" cmpd="sng">
            <a:solidFill>
              <a:srgbClr val="000000"/>
            </a:solidFill>
            <a:round/>
          </a:ln>
        </p:spPr>
      </p:sp>
      <p:sp>
        <p:nvSpPr>
          <p:cNvPr id="105" name="Line 3"/>
          <p:cNvSpPr/>
          <p:nvPr/>
        </p:nvSpPr>
        <p:spPr>
          <a:xfrm>
            <a:off x="2163733" y="3138256"/>
            <a:ext cx="0" cy="178325"/>
          </a:xfrm>
          <a:prstGeom prst="line">
            <a:avLst/>
          </a:prstGeom>
          <a:ln w="19050" cmpd="sng">
            <a:solidFill>
              <a:srgbClr val="000000"/>
            </a:solidFill>
            <a:round/>
          </a:ln>
        </p:spPr>
      </p:sp>
      <p:sp>
        <p:nvSpPr>
          <p:cNvPr id="106" name="Line 4"/>
          <p:cNvSpPr/>
          <p:nvPr/>
        </p:nvSpPr>
        <p:spPr>
          <a:xfrm>
            <a:off x="2119441" y="3138256"/>
            <a:ext cx="0" cy="178325"/>
          </a:xfrm>
          <a:prstGeom prst="line">
            <a:avLst/>
          </a:prstGeom>
          <a:ln w="19050" cmpd="sng">
            <a:solidFill>
              <a:srgbClr val="000000"/>
            </a:solidFill>
            <a:round/>
          </a:ln>
        </p:spPr>
      </p:sp>
      <p:sp>
        <p:nvSpPr>
          <p:cNvPr id="107" name="Line 132"/>
          <p:cNvSpPr/>
          <p:nvPr/>
        </p:nvSpPr>
        <p:spPr>
          <a:xfrm>
            <a:off x="1710411" y="3227686"/>
            <a:ext cx="408499" cy="0"/>
          </a:xfrm>
          <a:prstGeom prst="line">
            <a:avLst/>
          </a:prstGeom>
          <a:ln w="19050" cmpd="sng">
            <a:solidFill>
              <a:schemeClr val="tx1"/>
            </a:solidFill>
            <a:round/>
          </a:ln>
        </p:spPr>
      </p:sp>
      <p:sp>
        <p:nvSpPr>
          <p:cNvPr id="108" name="Line 33"/>
          <p:cNvSpPr/>
          <p:nvPr/>
        </p:nvSpPr>
        <p:spPr>
          <a:xfrm>
            <a:off x="1969227" y="2816580"/>
            <a:ext cx="0" cy="401691"/>
          </a:xfrm>
          <a:prstGeom prst="line">
            <a:avLst/>
          </a:prstGeom>
          <a:ln w="19050" cmpd="sng">
            <a:solidFill>
              <a:srgbClr val="000000"/>
            </a:solidFill>
            <a:round/>
          </a:ln>
        </p:spPr>
      </p:sp>
      <p:sp>
        <p:nvSpPr>
          <p:cNvPr id="109" name="Oval 108"/>
          <p:cNvSpPr/>
          <p:nvPr/>
        </p:nvSpPr>
        <p:spPr>
          <a:xfrm>
            <a:off x="1948704" y="2802964"/>
            <a:ext cx="36764" cy="39592"/>
          </a:xfrm>
          <a:prstGeom prst="ellipse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" name="Line 132"/>
          <p:cNvSpPr/>
          <p:nvPr/>
        </p:nvSpPr>
        <p:spPr>
          <a:xfrm>
            <a:off x="1363184" y="2250690"/>
            <a:ext cx="750621" cy="0"/>
          </a:xfrm>
          <a:prstGeom prst="line">
            <a:avLst/>
          </a:prstGeom>
          <a:ln w="19050" cmpd="sng">
            <a:solidFill>
              <a:schemeClr val="tx1"/>
            </a:solidFill>
            <a:round/>
          </a:ln>
        </p:spPr>
      </p:sp>
      <p:sp>
        <p:nvSpPr>
          <p:cNvPr id="111" name="Line 32"/>
          <p:cNvSpPr/>
          <p:nvPr/>
        </p:nvSpPr>
        <p:spPr>
          <a:xfrm>
            <a:off x="2167391" y="1951623"/>
            <a:ext cx="267198" cy="0"/>
          </a:xfrm>
          <a:prstGeom prst="line">
            <a:avLst/>
          </a:prstGeom>
          <a:ln w="19050" cmpd="sng">
            <a:solidFill>
              <a:srgbClr val="000000"/>
            </a:solidFill>
            <a:round/>
          </a:ln>
        </p:spPr>
      </p:sp>
      <p:sp>
        <p:nvSpPr>
          <p:cNvPr id="112" name="Line 33"/>
          <p:cNvSpPr/>
          <p:nvPr/>
        </p:nvSpPr>
        <p:spPr>
          <a:xfrm>
            <a:off x="2301135" y="1942781"/>
            <a:ext cx="0" cy="208285"/>
          </a:xfrm>
          <a:prstGeom prst="line">
            <a:avLst/>
          </a:prstGeom>
          <a:ln w="19050" cmpd="sng">
            <a:solidFill>
              <a:srgbClr val="000000"/>
            </a:solidFill>
            <a:round/>
          </a:ln>
        </p:spPr>
      </p:sp>
      <p:sp>
        <p:nvSpPr>
          <p:cNvPr id="113" name="Line 159"/>
          <p:cNvSpPr/>
          <p:nvPr/>
        </p:nvSpPr>
        <p:spPr>
          <a:xfrm>
            <a:off x="2161891" y="2336144"/>
            <a:ext cx="133454" cy="0"/>
          </a:xfrm>
          <a:prstGeom prst="line">
            <a:avLst/>
          </a:prstGeom>
          <a:ln w="19050" cmpd="sng">
            <a:solidFill>
              <a:srgbClr val="000000"/>
            </a:solidFill>
            <a:round/>
          </a:ln>
        </p:spPr>
      </p:sp>
      <p:sp>
        <p:nvSpPr>
          <p:cNvPr id="114" name="Line 160"/>
          <p:cNvSpPr/>
          <p:nvPr/>
        </p:nvSpPr>
        <p:spPr>
          <a:xfrm>
            <a:off x="2161891" y="2158109"/>
            <a:ext cx="133454" cy="0"/>
          </a:xfrm>
          <a:prstGeom prst="line">
            <a:avLst/>
          </a:prstGeom>
          <a:ln w="19050" cmpd="sng">
            <a:solidFill>
              <a:srgbClr val="000000"/>
            </a:solidFill>
            <a:round/>
            <a:headEnd type="triangle" w="med" len="med"/>
          </a:ln>
        </p:spPr>
      </p:sp>
      <p:sp>
        <p:nvSpPr>
          <p:cNvPr id="115" name="Line 161"/>
          <p:cNvSpPr/>
          <p:nvPr/>
        </p:nvSpPr>
        <p:spPr>
          <a:xfrm>
            <a:off x="2161891" y="2158109"/>
            <a:ext cx="0" cy="178035"/>
          </a:xfrm>
          <a:prstGeom prst="line">
            <a:avLst/>
          </a:prstGeom>
          <a:ln w="19050" cmpd="sng">
            <a:solidFill>
              <a:srgbClr val="000000"/>
            </a:solidFill>
            <a:round/>
          </a:ln>
        </p:spPr>
      </p:sp>
      <p:sp>
        <p:nvSpPr>
          <p:cNvPr id="116" name="Line 162"/>
          <p:cNvSpPr/>
          <p:nvPr/>
        </p:nvSpPr>
        <p:spPr>
          <a:xfrm>
            <a:off x="2117310" y="2158109"/>
            <a:ext cx="0" cy="178035"/>
          </a:xfrm>
          <a:prstGeom prst="line">
            <a:avLst/>
          </a:prstGeom>
          <a:ln w="19050" cmpd="sng">
            <a:solidFill>
              <a:srgbClr val="000000"/>
            </a:solidFill>
            <a:round/>
          </a:ln>
        </p:spPr>
      </p:sp>
      <p:sp>
        <p:nvSpPr>
          <p:cNvPr id="117" name="Line 33"/>
          <p:cNvSpPr/>
          <p:nvPr/>
        </p:nvSpPr>
        <p:spPr>
          <a:xfrm>
            <a:off x="1941994" y="2254892"/>
            <a:ext cx="0" cy="319991"/>
          </a:xfrm>
          <a:prstGeom prst="line">
            <a:avLst/>
          </a:prstGeom>
          <a:ln w="19050" cmpd="sng">
            <a:solidFill>
              <a:srgbClr val="000000"/>
            </a:solidFill>
            <a:round/>
          </a:ln>
        </p:spPr>
      </p:sp>
      <p:sp>
        <p:nvSpPr>
          <p:cNvPr id="118" name="Line 32"/>
          <p:cNvSpPr/>
          <p:nvPr/>
        </p:nvSpPr>
        <p:spPr>
          <a:xfrm>
            <a:off x="3025238" y="1944816"/>
            <a:ext cx="267198" cy="0"/>
          </a:xfrm>
          <a:prstGeom prst="line">
            <a:avLst/>
          </a:prstGeom>
          <a:ln w="19050" cmpd="sng">
            <a:solidFill>
              <a:srgbClr val="000000"/>
            </a:solidFill>
            <a:round/>
          </a:ln>
        </p:spPr>
      </p:sp>
      <p:sp>
        <p:nvSpPr>
          <p:cNvPr id="119" name="Line 33"/>
          <p:cNvSpPr/>
          <p:nvPr/>
        </p:nvSpPr>
        <p:spPr>
          <a:xfrm>
            <a:off x="3158982" y="1935974"/>
            <a:ext cx="0" cy="208285"/>
          </a:xfrm>
          <a:prstGeom prst="line">
            <a:avLst/>
          </a:prstGeom>
          <a:ln w="19050" cmpd="sng">
            <a:solidFill>
              <a:srgbClr val="000000"/>
            </a:solidFill>
            <a:round/>
          </a:ln>
        </p:spPr>
      </p:sp>
      <p:sp>
        <p:nvSpPr>
          <p:cNvPr id="120" name="Line 159"/>
          <p:cNvSpPr/>
          <p:nvPr/>
        </p:nvSpPr>
        <p:spPr>
          <a:xfrm>
            <a:off x="3019738" y="2329337"/>
            <a:ext cx="133454" cy="0"/>
          </a:xfrm>
          <a:prstGeom prst="line">
            <a:avLst/>
          </a:prstGeom>
          <a:ln w="19050" cmpd="sng">
            <a:solidFill>
              <a:srgbClr val="000000"/>
            </a:solidFill>
            <a:round/>
          </a:ln>
        </p:spPr>
      </p:sp>
      <p:sp>
        <p:nvSpPr>
          <p:cNvPr id="121" name="Line 160"/>
          <p:cNvSpPr/>
          <p:nvPr/>
        </p:nvSpPr>
        <p:spPr>
          <a:xfrm>
            <a:off x="3019738" y="2151302"/>
            <a:ext cx="133454" cy="0"/>
          </a:xfrm>
          <a:prstGeom prst="line">
            <a:avLst/>
          </a:prstGeom>
          <a:ln w="19050" cmpd="sng">
            <a:solidFill>
              <a:srgbClr val="000000"/>
            </a:solidFill>
            <a:round/>
            <a:headEnd type="triangle" w="med" len="med"/>
          </a:ln>
        </p:spPr>
      </p:sp>
      <p:sp>
        <p:nvSpPr>
          <p:cNvPr id="122" name="Line 161"/>
          <p:cNvSpPr/>
          <p:nvPr/>
        </p:nvSpPr>
        <p:spPr>
          <a:xfrm>
            <a:off x="3019738" y="2151302"/>
            <a:ext cx="0" cy="178035"/>
          </a:xfrm>
          <a:prstGeom prst="line">
            <a:avLst/>
          </a:prstGeom>
          <a:ln w="19050" cmpd="sng">
            <a:solidFill>
              <a:srgbClr val="000000"/>
            </a:solidFill>
            <a:round/>
          </a:ln>
        </p:spPr>
      </p:sp>
      <p:sp>
        <p:nvSpPr>
          <p:cNvPr id="123" name="Line 162"/>
          <p:cNvSpPr/>
          <p:nvPr/>
        </p:nvSpPr>
        <p:spPr>
          <a:xfrm>
            <a:off x="2975157" y="2151302"/>
            <a:ext cx="0" cy="178035"/>
          </a:xfrm>
          <a:prstGeom prst="line">
            <a:avLst/>
          </a:prstGeom>
          <a:ln w="19050" cmpd="sng">
            <a:solidFill>
              <a:srgbClr val="000000"/>
            </a:solidFill>
            <a:round/>
          </a:ln>
        </p:spPr>
      </p:sp>
      <p:sp>
        <p:nvSpPr>
          <p:cNvPr id="124" name="Line 33"/>
          <p:cNvSpPr/>
          <p:nvPr/>
        </p:nvSpPr>
        <p:spPr>
          <a:xfrm>
            <a:off x="3153878" y="2326379"/>
            <a:ext cx="0" cy="861321"/>
          </a:xfrm>
          <a:prstGeom prst="line">
            <a:avLst/>
          </a:prstGeom>
          <a:ln w="19050" cmpd="sng">
            <a:solidFill>
              <a:srgbClr val="000000"/>
            </a:solidFill>
            <a:round/>
          </a:ln>
        </p:spPr>
      </p:sp>
      <p:sp>
        <p:nvSpPr>
          <p:cNvPr id="125" name="Line 33"/>
          <p:cNvSpPr/>
          <p:nvPr/>
        </p:nvSpPr>
        <p:spPr>
          <a:xfrm>
            <a:off x="2704528" y="2248083"/>
            <a:ext cx="0" cy="319991"/>
          </a:xfrm>
          <a:prstGeom prst="line">
            <a:avLst/>
          </a:prstGeom>
          <a:ln w="19050" cmpd="sng">
            <a:solidFill>
              <a:srgbClr val="000000"/>
            </a:solidFill>
            <a:round/>
          </a:ln>
        </p:spPr>
      </p:sp>
      <p:sp>
        <p:nvSpPr>
          <p:cNvPr id="126" name="Line 132"/>
          <p:cNvSpPr/>
          <p:nvPr/>
        </p:nvSpPr>
        <p:spPr>
          <a:xfrm>
            <a:off x="2701023" y="2243881"/>
            <a:ext cx="268929" cy="0"/>
          </a:xfrm>
          <a:prstGeom prst="line">
            <a:avLst/>
          </a:prstGeom>
          <a:ln w="19050" cmpd="sng">
            <a:solidFill>
              <a:schemeClr val="tx1"/>
            </a:solidFill>
            <a:round/>
          </a:ln>
        </p:spPr>
      </p:sp>
      <p:sp>
        <p:nvSpPr>
          <p:cNvPr id="127" name="Line 226"/>
          <p:cNvSpPr/>
          <p:nvPr/>
        </p:nvSpPr>
        <p:spPr>
          <a:xfrm rot="16200000" flipH="1">
            <a:off x="2328502" y="2186646"/>
            <a:ext cx="0" cy="765473"/>
          </a:xfrm>
          <a:prstGeom prst="line">
            <a:avLst/>
          </a:prstGeom>
          <a:ln w="19050" cmpd="sng">
            <a:solidFill>
              <a:schemeClr val="tx1"/>
            </a:solidFill>
            <a:round/>
          </a:ln>
        </p:spPr>
      </p:sp>
      <p:sp>
        <p:nvSpPr>
          <p:cNvPr id="128" name="Oval 127"/>
          <p:cNvSpPr/>
          <p:nvPr/>
        </p:nvSpPr>
        <p:spPr>
          <a:xfrm>
            <a:off x="2275504" y="2547651"/>
            <a:ext cx="36764" cy="39592"/>
          </a:xfrm>
          <a:prstGeom prst="ellipse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9" name="Line 226"/>
          <p:cNvSpPr/>
          <p:nvPr/>
        </p:nvSpPr>
        <p:spPr>
          <a:xfrm flipH="1">
            <a:off x="2301843" y="2336593"/>
            <a:ext cx="0" cy="805664"/>
          </a:xfrm>
          <a:prstGeom prst="line">
            <a:avLst/>
          </a:prstGeom>
          <a:ln w="19050" cmpd="sng">
            <a:solidFill>
              <a:schemeClr val="tx1"/>
            </a:solidFill>
            <a:round/>
          </a:ln>
        </p:spPr>
      </p:sp>
      <p:grpSp>
        <p:nvGrpSpPr>
          <p:cNvPr id="131" name="Group 130"/>
          <p:cNvGrpSpPr/>
          <p:nvPr/>
        </p:nvGrpSpPr>
        <p:grpSpPr>
          <a:xfrm>
            <a:off x="1103727" y="3328037"/>
            <a:ext cx="160947" cy="281658"/>
            <a:chOff x="2699792" y="1484784"/>
            <a:chExt cx="288032" cy="504056"/>
          </a:xfrm>
          <a:noFill/>
        </p:grpSpPr>
        <p:sp>
          <p:nvSpPr>
            <p:cNvPr id="132" name="Oval 131"/>
            <p:cNvSpPr/>
            <p:nvPr/>
          </p:nvSpPr>
          <p:spPr>
            <a:xfrm>
              <a:off x="2699792" y="1484784"/>
              <a:ext cx="288032" cy="288032"/>
            </a:xfrm>
            <a:prstGeom prst="ellipse">
              <a:avLst/>
            </a:prstGeom>
            <a:noFill/>
            <a:ln w="19050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3" name="Oval 132"/>
            <p:cNvSpPr/>
            <p:nvPr/>
          </p:nvSpPr>
          <p:spPr>
            <a:xfrm>
              <a:off x="2699792" y="1700808"/>
              <a:ext cx="288032" cy="288032"/>
            </a:xfrm>
            <a:prstGeom prst="ellipse">
              <a:avLst/>
            </a:prstGeom>
            <a:grpFill/>
            <a:ln w="19050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34" name="Line 226"/>
          <p:cNvSpPr/>
          <p:nvPr/>
        </p:nvSpPr>
        <p:spPr>
          <a:xfrm flipH="1">
            <a:off x="1185269" y="3611867"/>
            <a:ext cx="0" cy="289520"/>
          </a:xfrm>
          <a:prstGeom prst="line">
            <a:avLst/>
          </a:prstGeom>
          <a:ln w="19050" cmpd="sng">
            <a:solidFill>
              <a:schemeClr val="tx1"/>
            </a:solidFill>
            <a:round/>
          </a:ln>
        </p:spPr>
      </p:sp>
      <p:sp>
        <p:nvSpPr>
          <p:cNvPr id="135" name="Line 132"/>
          <p:cNvSpPr/>
          <p:nvPr/>
        </p:nvSpPr>
        <p:spPr>
          <a:xfrm>
            <a:off x="1092078" y="3905119"/>
            <a:ext cx="178035" cy="0"/>
          </a:xfrm>
          <a:prstGeom prst="line">
            <a:avLst/>
          </a:prstGeom>
          <a:ln w="19050" cmpd="sng">
            <a:solidFill>
              <a:schemeClr val="tx1"/>
            </a:solidFill>
            <a:round/>
          </a:ln>
        </p:spPr>
      </p:sp>
      <p:sp>
        <p:nvSpPr>
          <p:cNvPr id="136" name="Line 133"/>
          <p:cNvSpPr/>
          <p:nvPr/>
        </p:nvSpPr>
        <p:spPr>
          <a:xfrm>
            <a:off x="1136659" y="3949700"/>
            <a:ext cx="88873" cy="0"/>
          </a:xfrm>
          <a:prstGeom prst="line">
            <a:avLst/>
          </a:prstGeom>
          <a:ln w="19050" cmpd="sng">
            <a:solidFill>
              <a:schemeClr val="tx1"/>
            </a:solidFill>
            <a:round/>
          </a:ln>
        </p:spPr>
      </p:sp>
      <p:sp>
        <p:nvSpPr>
          <p:cNvPr id="137" name="Rectangle 136"/>
          <p:cNvSpPr/>
          <p:nvPr/>
        </p:nvSpPr>
        <p:spPr>
          <a:xfrm>
            <a:off x="982782" y="1779902"/>
            <a:ext cx="2370018" cy="2309498"/>
          </a:xfrm>
          <a:prstGeom prst="rect">
            <a:avLst/>
          </a:prstGeom>
          <a:noFill/>
          <a:ln w="12700" cmpd="sng">
            <a:solidFill>
              <a:schemeClr val="tx1">
                <a:lumMod val="65000"/>
                <a:lumOff val="35000"/>
              </a:schemeClr>
            </a:solidFill>
            <a:prstDash val="sys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/>
          </a:p>
        </p:txBody>
      </p:sp>
      <p:sp>
        <p:nvSpPr>
          <p:cNvPr id="138" name="TextBox 137"/>
          <p:cNvSpPr txBox="1"/>
          <p:nvPr/>
        </p:nvSpPr>
        <p:spPr>
          <a:xfrm>
            <a:off x="1993850" y="1447272"/>
            <a:ext cx="39400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000000"/>
                </a:solidFill>
              </a:rPr>
              <a:t>x 2</a:t>
            </a:r>
            <a:endParaRPr lang="en-US" sz="1400" dirty="0">
              <a:solidFill>
                <a:srgbClr val="000000"/>
              </a:solidFill>
            </a:endParaRPr>
          </a:p>
        </p:txBody>
      </p:sp>
      <p:sp>
        <p:nvSpPr>
          <p:cNvPr id="139" name="TextBox 138"/>
          <p:cNvSpPr txBox="1"/>
          <p:nvPr/>
        </p:nvSpPr>
        <p:spPr>
          <a:xfrm>
            <a:off x="444500" y="2349500"/>
            <a:ext cx="479618" cy="461665"/>
          </a:xfrm>
          <a:prstGeom prst="rect">
            <a:avLst/>
          </a:prstGeom>
          <a:noFill/>
          <a:ln w="19050" cmpd="sng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200" dirty="0" err="1" smtClean="0"/>
              <a:t>Pul</a:t>
            </a:r>
            <a:r>
              <a:rPr lang="en-US" sz="1200" dirty="0" smtClean="0"/>
              <a:t>.</a:t>
            </a:r>
          </a:p>
          <a:p>
            <a:r>
              <a:rPr lang="en-US" sz="1200" dirty="0" smtClean="0"/>
              <a:t>Gen.</a:t>
            </a:r>
            <a:endParaRPr lang="en-US" sz="1200" dirty="0"/>
          </a:p>
        </p:txBody>
      </p:sp>
      <p:sp>
        <p:nvSpPr>
          <p:cNvPr id="140" name="Line 33"/>
          <p:cNvSpPr/>
          <p:nvPr/>
        </p:nvSpPr>
        <p:spPr>
          <a:xfrm>
            <a:off x="661832" y="2805081"/>
            <a:ext cx="0" cy="408019"/>
          </a:xfrm>
          <a:prstGeom prst="line">
            <a:avLst/>
          </a:prstGeom>
          <a:ln w="19050" cmpd="sng">
            <a:solidFill>
              <a:srgbClr val="000000"/>
            </a:solidFill>
            <a:round/>
          </a:ln>
        </p:spPr>
        <p:txBody>
          <a:bodyPr/>
          <a:lstStyle/>
          <a:p>
            <a:endParaRPr lang="en-US" dirty="0"/>
          </a:p>
        </p:txBody>
      </p:sp>
      <p:sp>
        <p:nvSpPr>
          <p:cNvPr id="142" name="TextBox 141"/>
          <p:cNvSpPr txBox="1"/>
          <p:nvPr/>
        </p:nvSpPr>
        <p:spPr>
          <a:xfrm>
            <a:off x="558800" y="4318000"/>
            <a:ext cx="263014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DUAL STAGE CHARGE AMPLIFIER</a:t>
            </a:r>
            <a:endParaRPr lang="en-US" sz="1400" b="1" dirty="0"/>
          </a:p>
        </p:txBody>
      </p:sp>
      <p:sp>
        <p:nvSpPr>
          <p:cNvPr id="145" name="TextBox 144"/>
          <p:cNvSpPr txBox="1"/>
          <p:nvPr/>
        </p:nvSpPr>
        <p:spPr>
          <a:xfrm>
            <a:off x="3822700" y="4343400"/>
            <a:ext cx="286485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5</a:t>
            </a:r>
            <a:r>
              <a:rPr lang="en-US" sz="1400" b="1" baseline="30000" dirty="0" smtClean="0"/>
              <a:t>TH</a:t>
            </a:r>
            <a:r>
              <a:rPr lang="en-US" sz="1400" b="1" dirty="0" smtClean="0"/>
              <a:t> ORDER SEMI-GAUSSIAN SHAPER</a:t>
            </a:r>
            <a:endParaRPr lang="en-US" sz="1400" b="1" dirty="0"/>
          </a:p>
        </p:txBody>
      </p:sp>
      <p:sp>
        <p:nvSpPr>
          <p:cNvPr id="148" name="TextBox 147"/>
          <p:cNvSpPr txBox="1"/>
          <p:nvPr/>
        </p:nvSpPr>
        <p:spPr>
          <a:xfrm>
            <a:off x="7086600" y="4330700"/>
            <a:ext cx="69762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AC/DC</a:t>
            </a:r>
            <a:endParaRPr lang="en-US" sz="1400" b="1" dirty="0"/>
          </a:p>
        </p:txBody>
      </p:sp>
      <p:sp>
        <p:nvSpPr>
          <p:cNvPr id="149" name="Line 132"/>
          <p:cNvSpPr/>
          <p:nvPr/>
        </p:nvSpPr>
        <p:spPr>
          <a:xfrm flipV="1">
            <a:off x="7338533" y="2857500"/>
            <a:ext cx="192567" cy="87432"/>
          </a:xfrm>
          <a:prstGeom prst="line">
            <a:avLst/>
          </a:prstGeom>
          <a:ln w="19050" cmpd="sng">
            <a:solidFill>
              <a:schemeClr val="tx1"/>
            </a:solidFill>
            <a:round/>
          </a:ln>
        </p:spPr>
      </p:sp>
      <p:sp>
        <p:nvSpPr>
          <p:cNvPr id="150" name="Line 33"/>
          <p:cNvSpPr/>
          <p:nvPr/>
        </p:nvSpPr>
        <p:spPr>
          <a:xfrm>
            <a:off x="7167504" y="2946400"/>
            <a:ext cx="0" cy="262868"/>
          </a:xfrm>
          <a:prstGeom prst="line">
            <a:avLst/>
          </a:prstGeom>
          <a:ln w="19050" cmpd="sng">
            <a:solidFill>
              <a:srgbClr val="000000"/>
            </a:solidFill>
            <a:round/>
          </a:ln>
        </p:spPr>
        <p:txBody>
          <a:bodyPr/>
          <a:lstStyle/>
          <a:p>
            <a:endParaRPr lang="en-US" dirty="0"/>
          </a:p>
        </p:txBody>
      </p:sp>
      <p:sp>
        <p:nvSpPr>
          <p:cNvPr id="151" name="Line 226"/>
          <p:cNvSpPr/>
          <p:nvPr/>
        </p:nvSpPr>
        <p:spPr>
          <a:xfrm rot="16200000" flipH="1">
            <a:off x="7260348" y="2855959"/>
            <a:ext cx="0" cy="173204"/>
          </a:xfrm>
          <a:prstGeom prst="line">
            <a:avLst/>
          </a:prstGeom>
          <a:ln w="19050" cmpd="sng">
            <a:solidFill>
              <a:schemeClr val="tx1"/>
            </a:solidFill>
            <a:round/>
          </a:ln>
        </p:spPr>
      </p:sp>
      <p:sp>
        <p:nvSpPr>
          <p:cNvPr id="152" name="Line 226"/>
          <p:cNvSpPr/>
          <p:nvPr/>
        </p:nvSpPr>
        <p:spPr>
          <a:xfrm rot="16200000" flipH="1">
            <a:off x="7603248" y="2862309"/>
            <a:ext cx="0" cy="173204"/>
          </a:xfrm>
          <a:prstGeom prst="line">
            <a:avLst/>
          </a:prstGeom>
          <a:ln w="19050" cmpd="sng">
            <a:solidFill>
              <a:schemeClr val="tx1"/>
            </a:solidFill>
            <a:round/>
          </a:ln>
        </p:spPr>
      </p:sp>
      <p:grpSp>
        <p:nvGrpSpPr>
          <p:cNvPr id="153" name="Group 152"/>
          <p:cNvGrpSpPr/>
          <p:nvPr/>
        </p:nvGrpSpPr>
        <p:grpSpPr>
          <a:xfrm rot="16200000">
            <a:off x="7502381" y="2742892"/>
            <a:ext cx="197141" cy="914404"/>
            <a:chOff x="2419379" y="1334304"/>
            <a:chExt cx="263520" cy="1222292"/>
          </a:xfrm>
        </p:grpSpPr>
        <p:sp>
          <p:nvSpPr>
            <p:cNvPr id="154" name="CustomShape 223"/>
            <p:cNvSpPr/>
            <p:nvPr/>
          </p:nvSpPr>
          <p:spPr>
            <a:xfrm flipH="1">
              <a:off x="2419379" y="1769144"/>
              <a:ext cx="263520" cy="360"/>
            </a:xfrm>
            <a:prstGeom prst="straightConnector1">
              <a:avLst/>
            </a:prstGeom>
            <a:noFill/>
            <a:ln w="19050" cmpd="sng">
              <a:solidFill>
                <a:schemeClr val="tx1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155" name="CustomShape 224"/>
            <p:cNvSpPr/>
            <p:nvPr/>
          </p:nvSpPr>
          <p:spPr>
            <a:xfrm flipH="1">
              <a:off x="2419379" y="1689771"/>
              <a:ext cx="263520" cy="360"/>
            </a:xfrm>
            <a:prstGeom prst="straightConnector1">
              <a:avLst/>
            </a:prstGeom>
            <a:noFill/>
            <a:ln w="19050" cmpd="sng">
              <a:solidFill>
                <a:schemeClr val="tx1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156" name="Line 226"/>
            <p:cNvSpPr/>
            <p:nvPr/>
          </p:nvSpPr>
          <p:spPr>
            <a:xfrm flipH="1">
              <a:off x="2538883" y="1769509"/>
              <a:ext cx="0" cy="787087"/>
            </a:xfrm>
            <a:prstGeom prst="line">
              <a:avLst/>
            </a:prstGeom>
            <a:ln w="19050" cmpd="sng">
              <a:solidFill>
                <a:schemeClr val="tx1"/>
              </a:solidFill>
              <a:round/>
            </a:ln>
          </p:spPr>
        </p:sp>
        <p:sp>
          <p:nvSpPr>
            <p:cNvPr id="157" name="Line 226"/>
            <p:cNvSpPr/>
            <p:nvPr/>
          </p:nvSpPr>
          <p:spPr>
            <a:xfrm flipH="1">
              <a:off x="2538885" y="1334304"/>
              <a:ext cx="0" cy="363195"/>
            </a:xfrm>
            <a:prstGeom prst="line">
              <a:avLst/>
            </a:prstGeom>
            <a:ln w="19050" cmpd="sng">
              <a:solidFill>
                <a:schemeClr val="tx1"/>
              </a:solidFill>
              <a:round/>
            </a:ln>
          </p:spPr>
        </p:sp>
      </p:grpSp>
      <p:sp>
        <p:nvSpPr>
          <p:cNvPr id="158" name="Line 33"/>
          <p:cNvSpPr/>
          <p:nvPr/>
        </p:nvSpPr>
        <p:spPr>
          <a:xfrm>
            <a:off x="7688204" y="2952750"/>
            <a:ext cx="0" cy="262868"/>
          </a:xfrm>
          <a:prstGeom prst="line">
            <a:avLst/>
          </a:prstGeom>
          <a:ln w="19050" cmpd="sng">
            <a:solidFill>
              <a:srgbClr val="000000"/>
            </a:solidFill>
            <a:round/>
          </a:ln>
        </p:spPr>
        <p:txBody>
          <a:bodyPr/>
          <a:lstStyle/>
          <a:p>
            <a:endParaRPr lang="en-US" dirty="0"/>
          </a:p>
        </p:txBody>
      </p:sp>
      <p:sp>
        <p:nvSpPr>
          <p:cNvPr id="159" name="CustomShape 182"/>
          <p:cNvSpPr/>
          <p:nvPr/>
        </p:nvSpPr>
        <p:spPr>
          <a:xfrm rot="16200000" flipH="1" flipV="1">
            <a:off x="8008794" y="3044381"/>
            <a:ext cx="418788" cy="323518"/>
          </a:xfrm>
          <a:prstGeom prst="triangle">
            <a:avLst>
              <a:gd name="adj" fmla="val 50000"/>
            </a:avLst>
          </a:prstGeom>
          <a:noFill/>
          <a:ln w="19050" cmpd="sng">
            <a:solidFill>
              <a:srgbClr val="00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60" name="Line 226"/>
          <p:cNvSpPr/>
          <p:nvPr/>
        </p:nvSpPr>
        <p:spPr>
          <a:xfrm rot="16200000" flipH="1">
            <a:off x="8476198" y="3116797"/>
            <a:ext cx="3838" cy="188773"/>
          </a:xfrm>
          <a:prstGeom prst="line">
            <a:avLst/>
          </a:prstGeom>
          <a:ln w="19050" cmpd="sng">
            <a:solidFill>
              <a:schemeClr val="tx1"/>
            </a:solidFill>
            <a:round/>
          </a:ln>
        </p:spPr>
      </p:sp>
      <p:sp>
        <p:nvSpPr>
          <p:cNvPr id="162" name="TextBox 161"/>
          <p:cNvSpPr txBox="1"/>
          <p:nvPr/>
        </p:nvSpPr>
        <p:spPr>
          <a:xfrm>
            <a:off x="7829550" y="4178300"/>
            <a:ext cx="81356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STRONG</a:t>
            </a:r>
          </a:p>
          <a:p>
            <a:r>
              <a:rPr lang="en-US" sz="1400" b="1" dirty="0" smtClean="0"/>
              <a:t>DRIVER</a:t>
            </a:r>
            <a:endParaRPr lang="en-US" sz="1400" b="1" dirty="0"/>
          </a:p>
        </p:txBody>
      </p:sp>
      <p:sp>
        <p:nvSpPr>
          <p:cNvPr id="164" name="TextBox 163"/>
          <p:cNvSpPr txBox="1"/>
          <p:nvPr/>
        </p:nvSpPr>
        <p:spPr>
          <a:xfrm>
            <a:off x="457200" y="5033436"/>
            <a:ext cx="82296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solidFill>
                  <a:prstClr val="black"/>
                </a:solidFill>
                <a:latin typeface="Calibri"/>
              </a:rPr>
              <a:t>Power consumption: </a:t>
            </a:r>
            <a:r>
              <a:rPr lang="en-US" sz="1600" dirty="0" smtClean="0">
                <a:solidFill>
                  <a:prstClr val="black"/>
                </a:solidFill>
                <a:latin typeface="Calibri"/>
              </a:rPr>
              <a:t>5.5 </a:t>
            </a:r>
            <a:r>
              <a:rPr lang="en-US" sz="1600" dirty="0" err="1" smtClean="0">
                <a:solidFill>
                  <a:prstClr val="black"/>
                </a:solidFill>
                <a:latin typeface="Calibri"/>
              </a:rPr>
              <a:t>mW</a:t>
            </a:r>
            <a:r>
              <a:rPr lang="en-US" sz="1600" dirty="0" smtClean="0">
                <a:solidFill>
                  <a:prstClr val="black"/>
                </a:solidFill>
                <a:latin typeface="Calibri"/>
              </a:rPr>
              <a:t> (3.9mw in the input transistor, R</a:t>
            </a:r>
            <a:r>
              <a:rPr lang="en-US" sz="1600" baseline="-25000" dirty="0" smtClean="0">
                <a:solidFill>
                  <a:prstClr val="black"/>
                </a:solidFill>
                <a:latin typeface="Calibri"/>
              </a:rPr>
              <a:t>EQ</a:t>
            </a:r>
            <a:r>
              <a:rPr lang="en-US" sz="1600" dirty="0" smtClean="0">
                <a:solidFill>
                  <a:prstClr val="black"/>
                </a:solidFill>
                <a:latin typeface="Calibri"/>
              </a:rPr>
              <a:t>=15 Ohm)</a:t>
            </a:r>
          </a:p>
          <a:p>
            <a:r>
              <a:rPr lang="en-US" sz="1600" b="1" dirty="0" smtClean="0">
                <a:solidFill>
                  <a:prstClr val="black"/>
                </a:solidFill>
                <a:latin typeface="Calibri"/>
              </a:rPr>
              <a:t>Programmable gain: </a:t>
            </a:r>
            <a:r>
              <a:rPr lang="en-US" sz="1600" dirty="0" smtClean="0">
                <a:solidFill>
                  <a:prstClr val="black"/>
                </a:solidFill>
                <a:latin typeface="Calibri"/>
              </a:rPr>
              <a:t>4.7, 7.8, 14 and 25 [mV/</a:t>
            </a:r>
            <a:r>
              <a:rPr lang="en-US" sz="1600" dirty="0" err="1" smtClean="0">
                <a:solidFill>
                  <a:prstClr val="black"/>
                </a:solidFill>
                <a:latin typeface="Calibri"/>
              </a:rPr>
              <a:t>fC</a:t>
            </a:r>
            <a:r>
              <a:rPr lang="en-US" sz="1600" dirty="0" smtClean="0">
                <a:solidFill>
                  <a:prstClr val="black"/>
                </a:solidFill>
                <a:latin typeface="Calibri"/>
              </a:rPr>
              <a:t>] (55, 100, 180, 300 [</a:t>
            </a:r>
            <a:r>
              <a:rPr lang="en-US" sz="1600" dirty="0" err="1" smtClean="0">
                <a:solidFill>
                  <a:prstClr val="black"/>
                </a:solidFill>
                <a:latin typeface="Calibri"/>
              </a:rPr>
              <a:t>fC</a:t>
            </a:r>
            <a:r>
              <a:rPr lang="en-US" sz="1600" dirty="0" smtClean="0">
                <a:solidFill>
                  <a:prstClr val="black"/>
                </a:solidFill>
                <a:latin typeface="Calibri"/>
              </a:rPr>
              <a:t>] ranges).</a:t>
            </a:r>
          </a:p>
          <a:p>
            <a:r>
              <a:rPr lang="en-US" sz="1600" b="1" dirty="0" smtClean="0">
                <a:solidFill>
                  <a:prstClr val="black"/>
                </a:solidFill>
                <a:latin typeface="Calibri"/>
              </a:rPr>
              <a:t>Programmable peaking time: </a:t>
            </a:r>
            <a:r>
              <a:rPr lang="en-US" sz="1600" dirty="0" smtClean="0">
                <a:solidFill>
                  <a:prstClr val="black"/>
                </a:solidFill>
                <a:latin typeface="Calibri"/>
              </a:rPr>
              <a:t>0.5, 1, 2, 3 us</a:t>
            </a:r>
          </a:p>
          <a:p>
            <a:r>
              <a:rPr lang="en-US" sz="1600" b="1" dirty="0" smtClean="0">
                <a:solidFill>
                  <a:prstClr val="black"/>
                </a:solidFill>
                <a:latin typeface="Calibri"/>
              </a:rPr>
              <a:t>Selectable: </a:t>
            </a:r>
            <a:r>
              <a:rPr lang="en-US" sz="1600" dirty="0" smtClean="0">
                <a:solidFill>
                  <a:prstClr val="black"/>
                </a:solidFill>
                <a:latin typeface="Calibri"/>
              </a:rPr>
              <a:t>collection/non-</a:t>
            </a:r>
            <a:r>
              <a:rPr lang="en-US" sz="1600" dirty="0" err="1" smtClean="0">
                <a:solidFill>
                  <a:prstClr val="black"/>
                </a:solidFill>
                <a:latin typeface="Calibri"/>
              </a:rPr>
              <a:t>colledtion</a:t>
            </a:r>
            <a:r>
              <a:rPr lang="en-US" sz="1600" dirty="0" smtClean="0">
                <a:solidFill>
                  <a:prstClr val="black"/>
                </a:solidFill>
                <a:latin typeface="Calibri"/>
              </a:rPr>
              <a:t> mode; AC/DC coupling; high/low driving strength.</a:t>
            </a:r>
          </a:p>
        </p:txBody>
      </p:sp>
      <p:sp>
        <p:nvSpPr>
          <p:cNvPr id="165" name="TextBox 164"/>
          <p:cNvSpPr txBox="1"/>
          <p:nvPr/>
        </p:nvSpPr>
        <p:spPr>
          <a:xfrm>
            <a:off x="300567" y="800101"/>
            <a:ext cx="8284633" cy="30777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/>
              <a:t>FULL FRONT-END CHANNEL*</a:t>
            </a:r>
            <a:endParaRPr lang="en-US" sz="1400" b="1" dirty="0"/>
          </a:p>
        </p:txBody>
      </p:sp>
      <p:sp>
        <p:nvSpPr>
          <p:cNvPr id="166" name="TextBox 165"/>
          <p:cNvSpPr txBox="1"/>
          <p:nvPr/>
        </p:nvSpPr>
        <p:spPr>
          <a:xfrm>
            <a:off x="139700" y="6487081"/>
            <a:ext cx="799405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* This figure doesn’t show the exact architecture. More detailed schematics are provided in the next slides. </a:t>
            </a:r>
            <a:endParaRPr lang="en-US" sz="1400" dirty="0"/>
          </a:p>
        </p:txBody>
      </p:sp>
      <p:sp>
        <p:nvSpPr>
          <p:cNvPr id="167" name="Line 132"/>
          <p:cNvSpPr/>
          <p:nvPr/>
        </p:nvSpPr>
        <p:spPr>
          <a:xfrm flipV="1">
            <a:off x="8094183" y="2711450"/>
            <a:ext cx="192567" cy="87432"/>
          </a:xfrm>
          <a:prstGeom prst="line">
            <a:avLst/>
          </a:prstGeom>
          <a:ln w="19050" cmpd="sng">
            <a:solidFill>
              <a:schemeClr val="tx1"/>
            </a:solidFill>
            <a:round/>
          </a:ln>
        </p:spPr>
      </p:sp>
      <p:sp>
        <p:nvSpPr>
          <p:cNvPr id="168" name="Line 226"/>
          <p:cNvSpPr/>
          <p:nvPr/>
        </p:nvSpPr>
        <p:spPr>
          <a:xfrm rot="16200000" flipH="1">
            <a:off x="8015998" y="2709909"/>
            <a:ext cx="0" cy="173204"/>
          </a:xfrm>
          <a:prstGeom prst="line">
            <a:avLst/>
          </a:prstGeom>
          <a:ln w="19050" cmpd="sng">
            <a:solidFill>
              <a:schemeClr val="tx1"/>
            </a:solidFill>
            <a:round/>
          </a:ln>
        </p:spPr>
      </p:sp>
      <p:sp>
        <p:nvSpPr>
          <p:cNvPr id="169" name="Line 226"/>
          <p:cNvSpPr/>
          <p:nvPr/>
        </p:nvSpPr>
        <p:spPr>
          <a:xfrm rot="16200000" flipH="1">
            <a:off x="8358898" y="2716259"/>
            <a:ext cx="0" cy="173204"/>
          </a:xfrm>
          <a:prstGeom prst="line">
            <a:avLst/>
          </a:prstGeom>
          <a:ln w="19050" cmpd="sng">
            <a:solidFill>
              <a:schemeClr val="tx1"/>
            </a:solidFill>
            <a:round/>
          </a:ln>
        </p:spPr>
      </p:sp>
      <p:sp>
        <p:nvSpPr>
          <p:cNvPr id="170" name="Line 33"/>
          <p:cNvSpPr/>
          <p:nvPr/>
        </p:nvSpPr>
        <p:spPr>
          <a:xfrm>
            <a:off x="7923154" y="2794000"/>
            <a:ext cx="0" cy="408918"/>
          </a:xfrm>
          <a:prstGeom prst="line">
            <a:avLst/>
          </a:prstGeom>
          <a:ln w="19050" cmpd="sng">
            <a:solidFill>
              <a:srgbClr val="000000"/>
            </a:solidFill>
            <a:round/>
          </a:ln>
        </p:spPr>
        <p:txBody>
          <a:bodyPr/>
          <a:lstStyle/>
          <a:p>
            <a:endParaRPr lang="en-US" dirty="0"/>
          </a:p>
        </p:txBody>
      </p:sp>
      <p:sp>
        <p:nvSpPr>
          <p:cNvPr id="171" name="Line 33"/>
          <p:cNvSpPr/>
          <p:nvPr/>
        </p:nvSpPr>
        <p:spPr>
          <a:xfrm>
            <a:off x="8443854" y="2800350"/>
            <a:ext cx="0" cy="408918"/>
          </a:xfrm>
          <a:prstGeom prst="line">
            <a:avLst/>
          </a:prstGeom>
          <a:ln w="19050" cmpd="sng">
            <a:solidFill>
              <a:srgbClr val="000000"/>
            </a:solidFill>
            <a:round/>
          </a:ln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34669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Rectangle 116"/>
          <p:cNvSpPr/>
          <p:nvPr/>
        </p:nvSpPr>
        <p:spPr>
          <a:xfrm>
            <a:off x="4097856" y="1098472"/>
            <a:ext cx="3759211" cy="3998464"/>
          </a:xfrm>
          <a:prstGeom prst="rect">
            <a:avLst/>
          </a:prstGeom>
          <a:solidFill>
            <a:schemeClr val="accent3">
              <a:lumMod val="20000"/>
              <a:lumOff val="80000"/>
              <a:alpha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/>
          </a:p>
        </p:txBody>
      </p:sp>
      <p:sp>
        <p:nvSpPr>
          <p:cNvPr id="116" name="Rectangle 115"/>
          <p:cNvSpPr/>
          <p:nvPr/>
        </p:nvSpPr>
        <p:spPr>
          <a:xfrm>
            <a:off x="1134533" y="1098471"/>
            <a:ext cx="2963334" cy="3981531"/>
          </a:xfrm>
          <a:prstGeom prst="rect">
            <a:avLst/>
          </a:prstGeom>
          <a:solidFill>
            <a:schemeClr val="accent2">
              <a:lumMod val="20000"/>
              <a:lumOff val="80000"/>
              <a:alpha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9ECDAE-3650-B94E-9CAC-833DECB4FBC2}" type="slidenum">
              <a:rPr lang="en-US" smtClean="0"/>
              <a:t>16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421640" y="154940"/>
            <a:ext cx="83037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/>
              <a:t>THE CHARGE AMPLIFIER</a:t>
            </a:r>
            <a:endParaRPr lang="en-US" sz="2400" b="1" dirty="0"/>
          </a:p>
        </p:txBody>
      </p:sp>
      <p:sp>
        <p:nvSpPr>
          <p:cNvPr id="2" name="TextBox 1"/>
          <p:cNvSpPr txBox="1"/>
          <p:nvPr/>
        </p:nvSpPr>
        <p:spPr>
          <a:xfrm>
            <a:off x="1841501" y="1456272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13" name="CustomShape 182"/>
          <p:cNvSpPr/>
          <p:nvPr/>
        </p:nvSpPr>
        <p:spPr>
          <a:xfrm rot="16200000" flipH="1" flipV="1">
            <a:off x="1578210" y="2806534"/>
            <a:ext cx="559798" cy="432450"/>
          </a:xfrm>
          <a:prstGeom prst="triangle">
            <a:avLst>
              <a:gd name="adj" fmla="val 50000"/>
            </a:avLst>
          </a:prstGeom>
          <a:noFill/>
          <a:ln w="19050" cmpd="sng">
            <a:solidFill>
              <a:srgbClr val="00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4" name="Line 139"/>
          <p:cNvSpPr/>
          <p:nvPr/>
        </p:nvSpPr>
        <p:spPr>
          <a:xfrm>
            <a:off x="1252104" y="1468600"/>
            <a:ext cx="332280" cy="0"/>
          </a:xfrm>
          <a:prstGeom prst="line">
            <a:avLst/>
          </a:prstGeom>
          <a:ln w="19050" cmpd="sng">
            <a:solidFill>
              <a:srgbClr val="000000"/>
            </a:solidFill>
            <a:round/>
          </a:ln>
        </p:spPr>
        <p:txBody>
          <a:bodyPr/>
          <a:lstStyle/>
          <a:p>
            <a:endParaRPr lang="en-US" dirty="0"/>
          </a:p>
        </p:txBody>
      </p:sp>
      <p:sp>
        <p:nvSpPr>
          <p:cNvPr id="15" name="Line 140"/>
          <p:cNvSpPr/>
          <p:nvPr/>
        </p:nvSpPr>
        <p:spPr>
          <a:xfrm>
            <a:off x="1418064" y="1456272"/>
            <a:ext cx="0" cy="239588"/>
          </a:xfrm>
          <a:prstGeom prst="line">
            <a:avLst/>
          </a:prstGeom>
          <a:ln w="19050" cmpd="sng">
            <a:solidFill>
              <a:srgbClr val="000000"/>
            </a:solidFill>
            <a:round/>
          </a:ln>
        </p:spPr>
      </p:sp>
      <p:grpSp>
        <p:nvGrpSpPr>
          <p:cNvPr id="16" name="Group 15"/>
          <p:cNvGrpSpPr/>
          <p:nvPr/>
        </p:nvGrpSpPr>
        <p:grpSpPr>
          <a:xfrm>
            <a:off x="1418064" y="1701596"/>
            <a:ext cx="221760" cy="221400"/>
            <a:chOff x="3913496" y="3270384"/>
            <a:chExt cx="221760" cy="221400"/>
          </a:xfrm>
        </p:grpSpPr>
        <p:sp>
          <p:nvSpPr>
            <p:cNvPr id="17" name="Line 37"/>
            <p:cNvSpPr/>
            <p:nvPr/>
          </p:nvSpPr>
          <p:spPr>
            <a:xfrm>
              <a:off x="3913496" y="3491784"/>
              <a:ext cx="166320" cy="0"/>
            </a:xfrm>
            <a:prstGeom prst="line">
              <a:avLst/>
            </a:prstGeom>
            <a:ln w="19050" cmpd="sng">
              <a:solidFill>
                <a:srgbClr val="000000"/>
              </a:solidFill>
              <a:round/>
            </a:ln>
          </p:spPr>
        </p:sp>
        <p:sp>
          <p:nvSpPr>
            <p:cNvPr id="18" name="Line 38"/>
            <p:cNvSpPr/>
            <p:nvPr/>
          </p:nvSpPr>
          <p:spPr>
            <a:xfrm>
              <a:off x="3913496" y="3270384"/>
              <a:ext cx="166320" cy="0"/>
            </a:xfrm>
            <a:prstGeom prst="line">
              <a:avLst/>
            </a:prstGeom>
            <a:ln w="19050" cmpd="sng">
              <a:solidFill>
                <a:srgbClr val="000000"/>
              </a:solidFill>
              <a:round/>
              <a:headEnd type="triangle" w="med" len="med"/>
            </a:ln>
          </p:spPr>
        </p:sp>
        <p:sp>
          <p:nvSpPr>
            <p:cNvPr id="19" name="Line 39"/>
            <p:cNvSpPr/>
            <p:nvPr/>
          </p:nvSpPr>
          <p:spPr>
            <a:xfrm>
              <a:off x="4135256" y="3270384"/>
              <a:ext cx="0" cy="221400"/>
            </a:xfrm>
            <a:prstGeom prst="line">
              <a:avLst/>
            </a:prstGeom>
            <a:ln w="19050" cmpd="sng">
              <a:solidFill>
                <a:srgbClr val="000000"/>
              </a:solidFill>
              <a:round/>
            </a:ln>
          </p:spPr>
        </p:sp>
        <p:sp>
          <p:nvSpPr>
            <p:cNvPr id="20" name="Line 40"/>
            <p:cNvSpPr/>
            <p:nvPr/>
          </p:nvSpPr>
          <p:spPr>
            <a:xfrm>
              <a:off x="4079816" y="3270384"/>
              <a:ext cx="0" cy="221400"/>
            </a:xfrm>
            <a:prstGeom prst="line">
              <a:avLst/>
            </a:prstGeom>
            <a:ln w="19050" cmpd="sng">
              <a:solidFill>
                <a:srgbClr val="000000"/>
              </a:solidFill>
              <a:round/>
            </a:ln>
          </p:spPr>
        </p:sp>
      </p:grpSp>
      <p:sp>
        <p:nvSpPr>
          <p:cNvPr id="21" name="Line 33"/>
          <p:cNvSpPr/>
          <p:nvPr/>
        </p:nvSpPr>
        <p:spPr>
          <a:xfrm>
            <a:off x="1422526" y="1913472"/>
            <a:ext cx="0" cy="1223428"/>
          </a:xfrm>
          <a:prstGeom prst="line">
            <a:avLst/>
          </a:prstGeom>
          <a:ln w="19050" cmpd="sng">
            <a:solidFill>
              <a:srgbClr val="000000"/>
            </a:solidFill>
            <a:round/>
          </a:ln>
        </p:spPr>
      </p:sp>
      <p:sp>
        <p:nvSpPr>
          <p:cNvPr id="22" name="Line 132"/>
          <p:cNvSpPr/>
          <p:nvPr/>
        </p:nvSpPr>
        <p:spPr>
          <a:xfrm>
            <a:off x="1024466" y="3013145"/>
            <a:ext cx="626535" cy="0"/>
          </a:xfrm>
          <a:prstGeom prst="line">
            <a:avLst/>
          </a:prstGeom>
          <a:ln w="19050" cmpd="sng">
            <a:solidFill>
              <a:schemeClr val="tx1"/>
            </a:solidFill>
            <a:round/>
          </a:ln>
        </p:spPr>
      </p:sp>
      <p:grpSp>
        <p:nvGrpSpPr>
          <p:cNvPr id="23" name="Group 22"/>
          <p:cNvGrpSpPr/>
          <p:nvPr/>
        </p:nvGrpSpPr>
        <p:grpSpPr>
          <a:xfrm rot="16200000">
            <a:off x="2249493" y="1549355"/>
            <a:ext cx="263520" cy="1917702"/>
            <a:chOff x="2419379" y="1019628"/>
            <a:chExt cx="263520" cy="1917702"/>
          </a:xfrm>
        </p:grpSpPr>
        <p:sp>
          <p:nvSpPr>
            <p:cNvPr id="24" name="CustomShape 223"/>
            <p:cNvSpPr/>
            <p:nvPr/>
          </p:nvSpPr>
          <p:spPr>
            <a:xfrm flipH="1">
              <a:off x="2419379" y="1769144"/>
              <a:ext cx="263520" cy="360"/>
            </a:xfrm>
            <a:prstGeom prst="straightConnector1">
              <a:avLst/>
            </a:prstGeom>
            <a:noFill/>
            <a:ln w="19050" cmpd="sng">
              <a:solidFill>
                <a:schemeClr val="tx1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25" name="CustomShape 224"/>
            <p:cNvSpPr/>
            <p:nvPr/>
          </p:nvSpPr>
          <p:spPr>
            <a:xfrm flipH="1">
              <a:off x="2419379" y="1689771"/>
              <a:ext cx="263520" cy="360"/>
            </a:xfrm>
            <a:prstGeom prst="straightConnector1">
              <a:avLst/>
            </a:prstGeom>
            <a:noFill/>
            <a:ln w="19050" cmpd="sng">
              <a:solidFill>
                <a:schemeClr val="tx1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26" name="Line 226"/>
            <p:cNvSpPr/>
            <p:nvPr/>
          </p:nvSpPr>
          <p:spPr>
            <a:xfrm flipH="1">
              <a:off x="2538883" y="1769506"/>
              <a:ext cx="0" cy="1167824"/>
            </a:xfrm>
            <a:prstGeom prst="line">
              <a:avLst/>
            </a:prstGeom>
            <a:ln w="19050" cmpd="sng">
              <a:solidFill>
                <a:schemeClr val="tx1"/>
              </a:solidFill>
              <a:round/>
            </a:ln>
          </p:spPr>
        </p:sp>
        <p:sp>
          <p:nvSpPr>
            <p:cNvPr id="27" name="Line 226"/>
            <p:cNvSpPr/>
            <p:nvPr/>
          </p:nvSpPr>
          <p:spPr>
            <a:xfrm flipH="1">
              <a:off x="2538883" y="1019628"/>
              <a:ext cx="0" cy="677868"/>
            </a:xfrm>
            <a:prstGeom prst="line">
              <a:avLst/>
            </a:prstGeom>
            <a:ln w="19050" cmpd="sng">
              <a:solidFill>
                <a:schemeClr val="tx1"/>
              </a:solidFill>
              <a:round/>
            </a:ln>
          </p:spPr>
        </p:sp>
      </p:grpSp>
      <p:sp>
        <p:nvSpPr>
          <p:cNvPr id="28" name="Line 226"/>
          <p:cNvSpPr/>
          <p:nvPr/>
        </p:nvSpPr>
        <p:spPr>
          <a:xfrm flipH="1">
            <a:off x="2818291" y="3139535"/>
            <a:ext cx="0" cy="360040"/>
          </a:xfrm>
          <a:prstGeom prst="line">
            <a:avLst/>
          </a:prstGeom>
          <a:ln w="19050" cmpd="sng">
            <a:solidFill>
              <a:schemeClr val="tx1"/>
            </a:solidFill>
            <a:round/>
          </a:ln>
        </p:spPr>
      </p:sp>
      <p:sp>
        <p:nvSpPr>
          <p:cNvPr id="29" name="Line 132"/>
          <p:cNvSpPr/>
          <p:nvPr/>
        </p:nvSpPr>
        <p:spPr>
          <a:xfrm>
            <a:off x="2710868" y="3504215"/>
            <a:ext cx="221400" cy="0"/>
          </a:xfrm>
          <a:prstGeom prst="line">
            <a:avLst/>
          </a:prstGeom>
          <a:ln w="19050" cmpd="sng">
            <a:solidFill>
              <a:schemeClr val="tx1"/>
            </a:solidFill>
            <a:round/>
          </a:ln>
        </p:spPr>
      </p:sp>
      <p:sp>
        <p:nvSpPr>
          <p:cNvPr id="30" name="Line 133"/>
          <p:cNvSpPr/>
          <p:nvPr/>
        </p:nvSpPr>
        <p:spPr>
          <a:xfrm>
            <a:off x="2766308" y="3559655"/>
            <a:ext cx="110520" cy="0"/>
          </a:xfrm>
          <a:prstGeom prst="line">
            <a:avLst/>
          </a:prstGeom>
          <a:ln w="19050" cmpd="sng">
            <a:solidFill>
              <a:schemeClr val="tx1"/>
            </a:solidFill>
            <a:round/>
          </a:ln>
        </p:spPr>
      </p:sp>
      <p:sp>
        <p:nvSpPr>
          <p:cNvPr id="31" name="Line 1"/>
          <p:cNvSpPr/>
          <p:nvPr/>
        </p:nvSpPr>
        <p:spPr>
          <a:xfrm>
            <a:off x="2646541" y="3132160"/>
            <a:ext cx="166320" cy="0"/>
          </a:xfrm>
          <a:prstGeom prst="line">
            <a:avLst/>
          </a:prstGeom>
          <a:ln w="19050" cmpd="sng">
            <a:solidFill>
              <a:srgbClr val="000000"/>
            </a:solidFill>
            <a:round/>
            <a:tailEnd type="triangle" w="med" len="med"/>
          </a:ln>
        </p:spPr>
      </p:sp>
      <p:sp>
        <p:nvSpPr>
          <p:cNvPr id="32" name="Line 2"/>
          <p:cNvSpPr/>
          <p:nvPr/>
        </p:nvSpPr>
        <p:spPr>
          <a:xfrm>
            <a:off x="2646541" y="2910400"/>
            <a:ext cx="166320" cy="0"/>
          </a:xfrm>
          <a:prstGeom prst="line">
            <a:avLst/>
          </a:prstGeom>
          <a:ln w="19050" cmpd="sng">
            <a:solidFill>
              <a:srgbClr val="000000"/>
            </a:solidFill>
            <a:round/>
          </a:ln>
        </p:spPr>
      </p:sp>
      <p:sp>
        <p:nvSpPr>
          <p:cNvPr id="33" name="Line 3"/>
          <p:cNvSpPr/>
          <p:nvPr/>
        </p:nvSpPr>
        <p:spPr>
          <a:xfrm>
            <a:off x="2646541" y="2910400"/>
            <a:ext cx="0" cy="221760"/>
          </a:xfrm>
          <a:prstGeom prst="line">
            <a:avLst/>
          </a:prstGeom>
          <a:ln w="19050" cmpd="sng">
            <a:solidFill>
              <a:srgbClr val="000000"/>
            </a:solidFill>
            <a:round/>
          </a:ln>
        </p:spPr>
      </p:sp>
      <p:sp>
        <p:nvSpPr>
          <p:cNvPr id="34" name="Line 4"/>
          <p:cNvSpPr/>
          <p:nvPr/>
        </p:nvSpPr>
        <p:spPr>
          <a:xfrm>
            <a:off x="2591461" y="2910400"/>
            <a:ext cx="0" cy="221760"/>
          </a:xfrm>
          <a:prstGeom prst="line">
            <a:avLst/>
          </a:prstGeom>
          <a:ln w="19050" cmpd="sng">
            <a:solidFill>
              <a:srgbClr val="000000"/>
            </a:solidFill>
            <a:round/>
          </a:ln>
        </p:spPr>
      </p:sp>
      <p:grpSp>
        <p:nvGrpSpPr>
          <p:cNvPr id="35" name="Group 34"/>
          <p:cNvGrpSpPr/>
          <p:nvPr/>
        </p:nvGrpSpPr>
        <p:grpSpPr>
          <a:xfrm rot="16200000">
            <a:off x="3899013" y="1814579"/>
            <a:ext cx="263520" cy="1387254"/>
            <a:chOff x="2419379" y="1689771"/>
            <a:chExt cx="263520" cy="1387254"/>
          </a:xfrm>
        </p:grpSpPr>
        <p:sp>
          <p:nvSpPr>
            <p:cNvPr id="36" name="CustomShape 223"/>
            <p:cNvSpPr/>
            <p:nvPr/>
          </p:nvSpPr>
          <p:spPr>
            <a:xfrm flipH="1">
              <a:off x="2419379" y="1769144"/>
              <a:ext cx="263520" cy="360"/>
            </a:xfrm>
            <a:prstGeom prst="straightConnector1">
              <a:avLst/>
            </a:prstGeom>
            <a:noFill/>
            <a:ln w="19050" cmpd="sng">
              <a:solidFill>
                <a:schemeClr val="tx1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37" name="CustomShape 224"/>
            <p:cNvSpPr/>
            <p:nvPr/>
          </p:nvSpPr>
          <p:spPr>
            <a:xfrm flipH="1">
              <a:off x="2419379" y="1689771"/>
              <a:ext cx="263520" cy="360"/>
            </a:xfrm>
            <a:prstGeom prst="straightConnector1">
              <a:avLst/>
            </a:prstGeom>
            <a:noFill/>
            <a:ln w="19050" cmpd="sng">
              <a:solidFill>
                <a:schemeClr val="tx1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38" name="Line 226"/>
            <p:cNvSpPr/>
            <p:nvPr/>
          </p:nvSpPr>
          <p:spPr>
            <a:xfrm flipH="1">
              <a:off x="2538883" y="1769507"/>
              <a:ext cx="0" cy="1307518"/>
            </a:xfrm>
            <a:prstGeom prst="line">
              <a:avLst/>
            </a:prstGeom>
            <a:ln w="19050" cmpd="sng">
              <a:solidFill>
                <a:schemeClr val="tx1"/>
              </a:solidFill>
              <a:round/>
            </a:ln>
          </p:spPr>
        </p:sp>
      </p:grpSp>
      <p:sp>
        <p:nvSpPr>
          <p:cNvPr id="39" name="Line 132"/>
          <p:cNvSpPr/>
          <p:nvPr/>
        </p:nvSpPr>
        <p:spPr>
          <a:xfrm>
            <a:off x="2082802" y="3021612"/>
            <a:ext cx="507999" cy="0"/>
          </a:xfrm>
          <a:prstGeom prst="line">
            <a:avLst/>
          </a:prstGeom>
          <a:ln w="19050" cmpd="sng">
            <a:solidFill>
              <a:schemeClr val="tx1"/>
            </a:solidFill>
            <a:round/>
          </a:ln>
        </p:spPr>
      </p:sp>
      <p:sp>
        <p:nvSpPr>
          <p:cNvPr id="40" name="Line 33"/>
          <p:cNvSpPr/>
          <p:nvPr/>
        </p:nvSpPr>
        <p:spPr>
          <a:xfrm>
            <a:off x="2404659" y="2510372"/>
            <a:ext cx="0" cy="499533"/>
          </a:xfrm>
          <a:prstGeom prst="line">
            <a:avLst/>
          </a:prstGeom>
          <a:ln w="19050" cmpd="sng">
            <a:solidFill>
              <a:srgbClr val="000000"/>
            </a:solidFill>
            <a:round/>
          </a:ln>
        </p:spPr>
      </p:sp>
      <p:sp>
        <p:nvSpPr>
          <p:cNvPr id="41" name="Oval 40"/>
          <p:cNvSpPr/>
          <p:nvPr/>
        </p:nvSpPr>
        <p:spPr>
          <a:xfrm>
            <a:off x="2379136" y="2493439"/>
            <a:ext cx="45719" cy="49236"/>
          </a:xfrm>
          <a:prstGeom prst="ellipse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Line 132"/>
          <p:cNvSpPr/>
          <p:nvPr/>
        </p:nvSpPr>
        <p:spPr>
          <a:xfrm>
            <a:off x="1650999" y="1806645"/>
            <a:ext cx="933452" cy="0"/>
          </a:xfrm>
          <a:prstGeom prst="line">
            <a:avLst/>
          </a:prstGeom>
          <a:ln w="19050" cmpd="sng">
            <a:solidFill>
              <a:schemeClr val="tx1"/>
            </a:solidFill>
            <a:round/>
          </a:ln>
        </p:spPr>
      </p:sp>
      <p:sp>
        <p:nvSpPr>
          <p:cNvPr id="43" name="Line 32"/>
          <p:cNvSpPr/>
          <p:nvPr/>
        </p:nvSpPr>
        <p:spPr>
          <a:xfrm>
            <a:off x="2651090" y="1434734"/>
            <a:ext cx="332280" cy="0"/>
          </a:xfrm>
          <a:prstGeom prst="line">
            <a:avLst/>
          </a:prstGeom>
          <a:ln w="19050" cmpd="sng">
            <a:solidFill>
              <a:srgbClr val="000000"/>
            </a:solidFill>
            <a:round/>
          </a:ln>
        </p:spPr>
      </p:sp>
      <p:sp>
        <p:nvSpPr>
          <p:cNvPr id="44" name="Line 33"/>
          <p:cNvSpPr/>
          <p:nvPr/>
        </p:nvSpPr>
        <p:spPr>
          <a:xfrm>
            <a:off x="2817410" y="1423738"/>
            <a:ext cx="0" cy="259018"/>
          </a:xfrm>
          <a:prstGeom prst="line">
            <a:avLst/>
          </a:prstGeom>
          <a:ln w="19050" cmpd="sng">
            <a:solidFill>
              <a:srgbClr val="000000"/>
            </a:solidFill>
            <a:round/>
          </a:ln>
        </p:spPr>
      </p:sp>
      <p:sp>
        <p:nvSpPr>
          <p:cNvPr id="45" name="Line 159"/>
          <p:cNvSpPr/>
          <p:nvPr/>
        </p:nvSpPr>
        <p:spPr>
          <a:xfrm>
            <a:off x="2644250" y="1912914"/>
            <a:ext cx="165960" cy="0"/>
          </a:xfrm>
          <a:prstGeom prst="line">
            <a:avLst/>
          </a:prstGeom>
          <a:ln w="19050" cmpd="sng">
            <a:solidFill>
              <a:srgbClr val="000000"/>
            </a:solidFill>
            <a:round/>
          </a:ln>
        </p:spPr>
      </p:sp>
      <p:sp>
        <p:nvSpPr>
          <p:cNvPr id="46" name="Line 160"/>
          <p:cNvSpPr/>
          <p:nvPr/>
        </p:nvSpPr>
        <p:spPr>
          <a:xfrm>
            <a:off x="2644250" y="1691514"/>
            <a:ext cx="165960" cy="0"/>
          </a:xfrm>
          <a:prstGeom prst="line">
            <a:avLst/>
          </a:prstGeom>
          <a:ln w="19050" cmpd="sng">
            <a:solidFill>
              <a:srgbClr val="000000"/>
            </a:solidFill>
            <a:round/>
            <a:headEnd type="triangle" w="med" len="med"/>
          </a:ln>
        </p:spPr>
      </p:sp>
      <p:sp>
        <p:nvSpPr>
          <p:cNvPr id="47" name="Line 161"/>
          <p:cNvSpPr/>
          <p:nvPr/>
        </p:nvSpPr>
        <p:spPr>
          <a:xfrm>
            <a:off x="2644250" y="1691514"/>
            <a:ext cx="0" cy="221400"/>
          </a:xfrm>
          <a:prstGeom prst="line">
            <a:avLst/>
          </a:prstGeom>
          <a:ln w="19050" cmpd="sng">
            <a:solidFill>
              <a:srgbClr val="000000"/>
            </a:solidFill>
            <a:round/>
          </a:ln>
        </p:spPr>
      </p:sp>
      <p:sp>
        <p:nvSpPr>
          <p:cNvPr id="48" name="Line 162"/>
          <p:cNvSpPr/>
          <p:nvPr/>
        </p:nvSpPr>
        <p:spPr>
          <a:xfrm>
            <a:off x="2588810" y="1691514"/>
            <a:ext cx="0" cy="221400"/>
          </a:xfrm>
          <a:prstGeom prst="line">
            <a:avLst/>
          </a:prstGeom>
          <a:ln w="19050" cmpd="sng">
            <a:solidFill>
              <a:srgbClr val="000000"/>
            </a:solidFill>
            <a:round/>
          </a:ln>
        </p:spPr>
      </p:sp>
      <p:sp>
        <p:nvSpPr>
          <p:cNvPr id="49" name="Line 33"/>
          <p:cNvSpPr/>
          <p:nvPr/>
        </p:nvSpPr>
        <p:spPr>
          <a:xfrm>
            <a:off x="2370792" y="1811871"/>
            <a:ext cx="0" cy="397933"/>
          </a:xfrm>
          <a:prstGeom prst="line">
            <a:avLst/>
          </a:prstGeom>
          <a:ln w="19050" cmpd="sng">
            <a:solidFill>
              <a:srgbClr val="000000"/>
            </a:solidFill>
            <a:round/>
          </a:ln>
        </p:spPr>
      </p:sp>
      <p:sp>
        <p:nvSpPr>
          <p:cNvPr id="50" name="Line 32"/>
          <p:cNvSpPr/>
          <p:nvPr/>
        </p:nvSpPr>
        <p:spPr>
          <a:xfrm>
            <a:off x="3717886" y="1426269"/>
            <a:ext cx="332280" cy="0"/>
          </a:xfrm>
          <a:prstGeom prst="line">
            <a:avLst/>
          </a:prstGeom>
          <a:ln w="19050" cmpd="sng">
            <a:solidFill>
              <a:srgbClr val="000000"/>
            </a:solidFill>
            <a:round/>
          </a:ln>
        </p:spPr>
      </p:sp>
      <p:sp>
        <p:nvSpPr>
          <p:cNvPr id="51" name="Line 33"/>
          <p:cNvSpPr/>
          <p:nvPr/>
        </p:nvSpPr>
        <p:spPr>
          <a:xfrm>
            <a:off x="3884206" y="1415273"/>
            <a:ext cx="0" cy="259018"/>
          </a:xfrm>
          <a:prstGeom prst="line">
            <a:avLst/>
          </a:prstGeom>
          <a:ln w="19050" cmpd="sng">
            <a:solidFill>
              <a:srgbClr val="000000"/>
            </a:solidFill>
            <a:round/>
          </a:ln>
        </p:spPr>
      </p:sp>
      <p:sp>
        <p:nvSpPr>
          <p:cNvPr id="52" name="Line 159"/>
          <p:cNvSpPr/>
          <p:nvPr/>
        </p:nvSpPr>
        <p:spPr>
          <a:xfrm>
            <a:off x="3711046" y="1904449"/>
            <a:ext cx="165960" cy="0"/>
          </a:xfrm>
          <a:prstGeom prst="line">
            <a:avLst/>
          </a:prstGeom>
          <a:ln w="19050" cmpd="sng">
            <a:solidFill>
              <a:srgbClr val="000000"/>
            </a:solidFill>
            <a:round/>
          </a:ln>
        </p:spPr>
      </p:sp>
      <p:sp>
        <p:nvSpPr>
          <p:cNvPr id="53" name="Line 160"/>
          <p:cNvSpPr/>
          <p:nvPr/>
        </p:nvSpPr>
        <p:spPr>
          <a:xfrm>
            <a:off x="3711046" y="1683049"/>
            <a:ext cx="165960" cy="0"/>
          </a:xfrm>
          <a:prstGeom prst="line">
            <a:avLst/>
          </a:prstGeom>
          <a:ln w="19050" cmpd="sng">
            <a:solidFill>
              <a:srgbClr val="000000"/>
            </a:solidFill>
            <a:round/>
            <a:headEnd type="triangle" w="med" len="med"/>
          </a:ln>
        </p:spPr>
      </p:sp>
      <p:sp>
        <p:nvSpPr>
          <p:cNvPr id="54" name="Line 161"/>
          <p:cNvSpPr/>
          <p:nvPr/>
        </p:nvSpPr>
        <p:spPr>
          <a:xfrm>
            <a:off x="3711046" y="1683049"/>
            <a:ext cx="0" cy="221400"/>
          </a:xfrm>
          <a:prstGeom prst="line">
            <a:avLst/>
          </a:prstGeom>
          <a:ln w="19050" cmpd="sng">
            <a:solidFill>
              <a:srgbClr val="000000"/>
            </a:solidFill>
            <a:round/>
          </a:ln>
        </p:spPr>
      </p:sp>
      <p:sp>
        <p:nvSpPr>
          <p:cNvPr id="55" name="Line 162"/>
          <p:cNvSpPr/>
          <p:nvPr/>
        </p:nvSpPr>
        <p:spPr>
          <a:xfrm>
            <a:off x="3655606" y="1683049"/>
            <a:ext cx="0" cy="221400"/>
          </a:xfrm>
          <a:prstGeom prst="line">
            <a:avLst/>
          </a:prstGeom>
          <a:ln w="19050" cmpd="sng">
            <a:solidFill>
              <a:srgbClr val="000000"/>
            </a:solidFill>
            <a:round/>
          </a:ln>
        </p:spPr>
      </p:sp>
      <p:sp>
        <p:nvSpPr>
          <p:cNvPr id="56" name="Line 33"/>
          <p:cNvSpPr/>
          <p:nvPr/>
        </p:nvSpPr>
        <p:spPr>
          <a:xfrm>
            <a:off x="3877859" y="1900771"/>
            <a:ext cx="0" cy="639235"/>
          </a:xfrm>
          <a:prstGeom prst="line">
            <a:avLst/>
          </a:prstGeom>
          <a:ln w="19050" cmpd="sng">
            <a:solidFill>
              <a:srgbClr val="000000"/>
            </a:solidFill>
            <a:round/>
          </a:ln>
        </p:spPr>
      </p:sp>
      <p:sp>
        <p:nvSpPr>
          <p:cNvPr id="57" name="Line 33"/>
          <p:cNvSpPr/>
          <p:nvPr/>
        </p:nvSpPr>
        <p:spPr>
          <a:xfrm>
            <a:off x="3319059" y="1803404"/>
            <a:ext cx="0" cy="397933"/>
          </a:xfrm>
          <a:prstGeom prst="line">
            <a:avLst/>
          </a:prstGeom>
          <a:ln w="19050" cmpd="sng">
            <a:solidFill>
              <a:srgbClr val="000000"/>
            </a:solidFill>
            <a:round/>
          </a:ln>
        </p:spPr>
      </p:sp>
      <p:sp>
        <p:nvSpPr>
          <p:cNvPr id="58" name="Line 132"/>
          <p:cNvSpPr/>
          <p:nvPr/>
        </p:nvSpPr>
        <p:spPr>
          <a:xfrm>
            <a:off x="3314701" y="1798178"/>
            <a:ext cx="334433" cy="0"/>
          </a:xfrm>
          <a:prstGeom prst="line">
            <a:avLst/>
          </a:prstGeom>
          <a:ln w="19050" cmpd="sng">
            <a:solidFill>
              <a:schemeClr val="tx1"/>
            </a:solidFill>
            <a:round/>
          </a:ln>
        </p:spPr>
      </p:sp>
      <p:sp>
        <p:nvSpPr>
          <p:cNvPr id="59" name="Line 226"/>
          <p:cNvSpPr/>
          <p:nvPr/>
        </p:nvSpPr>
        <p:spPr>
          <a:xfrm rot="16200000" flipH="1">
            <a:off x="2851443" y="1727002"/>
            <a:ext cx="0" cy="951922"/>
          </a:xfrm>
          <a:prstGeom prst="line">
            <a:avLst/>
          </a:prstGeom>
          <a:ln w="19050" cmpd="sng">
            <a:solidFill>
              <a:schemeClr val="tx1"/>
            </a:solidFill>
            <a:round/>
          </a:ln>
        </p:spPr>
      </p:sp>
      <p:sp>
        <p:nvSpPr>
          <p:cNvPr id="60" name="Oval 59"/>
          <p:cNvSpPr/>
          <p:nvPr/>
        </p:nvSpPr>
        <p:spPr>
          <a:xfrm>
            <a:off x="2785536" y="2175939"/>
            <a:ext cx="45719" cy="49236"/>
          </a:xfrm>
          <a:prstGeom prst="ellipse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Line 226"/>
          <p:cNvSpPr/>
          <p:nvPr/>
        </p:nvSpPr>
        <p:spPr>
          <a:xfrm flipH="1">
            <a:off x="2818291" y="1913472"/>
            <a:ext cx="0" cy="1001903"/>
          </a:xfrm>
          <a:prstGeom prst="line">
            <a:avLst/>
          </a:prstGeom>
          <a:ln w="19050" cmpd="sng">
            <a:solidFill>
              <a:schemeClr val="tx1"/>
            </a:solidFill>
            <a:round/>
          </a:ln>
        </p:spPr>
      </p:sp>
      <p:sp>
        <p:nvSpPr>
          <p:cNvPr id="62" name="CustomShape 182"/>
          <p:cNvSpPr/>
          <p:nvPr/>
        </p:nvSpPr>
        <p:spPr>
          <a:xfrm rot="16200000" flipH="1" flipV="1">
            <a:off x="4660071" y="2298534"/>
            <a:ext cx="559798" cy="432450"/>
          </a:xfrm>
          <a:prstGeom prst="triangle">
            <a:avLst>
              <a:gd name="adj" fmla="val 50000"/>
            </a:avLst>
          </a:prstGeom>
          <a:noFill/>
          <a:ln w="19050" cmpd="sng">
            <a:solidFill>
              <a:srgbClr val="00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63" name="Line 226"/>
          <p:cNvSpPr/>
          <p:nvPr/>
        </p:nvSpPr>
        <p:spPr>
          <a:xfrm flipH="1">
            <a:off x="5908615" y="3816869"/>
            <a:ext cx="0" cy="360040"/>
          </a:xfrm>
          <a:prstGeom prst="line">
            <a:avLst/>
          </a:prstGeom>
          <a:ln w="19050" cmpd="sng">
            <a:solidFill>
              <a:schemeClr val="tx1"/>
            </a:solidFill>
            <a:round/>
          </a:ln>
        </p:spPr>
      </p:sp>
      <p:sp>
        <p:nvSpPr>
          <p:cNvPr id="64" name="Line 132"/>
          <p:cNvSpPr/>
          <p:nvPr/>
        </p:nvSpPr>
        <p:spPr>
          <a:xfrm>
            <a:off x="5801192" y="4181549"/>
            <a:ext cx="221400" cy="0"/>
          </a:xfrm>
          <a:prstGeom prst="line">
            <a:avLst/>
          </a:prstGeom>
          <a:ln w="19050" cmpd="sng">
            <a:solidFill>
              <a:schemeClr val="tx1"/>
            </a:solidFill>
            <a:round/>
          </a:ln>
        </p:spPr>
      </p:sp>
      <p:sp>
        <p:nvSpPr>
          <p:cNvPr id="65" name="Line 133"/>
          <p:cNvSpPr/>
          <p:nvPr/>
        </p:nvSpPr>
        <p:spPr>
          <a:xfrm>
            <a:off x="5856632" y="4236989"/>
            <a:ext cx="110520" cy="0"/>
          </a:xfrm>
          <a:prstGeom prst="line">
            <a:avLst/>
          </a:prstGeom>
          <a:ln w="19050" cmpd="sng">
            <a:solidFill>
              <a:schemeClr val="tx1"/>
            </a:solidFill>
            <a:round/>
          </a:ln>
        </p:spPr>
      </p:sp>
      <p:sp>
        <p:nvSpPr>
          <p:cNvPr id="66" name="Line 1"/>
          <p:cNvSpPr/>
          <p:nvPr/>
        </p:nvSpPr>
        <p:spPr>
          <a:xfrm>
            <a:off x="5745332" y="3809494"/>
            <a:ext cx="166320" cy="0"/>
          </a:xfrm>
          <a:prstGeom prst="line">
            <a:avLst/>
          </a:prstGeom>
          <a:ln w="19050" cmpd="sng">
            <a:solidFill>
              <a:srgbClr val="000000"/>
            </a:solidFill>
            <a:round/>
            <a:tailEnd type="triangle" w="med" len="med"/>
          </a:ln>
        </p:spPr>
      </p:sp>
      <p:sp>
        <p:nvSpPr>
          <p:cNvPr id="67" name="Line 2"/>
          <p:cNvSpPr/>
          <p:nvPr/>
        </p:nvSpPr>
        <p:spPr>
          <a:xfrm>
            <a:off x="5745332" y="3587734"/>
            <a:ext cx="166320" cy="0"/>
          </a:xfrm>
          <a:prstGeom prst="line">
            <a:avLst/>
          </a:prstGeom>
          <a:ln w="19050" cmpd="sng">
            <a:solidFill>
              <a:srgbClr val="000000"/>
            </a:solidFill>
            <a:round/>
          </a:ln>
        </p:spPr>
      </p:sp>
      <p:sp>
        <p:nvSpPr>
          <p:cNvPr id="68" name="Line 3"/>
          <p:cNvSpPr/>
          <p:nvPr/>
        </p:nvSpPr>
        <p:spPr>
          <a:xfrm>
            <a:off x="5745332" y="3587734"/>
            <a:ext cx="0" cy="221760"/>
          </a:xfrm>
          <a:prstGeom prst="line">
            <a:avLst/>
          </a:prstGeom>
          <a:ln w="19050" cmpd="sng">
            <a:solidFill>
              <a:srgbClr val="000000"/>
            </a:solidFill>
            <a:round/>
          </a:ln>
        </p:spPr>
      </p:sp>
      <p:sp>
        <p:nvSpPr>
          <p:cNvPr id="69" name="Line 4"/>
          <p:cNvSpPr/>
          <p:nvPr/>
        </p:nvSpPr>
        <p:spPr>
          <a:xfrm>
            <a:off x="5690252" y="3587734"/>
            <a:ext cx="0" cy="221760"/>
          </a:xfrm>
          <a:prstGeom prst="line">
            <a:avLst/>
          </a:prstGeom>
          <a:ln w="19050" cmpd="sng">
            <a:solidFill>
              <a:srgbClr val="000000"/>
            </a:solidFill>
            <a:round/>
          </a:ln>
        </p:spPr>
      </p:sp>
      <p:sp>
        <p:nvSpPr>
          <p:cNvPr id="70" name="Line 32"/>
          <p:cNvSpPr/>
          <p:nvPr/>
        </p:nvSpPr>
        <p:spPr>
          <a:xfrm>
            <a:off x="5749873" y="2137470"/>
            <a:ext cx="332280" cy="0"/>
          </a:xfrm>
          <a:prstGeom prst="line">
            <a:avLst/>
          </a:prstGeom>
          <a:ln w="19050" cmpd="sng">
            <a:solidFill>
              <a:srgbClr val="000000"/>
            </a:solidFill>
            <a:round/>
          </a:ln>
        </p:spPr>
      </p:sp>
      <p:sp>
        <p:nvSpPr>
          <p:cNvPr id="71" name="Line 33"/>
          <p:cNvSpPr/>
          <p:nvPr/>
        </p:nvSpPr>
        <p:spPr>
          <a:xfrm>
            <a:off x="5916193" y="2126474"/>
            <a:ext cx="0" cy="259018"/>
          </a:xfrm>
          <a:prstGeom prst="line">
            <a:avLst/>
          </a:prstGeom>
          <a:ln w="19050" cmpd="sng">
            <a:solidFill>
              <a:srgbClr val="000000"/>
            </a:solidFill>
            <a:round/>
          </a:ln>
        </p:spPr>
      </p:sp>
      <p:sp>
        <p:nvSpPr>
          <p:cNvPr id="72" name="Line 159"/>
          <p:cNvSpPr/>
          <p:nvPr/>
        </p:nvSpPr>
        <p:spPr>
          <a:xfrm>
            <a:off x="5743033" y="2615650"/>
            <a:ext cx="165960" cy="0"/>
          </a:xfrm>
          <a:prstGeom prst="line">
            <a:avLst/>
          </a:prstGeom>
          <a:ln w="19050" cmpd="sng">
            <a:solidFill>
              <a:srgbClr val="000000"/>
            </a:solidFill>
            <a:round/>
          </a:ln>
        </p:spPr>
      </p:sp>
      <p:sp>
        <p:nvSpPr>
          <p:cNvPr id="73" name="Line 160"/>
          <p:cNvSpPr/>
          <p:nvPr/>
        </p:nvSpPr>
        <p:spPr>
          <a:xfrm>
            <a:off x="5743033" y="2394250"/>
            <a:ext cx="165960" cy="0"/>
          </a:xfrm>
          <a:prstGeom prst="line">
            <a:avLst/>
          </a:prstGeom>
          <a:ln w="19050" cmpd="sng">
            <a:solidFill>
              <a:srgbClr val="000000"/>
            </a:solidFill>
            <a:round/>
            <a:headEnd type="triangle" w="med" len="med"/>
          </a:ln>
        </p:spPr>
      </p:sp>
      <p:sp>
        <p:nvSpPr>
          <p:cNvPr id="74" name="Line 161"/>
          <p:cNvSpPr/>
          <p:nvPr/>
        </p:nvSpPr>
        <p:spPr>
          <a:xfrm>
            <a:off x="5743033" y="2394250"/>
            <a:ext cx="0" cy="221400"/>
          </a:xfrm>
          <a:prstGeom prst="line">
            <a:avLst/>
          </a:prstGeom>
          <a:ln w="19050" cmpd="sng">
            <a:solidFill>
              <a:srgbClr val="000000"/>
            </a:solidFill>
            <a:round/>
          </a:ln>
        </p:spPr>
      </p:sp>
      <p:sp>
        <p:nvSpPr>
          <p:cNvPr id="75" name="Line 162"/>
          <p:cNvSpPr/>
          <p:nvPr/>
        </p:nvSpPr>
        <p:spPr>
          <a:xfrm>
            <a:off x="5687593" y="2394250"/>
            <a:ext cx="0" cy="221400"/>
          </a:xfrm>
          <a:prstGeom prst="line">
            <a:avLst/>
          </a:prstGeom>
          <a:ln w="19050" cmpd="sng">
            <a:solidFill>
              <a:srgbClr val="000000"/>
            </a:solidFill>
            <a:round/>
          </a:ln>
        </p:spPr>
      </p:sp>
      <p:sp>
        <p:nvSpPr>
          <p:cNvPr id="76" name="Line 33"/>
          <p:cNvSpPr/>
          <p:nvPr/>
        </p:nvSpPr>
        <p:spPr>
          <a:xfrm>
            <a:off x="5909850" y="2595040"/>
            <a:ext cx="0" cy="994834"/>
          </a:xfrm>
          <a:prstGeom prst="line">
            <a:avLst/>
          </a:prstGeom>
          <a:ln w="19050" cmpd="sng">
            <a:solidFill>
              <a:srgbClr val="000000"/>
            </a:solidFill>
            <a:round/>
          </a:ln>
        </p:spPr>
      </p:sp>
      <p:grpSp>
        <p:nvGrpSpPr>
          <p:cNvPr id="77" name="Group 76"/>
          <p:cNvGrpSpPr/>
          <p:nvPr/>
        </p:nvGrpSpPr>
        <p:grpSpPr>
          <a:xfrm rot="16200000">
            <a:off x="5128152" y="2057359"/>
            <a:ext cx="263520" cy="1917702"/>
            <a:chOff x="2419379" y="1019628"/>
            <a:chExt cx="263520" cy="1917702"/>
          </a:xfrm>
        </p:grpSpPr>
        <p:sp>
          <p:nvSpPr>
            <p:cNvPr id="78" name="CustomShape 223"/>
            <p:cNvSpPr/>
            <p:nvPr/>
          </p:nvSpPr>
          <p:spPr>
            <a:xfrm flipH="1">
              <a:off x="2419379" y="1769144"/>
              <a:ext cx="263520" cy="360"/>
            </a:xfrm>
            <a:prstGeom prst="straightConnector1">
              <a:avLst/>
            </a:prstGeom>
            <a:noFill/>
            <a:ln w="19050" cmpd="sng">
              <a:solidFill>
                <a:schemeClr val="tx1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79" name="CustomShape 224"/>
            <p:cNvSpPr/>
            <p:nvPr/>
          </p:nvSpPr>
          <p:spPr>
            <a:xfrm flipH="1">
              <a:off x="2419379" y="1689771"/>
              <a:ext cx="263520" cy="360"/>
            </a:xfrm>
            <a:prstGeom prst="straightConnector1">
              <a:avLst/>
            </a:prstGeom>
            <a:noFill/>
            <a:ln w="19050" cmpd="sng">
              <a:solidFill>
                <a:schemeClr val="tx1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80" name="Line 226"/>
            <p:cNvSpPr/>
            <p:nvPr/>
          </p:nvSpPr>
          <p:spPr>
            <a:xfrm flipH="1">
              <a:off x="2538883" y="1769506"/>
              <a:ext cx="0" cy="1167824"/>
            </a:xfrm>
            <a:prstGeom prst="line">
              <a:avLst/>
            </a:prstGeom>
            <a:ln w="19050" cmpd="sng">
              <a:solidFill>
                <a:schemeClr val="tx1"/>
              </a:solidFill>
              <a:round/>
            </a:ln>
          </p:spPr>
        </p:sp>
        <p:sp>
          <p:nvSpPr>
            <p:cNvPr id="81" name="Line 226"/>
            <p:cNvSpPr/>
            <p:nvPr/>
          </p:nvSpPr>
          <p:spPr>
            <a:xfrm flipH="1">
              <a:off x="2538883" y="1019628"/>
              <a:ext cx="0" cy="677868"/>
            </a:xfrm>
            <a:prstGeom prst="line">
              <a:avLst/>
            </a:prstGeom>
            <a:ln w="19050" cmpd="sng">
              <a:solidFill>
                <a:schemeClr val="tx1"/>
              </a:solidFill>
              <a:round/>
            </a:ln>
          </p:spPr>
        </p:sp>
      </p:grpSp>
      <p:grpSp>
        <p:nvGrpSpPr>
          <p:cNvPr id="82" name="Group 81"/>
          <p:cNvGrpSpPr/>
          <p:nvPr/>
        </p:nvGrpSpPr>
        <p:grpSpPr>
          <a:xfrm rot="16200000">
            <a:off x="6919493" y="2180763"/>
            <a:ext cx="263520" cy="1670895"/>
            <a:chOff x="2419379" y="1689771"/>
            <a:chExt cx="263520" cy="1670895"/>
          </a:xfrm>
        </p:grpSpPr>
        <p:sp>
          <p:nvSpPr>
            <p:cNvPr id="83" name="CustomShape 223"/>
            <p:cNvSpPr/>
            <p:nvPr/>
          </p:nvSpPr>
          <p:spPr>
            <a:xfrm flipH="1">
              <a:off x="2419379" y="1769144"/>
              <a:ext cx="263520" cy="360"/>
            </a:xfrm>
            <a:prstGeom prst="straightConnector1">
              <a:avLst/>
            </a:prstGeom>
            <a:noFill/>
            <a:ln w="19050" cmpd="sng">
              <a:solidFill>
                <a:schemeClr val="tx1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84" name="CustomShape 224"/>
            <p:cNvSpPr/>
            <p:nvPr/>
          </p:nvSpPr>
          <p:spPr>
            <a:xfrm flipH="1">
              <a:off x="2419379" y="1689771"/>
              <a:ext cx="263520" cy="360"/>
            </a:xfrm>
            <a:prstGeom prst="straightConnector1">
              <a:avLst/>
            </a:prstGeom>
            <a:noFill/>
            <a:ln w="19050" cmpd="sng">
              <a:solidFill>
                <a:schemeClr val="tx1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85" name="Line 226"/>
            <p:cNvSpPr/>
            <p:nvPr/>
          </p:nvSpPr>
          <p:spPr>
            <a:xfrm flipH="1">
              <a:off x="2538883" y="1769507"/>
              <a:ext cx="0" cy="1591159"/>
            </a:xfrm>
            <a:prstGeom prst="line">
              <a:avLst/>
            </a:prstGeom>
            <a:ln w="19050" cmpd="sng">
              <a:solidFill>
                <a:schemeClr val="tx1"/>
              </a:solidFill>
              <a:round/>
            </a:ln>
          </p:spPr>
        </p:sp>
      </p:grpSp>
      <p:sp>
        <p:nvSpPr>
          <p:cNvPr id="86" name="Line 33"/>
          <p:cNvSpPr/>
          <p:nvPr/>
        </p:nvSpPr>
        <p:spPr>
          <a:xfrm>
            <a:off x="5317184" y="2527305"/>
            <a:ext cx="0" cy="499533"/>
          </a:xfrm>
          <a:prstGeom prst="line">
            <a:avLst/>
          </a:prstGeom>
          <a:ln w="19050" cmpd="sng">
            <a:solidFill>
              <a:srgbClr val="000000"/>
            </a:solidFill>
            <a:round/>
          </a:ln>
        </p:spPr>
      </p:sp>
      <p:sp>
        <p:nvSpPr>
          <p:cNvPr id="87" name="Line 132"/>
          <p:cNvSpPr/>
          <p:nvPr/>
        </p:nvSpPr>
        <p:spPr>
          <a:xfrm>
            <a:off x="5164660" y="2513612"/>
            <a:ext cx="507999" cy="0"/>
          </a:xfrm>
          <a:prstGeom prst="line">
            <a:avLst/>
          </a:prstGeom>
          <a:ln w="19050" cmpd="sng">
            <a:solidFill>
              <a:schemeClr val="tx1"/>
            </a:solidFill>
            <a:round/>
          </a:ln>
        </p:spPr>
      </p:sp>
      <p:sp>
        <p:nvSpPr>
          <p:cNvPr id="90" name="Line 132"/>
          <p:cNvSpPr/>
          <p:nvPr/>
        </p:nvSpPr>
        <p:spPr>
          <a:xfrm>
            <a:off x="4538126" y="3694712"/>
            <a:ext cx="1145117" cy="0"/>
          </a:xfrm>
          <a:prstGeom prst="line">
            <a:avLst/>
          </a:prstGeom>
          <a:ln w="19050" cmpd="sng">
            <a:solidFill>
              <a:schemeClr val="tx1"/>
            </a:solidFill>
            <a:round/>
          </a:ln>
        </p:spPr>
      </p:sp>
      <p:sp>
        <p:nvSpPr>
          <p:cNvPr id="91" name="Line 206"/>
          <p:cNvSpPr/>
          <p:nvPr/>
        </p:nvSpPr>
        <p:spPr>
          <a:xfrm>
            <a:off x="4304477" y="3577575"/>
            <a:ext cx="166320" cy="0"/>
          </a:xfrm>
          <a:prstGeom prst="line">
            <a:avLst/>
          </a:prstGeom>
          <a:ln w="19050" cmpd="sng">
            <a:solidFill>
              <a:srgbClr val="000000"/>
            </a:solidFill>
            <a:round/>
          </a:ln>
        </p:spPr>
      </p:sp>
      <p:sp>
        <p:nvSpPr>
          <p:cNvPr id="92" name="Line 207"/>
          <p:cNvSpPr/>
          <p:nvPr/>
        </p:nvSpPr>
        <p:spPr>
          <a:xfrm>
            <a:off x="4304477" y="3799335"/>
            <a:ext cx="166320" cy="0"/>
          </a:xfrm>
          <a:prstGeom prst="line">
            <a:avLst/>
          </a:prstGeom>
          <a:ln w="19050" cmpd="sng">
            <a:solidFill>
              <a:srgbClr val="000000"/>
            </a:solidFill>
            <a:round/>
            <a:headEnd type="triangle" w="med" len="med"/>
          </a:ln>
        </p:spPr>
      </p:sp>
      <p:sp>
        <p:nvSpPr>
          <p:cNvPr id="93" name="Line 208"/>
          <p:cNvSpPr/>
          <p:nvPr/>
        </p:nvSpPr>
        <p:spPr>
          <a:xfrm>
            <a:off x="4526237" y="3577575"/>
            <a:ext cx="0" cy="221760"/>
          </a:xfrm>
          <a:prstGeom prst="line">
            <a:avLst/>
          </a:prstGeom>
          <a:ln w="19050" cmpd="sng">
            <a:solidFill>
              <a:srgbClr val="000000"/>
            </a:solidFill>
            <a:round/>
          </a:ln>
        </p:spPr>
      </p:sp>
      <p:sp>
        <p:nvSpPr>
          <p:cNvPr id="94" name="Line 209"/>
          <p:cNvSpPr/>
          <p:nvPr/>
        </p:nvSpPr>
        <p:spPr>
          <a:xfrm>
            <a:off x="4470797" y="3577575"/>
            <a:ext cx="0" cy="221760"/>
          </a:xfrm>
          <a:prstGeom prst="line">
            <a:avLst/>
          </a:prstGeom>
          <a:ln w="19050" cmpd="sng">
            <a:solidFill>
              <a:srgbClr val="000000"/>
            </a:solidFill>
            <a:round/>
          </a:ln>
        </p:spPr>
      </p:sp>
      <p:sp>
        <p:nvSpPr>
          <p:cNvPr id="96" name="Line 33"/>
          <p:cNvSpPr/>
          <p:nvPr/>
        </p:nvSpPr>
        <p:spPr>
          <a:xfrm>
            <a:off x="5452650" y="3310471"/>
            <a:ext cx="0" cy="397933"/>
          </a:xfrm>
          <a:prstGeom prst="line">
            <a:avLst/>
          </a:prstGeom>
          <a:ln w="19050" cmpd="sng">
            <a:solidFill>
              <a:srgbClr val="000000"/>
            </a:solidFill>
            <a:round/>
          </a:ln>
        </p:spPr>
      </p:sp>
      <p:sp>
        <p:nvSpPr>
          <p:cNvPr id="97" name="Line 226"/>
          <p:cNvSpPr/>
          <p:nvPr/>
        </p:nvSpPr>
        <p:spPr>
          <a:xfrm rot="16200000" flipH="1">
            <a:off x="5933301" y="2844602"/>
            <a:ext cx="0" cy="951922"/>
          </a:xfrm>
          <a:prstGeom prst="line">
            <a:avLst/>
          </a:prstGeom>
          <a:ln w="19050" cmpd="sng">
            <a:solidFill>
              <a:schemeClr val="tx1"/>
            </a:solidFill>
            <a:round/>
          </a:ln>
        </p:spPr>
      </p:sp>
      <p:sp>
        <p:nvSpPr>
          <p:cNvPr id="98" name="Oval 97"/>
          <p:cNvSpPr/>
          <p:nvPr/>
        </p:nvSpPr>
        <p:spPr>
          <a:xfrm>
            <a:off x="5884328" y="3297772"/>
            <a:ext cx="45719" cy="49236"/>
          </a:xfrm>
          <a:prstGeom prst="ellipse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Line 226"/>
          <p:cNvSpPr/>
          <p:nvPr/>
        </p:nvSpPr>
        <p:spPr>
          <a:xfrm flipH="1">
            <a:off x="6966940" y="3842271"/>
            <a:ext cx="0" cy="360040"/>
          </a:xfrm>
          <a:prstGeom prst="line">
            <a:avLst/>
          </a:prstGeom>
          <a:ln w="19050" cmpd="sng">
            <a:solidFill>
              <a:schemeClr val="tx1"/>
            </a:solidFill>
            <a:round/>
          </a:ln>
        </p:spPr>
      </p:sp>
      <p:sp>
        <p:nvSpPr>
          <p:cNvPr id="100" name="Line 132"/>
          <p:cNvSpPr/>
          <p:nvPr/>
        </p:nvSpPr>
        <p:spPr>
          <a:xfrm>
            <a:off x="6859517" y="4206951"/>
            <a:ext cx="221400" cy="0"/>
          </a:xfrm>
          <a:prstGeom prst="line">
            <a:avLst/>
          </a:prstGeom>
          <a:ln w="19050" cmpd="sng">
            <a:solidFill>
              <a:schemeClr val="tx1"/>
            </a:solidFill>
            <a:round/>
          </a:ln>
        </p:spPr>
      </p:sp>
      <p:sp>
        <p:nvSpPr>
          <p:cNvPr id="101" name="Line 133"/>
          <p:cNvSpPr/>
          <p:nvPr/>
        </p:nvSpPr>
        <p:spPr>
          <a:xfrm>
            <a:off x="6906490" y="4262391"/>
            <a:ext cx="110520" cy="0"/>
          </a:xfrm>
          <a:prstGeom prst="line">
            <a:avLst/>
          </a:prstGeom>
          <a:ln w="19050" cmpd="sng">
            <a:solidFill>
              <a:schemeClr val="tx1"/>
            </a:solidFill>
            <a:round/>
          </a:ln>
        </p:spPr>
      </p:sp>
      <p:sp>
        <p:nvSpPr>
          <p:cNvPr id="102" name="Line 1"/>
          <p:cNvSpPr/>
          <p:nvPr/>
        </p:nvSpPr>
        <p:spPr>
          <a:xfrm>
            <a:off x="6803657" y="3834896"/>
            <a:ext cx="166320" cy="0"/>
          </a:xfrm>
          <a:prstGeom prst="line">
            <a:avLst/>
          </a:prstGeom>
          <a:ln w="19050" cmpd="sng">
            <a:solidFill>
              <a:srgbClr val="000000"/>
            </a:solidFill>
            <a:round/>
            <a:tailEnd type="triangle" w="med" len="med"/>
          </a:ln>
        </p:spPr>
      </p:sp>
      <p:sp>
        <p:nvSpPr>
          <p:cNvPr id="103" name="Line 2"/>
          <p:cNvSpPr/>
          <p:nvPr/>
        </p:nvSpPr>
        <p:spPr>
          <a:xfrm>
            <a:off x="6803657" y="3613136"/>
            <a:ext cx="166320" cy="0"/>
          </a:xfrm>
          <a:prstGeom prst="line">
            <a:avLst/>
          </a:prstGeom>
          <a:ln w="19050" cmpd="sng">
            <a:solidFill>
              <a:srgbClr val="000000"/>
            </a:solidFill>
            <a:round/>
          </a:ln>
        </p:spPr>
      </p:sp>
      <p:sp>
        <p:nvSpPr>
          <p:cNvPr id="104" name="Line 3"/>
          <p:cNvSpPr/>
          <p:nvPr/>
        </p:nvSpPr>
        <p:spPr>
          <a:xfrm>
            <a:off x="6803657" y="3613136"/>
            <a:ext cx="0" cy="221760"/>
          </a:xfrm>
          <a:prstGeom prst="line">
            <a:avLst/>
          </a:prstGeom>
          <a:ln w="19050" cmpd="sng">
            <a:solidFill>
              <a:srgbClr val="000000"/>
            </a:solidFill>
            <a:round/>
          </a:ln>
        </p:spPr>
      </p:sp>
      <p:sp>
        <p:nvSpPr>
          <p:cNvPr id="105" name="Line 4"/>
          <p:cNvSpPr/>
          <p:nvPr/>
        </p:nvSpPr>
        <p:spPr>
          <a:xfrm>
            <a:off x="6748577" y="3613136"/>
            <a:ext cx="0" cy="221760"/>
          </a:xfrm>
          <a:prstGeom prst="line">
            <a:avLst/>
          </a:prstGeom>
          <a:ln w="19050" cmpd="sng">
            <a:solidFill>
              <a:srgbClr val="000000"/>
            </a:solidFill>
            <a:round/>
          </a:ln>
        </p:spPr>
      </p:sp>
      <p:sp>
        <p:nvSpPr>
          <p:cNvPr id="106" name="Line 132"/>
          <p:cNvSpPr/>
          <p:nvPr/>
        </p:nvSpPr>
        <p:spPr>
          <a:xfrm>
            <a:off x="6413484" y="3720113"/>
            <a:ext cx="334433" cy="0"/>
          </a:xfrm>
          <a:prstGeom prst="line">
            <a:avLst/>
          </a:prstGeom>
          <a:ln w="19050" cmpd="sng">
            <a:solidFill>
              <a:schemeClr val="tx1"/>
            </a:solidFill>
            <a:round/>
          </a:ln>
        </p:spPr>
      </p:sp>
      <p:sp>
        <p:nvSpPr>
          <p:cNvPr id="107" name="Line 33"/>
          <p:cNvSpPr/>
          <p:nvPr/>
        </p:nvSpPr>
        <p:spPr>
          <a:xfrm>
            <a:off x="6409384" y="3327404"/>
            <a:ext cx="0" cy="397933"/>
          </a:xfrm>
          <a:prstGeom prst="line">
            <a:avLst/>
          </a:prstGeom>
          <a:ln w="19050" cmpd="sng">
            <a:solidFill>
              <a:srgbClr val="000000"/>
            </a:solidFill>
            <a:round/>
          </a:ln>
        </p:spPr>
      </p:sp>
      <p:sp>
        <p:nvSpPr>
          <p:cNvPr id="108" name="Line 33"/>
          <p:cNvSpPr/>
          <p:nvPr/>
        </p:nvSpPr>
        <p:spPr>
          <a:xfrm>
            <a:off x="6968183" y="3014138"/>
            <a:ext cx="0" cy="601135"/>
          </a:xfrm>
          <a:prstGeom prst="line">
            <a:avLst/>
          </a:prstGeom>
          <a:ln w="19050" cmpd="sng">
            <a:solidFill>
              <a:srgbClr val="000000"/>
            </a:solidFill>
            <a:round/>
          </a:ln>
        </p:spPr>
      </p:sp>
      <p:sp>
        <p:nvSpPr>
          <p:cNvPr id="109" name="Line 226"/>
          <p:cNvSpPr/>
          <p:nvPr/>
        </p:nvSpPr>
        <p:spPr>
          <a:xfrm flipH="1">
            <a:off x="4299949" y="3791470"/>
            <a:ext cx="0" cy="360040"/>
          </a:xfrm>
          <a:prstGeom prst="line">
            <a:avLst/>
          </a:prstGeom>
          <a:ln w="19050" cmpd="sng">
            <a:solidFill>
              <a:schemeClr val="tx1"/>
            </a:solidFill>
            <a:round/>
          </a:ln>
        </p:spPr>
      </p:sp>
      <p:sp>
        <p:nvSpPr>
          <p:cNvPr id="110" name="Line 132"/>
          <p:cNvSpPr/>
          <p:nvPr/>
        </p:nvSpPr>
        <p:spPr>
          <a:xfrm>
            <a:off x="4192526" y="4156150"/>
            <a:ext cx="221400" cy="0"/>
          </a:xfrm>
          <a:prstGeom prst="line">
            <a:avLst/>
          </a:prstGeom>
          <a:ln w="19050" cmpd="sng">
            <a:solidFill>
              <a:schemeClr val="tx1"/>
            </a:solidFill>
            <a:round/>
          </a:ln>
        </p:spPr>
      </p:sp>
      <p:sp>
        <p:nvSpPr>
          <p:cNvPr id="111" name="Line 133"/>
          <p:cNvSpPr/>
          <p:nvPr/>
        </p:nvSpPr>
        <p:spPr>
          <a:xfrm>
            <a:off x="4247966" y="4211590"/>
            <a:ext cx="110520" cy="0"/>
          </a:xfrm>
          <a:prstGeom prst="line">
            <a:avLst/>
          </a:prstGeom>
          <a:ln w="19050" cmpd="sng">
            <a:solidFill>
              <a:schemeClr val="tx1"/>
            </a:solidFill>
            <a:round/>
          </a:ln>
        </p:spPr>
      </p:sp>
      <p:sp>
        <p:nvSpPr>
          <p:cNvPr id="112" name="Line 33"/>
          <p:cNvSpPr/>
          <p:nvPr/>
        </p:nvSpPr>
        <p:spPr>
          <a:xfrm>
            <a:off x="4301194" y="2506140"/>
            <a:ext cx="0" cy="1066800"/>
          </a:xfrm>
          <a:prstGeom prst="line">
            <a:avLst/>
          </a:prstGeom>
          <a:ln w="19050" cmpd="sng">
            <a:solidFill>
              <a:srgbClr val="000000"/>
            </a:solidFill>
            <a:round/>
          </a:ln>
        </p:spPr>
      </p:sp>
      <p:sp>
        <p:nvSpPr>
          <p:cNvPr id="113" name="TextBox 112"/>
          <p:cNvSpPr txBox="1"/>
          <p:nvPr/>
        </p:nvSpPr>
        <p:spPr>
          <a:xfrm>
            <a:off x="1100667" y="749322"/>
            <a:ext cx="6756400" cy="30777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/>
              <a:t>DUAL STAGE CHARGE AMPLIFICATION STAGE</a:t>
            </a:r>
            <a:endParaRPr lang="en-US" sz="14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3081867" y="2573871"/>
            <a:ext cx="5708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x</a:t>
            </a:r>
            <a:r>
              <a:rPr lang="en-US" dirty="0" smtClean="0"/>
              <a:t> 20</a:t>
            </a:r>
            <a:endParaRPr lang="en-US" dirty="0"/>
          </a:p>
        </p:txBody>
      </p:sp>
      <p:sp>
        <p:nvSpPr>
          <p:cNvPr id="115" name="TextBox 114"/>
          <p:cNvSpPr txBox="1"/>
          <p:nvPr/>
        </p:nvSpPr>
        <p:spPr>
          <a:xfrm>
            <a:off x="6231467" y="2442638"/>
            <a:ext cx="12511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x</a:t>
            </a:r>
            <a:r>
              <a:rPr lang="en-US" dirty="0" smtClean="0"/>
              <a:t> 3, 5, 9, 16</a:t>
            </a:r>
            <a:endParaRPr lang="en-US" dirty="0"/>
          </a:p>
        </p:txBody>
      </p:sp>
      <p:sp>
        <p:nvSpPr>
          <p:cNvPr id="118" name="TextBox 117"/>
          <p:cNvSpPr txBox="1"/>
          <p:nvPr/>
        </p:nvSpPr>
        <p:spPr>
          <a:xfrm>
            <a:off x="1409098" y="4368806"/>
            <a:ext cx="239380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1</a:t>
            </a:r>
            <a:r>
              <a:rPr lang="en-US" baseline="30000" dirty="0" smtClean="0"/>
              <a:t>st</a:t>
            </a:r>
            <a:r>
              <a:rPr lang="en-US" dirty="0" smtClean="0"/>
              <a:t> stage.</a:t>
            </a:r>
          </a:p>
          <a:p>
            <a:pPr algn="ctr"/>
            <a:r>
              <a:rPr lang="en-US" dirty="0" smtClean="0"/>
              <a:t>Fixed charge gain of 20</a:t>
            </a:r>
            <a:endParaRPr lang="en-US" dirty="0"/>
          </a:p>
        </p:txBody>
      </p:sp>
      <p:sp>
        <p:nvSpPr>
          <p:cNvPr id="119" name="TextBox 118"/>
          <p:cNvSpPr txBox="1"/>
          <p:nvPr/>
        </p:nvSpPr>
        <p:spPr>
          <a:xfrm>
            <a:off x="457200" y="5414436"/>
            <a:ext cx="8229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  <a:latin typeface="Calibri"/>
              </a:rPr>
              <a:t>The preamplifier provides </a:t>
            </a:r>
            <a:r>
              <a:rPr lang="en-US" b="1" dirty="0" smtClean="0">
                <a:solidFill>
                  <a:prstClr val="black"/>
                </a:solidFill>
                <a:latin typeface="Calibri"/>
              </a:rPr>
              <a:t>an amplified replica of the input charge</a:t>
            </a:r>
            <a:r>
              <a:rPr lang="en-US" dirty="0" smtClean="0">
                <a:solidFill>
                  <a:prstClr val="black"/>
                </a:solidFill>
                <a:latin typeface="Calibri"/>
              </a:rPr>
              <a:t> (limited by the bandwidth of the amplifier).</a:t>
            </a:r>
          </a:p>
          <a:p>
            <a:pPr marL="342900" indent="-342900">
              <a:buFontTx/>
              <a:buChar char="-"/>
            </a:pPr>
            <a:r>
              <a:rPr lang="en-US" dirty="0" smtClean="0">
                <a:solidFill>
                  <a:prstClr val="black"/>
                </a:solidFill>
                <a:latin typeface="Calibri"/>
              </a:rPr>
              <a:t>Gain of the first stage is fixed to 20.</a:t>
            </a:r>
            <a:endParaRPr lang="en-US" dirty="0">
              <a:solidFill>
                <a:prstClr val="black"/>
              </a:solidFill>
              <a:latin typeface="Calibri"/>
            </a:endParaRPr>
          </a:p>
          <a:p>
            <a:pPr marL="342900" indent="-342900">
              <a:buFontTx/>
              <a:buChar char="-"/>
            </a:pPr>
            <a:r>
              <a:rPr lang="en-US" dirty="0" smtClean="0">
                <a:solidFill>
                  <a:prstClr val="black"/>
                </a:solidFill>
                <a:latin typeface="Calibri"/>
              </a:rPr>
              <a:t>Charge gain adjustment in the second stage (3 - 16).</a:t>
            </a:r>
            <a:endParaRPr lang="en-US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14" name="TextBox 113"/>
          <p:cNvSpPr txBox="1"/>
          <p:nvPr/>
        </p:nvSpPr>
        <p:spPr>
          <a:xfrm>
            <a:off x="4301785" y="4385739"/>
            <a:ext cx="270443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2</a:t>
            </a:r>
            <a:r>
              <a:rPr lang="en-US" baseline="30000" dirty="0" smtClean="0"/>
              <a:t>nd</a:t>
            </a:r>
            <a:r>
              <a:rPr lang="en-US" dirty="0" smtClean="0"/>
              <a:t> stage.</a:t>
            </a:r>
          </a:p>
          <a:p>
            <a:pPr algn="ctr"/>
            <a:r>
              <a:rPr lang="en-US" dirty="0" smtClean="0"/>
              <a:t>Variable charge gain (1-16)</a:t>
            </a:r>
            <a:endParaRPr lang="en-US" dirty="0"/>
          </a:p>
        </p:txBody>
      </p:sp>
      <p:sp>
        <p:nvSpPr>
          <p:cNvPr id="120" name="TextBox 119"/>
          <p:cNvSpPr txBox="1"/>
          <p:nvPr/>
        </p:nvSpPr>
        <p:spPr>
          <a:xfrm>
            <a:off x="3877734" y="1591738"/>
            <a:ext cx="5708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x</a:t>
            </a:r>
            <a:r>
              <a:rPr lang="en-US" dirty="0" smtClean="0"/>
              <a:t> 20</a:t>
            </a:r>
            <a:endParaRPr lang="en-US" dirty="0"/>
          </a:p>
        </p:txBody>
      </p:sp>
      <p:sp>
        <p:nvSpPr>
          <p:cNvPr id="121" name="TextBox 120"/>
          <p:cNvSpPr txBox="1"/>
          <p:nvPr/>
        </p:nvSpPr>
        <p:spPr>
          <a:xfrm>
            <a:off x="6968067" y="3513671"/>
            <a:ext cx="12511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x</a:t>
            </a:r>
            <a:r>
              <a:rPr lang="en-US" dirty="0" smtClean="0"/>
              <a:t> 3, 5, 9, 16</a:t>
            </a:r>
            <a:endParaRPr lang="en-US" dirty="0"/>
          </a:p>
        </p:txBody>
      </p:sp>
      <p:grpSp>
        <p:nvGrpSpPr>
          <p:cNvPr id="122" name="Group 121"/>
          <p:cNvGrpSpPr/>
          <p:nvPr/>
        </p:nvGrpSpPr>
        <p:grpSpPr>
          <a:xfrm>
            <a:off x="1328346" y="3146406"/>
            <a:ext cx="200150" cy="350262"/>
            <a:chOff x="2699792" y="1484784"/>
            <a:chExt cx="288032" cy="504056"/>
          </a:xfrm>
          <a:noFill/>
        </p:grpSpPr>
        <p:sp>
          <p:nvSpPr>
            <p:cNvPr id="123" name="Oval 122"/>
            <p:cNvSpPr/>
            <p:nvPr/>
          </p:nvSpPr>
          <p:spPr>
            <a:xfrm>
              <a:off x="2699792" y="1484784"/>
              <a:ext cx="288032" cy="288032"/>
            </a:xfrm>
            <a:prstGeom prst="ellipse">
              <a:avLst/>
            </a:prstGeom>
            <a:noFill/>
            <a:ln w="19050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4" name="Oval 123"/>
            <p:cNvSpPr/>
            <p:nvPr/>
          </p:nvSpPr>
          <p:spPr>
            <a:xfrm>
              <a:off x="2699792" y="1700808"/>
              <a:ext cx="288032" cy="288032"/>
            </a:xfrm>
            <a:prstGeom prst="ellipse">
              <a:avLst/>
            </a:prstGeom>
            <a:grpFill/>
            <a:ln w="19050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30" name="Line 226"/>
          <p:cNvSpPr/>
          <p:nvPr/>
        </p:nvSpPr>
        <p:spPr>
          <a:xfrm flipH="1">
            <a:off x="1429749" y="3499370"/>
            <a:ext cx="0" cy="360040"/>
          </a:xfrm>
          <a:prstGeom prst="line">
            <a:avLst/>
          </a:prstGeom>
          <a:ln w="19050" cmpd="sng">
            <a:solidFill>
              <a:schemeClr val="tx1"/>
            </a:solidFill>
            <a:round/>
          </a:ln>
        </p:spPr>
      </p:sp>
      <p:sp>
        <p:nvSpPr>
          <p:cNvPr id="131" name="Line 132"/>
          <p:cNvSpPr/>
          <p:nvPr/>
        </p:nvSpPr>
        <p:spPr>
          <a:xfrm>
            <a:off x="1313859" y="3864050"/>
            <a:ext cx="221400" cy="0"/>
          </a:xfrm>
          <a:prstGeom prst="line">
            <a:avLst/>
          </a:prstGeom>
          <a:ln w="19050" cmpd="sng">
            <a:solidFill>
              <a:schemeClr val="tx1"/>
            </a:solidFill>
            <a:round/>
          </a:ln>
        </p:spPr>
      </p:sp>
      <p:sp>
        <p:nvSpPr>
          <p:cNvPr id="132" name="Line 133"/>
          <p:cNvSpPr/>
          <p:nvPr/>
        </p:nvSpPr>
        <p:spPr>
          <a:xfrm>
            <a:off x="1369299" y="3919490"/>
            <a:ext cx="110520" cy="0"/>
          </a:xfrm>
          <a:prstGeom prst="line">
            <a:avLst/>
          </a:prstGeom>
          <a:ln w="19050" cmpd="sng">
            <a:solidFill>
              <a:schemeClr val="tx1"/>
            </a:solidFill>
            <a:round/>
          </a:ln>
        </p:spPr>
      </p:sp>
      <p:sp>
        <p:nvSpPr>
          <p:cNvPr id="4" name="TextBox 3"/>
          <p:cNvSpPr txBox="1"/>
          <p:nvPr/>
        </p:nvSpPr>
        <p:spPr>
          <a:xfrm>
            <a:off x="317500" y="2730500"/>
            <a:ext cx="76437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solidFill>
                  <a:srgbClr val="953735"/>
                </a:solidFill>
              </a:rPr>
              <a:t>CHARGE IN</a:t>
            </a:r>
            <a:endParaRPr lang="en-US" sz="1000" dirty="0">
              <a:solidFill>
                <a:srgbClr val="953735"/>
              </a:solidFill>
            </a:endParaRPr>
          </a:p>
        </p:txBody>
      </p:sp>
      <p:sp>
        <p:nvSpPr>
          <p:cNvPr id="133" name="Line 132"/>
          <p:cNvSpPr/>
          <p:nvPr/>
        </p:nvSpPr>
        <p:spPr>
          <a:xfrm>
            <a:off x="533400" y="3000445"/>
            <a:ext cx="368301" cy="0"/>
          </a:xfrm>
          <a:prstGeom prst="line">
            <a:avLst/>
          </a:prstGeom>
          <a:ln w="19050" cmpd="sng">
            <a:solidFill>
              <a:schemeClr val="accent2">
                <a:lumMod val="75000"/>
              </a:schemeClr>
            </a:solidFill>
            <a:round/>
            <a:headEnd type="none"/>
            <a:tailEnd type="triangle"/>
          </a:ln>
        </p:spPr>
      </p:sp>
      <p:sp>
        <p:nvSpPr>
          <p:cNvPr id="134" name="TextBox 133"/>
          <p:cNvSpPr txBox="1"/>
          <p:nvPr/>
        </p:nvSpPr>
        <p:spPr>
          <a:xfrm>
            <a:off x="7835900" y="2755900"/>
            <a:ext cx="87896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solidFill>
                  <a:srgbClr val="953735"/>
                </a:solidFill>
              </a:rPr>
              <a:t>CHARGE OUT</a:t>
            </a:r>
            <a:endParaRPr lang="en-US" sz="1000" dirty="0">
              <a:solidFill>
                <a:srgbClr val="953735"/>
              </a:solidFill>
            </a:endParaRPr>
          </a:p>
        </p:txBody>
      </p:sp>
      <p:sp>
        <p:nvSpPr>
          <p:cNvPr id="135" name="Line 132"/>
          <p:cNvSpPr/>
          <p:nvPr/>
        </p:nvSpPr>
        <p:spPr>
          <a:xfrm>
            <a:off x="8051800" y="3025845"/>
            <a:ext cx="368301" cy="0"/>
          </a:xfrm>
          <a:prstGeom prst="line">
            <a:avLst/>
          </a:prstGeom>
          <a:ln w="19050" cmpd="sng">
            <a:solidFill>
              <a:schemeClr val="accent2">
                <a:lumMod val="75000"/>
              </a:schemeClr>
            </a:solidFill>
            <a:round/>
            <a:headEnd type="none"/>
            <a:tailEnd type="triangle"/>
          </a:ln>
        </p:spPr>
      </p:sp>
    </p:spTree>
    <p:extLst>
      <p:ext uri="{BB962C8B-B14F-4D97-AF65-F5344CB8AC3E}">
        <p14:creationId xmlns:p14="http://schemas.microsoft.com/office/powerpoint/2010/main" val="20840236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Rectangle 206"/>
          <p:cNvSpPr/>
          <p:nvPr/>
        </p:nvSpPr>
        <p:spPr>
          <a:xfrm>
            <a:off x="4051300" y="1073071"/>
            <a:ext cx="3238500" cy="4070429"/>
          </a:xfrm>
          <a:prstGeom prst="rect">
            <a:avLst/>
          </a:prstGeom>
          <a:solidFill>
            <a:schemeClr val="accent5">
              <a:lumMod val="20000"/>
              <a:lumOff val="80000"/>
              <a:alpha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/>
          </a:p>
        </p:txBody>
      </p:sp>
      <p:sp>
        <p:nvSpPr>
          <p:cNvPr id="206" name="Rectangle 205"/>
          <p:cNvSpPr/>
          <p:nvPr/>
        </p:nvSpPr>
        <p:spPr>
          <a:xfrm>
            <a:off x="1951567" y="1060372"/>
            <a:ext cx="2095500" cy="4078896"/>
          </a:xfrm>
          <a:prstGeom prst="rect">
            <a:avLst/>
          </a:prstGeom>
          <a:solidFill>
            <a:schemeClr val="accent6">
              <a:lumMod val="20000"/>
              <a:lumOff val="80000"/>
              <a:alpha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9ECDAE-3650-B94E-9CAC-833DECB4FBC2}" type="slidenum">
              <a:rPr lang="en-US" smtClean="0"/>
              <a:t>17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421640" y="154940"/>
            <a:ext cx="83037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/>
              <a:t>THE SHAPER</a:t>
            </a:r>
            <a:endParaRPr lang="en-US" sz="2400" b="1" dirty="0"/>
          </a:p>
        </p:txBody>
      </p:sp>
      <p:sp>
        <p:nvSpPr>
          <p:cNvPr id="13" name="CustomShape 182"/>
          <p:cNvSpPr/>
          <p:nvPr/>
        </p:nvSpPr>
        <p:spPr>
          <a:xfrm rot="16200000" flipH="1" flipV="1">
            <a:off x="2911710" y="3187534"/>
            <a:ext cx="559798" cy="432450"/>
          </a:xfrm>
          <a:prstGeom prst="triangle">
            <a:avLst>
              <a:gd name="adj" fmla="val 50000"/>
            </a:avLst>
          </a:prstGeom>
          <a:noFill/>
          <a:ln w="19050" cmpd="sng">
            <a:solidFill>
              <a:srgbClr val="00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1" name="Line 33"/>
          <p:cNvSpPr/>
          <p:nvPr/>
        </p:nvSpPr>
        <p:spPr>
          <a:xfrm>
            <a:off x="2772959" y="2226732"/>
            <a:ext cx="0" cy="1172639"/>
          </a:xfrm>
          <a:prstGeom prst="line">
            <a:avLst/>
          </a:prstGeom>
          <a:ln w="19050" cmpd="sng">
            <a:solidFill>
              <a:srgbClr val="000000"/>
            </a:solidFill>
            <a:round/>
          </a:ln>
        </p:spPr>
        <p:txBody>
          <a:bodyPr/>
          <a:lstStyle/>
          <a:p>
            <a:endParaRPr lang="en-US" dirty="0"/>
          </a:p>
        </p:txBody>
      </p:sp>
      <p:sp>
        <p:nvSpPr>
          <p:cNvPr id="22" name="Line 132"/>
          <p:cNvSpPr/>
          <p:nvPr/>
        </p:nvSpPr>
        <p:spPr>
          <a:xfrm>
            <a:off x="1803400" y="3394145"/>
            <a:ext cx="1181101" cy="0"/>
          </a:xfrm>
          <a:prstGeom prst="line">
            <a:avLst/>
          </a:prstGeom>
          <a:ln w="19050" cmpd="sng">
            <a:solidFill>
              <a:schemeClr val="tx1"/>
            </a:solidFill>
            <a:round/>
          </a:ln>
        </p:spPr>
      </p:sp>
      <p:grpSp>
        <p:nvGrpSpPr>
          <p:cNvPr id="23" name="Group 22"/>
          <p:cNvGrpSpPr/>
          <p:nvPr/>
        </p:nvGrpSpPr>
        <p:grpSpPr>
          <a:xfrm rot="16200000">
            <a:off x="3144843" y="2216105"/>
            <a:ext cx="263520" cy="1007537"/>
            <a:chOff x="2419379" y="1222826"/>
            <a:chExt cx="263520" cy="1007537"/>
          </a:xfrm>
        </p:grpSpPr>
        <p:sp>
          <p:nvSpPr>
            <p:cNvPr id="24" name="CustomShape 223"/>
            <p:cNvSpPr/>
            <p:nvPr/>
          </p:nvSpPr>
          <p:spPr>
            <a:xfrm flipH="1">
              <a:off x="2419379" y="1769144"/>
              <a:ext cx="263520" cy="360"/>
            </a:xfrm>
            <a:prstGeom prst="straightConnector1">
              <a:avLst/>
            </a:prstGeom>
            <a:noFill/>
            <a:ln w="19050" cmpd="sng">
              <a:solidFill>
                <a:schemeClr val="tx1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25" name="CustomShape 224"/>
            <p:cNvSpPr/>
            <p:nvPr/>
          </p:nvSpPr>
          <p:spPr>
            <a:xfrm flipH="1">
              <a:off x="2419379" y="1689771"/>
              <a:ext cx="263520" cy="360"/>
            </a:xfrm>
            <a:prstGeom prst="straightConnector1">
              <a:avLst/>
            </a:prstGeom>
            <a:noFill/>
            <a:ln w="19050" cmpd="sng">
              <a:solidFill>
                <a:schemeClr val="tx1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26" name="Line 226"/>
            <p:cNvSpPr/>
            <p:nvPr/>
          </p:nvSpPr>
          <p:spPr>
            <a:xfrm flipH="1">
              <a:off x="2538883" y="1769509"/>
              <a:ext cx="0" cy="460854"/>
            </a:xfrm>
            <a:prstGeom prst="line">
              <a:avLst/>
            </a:prstGeom>
            <a:ln w="19050" cmpd="sng">
              <a:solidFill>
                <a:schemeClr val="tx1"/>
              </a:solidFill>
              <a:round/>
            </a:ln>
          </p:spPr>
        </p:sp>
        <p:sp>
          <p:nvSpPr>
            <p:cNvPr id="27" name="Line 226"/>
            <p:cNvSpPr/>
            <p:nvPr/>
          </p:nvSpPr>
          <p:spPr>
            <a:xfrm flipH="1">
              <a:off x="2538883" y="1222826"/>
              <a:ext cx="0" cy="474670"/>
            </a:xfrm>
            <a:prstGeom prst="line">
              <a:avLst/>
            </a:prstGeom>
            <a:ln w="19050" cmpd="sng">
              <a:solidFill>
                <a:schemeClr val="tx1"/>
              </a:solidFill>
              <a:round/>
            </a:ln>
          </p:spPr>
        </p:sp>
      </p:grpSp>
      <p:sp>
        <p:nvSpPr>
          <p:cNvPr id="39" name="Line 132"/>
          <p:cNvSpPr/>
          <p:nvPr/>
        </p:nvSpPr>
        <p:spPr>
          <a:xfrm>
            <a:off x="3416302" y="3402612"/>
            <a:ext cx="1269998" cy="0"/>
          </a:xfrm>
          <a:prstGeom prst="line">
            <a:avLst/>
          </a:prstGeom>
          <a:ln w="19050" cmpd="sng">
            <a:solidFill>
              <a:schemeClr val="tx1"/>
            </a:solidFill>
            <a:round/>
          </a:ln>
        </p:spPr>
      </p:sp>
      <p:sp>
        <p:nvSpPr>
          <p:cNvPr id="122" name="Line 32"/>
          <p:cNvSpPr/>
          <p:nvPr/>
        </p:nvSpPr>
        <p:spPr>
          <a:xfrm>
            <a:off x="2612990" y="1206140"/>
            <a:ext cx="332280" cy="0"/>
          </a:xfrm>
          <a:prstGeom prst="line">
            <a:avLst/>
          </a:prstGeom>
          <a:ln w="19050" cmpd="sng">
            <a:solidFill>
              <a:srgbClr val="000000"/>
            </a:solidFill>
            <a:round/>
          </a:ln>
        </p:spPr>
      </p:sp>
      <p:sp>
        <p:nvSpPr>
          <p:cNvPr id="123" name="Line 33"/>
          <p:cNvSpPr/>
          <p:nvPr/>
        </p:nvSpPr>
        <p:spPr>
          <a:xfrm>
            <a:off x="2779310" y="1195144"/>
            <a:ext cx="0" cy="259018"/>
          </a:xfrm>
          <a:prstGeom prst="line">
            <a:avLst/>
          </a:prstGeom>
          <a:ln w="19050" cmpd="sng">
            <a:solidFill>
              <a:srgbClr val="000000"/>
            </a:solidFill>
            <a:round/>
          </a:ln>
        </p:spPr>
      </p:sp>
      <p:sp>
        <p:nvSpPr>
          <p:cNvPr id="124" name="Line 159"/>
          <p:cNvSpPr/>
          <p:nvPr/>
        </p:nvSpPr>
        <p:spPr>
          <a:xfrm>
            <a:off x="2606150" y="1684320"/>
            <a:ext cx="165960" cy="0"/>
          </a:xfrm>
          <a:prstGeom prst="line">
            <a:avLst/>
          </a:prstGeom>
          <a:ln w="19050" cmpd="sng">
            <a:solidFill>
              <a:srgbClr val="000000"/>
            </a:solidFill>
            <a:round/>
          </a:ln>
        </p:spPr>
      </p:sp>
      <p:sp>
        <p:nvSpPr>
          <p:cNvPr id="125" name="Line 160"/>
          <p:cNvSpPr/>
          <p:nvPr/>
        </p:nvSpPr>
        <p:spPr>
          <a:xfrm>
            <a:off x="2606150" y="1462920"/>
            <a:ext cx="165960" cy="0"/>
          </a:xfrm>
          <a:prstGeom prst="line">
            <a:avLst/>
          </a:prstGeom>
          <a:ln w="19050" cmpd="sng">
            <a:solidFill>
              <a:srgbClr val="000000"/>
            </a:solidFill>
            <a:round/>
            <a:headEnd type="triangle" w="med" len="med"/>
          </a:ln>
        </p:spPr>
      </p:sp>
      <p:sp>
        <p:nvSpPr>
          <p:cNvPr id="126" name="Line 161"/>
          <p:cNvSpPr/>
          <p:nvPr/>
        </p:nvSpPr>
        <p:spPr>
          <a:xfrm>
            <a:off x="2606150" y="1462920"/>
            <a:ext cx="0" cy="221400"/>
          </a:xfrm>
          <a:prstGeom prst="line">
            <a:avLst/>
          </a:prstGeom>
          <a:ln w="19050" cmpd="sng">
            <a:solidFill>
              <a:srgbClr val="000000"/>
            </a:solidFill>
            <a:round/>
          </a:ln>
        </p:spPr>
      </p:sp>
      <p:sp>
        <p:nvSpPr>
          <p:cNvPr id="127" name="Line 162"/>
          <p:cNvSpPr/>
          <p:nvPr/>
        </p:nvSpPr>
        <p:spPr>
          <a:xfrm>
            <a:off x="2550710" y="1462920"/>
            <a:ext cx="0" cy="221400"/>
          </a:xfrm>
          <a:prstGeom prst="line">
            <a:avLst/>
          </a:prstGeom>
          <a:ln w="19050" cmpd="sng">
            <a:solidFill>
              <a:srgbClr val="000000"/>
            </a:solidFill>
            <a:round/>
          </a:ln>
        </p:spPr>
      </p:sp>
      <p:sp>
        <p:nvSpPr>
          <p:cNvPr id="128" name="Line 159"/>
          <p:cNvSpPr/>
          <p:nvPr/>
        </p:nvSpPr>
        <p:spPr>
          <a:xfrm>
            <a:off x="2606153" y="2226179"/>
            <a:ext cx="165960" cy="0"/>
          </a:xfrm>
          <a:prstGeom prst="line">
            <a:avLst/>
          </a:prstGeom>
          <a:ln w="19050" cmpd="sng">
            <a:solidFill>
              <a:srgbClr val="000000"/>
            </a:solidFill>
            <a:round/>
          </a:ln>
        </p:spPr>
      </p:sp>
      <p:sp>
        <p:nvSpPr>
          <p:cNvPr id="129" name="Line 160"/>
          <p:cNvSpPr/>
          <p:nvPr/>
        </p:nvSpPr>
        <p:spPr>
          <a:xfrm>
            <a:off x="2606153" y="2004779"/>
            <a:ext cx="165960" cy="0"/>
          </a:xfrm>
          <a:prstGeom prst="line">
            <a:avLst/>
          </a:prstGeom>
          <a:ln w="19050" cmpd="sng">
            <a:solidFill>
              <a:srgbClr val="000000"/>
            </a:solidFill>
            <a:round/>
            <a:headEnd type="triangle" w="med" len="med"/>
          </a:ln>
        </p:spPr>
      </p:sp>
      <p:sp>
        <p:nvSpPr>
          <p:cNvPr id="130" name="Line 161"/>
          <p:cNvSpPr/>
          <p:nvPr/>
        </p:nvSpPr>
        <p:spPr>
          <a:xfrm>
            <a:off x="2606153" y="2004779"/>
            <a:ext cx="0" cy="221400"/>
          </a:xfrm>
          <a:prstGeom prst="line">
            <a:avLst/>
          </a:prstGeom>
          <a:ln w="19050" cmpd="sng">
            <a:solidFill>
              <a:srgbClr val="000000"/>
            </a:solidFill>
            <a:round/>
          </a:ln>
        </p:spPr>
      </p:sp>
      <p:sp>
        <p:nvSpPr>
          <p:cNvPr id="131" name="Line 162"/>
          <p:cNvSpPr/>
          <p:nvPr/>
        </p:nvSpPr>
        <p:spPr>
          <a:xfrm>
            <a:off x="2550713" y="2004779"/>
            <a:ext cx="0" cy="221400"/>
          </a:xfrm>
          <a:prstGeom prst="line">
            <a:avLst/>
          </a:prstGeom>
          <a:ln w="19050" cmpd="sng">
            <a:solidFill>
              <a:srgbClr val="000000"/>
            </a:solidFill>
            <a:round/>
          </a:ln>
        </p:spPr>
      </p:sp>
      <p:sp>
        <p:nvSpPr>
          <p:cNvPr id="132" name="Line 33"/>
          <p:cNvSpPr/>
          <p:nvPr/>
        </p:nvSpPr>
        <p:spPr>
          <a:xfrm>
            <a:off x="2772959" y="1667934"/>
            <a:ext cx="0" cy="342905"/>
          </a:xfrm>
          <a:prstGeom prst="line">
            <a:avLst/>
          </a:prstGeom>
          <a:ln w="19050" cmpd="sng">
            <a:solidFill>
              <a:srgbClr val="000000"/>
            </a:solidFill>
            <a:round/>
          </a:ln>
        </p:spPr>
        <p:txBody>
          <a:bodyPr/>
          <a:lstStyle/>
          <a:p>
            <a:endParaRPr lang="en-US" dirty="0"/>
          </a:p>
        </p:txBody>
      </p:sp>
      <p:sp>
        <p:nvSpPr>
          <p:cNvPr id="133" name="Line 132"/>
          <p:cNvSpPr/>
          <p:nvPr/>
        </p:nvSpPr>
        <p:spPr>
          <a:xfrm>
            <a:off x="2129367" y="1561113"/>
            <a:ext cx="416984" cy="0"/>
          </a:xfrm>
          <a:prstGeom prst="line">
            <a:avLst/>
          </a:prstGeom>
          <a:ln w="19050" cmpd="sng">
            <a:solidFill>
              <a:schemeClr val="tx1"/>
            </a:solidFill>
            <a:round/>
          </a:ln>
        </p:spPr>
      </p:sp>
      <p:sp>
        <p:nvSpPr>
          <p:cNvPr id="134" name="Line 132"/>
          <p:cNvSpPr/>
          <p:nvPr/>
        </p:nvSpPr>
        <p:spPr>
          <a:xfrm>
            <a:off x="2129368" y="2119913"/>
            <a:ext cx="416984" cy="0"/>
          </a:xfrm>
          <a:prstGeom prst="line">
            <a:avLst/>
          </a:prstGeom>
          <a:ln w="19050" cmpd="sng">
            <a:solidFill>
              <a:schemeClr val="tx1"/>
            </a:solidFill>
            <a:round/>
          </a:ln>
        </p:spPr>
      </p:sp>
      <p:grpSp>
        <p:nvGrpSpPr>
          <p:cNvPr id="135" name="Group 134"/>
          <p:cNvGrpSpPr/>
          <p:nvPr/>
        </p:nvGrpSpPr>
        <p:grpSpPr>
          <a:xfrm>
            <a:off x="3178076" y="2289365"/>
            <a:ext cx="298260" cy="132840"/>
            <a:chOff x="1825468" y="4132528"/>
            <a:chExt cx="298260" cy="132840"/>
          </a:xfrm>
        </p:grpSpPr>
        <p:sp>
          <p:nvSpPr>
            <p:cNvPr id="136" name="CustomShape 174"/>
            <p:cNvSpPr/>
            <p:nvPr/>
          </p:nvSpPr>
          <p:spPr>
            <a:xfrm rot="5400000" flipH="1">
              <a:off x="2059828" y="4158808"/>
              <a:ext cx="85320" cy="42480"/>
            </a:xfrm>
            <a:prstGeom prst="straightConnector1">
              <a:avLst/>
            </a:prstGeom>
            <a:noFill/>
            <a:ln w="19050" cmpd="sng">
              <a:solidFill>
                <a:schemeClr val="tx1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137" name="CustomShape 175"/>
            <p:cNvSpPr/>
            <p:nvPr/>
          </p:nvSpPr>
          <p:spPr>
            <a:xfrm rot="5400000">
              <a:off x="1993948" y="4177528"/>
              <a:ext cx="132480" cy="42480"/>
            </a:xfrm>
            <a:prstGeom prst="straightConnector1">
              <a:avLst/>
            </a:prstGeom>
            <a:noFill/>
            <a:ln w="19050" cmpd="sng">
              <a:solidFill>
                <a:schemeClr val="tx1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138" name="CustomShape 176"/>
            <p:cNvSpPr/>
            <p:nvPr/>
          </p:nvSpPr>
          <p:spPr>
            <a:xfrm rot="5400000" flipV="1">
              <a:off x="1953988" y="4180048"/>
              <a:ext cx="127440" cy="42480"/>
            </a:xfrm>
            <a:prstGeom prst="straightConnector1">
              <a:avLst/>
            </a:prstGeom>
            <a:noFill/>
            <a:ln w="19050" cmpd="sng">
              <a:solidFill>
                <a:schemeClr val="tx1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139" name="CustomShape 177"/>
            <p:cNvSpPr/>
            <p:nvPr/>
          </p:nvSpPr>
          <p:spPr>
            <a:xfrm rot="5400000" flipV="1">
              <a:off x="1868668" y="4180048"/>
              <a:ext cx="127440" cy="42480"/>
            </a:xfrm>
            <a:prstGeom prst="straightConnector1">
              <a:avLst/>
            </a:prstGeom>
            <a:noFill/>
            <a:ln w="19050" cmpd="sng">
              <a:solidFill>
                <a:schemeClr val="tx1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140" name="CustomShape 178"/>
            <p:cNvSpPr/>
            <p:nvPr/>
          </p:nvSpPr>
          <p:spPr>
            <a:xfrm rot="5400000">
              <a:off x="1908628" y="4177528"/>
              <a:ext cx="132480" cy="42480"/>
            </a:xfrm>
            <a:prstGeom prst="straightConnector1">
              <a:avLst/>
            </a:prstGeom>
            <a:noFill/>
            <a:ln w="19050" cmpd="sng">
              <a:solidFill>
                <a:schemeClr val="tx1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141" name="CustomShape 179"/>
            <p:cNvSpPr/>
            <p:nvPr/>
          </p:nvSpPr>
          <p:spPr>
            <a:xfrm rot="5400000">
              <a:off x="1823308" y="4177528"/>
              <a:ext cx="132480" cy="42480"/>
            </a:xfrm>
            <a:prstGeom prst="straightConnector1">
              <a:avLst/>
            </a:prstGeom>
            <a:noFill/>
            <a:ln w="19050" cmpd="sng">
              <a:solidFill>
                <a:schemeClr val="tx1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142" name="CustomShape 180"/>
            <p:cNvSpPr/>
            <p:nvPr/>
          </p:nvSpPr>
          <p:spPr>
            <a:xfrm rot="5400000" flipH="1">
              <a:off x="1804228" y="4201648"/>
              <a:ext cx="84960" cy="42480"/>
            </a:xfrm>
            <a:prstGeom prst="straightConnector1">
              <a:avLst/>
            </a:prstGeom>
            <a:noFill/>
            <a:ln w="19050" cmpd="sng">
              <a:solidFill>
                <a:schemeClr val="tx1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</p:grpSp>
      <p:sp>
        <p:nvSpPr>
          <p:cNvPr id="143" name="Line 226"/>
          <p:cNvSpPr/>
          <p:nvPr/>
        </p:nvSpPr>
        <p:spPr>
          <a:xfrm rot="16200000" flipH="1">
            <a:off x="3627969" y="2224131"/>
            <a:ext cx="0" cy="287866"/>
          </a:xfrm>
          <a:prstGeom prst="line">
            <a:avLst/>
          </a:prstGeom>
          <a:ln w="19050" cmpd="sng">
            <a:solidFill>
              <a:schemeClr val="tx1"/>
            </a:solidFill>
            <a:round/>
          </a:ln>
        </p:spPr>
      </p:sp>
      <p:sp>
        <p:nvSpPr>
          <p:cNvPr id="144" name="Line 226"/>
          <p:cNvSpPr/>
          <p:nvPr/>
        </p:nvSpPr>
        <p:spPr>
          <a:xfrm rot="16200000" flipH="1">
            <a:off x="2976034" y="2147930"/>
            <a:ext cx="0" cy="389466"/>
          </a:xfrm>
          <a:prstGeom prst="line">
            <a:avLst/>
          </a:prstGeom>
          <a:ln w="19050" cmpd="sng">
            <a:solidFill>
              <a:schemeClr val="tx1"/>
            </a:solidFill>
            <a:round/>
          </a:ln>
        </p:spPr>
      </p:sp>
      <p:sp>
        <p:nvSpPr>
          <p:cNvPr id="145" name="Line 33"/>
          <p:cNvSpPr/>
          <p:nvPr/>
        </p:nvSpPr>
        <p:spPr>
          <a:xfrm>
            <a:off x="3780492" y="2362200"/>
            <a:ext cx="0" cy="1032934"/>
          </a:xfrm>
          <a:prstGeom prst="line">
            <a:avLst/>
          </a:prstGeom>
          <a:ln w="19050" cmpd="sng">
            <a:solidFill>
              <a:srgbClr val="000000"/>
            </a:solidFill>
            <a:round/>
          </a:ln>
        </p:spPr>
        <p:txBody>
          <a:bodyPr/>
          <a:lstStyle/>
          <a:p>
            <a:endParaRPr lang="en-US" dirty="0"/>
          </a:p>
        </p:txBody>
      </p:sp>
      <p:sp>
        <p:nvSpPr>
          <p:cNvPr id="165" name="CustomShape 182"/>
          <p:cNvSpPr/>
          <p:nvPr/>
        </p:nvSpPr>
        <p:spPr>
          <a:xfrm rot="16200000" flipH="1" flipV="1">
            <a:off x="5743811" y="3217168"/>
            <a:ext cx="559798" cy="432450"/>
          </a:xfrm>
          <a:prstGeom prst="triangle">
            <a:avLst>
              <a:gd name="adj" fmla="val 50000"/>
            </a:avLst>
          </a:prstGeom>
          <a:noFill/>
          <a:ln w="19050" cmpd="sng">
            <a:solidFill>
              <a:srgbClr val="00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66" name="Line 33"/>
          <p:cNvSpPr/>
          <p:nvPr/>
        </p:nvSpPr>
        <p:spPr>
          <a:xfrm>
            <a:off x="4398560" y="2366433"/>
            <a:ext cx="0" cy="1028700"/>
          </a:xfrm>
          <a:prstGeom prst="line">
            <a:avLst/>
          </a:prstGeom>
          <a:ln w="19050" cmpd="sng">
            <a:solidFill>
              <a:srgbClr val="000000"/>
            </a:solidFill>
            <a:round/>
          </a:ln>
        </p:spPr>
        <p:txBody>
          <a:bodyPr/>
          <a:lstStyle/>
          <a:p>
            <a:endParaRPr lang="en-US" dirty="0"/>
          </a:p>
        </p:txBody>
      </p:sp>
      <p:sp>
        <p:nvSpPr>
          <p:cNvPr id="167" name="Line 132"/>
          <p:cNvSpPr/>
          <p:nvPr/>
        </p:nvSpPr>
        <p:spPr>
          <a:xfrm>
            <a:off x="4974167" y="3436479"/>
            <a:ext cx="846666" cy="0"/>
          </a:xfrm>
          <a:prstGeom prst="line">
            <a:avLst/>
          </a:prstGeom>
          <a:ln w="19050" cmpd="sng">
            <a:solidFill>
              <a:schemeClr val="tx1"/>
            </a:solidFill>
            <a:round/>
          </a:ln>
        </p:spPr>
      </p:sp>
      <p:grpSp>
        <p:nvGrpSpPr>
          <p:cNvPr id="168" name="Group 167"/>
          <p:cNvGrpSpPr/>
          <p:nvPr/>
        </p:nvGrpSpPr>
        <p:grpSpPr>
          <a:xfrm rot="16200000">
            <a:off x="5377930" y="1253023"/>
            <a:ext cx="263520" cy="2205572"/>
            <a:chOff x="2419379" y="24791"/>
            <a:chExt cx="263520" cy="2205572"/>
          </a:xfrm>
        </p:grpSpPr>
        <p:sp>
          <p:nvSpPr>
            <p:cNvPr id="169" name="CustomShape 223"/>
            <p:cNvSpPr/>
            <p:nvPr/>
          </p:nvSpPr>
          <p:spPr>
            <a:xfrm flipH="1">
              <a:off x="2419379" y="1769144"/>
              <a:ext cx="263520" cy="360"/>
            </a:xfrm>
            <a:prstGeom prst="straightConnector1">
              <a:avLst/>
            </a:prstGeom>
            <a:noFill/>
            <a:ln w="19050" cmpd="sng">
              <a:solidFill>
                <a:schemeClr val="tx1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170" name="CustomShape 224"/>
            <p:cNvSpPr/>
            <p:nvPr/>
          </p:nvSpPr>
          <p:spPr>
            <a:xfrm flipH="1">
              <a:off x="2419379" y="1689771"/>
              <a:ext cx="263520" cy="360"/>
            </a:xfrm>
            <a:prstGeom prst="straightConnector1">
              <a:avLst/>
            </a:prstGeom>
            <a:noFill/>
            <a:ln w="19050" cmpd="sng">
              <a:solidFill>
                <a:schemeClr val="tx1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171" name="Line 226"/>
            <p:cNvSpPr/>
            <p:nvPr/>
          </p:nvSpPr>
          <p:spPr>
            <a:xfrm flipH="1">
              <a:off x="2538883" y="1769509"/>
              <a:ext cx="0" cy="460854"/>
            </a:xfrm>
            <a:prstGeom prst="line">
              <a:avLst/>
            </a:prstGeom>
            <a:ln w="19050" cmpd="sng">
              <a:solidFill>
                <a:schemeClr val="tx1"/>
              </a:solidFill>
              <a:round/>
            </a:ln>
          </p:spPr>
        </p:sp>
        <p:sp>
          <p:nvSpPr>
            <p:cNvPr id="172" name="Line 226"/>
            <p:cNvSpPr/>
            <p:nvPr/>
          </p:nvSpPr>
          <p:spPr>
            <a:xfrm flipH="1">
              <a:off x="2538885" y="24791"/>
              <a:ext cx="0" cy="1672707"/>
            </a:xfrm>
            <a:prstGeom prst="line">
              <a:avLst/>
            </a:prstGeom>
            <a:ln w="19050" cmpd="sng">
              <a:solidFill>
                <a:schemeClr val="tx1"/>
              </a:solidFill>
              <a:round/>
            </a:ln>
          </p:spPr>
        </p:sp>
      </p:grpSp>
      <p:sp>
        <p:nvSpPr>
          <p:cNvPr id="173" name="Line 132"/>
          <p:cNvSpPr/>
          <p:nvPr/>
        </p:nvSpPr>
        <p:spPr>
          <a:xfrm>
            <a:off x="6248403" y="3432246"/>
            <a:ext cx="990597" cy="0"/>
          </a:xfrm>
          <a:prstGeom prst="line">
            <a:avLst/>
          </a:prstGeom>
          <a:ln w="19050" cmpd="sng">
            <a:solidFill>
              <a:schemeClr val="tx1"/>
            </a:solidFill>
            <a:round/>
          </a:ln>
        </p:spPr>
      </p:sp>
      <p:grpSp>
        <p:nvGrpSpPr>
          <p:cNvPr id="175" name="Group 174"/>
          <p:cNvGrpSpPr/>
          <p:nvPr/>
        </p:nvGrpSpPr>
        <p:grpSpPr>
          <a:xfrm>
            <a:off x="5883177" y="2687299"/>
            <a:ext cx="298260" cy="132840"/>
            <a:chOff x="1825468" y="4132528"/>
            <a:chExt cx="298260" cy="132840"/>
          </a:xfrm>
        </p:grpSpPr>
        <p:sp>
          <p:nvSpPr>
            <p:cNvPr id="176" name="CustomShape 174"/>
            <p:cNvSpPr/>
            <p:nvPr/>
          </p:nvSpPr>
          <p:spPr>
            <a:xfrm rot="5400000" flipH="1">
              <a:off x="2059828" y="4158808"/>
              <a:ext cx="85320" cy="42480"/>
            </a:xfrm>
            <a:prstGeom prst="straightConnector1">
              <a:avLst/>
            </a:prstGeom>
            <a:noFill/>
            <a:ln w="19050" cmpd="sng">
              <a:solidFill>
                <a:schemeClr val="tx1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177" name="CustomShape 175"/>
            <p:cNvSpPr/>
            <p:nvPr/>
          </p:nvSpPr>
          <p:spPr>
            <a:xfrm rot="5400000">
              <a:off x="1993948" y="4177528"/>
              <a:ext cx="132480" cy="42480"/>
            </a:xfrm>
            <a:prstGeom prst="straightConnector1">
              <a:avLst/>
            </a:prstGeom>
            <a:noFill/>
            <a:ln w="19050" cmpd="sng">
              <a:solidFill>
                <a:schemeClr val="tx1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178" name="CustomShape 176"/>
            <p:cNvSpPr/>
            <p:nvPr/>
          </p:nvSpPr>
          <p:spPr>
            <a:xfrm rot="5400000" flipV="1">
              <a:off x="1953988" y="4180048"/>
              <a:ext cx="127440" cy="42480"/>
            </a:xfrm>
            <a:prstGeom prst="straightConnector1">
              <a:avLst/>
            </a:prstGeom>
            <a:noFill/>
            <a:ln w="19050" cmpd="sng">
              <a:solidFill>
                <a:schemeClr val="tx1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179" name="CustomShape 177"/>
            <p:cNvSpPr/>
            <p:nvPr/>
          </p:nvSpPr>
          <p:spPr>
            <a:xfrm rot="5400000" flipV="1">
              <a:off x="1868668" y="4180048"/>
              <a:ext cx="127440" cy="42480"/>
            </a:xfrm>
            <a:prstGeom prst="straightConnector1">
              <a:avLst/>
            </a:prstGeom>
            <a:noFill/>
            <a:ln w="19050" cmpd="sng">
              <a:solidFill>
                <a:schemeClr val="tx1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180" name="CustomShape 178"/>
            <p:cNvSpPr/>
            <p:nvPr/>
          </p:nvSpPr>
          <p:spPr>
            <a:xfrm rot="5400000">
              <a:off x="1908628" y="4177528"/>
              <a:ext cx="132480" cy="42480"/>
            </a:xfrm>
            <a:prstGeom prst="straightConnector1">
              <a:avLst/>
            </a:prstGeom>
            <a:noFill/>
            <a:ln w="19050" cmpd="sng">
              <a:solidFill>
                <a:schemeClr val="tx1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181" name="CustomShape 179"/>
            <p:cNvSpPr/>
            <p:nvPr/>
          </p:nvSpPr>
          <p:spPr>
            <a:xfrm rot="5400000">
              <a:off x="1823308" y="4177528"/>
              <a:ext cx="132480" cy="42480"/>
            </a:xfrm>
            <a:prstGeom prst="straightConnector1">
              <a:avLst/>
            </a:prstGeom>
            <a:noFill/>
            <a:ln w="19050" cmpd="sng">
              <a:solidFill>
                <a:schemeClr val="tx1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182" name="CustomShape 180"/>
            <p:cNvSpPr/>
            <p:nvPr/>
          </p:nvSpPr>
          <p:spPr>
            <a:xfrm rot="5400000" flipH="1">
              <a:off x="1804228" y="4201648"/>
              <a:ext cx="84960" cy="42480"/>
            </a:xfrm>
            <a:prstGeom prst="straightConnector1">
              <a:avLst/>
            </a:prstGeom>
            <a:noFill/>
            <a:ln w="19050" cmpd="sng">
              <a:solidFill>
                <a:schemeClr val="tx1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</p:grpSp>
      <p:sp>
        <p:nvSpPr>
          <p:cNvPr id="183" name="Line 226"/>
          <p:cNvSpPr/>
          <p:nvPr/>
        </p:nvSpPr>
        <p:spPr>
          <a:xfrm rot="16200000" flipH="1">
            <a:off x="6402918" y="2552216"/>
            <a:ext cx="0" cy="427563"/>
          </a:xfrm>
          <a:prstGeom prst="line">
            <a:avLst/>
          </a:prstGeom>
          <a:ln w="19050" cmpd="sng">
            <a:solidFill>
              <a:schemeClr val="tx1"/>
            </a:solidFill>
            <a:round/>
          </a:ln>
        </p:spPr>
      </p:sp>
      <p:sp>
        <p:nvSpPr>
          <p:cNvPr id="184" name="Line 226"/>
          <p:cNvSpPr/>
          <p:nvPr/>
        </p:nvSpPr>
        <p:spPr>
          <a:xfrm rot="16200000" flipH="1">
            <a:off x="5681135" y="2545864"/>
            <a:ext cx="0" cy="389466"/>
          </a:xfrm>
          <a:prstGeom prst="line">
            <a:avLst/>
          </a:prstGeom>
          <a:ln w="19050" cmpd="sng">
            <a:solidFill>
              <a:schemeClr val="tx1"/>
            </a:solidFill>
            <a:round/>
          </a:ln>
        </p:spPr>
      </p:sp>
      <p:sp>
        <p:nvSpPr>
          <p:cNvPr id="185" name="Line 33"/>
          <p:cNvSpPr/>
          <p:nvPr/>
        </p:nvSpPr>
        <p:spPr>
          <a:xfrm>
            <a:off x="6612593" y="2353733"/>
            <a:ext cx="0" cy="1071035"/>
          </a:xfrm>
          <a:prstGeom prst="line">
            <a:avLst/>
          </a:prstGeom>
          <a:ln w="19050" cmpd="sng">
            <a:solidFill>
              <a:srgbClr val="000000"/>
            </a:solidFill>
            <a:round/>
          </a:ln>
        </p:spPr>
        <p:txBody>
          <a:bodyPr/>
          <a:lstStyle/>
          <a:p>
            <a:endParaRPr lang="en-US" dirty="0"/>
          </a:p>
        </p:txBody>
      </p:sp>
      <p:grpSp>
        <p:nvGrpSpPr>
          <p:cNvPr id="186" name="Group 185"/>
          <p:cNvGrpSpPr/>
          <p:nvPr/>
        </p:nvGrpSpPr>
        <p:grpSpPr>
          <a:xfrm>
            <a:off x="5068895" y="3439539"/>
            <a:ext cx="263520" cy="1007537"/>
            <a:chOff x="2419379" y="1222826"/>
            <a:chExt cx="263520" cy="1007537"/>
          </a:xfrm>
        </p:grpSpPr>
        <p:sp>
          <p:nvSpPr>
            <p:cNvPr id="187" name="CustomShape 223"/>
            <p:cNvSpPr/>
            <p:nvPr/>
          </p:nvSpPr>
          <p:spPr>
            <a:xfrm flipH="1">
              <a:off x="2419379" y="1769144"/>
              <a:ext cx="263520" cy="360"/>
            </a:xfrm>
            <a:prstGeom prst="straightConnector1">
              <a:avLst/>
            </a:prstGeom>
            <a:noFill/>
            <a:ln w="19050" cmpd="sng">
              <a:solidFill>
                <a:schemeClr val="tx1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188" name="CustomShape 224"/>
            <p:cNvSpPr/>
            <p:nvPr/>
          </p:nvSpPr>
          <p:spPr>
            <a:xfrm flipH="1">
              <a:off x="2419379" y="1689771"/>
              <a:ext cx="263520" cy="360"/>
            </a:xfrm>
            <a:prstGeom prst="straightConnector1">
              <a:avLst/>
            </a:prstGeom>
            <a:noFill/>
            <a:ln w="19050" cmpd="sng">
              <a:solidFill>
                <a:schemeClr val="tx1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189" name="Line 226"/>
            <p:cNvSpPr/>
            <p:nvPr/>
          </p:nvSpPr>
          <p:spPr>
            <a:xfrm flipH="1">
              <a:off x="2538883" y="1769509"/>
              <a:ext cx="0" cy="460854"/>
            </a:xfrm>
            <a:prstGeom prst="line">
              <a:avLst/>
            </a:prstGeom>
            <a:ln w="19050" cmpd="sng">
              <a:solidFill>
                <a:schemeClr val="tx1"/>
              </a:solidFill>
              <a:round/>
            </a:ln>
          </p:spPr>
        </p:sp>
        <p:sp>
          <p:nvSpPr>
            <p:cNvPr id="190" name="Line 226"/>
            <p:cNvSpPr/>
            <p:nvPr/>
          </p:nvSpPr>
          <p:spPr>
            <a:xfrm flipH="1">
              <a:off x="2538883" y="1222826"/>
              <a:ext cx="0" cy="474670"/>
            </a:xfrm>
            <a:prstGeom prst="line">
              <a:avLst/>
            </a:prstGeom>
            <a:ln w="19050" cmpd="sng">
              <a:solidFill>
                <a:schemeClr val="tx1"/>
              </a:solidFill>
              <a:round/>
            </a:ln>
          </p:spPr>
        </p:sp>
      </p:grpSp>
      <p:grpSp>
        <p:nvGrpSpPr>
          <p:cNvPr id="191" name="Group 190"/>
          <p:cNvGrpSpPr/>
          <p:nvPr/>
        </p:nvGrpSpPr>
        <p:grpSpPr>
          <a:xfrm>
            <a:off x="4676676" y="3347699"/>
            <a:ext cx="298260" cy="132840"/>
            <a:chOff x="1825468" y="4132528"/>
            <a:chExt cx="298260" cy="132840"/>
          </a:xfrm>
        </p:grpSpPr>
        <p:sp>
          <p:nvSpPr>
            <p:cNvPr id="192" name="CustomShape 174"/>
            <p:cNvSpPr/>
            <p:nvPr/>
          </p:nvSpPr>
          <p:spPr>
            <a:xfrm rot="5400000" flipH="1">
              <a:off x="2059828" y="4158808"/>
              <a:ext cx="85320" cy="42480"/>
            </a:xfrm>
            <a:prstGeom prst="straightConnector1">
              <a:avLst/>
            </a:prstGeom>
            <a:noFill/>
            <a:ln w="19050" cmpd="sng">
              <a:solidFill>
                <a:schemeClr val="tx1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193" name="CustomShape 175"/>
            <p:cNvSpPr/>
            <p:nvPr/>
          </p:nvSpPr>
          <p:spPr>
            <a:xfrm rot="5400000">
              <a:off x="1993948" y="4177528"/>
              <a:ext cx="132480" cy="42480"/>
            </a:xfrm>
            <a:prstGeom prst="straightConnector1">
              <a:avLst/>
            </a:prstGeom>
            <a:noFill/>
            <a:ln w="19050" cmpd="sng">
              <a:solidFill>
                <a:schemeClr val="tx1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194" name="CustomShape 176"/>
            <p:cNvSpPr/>
            <p:nvPr/>
          </p:nvSpPr>
          <p:spPr>
            <a:xfrm rot="5400000" flipV="1">
              <a:off x="1953988" y="4180048"/>
              <a:ext cx="127440" cy="42480"/>
            </a:xfrm>
            <a:prstGeom prst="straightConnector1">
              <a:avLst/>
            </a:prstGeom>
            <a:noFill/>
            <a:ln w="19050" cmpd="sng">
              <a:solidFill>
                <a:schemeClr val="tx1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195" name="CustomShape 177"/>
            <p:cNvSpPr/>
            <p:nvPr/>
          </p:nvSpPr>
          <p:spPr>
            <a:xfrm rot="5400000" flipV="1">
              <a:off x="1868668" y="4180048"/>
              <a:ext cx="127440" cy="42480"/>
            </a:xfrm>
            <a:prstGeom prst="straightConnector1">
              <a:avLst/>
            </a:prstGeom>
            <a:noFill/>
            <a:ln w="19050" cmpd="sng">
              <a:solidFill>
                <a:schemeClr val="tx1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196" name="CustomShape 178"/>
            <p:cNvSpPr/>
            <p:nvPr/>
          </p:nvSpPr>
          <p:spPr>
            <a:xfrm rot="5400000">
              <a:off x="1908628" y="4177528"/>
              <a:ext cx="132480" cy="42480"/>
            </a:xfrm>
            <a:prstGeom prst="straightConnector1">
              <a:avLst/>
            </a:prstGeom>
            <a:noFill/>
            <a:ln w="19050" cmpd="sng">
              <a:solidFill>
                <a:schemeClr val="tx1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197" name="CustomShape 179"/>
            <p:cNvSpPr/>
            <p:nvPr/>
          </p:nvSpPr>
          <p:spPr>
            <a:xfrm rot="5400000">
              <a:off x="1823308" y="4177528"/>
              <a:ext cx="132480" cy="42480"/>
            </a:xfrm>
            <a:prstGeom prst="straightConnector1">
              <a:avLst/>
            </a:prstGeom>
            <a:noFill/>
            <a:ln w="19050" cmpd="sng">
              <a:solidFill>
                <a:schemeClr val="tx1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198" name="CustomShape 180"/>
            <p:cNvSpPr/>
            <p:nvPr/>
          </p:nvSpPr>
          <p:spPr>
            <a:xfrm rot="5400000" flipH="1">
              <a:off x="1804228" y="4201648"/>
              <a:ext cx="84960" cy="42480"/>
            </a:xfrm>
            <a:prstGeom prst="straightConnector1">
              <a:avLst/>
            </a:prstGeom>
            <a:noFill/>
            <a:ln w="19050" cmpd="sng">
              <a:solidFill>
                <a:schemeClr val="tx1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</p:grpSp>
      <p:sp>
        <p:nvSpPr>
          <p:cNvPr id="201" name="Line 33"/>
          <p:cNvSpPr/>
          <p:nvPr/>
        </p:nvSpPr>
        <p:spPr>
          <a:xfrm>
            <a:off x="5482293" y="2734733"/>
            <a:ext cx="0" cy="702735"/>
          </a:xfrm>
          <a:prstGeom prst="line">
            <a:avLst/>
          </a:prstGeom>
          <a:ln w="19050" cmpd="sng">
            <a:solidFill>
              <a:srgbClr val="000000"/>
            </a:solidFill>
            <a:round/>
          </a:ln>
        </p:spPr>
        <p:txBody>
          <a:bodyPr/>
          <a:lstStyle/>
          <a:p>
            <a:endParaRPr lang="en-US" dirty="0"/>
          </a:p>
        </p:txBody>
      </p:sp>
      <p:sp>
        <p:nvSpPr>
          <p:cNvPr id="202" name="Line 132"/>
          <p:cNvSpPr/>
          <p:nvPr/>
        </p:nvSpPr>
        <p:spPr>
          <a:xfrm>
            <a:off x="5077291" y="4448250"/>
            <a:ext cx="221400" cy="0"/>
          </a:xfrm>
          <a:prstGeom prst="line">
            <a:avLst/>
          </a:prstGeom>
          <a:ln w="19050" cmpd="sng">
            <a:solidFill>
              <a:schemeClr val="tx1"/>
            </a:solidFill>
            <a:round/>
          </a:ln>
        </p:spPr>
      </p:sp>
      <p:sp>
        <p:nvSpPr>
          <p:cNvPr id="203" name="Line 133"/>
          <p:cNvSpPr/>
          <p:nvPr/>
        </p:nvSpPr>
        <p:spPr>
          <a:xfrm>
            <a:off x="5132731" y="4503690"/>
            <a:ext cx="110520" cy="0"/>
          </a:xfrm>
          <a:prstGeom prst="line">
            <a:avLst/>
          </a:prstGeom>
          <a:ln w="19050" cmpd="sng">
            <a:solidFill>
              <a:schemeClr val="tx1"/>
            </a:solidFill>
            <a:round/>
          </a:ln>
        </p:spPr>
      </p:sp>
      <p:sp>
        <p:nvSpPr>
          <p:cNvPr id="204" name="TextBox 203"/>
          <p:cNvSpPr txBox="1"/>
          <p:nvPr/>
        </p:nvSpPr>
        <p:spPr>
          <a:xfrm>
            <a:off x="2638060" y="4660906"/>
            <a:ext cx="7232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/>
              <a:t>1</a:t>
            </a:r>
            <a:r>
              <a:rPr lang="en-US" sz="1400" baseline="30000" dirty="0" smtClean="0"/>
              <a:t>st</a:t>
            </a:r>
            <a:r>
              <a:rPr lang="en-US" sz="1400" dirty="0" smtClean="0"/>
              <a:t> pole</a:t>
            </a:r>
          </a:p>
        </p:txBody>
      </p:sp>
      <p:sp>
        <p:nvSpPr>
          <p:cNvPr id="205" name="Rectangle 204"/>
          <p:cNvSpPr/>
          <p:nvPr/>
        </p:nvSpPr>
        <p:spPr>
          <a:xfrm>
            <a:off x="4254501" y="1930400"/>
            <a:ext cx="2819400" cy="2679700"/>
          </a:xfrm>
          <a:prstGeom prst="rect">
            <a:avLst/>
          </a:prstGeom>
          <a:noFill/>
          <a:ln w="28575" cmpd="sng">
            <a:solidFill>
              <a:srgbClr val="953735"/>
            </a:solidFill>
            <a:prstDash val="sys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/>
          </a:p>
        </p:txBody>
      </p:sp>
      <p:sp>
        <p:nvSpPr>
          <p:cNvPr id="4" name="TextBox 3"/>
          <p:cNvSpPr txBox="1"/>
          <p:nvPr/>
        </p:nvSpPr>
        <p:spPr>
          <a:xfrm>
            <a:off x="5473700" y="1536700"/>
            <a:ext cx="4599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953735"/>
                </a:solidFill>
              </a:rPr>
              <a:t>x 2</a:t>
            </a:r>
            <a:endParaRPr lang="en-US" b="1" dirty="0">
              <a:solidFill>
                <a:srgbClr val="953735"/>
              </a:solidFill>
            </a:endParaRPr>
          </a:p>
        </p:txBody>
      </p:sp>
      <p:sp>
        <p:nvSpPr>
          <p:cNvPr id="208" name="TextBox 207"/>
          <p:cNvSpPr txBox="1"/>
          <p:nvPr/>
        </p:nvSpPr>
        <p:spPr>
          <a:xfrm>
            <a:off x="4214162" y="4775206"/>
            <a:ext cx="293048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/>
              <a:t>Two pairs of complex conjugate poles</a:t>
            </a:r>
          </a:p>
        </p:txBody>
      </p:sp>
      <p:sp>
        <p:nvSpPr>
          <p:cNvPr id="209" name="TextBox 208"/>
          <p:cNvSpPr txBox="1"/>
          <p:nvPr/>
        </p:nvSpPr>
        <p:spPr>
          <a:xfrm>
            <a:off x="1955800" y="723923"/>
            <a:ext cx="5334000" cy="30777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/>
              <a:t>5</a:t>
            </a:r>
            <a:r>
              <a:rPr lang="en-US" sz="1400" b="1" baseline="30000" dirty="0" smtClean="0"/>
              <a:t>th</a:t>
            </a:r>
            <a:r>
              <a:rPr lang="en-US" sz="1400" b="1" dirty="0" smtClean="0"/>
              <a:t> ORDER SEMI-GAUSSIAN SHAPER</a:t>
            </a:r>
            <a:endParaRPr lang="en-US" sz="1400" b="1" dirty="0"/>
          </a:p>
        </p:txBody>
      </p:sp>
      <p:sp>
        <p:nvSpPr>
          <p:cNvPr id="212" name="TextBox 211"/>
          <p:cNvSpPr txBox="1"/>
          <p:nvPr/>
        </p:nvSpPr>
        <p:spPr>
          <a:xfrm>
            <a:off x="457200" y="5528736"/>
            <a:ext cx="8229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953735"/>
                </a:solidFill>
                <a:latin typeface="Calibri"/>
              </a:rPr>
              <a:t>The theoretical optimum signal processing weighting function is </a:t>
            </a:r>
            <a:r>
              <a:rPr lang="en-US" b="1" dirty="0" smtClean="0">
                <a:solidFill>
                  <a:srgbClr val="953735"/>
                </a:solidFill>
                <a:latin typeface="Calibri"/>
              </a:rPr>
              <a:t>triangle</a:t>
            </a:r>
            <a:r>
              <a:rPr lang="en-US" dirty="0" smtClean="0">
                <a:solidFill>
                  <a:srgbClr val="953735"/>
                </a:solidFill>
                <a:latin typeface="Calibri"/>
              </a:rPr>
              <a:t>. </a:t>
            </a:r>
          </a:p>
          <a:p>
            <a:endParaRPr lang="en-US" dirty="0">
              <a:solidFill>
                <a:srgbClr val="953735"/>
              </a:solidFill>
              <a:latin typeface="Calibri"/>
            </a:endParaRPr>
          </a:p>
          <a:p>
            <a:r>
              <a:rPr lang="en-US" dirty="0" smtClean="0">
                <a:latin typeface="Calibri"/>
              </a:rPr>
              <a:t>However, 5</a:t>
            </a:r>
            <a:r>
              <a:rPr lang="en-US" baseline="30000" dirty="0" smtClean="0">
                <a:latin typeface="Calibri"/>
              </a:rPr>
              <a:t>th</a:t>
            </a:r>
            <a:r>
              <a:rPr lang="en-US" dirty="0" smtClean="0">
                <a:latin typeface="Calibri"/>
              </a:rPr>
              <a:t> order semi-</a:t>
            </a:r>
            <a:r>
              <a:rPr lang="en-US" dirty="0" err="1" smtClean="0">
                <a:latin typeface="Calibri"/>
              </a:rPr>
              <a:t>gaussian</a:t>
            </a:r>
            <a:r>
              <a:rPr lang="en-US" dirty="0" smtClean="0">
                <a:latin typeface="Calibri"/>
              </a:rPr>
              <a:t> shaper yields ENC within 10% of the triangular one.</a:t>
            </a:r>
            <a:endParaRPr lang="en-US" dirty="0"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6691850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9ECDAE-3650-B94E-9CAC-833DECB4FBC2}" type="slidenum">
              <a:rPr lang="en-US" smtClean="0"/>
              <a:t>18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421640" y="154940"/>
            <a:ext cx="83037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400" b="1" dirty="0" smtClean="0"/>
              <a:t>MEASURED NOISE OF THE </a:t>
            </a:r>
            <a:r>
              <a:rPr lang="pl-PL" sz="2400" b="1" dirty="0" err="1" smtClean="0"/>
              <a:t>LAr</a:t>
            </a:r>
            <a:r>
              <a:rPr lang="pl-PL" sz="2400" b="1" dirty="0" smtClean="0"/>
              <a:t> ASIC</a:t>
            </a:r>
            <a:endParaRPr lang="en-US" sz="2400" b="1" dirty="0"/>
          </a:p>
        </p:txBody>
      </p:sp>
      <p:sp>
        <p:nvSpPr>
          <p:cNvPr id="2" name="TextBox 1"/>
          <p:cNvSpPr txBox="1"/>
          <p:nvPr/>
        </p:nvSpPr>
        <p:spPr>
          <a:xfrm>
            <a:off x="1028700" y="2133600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pic>
        <p:nvPicPr>
          <p:cNvPr id="11" name="Picture 10"/>
          <p:cNvPicPr>
            <a:picLocks noChangeAspect="1" noChangeArrowheads="1"/>
          </p:cNvPicPr>
          <p:nvPr/>
        </p:nvPicPr>
        <p:blipFill>
          <a:blip r:embed="rId2" cstate="print"/>
          <a:srcRect l="2344" r="9375" b="3061"/>
          <a:stretch>
            <a:fillRect/>
          </a:stretch>
        </p:blipFill>
        <p:spPr bwMode="auto">
          <a:xfrm>
            <a:off x="1951566" y="862477"/>
            <a:ext cx="4821767" cy="40537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3" name="TextBox 12"/>
          <p:cNvSpPr txBox="1"/>
          <p:nvPr/>
        </p:nvSpPr>
        <p:spPr>
          <a:xfrm>
            <a:off x="342900" y="5121877"/>
            <a:ext cx="8458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Measurements </a:t>
            </a:r>
            <a:r>
              <a:rPr lang="en-US" b="1" dirty="0" smtClean="0"/>
              <a:t>prove a clear advantage</a:t>
            </a:r>
            <a:r>
              <a:rPr lang="en-US" dirty="0" smtClean="0"/>
              <a:t> of placing the electronics in cold temperature.</a:t>
            </a:r>
            <a:endParaRPr lang="en-US" dirty="0"/>
          </a:p>
          <a:p>
            <a:pPr marL="742950" lvl="1" indent="-285750">
              <a:buFontTx/>
              <a:buChar char="-"/>
            </a:pPr>
            <a:r>
              <a:rPr lang="en-US" b="1" dirty="0" smtClean="0"/>
              <a:t>White thermal noise </a:t>
            </a:r>
            <a:r>
              <a:rPr lang="en-US" dirty="0" smtClean="0"/>
              <a:t>(dominant at short T</a:t>
            </a:r>
            <a:r>
              <a:rPr lang="en-US" baseline="-25000" dirty="0" smtClean="0"/>
              <a:t>P</a:t>
            </a:r>
            <a:r>
              <a:rPr lang="en-US" dirty="0" smtClean="0"/>
              <a:t>) reduced by a factor of two.</a:t>
            </a:r>
          </a:p>
          <a:p>
            <a:pPr marL="742950" lvl="1" indent="-285750">
              <a:buFontTx/>
              <a:buChar char="-"/>
            </a:pPr>
            <a:r>
              <a:rPr lang="en-US" b="1" dirty="0" smtClean="0"/>
              <a:t>1/f noise </a:t>
            </a:r>
            <a:r>
              <a:rPr lang="en-US" dirty="0" smtClean="0"/>
              <a:t>of the PMOS (limiting the resolution) is also lower.</a:t>
            </a:r>
          </a:p>
          <a:p>
            <a:pPr lvl="1"/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099732" y="833960"/>
            <a:ext cx="5249334" cy="30777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/>
              <a:t>MEASUREMENTS OF ENC </a:t>
            </a:r>
            <a:r>
              <a:rPr lang="en-US" sz="1400" b="1" dirty="0" err="1" smtClean="0"/>
              <a:t>vs</a:t>
            </a:r>
            <a:r>
              <a:rPr lang="en-US" sz="1400" b="1" dirty="0" smtClean="0"/>
              <a:t> T</a:t>
            </a:r>
            <a:r>
              <a:rPr lang="en-US" sz="1400" b="1" baseline="-25000" dirty="0" smtClean="0"/>
              <a:t>P</a:t>
            </a:r>
            <a:endParaRPr lang="en-US" sz="1400" b="1" baseline="-25000" dirty="0"/>
          </a:p>
        </p:txBody>
      </p:sp>
    </p:spTree>
    <p:extLst>
      <p:ext uri="{BB962C8B-B14F-4D97-AF65-F5344CB8AC3E}">
        <p14:creationId xmlns:p14="http://schemas.microsoft.com/office/powerpoint/2010/main" val="4107949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9ECDAE-3650-B94E-9CAC-833DECB4FBC2}" type="slidenum">
              <a:rPr lang="en-US" smtClean="0"/>
              <a:t>19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421640" y="154940"/>
            <a:ext cx="83037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400" b="1" dirty="0" smtClean="0"/>
              <a:t>LIFETIME OF TRANSISTORS IN THE FRONT-END ASIC</a:t>
            </a:r>
            <a:endParaRPr lang="en-US" sz="2400" b="1" dirty="0"/>
          </a:p>
        </p:txBody>
      </p:sp>
      <p:sp>
        <p:nvSpPr>
          <p:cNvPr id="2" name="TextBox 1"/>
          <p:cNvSpPr txBox="1"/>
          <p:nvPr/>
        </p:nvSpPr>
        <p:spPr>
          <a:xfrm>
            <a:off x="1028700" y="2133600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19300" y="952500"/>
            <a:ext cx="5144233" cy="453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474074" y="5710767"/>
            <a:ext cx="800952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In the front-end ASIC, all transistors operate </a:t>
            </a:r>
            <a:r>
              <a:rPr lang="en-US" b="1" dirty="0" smtClean="0"/>
              <a:t>well below nominal voltage (which is 1.8V)</a:t>
            </a:r>
            <a:r>
              <a:rPr lang="en-US" dirty="0" smtClean="0"/>
              <a:t> and are longer than the minimum length (180nm).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4394200" y="1244600"/>
            <a:ext cx="2416046" cy="27699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chemeClr val="accent2">
                    <a:lumMod val="75000"/>
                  </a:schemeClr>
                </a:solidFill>
              </a:rPr>
              <a:t>LIFETIME OF MORE THAN 10k years</a:t>
            </a:r>
            <a:endParaRPr lang="en-US" sz="12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073400" y="5105400"/>
            <a:ext cx="47914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1 [V]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9895602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9ECDAE-3650-B94E-9CAC-833DECB4FBC2}" type="slidenum">
              <a:rPr lang="en-US" smtClean="0"/>
              <a:t>2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B43E8751-E3E5-4051-A6FC-10AC147D47E4}"/>
              </a:ext>
            </a:extLst>
          </p:cNvPr>
          <p:cNvSpPr txBox="1"/>
          <p:nvPr/>
        </p:nvSpPr>
        <p:spPr>
          <a:xfrm>
            <a:off x="457200" y="251895"/>
            <a:ext cx="8229600" cy="26161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tx1"/>
                </a:solidFill>
              </a:rPr>
              <a:t>Noble Liquid Time Projection Chamber based experiments</a:t>
            </a:r>
          </a:p>
          <a:p>
            <a:pPr marL="285750" indent="-285750">
              <a:buFont typeface="Arial"/>
              <a:buChar char="•"/>
            </a:pPr>
            <a:endParaRPr lang="en-US" sz="2000" dirty="0"/>
          </a:p>
          <a:p>
            <a:pPr marL="742950" lvl="1" indent="-285750">
              <a:buFont typeface="Arial"/>
              <a:buChar char="•"/>
            </a:pPr>
            <a:r>
              <a:rPr lang="en-US" sz="2000" dirty="0" err="1" smtClean="0"/>
              <a:t>Micro</a:t>
            </a:r>
            <a:r>
              <a:rPr lang="en-US" sz="2000" dirty="0" err="1" smtClean="0">
                <a:solidFill>
                  <a:schemeClr val="tx1"/>
                </a:solidFill>
              </a:rPr>
              <a:t>Boone</a:t>
            </a:r>
            <a:endParaRPr lang="en-US" sz="2000" dirty="0" smtClean="0">
              <a:solidFill>
                <a:schemeClr val="tx1"/>
              </a:solidFill>
            </a:endParaRPr>
          </a:p>
          <a:p>
            <a:pPr marL="742950" lvl="1" indent="-285750">
              <a:buFont typeface="Arial"/>
              <a:buChar char="•"/>
            </a:pPr>
            <a:r>
              <a:rPr lang="en-US" sz="2000" dirty="0" smtClean="0"/>
              <a:t>Short Baseline Neutrino Detector (SBND)</a:t>
            </a:r>
          </a:p>
          <a:p>
            <a:pPr marL="742950" lvl="1" indent="-285750">
              <a:buFont typeface="Arial"/>
              <a:buChar char="•"/>
            </a:pPr>
            <a:r>
              <a:rPr lang="en-US" sz="2000" dirty="0"/>
              <a:t>p</a:t>
            </a:r>
            <a:r>
              <a:rPr lang="en-US" sz="2000" dirty="0" smtClean="0">
                <a:solidFill>
                  <a:schemeClr val="tx1"/>
                </a:solidFill>
              </a:rPr>
              <a:t>roto-DUNE</a:t>
            </a:r>
          </a:p>
          <a:p>
            <a:pPr marL="742950" lvl="1" indent="-285750">
              <a:buFont typeface="Arial"/>
              <a:buChar char="•"/>
            </a:pPr>
            <a:r>
              <a:rPr lang="en-US" sz="2000" dirty="0" smtClean="0"/>
              <a:t>DUNE</a:t>
            </a:r>
          </a:p>
          <a:p>
            <a:pPr marL="742950" lvl="1" indent="-285750">
              <a:buFont typeface="Arial"/>
              <a:buChar char="•"/>
            </a:pPr>
            <a:r>
              <a:rPr lang="en-US" sz="2000" dirty="0" err="1" smtClean="0"/>
              <a:t>nEXO</a:t>
            </a:r>
            <a:endParaRPr lang="en-US" sz="2000" dirty="0" smtClean="0"/>
          </a:p>
          <a:p>
            <a:pPr marL="742950" lvl="1" indent="-285750">
              <a:buFont typeface="Arial"/>
              <a:buChar char="•"/>
            </a:pPr>
            <a:r>
              <a:rPr lang="en-US" sz="2000" dirty="0"/>
              <a:t>DARK </a:t>
            </a:r>
            <a:r>
              <a:rPr lang="en-US" sz="2000" dirty="0" smtClean="0"/>
              <a:t>SIDE</a:t>
            </a:r>
            <a:endParaRPr lang="en-US" sz="2000" dirty="0"/>
          </a:p>
        </p:txBody>
      </p:sp>
      <p:pic>
        <p:nvPicPr>
          <p:cNvPr id="2" name="Picture 1" descr="LBNE_Graphic_061615_2016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3570145"/>
            <a:ext cx="8686800" cy="2865748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675467" y="3585638"/>
            <a:ext cx="409112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/>
              <a:t>Deep Underground Neutrino Experiment</a:t>
            </a:r>
          </a:p>
          <a:p>
            <a:pPr algn="ctr"/>
            <a:r>
              <a:rPr lang="en-US" b="1" dirty="0" smtClean="0"/>
              <a:t>(4x 10kton TPCs, 600k wires)</a:t>
            </a:r>
            <a:endParaRPr lang="en-US" b="1" dirty="0"/>
          </a:p>
        </p:txBody>
      </p:sp>
      <p:sp>
        <p:nvSpPr>
          <p:cNvPr id="8" name="TextBox 7"/>
          <p:cNvSpPr txBox="1"/>
          <p:nvPr/>
        </p:nvSpPr>
        <p:spPr>
          <a:xfrm>
            <a:off x="254000" y="6446337"/>
            <a:ext cx="179756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SOURCE: </a:t>
            </a:r>
            <a:r>
              <a:rPr lang="pl-PL" sz="1200" dirty="0" err="1" smtClean="0"/>
              <a:t>dunescience.org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396800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Rectangle 160"/>
          <p:cNvSpPr/>
          <p:nvPr/>
        </p:nvSpPr>
        <p:spPr>
          <a:xfrm>
            <a:off x="7829550" y="1149271"/>
            <a:ext cx="984250" cy="3549729"/>
          </a:xfrm>
          <a:prstGeom prst="rect">
            <a:avLst/>
          </a:prstGeom>
          <a:solidFill>
            <a:schemeClr val="accent2">
              <a:lumMod val="20000"/>
              <a:lumOff val="80000"/>
              <a:alpha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/>
          </a:p>
        </p:txBody>
      </p:sp>
      <p:sp>
        <p:nvSpPr>
          <p:cNvPr id="146" name="Rectangle 145"/>
          <p:cNvSpPr/>
          <p:nvPr/>
        </p:nvSpPr>
        <p:spPr>
          <a:xfrm>
            <a:off x="7061200" y="1149271"/>
            <a:ext cx="768350" cy="3549729"/>
          </a:xfrm>
          <a:prstGeom prst="rect">
            <a:avLst/>
          </a:prstGeom>
          <a:solidFill>
            <a:schemeClr val="accent5">
              <a:lumMod val="20000"/>
              <a:lumOff val="80000"/>
              <a:alpha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/>
          </a:p>
        </p:txBody>
      </p:sp>
      <p:sp>
        <p:nvSpPr>
          <p:cNvPr id="144" name="Rectangle 143"/>
          <p:cNvSpPr/>
          <p:nvPr/>
        </p:nvSpPr>
        <p:spPr>
          <a:xfrm>
            <a:off x="3441700" y="1149271"/>
            <a:ext cx="3619500" cy="3549729"/>
          </a:xfrm>
          <a:prstGeom prst="rect">
            <a:avLst/>
          </a:prstGeom>
          <a:solidFill>
            <a:schemeClr val="accent4">
              <a:lumMod val="20000"/>
              <a:lumOff val="80000"/>
              <a:alpha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/>
          </a:p>
        </p:txBody>
      </p:sp>
      <p:sp>
        <p:nvSpPr>
          <p:cNvPr id="143" name="Rectangle 142"/>
          <p:cNvSpPr/>
          <p:nvPr/>
        </p:nvSpPr>
        <p:spPr>
          <a:xfrm>
            <a:off x="292100" y="1149271"/>
            <a:ext cx="3158067" cy="3549729"/>
          </a:xfrm>
          <a:prstGeom prst="rect">
            <a:avLst/>
          </a:prstGeom>
          <a:solidFill>
            <a:schemeClr val="bg1">
              <a:lumMod val="95000"/>
              <a:alpha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9ECDAE-3650-B94E-9CAC-833DECB4FBC2}" type="slidenum">
              <a:rPr lang="en-US" smtClean="0"/>
              <a:t>20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421640" y="154940"/>
            <a:ext cx="83037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/>
              <a:t>THE FRONT-END CHANNEL </a:t>
            </a:r>
            <a:r>
              <a:rPr lang="mr-IN" sz="2400" b="1" dirty="0" smtClean="0"/>
              <a:t>–</a:t>
            </a:r>
            <a:r>
              <a:rPr lang="en-US" sz="2400" b="1" dirty="0" smtClean="0"/>
              <a:t> NEXT VERSIONS</a:t>
            </a:r>
            <a:endParaRPr lang="en-US" sz="2400" b="1" dirty="0"/>
          </a:p>
        </p:txBody>
      </p:sp>
      <p:sp>
        <p:nvSpPr>
          <p:cNvPr id="13" name="CustomShape 182"/>
          <p:cNvSpPr/>
          <p:nvPr/>
        </p:nvSpPr>
        <p:spPr>
          <a:xfrm rot="16200000" flipH="1" flipV="1">
            <a:off x="4118433" y="3028562"/>
            <a:ext cx="418788" cy="323518"/>
          </a:xfrm>
          <a:prstGeom prst="triangle">
            <a:avLst>
              <a:gd name="adj" fmla="val 50000"/>
            </a:avLst>
          </a:prstGeom>
          <a:noFill/>
          <a:ln w="19050" cmpd="sng">
            <a:solidFill>
              <a:srgbClr val="00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4" name="Line 33"/>
          <p:cNvSpPr/>
          <p:nvPr/>
        </p:nvSpPr>
        <p:spPr>
          <a:xfrm>
            <a:off x="4014632" y="2309781"/>
            <a:ext cx="0" cy="877258"/>
          </a:xfrm>
          <a:prstGeom prst="line">
            <a:avLst/>
          </a:prstGeom>
          <a:ln w="19050" cmpd="sng">
            <a:solidFill>
              <a:srgbClr val="000000"/>
            </a:solidFill>
            <a:round/>
          </a:ln>
        </p:spPr>
        <p:txBody>
          <a:bodyPr/>
          <a:lstStyle/>
          <a:p>
            <a:endParaRPr lang="en-US" dirty="0"/>
          </a:p>
        </p:txBody>
      </p:sp>
      <p:sp>
        <p:nvSpPr>
          <p:cNvPr id="15" name="Line 132"/>
          <p:cNvSpPr/>
          <p:nvPr/>
        </p:nvSpPr>
        <p:spPr>
          <a:xfrm>
            <a:off x="3162300" y="3183129"/>
            <a:ext cx="1010588" cy="0"/>
          </a:xfrm>
          <a:prstGeom prst="line">
            <a:avLst/>
          </a:prstGeom>
          <a:ln w="19050" cmpd="sng">
            <a:solidFill>
              <a:schemeClr val="tx1"/>
            </a:solidFill>
            <a:round/>
          </a:ln>
        </p:spPr>
      </p:sp>
      <p:grpSp>
        <p:nvGrpSpPr>
          <p:cNvPr id="16" name="Group 15"/>
          <p:cNvGrpSpPr/>
          <p:nvPr/>
        </p:nvGrpSpPr>
        <p:grpSpPr>
          <a:xfrm rot="16200000">
            <a:off x="4292841" y="2301831"/>
            <a:ext cx="197141" cy="753744"/>
            <a:chOff x="2419379" y="1222826"/>
            <a:chExt cx="263520" cy="1007537"/>
          </a:xfrm>
        </p:grpSpPr>
        <p:sp>
          <p:nvSpPr>
            <p:cNvPr id="17" name="CustomShape 223"/>
            <p:cNvSpPr/>
            <p:nvPr/>
          </p:nvSpPr>
          <p:spPr>
            <a:xfrm flipH="1">
              <a:off x="2419379" y="1769144"/>
              <a:ext cx="263520" cy="360"/>
            </a:xfrm>
            <a:prstGeom prst="straightConnector1">
              <a:avLst/>
            </a:prstGeom>
            <a:noFill/>
            <a:ln w="19050" cmpd="sng">
              <a:solidFill>
                <a:schemeClr val="tx1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18" name="CustomShape 224"/>
            <p:cNvSpPr/>
            <p:nvPr/>
          </p:nvSpPr>
          <p:spPr>
            <a:xfrm flipH="1">
              <a:off x="2419379" y="1689771"/>
              <a:ext cx="263520" cy="360"/>
            </a:xfrm>
            <a:prstGeom prst="straightConnector1">
              <a:avLst/>
            </a:prstGeom>
            <a:noFill/>
            <a:ln w="19050" cmpd="sng">
              <a:solidFill>
                <a:schemeClr val="tx1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19" name="Line 226"/>
            <p:cNvSpPr/>
            <p:nvPr/>
          </p:nvSpPr>
          <p:spPr>
            <a:xfrm flipH="1">
              <a:off x="2538883" y="1769509"/>
              <a:ext cx="0" cy="460854"/>
            </a:xfrm>
            <a:prstGeom prst="line">
              <a:avLst/>
            </a:prstGeom>
            <a:ln w="19050" cmpd="sng">
              <a:solidFill>
                <a:schemeClr val="tx1"/>
              </a:solidFill>
              <a:round/>
            </a:ln>
          </p:spPr>
        </p:sp>
        <p:sp>
          <p:nvSpPr>
            <p:cNvPr id="20" name="Line 226"/>
            <p:cNvSpPr/>
            <p:nvPr/>
          </p:nvSpPr>
          <p:spPr>
            <a:xfrm flipH="1">
              <a:off x="2538883" y="1222826"/>
              <a:ext cx="0" cy="474670"/>
            </a:xfrm>
            <a:prstGeom prst="line">
              <a:avLst/>
            </a:prstGeom>
            <a:ln w="19050" cmpd="sng">
              <a:solidFill>
                <a:schemeClr val="tx1"/>
              </a:solidFill>
              <a:round/>
            </a:ln>
          </p:spPr>
        </p:sp>
      </p:grpSp>
      <p:sp>
        <p:nvSpPr>
          <p:cNvPr id="21" name="Line 132"/>
          <p:cNvSpPr/>
          <p:nvPr/>
        </p:nvSpPr>
        <p:spPr>
          <a:xfrm>
            <a:off x="4495921" y="3189463"/>
            <a:ext cx="950093" cy="0"/>
          </a:xfrm>
          <a:prstGeom prst="line">
            <a:avLst/>
          </a:prstGeom>
          <a:ln w="19050" cmpd="sng">
            <a:solidFill>
              <a:schemeClr val="tx1"/>
            </a:solidFill>
            <a:round/>
          </a:ln>
        </p:spPr>
      </p:sp>
      <p:sp>
        <p:nvSpPr>
          <p:cNvPr id="22" name="Line 32"/>
          <p:cNvSpPr/>
          <p:nvPr/>
        </p:nvSpPr>
        <p:spPr>
          <a:xfrm>
            <a:off x="3894959" y="1546270"/>
            <a:ext cx="248581" cy="0"/>
          </a:xfrm>
          <a:prstGeom prst="line">
            <a:avLst/>
          </a:prstGeom>
          <a:ln w="19050" cmpd="sng">
            <a:solidFill>
              <a:srgbClr val="000000"/>
            </a:solidFill>
            <a:round/>
          </a:ln>
        </p:spPr>
      </p:sp>
      <p:sp>
        <p:nvSpPr>
          <p:cNvPr id="23" name="Line 33"/>
          <p:cNvSpPr/>
          <p:nvPr/>
        </p:nvSpPr>
        <p:spPr>
          <a:xfrm>
            <a:off x="4019383" y="1538044"/>
            <a:ext cx="0" cy="193773"/>
          </a:xfrm>
          <a:prstGeom prst="line">
            <a:avLst/>
          </a:prstGeom>
          <a:ln w="19050" cmpd="sng">
            <a:solidFill>
              <a:srgbClr val="000000"/>
            </a:solidFill>
            <a:round/>
          </a:ln>
        </p:spPr>
      </p:sp>
      <p:sp>
        <p:nvSpPr>
          <p:cNvPr id="24" name="Line 159"/>
          <p:cNvSpPr/>
          <p:nvPr/>
        </p:nvSpPr>
        <p:spPr>
          <a:xfrm>
            <a:off x="3889841" y="1903999"/>
            <a:ext cx="124156" cy="0"/>
          </a:xfrm>
          <a:prstGeom prst="line">
            <a:avLst/>
          </a:prstGeom>
          <a:ln w="19050" cmpd="sng">
            <a:solidFill>
              <a:srgbClr val="000000"/>
            </a:solidFill>
            <a:round/>
          </a:ln>
        </p:spPr>
      </p:sp>
      <p:sp>
        <p:nvSpPr>
          <p:cNvPr id="25" name="Line 160"/>
          <p:cNvSpPr/>
          <p:nvPr/>
        </p:nvSpPr>
        <p:spPr>
          <a:xfrm>
            <a:off x="3889841" y="1738369"/>
            <a:ext cx="124156" cy="0"/>
          </a:xfrm>
          <a:prstGeom prst="line">
            <a:avLst/>
          </a:prstGeom>
          <a:ln w="19050" cmpd="sng">
            <a:solidFill>
              <a:srgbClr val="000000"/>
            </a:solidFill>
            <a:round/>
            <a:headEnd type="triangle" w="med" len="med"/>
          </a:ln>
        </p:spPr>
      </p:sp>
      <p:sp>
        <p:nvSpPr>
          <p:cNvPr id="26" name="Line 161"/>
          <p:cNvSpPr/>
          <p:nvPr/>
        </p:nvSpPr>
        <p:spPr>
          <a:xfrm>
            <a:off x="3889841" y="1738369"/>
            <a:ext cx="0" cy="165631"/>
          </a:xfrm>
          <a:prstGeom prst="line">
            <a:avLst/>
          </a:prstGeom>
          <a:ln w="19050" cmpd="sng">
            <a:solidFill>
              <a:srgbClr val="000000"/>
            </a:solidFill>
            <a:round/>
          </a:ln>
        </p:spPr>
      </p:sp>
      <p:sp>
        <p:nvSpPr>
          <p:cNvPr id="27" name="Line 162"/>
          <p:cNvSpPr/>
          <p:nvPr/>
        </p:nvSpPr>
        <p:spPr>
          <a:xfrm>
            <a:off x="3848367" y="1738369"/>
            <a:ext cx="0" cy="165631"/>
          </a:xfrm>
          <a:prstGeom prst="line">
            <a:avLst/>
          </a:prstGeom>
          <a:ln w="19050" cmpd="sng">
            <a:solidFill>
              <a:srgbClr val="000000"/>
            </a:solidFill>
            <a:round/>
          </a:ln>
        </p:spPr>
      </p:sp>
      <p:sp>
        <p:nvSpPr>
          <p:cNvPr id="28" name="Line 159"/>
          <p:cNvSpPr/>
          <p:nvPr/>
        </p:nvSpPr>
        <p:spPr>
          <a:xfrm>
            <a:off x="3889844" y="2309367"/>
            <a:ext cx="124156" cy="0"/>
          </a:xfrm>
          <a:prstGeom prst="line">
            <a:avLst/>
          </a:prstGeom>
          <a:ln w="19050" cmpd="sng">
            <a:solidFill>
              <a:srgbClr val="000000"/>
            </a:solidFill>
            <a:round/>
          </a:ln>
        </p:spPr>
      </p:sp>
      <p:sp>
        <p:nvSpPr>
          <p:cNvPr id="29" name="Line 160"/>
          <p:cNvSpPr/>
          <p:nvPr/>
        </p:nvSpPr>
        <p:spPr>
          <a:xfrm>
            <a:off x="3889844" y="2143736"/>
            <a:ext cx="124156" cy="0"/>
          </a:xfrm>
          <a:prstGeom prst="line">
            <a:avLst/>
          </a:prstGeom>
          <a:ln w="19050" cmpd="sng">
            <a:solidFill>
              <a:srgbClr val="000000"/>
            </a:solidFill>
            <a:round/>
            <a:headEnd type="triangle" w="med" len="med"/>
          </a:ln>
        </p:spPr>
      </p:sp>
      <p:sp>
        <p:nvSpPr>
          <p:cNvPr id="30" name="Line 161"/>
          <p:cNvSpPr/>
          <p:nvPr/>
        </p:nvSpPr>
        <p:spPr>
          <a:xfrm>
            <a:off x="3889844" y="2143736"/>
            <a:ext cx="0" cy="165631"/>
          </a:xfrm>
          <a:prstGeom prst="line">
            <a:avLst/>
          </a:prstGeom>
          <a:ln w="19050" cmpd="sng">
            <a:solidFill>
              <a:srgbClr val="000000"/>
            </a:solidFill>
            <a:round/>
          </a:ln>
        </p:spPr>
      </p:sp>
      <p:sp>
        <p:nvSpPr>
          <p:cNvPr id="31" name="Line 162"/>
          <p:cNvSpPr/>
          <p:nvPr/>
        </p:nvSpPr>
        <p:spPr>
          <a:xfrm>
            <a:off x="3848369" y="2143736"/>
            <a:ext cx="0" cy="165631"/>
          </a:xfrm>
          <a:prstGeom prst="line">
            <a:avLst/>
          </a:prstGeom>
          <a:ln w="19050" cmpd="sng">
            <a:solidFill>
              <a:srgbClr val="000000"/>
            </a:solidFill>
            <a:round/>
          </a:ln>
        </p:spPr>
      </p:sp>
      <p:sp>
        <p:nvSpPr>
          <p:cNvPr id="32" name="Line 33"/>
          <p:cNvSpPr/>
          <p:nvPr/>
        </p:nvSpPr>
        <p:spPr>
          <a:xfrm>
            <a:off x="4014632" y="1891741"/>
            <a:ext cx="0" cy="256529"/>
          </a:xfrm>
          <a:prstGeom prst="line">
            <a:avLst/>
          </a:prstGeom>
          <a:ln w="19050" cmpd="sng">
            <a:solidFill>
              <a:srgbClr val="000000"/>
            </a:solidFill>
            <a:round/>
          </a:ln>
        </p:spPr>
        <p:txBody>
          <a:bodyPr/>
          <a:lstStyle/>
          <a:p>
            <a:endParaRPr lang="en-US" dirty="0"/>
          </a:p>
        </p:txBody>
      </p:sp>
      <p:sp>
        <p:nvSpPr>
          <p:cNvPr id="33" name="Line 132"/>
          <p:cNvSpPr/>
          <p:nvPr/>
        </p:nvSpPr>
        <p:spPr>
          <a:xfrm>
            <a:off x="3533157" y="1811827"/>
            <a:ext cx="311948" cy="0"/>
          </a:xfrm>
          <a:prstGeom prst="line">
            <a:avLst/>
          </a:prstGeom>
          <a:ln w="19050" cmpd="sng">
            <a:solidFill>
              <a:schemeClr val="tx1"/>
            </a:solidFill>
            <a:round/>
          </a:ln>
        </p:spPr>
      </p:sp>
      <p:sp>
        <p:nvSpPr>
          <p:cNvPr id="34" name="Line 132"/>
          <p:cNvSpPr/>
          <p:nvPr/>
        </p:nvSpPr>
        <p:spPr>
          <a:xfrm>
            <a:off x="3533158" y="2229869"/>
            <a:ext cx="311948" cy="0"/>
          </a:xfrm>
          <a:prstGeom prst="line">
            <a:avLst/>
          </a:prstGeom>
          <a:ln w="19050" cmpd="sng">
            <a:solidFill>
              <a:schemeClr val="tx1"/>
            </a:solidFill>
            <a:round/>
          </a:ln>
        </p:spPr>
      </p:sp>
      <p:grpSp>
        <p:nvGrpSpPr>
          <p:cNvPr id="35" name="Group 34"/>
          <p:cNvGrpSpPr/>
          <p:nvPr/>
        </p:nvGrpSpPr>
        <p:grpSpPr>
          <a:xfrm>
            <a:off x="4317703" y="2356637"/>
            <a:ext cx="223130" cy="99378"/>
            <a:chOff x="1825468" y="4132528"/>
            <a:chExt cx="298260" cy="132840"/>
          </a:xfrm>
        </p:grpSpPr>
        <p:sp>
          <p:nvSpPr>
            <p:cNvPr id="36" name="CustomShape 174"/>
            <p:cNvSpPr/>
            <p:nvPr/>
          </p:nvSpPr>
          <p:spPr>
            <a:xfrm rot="5400000" flipH="1">
              <a:off x="2059828" y="4158808"/>
              <a:ext cx="85320" cy="42480"/>
            </a:xfrm>
            <a:prstGeom prst="straightConnector1">
              <a:avLst/>
            </a:prstGeom>
            <a:noFill/>
            <a:ln w="19050" cmpd="sng">
              <a:solidFill>
                <a:schemeClr val="tx1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37" name="CustomShape 175"/>
            <p:cNvSpPr/>
            <p:nvPr/>
          </p:nvSpPr>
          <p:spPr>
            <a:xfrm rot="5400000">
              <a:off x="1993948" y="4177528"/>
              <a:ext cx="132480" cy="42480"/>
            </a:xfrm>
            <a:prstGeom prst="straightConnector1">
              <a:avLst/>
            </a:prstGeom>
            <a:noFill/>
            <a:ln w="19050" cmpd="sng">
              <a:solidFill>
                <a:schemeClr val="tx1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38" name="CustomShape 176"/>
            <p:cNvSpPr/>
            <p:nvPr/>
          </p:nvSpPr>
          <p:spPr>
            <a:xfrm rot="5400000" flipV="1">
              <a:off x="1953988" y="4180048"/>
              <a:ext cx="127440" cy="42480"/>
            </a:xfrm>
            <a:prstGeom prst="straightConnector1">
              <a:avLst/>
            </a:prstGeom>
            <a:noFill/>
            <a:ln w="19050" cmpd="sng">
              <a:solidFill>
                <a:schemeClr val="tx1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39" name="CustomShape 177"/>
            <p:cNvSpPr/>
            <p:nvPr/>
          </p:nvSpPr>
          <p:spPr>
            <a:xfrm rot="5400000" flipV="1">
              <a:off x="1868668" y="4180048"/>
              <a:ext cx="127440" cy="42480"/>
            </a:xfrm>
            <a:prstGeom prst="straightConnector1">
              <a:avLst/>
            </a:prstGeom>
            <a:noFill/>
            <a:ln w="19050" cmpd="sng">
              <a:solidFill>
                <a:schemeClr val="tx1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40" name="CustomShape 178"/>
            <p:cNvSpPr/>
            <p:nvPr/>
          </p:nvSpPr>
          <p:spPr>
            <a:xfrm rot="5400000">
              <a:off x="1908628" y="4177528"/>
              <a:ext cx="132480" cy="42480"/>
            </a:xfrm>
            <a:prstGeom prst="straightConnector1">
              <a:avLst/>
            </a:prstGeom>
            <a:noFill/>
            <a:ln w="19050" cmpd="sng">
              <a:solidFill>
                <a:schemeClr val="tx1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41" name="CustomShape 179"/>
            <p:cNvSpPr/>
            <p:nvPr/>
          </p:nvSpPr>
          <p:spPr>
            <a:xfrm rot="5400000">
              <a:off x="1823308" y="4177528"/>
              <a:ext cx="132480" cy="42480"/>
            </a:xfrm>
            <a:prstGeom prst="straightConnector1">
              <a:avLst/>
            </a:prstGeom>
            <a:noFill/>
            <a:ln w="19050" cmpd="sng">
              <a:solidFill>
                <a:schemeClr val="tx1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42" name="CustomShape 180"/>
            <p:cNvSpPr/>
            <p:nvPr/>
          </p:nvSpPr>
          <p:spPr>
            <a:xfrm rot="5400000" flipH="1">
              <a:off x="1804228" y="4201648"/>
              <a:ext cx="84960" cy="42480"/>
            </a:xfrm>
            <a:prstGeom prst="straightConnector1">
              <a:avLst/>
            </a:prstGeom>
            <a:noFill/>
            <a:ln w="19050" cmpd="sng">
              <a:solidFill>
                <a:schemeClr val="tx1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</p:grpSp>
      <p:sp>
        <p:nvSpPr>
          <p:cNvPr id="43" name="Line 226"/>
          <p:cNvSpPr/>
          <p:nvPr/>
        </p:nvSpPr>
        <p:spPr>
          <a:xfrm rot="16200000" flipH="1">
            <a:off x="4654270" y="2307835"/>
            <a:ext cx="0" cy="215354"/>
          </a:xfrm>
          <a:prstGeom prst="line">
            <a:avLst/>
          </a:prstGeom>
          <a:ln w="19050" cmpd="sng">
            <a:solidFill>
              <a:schemeClr val="tx1"/>
            </a:solidFill>
            <a:round/>
          </a:ln>
        </p:spPr>
      </p:sp>
      <p:sp>
        <p:nvSpPr>
          <p:cNvPr id="44" name="Line 226"/>
          <p:cNvSpPr/>
          <p:nvPr/>
        </p:nvSpPr>
        <p:spPr>
          <a:xfrm rot="16200000" flipH="1">
            <a:off x="4166554" y="2250828"/>
            <a:ext cx="0" cy="291362"/>
          </a:xfrm>
          <a:prstGeom prst="line">
            <a:avLst/>
          </a:prstGeom>
          <a:ln w="19050" cmpd="sng">
            <a:solidFill>
              <a:schemeClr val="tx1"/>
            </a:solidFill>
            <a:round/>
          </a:ln>
        </p:spPr>
      </p:sp>
      <p:sp>
        <p:nvSpPr>
          <p:cNvPr id="45" name="Line 33"/>
          <p:cNvSpPr/>
          <p:nvPr/>
        </p:nvSpPr>
        <p:spPr>
          <a:xfrm>
            <a:off x="4768373" y="2411125"/>
            <a:ext cx="0" cy="772744"/>
          </a:xfrm>
          <a:prstGeom prst="line">
            <a:avLst/>
          </a:prstGeom>
          <a:ln w="19050" cmpd="sng">
            <a:solidFill>
              <a:srgbClr val="000000"/>
            </a:solidFill>
            <a:round/>
          </a:ln>
        </p:spPr>
        <p:txBody>
          <a:bodyPr/>
          <a:lstStyle/>
          <a:p>
            <a:endParaRPr lang="en-US" dirty="0"/>
          </a:p>
        </p:txBody>
      </p:sp>
      <p:sp>
        <p:nvSpPr>
          <p:cNvPr id="46" name="CustomShape 182"/>
          <p:cNvSpPr/>
          <p:nvPr/>
        </p:nvSpPr>
        <p:spPr>
          <a:xfrm rot="16200000" flipH="1" flipV="1">
            <a:off x="6237144" y="3050731"/>
            <a:ext cx="418788" cy="323518"/>
          </a:xfrm>
          <a:prstGeom prst="triangle">
            <a:avLst>
              <a:gd name="adj" fmla="val 50000"/>
            </a:avLst>
          </a:prstGeom>
          <a:noFill/>
          <a:ln w="19050" cmpd="sng">
            <a:solidFill>
              <a:srgbClr val="00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7" name="Line 33"/>
          <p:cNvSpPr/>
          <p:nvPr/>
        </p:nvSpPr>
        <p:spPr>
          <a:xfrm>
            <a:off x="5230754" y="2414292"/>
            <a:ext cx="0" cy="769576"/>
          </a:xfrm>
          <a:prstGeom prst="line">
            <a:avLst/>
          </a:prstGeom>
          <a:ln w="19050" cmpd="sng">
            <a:solidFill>
              <a:srgbClr val="000000"/>
            </a:solidFill>
            <a:round/>
          </a:ln>
        </p:spPr>
        <p:txBody>
          <a:bodyPr/>
          <a:lstStyle/>
          <a:p>
            <a:endParaRPr lang="en-US" dirty="0"/>
          </a:p>
        </p:txBody>
      </p:sp>
      <p:sp>
        <p:nvSpPr>
          <p:cNvPr id="48" name="Line 132"/>
          <p:cNvSpPr/>
          <p:nvPr/>
        </p:nvSpPr>
        <p:spPr>
          <a:xfrm>
            <a:off x="5661369" y="3214799"/>
            <a:ext cx="633396" cy="0"/>
          </a:xfrm>
          <a:prstGeom prst="line">
            <a:avLst/>
          </a:prstGeom>
          <a:ln w="19050" cmpd="sng">
            <a:solidFill>
              <a:schemeClr val="tx1"/>
            </a:solidFill>
            <a:round/>
          </a:ln>
        </p:spPr>
      </p:sp>
      <p:grpSp>
        <p:nvGrpSpPr>
          <p:cNvPr id="49" name="Group 48"/>
          <p:cNvGrpSpPr/>
          <p:nvPr/>
        </p:nvGrpSpPr>
        <p:grpSpPr>
          <a:xfrm rot="16200000">
            <a:off x="5963426" y="1581343"/>
            <a:ext cx="197141" cy="1650001"/>
            <a:chOff x="2419379" y="24791"/>
            <a:chExt cx="263520" cy="2205572"/>
          </a:xfrm>
        </p:grpSpPr>
        <p:sp>
          <p:nvSpPr>
            <p:cNvPr id="50" name="CustomShape 223"/>
            <p:cNvSpPr/>
            <p:nvPr/>
          </p:nvSpPr>
          <p:spPr>
            <a:xfrm flipH="1">
              <a:off x="2419379" y="1769144"/>
              <a:ext cx="263520" cy="360"/>
            </a:xfrm>
            <a:prstGeom prst="straightConnector1">
              <a:avLst/>
            </a:prstGeom>
            <a:noFill/>
            <a:ln w="19050" cmpd="sng">
              <a:solidFill>
                <a:schemeClr val="tx1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51" name="CustomShape 224"/>
            <p:cNvSpPr/>
            <p:nvPr/>
          </p:nvSpPr>
          <p:spPr>
            <a:xfrm flipH="1">
              <a:off x="2419379" y="1689771"/>
              <a:ext cx="263520" cy="360"/>
            </a:xfrm>
            <a:prstGeom prst="straightConnector1">
              <a:avLst/>
            </a:prstGeom>
            <a:noFill/>
            <a:ln w="19050" cmpd="sng">
              <a:solidFill>
                <a:schemeClr val="tx1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52" name="Line 226"/>
            <p:cNvSpPr/>
            <p:nvPr/>
          </p:nvSpPr>
          <p:spPr>
            <a:xfrm flipH="1">
              <a:off x="2538883" y="1769509"/>
              <a:ext cx="0" cy="460854"/>
            </a:xfrm>
            <a:prstGeom prst="line">
              <a:avLst/>
            </a:prstGeom>
            <a:ln w="19050" cmpd="sng">
              <a:solidFill>
                <a:schemeClr val="tx1"/>
              </a:solidFill>
              <a:round/>
            </a:ln>
          </p:spPr>
        </p:sp>
        <p:sp>
          <p:nvSpPr>
            <p:cNvPr id="53" name="Line 226"/>
            <p:cNvSpPr/>
            <p:nvPr/>
          </p:nvSpPr>
          <p:spPr>
            <a:xfrm flipH="1">
              <a:off x="2538885" y="24791"/>
              <a:ext cx="0" cy="1672707"/>
            </a:xfrm>
            <a:prstGeom prst="line">
              <a:avLst/>
            </a:prstGeom>
            <a:ln w="19050" cmpd="sng">
              <a:solidFill>
                <a:schemeClr val="tx1"/>
              </a:solidFill>
              <a:round/>
            </a:ln>
          </p:spPr>
        </p:sp>
      </p:grpSp>
      <p:sp>
        <p:nvSpPr>
          <p:cNvPr id="54" name="Line 132"/>
          <p:cNvSpPr/>
          <p:nvPr/>
        </p:nvSpPr>
        <p:spPr>
          <a:xfrm>
            <a:off x="6614632" y="3211632"/>
            <a:ext cx="535467" cy="0"/>
          </a:xfrm>
          <a:prstGeom prst="line">
            <a:avLst/>
          </a:prstGeom>
          <a:ln w="19050" cmpd="sng">
            <a:solidFill>
              <a:schemeClr val="tx1"/>
            </a:solidFill>
            <a:round/>
          </a:ln>
        </p:spPr>
      </p:sp>
      <p:grpSp>
        <p:nvGrpSpPr>
          <p:cNvPr id="55" name="Group 54"/>
          <p:cNvGrpSpPr/>
          <p:nvPr/>
        </p:nvGrpSpPr>
        <p:grpSpPr>
          <a:xfrm>
            <a:off x="6341404" y="2654333"/>
            <a:ext cx="223130" cy="99378"/>
            <a:chOff x="1825468" y="4132528"/>
            <a:chExt cx="298260" cy="132840"/>
          </a:xfrm>
        </p:grpSpPr>
        <p:sp>
          <p:nvSpPr>
            <p:cNvPr id="56" name="CustomShape 174"/>
            <p:cNvSpPr/>
            <p:nvPr/>
          </p:nvSpPr>
          <p:spPr>
            <a:xfrm rot="5400000" flipH="1">
              <a:off x="2059828" y="4158808"/>
              <a:ext cx="85320" cy="42480"/>
            </a:xfrm>
            <a:prstGeom prst="straightConnector1">
              <a:avLst/>
            </a:prstGeom>
            <a:noFill/>
            <a:ln w="19050" cmpd="sng">
              <a:solidFill>
                <a:schemeClr val="tx1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57" name="CustomShape 175"/>
            <p:cNvSpPr/>
            <p:nvPr/>
          </p:nvSpPr>
          <p:spPr>
            <a:xfrm rot="5400000">
              <a:off x="1993948" y="4177528"/>
              <a:ext cx="132480" cy="42480"/>
            </a:xfrm>
            <a:prstGeom prst="straightConnector1">
              <a:avLst/>
            </a:prstGeom>
            <a:noFill/>
            <a:ln w="19050" cmpd="sng">
              <a:solidFill>
                <a:schemeClr val="tx1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58" name="CustomShape 176"/>
            <p:cNvSpPr/>
            <p:nvPr/>
          </p:nvSpPr>
          <p:spPr>
            <a:xfrm rot="5400000" flipV="1">
              <a:off x="1953988" y="4180048"/>
              <a:ext cx="127440" cy="42480"/>
            </a:xfrm>
            <a:prstGeom prst="straightConnector1">
              <a:avLst/>
            </a:prstGeom>
            <a:noFill/>
            <a:ln w="19050" cmpd="sng">
              <a:solidFill>
                <a:schemeClr val="tx1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59" name="CustomShape 177"/>
            <p:cNvSpPr/>
            <p:nvPr/>
          </p:nvSpPr>
          <p:spPr>
            <a:xfrm rot="5400000" flipV="1">
              <a:off x="1868668" y="4180048"/>
              <a:ext cx="127440" cy="42480"/>
            </a:xfrm>
            <a:prstGeom prst="straightConnector1">
              <a:avLst/>
            </a:prstGeom>
            <a:noFill/>
            <a:ln w="19050" cmpd="sng">
              <a:solidFill>
                <a:schemeClr val="tx1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60" name="CustomShape 178"/>
            <p:cNvSpPr/>
            <p:nvPr/>
          </p:nvSpPr>
          <p:spPr>
            <a:xfrm rot="5400000">
              <a:off x="1908628" y="4177528"/>
              <a:ext cx="132480" cy="42480"/>
            </a:xfrm>
            <a:prstGeom prst="straightConnector1">
              <a:avLst/>
            </a:prstGeom>
            <a:noFill/>
            <a:ln w="19050" cmpd="sng">
              <a:solidFill>
                <a:schemeClr val="tx1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61" name="CustomShape 179"/>
            <p:cNvSpPr/>
            <p:nvPr/>
          </p:nvSpPr>
          <p:spPr>
            <a:xfrm rot="5400000">
              <a:off x="1823308" y="4177528"/>
              <a:ext cx="132480" cy="42480"/>
            </a:xfrm>
            <a:prstGeom prst="straightConnector1">
              <a:avLst/>
            </a:prstGeom>
            <a:noFill/>
            <a:ln w="19050" cmpd="sng">
              <a:solidFill>
                <a:schemeClr val="tx1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62" name="CustomShape 180"/>
            <p:cNvSpPr/>
            <p:nvPr/>
          </p:nvSpPr>
          <p:spPr>
            <a:xfrm rot="5400000" flipH="1">
              <a:off x="1804228" y="4201648"/>
              <a:ext cx="84960" cy="42480"/>
            </a:xfrm>
            <a:prstGeom prst="straightConnector1">
              <a:avLst/>
            </a:prstGeom>
            <a:noFill/>
            <a:ln w="19050" cmpd="sng">
              <a:solidFill>
                <a:schemeClr val="tx1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</p:grpSp>
      <p:sp>
        <p:nvSpPr>
          <p:cNvPr id="63" name="Line 226"/>
          <p:cNvSpPr/>
          <p:nvPr/>
        </p:nvSpPr>
        <p:spPr>
          <a:xfrm rot="16200000" flipH="1">
            <a:off x="6730225" y="2553277"/>
            <a:ext cx="0" cy="319862"/>
          </a:xfrm>
          <a:prstGeom prst="line">
            <a:avLst/>
          </a:prstGeom>
          <a:ln w="19050" cmpd="sng">
            <a:solidFill>
              <a:schemeClr val="tx1"/>
            </a:solidFill>
            <a:round/>
          </a:ln>
        </p:spPr>
      </p:sp>
      <p:sp>
        <p:nvSpPr>
          <p:cNvPr id="64" name="Line 226"/>
          <p:cNvSpPr/>
          <p:nvPr/>
        </p:nvSpPr>
        <p:spPr>
          <a:xfrm rot="16200000" flipH="1">
            <a:off x="6190255" y="2548525"/>
            <a:ext cx="0" cy="291362"/>
          </a:xfrm>
          <a:prstGeom prst="line">
            <a:avLst/>
          </a:prstGeom>
          <a:ln w="19050" cmpd="sng">
            <a:solidFill>
              <a:schemeClr val="tx1"/>
            </a:solidFill>
            <a:round/>
          </a:ln>
        </p:spPr>
      </p:sp>
      <p:sp>
        <p:nvSpPr>
          <p:cNvPr id="65" name="Line 33"/>
          <p:cNvSpPr/>
          <p:nvPr/>
        </p:nvSpPr>
        <p:spPr>
          <a:xfrm>
            <a:off x="6887084" y="2404791"/>
            <a:ext cx="0" cy="801247"/>
          </a:xfrm>
          <a:prstGeom prst="line">
            <a:avLst/>
          </a:prstGeom>
          <a:ln w="19050" cmpd="sng">
            <a:solidFill>
              <a:srgbClr val="000000"/>
            </a:solidFill>
            <a:round/>
          </a:ln>
        </p:spPr>
        <p:txBody>
          <a:bodyPr/>
          <a:lstStyle/>
          <a:p>
            <a:endParaRPr lang="en-US" dirty="0"/>
          </a:p>
        </p:txBody>
      </p:sp>
      <p:grpSp>
        <p:nvGrpSpPr>
          <p:cNvPr id="66" name="Group 65"/>
          <p:cNvGrpSpPr/>
          <p:nvPr/>
        </p:nvGrpSpPr>
        <p:grpSpPr>
          <a:xfrm>
            <a:off x="5732235" y="3217088"/>
            <a:ext cx="197141" cy="753744"/>
            <a:chOff x="2419379" y="1222826"/>
            <a:chExt cx="263520" cy="1007537"/>
          </a:xfrm>
        </p:grpSpPr>
        <p:sp>
          <p:nvSpPr>
            <p:cNvPr id="67" name="CustomShape 223"/>
            <p:cNvSpPr/>
            <p:nvPr/>
          </p:nvSpPr>
          <p:spPr>
            <a:xfrm flipH="1">
              <a:off x="2419379" y="1769144"/>
              <a:ext cx="263520" cy="360"/>
            </a:xfrm>
            <a:prstGeom prst="straightConnector1">
              <a:avLst/>
            </a:prstGeom>
            <a:noFill/>
            <a:ln w="19050" cmpd="sng">
              <a:solidFill>
                <a:schemeClr val="tx1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68" name="CustomShape 224"/>
            <p:cNvSpPr/>
            <p:nvPr/>
          </p:nvSpPr>
          <p:spPr>
            <a:xfrm flipH="1">
              <a:off x="2419379" y="1689771"/>
              <a:ext cx="263520" cy="360"/>
            </a:xfrm>
            <a:prstGeom prst="straightConnector1">
              <a:avLst/>
            </a:prstGeom>
            <a:noFill/>
            <a:ln w="19050" cmpd="sng">
              <a:solidFill>
                <a:schemeClr val="tx1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69" name="Line 226"/>
            <p:cNvSpPr/>
            <p:nvPr/>
          </p:nvSpPr>
          <p:spPr>
            <a:xfrm flipH="1">
              <a:off x="2538883" y="1769509"/>
              <a:ext cx="0" cy="460854"/>
            </a:xfrm>
            <a:prstGeom prst="line">
              <a:avLst/>
            </a:prstGeom>
            <a:ln w="19050" cmpd="sng">
              <a:solidFill>
                <a:schemeClr val="tx1"/>
              </a:solidFill>
              <a:round/>
            </a:ln>
          </p:spPr>
        </p:sp>
        <p:sp>
          <p:nvSpPr>
            <p:cNvPr id="70" name="Line 226"/>
            <p:cNvSpPr/>
            <p:nvPr/>
          </p:nvSpPr>
          <p:spPr>
            <a:xfrm flipH="1">
              <a:off x="2538883" y="1222826"/>
              <a:ext cx="0" cy="474670"/>
            </a:xfrm>
            <a:prstGeom prst="line">
              <a:avLst/>
            </a:prstGeom>
            <a:ln w="19050" cmpd="sng">
              <a:solidFill>
                <a:schemeClr val="tx1"/>
              </a:solidFill>
              <a:round/>
            </a:ln>
          </p:spPr>
        </p:sp>
      </p:grpSp>
      <p:grpSp>
        <p:nvGrpSpPr>
          <p:cNvPr id="71" name="Group 70"/>
          <p:cNvGrpSpPr/>
          <p:nvPr/>
        </p:nvGrpSpPr>
        <p:grpSpPr>
          <a:xfrm>
            <a:off x="5438814" y="3148382"/>
            <a:ext cx="223130" cy="99378"/>
            <a:chOff x="1825468" y="4132528"/>
            <a:chExt cx="298260" cy="132840"/>
          </a:xfrm>
        </p:grpSpPr>
        <p:sp>
          <p:nvSpPr>
            <p:cNvPr id="72" name="CustomShape 174"/>
            <p:cNvSpPr/>
            <p:nvPr/>
          </p:nvSpPr>
          <p:spPr>
            <a:xfrm rot="5400000" flipH="1">
              <a:off x="2059828" y="4158808"/>
              <a:ext cx="85320" cy="42480"/>
            </a:xfrm>
            <a:prstGeom prst="straightConnector1">
              <a:avLst/>
            </a:prstGeom>
            <a:noFill/>
            <a:ln w="19050" cmpd="sng">
              <a:solidFill>
                <a:schemeClr val="tx1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73" name="CustomShape 175"/>
            <p:cNvSpPr/>
            <p:nvPr/>
          </p:nvSpPr>
          <p:spPr>
            <a:xfrm rot="5400000">
              <a:off x="1993948" y="4177528"/>
              <a:ext cx="132480" cy="42480"/>
            </a:xfrm>
            <a:prstGeom prst="straightConnector1">
              <a:avLst/>
            </a:prstGeom>
            <a:noFill/>
            <a:ln w="19050" cmpd="sng">
              <a:solidFill>
                <a:schemeClr val="tx1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74" name="CustomShape 176"/>
            <p:cNvSpPr/>
            <p:nvPr/>
          </p:nvSpPr>
          <p:spPr>
            <a:xfrm rot="5400000" flipV="1">
              <a:off x="1953988" y="4180048"/>
              <a:ext cx="127440" cy="42480"/>
            </a:xfrm>
            <a:prstGeom prst="straightConnector1">
              <a:avLst/>
            </a:prstGeom>
            <a:noFill/>
            <a:ln w="19050" cmpd="sng">
              <a:solidFill>
                <a:schemeClr val="tx1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75" name="CustomShape 177"/>
            <p:cNvSpPr/>
            <p:nvPr/>
          </p:nvSpPr>
          <p:spPr>
            <a:xfrm rot="5400000" flipV="1">
              <a:off x="1868668" y="4180048"/>
              <a:ext cx="127440" cy="42480"/>
            </a:xfrm>
            <a:prstGeom prst="straightConnector1">
              <a:avLst/>
            </a:prstGeom>
            <a:noFill/>
            <a:ln w="19050" cmpd="sng">
              <a:solidFill>
                <a:schemeClr val="tx1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76" name="CustomShape 178"/>
            <p:cNvSpPr/>
            <p:nvPr/>
          </p:nvSpPr>
          <p:spPr>
            <a:xfrm rot="5400000">
              <a:off x="1908628" y="4177528"/>
              <a:ext cx="132480" cy="42480"/>
            </a:xfrm>
            <a:prstGeom prst="straightConnector1">
              <a:avLst/>
            </a:prstGeom>
            <a:noFill/>
            <a:ln w="19050" cmpd="sng">
              <a:solidFill>
                <a:schemeClr val="tx1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77" name="CustomShape 179"/>
            <p:cNvSpPr/>
            <p:nvPr/>
          </p:nvSpPr>
          <p:spPr>
            <a:xfrm rot="5400000">
              <a:off x="1823308" y="4177528"/>
              <a:ext cx="132480" cy="42480"/>
            </a:xfrm>
            <a:prstGeom prst="straightConnector1">
              <a:avLst/>
            </a:prstGeom>
            <a:noFill/>
            <a:ln w="19050" cmpd="sng">
              <a:solidFill>
                <a:schemeClr val="tx1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78" name="CustomShape 180"/>
            <p:cNvSpPr/>
            <p:nvPr/>
          </p:nvSpPr>
          <p:spPr>
            <a:xfrm rot="5400000" flipH="1">
              <a:off x="1804228" y="4201648"/>
              <a:ext cx="84960" cy="42480"/>
            </a:xfrm>
            <a:prstGeom prst="straightConnector1">
              <a:avLst/>
            </a:prstGeom>
            <a:noFill/>
            <a:ln w="19050" cmpd="sng">
              <a:solidFill>
                <a:schemeClr val="tx1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</p:grpSp>
      <p:sp>
        <p:nvSpPr>
          <p:cNvPr id="79" name="Line 33"/>
          <p:cNvSpPr/>
          <p:nvPr/>
        </p:nvSpPr>
        <p:spPr>
          <a:xfrm>
            <a:off x="6041500" y="2689819"/>
            <a:ext cx="0" cy="525720"/>
          </a:xfrm>
          <a:prstGeom prst="line">
            <a:avLst/>
          </a:prstGeom>
          <a:ln w="19050" cmpd="sng">
            <a:solidFill>
              <a:srgbClr val="000000"/>
            </a:solidFill>
            <a:round/>
          </a:ln>
        </p:spPr>
        <p:txBody>
          <a:bodyPr/>
          <a:lstStyle/>
          <a:p>
            <a:endParaRPr lang="en-US" dirty="0"/>
          </a:p>
        </p:txBody>
      </p:sp>
      <p:sp>
        <p:nvSpPr>
          <p:cNvPr id="80" name="Line 132"/>
          <p:cNvSpPr/>
          <p:nvPr/>
        </p:nvSpPr>
        <p:spPr>
          <a:xfrm>
            <a:off x="5738516" y="3971711"/>
            <a:ext cx="165631" cy="0"/>
          </a:xfrm>
          <a:prstGeom prst="line">
            <a:avLst/>
          </a:prstGeom>
          <a:ln w="19050" cmpd="sng">
            <a:solidFill>
              <a:schemeClr val="tx1"/>
            </a:solidFill>
            <a:round/>
          </a:ln>
        </p:spPr>
      </p:sp>
      <p:sp>
        <p:nvSpPr>
          <p:cNvPr id="81" name="Line 133"/>
          <p:cNvSpPr/>
          <p:nvPr/>
        </p:nvSpPr>
        <p:spPr>
          <a:xfrm>
            <a:off x="5779991" y="4013186"/>
            <a:ext cx="82681" cy="0"/>
          </a:xfrm>
          <a:prstGeom prst="line">
            <a:avLst/>
          </a:prstGeom>
          <a:ln w="19050" cmpd="sng">
            <a:solidFill>
              <a:schemeClr val="tx1"/>
            </a:solidFill>
            <a:round/>
          </a:ln>
        </p:spPr>
      </p:sp>
      <p:sp>
        <p:nvSpPr>
          <p:cNvPr id="82" name="Rectangle 81"/>
          <p:cNvSpPr/>
          <p:nvPr/>
        </p:nvSpPr>
        <p:spPr>
          <a:xfrm>
            <a:off x="5122982" y="1739900"/>
            <a:ext cx="1833681" cy="2438400"/>
          </a:xfrm>
          <a:prstGeom prst="rect">
            <a:avLst/>
          </a:prstGeom>
          <a:noFill/>
          <a:ln w="12700" cmpd="sng">
            <a:solidFill>
              <a:srgbClr val="595959"/>
            </a:solidFill>
            <a:prstDash val="sys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/>
          </a:p>
        </p:txBody>
      </p:sp>
      <p:sp>
        <p:nvSpPr>
          <p:cNvPr id="83" name="TextBox 82"/>
          <p:cNvSpPr txBox="1"/>
          <p:nvPr/>
        </p:nvSpPr>
        <p:spPr>
          <a:xfrm>
            <a:off x="5829250" y="1409172"/>
            <a:ext cx="39400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000000"/>
                </a:solidFill>
              </a:rPr>
              <a:t>x 2</a:t>
            </a:r>
            <a:endParaRPr lang="en-US" sz="1400" dirty="0">
              <a:solidFill>
                <a:srgbClr val="000000"/>
              </a:solidFill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1516373" y="1968943"/>
            <a:ext cx="148496" cy="296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85" name="CustomShape 182"/>
          <p:cNvSpPr/>
          <p:nvPr/>
        </p:nvSpPr>
        <p:spPr>
          <a:xfrm rot="16200000" flipH="1" flipV="1">
            <a:off x="1304652" y="3054734"/>
            <a:ext cx="450153" cy="347748"/>
          </a:xfrm>
          <a:prstGeom prst="triangle">
            <a:avLst>
              <a:gd name="adj" fmla="val 50000"/>
            </a:avLst>
          </a:prstGeom>
          <a:noFill/>
          <a:ln w="19050" cmpd="sng">
            <a:solidFill>
              <a:srgbClr val="00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86" name="Line 139"/>
          <p:cNvSpPr/>
          <p:nvPr/>
        </p:nvSpPr>
        <p:spPr>
          <a:xfrm>
            <a:off x="1042419" y="1978856"/>
            <a:ext cx="267198" cy="0"/>
          </a:xfrm>
          <a:prstGeom prst="line">
            <a:avLst/>
          </a:prstGeom>
          <a:ln w="19050" cmpd="sng">
            <a:solidFill>
              <a:srgbClr val="000000"/>
            </a:solidFill>
            <a:round/>
          </a:ln>
        </p:spPr>
        <p:txBody>
          <a:bodyPr/>
          <a:lstStyle/>
          <a:p>
            <a:endParaRPr lang="en-US" dirty="0"/>
          </a:p>
        </p:txBody>
      </p:sp>
      <p:sp>
        <p:nvSpPr>
          <p:cNvPr id="87" name="Line 140"/>
          <p:cNvSpPr/>
          <p:nvPr/>
        </p:nvSpPr>
        <p:spPr>
          <a:xfrm>
            <a:off x="1175873" y="1968943"/>
            <a:ext cx="0" cy="192661"/>
          </a:xfrm>
          <a:prstGeom prst="line">
            <a:avLst/>
          </a:prstGeom>
          <a:ln w="19050" cmpd="sng">
            <a:solidFill>
              <a:srgbClr val="000000"/>
            </a:solidFill>
            <a:round/>
          </a:ln>
        </p:spPr>
      </p:sp>
      <p:grpSp>
        <p:nvGrpSpPr>
          <p:cNvPr id="88" name="Group 87"/>
          <p:cNvGrpSpPr/>
          <p:nvPr/>
        </p:nvGrpSpPr>
        <p:grpSpPr>
          <a:xfrm>
            <a:off x="1175873" y="2166216"/>
            <a:ext cx="178325" cy="178035"/>
            <a:chOff x="3913496" y="3270384"/>
            <a:chExt cx="221760" cy="221400"/>
          </a:xfrm>
        </p:grpSpPr>
        <p:sp>
          <p:nvSpPr>
            <p:cNvPr id="89" name="Line 37"/>
            <p:cNvSpPr/>
            <p:nvPr/>
          </p:nvSpPr>
          <p:spPr>
            <a:xfrm>
              <a:off x="3913496" y="3491784"/>
              <a:ext cx="166320" cy="0"/>
            </a:xfrm>
            <a:prstGeom prst="line">
              <a:avLst/>
            </a:prstGeom>
            <a:ln w="19050" cmpd="sng">
              <a:solidFill>
                <a:srgbClr val="000000"/>
              </a:solidFill>
              <a:round/>
            </a:ln>
          </p:spPr>
        </p:sp>
        <p:sp>
          <p:nvSpPr>
            <p:cNvPr id="90" name="Line 38"/>
            <p:cNvSpPr/>
            <p:nvPr/>
          </p:nvSpPr>
          <p:spPr>
            <a:xfrm>
              <a:off x="3913496" y="3270384"/>
              <a:ext cx="166320" cy="0"/>
            </a:xfrm>
            <a:prstGeom prst="line">
              <a:avLst/>
            </a:prstGeom>
            <a:ln w="19050" cmpd="sng">
              <a:solidFill>
                <a:srgbClr val="000000"/>
              </a:solidFill>
              <a:round/>
              <a:headEnd type="triangle" w="med" len="med"/>
            </a:ln>
          </p:spPr>
        </p:sp>
        <p:sp>
          <p:nvSpPr>
            <p:cNvPr id="91" name="Line 39"/>
            <p:cNvSpPr/>
            <p:nvPr/>
          </p:nvSpPr>
          <p:spPr>
            <a:xfrm>
              <a:off x="4135256" y="3270384"/>
              <a:ext cx="0" cy="221400"/>
            </a:xfrm>
            <a:prstGeom prst="line">
              <a:avLst/>
            </a:prstGeom>
            <a:ln w="19050" cmpd="sng">
              <a:solidFill>
                <a:srgbClr val="000000"/>
              </a:solidFill>
              <a:round/>
            </a:ln>
          </p:spPr>
        </p:sp>
        <p:sp>
          <p:nvSpPr>
            <p:cNvPr id="92" name="Line 40"/>
            <p:cNvSpPr/>
            <p:nvPr/>
          </p:nvSpPr>
          <p:spPr>
            <a:xfrm>
              <a:off x="4079816" y="3270384"/>
              <a:ext cx="0" cy="221400"/>
            </a:xfrm>
            <a:prstGeom prst="line">
              <a:avLst/>
            </a:prstGeom>
            <a:ln w="19050" cmpd="sng">
              <a:solidFill>
                <a:srgbClr val="000000"/>
              </a:solidFill>
              <a:round/>
            </a:ln>
          </p:spPr>
        </p:sp>
      </p:grpSp>
      <p:sp>
        <p:nvSpPr>
          <p:cNvPr id="93" name="Line 33"/>
          <p:cNvSpPr/>
          <p:nvPr/>
        </p:nvSpPr>
        <p:spPr>
          <a:xfrm>
            <a:off x="1179461" y="2336593"/>
            <a:ext cx="0" cy="983800"/>
          </a:xfrm>
          <a:prstGeom prst="line">
            <a:avLst/>
          </a:prstGeom>
          <a:ln w="19050" cmpd="sng">
            <a:solidFill>
              <a:srgbClr val="000000"/>
            </a:solidFill>
            <a:round/>
          </a:ln>
        </p:spPr>
      </p:sp>
      <p:sp>
        <p:nvSpPr>
          <p:cNvPr id="94" name="Line 132"/>
          <p:cNvSpPr/>
          <p:nvPr/>
        </p:nvSpPr>
        <p:spPr>
          <a:xfrm>
            <a:off x="444500" y="3220877"/>
            <a:ext cx="918685" cy="0"/>
          </a:xfrm>
          <a:prstGeom prst="line">
            <a:avLst/>
          </a:prstGeom>
          <a:ln w="19050" cmpd="sng">
            <a:solidFill>
              <a:schemeClr val="tx1"/>
            </a:solidFill>
            <a:round/>
          </a:ln>
        </p:spPr>
      </p:sp>
      <p:grpSp>
        <p:nvGrpSpPr>
          <p:cNvPr id="95" name="Group 94"/>
          <p:cNvGrpSpPr/>
          <p:nvPr/>
        </p:nvGrpSpPr>
        <p:grpSpPr>
          <a:xfrm rot="16200000">
            <a:off x="2064880" y="1823368"/>
            <a:ext cx="211905" cy="1982943"/>
            <a:chOff x="2419379" y="1019628"/>
            <a:chExt cx="263520" cy="2465935"/>
          </a:xfrm>
        </p:grpSpPr>
        <p:sp>
          <p:nvSpPr>
            <p:cNvPr id="96" name="CustomShape 223"/>
            <p:cNvSpPr/>
            <p:nvPr/>
          </p:nvSpPr>
          <p:spPr>
            <a:xfrm flipH="1">
              <a:off x="2419379" y="1769144"/>
              <a:ext cx="263520" cy="360"/>
            </a:xfrm>
            <a:prstGeom prst="straightConnector1">
              <a:avLst/>
            </a:prstGeom>
            <a:noFill/>
            <a:ln w="19050" cmpd="sng">
              <a:solidFill>
                <a:schemeClr val="tx1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97" name="CustomShape 224"/>
            <p:cNvSpPr/>
            <p:nvPr/>
          </p:nvSpPr>
          <p:spPr>
            <a:xfrm flipH="1">
              <a:off x="2419379" y="1689771"/>
              <a:ext cx="263520" cy="360"/>
            </a:xfrm>
            <a:prstGeom prst="straightConnector1">
              <a:avLst/>
            </a:prstGeom>
            <a:noFill/>
            <a:ln w="19050" cmpd="sng">
              <a:solidFill>
                <a:schemeClr val="tx1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98" name="Line 226"/>
            <p:cNvSpPr/>
            <p:nvPr/>
          </p:nvSpPr>
          <p:spPr>
            <a:xfrm flipH="1">
              <a:off x="2538883" y="1769508"/>
              <a:ext cx="0" cy="1716055"/>
            </a:xfrm>
            <a:prstGeom prst="line">
              <a:avLst/>
            </a:prstGeom>
            <a:ln w="19050" cmpd="sng">
              <a:solidFill>
                <a:schemeClr val="tx1"/>
              </a:solidFill>
              <a:round/>
            </a:ln>
          </p:spPr>
        </p:sp>
        <p:sp>
          <p:nvSpPr>
            <p:cNvPr id="99" name="Line 226"/>
            <p:cNvSpPr/>
            <p:nvPr/>
          </p:nvSpPr>
          <p:spPr>
            <a:xfrm flipH="1">
              <a:off x="2538883" y="1019628"/>
              <a:ext cx="0" cy="677868"/>
            </a:xfrm>
            <a:prstGeom prst="line">
              <a:avLst/>
            </a:prstGeom>
            <a:ln w="19050" cmpd="sng">
              <a:solidFill>
                <a:schemeClr val="tx1"/>
              </a:solidFill>
              <a:round/>
            </a:ln>
          </p:spPr>
        </p:sp>
      </p:grpSp>
      <p:sp>
        <p:nvSpPr>
          <p:cNvPr id="100" name="Line 226"/>
          <p:cNvSpPr/>
          <p:nvPr/>
        </p:nvSpPr>
        <p:spPr>
          <a:xfrm flipH="1">
            <a:off x="2301843" y="3322512"/>
            <a:ext cx="0" cy="289520"/>
          </a:xfrm>
          <a:prstGeom prst="line">
            <a:avLst/>
          </a:prstGeom>
          <a:ln w="19050" cmpd="sng">
            <a:solidFill>
              <a:schemeClr val="tx1"/>
            </a:solidFill>
            <a:round/>
          </a:ln>
        </p:spPr>
      </p:sp>
      <p:sp>
        <p:nvSpPr>
          <p:cNvPr id="101" name="Line 132"/>
          <p:cNvSpPr/>
          <p:nvPr/>
        </p:nvSpPr>
        <p:spPr>
          <a:xfrm>
            <a:off x="2215461" y="3615763"/>
            <a:ext cx="178035" cy="0"/>
          </a:xfrm>
          <a:prstGeom prst="line">
            <a:avLst/>
          </a:prstGeom>
          <a:ln w="19050" cmpd="sng">
            <a:solidFill>
              <a:schemeClr val="tx1"/>
            </a:solidFill>
            <a:round/>
          </a:ln>
        </p:spPr>
      </p:sp>
      <p:sp>
        <p:nvSpPr>
          <p:cNvPr id="102" name="Line 133"/>
          <p:cNvSpPr/>
          <p:nvPr/>
        </p:nvSpPr>
        <p:spPr>
          <a:xfrm>
            <a:off x="2260042" y="3660344"/>
            <a:ext cx="88873" cy="0"/>
          </a:xfrm>
          <a:prstGeom prst="line">
            <a:avLst/>
          </a:prstGeom>
          <a:ln w="19050" cmpd="sng">
            <a:solidFill>
              <a:schemeClr val="tx1"/>
            </a:solidFill>
            <a:round/>
          </a:ln>
        </p:spPr>
      </p:sp>
      <p:sp>
        <p:nvSpPr>
          <p:cNvPr id="103" name="Line 1"/>
          <p:cNvSpPr/>
          <p:nvPr/>
        </p:nvSpPr>
        <p:spPr>
          <a:xfrm>
            <a:off x="2163733" y="3316581"/>
            <a:ext cx="133744" cy="0"/>
          </a:xfrm>
          <a:prstGeom prst="line">
            <a:avLst/>
          </a:prstGeom>
          <a:ln w="19050" cmpd="sng">
            <a:solidFill>
              <a:srgbClr val="000000"/>
            </a:solidFill>
            <a:round/>
            <a:tailEnd type="triangle" w="med" len="med"/>
          </a:ln>
        </p:spPr>
      </p:sp>
      <p:sp>
        <p:nvSpPr>
          <p:cNvPr id="104" name="Line 2"/>
          <p:cNvSpPr/>
          <p:nvPr/>
        </p:nvSpPr>
        <p:spPr>
          <a:xfrm>
            <a:off x="2163733" y="3138256"/>
            <a:ext cx="133744" cy="0"/>
          </a:xfrm>
          <a:prstGeom prst="line">
            <a:avLst/>
          </a:prstGeom>
          <a:ln w="19050" cmpd="sng">
            <a:solidFill>
              <a:srgbClr val="000000"/>
            </a:solidFill>
            <a:round/>
          </a:ln>
        </p:spPr>
      </p:sp>
      <p:sp>
        <p:nvSpPr>
          <p:cNvPr id="105" name="Line 3"/>
          <p:cNvSpPr/>
          <p:nvPr/>
        </p:nvSpPr>
        <p:spPr>
          <a:xfrm>
            <a:off x="2163733" y="3138256"/>
            <a:ext cx="0" cy="178325"/>
          </a:xfrm>
          <a:prstGeom prst="line">
            <a:avLst/>
          </a:prstGeom>
          <a:ln w="19050" cmpd="sng">
            <a:solidFill>
              <a:srgbClr val="000000"/>
            </a:solidFill>
            <a:round/>
          </a:ln>
        </p:spPr>
      </p:sp>
      <p:sp>
        <p:nvSpPr>
          <p:cNvPr id="106" name="Line 4"/>
          <p:cNvSpPr/>
          <p:nvPr/>
        </p:nvSpPr>
        <p:spPr>
          <a:xfrm>
            <a:off x="2119441" y="3138256"/>
            <a:ext cx="0" cy="178325"/>
          </a:xfrm>
          <a:prstGeom prst="line">
            <a:avLst/>
          </a:prstGeom>
          <a:ln w="19050" cmpd="sng">
            <a:solidFill>
              <a:srgbClr val="000000"/>
            </a:solidFill>
            <a:round/>
          </a:ln>
        </p:spPr>
      </p:sp>
      <p:sp>
        <p:nvSpPr>
          <p:cNvPr id="107" name="Line 132"/>
          <p:cNvSpPr/>
          <p:nvPr/>
        </p:nvSpPr>
        <p:spPr>
          <a:xfrm>
            <a:off x="1710411" y="3227686"/>
            <a:ext cx="408499" cy="0"/>
          </a:xfrm>
          <a:prstGeom prst="line">
            <a:avLst/>
          </a:prstGeom>
          <a:ln w="19050" cmpd="sng">
            <a:solidFill>
              <a:schemeClr val="tx1"/>
            </a:solidFill>
            <a:round/>
          </a:ln>
        </p:spPr>
      </p:sp>
      <p:sp>
        <p:nvSpPr>
          <p:cNvPr id="108" name="Line 33"/>
          <p:cNvSpPr/>
          <p:nvPr/>
        </p:nvSpPr>
        <p:spPr>
          <a:xfrm>
            <a:off x="1969227" y="2816580"/>
            <a:ext cx="0" cy="401691"/>
          </a:xfrm>
          <a:prstGeom prst="line">
            <a:avLst/>
          </a:prstGeom>
          <a:ln w="19050" cmpd="sng">
            <a:solidFill>
              <a:srgbClr val="000000"/>
            </a:solidFill>
            <a:round/>
          </a:ln>
        </p:spPr>
      </p:sp>
      <p:sp>
        <p:nvSpPr>
          <p:cNvPr id="109" name="Oval 108"/>
          <p:cNvSpPr/>
          <p:nvPr/>
        </p:nvSpPr>
        <p:spPr>
          <a:xfrm>
            <a:off x="1948704" y="2802964"/>
            <a:ext cx="36764" cy="39592"/>
          </a:xfrm>
          <a:prstGeom prst="ellipse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" name="Line 132"/>
          <p:cNvSpPr/>
          <p:nvPr/>
        </p:nvSpPr>
        <p:spPr>
          <a:xfrm>
            <a:off x="1363184" y="2250690"/>
            <a:ext cx="750621" cy="0"/>
          </a:xfrm>
          <a:prstGeom prst="line">
            <a:avLst/>
          </a:prstGeom>
          <a:ln w="19050" cmpd="sng">
            <a:solidFill>
              <a:schemeClr val="tx1"/>
            </a:solidFill>
            <a:round/>
          </a:ln>
        </p:spPr>
      </p:sp>
      <p:sp>
        <p:nvSpPr>
          <p:cNvPr id="111" name="Line 32"/>
          <p:cNvSpPr/>
          <p:nvPr/>
        </p:nvSpPr>
        <p:spPr>
          <a:xfrm>
            <a:off x="2167391" y="1951623"/>
            <a:ext cx="267198" cy="0"/>
          </a:xfrm>
          <a:prstGeom prst="line">
            <a:avLst/>
          </a:prstGeom>
          <a:ln w="19050" cmpd="sng">
            <a:solidFill>
              <a:srgbClr val="000000"/>
            </a:solidFill>
            <a:round/>
          </a:ln>
        </p:spPr>
      </p:sp>
      <p:sp>
        <p:nvSpPr>
          <p:cNvPr id="112" name="Line 33"/>
          <p:cNvSpPr/>
          <p:nvPr/>
        </p:nvSpPr>
        <p:spPr>
          <a:xfrm>
            <a:off x="2301135" y="1942781"/>
            <a:ext cx="0" cy="208285"/>
          </a:xfrm>
          <a:prstGeom prst="line">
            <a:avLst/>
          </a:prstGeom>
          <a:ln w="19050" cmpd="sng">
            <a:solidFill>
              <a:srgbClr val="000000"/>
            </a:solidFill>
            <a:round/>
          </a:ln>
        </p:spPr>
      </p:sp>
      <p:sp>
        <p:nvSpPr>
          <p:cNvPr id="113" name="Line 159"/>
          <p:cNvSpPr/>
          <p:nvPr/>
        </p:nvSpPr>
        <p:spPr>
          <a:xfrm>
            <a:off x="2161891" y="2336144"/>
            <a:ext cx="133454" cy="0"/>
          </a:xfrm>
          <a:prstGeom prst="line">
            <a:avLst/>
          </a:prstGeom>
          <a:ln w="19050" cmpd="sng">
            <a:solidFill>
              <a:srgbClr val="000000"/>
            </a:solidFill>
            <a:round/>
          </a:ln>
        </p:spPr>
      </p:sp>
      <p:sp>
        <p:nvSpPr>
          <p:cNvPr id="114" name="Line 160"/>
          <p:cNvSpPr/>
          <p:nvPr/>
        </p:nvSpPr>
        <p:spPr>
          <a:xfrm>
            <a:off x="2161891" y="2158109"/>
            <a:ext cx="133454" cy="0"/>
          </a:xfrm>
          <a:prstGeom prst="line">
            <a:avLst/>
          </a:prstGeom>
          <a:ln w="19050" cmpd="sng">
            <a:solidFill>
              <a:srgbClr val="000000"/>
            </a:solidFill>
            <a:round/>
            <a:headEnd type="triangle" w="med" len="med"/>
          </a:ln>
        </p:spPr>
      </p:sp>
      <p:sp>
        <p:nvSpPr>
          <p:cNvPr id="115" name="Line 161"/>
          <p:cNvSpPr/>
          <p:nvPr/>
        </p:nvSpPr>
        <p:spPr>
          <a:xfrm>
            <a:off x="2161891" y="2158109"/>
            <a:ext cx="0" cy="178035"/>
          </a:xfrm>
          <a:prstGeom prst="line">
            <a:avLst/>
          </a:prstGeom>
          <a:ln w="19050" cmpd="sng">
            <a:solidFill>
              <a:srgbClr val="000000"/>
            </a:solidFill>
            <a:round/>
          </a:ln>
        </p:spPr>
      </p:sp>
      <p:sp>
        <p:nvSpPr>
          <p:cNvPr id="116" name="Line 162"/>
          <p:cNvSpPr/>
          <p:nvPr/>
        </p:nvSpPr>
        <p:spPr>
          <a:xfrm>
            <a:off x="2117310" y="2158109"/>
            <a:ext cx="0" cy="178035"/>
          </a:xfrm>
          <a:prstGeom prst="line">
            <a:avLst/>
          </a:prstGeom>
          <a:ln w="19050" cmpd="sng">
            <a:solidFill>
              <a:srgbClr val="000000"/>
            </a:solidFill>
            <a:round/>
          </a:ln>
        </p:spPr>
      </p:sp>
      <p:sp>
        <p:nvSpPr>
          <p:cNvPr id="117" name="Line 33"/>
          <p:cNvSpPr/>
          <p:nvPr/>
        </p:nvSpPr>
        <p:spPr>
          <a:xfrm>
            <a:off x="1941994" y="2254892"/>
            <a:ext cx="0" cy="319991"/>
          </a:xfrm>
          <a:prstGeom prst="line">
            <a:avLst/>
          </a:prstGeom>
          <a:ln w="19050" cmpd="sng">
            <a:solidFill>
              <a:srgbClr val="000000"/>
            </a:solidFill>
            <a:round/>
          </a:ln>
        </p:spPr>
      </p:sp>
      <p:sp>
        <p:nvSpPr>
          <p:cNvPr id="118" name="Line 32"/>
          <p:cNvSpPr/>
          <p:nvPr/>
        </p:nvSpPr>
        <p:spPr>
          <a:xfrm>
            <a:off x="3025238" y="1944816"/>
            <a:ext cx="267198" cy="0"/>
          </a:xfrm>
          <a:prstGeom prst="line">
            <a:avLst/>
          </a:prstGeom>
          <a:ln w="19050" cmpd="sng">
            <a:solidFill>
              <a:srgbClr val="000000"/>
            </a:solidFill>
            <a:round/>
          </a:ln>
        </p:spPr>
      </p:sp>
      <p:sp>
        <p:nvSpPr>
          <p:cNvPr id="119" name="Line 33"/>
          <p:cNvSpPr/>
          <p:nvPr/>
        </p:nvSpPr>
        <p:spPr>
          <a:xfrm>
            <a:off x="3158982" y="1935974"/>
            <a:ext cx="0" cy="208285"/>
          </a:xfrm>
          <a:prstGeom prst="line">
            <a:avLst/>
          </a:prstGeom>
          <a:ln w="19050" cmpd="sng">
            <a:solidFill>
              <a:srgbClr val="000000"/>
            </a:solidFill>
            <a:round/>
          </a:ln>
        </p:spPr>
      </p:sp>
      <p:sp>
        <p:nvSpPr>
          <p:cNvPr id="120" name="Line 159"/>
          <p:cNvSpPr/>
          <p:nvPr/>
        </p:nvSpPr>
        <p:spPr>
          <a:xfrm>
            <a:off x="3019738" y="2329337"/>
            <a:ext cx="133454" cy="0"/>
          </a:xfrm>
          <a:prstGeom prst="line">
            <a:avLst/>
          </a:prstGeom>
          <a:ln w="19050" cmpd="sng">
            <a:solidFill>
              <a:srgbClr val="000000"/>
            </a:solidFill>
            <a:round/>
          </a:ln>
        </p:spPr>
      </p:sp>
      <p:sp>
        <p:nvSpPr>
          <p:cNvPr id="121" name="Line 160"/>
          <p:cNvSpPr/>
          <p:nvPr/>
        </p:nvSpPr>
        <p:spPr>
          <a:xfrm>
            <a:off x="3019738" y="2151302"/>
            <a:ext cx="133454" cy="0"/>
          </a:xfrm>
          <a:prstGeom prst="line">
            <a:avLst/>
          </a:prstGeom>
          <a:ln w="19050" cmpd="sng">
            <a:solidFill>
              <a:srgbClr val="000000"/>
            </a:solidFill>
            <a:round/>
            <a:headEnd type="triangle" w="med" len="med"/>
          </a:ln>
        </p:spPr>
      </p:sp>
      <p:sp>
        <p:nvSpPr>
          <p:cNvPr id="122" name="Line 161"/>
          <p:cNvSpPr/>
          <p:nvPr/>
        </p:nvSpPr>
        <p:spPr>
          <a:xfrm>
            <a:off x="3019738" y="2151302"/>
            <a:ext cx="0" cy="178035"/>
          </a:xfrm>
          <a:prstGeom prst="line">
            <a:avLst/>
          </a:prstGeom>
          <a:ln w="19050" cmpd="sng">
            <a:solidFill>
              <a:srgbClr val="000000"/>
            </a:solidFill>
            <a:round/>
          </a:ln>
        </p:spPr>
      </p:sp>
      <p:sp>
        <p:nvSpPr>
          <p:cNvPr id="123" name="Line 162"/>
          <p:cNvSpPr/>
          <p:nvPr/>
        </p:nvSpPr>
        <p:spPr>
          <a:xfrm>
            <a:off x="2975157" y="2151302"/>
            <a:ext cx="0" cy="178035"/>
          </a:xfrm>
          <a:prstGeom prst="line">
            <a:avLst/>
          </a:prstGeom>
          <a:ln w="19050" cmpd="sng">
            <a:solidFill>
              <a:srgbClr val="000000"/>
            </a:solidFill>
            <a:round/>
          </a:ln>
        </p:spPr>
      </p:sp>
      <p:sp>
        <p:nvSpPr>
          <p:cNvPr id="124" name="Line 33"/>
          <p:cNvSpPr/>
          <p:nvPr/>
        </p:nvSpPr>
        <p:spPr>
          <a:xfrm>
            <a:off x="3153878" y="2326379"/>
            <a:ext cx="0" cy="861321"/>
          </a:xfrm>
          <a:prstGeom prst="line">
            <a:avLst/>
          </a:prstGeom>
          <a:ln w="19050" cmpd="sng">
            <a:solidFill>
              <a:srgbClr val="000000"/>
            </a:solidFill>
            <a:round/>
          </a:ln>
        </p:spPr>
      </p:sp>
      <p:sp>
        <p:nvSpPr>
          <p:cNvPr id="125" name="Line 33"/>
          <p:cNvSpPr/>
          <p:nvPr/>
        </p:nvSpPr>
        <p:spPr>
          <a:xfrm>
            <a:off x="2704528" y="2248083"/>
            <a:ext cx="0" cy="319991"/>
          </a:xfrm>
          <a:prstGeom prst="line">
            <a:avLst/>
          </a:prstGeom>
          <a:ln w="19050" cmpd="sng">
            <a:solidFill>
              <a:srgbClr val="000000"/>
            </a:solidFill>
            <a:round/>
          </a:ln>
        </p:spPr>
      </p:sp>
      <p:sp>
        <p:nvSpPr>
          <p:cNvPr id="126" name="Line 132"/>
          <p:cNvSpPr/>
          <p:nvPr/>
        </p:nvSpPr>
        <p:spPr>
          <a:xfrm>
            <a:off x="2701023" y="2243881"/>
            <a:ext cx="268929" cy="0"/>
          </a:xfrm>
          <a:prstGeom prst="line">
            <a:avLst/>
          </a:prstGeom>
          <a:ln w="19050" cmpd="sng">
            <a:solidFill>
              <a:schemeClr val="tx1"/>
            </a:solidFill>
            <a:round/>
          </a:ln>
        </p:spPr>
      </p:sp>
      <p:sp>
        <p:nvSpPr>
          <p:cNvPr id="127" name="Line 226"/>
          <p:cNvSpPr/>
          <p:nvPr/>
        </p:nvSpPr>
        <p:spPr>
          <a:xfrm rot="16200000" flipH="1">
            <a:off x="2328502" y="2186646"/>
            <a:ext cx="0" cy="765473"/>
          </a:xfrm>
          <a:prstGeom prst="line">
            <a:avLst/>
          </a:prstGeom>
          <a:ln w="19050" cmpd="sng">
            <a:solidFill>
              <a:schemeClr val="tx1"/>
            </a:solidFill>
            <a:round/>
          </a:ln>
        </p:spPr>
      </p:sp>
      <p:sp>
        <p:nvSpPr>
          <p:cNvPr id="128" name="Oval 127"/>
          <p:cNvSpPr/>
          <p:nvPr/>
        </p:nvSpPr>
        <p:spPr>
          <a:xfrm>
            <a:off x="2275504" y="2547651"/>
            <a:ext cx="36764" cy="39592"/>
          </a:xfrm>
          <a:prstGeom prst="ellipse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9" name="Line 226"/>
          <p:cNvSpPr/>
          <p:nvPr/>
        </p:nvSpPr>
        <p:spPr>
          <a:xfrm flipH="1">
            <a:off x="2301843" y="2336593"/>
            <a:ext cx="0" cy="805664"/>
          </a:xfrm>
          <a:prstGeom prst="line">
            <a:avLst/>
          </a:prstGeom>
          <a:ln w="19050" cmpd="sng">
            <a:solidFill>
              <a:schemeClr val="tx1"/>
            </a:solidFill>
            <a:round/>
          </a:ln>
        </p:spPr>
      </p:sp>
      <p:grpSp>
        <p:nvGrpSpPr>
          <p:cNvPr id="131" name="Group 130"/>
          <p:cNvGrpSpPr/>
          <p:nvPr/>
        </p:nvGrpSpPr>
        <p:grpSpPr>
          <a:xfrm>
            <a:off x="1103727" y="3328037"/>
            <a:ext cx="160947" cy="281658"/>
            <a:chOff x="2699792" y="1484784"/>
            <a:chExt cx="288032" cy="504056"/>
          </a:xfrm>
          <a:noFill/>
        </p:grpSpPr>
        <p:sp>
          <p:nvSpPr>
            <p:cNvPr id="132" name="Oval 131"/>
            <p:cNvSpPr/>
            <p:nvPr/>
          </p:nvSpPr>
          <p:spPr>
            <a:xfrm>
              <a:off x="2699792" y="1484784"/>
              <a:ext cx="288032" cy="288032"/>
            </a:xfrm>
            <a:prstGeom prst="ellipse">
              <a:avLst/>
            </a:prstGeom>
            <a:noFill/>
            <a:ln w="19050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3" name="Oval 132"/>
            <p:cNvSpPr/>
            <p:nvPr/>
          </p:nvSpPr>
          <p:spPr>
            <a:xfrm>
              <a:off x="2699792" y="1700808"/>
              <a:ext cx="288032" cy="288032"/>
            </a:xfrm>
            <a:prstGeom prst="ellipse">
              <a:avLst/>
            </a:prstGeom>
            <a:grpFill/>
            <a:ln w="19050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34" name="Line 226"/>
          <p:cNvSpPr/>
          <p:nvPr/>
        </p:nvSpPr>
        <p:spPr>
          <a:xfrm flipH="1">
            <a:off x="1185269" y="3611867"/>
            <a:ext cx="0" cy="289520"/>
          </a:xfrm>
          <a:prstGeom prst="line">
            <a:avLst/>
          </a:prstGeom>
          <a:ln w="19050" cmpd="sng">
            <a:solidFill>
              <a:schemeClr val="tx1"/>
            </a:solidFill>
            <a:round/>
          </a:ln>
        </p:spPr>
      </p:sp>
      <p:sp>
        <p:nvSpPr>
          <p:cNvPr id="135" name="Line 132"/>
          <p:cNvSpPr/>
          <p:nvPr/>
        </p:nvSpPr>
        <p:spPr>
          <a:xfrm>
            <a:off x="1092078" y="3905119"/>
            <a:ext cx="178035" cy="0"/>
          </a:xfrm>
          <a:prstGeom prst="line">
            <a:avLst/>
          </a:prstGeom>
          <a:ln w="19050" cmpd="sng">
            <a:solidFill>
              <a:schemeClr val="tx1"/>
            </a:solidFill>
            <a:round/>
          </a:ln>
        </p:spPr>
      </p:sp>
      <p:sp>
        <p:nvSpPr>
          <p:cNvPr id="136" name="Line 133"/>
          <p:cNvSpPr/>
          <p:nvPr/>
        </p:nvSpPr>
        <p:spPr>
          <a:xfrm>
            <a:off x="1136659" y="3949700"/>
            <a:ext cx="88873" cy="0"/>
          </a:xfrm>
          <a:prstGeom prst="line">
            <a:avLst/>
          </a:prstGeom>
          <a:ln w="19050" cmpd="sng">
            <a:solidFill>
              <a:schemeClr val="tx1"/>
            </a:solidFill>
            <a:round/>
          </a:ln>
        </p:spPr>
      </p:sp>
      <p:sp>
        <p:nvSpPr>
          <p:cNvPr id="137" name="Rectangle 136"/>
          <p:cNvSpPr/>
          <p:nvPr/>
        </p:nvSpPr>
        <p:spPr>
          <a:xfrm>
            <a:off x="982782" y="1779902"/>
            <a:ext cx="2370018" cy="2309498"/>
          </a:xfrm>
          <a:prstGeom prst="rect">
            <a:avLst/>
          </a:prstGeom>
          <a:noFill/>
          <a:ln w="12700" cmpd="sng">
            <a:solidFill>
              <a:schemeClr val="tx1">
                <a:lumMod val="65000"/>
                <a:lumOff val="35000"/>
              </a:schemeClr>
            </a:solidFill>
            <a:prstDash val="sys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/>
          </a:p>
        </p:txBody>
      </p:sp>
      <p:sp>
        <p:nvSpPr>
          <p:cNvPr id="138" name="TextBox 137"/>
          <p:cNvSpPr txBox="1"/>
          <p:nvPr/>
        </p:nvSpPr>
        <p:spPr>
          <a:xfrm>
            <a:off x="1993850" y="1447272"/>
            <a:ext cx="39400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000000"/>
                </a:solidFill>
              </a:rPr>
              <a:t>x 2</a:t>
            </a:r>
            <a:endParaRPr lang="en-US" sz="1400" dirty="0">
              <a:solidFill>
                <a:srgbClr val="000000"/>
              </a:solidFill>
            </a:endParaRPr>
          </a:p>
        </p:txBody>
      </p:sp>
      <p:sp>
        <p:nvSpPr>
          <p:cNvPr id="139" name="TextBox 138"/>
          <p:cNvSpPr txBox="1"/>
          <p:nvPr/>
        </p:nvSpPr>
        <p:spPr>
          <a:xfrm>
            <a:off x="444500" y="2349500"/>
            <a:ext cx="479618" cy="461665"/>
          </a:xfrm>
          <a:prstGeom prst="rect">
            <a:avLst/>
          </a:prstGeom>
          <a:noFill/>
          <a:ln w="19050" cmpd="sng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200" dirty="0" err="1" smtClean="0"/>
              <a:t>Pul</a:t>
            </a:r>
            <a:r>
              <a:rPr lang="en-US" sz="1200" dirty="0" smtClean="0"/>
              <a:t>.</a:t>
            </a:r>
          </a:p>
          <a:p>
            <a:r>
              <a:rPr lang="en-US" sz="1200" dirty="0" smtClean="0"/>
              <a:t>Gen.</a:t>
            </a:r>
            <a:endParaRPr lang="en-US" sz="1200" dirty="0"/>
          </a:p>
        </p:txBody>
      </p:sp>
      <p:sp>
        <p:nvSpPr>
          <p:cNvPr id="140" name="Line 33"/>
          <p:cNvSpPr/>
          <p:nvPr/>
        </p:nvSpPr>
        <p:spPr>
          <a:xfrm>
            <a:off x="661832" y="2805081"/>
            <a:ext cx="0" cy="408019"/>
          </a:xfrm>
          <a:prstGeom prst="line">
            <a:avLst/>
          </a:prstGeom>
          <a:ln w="19050" cmpd="sng">
            <a:solidFill>
              <a:srgbClr val="000000"/>
            </a:solidFill>
            <a:round/>
          </a:ln>
        </p:spPr>
        <p:txBody>
          <a:bodyPr/>
          <a:lstStyle/>
          <a:p>
            <a:endParaRPr lang="en-US" dirty="0"/>
          </a:p>
        </p:txBody>
      </p:sp>
      <p:sp>
        <p:nvSpPr>
          <p:cNvPr id="142" name="TextBox 141"/>
          <p:cNvSpPr txBox="1"/>
          <p:nvPr/>
        </p:nvSpPr>
        <p:spPr>
          <a:xfrm>
            <a:off x="558800" y="4318000"/>
            <a:ext cx="263014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DUAL STAGE CHARGE AMPLIFIER</a:t>
            </a:r>
            <a:endParaRPr lang="en-US" sz="1400" b="1" dirty="0"/>
          </a:p>
        </p:txBody>
      </p:sp>
      <p:sp>
        <p:nvSpPr>
          <p:cNvPr id="145" name="TextBox 144"/>
          <p:cNvSpPr txBox="1"/>
          <p:nvPr/>
        </p:nvSpPr>
        <p:spPr>
          <a:xfrm>
            <a:off x="3822700" y="4343400"/>
            <a:ext cx="286485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5</a:t>
            </a:r>
            <a:r>
              <a:rPr lang="en-US" sz="1400" b="1" baseline="30000" dirty="0" smtClean="0"/>
              <a:t>TH</a:t>
            </a:r>
            <a:r>
              <a:rPr lang="en-US" sz="1400" b="1" dirty="0" smtClean="0"/>
              <a:t> ORDER SEMI-GAUSSIAN SHAPER</a:t>
            </a:r>
            <a:endParaRPr lang="en-US" sz="1400" b="1" dirty="0"/>
          </a:p>
        </p:txBody>
      </p:sp>
      <p:sp>
        <p:nvSpPr>
          <p:cNvPr id="148" name="TextBox 147"/>
          <p:cNvSpPr txBox="1"/>
          <p:nvPr/>
        </p:nvSpPr>
        <p:spPr>
          <a:xfrm>
            <a:off x="7086600" y="4330700"/>
            <a:ext cx="69762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AC/DC</a:t>
            </a:r>
            <a:endParaRPr lang="en-US" sz="1400" b="1" dirty="0"/>
          </a:p>
        </p:txBody>
      </p:sp>
      <p:sp>
        <p:nvSpPr>
          <p:cNvPr id="149" name="Line 132"/>
          <p:cNvSpPr/>
          <p:nvPr/>
        </p:nvSpPr>
        <p:spPr>
          <a:xfrm flipV="1">
            <a:off x="7338533" y="2857500"/>
            <a:ext cx="192567" cy="87432"/>
          </a:xfrm>
          <a:prstGeom prst="line">
            <a:avLst/>
          </a:prstGeom>
          <a:ln w="19050" cmpd="sng">
            <a:solidFill>
              <a:schemeClr val="tx1"/>
            </a:solidFill>
            <a:round/>
          </a:ln>
        </p:spPr>
      </p:sp>
      <p:sp>
        <p:nvSpPr>
          <p:cNvPr id="150" name="Line 33"/>
          <p:cNvSpPr/>
          <p:nvPr/>
        </p:nvSpPr>
        <p:spPr>
          <a:xfrm>
            <a:off x="7167504" y="2946400"/>
            <a:ext cx="0" cy="262868"/>
          </a:xfrm>
          <a:prstGeom prst="line">
            <a:avLst/>
          </a:prstGeom>
          <a:ln w="19050" cmpd="sng">
            <a:solidFill>
              <a:srgbClr val="000000"/>
            </a:solidFill>
            <a:round/>
          </a:ln>
        </p:spPr>
        <p:txBody>
          <a:bodyPr/>
          <a:lstStyle/>
          <a:p>
            <a:endParaRPr lang="en-US" dirty="0"/>
          </a:p>
        </p:txBody>
      </p:sp>
      <p:sp>
        <p:nvSpPr>
          <p:cNvPr id="151" name="Line 226"/>
          <p:cNvSpPr/>
          <p:nvPr/>
        </p:nvSpPr>
        <p:spPr>
          <a:xfrm rot="16200000" flipH="1">
            <a:off x="7260348" y="2855959"/>
            <a:ext cx="0" cy="173204"/>
          </a:xfrm>
          <a:prstGeom prst="line">
            <a:avLst/>
          </a:prstGeom>
          <a:ln w="19050" cmpd="sng">
            <a:solidFill>
              <a:schemeClr val="tx1"/>
            </a:solidFill>
            <a:round/>
          </a:ln>
        </p:spPr>
      </p:sp>
      <p:sp>
        <p:nvSpPr>
          <p:cNvPr id="152" name="Line 226"/>
          <p:cNvSpPr/>
          <p:nvPr/>
        </p:nvSpPr>
        <p:spPr>
          <a:xfrm rot="16200000" flipH="1">
            <a:off x="7603248" y="2862309"/>
            <a:ext cx="0" cy="173204"/>
          </a:xfrm>
          <a:prstGeom prst="line">
            <a:avLst/>
          </a:prstGeom>
          <a:ln w="19050" cmpd="sng">
            <a:solidFill>
              <a:schemeClr val="tx1"/>
            </a:solidFill>
            <a:round/>
          </a:ln>
        </p:spPr>
      </p:sp>
      <p:grpSp>
        <p:nvGrpSpPr>
          <p:cNvPr id="153" name="Group 152"/>
          <p:cNvGrpSpPr/>
          <p:nvPr/>
        </p:nvGrpSpPr>
        <p:grpSpPr>
          <a:xfrm rot="16200000">
            <a:off x="7502381" y="2742892"/>
            <a:ext cx="197141" cy="914404"/>
            <a:chOff x="2419379" y="1334304"/>
            <a:chExt cx="263520" cy="1222292"/>
          </a:xfrm>
        </p:grpSpPr>
        <p:sp>
          <p:nvSpPr>
            <p:cNvPr id="154" name="CustomShape 223"/>
            <p:cNvSpPr/>
            <p:nvPr/>
          </p:nvSpPr>
          <p:spPr>
            <a:xfrm flipH="1">
              <a:off x="2419379" y="1769144"/>
              <a:ext cx="263520" cy="360"/>
            </a:xfrm>
            <a:prstGeom prst="straightConnector1">
              <a:avLst/>
            </a:prstGeom>
            <a:noFill/>
            <a:ln w="19050" cmpd="sng">
              <a:solidFill>
                <a:schemeClr val="tx1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155" name="CustomShape 224"/>
            <p:cNvSpPr/>
            <p:nvPr/>
          </p:nvSpPr>
          <p:spPr>
            <a:xfrm flipH="1">
              <a:off x="2419379" y="1689771"/>
              <a:ext cx="263520" cy="360"/>
            </a:xfrm>
            <a:prstGeom prst="straightConnector1">
              <a:avLst/>
            </a:prstGeom>
            <a:noFill/>
            <a:ln w="19050" cmpd="sng">
              <a:solidFill>
                <a:schemeClr val="tx1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156" name="Line 226"/>
            <p:cNvSpPr/>
            <p:nvPr/>
          </p:nvSpPr>
          <p:spPr>
            <a:xfrm flipH="1">
              <a:off x="2538883" y="1769509"/>
              <a:ext cx="0" cy="787087"/>
            </a:xfrm>
            <a:prstGeom prst="line">
              <a:avLst/>
            </a:prstGeom>
            <a:ln w="19050" cmpd="sng">
              <a:solidFill>
                <a:schemeClr val="tx1"/>
              </a:solidFill>
              <a:round/>
            </a:ln>
          </p:spPr>
        </p:sp>
        <p:sp>
          <p:nvSpPr>
            <p:cNvPr id="157" name="Line 226"/>
            <p:cNvSpPr/>
            <p:nvPr/>
          </p:nvSpPr>
          <p:spPr>
            <a:xfrm flipH="1">
              <a:off x="2538885" y="1334304"/>
              <a:ext cx="0" cy="363195"/>
            </a:xfrm>
            <a:prstGeom prst="line">
              <a:avLst/>
            </a:prstGeom>
            <a:ln w="19050" cmpd="sng">
              <a:solidFill>
                <a:schemeClr val="tx1"/>
              </a:solidFill>
              <a:round/>
            </a:ln>
          </p:spPr>
        </p:sp>
      </p:grpSp>
      <p:sp>
        <p:nvSpPr>
          <p:cNvPr id="158" name="Line 33"/>
          <p:cNvSpPr/>
          <p:nvPr/>
        </p:nvSpPr>
        <p:spPr>
          <a:xfrm>
            <a:off x="7688204" y="2952750"/>
            <a:ext cx="0" cy="262868"/>
          </a:xfrm>
          <a:prstGeom prst="line">
            <a:avLst/>
          </a:prstGeom>
          <a:ln w="19050" cmpd="sng">
            <a:solidFill>
              <a:srgbClr val="000000"/>
            </a:solidFill>
            <a:round/>
          </a:ln>
        </p:spPr>
        <p:txBody>
          <a:bodyPr/>
          <a:lstStyle/>
          <a:p>
            <a:endParaRPr lang="en-US" dirty="0"/>
          </a:p>
        </p:txBody>
      </p:sp>
      <p:sp>
        <p:nvSpPr>
          <p:cNvPr id="159" name="CustomShape 182"/>
          <p:cNvSpPr/>
          <p:nvPr/>
        </p:nvSpPr>
        <p:spPr>
          <a:xfrm rot="16200000" flipH="1" flipV="1">
            <a:off x="8008794" y="3044381"/>
            <a:ext cx="418788" cy="323518"/>
          </a:xfrm>
          <a:prstGeom prst="triangle">
            <a:avLst>
              <a:gd name="adj" fmla="val 50000"/>
            </a:avLst>
          </a:prstGeom>
          <a:noFill/>
          <a:ln w="19050" cmpd="sng">
            <a:solidFill>
              <a:srgbClr val="00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60" name="Line 226"/>
          <p:cNvSpPr/>
          <p:nvPr/>
        </p:nvSpPr>
        <p:spPr>
          <a:xfrm rot="16200000" flipH="1">
            <a:off x="8401918" y="3152980"/>
            <a:ext cx="0" cy="417371"/>
          </a:xfrm>
          <a:prstGeom prst="line">
            <a:avLst/>
          </a:prstGeom>
          <a:ln w="19050" cmpd="sng">
            <a:solidFill>
              <a:schemeClr val="tx1"/>
            </a:solidFill>
            <a:round/>
          </a:ln>
        </p:spPr>
      </p:sp>
      <p:sp>
        <p:nvSpPr>
          <p:cNvPr id="162" name="TextBox 161"/>
          <p:cNvSpPr txBox="1"/>
          <p:nvPr/>
        </p:nvSpPr>
        <p:spPr>
          <a:xfrm>
            <a:off x="8083550" y="4356100"/>
            <a:ext cx="47961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SDC</a:t>
            </a:r>
            <a:endParaRPr lang="en-US" sz="1400" b="1" dirty="0"/>
          </a:p>
        </p:txBody>
      </p:sp>
      <p:sp>
        <p:nvSpPr>
          <p:cNvPr id="165" name="TextBox 164"/>
          <p:cNvSpPr txBox="1"/>
          <p:nvPr/>
        </p:nvSpPr>
        <p:spPr>
          <a:xfrm>
            <a:off x="300567" y="800101"/>
            <a:ext cx="8487833" cy="30777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/>
              <a:t>VERSION 7 OF THE FRONT-END CHANNEL</a:t>
            </a:r>
            <a:endParaRPr lang="en-US" sz="1400" b="1" dirty="0"/>
          </a:p>
        </p:txBody>
      </p:sp>
      <p:sp>
        <p:nvSpPr>
          <p:cNvPr id="163" name="Rectangle 162"/>
          <p:cNvSpPr/>
          <p:nvPr/>
        </p:nvSpPr>
        <p:spPr>
          <a:xfrm>
            <a:off x="3471983" y="1473200"/>
            <a:ext cx="719018" cy="876300"/>
          </a:xfrm>
          <a:prstGeom prst="rect">
            <a:avLst/>
          </a:prstGeom>
          <a:noFill/>
          <a:ln w="12700" cmpd="sng">
            <a:solidFill>
              <a:srgbClr val="595959"/>
            </a:solidFill>
            <a:prstDash val="sys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/>
          </a:p>
        </p:txBody>
      </p:sp>
      <p:cxnSp>
        <p:nvCxnSpPr>
          <p:cNvPr id="4" name="Straight Connector 3"/>
          <p:cNvCxnSpPr/>
          <p:nvPr/>
        </p:nvCxnSpPr>
        <p:spPr>
          <a:xfrm flipV="1">
            <a:off x="3505200" y="1562100"/>
            <a:ext cx="673100" cy="673100"/>
          </a:xfrm>
          <a:prstGeom prst="line">
            <a:avLst/>
          </a:prstGeom>
          <a:ln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2" name="Straight Connector 171"/>
          <p:cNvCxnSpPr/>
          <p:nvPr/>
        </p:nvCxnSpPr>
        <p:spPr>
          <a:xfrm flipH="1" flipV="1">
            <a:off x="3530600" y="1573143"/>
            <a:ext cx="622300" cy="649357"/>
          </a:xfrm>
          <a:prstGeom prst="line">
            <a:avLst/>
          </a:prstGeom>
          <a:ln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3" name="Line 226"/>
          <p:cNvSpPr/>
          <p:nvPr/>
        </p:nvSpPr>
        <p:spPr>
          <a:xfrm rot="16200000" flipH="1">
            <a:off x="8401919" y="2848181"/>
            <a:ext cx="0" cy="417371"/>
          </a:xfrm>
          <a:prstGeom prst="line">
            <a:avLst/>
          </a:prstGeom>
          <a:ln w="19050" cmpd="sng">
            <a:solidFill>
              <a:schemeClr val="tx1"/>
            </a:solidFill>
            <a:round/>
          </a:ln>
        </p:spPr>
      </p:sp>
      <p:sp>
        <p:nvSpPr>
          <p:cNvPr id="174" name="TextBox 173"/>
          <p:cNvSpPr txBox="1"/>
          <p:nvPr/>
        </p:nvSpPr>
        <p:spPr>
          <a:xfrm>
            <a:off x="457200" y="5477936"/>
            <a:ext cx="8229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solidFill>
                  <a:prstClr val="black"/>
                </a:solidFill>
                <a:latin typeface="Calibri"/>
              </a:rPr>
              <a:t>Version 7 (recently submitted): </a:t>
            </a:r>
            <a:r>
              <a:rPr lang="en-US" sz="1600" dirty="0" smtClean="0">
                <a:solidFill>
                  <a:prstClr val="black"/>
                </a:solidFill>
                <a:latin typeface="Calibri"/>
              </a:rPr>
              <a:t>DC biasing scheme was modified (top current source removed)</a:t>
            </a:r>
            <a:endParaRPr lang="en-US" sz="1600" dirty="0">
              <a:solidFill>
                <a:prstClr val="black"/>
              </a:solidFill>
              <a:latin typeface="Calibri"/>
            </a:endParaRPr>
          </a:p>
          <a:p>
            <a:r>
              <a:rPr lang="en-US" sz="1600" b="1" dirty="0" smtClean="0">
                <a:solidFill>
                  <a:prstClr val="black"/>
                </a:solidFill>
                <a:latin typeface="Calibri"/>
              </a:rPr>
              <a:t>Version 8 (under design): </a:t>
            </a:r>
            <a:r>
              <a:rPr lang="en-US" sz="1600" dirty="0" smtClean="0">
                <a:solidFill>
                  <a:prstClr val="black"/>
                </a:solidFill>
                <a:latin typeface="Calibri"/>
              </a:rPr>
              <a:t>includes single-to-differential conversion block </a:t>
            </a:r>
            <a:r>
              <a:rPr lang="mr-IN" sz="1600" dirty="0" smtClean="0">
                <a:solidFill>
                  <a:prstClr val="black"/>
                </a:solidFill>
                <a:latin typeface="Calibri"/>
              </a:rPr>
              <a:t>–</a:t>
            </a:r>
            <a:r>
              <a:rPr lang="en-US" sz="1600" dirty="0" smtClean="0">
                <a:solidFill>
                  <a:prstClr val="black"/>
                </a:solidFill>
                <a:latin typeface="Calibri"/>
              </a:rPr>
              <a:t> fully differential output</a:t>
            </a:r>
            <a:endParaRPr lang="en-US" sz="16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178300" y="1409700"/>
            <a:ext cx="4059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v7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75" name="Rectangle 174"/>
          <p:cNvSpPr/>
          <p:nvPr/>
        </p:nvSpPr>
        <p:spPr>
          <a:xfrm>
            <a:off x="7967783" y="2794000"/>
            <a:ext cx="719018" cy="876300"/>
          </a:xfrm>
          <a:prstGeom prst="rect">
            <a:avLst/>
          </a:prstGeom>
          <a:noFill/>
          <a:ln w="12700" cmpd="sng">
            <a:solidFill>
              <a:srgbClr val="595959"/>
            </a:solidFill>
            <a:prstDash val="sys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/>
          </a:p>
        </p:txBody>
      </p:sp>
      <p:sp>
        <p:nvSpPr>
          <p:cNvPr id="176" name="TextBox 175"/>
          <p:cNvSpPr txBox="1"/>
          <p:nvPr/>
        </p:nvSpPr>
        <p:spPr>
          <a:xfrm>
            <a:off x="8280400" y="2413000"/>
            <a:ext cx="4059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v8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18660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9ECDAE-3650-B94E-9CAC-833DECB4FBC2}" type="slidenum">
              <a:rPr lang="en-US" smtClean="0"/>
              <a:t>21</a:t>
            </a:fld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421640" y="154940"/>
            <a:ext cx="83037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400" b="1" dirty="0" smtClean="0"/>
              <a:t>ADC IN THE FRONT-END CHAIN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457201" y="1075266"/>
            <a:ext cx="6756400" cy="5078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High performance ADC operating at cryogenic temperature is an essential element of the front-end chain.</a:t>
            </a:r>
          </a:p>
          <a:p>
            <a:endParaRPr lang="en-US" dirty="0"/>
          </a:p>
          <a:p>
            <a:r>
              <a:rPr lang="en-US" dirty="0" smtClean="0"/>
              <a:t>A custom current-mode domino architecture ADC has been developed, however it didn’t fulfill requirements imposed by the experiment.</a:t>
            </a:r>
          </a:p>
          <a:p>
            <a:endParaRPr lang="en-US" dirty="0" smtClean="0"/>
          </a:p>
          <a:p>
            <a:r>
              <a:rPr lang="en-US" dirty="0" smtClean="0"/>
              <a:t>Currently, there are three separate efforts:</a:t>
            </a:r>
          </a:p>
          <a:p>
            <a:endParaRPr lang="en-US" dirty="0" smtClean="0"/>
          </a:p>
          <a:p>
            <a:r>
              <a:rPr lang="en-US" dirty="0"/>
              <a:t>	</a:t>
            </a:r>
            <a:r>
              <a:rPr lang="en-US" dirty="0" smtClean="0"/>
              <a:t>- characterization of Commercial off-the-shelf components</a:t>
            </a:r>
          </a:p>
          <a:p>
            <a:r>
              <a:rPr lang="en-US" dirty="0"/>
              <a:t>	</a:t>
            </a:r>
            <a:r>
              <a:rPr lang="en-US" dirty="0" smtClean="0"/>
              <a:t>	- all of them based on SAR architecture</a:t>
            </a:r>
          </a:p>
          <a:p>
            <a:endParaRPr lang="en-US" dirty="0" smtClean="0"/>
          </a:p>
          <a:p>
            <a:r>
              <a:rPr lang="en-US" dirty="0"/>
              <a:t>	</a:t>
            </a:r>
            <a:r>
              <a:rPr lang="en-US" dirty="0" smtClean="0"/>
              <a:t>- development of Pipeline ADC</a:t>
            </a:r>
          </a:p>
          <a:p>
            <a:r>
              <a:rPr lang="en-US" dirty="0"/>
              <a:t>	</a:t>
            </a:r>
            <a:r>
              <a:rPr lang="en-US" dirty="0" smtClean="0"/>
              <a:t>	- common effort between BNL, LBNL and </a:t>
            </a:r>
            <a:r>
              <a:rPr lang="en-US" dirty="0" err="1" smtClean="0"/>
              <a:t>Fermilab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	- development of SAR ADC by BNL (Yuan Mei’s talk)</a:t>
            </a: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21" name="Picture 25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5866" y="2274356"/>
            <a:ext cx="1894946" cy="24266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7230535" y="1862665"/>
            <a:ext cx="1498540" cy="369332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b="1" dirty="0" smtClean="0"/>
              <a:t>CUSTOM ADC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1481548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noise_vs_time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8601" y="1331961"/>
            <a:ext cx="6159500" cy="3919681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9ECDAE-3650-B94E-9CAC-833DECB4FBC2}" type="slidenum">
              <a:rPr lang="en-US" smtClean="0"/>
              <a:t>22</a:t>
            </a:fld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421640" y="154940"/>
            <a:ext cx="83037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400" b="1" dirty="0" smtClean="0"/>
              <a:t>COLD ELECTRONICS IN MICROBOONE</a:t>
            </a:r>
            <a:endParaRPr lang="en-US" sz="2400" b="1" dirty="0"/>
          </a:p>
        </p:txBody>
      </p:sp>
      <p:sp>
        <p:nvSpPr>
          <p:cNvPr id="2" name="TextBox 1"/>
          <p:cNvSpPr txBox="1"/>
          <p:nvPr/>
        </p:nvSpPr>
        <p:spPr>
          <a:xfrm>
            <a:off x="457200" y="753533"/>
            <a:ext cx="772707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 smtClean="0"/>
              <a:t>MicrobooNE</a:t>
            </a:r>
            <a:r>
              <a:rPr lang="en-US" b="1" dirty="0" smtClean="0"/>
              <a:t>: </a:t>
            </a:r>
            <a:r>
              <a:rPr lang="en-US" dirty="0" smtClean="0"/>
              <a:t>80 tons of </a:t>
            </a:r>
            <a:r>
              <a:rPr lang="en-US" dirty="0" err="1" smtClean="0"/>
              <a:t>LAr</a:t>
            </a:r>
            <a:r>
              <a:rPr lang="en-US" dirty="0" smtClean="0"/>
              <a:t>; 8.3k senses wires. Cool with gaseous argon, then fill </a:t>
            </a:r>
          </a:p>
          <a:p>
            <a:r>
              <a:rPr lang="en-US" dirty="0" smtClean="0"/>
              <a:t>with liquid argon.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61374" y="5253567"/>
            <a:ext cx="82296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ENC ~400 e- has improved the SNR by more than factor of 3 compared to previous large scale </a:t>
            </a:r>
            <a:r>
              <a:rPr lang="en-US" b="1" dirty="0" err="1" smtClean="0">
                <a:solidFill>
                  <a:srgbClr val="FF0000"/>
                </a:solidFill>
              </a:rPr>
              <a:t>LArTPC</a:t>
            </a:r>
            <a:r>
              <a:rPr lang="en-US" b="1" dirty="0" smtClean="0">
                <a:solidFill>
                  <a:srgbClr val="FF0000"/>
                </a:solidFill>
              </a:rPr>
              <a:t> experiments, which used room temp. electronics.</a:t>
            </a:r>
          </a:p>
          <a:p>
            <a:endParaRPr lang="en-US" b="1" dirty="0">
              <a:solidFill>
                <a:schemeClr val="accent2">
                  <a:lumMod val="75000"/>
                </a:schemeClr>
              </a:solidFill>
            </a:endParaRPr>
          </a:p>
          <a:p>
            <a:r>
              <a:rPr lang="en-US" dirty="0"/>
              <a:t>ENC decreases as the TPC is cooled with argon gas; then increases in </a:t>
            </a:r>
            <a:r>
              <a:rPr lang="en-US" dirty="0" err="1"/>
              <a:t>LAr</a:t>
            </a:r>
            <a:r>
              <a:rPr lang="en-US" dirty="0"/>
              <a:t> due to dielectric constant of </a:t>
            </a:r>
            <a:r>
              <a:rPr lang="en-US" dirty="0" err="1" smtClean="0"/>
              <a:t>LAr</a:t>
            </a:r>
            <a:r>
              <a:rPr lang="en-US" dirty="0" smtClean="0"/>
              <a:t> (</a:t>
            </a:r>
            <a:r>
              <a:rPr lang="el-GR" b="1" i="1" dirty="0" smtClean="0"/>
              <a:t>ϵ</a:t>
            </a:r>
            <a:r>
              <a:rPr lang="en-US" dirty="0"/>
              <a:t>’=</a:t>
            </a:r>
            <a:r>
              <a:rPr lang="en-US" dirty="0" smtClean="0"/>
              <a:t>1.5).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3336924" y="2984500"/>
            <a:ext cx="1819276" cy="307777"/>
          </a:xfrm>
          <a:prstGeom prst="rect">
            <a:avLst/>
          </a:prstGeom>
          <a:solidFill>
            <a:schemeClr val="bg1"/>
          </a:solidFill>
          <a:ln>
            <a:solidFill>
              <a:srgbClr val="FF66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rgbClr val="C00000"/>
                </a:solidFill>
                <a:latin typeface="Calibri"/>
              </a:rPr>
              <a:t>GAS COOLDOWN</a:t>
            </a:r>
            <a:endParaRPr lang="en-US" sz="1400" b="1" dirty="0">
              <a:solidFill>
                <a:srgbClr val="C00000"/>
              </a:solidFill>
              <a:latin typeface="Calibri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584824" y="2984500"/>
            <a:ext cx="1412876" cy="307777"/>
          </a:xfrm>
          <a:prstGeom prst="rect">
            <a:avLst/>
          </a:prstGeom>
          <a:solidFill>
            <a:schemeClr val="bg1"/>
          </a:solidFill>
          <a:ln>
            <a:solidFill>
              <a:srgbClr val="FF66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err="1" smtClean="0">
                <a:solidFill>
                  <a:srgbClr val="C00000"/>
                </a:solidFill>
                <a:latin typeface="Calibri"/>
              </a:rPr>
              <a:t>LAr</a:t>
            </a:r>
            <a:r>
              <a:rPr lang="en-US" sz="1400" b="1" dirty="0" smtClean="0">
                <a:solidFill>
                  <a:srgbClr val="C00000"/>
                </a:solidFill>
                <a:latin typeface="Calibri"/>
              </a:rPr>
              <a:t> filling</a:t>
            </a:r>
            <a:endParaRPr lang="en-US" sz="1400" b="1" dirty="0">
              <a:solidFill>
                <a:srgbClr val="C00000"/>
              </a:solidFill>
              <a:latin typeface="Calibri"/>
            </a:endParaRPr>
          </a:p>
        </p:txBody>
      </p:sp>
      <p:cxnSp>
        <p:nvCxnSpPr>
          <p:cNvPr id="13" name="Straight Connector 12"/>
          <p:cNvCxnSpPr/>
          <p:nvPr/>
        </p:nvCxnSpPr>
        <p:spPr>
          <a:xfrm>
            <a:off x="1955800" y="2946400"/>
            <a:ext cx="5410200" cy="0"/>
          </a:xfrm>
          <a:prstGeom prst="line">
            <a:avLst/>
          </a:prstGeom>
          <a:ln w="28575" cmpd="sng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3463924" y="2616200"/>
            <a:ext cx="1819276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latin typeface="Calibri"/>
              </a:rPr>
              <a:t>DESIGN VALUE</a:t>
            </a:r>
            <a:endParaRPr lang="en-US" sz="1400" b="1" dirty="0"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5350517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1419" y="1276604"/>
            <a:ext cx="6559431" cy="44990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9ECDAE-3650-B94E-9CAC-833DECB4FBC2}" type="slidenum">
              <a:rPr lang="en-US" smtClean="0"/>
              <a:t>23</a:t>
            </a:fld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421640" y="154940"/>
            <a:ext cx="83037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400" b="1" dirty="0" smtClean="0"/>
              <a:t>COLD ELECTRONICS IN MICROBOONE</a:t>
            </a:r>
            <a:endParaRPr lang="en-US" sz="24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359774" y="6028267"/>
            <a:ext cx="8229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Front-end ASICs in </a:t>
            </a:r>
            <a:r>
              <a:rPr lang="en-US" dirty="0" err="1" smtClean="0"/>
              <a:t>LAr</a:t>
            </a:r>
            <a:r>
              <a:rPr lang="en-US" dirty="0" smtClean="0"/>
              <a:t> for over 2 years: </a:t>
            </a:r>
            <a:r>
              <a:rPr lang="en-US" b="1" dirty="0" smtClean="0"/>
              <a:t> &lt;0.2% gain variation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2845692" y="1248833"/>
            <a:ext cx="3136007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1917700" y="880533"/>
            <a:ext cx="5622052" cy="64633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b="1" dirty="0" err="1" smtClean="0"/>
              <a:t>MicroBooNE</a:t>
            </a:r>
            <a:r>
              <a:rPr lang="en-US" b="1" dirty="0" smtClean="0"/>
              <a:t> long term stability of average MIP response</a:t>
            </a:r>
          </a:p>
          <a:p>
            <a:pPr algn="ctr"/>
            <a:r>
              <a:rPr lang="en-US" b="1" dirty="0" smtClean="0"/>
              <a:t>(incl. argon purity variations)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32824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1419" y="1276604"/>
            <a:ext cx="6559431" cy="44990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9ECDAE-3650-B94E-9CAC-833DECB4FBC2}" type="slidenum">
              <a:rPr lang="en-US" smtClean="0"/>
              <a:t>24</a:t>
            </a:fld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421640" y="154940"/>
            <a:ext cx="83037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400" b="1" dirty="0" smtClean="0"/>
              <a:t>COLD ELECTRONICS IN MICROBOONE</a:t>
            </a:r>
            <a:endParaRPr lang="en-US" sz="24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359774" y="6028267"/>
            <a:ext cx="8229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Front-end ASICs in </a:t>
            </a:r>
            <a:r>
              <a:rPr lang="en-US" dirty="0" err="1" smtClean="0"/>
              <a:t>LAr</a:t>
            </a:r>
            <a:r>
              <a:rPr lang="en-US" dirty="0" smtClean="0"/>
              <a:t> for over 2 years: </a:t>
            </a:r>
            <a:r>
              <a:rPr lang="en-US" b="1" dirty="0" smtClean="0"/>
              <a:t> &lt;0.2% gain variation</a:t>
            </a:r>
          </a:p>
        </p:txBody>
      </p:sp>
      <p:sp>
        <p:nvSpPr>
          <p:cNvPr id="7" name="Oval 6"/>
          <p:cNvSpPr/>
          <p:nvPr/>
        </p:nvSpPr>
        <p:spPr>
          <a:xfrm>
            <a:off x="2705100" y="3251200"/>
            <a:ext cx="774700" cy="1651000"/>
          </a:xfrm>
          <a:prstGeom prst="ellipse">
            <a:avLst/>
          </a:prstGeom>
          <a:noFill/>
          <a:ln w="28575" cmpd="sng">
            <a:solidFill>
              <a:srgbClr val="595959"/>
            </a:solidFill>
            <a:prstDash val="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229100" y="3251200"/>
            <a:ext cx="774700" cy="1651000"/>
          </a:xfrm>
          <a:prstGeom prst="ellipse">
            <a:avLst/>
          </a:prstGeom>
          <a:noFill/>
          <a:ln w="28575" cmpd="sng">
            <a:solidFill>
              <a:schemeClr val="tx1">
                <a:lumMod val="65000"/>
                <a:lumOff val="35000"/>
              </a:schemeClr>
            </a:solidFill>
            <a:prstDash val="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2955924" y="2921000"/>
            <a:ext cx="1819276" cy="24622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/>
              </a:rPr>
              <a:t>ARGON PURITY VARIATIONS</a:t>
            </a:r>
            <a:endParaRPr lang="en-US" sz="1000" b="1" dirty="0">
              <a:solidFill>
                <a:schemeClr val="tx1">
                  <a:lumMod val="65000"/>
                  <a:lumOff val="35000"/>
                </a:schemeClr>
              </a:solidFill>
              <a:latin typeface="Calibri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845692" y="1248833"/>
            <a:ext cx="3136007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1917700" y="880533"/>
            <a:ext cx="5622052" cy="64633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b="1" dirty="0" err="1" smtClean="0"/>
              <a:t>MicroBooNE</a:t>
            </a:r>
            <a:r>
              <a:rPr lang="en-US" b="1" dirty="0" smtClean="0"/>
              <a:t> long term stability of average MIP response</a:t>
            </a:r>
          </a:p>
          <a:p>
            <a:pPr algn="ctr"/>
            <a:r>
              <a:rPr lang="en-US" b="1" dirty="0" smtClean="0"/>
              <a:t>(incl. argon purity variations)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57377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9ECDAE-3650-B94E-9CAC-833DECB4FBC2}" type="slidenum">
              <a:rPr lang="en-US" smtClean="0"/>
              <a:t>25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421640" y="154940"/>
            <a:ext cx="83037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400" b="1" dirty="0" smtClean="0"/>
              <a:t>CONCLUSION</a:t>
            </a:r>
            <a:endParaRPr lang="en-US" sz="24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457200" y="1244600"/>
            <a:ext cx="8293100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 smtClean="0"/>
              <a:t>Noble liquid based Time Projection Chambers are high resolution imaging detectors </a:t>
            </a:r>
            <a:r>
              <a:rPr lang="en-US" b="1" dirty="0" smtClean="0"/>
              <a:t>ideal for neutrino studies.</a:t>
            </a:r>
          </a:p>
          <a:p>
            <a:r>
              <a:rPr lang="en-US" dirty="0" smtClean="0"/>
              <a:t> 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Electronics placed inside the cryostat gives </a:t>
            </a:r>
            <a:r>
              <a:rPr lang="en-US" b="1" dirty="0" smtClean="0"/>
              <a:t>much better SNR</a:t>
            </a:r>
            <a:r>
              <a:rPr lang="en-US" dirty="0" smtClean="0"/>
              <a:t> as well as allows a design of “Giant” TPCs (DUNE 4x 10kton modules).</a:t>
            </a:r>
          </a:p>
          <a:p>
            <a:pPr marL="285750" indent="-285750">
              <a:buFont typeface="Arial"/>
              <a:buChar char="•"/>
            </a:pPr>
            <a:endParaRPr lang="en-US" dirty="0" smtClean="0"/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Aging of electronics at cold temperatures has been studied and is relatively well understood. If the circuits are carefully designed (</a:t>
            </a:r>
            <a:r>
              <a:rPr lang="en-US" dirty="0"/>
              <a:t>longer transistors, lower </a:t>
            </a:r>
            <a:r>
              <a:rPr lang="en-US" dirty="0" smtClean="0"/>
              <a:t>V</a:t>
            </a:r>
            <a:r>
              <a:rPr lang="en-US" baseline="-25000" dirty="0" smtClean="0"/>
              <a:t>DS</a:t>
            </a:r>
            <a:r>
              <a:rPr lang="en-US" dirty="0" smtClean="0"/>
              <a:t>) </a:t>
            </a:r>
            <a:r>
              <a:rPr lang="en-US" dirty="0"/>
              <a:t>one can </a:t>
            </a:r>
            <a:r>
              <a:rPr lang="en-US" b="1" dirty="0" smtClean="0"/>
              <a:t>ensure </a:t>
            </a:r>
            <a:r>
              <a:rPr lang="en-US" b="1" dirty="0"/>
              <a:t>the same device lifetime achieved for room temperatures</a:t>
            </a:r>
            <a:r>
              <a:rPr lang="en-US" dirty="0"/>
              <a:t>.</a:t>
            </a:r>
          </a:p>
          <a:p>
            <a:endParaRPr lang="en-US" dirty="0"/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Over the years, BNL has developed a series of low-noise, high-resolution front-end ASICS that are being successfully used in cold experiments. </a:t>
            </a:r>
          </a:p>
          <a:p>
            <a:pPr marL="285750" indent="-285750">
              <a:buFont typeface="Arial"/>
              <a:buChar char="•"/>
            </a:pPr>
            <a:endParaRPr lang="en-US" dirty="0" smtClean="0"/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New versions of the Front-end ASIC are still being developed that expand its functionality.</a:t>
            </a:r>
          </a:p>
        </p:txBody>
      </p:sp>
    </p:spTree>
    <p:extLst>
      <p:ext uri="{BB962C8B-B14F-4D97-AF65-F5344CB8AC3E}">
        <p14:creationId xmlns:p14="http://schemas.microsoft.com/office/powerpoint/2010/main" val="34695040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5" name="Content Placeholder 2"/>
          <p:cNvSpPr>
            <a:spLocks noGrp="1"/>
          </p:cNvSpPr>
          <p:nvPr>
            <p:ph idx="1"/>
          </p:nvPr>
        </p:nvSpPr>
        <p:spPr>
          <a:xfrm>
            <a:off x="457200" y="927100"/>
            <a:ext cx="8229600" cy="5562600"/>
          </a:xfrm>
        </p:spPr>
        <p:txBody>
          <a:bodyPr>
            <a:normAutofit lnSpcReduction="10000"/>
          </a:bodyPr>
          <a:lstStyle/>
          <a:p>
            <a:r>
              <a:rPr lang="en-US" altLang="en-US" sz="1200" dirty="0"/>
              <a:t>V. </a:t>
            </a:r>
            <a:r>
              <a:rPr lang="en-US" altLang="en-US" sz="1200" dirty="0" err="1"/>
              <a:t>Radeka</a:t>
            </a:r>
            <a:r>
              <a:rPr lang="en-US" altLang="en-US" sz="1200" dirty="0"/>
              <a:t>, H. Chen, G. </a:t>
            </a:r>
            <a:r>
              <a:rPr lang="en-US" altLang="en-US" sz="1200" dirty="0" err="1"/>
              <a:t>Deptuch</a:t>
            </a:r>
            <a:r>
              <a:rPr lang="en-US" altLang="en-US" sz="1200" dirty="0"/>
              <a:t>, G. De Geronimo, F. </a:t>
            </a:r>
            <a:r>
              <a:rPr lang="en-US" altLang="en-US" sz="1200" dirty="0" err="1"/>
              <a:t>Lanni</a:t>
            </a:r>
            <a:r>
              <a:rPr lang="en-US" altLang="en-US" sz="1200" dirty="0"/>
              <a:t>, S. Li, N. </a:t>
            </a:r>
            <a:r>
              <a:rPr lang="en-US" altLang="en-US" sz="1200" dirty="0" err="1"/>
              <a:t>Nambiar</a:t>
            </a:r>
            <a:r>
              <a:rPr lang="en-US" altLang="en-US" sz="1200" dirty="0"/>
              <a:t>, S. </a:t>
            </a:r>
            <a:r>
              <a:rPr lang="en-US" altLang="en-US" sz="1200" dirty="0" err="1"/>
              <a:t>Rescia</a:t>
            </a:r>
            <a:r>
              <a:rPr lang="en-US" altLang="en-US" sz="1200" dirty="0"/>
              <a:t>, C. Thorn, R. </a:t>
            </a:r>
            <a:r>
              <a:rPr lang="en-US" altLang="en-US" sz="1200" dirty="0" err="1"/>
              <a:t>Yarema</a:t>
            </a:r>
            <a:r>
              <a:rPr lang="en-US" altLang="en-US" sz="1200" dirty="0"/>
              <a:t>, and B. Yu, “Cold electronics for “giant” liquid argon time projection chambers”. </a:t>
            </a:r>
            <a:r>
              <a:rPr lang="en-US" altLang="en-US" sz="1200" i="1" dirty="0"/>
              <a:t>1st</a:t>
            </a:r>
            <a:r>
              <a:rPr lang="en-US" altLang="en-US" sz="1200" dirty="0"/>
              <a:t> </a:t>
            </a:r>
            <a:r>
              <a:rPr lang="en-US" altLang="en-US" sz="1200" i="1" dirty="0"/>
              <a:t>International Workshop towards the Giant Liquid Argon Charge Imaging Experiment</a:t>
            </a:r>
            <a:r>
              <a:rPr lang="en-US" altLang="en-US" sz="1200" dirty="0"/>
              <a:t>, volume 308 of </a:t>
            </a:r>
            <a:r>
              <a:rPr lang="en-US" altLang="en-US" sz="1200" i="1" dirty="0"/>
              <a:t>Journal of Physics: Conference Series</a:t>
            </a:r>
            <a:r>
              <a:rPr lang="en-US" altLang="en-US" sz="1200" dirty="0"/>
              <a:t>, 2011</a:t>
            </a:r>
            <a:r>
              <a:rPr lang="en-US" altLang="en-US" sz="1200" dirty="0" smtClean="0"/>
              <a:t>.</a:t>
            </a:r>
            <a:endParaRPr lang="en-US" altLang="en-US" sz="1200" dirty="0" smtClean="0">
              <a:cs typeface="Arial" pitchFamily="34" charset="0"/>
            </a:endParaRPr>
          </a:p>
          <a:p>
            <a:pPr eaLnBrk="1" hangingPunct="1"/>
            <a:r>
              <a:rPr lang="en-US" altLang="en-US" sz="1200" dirty="0" smtClean="0">
                <a:cs typeface="Arial" pitchFamily="34" charset="0"/>
              </a:rPr>
              <a:t>G. De Geronimo, A. </a:t>
            </a:r>
            <a:r>
              <a:rPr lang="en-US" altLang="en-US" sz="1200" dirty="0" err="1" smtClean="0">
                <a:cs typeface="Arial" pitchFamily="34" charset="0"/>
              </a:rPr>
              <a:t>D’Andragora</a:t>
            </a:r>
            <a:r>
              <a:rPr lang="en-US" altLang="en-US" sz="1200" dirty="0" smtClean="0">
                <a:cs typeface="Arial" pitchFamily="34" charset="0"/>
              </a:rPr>
              <a:t>, S. Li, N. </a:t>
            </a:r>
            <a:r>
              <a:rPr lang="en-US" altLang="en-US" sz="1200" dirty="0" err="1" smtClean="0">
                <a:cs typeface="Arial" pitchFamily="34" charset="0"/>
              </a:rPr>
              <a:t>Nambiar</a:t>
            </a:r>
            <a:r>
              <a:rPr lang="en-US" altLang="en-US" sz="1200" dirty="0" smtClean="0">
                <a:cs typeface="Arial" pitchFamily="34" charset="0"/>
              </a:rPr>
              <a:t>, S. </a:t>
            </a:r>
            <a:r>
              <a:rPr lang="en-US" altLang="en-US" sz="1200" dirty="0" err="1" smtClean="0">
                <a:cs typeface="Arial" pitchFamily="34" charset="0"/>
              </a:rPr>
              <a:t>Rescia</a:t>
            </a:r>
            <a:r>
              <a:rPr lang="en-US" altLang="en-US" sz="1200" dirty="0" smtClean="0">
                <a:cs typeface="Arial" pitchFamily="34" charset="0"/>
              </a:rPr>
              <a:t>, E. Vernon, H. Chen, F. </a:t>
            </a:r>
            <a:r>
              <a:rPr lang="en-US" altLang="en-US" sz="1200" dirty="0" err="1" smtClean="0">
                <a:cs typeface="Arial" pitchFamily="34" charset="0"/>
              </a:rPr>
              <a:t>Lanni</a:t>
            </a:r>
            <a:r>
              <a:rPr lang="en-US" altLang="en-US" sz="1200" dirty="0" smtClean="0">
                <a:cs typeface="Arial" pitchFamily="34" charset="0"/>
              </a:rPr>
              <a:t>, D. </a:t>
            </a:r>
            <a:r>
              <a:rPr lang="en-US" altLang="en-US" sz="1200" dirty="0" err="1" smtClean="0">
                <a:cs typeface="Arial" pitchFamily="34" charset="0"/>
              </a:rPr>
              <a:t>Makowiecki</a:t>
            </a:r>
            <a:r>
              <a:rPr lang="en-US" altLang="en-US" sz="1200" dirty="0" smtClean="0">
                <a:cs typeface="Arial" pitchFamily="34" charset="0"/>
              </a:rPr>
              <a:t>, V. </a:t>
            </a:r>
            <a:r>
              <a:rPr lang="en-US" altLang="en-US" sz="1200" dirty="0" err="1" smtClean="0">
                <a:cs typeface="Arial" pitchFamily="34" charset="0"/>
              </a:rPr>
              <a:t>Radeka</a:t>
            </a:r>
            <a:r>
              <a:rPr lang="en-US" altLang="en-US" sz="1200" dirty="0" smtClean="0">
                <a:cs typeface="Arial" pitchFamily="34" charset="0"/>
              </a:rPr>
              <a:t>, C. Thorn, and B. Yu, “Front-end ASIC for a liquid argon TPC,” </a:t>
            </a:r>
            <a:r>
              <a:rPr lang="en-US" altLang="en-US" sz="1200" i="1" dirty="0" smtClean="0">
                <a:cs typeface="Arial" pitchFamily="34" charset="0"/>
              </a:rPr>
              <a:t>IEEE Trans. Nuclear Science</a:t>
            </a:r>
            <a:r>
              <a:rPr lang="en-US" altLang="en-US" sz="1200" dirty="0" smtClean="0">
                <a:cs typeface="Arial" pitchFamily="34" charset="0"/>
              </a:rPr>
              <a:t>, vol. 58, no. 3, pp. 1376-1385, June 2011.</a:t>
            </a:r>
          </a:p>
          <a:p>
            <a:endParaRPr lang="en-US" altLang="en-US" sz="1200" dirty="0" smtClean="0">
              <a:cs typeface="Arial" pitchFamily="34" charset="0"/>
            </a:endParaRPr>
          </a:p>
          <a:p>
            <a:pPr marL="0" indent="0">
              <a:buNone/>
            </a:pPr>
            <a:r>
              <a:rPr lang="en-US" altLang="en-US" sz="1200" i="1" dirty="0" smtClean="0">
                <a:cs typeface="Arial" pitchFamily="34" charset="0"/>
              </a:rPr>
              <a:t>HOT CARRIER EFFECT:</a:t>
            </a:r>
          </a:p>
          <a:p>
            <a:r>
              <a:rPr lang="en-US" altLang="en-US" sz="1200" dirty="0">
                <a:cs typeface="Arial" pitchFamily="34" charset="0"/>
              </a:rPr>
              <a:t>S. Li, J. Ma, G. De Geronimo, H. Chen, and V. </a:t>
            </a:r>
            <a:r>
              <a:rPr lang="en-US" altLang="en-US" sz="1200" dirty="0" err="1">
                <a:cs typeface="Arial" pitchFamily="34" charset="0"/>
              </a:rPr>
              <a:t>Radeka</a:t>
            </a:r>
            <a:r>
              <a:rPr lang="en-US" altLang="en-US" sz="1200" dirty="0">
                <a:cs typeface="Arial" pitchFamily="34" charset="0"/>
              </a:rPr>
              <a:t>, “</a:t>
            </a:r>
            <a:r>
              <a:rPr lang="en-US" altLang="en-US" sz="1200" dirty="0" err="1">
                <a:cs typeface="Arial" pitchFamily="34" charset="0"/>
              </a:rPr>
              <a:t>LAr</a:t>
            </a:r>
            <a:r>
              <a:rPr lang="en-US" altLang="en-US" sz="1200" dirty="0">
                <a:cs typeface="Arial" pitchFamily="34" charset="0"/>
              </a:rPr>
              <a:t> TPC electronics CMOS lifetime at 300 K and 77 K and reliability under thermal cycling,” </a:t>
            </a:r>
            <a:r>
              <a:rPr lang="en-US" altLang="en-US" sz="1200" i="1" dirty="0">
                <a:cs typeface="Arial" pitchFamily="34" charset="0"/>
              </a:rPr>
              <a:t>IEEE Trans. Nuclear Science</a:t>
            </a:r>
            <a:r>
              <a:rPr lang="en-US" altLang="en-US" sz="1200" dirty="0">
                <a:cs typeface="Arial" pitchFamily="34" charset="0"/>
              </a:rPr>
              <a:t>, vol. 60, no. 6, pp. 4737-4743, Dec. 2013. </a:t>
            </a:r>
            <a:endParaRPr lang="en-US" altLang="en-US" sz="1200" dirty="0" smtClean="0">
              <a:cs typeface="Arial" pitchFamily="34" charset="0"/>
            </a:endParaRPr>
          </a:p>
          <a:p>
            <a:r>
              <a:rPr lang="en-US" sz="1200" dirty="0" err="1" smtClean="0"/>
              <a:t>Jie</a:t>
            </a:r>
            <a:r>
              <a:rPr lang="en-US" sz="1200" dirty="0" smtClean="0"/>
              <a:t> Ma, "</a:t>
            </a:r>
            <a:r>
              <a:rPr lang="en-US" sz="1200" dirty="0"/>
              <a:t>Hot Carrier Study of MOSFET at 300K and </a:t>
            </a:r>
            <a:r>
              <a:rPr lang="en-US" sz="1200" dirty="0" smtClean="0"/>
              <a:t>77K"</a:t>
            </a:r>
            <a:r>
              <a:rPr lang="en-US" sz="1200" dirty="0"/>
              <a:t>, Ph.D. Dissertation, </a:t>
            </a:r>
            <a:r>
              <a:rPr lang="en-US" sz="1200" dirty="0" smtClean="0"/>
              <a:t>Stony Brook University, Stony Brook, NY, </a:t>
            </a:r>
            <a:r>
              <a:rPr lang="en-US" sz="1200" dirty="0"/>
              <a:t>USA, </a:t>
            </a:r>
            <a:r>
              <a:rPr lang="en-US" sz="1200" dirty="0" smtClean="0"/>
              <a:t>2015 </a:t>
            </a:r>
            <a:endParaRPr lang="en-US" altLang="en-US" sz="1200" i="1" dirty="0">
              <a:cs typeface="Arial" pitchFamily="34" charset="0"/>
            </a:endParaRPr>
          </a:p>
          <a:p>
            <a:r>
              <a:rPr lang="en-US" altLang="en-US" sz="1200" dirty="0">
                <a:cs typeface="Arial" pitchFamily="34" charset="0"/>
              </a:rPr>
              <a:t>J. R. Hoff, R. </a:t>
            </a:r>
            <a:r>
              <a:rPr lang="en-US" altLang="en-US" sz="1200" dirty="0" err="1">
                <a:cs typeface="Arial" pitchFamily="34" charset="0"/>
              </a:rPr>
              <a:t>Aroar</a:t>
            </a:r>
            <a:r>
              <a:rPr lang="en-US" altLang="en-US" sz="1200" dirty="0">
                <a:cs typeface="Arial" pitchFamily="34" charset="0"/>
              </a:rPr>
              <a:t>, J. D. </a:t>
            </a:r>
            <a:r>
              <a:rPr lang="en-US" altLang="en-US" sz="1200" dirty="0" err="1">
                <a:cs typeface="Arial" pitchFamily="34" charset="0"/>
              </a:rPr>
              <a:t>Cressler</a:t>
            </a:r>
            <a:r>
              <a:rPr lang="en-US" altLang="en-US" sz="1200" dirty="0">
                <a:cs typeface="Arial" pitchFamily="34" charset="0"/>
              </a:rPr>
              <a:t>, G. W. </a:t>
            </a:r>
            <a:r>
              <a:rPr lang="en-US" altLang="en-US" sz="1200" dirty="0" err="1">
                <a:cs typeface="Arial" pitchFamily="34" charset="0"/>
              </a:rPr>
              <a:t>Deptuch</a:t>
            </a:r>
            <a:r>
              <a:rPr lang="en-US" altLang="en-US" sz="1200" dirty="0">
                <a:cs typeface="Arial" pitchFamily="34" charset="0"/>
              </a:rPr>
              <a:t>, P. </a:t>
            </a:r>
            <a:r>
              <a:rPr lang="en-US" altLang="en-US" sz="1200" dirty="0" err="1">
                <a:cs typeface="Arial" pitchFamily="34" charset="0"/>
              </a:rPr>
              <a:t>Gui</a:t>
            </a:r>
            <a:r>
              <a:rPr lang="en-US" altLang="en-US" sz="1200" dirty="0">
                <a:cs typeface="Arial" pitchFamily="34" charset="0"/>
              </a:rPr>
              <a:t>, N. E. Lourenco, G. Wu, and R. J. </a:t>
            </a:r>
            <a:r>
              <a:rPr lang="en-US" altLang="en-US" sz="1200" dirty="0" err="1">
                <a:cs typeface="Arial" pitchFamily="34" charset="0"/>
              </a:rPr>
              <a:t>Yarema</a:t>
            </a:r>
            <a:r>
              <a:rPr lang="en-US" altLang="en-US" sz="1200" dirty="0">
                <a:cs typeface="Arial" pitchFamily="34" charset="0"/>
              </a:rPr>
              <a:t>, “Lifetime studies of 130 nm </a:t>
            </a:r>
            <a:r>
              <a:rPr lang="en-US" altLang="en-US" sz="1200" dirty="0" err="1">
                <a:cs typeface="Arial" pitchFamily="34" charset="0"/>
              </a:rPr>
              <a:t>nMOS</a:t>
            </a:r>
            <a:r>
              <a:rPr lang="en-US" altLang="en-US" sz="1200" dirty="0">
                <a:cs typeface="Arial" pitchFamily="34" charset="0"/>
              </a:rPr>
              <a:t> </a:t>
            </a:r>
            <a:r>
              <a:rPr lang="en-US" altLang="en-US" sz="1200" dirty="0" err="1">
                <a:cs typeface="Arial" pitchFamily="34" charset="0"/>
              </a:rPr>
              <a:t>transisors</a:t>
            </a:r>
            <a:r>
              <a:rPr lang="en-US" altLang="en-US" sz="1200" dirty="0">
                <a:cs typeface="Arial" pitchFamily="34" charset="0"/>
              </a:rPr>
              <a:t> intended for long-duration, cryogenic high-energy physics experiments,” </a:t>
            </a:r>
            <a:r>
              <a:rPr lang="en-US" altLang="en-US" sz="1200" i="1" dirty="0">
                <a:cs typeface="Arial" pitchFamily="34" charset="0"/>
              </a:rPr>
              <a:t>IEEE Trans. Nuclear Science</a:t>
            </a:r>
            <a:r>
              <a:rPr lang="en-US" altLang="en-US" sz="1200" dirty="0">
                <a:cs typeface="Arial" pitchFamily="34" charset="0"/>
              </a:rPr>
              <a:t>, vol. 59, no. 4, pp. 1757-1766, Aug. 2012</a:t>
            </a:r>
            <a:r>
              <a:rPr lang="en-US" altLang="en-US" sz="1200" dirty="0" smtClean="0">
                <a:cs typeface="Arial" pitchFamily="34" charset="0"/>
              </a:rPr>
              <a:t>.</a:t>
            </a:r>
            <a:endParaRPr lang="en-US" altLang="en-US" sz="1200" dirty="0" smtClean="0"/>
          </a:p>
          <a:p>
            <a:r>
              <a:rPr lang="en-US" sz="1200" dirty="0"/>
              <a:t>S. A. Kim, "Hot Carrier Reliability of MOSFETs at Room and Cryogenic Temperature", Ph.D. Dissertation, </a:t>
            </a:r>
            <a:r>
              <a:rPr lang="en-US" sz="1200" dirty="0" smtClean="0"/>
              <a:t>MIT, </a:t>
            </a:r>
            <a:r>
              <a:rPr lang="en-US" sz="1200" dirty="0"/>
              <a:t>Cambridge, MA, USA, 1999 </a:t>
            </a:r>
            <a:endParaRPr lang="en-US" altLang="en-US" sz="1200" dirty="0" smtClean="0"/>
          </a:p>
          <a:p>
            <a:pPr eaLnBrk="1" hangingPunct="1"/>
            <a:r>
              <a:rPr lang="en-US" altLang="en-US" sz="1200" dirty="0" smtClean="0">
                <a:cs typeface="Arial" pitchFamily="34" charset="0"/>
              </a:rPr>
              <a:t>K. K. Ng and G. W. Taylor, “Effects of hot-carrier trapping in n- and p-channel MOSFET’s”, </a:t>
            </a:r>
            <a:r>
              <a:rPr lang="en-US" altLang="en-US" sz="1200" i="1" dirty="0" smtClean="0">
                <a:cs typeface="Arial" pitchFamily="34" charset="0"/>
              </a:rPr>
              <a:t>IEEE Tran. Electron Devices</a:t>
            </a:r>
            <a:r>
              <a:rPr lang="en-US" altLang="en-US" sz="1200" dirty="0" smtClean="0">
                <a:cs typeface="Arial" pitchFamily="34" charset="0"/>
              </a:rPr>
              <a:t>, vol. ed-30, no. 8, pp. 871-876, Aug. 1983.</a:t>
            </a:r>
          </a:p>
          <a:p>
            <a:pPr eaLnBrk="1" hangingPunct="1"/>
            <a:r>
              <a:rPr lang="en-US" altLang="en-US" sz="1200" dirty="0" smtClean="0">
                <a:cs typeface="Arial" pitchFamily="34" charset="0"/>
              </a:rPr>
              <a:t>C. Hu, S. C. Tam, F.-C. Hsu, P.-K. </a:t>
            </a:r>
            <a:r>
              <a:rPr lang="en-US" altLang="en-US" sz="1200" dirty="0" err="1" smtClean="0">
                <a:cs typeface="Arial" pitchFamily="34" charset="0"/>
              </a:rPr>
              <a:t>Ko</a:t>
            </a:r>
            <a:r>
              <a:rPr lang="en-US" altLang="en-US" sz="1200" dirty="0" smtClean="0">
                <a:cs typeface="Arial" pitchFamily="34" charset="0"/>
              </a:rPr>
              <a:t>, T.-Y. Chan, and K. W. Terrill, “Hot-electron-induced MOSFET degradation-model, monitor, and improvement”, </a:t>
            </a:r>
            <a:r>
              <a:rPr lang="en-US" altLang="en-US" sz="1200" i="1" dirty="0" smtClean="0">
                <a:cs typeface="Arial" pitchFamily="34" charset="0"/>
              </a:rPr>
              <a:t>IEEE Journal of Solid-State Circuits</a:t>
            </a:r>
            <a:r>
              <a:rPr lang="en-US" altLang="en-US" sz="1200" dirty="0" smtClean="0">
                <a:cs typeface="Arial" pitchFamily="34" charset="0"/>
              </a:rPr>
              <a:t>, vol. sc-20, no. 1, pp. 295-305, Feb. 1985.</a:t>
            </a:r>
          </a:p>
          <a:p>
            <a:pPr eaLnBrk="1" hangingPunct="1"/>
            <a:r>
              <a:rPr lang="en-US" altLang="en-US" sz="1200" dirty="0" smtClean="0">
                <a:cs typeface="Arial" pitchFamily="34" charset="0"/>
              </a:rPr>
              <a:t>T. Chen, C. Zhu, L. </a:t>
            </a:r>
            <a:r>
              <a:rPr lang="en-US" altLang="en-US" sz="1200" dirty="0" err="1" smtClean="0">
                <a:cs typeface="Arial" pitchFamily="34" charset="0"/>
              </a:rPr>
              <a:t>Najafizadeh</a:t>
            </a:r>
            <a:r>
              <a:rPr lang="en-US" altLang="en-US" sz="1200" dirty="0" smtClean="0">
                <a:cs typeface="Arial" pitchFamily="34" charset="0"/>
              </a:rPr>
              <a:t>, B. Jun, A. Ahmed, R. </a:t>
            </a:r>
            <a:r>
              <a:rPr lang="en-US" altLang="en-US" sz="1200" dirty="0" err="1" smtClean="0">
                <a:cs typeface="Arial" pitchFamily="34" charset="0"/>
              </a:rPr>
              <a:t>Diestelhorst</a:t>
            </a:r>
            <a:r>
              <a:rPr lang="en-US" altLang="en-US" sz="1200" dirty="0" smtClean="0">
                <a:cs typeface="Arial" pitchFamily="34" charset="0"/>
              </a:rPr>
              <a:t>, G. </a:t>
            </a:r>
            <a:r>
              <a:rPr lang="en-US" altLang="en-US" sz="1200" dirty="0" err="1" smtClean="0">
                <a:cs typeface="Arial" pitchFamily="34" charset="0"/>
              </a:rPr>
              <a:t>Espinel</a:t>
            </a:r>
            <a:r>
              <a:rPr lang="en-US" altLang="en-US" sz="1200" dirty="0" smtClean="0">
                <a:cs typeface="Arial" pitchFamily="34" charset="0"/>
              </a:rPr>
              <a:t>, and J. D. </a:t>
            </a:r>
            <a:r>
              <a:rPr lang="en-US" altLang="en-US" sz="1200" dirty="0" err="1" smtClean="0">
                <a:cs typeface="Arial" pitchFamily="34" charset="0"/>
              </a:rPr>
              <a:t>Cressler</a:t>
            </a:r>
            <a:r>
              <a:rPr lang="en-US" altLang="en-US" sz="1200" dirty="0" smtClean="0">
                <a:cs typeface="Arial" pitchFamily="34" charset="0"/>
              </a:rPr>
              <a:t>,</a:t>
            </a:r>
            <a:r>
              <a:rPr lang="en-US" altLang="en-US" sz="1200" i="1" dirty="0" smtClean="0">
                <a:cs typeface="Arial" pitchFamily="34" charset="0"/>
              </a:rPr>
              <a:t> </a:t>
            </a:r>
            <a:r>
              <a:rPr lang="en-US" altLang="en-US" sz="1200" dirty="0" smtClean="0">
                <a:cs typeface="Arial" pitchFamily="34" charset="0"/>
              </a:rPr>
              <a:t>“CMOS  reliability issues for emerging cryogenic Lunar electronics applications,” </a:t>
            </a:r>
            <a:r>
              <a:rPr lang="en-US" altLang="en-US" sz="1200" i="1" dirty="0" smtClean="0">
                <a:cs typeface="Arial" pitchFamily="34" charset="0"/>
              </a:rPr>
              <a:t>Solid-State Electronics</a:t>
            </a:r>
            <a:r>
              <a:rPr lang="en-US" altLang="en-US" sz="1200" dirty="0" smtClean="0">
                <a:cs typeface="Arial" pitchFamily="34" charset="0"/>
              </a:rPr>
              <a:t>, vol. 50, pp. 959-963, 2006.</a:t>
            </a:r>
          </a:p>
          <a:p>
            <a:r>
              <a:rPr lang="en-US" altLang="en-US" sz="1200" dirty="0">
                <a:cs typeface="Arial" pitchFamily="34" charset="0"/>
              </a:rPr>
              <a:t>V.-H. Chan and J. E. Chung, “Two-stage hot-carrier degradation and its impact on submicron LDD NMOSFET lifetime prediction”, </a:t>
            </a:r>
            <a:r>
              <a:rPr lang="en-US" altLang="en-US" sz="1200" i="1" dirty="0">
                <a:cs typeface="Arial" pitchFamily="34" charset="0"/>
              </a:rPr>
              <a:t>IEEE Tran. Electron Devices</a:t>
            </a:r>
            <a:r>
              <a:rPr lang="en-US" altLang="en-US" sz="1200" dirty="0">
                <a:cs typeface="Arial" pitchFamily="34" charset="0"/>
              </a:rPr>
              <a:t>, vol. 42, no. 5, pp. 957-962, May 1995.</a:t>
            </a:r>
          </a:p>
          <a:p>
            <a:r>
              <a:rPr lang="en-US" altLang="en-US" sz="1200" dirty="0">
                <a:cs typeface="Arial" pitchFamily="34" charset="0"/>
              </a:rPr>
              <a:t>P. K. Hurley, E. Sheehan, S. Moran, and A. Mathewson, “The impact of oxide degradation on the low frequency (1/f) noise behavior of p channel MOSFETs”, </a:t>
            </a:r>
            <a:r>
              <a:rPr lang="en-US" altLang="en-US" sz="1200" i="1" dirty="0">
                <a:cs typeface="Arial" pitchFamily="34" charset="0"/>
              </a:rPr>
              <a:t>Microelectronics Reliability</a:t>
            </a:r>
            <a:r>
              <a:rPr lang="en-US" altLang="en-US" sz="1200" dirty="0">
                <a:cs typeface="Arial" pitchFamily="34" charset="0"/>
              </a:rPr>
              <a:t>, vol. 36, no. 11/12, pp. 1679-1682, </a:t>
            </a:r>
            <a:r>
              <a:rPr lang="en-US" altLang="en-US" sz="1200" dirty="0" err="1">
                <a:cs typeface="Arial" pitchFamily="34" charset="0"/>
              </a:rPr>
              <a:t>laar</a:t>
            </a:r>
            <a:r>
              <a:rPr lang="en-US" altLang="en-US" sz="1200" dirty="0">
                <a:cs typeface="Arial" pitchFamily="34" charset="0"/>
              </a:rPr>
              <a:t>, “Hot-Ca1996.</a:t>
            </a:r>
          </a:p>
          <a:p>
            <a:r>
              <a:rPr lang="en-US" altLang="en-US" sz="1200" dirty="0"/>
              <a:t>R. </a:t>
            </a:r>
            <a:r>
              <a:rPr lang="en-US" altLang="en-US" sz="1200" dirty="0" err="1"/>
              <a:t>Brederlow</a:t>
            </a:r>
            <a:r>
              <a:rPr lang="en-US" altLang="en-US" sz="1200" dirty="0"/>
              <a:t>, W. Weber</a:t>
            </a:r>
            <a:r>
              <a:rPr lang="en-US" altLang="en-US" sz="1200" i="1" dirty="0"/>
              <a:t>, D. Schmitt-</a:t>
            </a:r>
            <a:r>
              <a:rPr lang="en-US" altLang="en-US" sz="1200" i="1" dirty="0" err="1"/>
              <a:t>Landsiedel</a:t>
            </a:r>
            <a:r>
              <a:rPr lang="en-US" altLang="en-US" sz="1200" i="1" dirty="0"/>
              <a:t>, and </a:t>
            </a:r>
            <a:r>
              <a:rPr lang="en-US" altLang="en-US" sz="1200" i="1" dirty="0" err="1"/>
              <a:t>R.Thewes</a:t>
            </a:r>
            <a:r>
              <a:rPr lang="en-US" altLang="en-US" sz="1200" dirty="0"/>
              <a:t>, "Hot-carrier degradation of the low-frequency noise in MOS transistors under analog and RF operating conditions“, </a:t>
            </a:r>
            <a:r>
              <a:rPr lang="en-US" altLang="en-US" sz="1200" i="1" dirty="0"/>
              <a:t>IEEE Transactions on Electron Devices</a:t>
            </a:r>
            <a:r>
              <a:rPr lang="en-US" altLang="en-US" sz="1200" dirty="0"/>
              <a:t>, vol.49, no.9, pp.1588,1596, Sep 2002</a:t>
            </a:r>
            <a:endParaRPr lang="en-US" altLang="en-US" sz="1200" dirty="0">
              <a:cs typeface="Arial" pitchFamily="34" charset="0"/>
            </a:endParaRPr>
          </a:p>
          <a:p>
            <a:pPr eaLnBrk="1" hangingPunct="1"/>
            <a:endParaRPr lang="en-US" altLang="en-US" sz="1200" dirty="0" smtClean="0">
              <a:cs typeface="Arial" pitchFamily="34" charset="0"/>
            </a:endParaRPr>
          </a:p>
          <a:p>
            <a:pPr eaLnBrk="1" hangingPunct="1"/>
            <a:endParaRPr lang="en-US" altLang="en-US" sz="1200" dirty="0" smtClean="0"/>
          </a:p>
        </p:txBody>
      </p:sp>
      <p:sp>
        <p:nvSpPr>
          <p:cNvPr id="44036" name="Slide Number Placeholder 4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E28F21FC-53DE-44DB-BB04-141C5AB0D8AA}" type="slidenum">
              <a:rPr lang="en-US" altLang="en-US"/>
              <a:pPr/>
              <a:t>26</a:t>
            </a:fld>
            <a:endParaRPr lang="en-US" altLang="en-US"/>
          </a:p>
        </p:txBody>
      </p:sp>
      <p:sp>
        <p:nvSpPr>
          <p:cNvPr id="5" name="TextBox 4"/>
          <p:cNvSpPr txBox="1"/>
          <p:nvPr/>
        </p:nvSpPr>
        <p:spPr>
          <a:xfrm>
            <a:off x="421640" y="154940"/>
            <a:ext cx="83037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400" b="1" dirty="0" smtClean="0"/>
              <a:t>REFERENCES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5540761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39384" y="1659478"/>
            <a:ext cx="5685133" cy="37761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2" name="Straight Connector 21"/>
          <p:cNvCxnSpPr/>
          <p:nvPr/>
        </p:nvCxnSpPr>
        <p:spPr bwMode="auto">
          <a:xfrm>
            <a:off x="6584960" y="4114807"/>
            <a:ext cx="0" cy="228600"/>
          </a:xfrm>
          <a:prstGeom prst="line">
            <a:avLst/>
          </a:prstGeom>
          <a:solidFill>
            <a:schemeClr val="accent1"/>
          </a:solidFill>
          <a:ln w="57150" cap="flat" cmpd="sng" algn="ctr">
            <a:solidFill>
              <a:schemeClr val="tx2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cxnSp>
      <p:sp>
        <p:nvSpPr>
          <p:cNvPr id="26" name="TextBox 25"/>
          <p:cNvSpPr txBox="1"/>
          <p:nvPr/>
        </p:nvSpPr>
        <p:spPr>
          <a:xfrm>
            <a:off x="7355416" y="4826014"/>
            <a:ext cx="15853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i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ea typeface="ＭＳ Ｐゴシック"/>
              </a:rPr>
              <a:t>CMOS at </a:t>
            </a:r>
            <a:r>
              <a:rPr lang="en-US" sz="1200" b="1" i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ea typeface="ＭＳ Ｐゴシック"/>
              </a:rPr>
              <a:t>cryo</a:t>
            </a:r>
            <a:r>
              <a:rPr lang="en-US" sz="1200" b="1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ea typeface="ＭＳ Ｐゴシック"/>
              </a:rPr>
              <a:t> T: </a:t>
            </a:r>
            <a:endParaRPr lang="en-US" sz="1200" b="1" i="1" dirty="0" smtClean="0">
              <a:solidFill>
                <a:schemeClr val="tx1">
                  <a:lumMod val="75000"/>
                  <a:lumOff val="25000"/>
                </a:schemeClr>
              </a:solidFill>
              <a:latin typeface="Arial"/>
              <a:ea typeface="ＭＳ Ｐゴシック"/>
            </a:endParaRPr>
          </a:p>
          <a:p>
            <a:pPr algn="ctr"/>
            <a:r>
              <a:rPr lang="en-US" sz="1200" b="1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ea typeface="ＭＳ Ｐゴシック"/>
              </a:rPr>
              <a:t>ENC</a:t>
            </a:r>
            <a:r>
              <a:rPr lang="en-US" sz="1200" b="1" i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ea typeface="ＭＳ Ｐゴシック"/>
              </a:rPr>
              <a:t>&lt; 10</a:t>
            </a:r>
            <a:r>
              <a:rPr lang="en-US" sz="1200" b="1" i="1" baseline="30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ea typeface="ＭＳ Ｐゴシック"/>
              </a:rPr>
              <a:t>3 </a:t>
            </a:r>
            <a:r>
              <a:rPr lang="en-US" sz="1200" b="1" i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ea typeface="ＭＳ Ｐゴシック"/>
              </a:rPr>
              <a:t>e rms</a:t>
            </a:r>
            <a:endParaRPr lang="en-US" sz="1200" b="1" i="1" baseline="30000" dirty="0">
              <a:solidFill>
                <a:schemeClr val="tx1">
                  <a:lumMod val="75000"/>
                  <a:lumOff val="25000"/>
                </a:schemeClr>
              </a:solidFill>
              <a:latin typeface="Arial"/>
              <a:ea typeface="ＭＳ Ｐゴシック"/>
            </a:endParaRPr>
          </a:p>
        </p:txBody>
      </p:sp>
      <p:cxnSp>
        <p:nvCxnSpPr>
          <p:cNvPr id="28" name="Straight Arrow Connector 27"/>
          <p:cNvCxnSpPr/>
          <p:nvPr/>
        </p:nvCxnSpPr>
        <p:spPr bwMode="auto">
          <a:xfrm flipH="1" flipV="1">
            <a:off x="6705601" y="4284145"/>
            <a:ext cx="1083733" cy="491055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ysDash"/>
            <a:round/>
            <a:headEnd type="none" w="med" len="med"/>
            <a:tailEnd type="triangle"/>
          </a:ln>
          <a:effectLst/>
        </p:spPr>
      </p:cxnSp>
      <p:sp>
        <p:nvSpPr>
          <p:cNvPr id="39" name="Slide Number Placeholder 3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4448E4-A1FE-489D-8484-590753054700}" type="slidenum">
              <a:rPr lang="en-US"/>
              <a:pPr/>
              <a:t>3</a:t>
            </a:fld>
            <a:endParaRPr lang="en-US" dirty="0"/>
          </a:p>
        </p:txBody>
      </p:sp>
      <p:sp>
        <p:nvSpPr>
          <p:cNvPr id="25" name="Oval 24"/>
          <p:cNvSpPr/>
          <p:nvPr/>
        </p:nvSpPr>
        <p:spPr bwMode="auto">
          <a:xfrm rot="917267">
            <a:off x="4392193" y="2226550"/>
            <a:ext cx="971550" cy="520355"/>
          </a:xfrm>
          <a:prstGeom prst="ellipse">
            <a:avLst/>
          </a:prstGeom>
          <a:solidFill>
            <a:srgbClr val="FFFF00"/>
          </a:solidFill>
          <a:ln w="38100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800">
              <a:solidFill>
                <a:srgbClr val="322F31"/>
              </a:solidFill>
              <a:latin typeface="Arial" charset="0"/>
              <a:ea typeface="ＭＳ Ｐゴシック" pitchFamily="48" charset="-128"/>
            </a:endParaRPr>
          </a:p>
        </p:txBody>
      </p:sp>
      <p:cxnSp>
        <p:nvCxnSpPr>
          <p:cNvPr id="27" name="Straight Connector 26"/>
          <p:cNvCxnSpPr/>
          <p:nvPr/>
        </p:nvCxnSpPr>
        <p:spPr bwMode="auto">
          <a:xfrm>
            <a:off x="3892555" y="5029209"/>
            <a:ext cx="0" cy="76200"/>
          </a:xfrm>
          <a:prstGeom prst="line">
            <a:avLst/>
          </a:prstGeom>
          <a:solidFill>
            <a:schemeClr val="accent1"/>
          </a:solidFill>
          <a:ln w="57150" cap="flat" cmpd="sng" algn="ctr">
            <a:solidFill>
              <a:srgbClr val="00206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cxnSp>
      <p:cxnSp>
        <p:nvCxnSpPr>
          <p:cNvPr id="32" name="Straight Arrow Connector 31"/>
          <p:cNvCxnSpPr/>
          <p:nvPr/>
        </p:nvCxnSpPr>
        <p:spPr bwMode="auto">
          <a:xfrm>
            <a:off x="2455333" y="1879611"/>
            <a:ext cx="1828800" cy="406389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ysDash"/>
            <a:round/>
            <a:headEnd type="none" w="med" len="med"/>
            <a:tailEnd type="triangle"/>
          </a:ln>
          <a:effectLst/>
        </p:spPr>
      </p:cxnSp>
      <p:sp>
        <p:nvSpPr>
          <p:cNvPr id="35" name="TextBox 34"/>
          <p:cNvSpPr txBox="1"/>
          <p:nvPr/>
        </p:nvSpPr>
        <p:spPr>
          <a:xfrm>
            <a:off x="982135" y="5283214"/>
            <a:ext cx="18457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err="1">
                <a:solidFill>
                  <a:srgbClr val="404040"/>
                </a:solidFill>
                <a:latin typeface="Arial"/>
                <a:ea typeface="ＭＳ Ｐゴシック"/>
              </a:rPr>
              <a:t>MicroBooNE</a:t>
            </a:r>
            <a:endParaRPr lang="en-US" sz="1200" b="1" dirty="0">
              <a:solidFill>
                <a:srgbClr val="404040"/>
              </a:solidFill>
              <a:latin typeface="Arial"/>
              <a:ea typeface="ＭＳ Ｐゴシック"/>
            </a:endParaRPr>
          </a:p>
          <a:p>
            <a:r>
              <a:rPr lang="en-US" sz="1200" b="1" dirty="0">
                <a:solidFill>
                  <a:srgbClr val="404040"/>
                </a:solidFill>
                <a:latin typeface="Arial"/>
                <a:ea typeface="ＭＳ Ｐゴシック"/>
              </a:rPr>
              <a:t>ENC~400 e </a:t>
            </a:r>
            <a:r>
              <a:rPr lang="en-US" sz="1200" b="1" dirty="0" err="1">
                <a:solidFill>
                  <a:srgbClr val="404040"/>
                </a:solidFill>
                <a:latin typeface="Arial"/>
                <a:ea typeface="ＭＳ Ｐゴシック"/>
              </a:rPr>
              <a:t>rms</a:t>
            </a:r>
            <a:endParaRPr lang="en-US" sz="1200" b="1" dirty="0">
              <a:solidFill>
                <a:srgbClr val="404040"/>
              </a:solidFill>
              <a:latin typeface="Arial"/>
              <a:ea typeface="ＭＳ Ｐゴシック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40266" y="1540946"/>
            <a:ext cx="28617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ea typeface="ＭＳ Ｐゴシック"/>
              </a:rPr>
              <a:t>DUNE with warm electronics (300K</a:t>
            </a:r>
            <a:r>
              <a:rPr lang="en-US" sz="1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ea typeface="ＭＳ Ｐゴシック"/>
              </a:rPr>
              <a:t>). ENC</a:t>
            </a:r>
            <a:r>
              <a:rPr 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ea typeface="ＭＳ Ｐゴシック"/>
              </a:rPr>
              <a:t>~6x10^3 e </a:t>
            </a:r>
            <a:r>
              <a:rPr lang="en-US" sz="120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ea typeface="ＭＳ Ｐゴシック"/>
              </a:rPr>
              <a:t>rms</a:t>
            </a:r>
            <a:endParaRPr lang="en-US" sz="1200" b="1" dirty="0">
              <a:solidFill>
                <a:schemeClr val="tx1">
                  <a:lumMod val="75000"/>
                  <a:lumOff val="25000"/>
                </a:schemeClr>
              </a:solidFill>
              <a:latin typeface="Arial"/>
              <a:ea typeface="ＭＳ Ｐゴシック"/>
            </a:endParaRPr>
          </a:p>
        </p:txBody>
      </p:sp>
      <p:cxnSp>
        <p:nvCxnSpPr>
          <p:cNvPr id="44" name="Straight Arrow Connector 43"/>
          <p:cNvCxnSpPr/>
          <p:nvPr/>
        </p:nvCxnSpPr>
        <p:spPr bwMode="auto">
          <a:xfrm flipV="1">
            <a:off x="2302933" y="5105410"/>
            <a:ext cx="1346200" cy="330201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ysDash"/>
            <a:round/>
            <a:headEnd type="none" w="med" len="med"/>
            <a:tailEnd type="triangle"/>
          </a:ln>
          <a:effectLst/>
        </p:spPr>
      </p:cxnSp>
      <p:sp>
        <p:nvSpPr>
          <p:cNvPr id="5" name="TextBox 4"/>
          <p:cNvSpPr txBox="1"/>
          <p:nvPr/>
        </p:nvSpPr>
        <p:spPr>
          <a:xfrm>
            <a:off x="7499880" y="1761078"/>
            <a:ext cx="16425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(MIP for 3x3 mm and 5x5 mm spacing)</a:t>
            </a:r>
            <a:endParaRPr lang="en-US" sz="1200" b="1" dirty="0"/>
          </a:p>
        </p:txBody>
      </p:sp>
      <p:sp>
        <p:nvSpPr>
          <p:cNvPr id="23" name="TextBox 22"/>
          <p:cNvSpPr txBox="1"/>
          <p:nvPr/>
        </p:nvSpPr>
        <p:spPr>
          <a:xfrm>
            <a:off x="421640" y="154940"/>
            <a:ext cx="83037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/>
              <a:t>ADVANTAGES OF PLACING ELECTRONICS IN THE CRYOSTAT</a:t>
            </a:r>
            <a:endParaRPr lang="en-US" sz="2400" b="1" dirty="0"/>
          </a:p>
        </p:txBody>
      </p:sp>
      <p:sp>
        <p:nvSpPr>
          <p:cNvPr id="30" name="TextBox 29"/>
          <p:cNvSpPr txBox="1"/>
          <p:nvPr/>
        </p:nvSpPr>
        <p:spPr>
          <a:xfrm>
            <a:off x="1930399" y="1037166"/>
            <a:ext cx="5249334" cy="30777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/>
              <a:t>ENC </a:t>
            </a:r>
            <a:r>
              <a:rPr lang="en-US" sz="1400" b="1" dirty="0" err="1" smtClean="0"/>
              <a:t>vs</a:t>
            </a:r>
            <a:r>
              <a:rPr lang="en-US" sz="1400" b="1" dirty="0" smtClean="0"/>
              <a:t> TPC wire length and </a:t>
            </a:r>
            <a:r>
              <a:rPr lang="en-US" sz="1400" b="1" dirty="0" err="1"/>
              <a:t>f</a:t>
            </a:r>
            <a:r>
              <a:rPr lang="en-US" sz="1400" b="1" dirty="0" err="1" smtClean="0"/>
              <a:t>eedthrough</a:t>
            </a:r>
            <a:r>
              <a:rPr lang="en-US" sz="1400" b="1" dirty="0" smtClean="0"/>
              <a:t> cable length</a:t>
            </a:r>
            <a:endParaRPr lang="en-US" sz="1400" b="1" baseline="-25000" dirty="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xmlns="" id="{B43E8751-E3E5-4051-A6FC-10AC147D47E4}"/>
              </a:ext>
            </a:extLst>
          </p:cNvPr>
          <p:cNvSpPr txBox="1"/>
          <p:nvPr/>
        </p:nvSpPr>
        <p:spPr>
          <a:xfrm>
            <a:off x="457200" y="6175051"/>
            <a:ext cx="8229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/>
              <a:t>Placing electronics in warm environment yields ENC ~ MIP.</a:t>
            </a:r>
            <a:endParaRPr lang="en-US" sz="2000" b="1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78642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9ECDAE-3650-B94E-9CAC-833DECB4FBC2}" type="slidenum">
              <a:rPr lang="en-US" smtClean="0"/>
              <a:t>4</a:t>
            </a:fld>
            <a:endParaRPr lang="en-US"/>
          </a:p>
        </p:txBody>
      </p:sp>
      <p:pic>
        <p:nvPicPr>
          <p:cNvPr id="9" name="Picture 8" descr="0308004_04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57200"/>
            <a:ext cx="9144000" cy="5958191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406399" y="434337"/>
            <a:ext cx="8380413" cy="830997"/>
          </a:xfrm>
          <a:prstGeom prst="rect">
            <a:avLst/>
          </a:prstGeom>
          <a:solidFill>
            <a:schemeClr val="bg1">
              <a:alpha val="7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Liquid Argon Calorimeter in the ATLAS Experiment</a:t>
            </a:r>
          </a:p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(</a:t>
            </a:r>
            <a:r>
              <a:rPr lang="en-US" sz="2400" b="1" dirty="0" smtClean="0">
                <a:solidFill>
                  <a:srgbClr val="FF0000"/>
                </a:solidFill>
              </a:rPr>
              <a:t>200k+ </a:t>
            </a:r>
            <a:r>
              <a:rPr lang="en-US" sz="2400" b="1" dirty="0" smtClean="0">
                <a:solidFill>
                  <a:srgbClr val="FF0000"/>
                </a:solidFill>
              </a:rPr>
              <a:t>wires)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54000" y="6477814"/>
            <a:ext cx="412164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chemeClr val="bg1"/>
                </a:solidFill>
              </a:rPr>
              <a:t>SOURCE</a:t>
            </a:r>
            <a:r>
              <a:rPr lang="en-US" sz="1200" dirty="0">
                <a:solidFill>
                  <a:schemeClr val="bg1"/>
                </a:solidFill>
              </a:rPr>
              <a:t>: CERN </a:t>
            </a:r>
            <a:r>
              <a:rPr lang="en-US" sz="1200" dirty="0" smtClean="0">
                <a:solidFill>
                  <a:schemeClr val="bg1"/>
                </a:solidFill>
              </a:rPr>
              <a:t>website - </a:t>
            </a:r>
            <a:r>
              <a:rPr lang="en-US" sz="1200" dirty="0">
                <a:solidFill>
                  <a:schemeClr val="bg1"/>
                </a:solidFill>
              </a:rPr>
              <a:t>http://</a:t>
            </a:r>
            <a:r>
              <a:rPr lang="en-US" sz="1200" dirty="0" err="1">
                <a:solidFill>
                  <a:schemeClr val="bg1"/>
                </a:solidFill>
              </a:rPr>
              <a:t>cdsweb.cern.ch</a:t>
            </a:r>
            <a:r>
              <a:rPr lang="en-US" sz="1200" dirty="0">
                <a:solidFill>
                  <a:schemeClr val="bg1"/>
                </a:solidFill>
              </a:rPr>
              <a:t>/record/636674 </a:t>
            </a:r>
          </a:p>
        </p:txBody>
      </p:sp>
    </p:spTree>
    <p:extLst>
      <p:ext uri="{BB962C8B-B14F-4D97-AF65-F5344CB8AC3E}">
        <p14:creationId xmlns:p14="http://schemas.microsoft.com/office/powerpoint/2010/main" val="2676110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9ECDAE-3650-B94E-9CAC-833DECB4FBC2}" type="slidenum">
              <a:rPr lang="en-US" smtClean="0"/>
              <a:t>5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B43E8751-E3E5-4051-A6FC-10AC147D47E4}"/>
              </a:ext>
            </a:extLst>
          </p:cNvPr>
          <p:cNvSpPr txBox="1"/>
          <p:nvPr/>
        </p:nvSpPr>
        <p:spPr>
          <a:xfrm>
            <a:off x="507413" y="1115496"/>
            <a:ext cx="8014287" cy="48628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Processes that impact the lifetime of CMOS circuits:</a:t>
            </a:r>
          </a:p>
          <a:p>
            <a:endParaRPr lang="en-US" dirty="0" smtClean="0"/>
          </a:p>
          <a:p>
            <a:pPr marL="914400" lvl="1" indent="-457200">
              <a:buFont typeface="+mj-lt"/>
              <a:buAutoNum type="arabicPeriod"/>
            </a:pPr>
            <a:r>
              <a:rPr lang="en-US" dirty="0" err="1" smtClean="0"/>
              <a:t>Electromigration</a:t>
            </a:r>
            <a:endParaRPr lang="en-US" dirty="0" smtClean="0"/>
          </a:p>
          <a:p>
            <a:pPr marL="914400" lvl="1" indent="-457200">
              <a:buFont typeface="+mj-lt"/>
              <a:buAutoNum type="arabicPeriod"/>
            </a:pPr>
            <a:r>
              <a:rPr lang="en-US" dirty="0" smtClean="0"/>
              <a:t>Stress migration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 smtClean="0"/>
              <a:t>Thermal cycling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 smtClean="0"/>
              <a:t>Time-dependent dielectric breakdown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 smtClean="0"/>
              <a:t>Hot-Carrier Effect</a:t>
            </a:r>
          </a:p>
          <a:p>
            <a:endParaRPr lang="en-US" dirty="0" smtClean="0">
              <a:solidFill>
                <a:srgbClr val="008000"/>
              </a:solidFill>
            </a:endParaRPr>
          </a:p>
          <a:p>
            <a:r>
              <a:rPr lang="en-US" dirty="0" smtClean="0"/>
              <a:t>First four are thermally </a:t>
            </a:r>
            <a:r>
              <a:rPr lang="en-US" dirty="0"/>
              <a:t>activated processes </a:t>
            </a:r>
            <a:r>
              <a:rPr lang="pl-PL" dirty="0"/>
              <a:t>(</a:t>
            </a:r>
            <a:r>
              <a:rPr lang="en-US" dirty="0" smtClean="0"/>
              <a:t>exponential </a:t>
            </a:r>
            <a:r>
              <a:rPr lang="en-US" dirty="0"/>
              <a:t>dependence on </a:t>
            </a:r>
            <a:r>
              <a:rPr lang="en-US" dirty="0" smtClean="0"/>
              <a:t>temperature) and become </a:t>
            </a:r>
            <a:r>
              <a:rPr lang="en-US" dirty="0"/>
              <a:t>negligible at cold temperatures.</a:t>
            </a:r>
          </a:p>
          <a:p>
            <a:endParaRPr lang="en-US" dirty="0" smtClean="0">
              <a:solidFill>
                <a:srgbClr val="FF0000"/>
              </a:solidFill>
            </a:endParaRPr>
          </a:p>
          <a:p>
            <a:pPr algn="ctr"/>
            <a:endParaRPr lang="en-US" sz="2000" dirty="0" smtClean="0">
              <a:solidFill>
                <a:srgbClr val="FF0000"/>
              </a:solidFill>
            </a:endParaRPr>
          </a:p>
          <a:p>
            <a:pPr algn="ctr"/>
            <a:r>
              <a:rPr lang="en-US" sz="2000" dirty="0" smtClean="0">
                <a:solidFill>
                  <a:srgbClr val="FF0000"/>
                </a:solidFill>
              </a:rPr>
              <a:t>The process that impacts the lifetime at cold is ONLY </a:t>
            </a:r>
            <a:r>
              <a:rPr lang="en-US" sz="2000" b="1" dirty="0" smtClean="0">
                <a:solidFill>
                  <a:srgbClr val="FF0000"/>
                </a:solidFill>
              </a:rPr>
              <a:t>Hot-Carrier Effect.</a:t>
            </a:r>
          </a:p>
          <a:p>
            <a:endParaRPr lang="en-US" b="1" dirty="0" smtClean="0">
              <a:solidFill>
                <a:srgbClr val="FF0000"/>
              </a:solidFill>
            </a:endParaRPr>
          </a:p>
          <a:p>
            <a:endParaRPr lang="en-US" b="1" dirty="0">
              <a:solidFill>
                <a:srgbClr val="FF0000"/>
              </a:solidFill>
            </a:endParaRPr>
          </a:p>
          <a:p>
            <a:r>
              <a:rPr lang="en-US" dirty="0" smtClean="0"/>
              <a:t>One can perform </a:t>
            </a:r>
            <a:r>
              <a:rPr lang="en-US" b="1" dirty="0" smtClean="0"/>
              <a:t>accelerated lifetime tests </a:t>
            </a:r>
            <a:r>
              <a:rPr lang="en-US" dirty="0" smtClean="0"/>
              <a:t>on devices to understand the impact of this effect.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21640" y="154940"/>
            <a:ext cx="83037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/>
              <a:t>LIFETIME OF THE ELECTRONICS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28302132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bpkleiomipehngac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2475" y="4271168"/>
            <a:ext cx="3547526" cy="2256634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9ECDAE-3650-B94E-9CAC-833DECB4FBC2}" type="slidenum">
              <a:rPr lang="en-US" smtClean="0"/>
              <a:t>6</a:t>
            </a:fld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B43E8751-E3E5-4051-A6FC-10AC147D47E4}"/>
              </a:ext>
            </a:extLst>
          </p:cNvPr>
          <p:cNvSpPr txBox="1"/>
          <p:nvPr/>
        </p:nvSpPr>
        <p:spPr>
          <a:xfrm>
            <a:off x="457200" y="1081628"/>
            <a:ext cx="8229600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  <a:cs typeface="Arial" charset="0"/>
              </a:rPr>
              <a:t>Hot-Carried Effect deteriorates the performance of devices by creating </a:t>
            </a:r>
            <a:r>
              <a:rPr lang="en-US" b="1" dirty="0" smtClean="0">
                <a:solidFill>
                  <a:srgbClr val="FF0000"/>
                </a:solidFill>
                <a:cs typeface="Arial" charset="0"/>
              </a:rPr>
              <a:t>interface states </a:t>
            </a:r>
            <a:r>
              <a:rPr lang="en-US" dirty="0" smtClean="0">
                <a:solidFill>
                  <a:srgbClr val="FF0000"/>
                </a:solidFill>
                <a:cs typeface="Arial" charset="0"/>
              </a:rPr>
              <a:t>or </a:t>
            </a:r>
            <a:r>
              <a:rPr lang="en-US" b="1" dirty="0" smtClean="0">
                <a:solidFill>
                  <a:srgbClr val="FF0000"/>
                </a:solidFill>
                <a:cs typeface="Arial" charset="0"/>
              </a:rPr>
              <a:t>trapping charge </a:t>
            </a:r>
            <a:r>
              <a:rPr lang="en-US" dirty="0" smtClean="0">
                <a:solidFill>
                  <a:srgbClr val="FF0000"/>
                </a:solidFill>
                <a:cs typeface="Arial" charset="0"/>
              </a:rPr>
              <a:t>in the dielectric.</a:t>
            </a:r>
          </a:p>
          <a:p>
            <a:endParaRPr lang="en-US" dirty="0">
              <a:solidFill>
                <a:srgbClr val="000000"/>
              </a:solidFill>
              <a:cs typeface="Arial" charset="0"/>
            </a:endParaRPr>
          </a:p>
          <a:p>
            <a:pPr marL="342900" indent="-342900">
              <a:buFontTx/>
              <a:buChar char="-"/>
            </a:pPr>
            <a:r>
              <a:rPr lang="en-US" dirty="0" smtClean="0">
                <a:solidFill>
                  <a:srgbClr val="000000"/>
                </a:solidFill>
                <a:cs typeface="Arial" charset="0"/>
              </a:rPr>
              <a:t>Some </a:t>
            </a:r>
            <a:r>
              <a:rPr lang="en-US" dirty="0">
                <a:solidFill>
                  <a:srgbClr val="000000"/>
                </a:solidFill>
                <a:cs typeface="Arial" charset="0"/>
              </a:rPr>
              <a:t>hot electrons exceed the energy required to create an electron-hole pair, resulting in </a:t>
            </a:r>
            <a:r>
              <a:rPr lang="en-US" b="1" dirty="0">
                <a:solidFill>
                  <a:srgbClr val="000000"/>
                </a:solidFill>
                <a:cs typeface="Arial" charset="0"/>
              </a:rPr>
              <a:t>impact ionization</a:t>
            </a:r>
            <a:r>
              <a:rPr lang="en-US" dirty="0">
                <a:solidFill>
                  <a:srgbClr val="000000"/>
                </a:solidFill>
                <a:cs typeface="Arial" charset="0"/>
              </a:rPr>
              <a:t>. Electrons proceed to the drain. The holes drift to the </a:t>
            </a:r>
            <a:r>
              <a:rPr lang="en-US" dirty="0" smtClean="0">
                <a:solidFill>
                  <a:srgbClr val="000000"/>
                </a:solidFill>
                <a:cs typeface="Arial" charset="0"/>
              </a:rPr>
              <a:t>substrate</a:t>
            </a:r>
            <a:r>
              <a:rPr lang="en-US" dirty="0">
                <a:solidFill>
                  <a:srgbClr val="000000"/>
                </a:solidFill>
                <a:cs typeface="Arial" charset="0"/>
              </a:rPr>
              <a:t> </a:t>
            </a:r>
            <a:r>
              <a:rPr lang="en-US" dirty="0" smtClean="0">
                <a:solidFill>
                  <a:srgbClr val="000000"/>
                </a:solidFill>
                <a:cs typeface="Arial" charset="0"/>
              </a:rPr>
              <a:t>yielding substrate current.</a:t>
            </a:r>
          </a:p>
          <a:p>
            <a:endParaRPr lang="en-US" dirty="0">
              <a:solidFill>
                <a:srgbClr val="000000"/>
              </a:solidFill>
              <a:cs typeface="Arial" charset="0"/>
            </a:endParaRPr>
          </a:p>
          <a:p>
            <a:pPr marL="342900" indent="-342900">
              <a:buFontTx/>
              <a:buChar char="-"/>
            </a:pPr>
            <a:r>
              <a:rPr lang="en-US" dirty="0" smtClean="0">
                <a:solidFill>
                  <a:srgbClr val="000000"/>
                </a:solidFill>
                <a:cs typeface="Arial" charset="0"/>
              </a:rPr>
              <a:t>A </a:t>
            </a:r>
            <a:r>
              <a:rPr lang="en-US" dirty="0">
                <a:solidFill>
                  <a:srgbClr val="000000"/>
                </a:solidFill>
                <a:cs typeface="Arial" charset="0"/>
              </a:rPr>
              <a:t>very small fraction of hot electrons exceeds the energy required to create an </a:t>
            </a:r>
            <a:r>
              <a:rPr lang="en-US" b="1" dirty="0">
                <a:solidFill>
                  <a:srgbClr val="000000"/>
                </a:solidFill>
                <a:cs typeface="Arial" charset="0"/>
              </a:rPr>
              <a:t>interface state</a:t>
            </a:r>
            <a:r>
              <a:rPr lang="en-US" dirty="0">
                <a:solidFill>
                  <a:srgbClr val="000000"/>
                </a:solidFill>
                <a:cs typeface="Arial" charset="0"/>
              </a:rPr>
              <a:t> at the Si-SiO</a:t>
            </a:r>
            <a:r>
              <a:rPr lang="en-US" baseline="-25000" dirty="0">
                <a:solidFill>
                  <a:srgbClr val="000000"/>
                </a:solidFill>
                <a:cs typeface="Arial" charset="0"/>
              </a:rPr>
              <a:t>2</a:t>
            </a:r>
            <a:r>
              <a:rPr lang="en-US" dirty="0">
                <a:solidFill>
                  <a:srgbClr val="000000"/>
                </a:solidFill>
                <a:cs typeface="Arial" charset="0"/>
              </a:rPr>
              <a:t> interface: 3.7eV for electrons, ~4.6eV for holes</a:t>
            </a:r>
            <a:r>
              <a:rPr lang="en-US" dirty="0" smtClean="0">
                <a:solidFill>
                  <a:srgbClr val="000000"/>
                </a:solidFill>
                <a:cs typeface="Arial" charset="0"/>
              </a:rPr>
              <a:t>.</a:t>
            </a:r>
          </a:p>
          <a:p>
            <a:pPr marL="342900" indent="-342900">
              <a:buFontTx/>
              <a:buChar char="-"/>
            </a:pPr>
            <a:endParaRPr lang="en-US" dirty="0">
              <a:solidFill>
                <a:srgbClr val="000000"/>
              </a:solidFill>
              <a:cs typeface="Arial" charset="0"/>
            </a:endParaRPr>
          </a:p>
          <a:p>
            <a:pPr marL="342900" indent="-342900">
              <a:buFontTx/>
              <a:buChar char="-"/>
            </a:pPr>
            <a:r>
              <a:rPr lang="en-US" dirty="0" smtClean="0">
                <a:solidFill>
                  <a:srgbClr val="000000"/>
                </a:solidFill>
                <a:cs typeface="Arial" charset="0"/>
              </a:rPr>
              <a:t>Hot Carrier Effect primarily affects performance of NMOS transistors.</a:t>
            </a:r>
            <a:r>
              <a:rPr lang="en-US" dirty="0">
                <a:solidFill>
                  <a:srgbClr val="000000"/>
                </a:solidFill>
              </a:rPr>
              <a:t>					</a:t>
            </a:r>
            <a:endParaRPr lang="en-US" dirty="0">
              <a:solidFill>
                <a:srgbClr val="000000"/>
              </a:solidFill>
              <a:cs typeface="Arial" charset="0"/>
            </a:endParaRPr>
          </a:p>
          <a:p>
            <a:endParaRPr lang="en-US" dirty="0" smtClean="0">
              <a:solidFill>
                <a:srgbClr val="00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21640" y="154940"/>
            <a:ext cx="830376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/>
              <a:t>LIFETIME OF THE ELECTRONICS</a:t>
            </a:r>
          </a:p>
          <a:p>
            <a:pPr algn="ctr"/>
            <a:r>
              <a:rPr lang="en-US" sz="2400" b="1" dirty="0" smtClean="0"/>
              <a:t>- HOT CARRIER EFFECT</a:t>
            </a:r>
            <a:endParaRPr lang="en-US" sz="24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5653616" y="5918214"/>
            <a:ext cx="28426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i="1" dirty="0" smtClean="0">
                <a:latin typeface="Arial"/>
                <a:ea typeface="ＭＳ Ｐゴシック"/>
              </a:rPr>
              <a:t>Electric field is the strongest</a:t>
            </a:r>
          </a:p>
          <a:p>
            <a:pPr algn="ctr"/>
            <a:r>
              <a:rPr lang="en-US" sz="1200" b="1" i="1" dirty="0" smtClean="0">
                <a:latin typeface="Arial"/>
                <a:ea typeface="ＭＳ Ｐゴシック"/>
              </a:rPr>
              <a:t>near the drain</a:t>
            </a:r>
            <a:endParaRPr lang="en-US" sz="1200" b="1" i="1" baseline="30000" dirty="0">
              <a:latin typeface="Arial"/>
              <a:ea typeface="ＭＳ Ｐゴシック"/>
            </a:endParaRPr>
          </a:p>
        </p:txBody>
      </p:sp>
      <p:cxnSp>
        <p:nvCxnSpPr>
          <p:cNvPr id="9" name="Straight Arrow Connector 8"/>
          <p:cNvCxnSpPr/>
          <p:nvPr/>
        </p:nvCxnSpPr>
        <p:spPr bwMode="auto">
          <a:xfrm flipH="1" flipV="1">
            <a:off x="3848100" y="5435600"/>
            <a:ext cx="2006600" cy="469900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ysDash"/>
            <a:round/>
            <a:headEnd type="none" w="med" len="med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10079928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Lifetime vsVds.em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735666" y="999069"/>
            <a:ext cx="5723017" cy="4284134"/>
          </a:xfrm>
          <a:prstGeom prst="rect">
            <a:avLst/>
          </a:prstGeom>
          <a:ln w="12700">
            <a:solidFill>
              <a:schemeClr val="bg1"/>
            </a:solidFill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90600" y="533400"/>
            <a:ext cx="7772400" cy="307975"/>
          </a:xfrm>
        </p:spPr>
        <p:txBody>
          <a:bodyPr>
            <a:noAutofit/>
          </a:bodyPr>
          <a:lstStyle/>
          <a:p>
            <a:r>
              <a:rPr lang="en-US" sz="2400" baseline="-25000" dirty="0" smtClean="0">
                <a:solidFill>
                  <a:srgbClr val="002060"/>
                </a:solidFill>
              </a:rPr>
              <a:t/>
            </a:r>
            <a:br>
              <a:rPr lang="en-US" sz="2400" baseline="-25000" dirty="0" smtClean="0">
                <a:solidFill>
                  <a:srgbClr val="002060"/>
                </a:solidFill>
              </a:rPr>
            </a:br>
            <a:endParaRPr lang="en-US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B0E7A-DDDA-4B5B-83A5-8D08D05DD3C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925733" y="1540933"/>
            <a:ext cx="86964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For NMOS: </a:t>
            </a:r>
          </a:p>
          <a:p>
            <a:r>
              <a:rPr 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L=180nm, </a:t>
            </a:r>
          </a:p>
          <a:p>
            <a:r>
              <a:rPr 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W=10um;</a:t>
            </a:r>
            <a:endParaRPr lang="en-US" sz="1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285999" y="850896"/>
            <a:ext cx="4572000" cy="52322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/>
              <a:t>LIFETIME*CURRENT DENSITY </a:t>
            </a:r>
            <a:r>
              <a:rPr lang="en-US" sz="1400" b="1" dirty="0" err="1" smtClean="0"/>
              <a:t>vs</a:t>
            </a:r>
            <a:r>
              <a:rPr lang="en-US" sz="1400" b="1" dirty="0" smtClean="0"/>
              <a:t> 1/V</a:t>
            </a:r>
            <a:r>
              <a:rPr lang="en-US" sz="1400" b="1" baseline="-25000" dirty="0" smtClean="0"/>
              <a:t>DS</a:t>
            </a:r>
          </a:p>
          <a:p>
            <a:pPr algn="ctr"/>
            <a:r>
              <a:rPr lang="en-US" sz="1400" b="1" dirty="0" smtClean="0"/>
              <a:t>EXTRACTED FROM THE STRESS MEASUREMENTS</a:t>
            </a:r>
            <a:endParaRPr lang="en-US" sz="1400" b="1" baseline="-25000" dirty="0"/>
          </a:p>
        </p:txBody>
      </p:sp>
      <p:sp>
        <p:nvSpPr>
          <p:cNvPr id="16" name="TextBox 15"/>
          <p:cNvSpPr txBox="1"/>
          <p:nvPr/>
        </p:nvSpPr>
        <p:spPr>
          <a:xfrm>
            <a:off x="421640" y="154940"/>
            <a:ext cx="83037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/>
              <a:t>LIFETIME (AGING) OF THE ELECTRONICS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xmlns="" id="{B43E8751-E3E5-4051-A6FC-10AC147D47E4}"/>
              </a:ext>
            </a:extLst>
          </p:cNvPr>
          <p:cNvSpPr txBox="1"/>
          <p:nvPr/>
        </p:nvSpPr>
        <p:spPr>
          <a:xfrm>
            <a:off x="457200" y="5311121"/>
            <a:ext cx="82296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It was found for 180nm, 130nm and 65nm technologies that reducing the V</a:t>
            </a:r>
            <a:r>
              <a:rPr lang="en-US" baseline="-25000" dirty="0" smtClean="0">
                <a:solidFill>
                  <a:srgbClr val="FF0000"/>
                </a:solidFill>
              </a:rPr>
              <a:t>DS</a:t>
            </a:r>
            <a:r>
              <a:rPr lang="en-US" dirty="0" smtClean="0">
                <a:solidFill>
                  <a:srgbClr val="FF0000"/>
                </a:solidFill>
              </a:rPr>
              <a:t> at </a:t>
            </a:r>
            <a:r>
              <a:rPr lang="en-US" dirty="0" smtClean="0">
                <a:solidFill>
                  <a:srgbClr val="FF0000"/>
                </a:solidFill>
              </a:rPr>
              <a:t>cryogenic temperature by </a:t>
            </a:r>
            <a:r>
              <a:rPr lang="en-US" dirty="0" smtClean="0">
                <a:solidFill>
                  <a:srgbClr val="FF0000"/>
                </a:solidFill>
              </a:rPr>
              <a:t>~6% makes </a:t>
            </a:r>
            <a:r>
              <a:rPr lang="en-US" b="1" dirty="0" smtClean="0">
                <a:solidFill>
                  <a:srgbClr val="FF0000"/>
                </a:solidFill>
              </a:rPr>
              <a:t>the lifetime equal to that at 300K (x10 improvement).</a:t>
            </a:r>
          </a:p>
          <a:p>
            <a:endParaRPr lang="en-US" dirty="0">
              <a:solidFill>
                <a:schemeClr val="tx1"/>
              </a:solidFill>
            </a:endParaRPr>
          </a:p>
          <a:p>
            <a:r>
              <a:rPr lang="en-US" dirty="0" smtClean="0"/>
              <a:t>Increasing the device length (thus decreasing electric field) also increases the lifetime.</a:t>
            </a:r>
            <a:endParaRPr lang="en-US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45712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8"/>
          <p:cNvPicPr>
            <a:picLocks noChangeAspect="1" noChangeArrowheads="1"/>
          </p:cNvPicPr>
          <p:nvPr/>
        </p:nvPicPr>
        <p:blipFill>
          <a:blip r:embed="rId2"/>
          <a:srcRect t="6143" r="11732"/>
          <a:stretch>
            <a:fillRect/>
          </a:stretch>
        </p:blipFill>
        <p:spPr bwMode="auto">
          <a:xfrm>
            <a:off x="4394200" y="1705519"/>
            <a:ext cx="4483100" cy="36425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9ECDAE-3650-B94E-9CAC-833DECB4FBC2}" type="slidenum">
              <a:rPr lang="en-US" smtClean="0"/>
              <a:t>8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421640" y="248073"/>
            <a:ext cx="830376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/>
              <a:t>PARAMERTERS OF CMOS TRANSISTORS AT CRYOGENIC TEMPERATURE</a:t>
            </a:r>
            <a:endParaRPr lang="en-US" sz="2400" b="1" dirty="0"/>
          </a:p>
        </p:txBody>
      </p:sp>
      <p:pic>
        <p:nvPicPr>
          <p:cNvPr id="7" name="Picture 7"/>
          <p:cNvPicPr>
            <a:picLocks noChangeAspect="1" noChangeArrowheads="1"/>
          </p:cNvPicPr>
          <p:nvPr/>
        </p:nvPicPr>
        <p:blipFill>
          <a:blip r:embed="rId3"/>
          <a:srcRect l="4694" t="6143" r="11734"/>
          <a:stretch>
            <a:fillRect/>
          </a:stretch>
        </p:blipFill>
        <p:spPr bwMode="auto">
          <a:xfrm>
            <a:off x="215900" y="1692819"/>
            <a:ext cx="4223831" cy="3624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762000" y="1380081"/>
            <a:ext cx="3606800" cy="30777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/>
              <a:t>INPUT-REFERRED NOISE PSD @300K</a:t>
            </a:r>
            <a:endParaRPr lang="en-US" sz="14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5168900" y="1367381"/>
            <a:ext cx="3606800" cy="30777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/>
              <a:t>INPUT-REFERRED NOISE PSD @77K</a:t>
            </a:r>
            <a:endParaRPr lang="en-US" sz="1400" b="1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B43E8751-E3E5-4051-A6FC-10AC147D47E4}"/>
              </a:ext>
            </a:extLst>
          </p:cNvPr>
          <p:cNvSpPr txBox="1"/>
          <p:nvPr/>
        </p:nvSpPr>
        <p:spPr>
          <a:xfrm>
            <a:off x="457200" y="5413050"/>
            <a:ext cx="8229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Tx/>
              <a:buChar char="-"/>
            </a:pPr>
            <a:r>
              <a:rPr lang="en-US" dirty="0" smtClean="0">
                <a:solidFill>
                  <a:schemeClr val="tx1"/>
                </a:solidFill>
              </a:rPr>
              <a:t>White thermal noise </a:t>
            </a:r>
            <a:r>
              <a:rPr lang="en-US" b="1" dirty="0" smtClean="0">
                <a:solidFill>
                  <a:schemeClr val="tx1"/>
                </a:solidFill>
              </a:rPr>
              <a:t>reduced by a factor of two.</a:t>
            </a:r>
          </a:p>
          <a:p>
            <a:pPr marL="342900" indent="-342900">
              <a:buFontTx/>
              <a:buChar char="-"/>
            </a:pPr>
            <a:r>
              <a:rPr lang="en-US" dirty="0" smtClean="0"/>
              <a:t>1/f noise of the PMOS </a:t>
            </a:r>
            <a:r>
              <a:rPr lang="en-US" b="1" dirty="0"/>
              <a:t>r</a:t>
            </a:r>
            <a:r>
              <a:rPr lang="en-US" b="1" dirty="0" smtClean="0"/>
              <a:t>educed by a factor of two.</a:t>
            </a:r>
          </a:p>
          <a:p>
            <a:pPr marL="342900" indent="-342900">
              <a:buFontTx/>
              <a:buChar char="-"/>
            </a:pPr>
            <a:endParaRPr lang="en-US" b="1" dirty="0" smtClean="0"/>
          </a:p>
          <a:p>
            <a:pPr algn="ctr"/>
            <a:r>
              <a:rPr lang="en-US" b="1" dirty="0" smtClean="0">
                <a:solidFill>
                  <a:srgbClr val="FF0000"/>
                </a:solidFill>
              </a:rPr>
              <a:t>Using a PMOS as an input device yields much lower noise.</a:t>
            </a:r>
            <a:endParaRPr lang="en-US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7176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9ECDAE-3650-B94E-9CAC-833DECB4FBC2}" type="slidenum">
              <a:rPr lang="en-US" smtClean="0"/>
              <a:t>9</a:t>
            </a:fld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812801" y="1545159"/>
            <a:ext cx="3606800" cy="30777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/>
              <a:t>I</a:t>
            </a:r>
            <a:r>
              <a:rPr lang="en-US" sz="1400" b="1" baseline="-25000" dirty="0" smtClean="0"/>
              <a:t>D</a:t>
            </a:r>
            <a:r>
              <a:rPr lang="en-US" sz="1400" b="1" dirty="0" smtClean="0"/>
              <a:t> </a:t>
            </a:r>
            <a:r>
              <a:rPr lang="en-US" sz="1400" b="1" dirty="0" err="1" smtClean="0"/>
              <a:t>vs</a:t>
            </a:r>
            <a:r>
              <a:rPr lang="en-US" sz="1400" b="1" dirty="0" smtClean="0"/>
              <a:t> V</a:t>
            </a:r>
            <a:r>
              <a:rPr lang="en-US" sz="1400" b="1" baseline="-25000" dirty="0" smtClean="0"/>
              <a:t>GS</a:t>
            </a:r>
            <a:endParaRPr lang="en-US" sz="1400" b="1" baseline="-25000" dirty="0"/>
          </a:p>
        </p:txBody>
      </p:sp>
      <p:sp>
        <p:nvSpPr>
          <p:cNvPr id="9" name="TextBox 8"/>
          <p:cNvSpPr txBox="1"/>
          <p:nvPr/>
        </p:nvSpPr>
        <p:spPr>
          <a:xfrm>
            <a:off x="4965700" y="1532459"/>
            <a:ext cx="3606800" cy="30777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/>
              <a:t>TRANSCONDUCTANCE </a:t>
            </a:r>
            <a:r>
              <a:rPr lang="en-US" sz="1400" b="1" dirty="0" err="1" smtClean="0"/>
              <a:t>vs</a:t>
            </a:r>
            <a:r>
              <a:rPr lang="en-US" sz="1400" b="1" dirty="0" smtClean="0"/>
              <a:t> CURRENT DENSITY</a:t>
            </a:r>
            <a:endParaRPr lang="en-US" sz="1400" b="1" dirty="0"/>
          </a:p>
        </p:txBody>
      </p:sp>
      <p:pic>
        <p:nvPicPr>
          <p:cNvPr id="12" name="Picture 6"/>
          <p:cNvPicPr>
            <a:picLocks noChangeAspect="1"/>
          </p:cNvPicPr>
          <p:nvPr/>
        </p:nvPicPr>
        <p:blipFill rotWithShape="1">
          <a:blip r:embed="rId2"/>
          <a:srcRect t="-2" b="34105"/>
          <a:stretch/>
        </p:blipFill>
        <p:spPr bwMode="auto">
          <a:xfrm>
            <a:off x="327984" y="1679138"/>
            <a:ext cx="8305800" cy="35295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extBox 16"/>
          <p:cNvSpPr txBox="1">
            <a:spLocks noChangeArrowheads="1"/>
          </p:cNvSpPr>
          <p:nvPr/>
        </p:nvSpPr>
        <p:spPr bwMode="auto">
          <a:xfrm>
            <a:off x="457200" y="5588000"/>
            <a:ext cx="8229600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en-US" dirty="0" smtClean="0">
                <a:latin typeface="Calibri" pitchFamily="34" charset="0"/>
              </a:rPr>
              <a:t>At </a:t>
            </a:r>
            <a:r>
              <a:rPr lang="en-US" dirty="0"/>
              <a:t>cryogenic </a:t>
            </a:r>
            <a:r>
              <a:rPr lang="en-US" dirty="0" smtClean="0"/>
              <a:t>temperature</a:t>
            </a:r>
            <a:r>
              <a:rPr lang="en-US" altLang="en-US" dirty="0" smtClean="0">
                <a:latin typeface="Calibri" pitchFamily="34" charset="0"/>
              </a:rPr>
              <a:t>, </a:t>
            </a:r>
            <a:r>
              <a:rPr lang="en-US" altLang="en-US" dirty="0">
                <a:latin typeface="Calibri" pitchFamily="34" charset="0"/>
              </a:rPr>
              <a:t>charge carrier </a:t>
            </a:r>
            <a:r>
              <a:rPr lang="en-US" altLang="en-US" b="1" dirty="0">
                <a:latin typeface="Calibri" pitchFamily="34" charset="0"/>
              </a:rPr>
              <a:t>mobility</a:t>
            </a:r>
            <a:r>
              <a:rPr lang="en-US" altLang="en-US" dirty="0">
                <a:latin typeface="Calibri" pitchFamily="34" charset="0"/>
              </a:rPr>
              <a:t> in silicon </a:t>
            </a:r>
            <a:r>
              <a:rPr lang="en-US" altLang="en-US" dirty="0" smtClean="0">
                <a:latin typeface="Calibri" pitchFamily="34" charset="0"/>
              </a:rPr>
              <a:t>increases </a:t>
            </a:r>
            <a:r>
              <a:rPr lang="en-US" altLang="en-US" b="1" dirty="0" smtClean="0">
                <a:latin typeface="Calibri" pitchFamily="34" charset="0"/>
              </a:rPr>
              <a:t>thus </a:t>
            </a:r>
            <a:r>
              <a:rPr lang="en-US" altLang="en-US" b="1" dirty="0" err="1" smtClean="0">
                <a:latin typeface="Calibri" pitchFamily="34" charset="0"/>
              </a:rPr>
              <a:t>g</a:t>
            </a:r>
            <a:r>
              <a:rPr lang="en-US" altLang="en-US" b="1" baseline="-25000" dirty="0" err="1" smtClean="0">
                <a:latin typeface="Calibri" pitchFamily="34" charset="0"/>
              </a:rPr>
              <a:t>m</a:t>
            </a:r>
            <a:r>
              <a:rPr lang="en-US" altLang="en-US" b="1" dirty="0" smtClean="0">
                <a:latin typeface="Calibri" pitchFamily="34" charset="0"/>
              </a:rPr>
              <a:t> increases </a:t>
            </a:r>
            <a:r>
              <a:rPr lang="en-US" altLang="en-US" dirty="0" smtClean="0">
                <a:latin typeface="Calibri" pitchFamily="34" charset="0"/>
              </a:rPr>
              <a:t>and </a:t>
            </a:r>
            <a:r>
              <a:rPr lang="en-US" altLang="en-US" b="1" dirty="0" smtClean="0">
                <a:latin typeface="Calibri" pitchFamily="34" charset="0"/>
              </a:rPr>
              <a:t>thermal </a:t>
            </a:r>
            <a:r>
              <a:rPr lang="en-US" altLang="en-US" b="1" dirty="0">
                <a:latin typeface="Calibri" pitchFamily="34" charset="0"/>
              </a:rPr>
              <a:t>fluctuations </a:t>
            </a:r>
            <a:r>
              <a:rPr lang="en-US" altLang="en-US" dirty="0" smtClean="0">
                <a:latin typeface="Calibri" pitchFamily="34" charset="0"/>
              </a:rPr>
              <a:t>decrease, </a:t>
            </a:r>
            <a:r>
              <a:rPr lang="en-US" altLang="en-US" dirty="0">
                <a:latin typeface="Calibri" pitchFamily="34" charset="0"/>
              </a:rPr>
              <a:t>resulting in a </a:t>
            </a:r>
            <a:r>
              <a:rPr lang="en-US" altLang="en-US" b="1" dirty="0">
                <a:latin typeface="Calibri" pitchFamily="34" charset="0"/>
              </a:rPr>
              <a:t>higher </a:t>
            </a:r>
            <a:r>
              <a:rPr lang="en-US" altLang="en-US" b="1" dirty="0" smtClean="0">
                <a:latin typeface="Calibri" pitchFamily="34" charset="0"/>
              </a:rPr>
              <a:t>gain </a:t>
            </a:r>
            <a:r>
              <a:rPr lang="en-US" altLang="en-US" dirty="0" smtClean="0">
                <a:latin typeface="Calibri" pitchFamily="34" charset="0"/>
              </a:rPr>
              <a:t>and </a:t>
            </a:r>
            <a:r>
              <a:rPr lang="en-US" altLang="en-US" b="1" dirty="0">
                <a:latin typeface="Calibri" pitchFamily="34" charset="0"/>
              </a:rPr>
              <a:t>lower electronic noise</a:t>
            </a:r>
            <a:r>
              <a:rPr lang="en-US" altLang="en-US" dirty="0" smtClean="0">
                <a:latin typeface="Calibri" pitchFamily="34" charset="0"/>
              </a:rPr>
              <a:t>.</a:t>
            </a:r>
            <a:endParaRPr lang="en-US" altLang="en-US" dirty="0">
              <a:latin typeface="Calibri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 rot="12600000">
            <a:off x="4306736" y="4197347"/>
            <a:ext cx="321749" cy="1320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421640" y="248073"/>
            <a:ext cx="830376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/>
              <a:t>PARAMERTERS OF CMOS TRANSISTORS AT CRYOGENIC TEMPERATURE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38465717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47789</TotalTime>
  <Words>1686</Words>
  <Application>Microsoft Macintosh PowerPoint</Application>
  <PresentationFormat>On-screen Show (4:3)</PresentationFormat>
  <Paragraphs>300</Paragraphs>
  <Slides>26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27" baseType="lpstr">
      <vt:lpstr>Office Theme</vt:lpstr>
      <vt:lpstr>Analog Front-ends  for Cold Experiments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 </vt:lpstr>
      <vt:lpstr>PowerPoint Presentation</vt:lpstr>
      <vt:lpstr>PowerPoint Presentation</vt:lpstr>
      <vt:lpstr>PowerPoint Presentation</vt:lpstr>
      <vt:lpstr>(drift velocity ~ 1.6 mm/µs)</vt:lpstr>
      <vt:lpstr>(drift velocity ~ 1.6 mm/µs)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Digital blocks &amp; Analog Front-End</dc:title>
  <dc:creator>Mieczyslaw Dabrowski</dc:creator>
  <cp:lastModifiedBy>Mietek</cp:lastModifiedBy>
  <cp:revision>783</cp:revision>
  <cp:lastPrinted>2018-05-21T01:44:08Z</cp:lastPrinted>
  <dcterms:created xsi:type="dcterms:W3CDTF">2014-06-04T08:36:55Z</dcterms:created>
  <dcterms:modified xsi:type="dcterms:W3CDTF">2018-05-21T04:17:04Z</dcterms:modified>
</cp:coreProperties>
</file>