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3" r:id="rId5"/>
    <p:sldId id="264" r:id="rId6"/>
    <p:sldId id="265" r:id="rId7"/>
    <p:sldId id="271" r:id="rId8"/>
    <p:sldId id="303" r:id="rId9"/>
    <p:sldId id="277" r:id="rId10"/>
    <p:sldId id="302" r:id="rId11"/>
    <p:sldId id="296" r:id="rId12"/>
    <p:sldId id="301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04" d="100"/>
          <a:sy n="104" d="100"/>
        </p:scale>
        <p:origin x="4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21/12/2017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5210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21/12/2017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9176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193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911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E69111-E42F-4710-A385-623804F6E8A4}" type="slidenum">
              <a:rPr lang="en-US" smtClean="0"/>
              <a:pPr/>
              <a:t>5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13442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429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E5D60-957A-432C-8B53-88D8725F872B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4426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049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255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59632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S. Fartoukh, ATS Chamonix Talk summarized for the TCC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S. Fartoukh, ATS Chamonix Talk summarized for the TCC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S. Fartoukh, ATS Chamonix Talk summarized for the TCC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S. Fartoukh, ATS Chamonix Talk summarized for the TCC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S. Fartoukh, ATS Chamonix Talk summarized for the TCC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S. Fartoukh, ATS Chamonix Talk summarized for the TCC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59632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S. Fartoukh, ATS Chamonix Talk summarized for the TCC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S. Fartoukh, ATS Chamonix Talk summarized for the TCC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492629/files/SF_2_06_talk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s.cern.ch/record/1507216?ln=en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2819400"/>
            <a:ext cx="8568952" cy="897632"/>
          </a:xfrm>
        </p:spPr>
        <p:txBody>
          <a:bodyPr/>
          <a:lstStyle/>
          <a:p>
            <a:r>
              <a:rPr lang="en-US" dirty="0"/>
              <a:t>Achromatic Telescopic Squeezing (ATS) </a:t>
            </a:r>
            <a:r>
              <a:rPr lang="en-US" dirty="0" smtClean="0"/>
              <a:t>scheme: principle, by-products </a:t>
            </a:r>
            <a:r>
              <a:rPr lang="en-US" dirty="0"/>
              <a:t>and experience with beams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97848" y="3933056"/>
            <a:ext cx="7632848" cy="792088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sz="1800" dirty="0" smtClean="0">
                <a:solidFill>
                  <a:srgbClr val="004769"/>
                </a:solidFill>
              </a:rPr>
              <a:t>S. Fartoukh (BE/ABP)</a:t>
            </a:r>
          </a:p>
          <a:p>
            <a:pPr algn="ctr">
              <a:spcBef>
                <a:spcPts val="1200"/>
              </a:spcBef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sz="1800" dirty="0" smtClean="0">
                <a:solidFill>
                  <a:srgbClr val="004769"/>
                </a:solidFill>
              </a:rPr>
              <a:t>Chamonix </a:t>
            </a:r>
            <a:r>
              <a:rPr lang="en-US" altLang="x-none" sz="1800" smtClean="0">
                <a:solidFill>
                  <a:srgbClr val="004769"/>
                </a:solidFill>
              </a:rPr>
              <a:t>Talk outlines, TCC, 21/12/2017</a:t>
            </a:r>
            <a:endParaRPr lang="en-US" altLang="x-none" sz="1800" dirty="0">
              <a:solidFill>
                <a:srgbClr val="00476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509"/>
            <a:ext cx="7920000" cy="720000"/>
          </a:xfrm>
        </p:spPr>
        <p:txBody>
          <a:bodyPr/>
          <a:lstStyle/>
          <a:p>
            <a:r>
              <a:rPr lang="en-US" dirty="0" smtClean="0">
                <a:effectLst/>
              </a:rPr>
              <a:t>Content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799"/>
            <a:ext cx="9144000" cy="3154289"/>
          </a:xfrm>
        </p:spPr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 Recap: ATS principle, by-products and MD’s in Run I</a:t>
            </a:r>
          </a:p>
          <a:p>
            <a:endParaRPr lang="en-US" sz="1000" dirty="0" smtClean="0">
              <a:effectLst/>
            </a:endParaRPr>
          </a:p>
          <a:p>
            <a:r>
              <a:rPr lang="en-US" dirty="0" smtClean="0">
                <a:effectLst/>
              </a:rPr>
              <a:t> ATS MD’s in 2016/2017 (round &amp; flat optics)</a:t>
            </a:r>
          </a:p>
          <a:p>
            <a:endParaRPr lang="en-US" sz="1000" dirty="0" smtClean="0">
              <a:effectLst/>
            </a:endParaRPr>
          </a:p>
          <a:p>
            <a:r>
              <a:rPr lang="en-US" dirty="0" smtClean="0">
                <a:effectLst/>
              </a:rPr>
              <a:t> 2017 ATS LHC optics: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Check-up after one operational year (2017 vs. 2016)</a:t>
            </a:r>
          </a:p>
          <a:p>
            <a:endParaRPr lang="en-US" sz="1000" dirty="0" smtClean="0">
              <a:effectLst/>
            </a:endParaRPr>
          </a:p>
          <a:p>
            <a:r>
              <a:rPr lang="en-US" dirty="0" smtClean="0">
                <a:effectLst/>
              </a:rPr>
              <a:t>ATS driven limitations for future LHC operation</a:t>
            </a:r>
            <a:endParaRPr lang="en-US" sz="1000" dirty="0" smtClean="0">
              <a:effectLst/>
            </a:endParaRPr>
          </a:p>
          <a:p>
            <a:pPr marL="0" indent="0">
              <a:buNone/>
            </a:pPr>
            <a:endParaRPr lang="en-US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S. Fartoukh, ATS Chamonix Talk summarized for the TCC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59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squeeze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033541" y="3900799"/>
            <a:ext cx="4102814" cy="31728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10" y="4157"/>
            <a:ext cx="8229600" cy="914400"/>
          </a:xfrm>
        </p:spPr>
        <p:txBody>
          <a:bodyPr/>
          <a:lstStyle/>
          <a:p>
            <a:r>
              <a:rPr lang="en-US" dirty="0" smtClean="0">
                <a:effectLst/>
              </a:rPr>
              <a:t>Recap: ATS principle, by products,  MDs in Run I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44994"/>
            <a:ext cx="9144000" cy="935198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effectLst/>
              </a:rPr>
              <a:t>The ATS scheme is the most cost-effective, if not the only way, to reach the targeted HL-LHC </a:t>
            </a:r>
            <a:r>
              <a:rPr lang="en-US" sz="2400" b="1" dirty="0" smtClean="0">
                <a:solidFill>
                  <a:schemeClr val="tx1"/>
                </a:solidFill>
                <a:effectLst/>
                <a:latin typeface="Symbol" panose="05050102010706020507" pitchFamily="18" charset="2"/>
              </a:rPr>
              <a:t>b</a:t>
            </a:r>
            <a:r>
              <a:rPr lang="en-US" sz="2400" b="1" baseline="30000" dirty="0" smtClean="0">
                <a:solidFill>
                  <a:schemeClr val="tx1"/>
                </a:solidFill>
                <a:effectLst/>
              </a:rPr>
              <a:t>*</a:t>
            </a:r>
            <a:r>
              <a:rPr lang="en-US" sz="2400" b="1" dirty="0" smtClean="0">
                <a:solidFill>
                  <a:schemeClr val="tx1"/>
                </a:solidFill>
                <a:effectLst/>
              </a:rPr>
              <a:t> of 10-15 cm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053" y="2026770"/>
            <a:ext cx="4533900" cy="1319129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600" b="1" dirty="0" smtClean="0">
                <a:solidFill>
                  <a:srgbClr val="00B0F0"/>
                </a:solidFill>
                <a:effectLst/>
                <a:sym typeface="Wingdings" panose="05000000000000000000" pitchFamily="2" charset="2"/>
              </a:rPr>
              <a:t> </a:t>
            </a:r>
            <a:r>
              <a:rPr lang="en-US" sz="1600" b="1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Why: </a:t>
            </a:r>
            <a:r>
              <a:rPr lang="en-US" sz="1600" dirty="0" smtClean="0">
                <a:effectLst/>
              </a:rPr>
              <a:t>To be focused at the IP, the beam must first be widely expanded in the triplet, something </a:t>
            </a:r>
            <a:r>
              <a:rPr lang="en-US" sz="1600" b="1" u="sng" dirty="0" smtClean="0">
                <a:effectLst/>
              </a:rPr>
              <a:t>intrinsically limited by the finite length of the matching section</a:t>
            </a: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8100" y="3499409"/>
            <a:ext cx="5470004" cy="2703272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 smtClean="0">
                <a:solidFill>
                  <a:srgbClr val="00B0F0"/>
                </a:solidFill>
                <a:effectLst/>
                <a:sym typeface="Wingdings" panose="05000000000000000000" pitchFamily="2" charset="2"/>
              </a:rPr>
              <a:t>  </a:t>
            </a:r>
            <a:r>
              <a:rPr lang="en-US" sz="1600" b="1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How: </a:t>
            </a:r>
            <a:r>
              <a:rPr lang="en-US" sz="1600" b="1" u="sng" dirty="0" smtClean="0">
                <a:effectLst/>
              </a:rPr>
              <a:t>a squeeze in two steps</a:t>
            </a:r>
          </a:p>
          <a:p>
            <a:pPr marL="0" indent="0">
              <a:buNone/>
            </a:pP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1.	</a:t>
            </a:r>
            <a:r>
              <a:rPr lang="en-US" sz="1600" dirty="0" smtClean="0">
                <a:effectLst/>
                <a:cs typeface="Times New Roman" pitchFamily="18" charset="0"/>
                <a:sym typeface="Wingdings" pitchFamily="2" charset="2"/>
              </a:rPr>
              <a:t>An </a:t>
            </a:r>
            <a:r>
              <a:rPr lang="en-US" sz="1600" dirty="0">
                <a:effectLst/>
                <a:cs typeface="Times New Roman" pitchFamily="18" charset="0"/>
                <a:sym typeface="Wingdings" pitchFamily="2" charset="2"/>
              </a:rPr>
              <a:t>“almost” standard squeeze, </a:t>
            </a:r>
            <a:r>
              <a:rPr lang="en-US" sz="1600" b="1" u="sng" dirty="0">
                <a:solidFill>
                  <a:srgbClr val="0070C0"/>
                </a:solidFill>
                <a:effectLst/>
                <a:cs typeface="Times New Roman" pitchFamily="18" charset="0"/>
                <a:sym typeface="Wingdings" pitchFamily="2" charset="2"/>
              </a:rPr>
              <a:t>the Pre-squeeze</a:t>
            </a:r>
            <a:r>
              <a:rPr lang="en-US" sz="1600" dirty="0" smtClean="0">
                <a:effectLst/>
                <a:cs typeface="Times New Roman" pitchFamily="18" charset="0"/>
                <a:sym typeface="Wingdings" pitchFamily="2" charset="2"/>
              </a:rPr>
              <a:t>:</a:t>
            </a:r>
            <a:endParaRPr lang="en-US" sz="1600" dirty="0">
              <a:effectLst/>
              <a:cs typeface="Times New Roman" pitchFamily="18" charset="0"/>
              <a:sym typeface="Wingdings" pitchFamily="2" charset="2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à"/>
            </a:pPr>
            <a:r>
              <a:rPr lang="en-US" sz="1400" dirty="0" smtClean="0">
                <a:effectLst/>
                <a:cs typeface="Times New Roman" pitchFamily="18" charset="0"/>
                <a:sym typeface="Wingdings" pitchFamily="2" charset="2"/>
              </a:rPr>
              <a:t>acting </a:t>
            </a:r>
            <a:r>
              <a:rPr lang="en-US" sz="1400" dirty="0">
                <a:effectLst/>
                <a:cs typeface="Times New Roman" pitchFamily="18" charset="0"/>
                <a:sym typeface="Wingdings" pitchFamily="2" charset="2"/>
              </a:rPr>
              <a:t>on the matching quads of IR1 and </a:t>
            </a:r>
            <a:r>
              <a:rPr lang="en-US" sz="1400" dirty="0" smtClean="0">
                <a:effectLst/>
                <a:cs typeface="Times New Roman" pitchFamily="18" charset="0"/>
                <a:sym typeface="Wingdings" pitchFamily="2" charset="2"/>
              </a:rPr>
              <a:t>IR5 with </a:t>
            </a:r>
            <a:r>
              <a:rPr lang="en-US" sz="1400" dirty="0">
                <a:effectLst/>
                <a:cs typeface="Times New Roman" pitchFamily="18" charset="0"/>
                <a:sym typeface="Wingdings" pitchFamily="2" charset="2"/>
              </a:rPr>
              <a:t>new </a:t>
            </a:r>
            <a:endParaRPr lang="en-US" sz="1400" dirty="0" smtClean="0">
              <a:effectLst/>
              <a:cs typeface="Times New Roman" pitchFamily="18" charset="0"/>
              <a:sym typeface="Wingdings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400" dirty="0">
                <a:effectLst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1400" dirty="0" smtClean="0">
                <a:effectLst/>
                <a:cs typeface="Times New Roman" pitchFamily="18" charset="0"/>
                <a:sym typeface="Wingdings" pitchFamily="2" charset="2"/>
              </a:rPr>
              <a:t>    matching constraints </a:t>
            </a:r>
            <a:r>
              <a:rPr lang="en-US" sz="1400" dirty="0">
                <a:effectLst/>
                <a:cs typeface="Times New Roman" pitchFamily="18" charset="0"/>
                <a:sym typeface="Wingdings" pitchFamily="2" charset="2"/>
              </a:rPr>
              <a:t>on the left/right IR </a:t>
            </a:r>
            <a:r>
              <a:rPr lang="en-US" sz="1400" dirty="0" smtClean="0">
                <a:effectLst/>
                <a:cs typeface="Times New Roman" pitchFamily="18" charset="0"/>
                <a:sym typeface="Wingdings" pitchFamily="2" charset="2"/>
              </a:rPr>
              <a:t>phase,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400" dirty="0" smtClean="0">
                <a:solidFill>
                  <a:srgbClr val="00B0F0"/>
                </a:solidFill>
                <a:effectLst/>
                <a:cs typeface="Times New Roman" pitchFamily="18" charset="0"/>
                <a:sym typeface="Wingdings" panose="05000000000000000000" pitchFamily="2" charset="2"/>
              </a:rPr>
              <a:t> </a:t>
            </a:r>
            <a:r>
              <a:rPr lang="en-US" sz="1400" dirty="0" smtClean="0">
                <a:effectLst/>
                <a:cs typeface="Times New Roman" pitchFamily="18" charset="0"/>
                <a:sym typeface="Wingdings" pitchFamily="2" charset="2"/>
              </a:rPr>
              <a:t>till </a:t>
            </a:r>
            <a:r>
              <a:rPr lang="en-US" sz="1400" dirty="0">
                <a:effectLst/>
                <a:cs typeface="Times New Roman" pitchFamily="18" charset="0"/>
                <a:sym typeface="Wingdings" pitchFamily="2" charset="2"/>
              </a:rPr>
              <a:t>reaching some limits </a:t>
            </a:r>
            <a:r>
              <a:rPr lang="en-US" sz="1400" dirty="0" smtClean="0">
                <a:effectLst/>
                <a:cs typeface="Times New Roman" pitchFamily="18" charset="0"/>
                <a:sym typeface="Wingdings" pitchFamily="2" charset="2"/>
              </a:rPr>
              <a:t>on matching quads (or sextupoles)</a:t>
            </a:r>
            <a:endParaRPr lang="en-US" sz="1400" dirty="0">
              <a:effectLst/>
              <a:cs typeface="Times New Roman" pitchFamily="18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en-US" sz="1600" dirty="0" smtClean="0">
                <a:effectLst/>
                <a:cs typeface="Times New Roman" pitchFamily="18" charset="0"/>
                <a:sym typeface="Wingdings" pitchFamily="2" charset="2"/>
              </a:rPr>
              <a:t>2.	A </a:t>
            </a:r>
            <a:r>
              <a:rPr lang="en-US" sz="1600" dirty="0">
                <a:effectLst/>
                <a:cs typeface="Times New Roman" pitchFamily="18" charset="0"/>
                <a:sym typeface="Wingdings" pitchFamily="2" charset="2"/>
              </a:rPr>
              <a:t>further reduction of </a:t>
            </a:r>
            <a:r>
              <a:rPr lang="en-US" sz="1600" dirty="0">
                <a:effectLst/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1600" baseline="30000" dirty="0">
                <a:effectLst/>
                <a:cs typeface="Times New Roman" pitchFamily="18" charset="0"/>
                <a:sym typeface="Wingdings" pitchFamily="2" charset="2"/>
              </a:rPr>
              <a:t>*</a:t>
            </a:r>
            <a:r>
              <a:rPr lang="en-US" sz="1600" dirty="0">
                <a:effectLst/>
                <a:cs typeface="Times New Roman" pitchFamily="18" charset="0"/>
                <a:sym typeface="Wingdings" pitchFamily="2" charset="2"/>
              </a:rPr>
              <a:t>, </a:t>
            </a:r>
            <a:r>
              <a:rPr lang="en-US" sz="1600" b="1" u="sng" dirty="0">
                <a:solidFill>
                  <a:srgbClr val="0070C0"/>
                </a:solidFill>
                <a:effectLst/>
                <a:cs typeface="Times New Roman" pitchFamily="18" charset="0"/>
                <a:sym typeface="Wingdings" pitchFamily="2" charset="2"/>
              </a:rPr>
              <a:t>the </a:t>
            </a:r>
            <a:r>
              <a:rPr lang="en-US" sz="1600" b="1" u="sng" dirty="0" smtClean="0">
                <a:solidFill>
                  <a:srgbClr val="0070C0"/>
                </a:solidFill>
                <a:effectLst/>
                <a:cs typeface="Times New Roman" pitchFamily="18" charset="0"/>
                <a:sym typeface="Wingdings" pitchFamily="2" charset="2"/>
              </a:rPr>
              <a:t>Tele-Squeeze</a:t>
            </a:r>
            <a:r>
              <a:rPr lang="en-US" sz="1600" dirty="0">
                <a:effectLst/>
                <a:cs typeface="Times New Roman" pitchFamily="18" charset="0"/>
                <a:sym typeface="Wingdings" pitchFamily="2" charset="2"/>
              </a:rPr>
              <a:t>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400" dirty="0" smtClean="0">
                <a:solidFill>
                  <a:srgbClr val="00B0F0"/>
                </a:solidFill>
                <a:effectLst/>
                <a:cs typeface="Times New Roman" pitchFamily="18" charset="0"/>
                <a:sym typeface="Wingdings" panose="05000000000000000000" pitchFamily="2" charset="2"/>
              </a:rPr>
              <a:t> </a:t>
            </a:r>
            <a:r>
              <a:rPr lang="en-US" sz="1400" dirty="0" smtClean="0">
                <a:effectLst/>
                <a:cs typeface="Times New Roman" pitchFamily="18" charset="0"/>
                <a:sym typeface="Wingdings" pitchFamily="2" charset="2"/>
              </a:rPr>
              <a:t>acting only </a:t>
            </a:r>
            <a:r>
              <a:rPr lang="en-US" sz="1400" dirty="0">
                <a:effectLst/>
                <a:cs typeface="Times New Roman" pitchFamily="18" charset="0"/>
                <a:sym typeface="Wingdings" pitchFamily="2" charset="2"/>
              </a:rPr>
              <a:t>IR2/8 for squeezing IR1 and IR4/6 for IR5,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400" dirty="0" smtClean="0">
                <a:solidFill>
                  <a:srgbClr val="00B0F0"/>
                </a:solidFill>
                <a:effectLst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400" dirty="0" smtClean="0">
                <a:effectLst/>
                <a:cs typeface="Times New Roman" pitchFamily="18" charset="0"/>
                <a:sym typeface="Wingdings" pitchFamily="2" charset="2"/>
              </a:rPr>
              <a:t> inducing </a:t>
            </a:r>
            <a:r>
              <a:rPr lang="en-US" sz="1400" b="1" dirty="0">
                <a:solidFill>
                  <a:srgbClr val="FF0000"/>
                </a:solidFill>
                <a:effectLst/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1400" b="1" dirty="0">
                <a:solidFill>
                  <a:srgbClr val="FF0000"/>
                </a:solidFill>
                <a:effectLst/>
                <a:cs typeface="Times New Roman" pitchFamily="18" charset="0"/>
                <a:sym typeface="Wingdings" pitchFamily="2" charset="2"/>
              </a:rPr>
              <a:t>-beating bumps in </a:t>
            </a:r>
            <a:r>
              <a:rPr lang="en-US" sz="1400" b="1" dirty="0" smtClean="0">
                <a:solidFill>
                  <a:srgbClr val="FF0000"/>
                </a:solidFill>
                <a:effectLst/>
                <a:cs typeface="Times New Roman" pitchFamily="18" charset="0"/>
                <a:sym typeface="Wingdings" pitchFamily="2" charset="2"/>
              </a:rPr>
              <a:t>s81/12/45/56 </a:t>
            </a:r>
            <a:r>
              <a:rPr lang="en-US" sz="1400" b="1" dirty="0">
                <a:solidFill>
                  <a:srgbClr val="FF0000"/>
                </a:solidFill>
                <a:effectLst/>
                <a:cs typeface="Times New Roman" pitchFamily="18" charset="0"/>
                <a:sym typeface="Wingdings" pitchFamily="2" charset="2"/>
              </a:rPr>
              <a:t>to </a:t>
            </a:r>
            <a:r>
              <a:rPr lang="en-US" sz="1400" b="1" dirty="0" smtClean="0">
                <a:solidFill>
                  <a:srgbClr val="FF0000"/>
                </a:solidFill>
                <a:effectLst/>
                <a:cs typeface="Times New Roman" pitchFamily="18" charset="0"/>
                <a:sym typeface="Wingdings" pitchFamily="2" charset="2"/>
              </a:rPr>
              <a:t>boost the </a:t>
            </a:r>
            <a:r>
              <a:rPr lang="en-US" sz="1400" b="1" dirty="0">
                <a:solidFill>
                  <a:srgbClr val="FF0000"/>
                </a:solidFill>
                <a:effectLst/>
                <a:cs typeface="Times New Roman" pitchFamily="18" charset="0"/>
                <a:sym typeface="Wingdings" pitchFamily="2" charset="2"/>
              </a:rPr>
              <a:t>sextupole </a:t>
            </a:r>
            <a:r>
              <a:rPr lang="en-US" sz="1400" b="1" dirty="0" smtClean="0">
                <a:solidFill>
                  <a:srgbClr val="FF0000"/>
                </a:solidFill>
                <a:effectLst/>
                <a:cs typeface="Times New Roman" pitchFamily="18" charset="0"/>
                <a:sym typeface="Wingdings" pitchFamily="2" charset="2"/>
              </a:rPr>
              <a:t>efficiency, but also the octupoles (see later).</a:t>
            </a:r>
            <a:endParaRPr lang="en-US" sz="1400" b="1" dirty="0">
              <a:solidFill>
                <a:srgbClr val="FF0000"/>
              </a:solidFill>
              <a:effectLst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7666" y="3718460"/>
            <a:ext cx="3096344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Beam size [mm] @ 7 </a:t>
            </a:r>
            <a:r>
              <a:rPr lang="en-US" sz="1400" b="1" dirty="0" err="1" smtClean="0"/>
              <a:t>teV</a:t>
            </a:r>
            <a:r>
              <a:rPr lang="en-US" sz="1400" b="1" dirty="0" smtClean="0"/>
              <a:t> (</a:t>
            </a:r>
            <a:r>
              <a:rPr lang="en-US" sz="1400" b="1" dirty="0" smtClean="0">
                <a:latin typeface="Symbol" panose="05050102010706020507" pitchFamily="18" charset="2"/>
              </a:rPr>
              <a:t>ge</a:t>
            </a:r>
            <a:r>
              <a:rPr lang="en-US" sz="1400" b="1" dirty="0" smtClean="0"/>
              <a:t>=3 </a:t>
            </a:r>
            <a:r>
              <a:rPr lang="en-US" sz="1400" b="1" dirty="0" smtClean="0">
                <a:latin typeface="Symbol" panose="05050102010706020507" pitchFamily="18" charset="2"/>
              </a:rPr>
              <a:t>m</a:t>
            </a:r>
            <a:r>
              <a:rPr lang="en-US" sz="1400" b="1" dirty="0" smtClean="0"/>
              <a:t>m)</a:t>
            </a:r>
            <a:endParaRPr lang="en-GB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012160" y="6460956"/>
            <a:ext cx="317716" cy="2154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IP4</a:t>
            </a:r>
            <a:endParaRPr lang="en-GB" sz="8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6365142" y="6460956"/>
            <a:ext cx="317716" cy="2154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IP5</a:t>
            </a:r>
            <a:endParaRPr lang="en-GB" sz="8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6701119" y="6460956"/>
            <a:ext cx="317716" cy="2154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IP6</a:t>
            </a:r>
            <a:endParaRPr lang="en-GB" sz="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7063720" y="6453336"/>
            <a:ext cx="317716" cy="2154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IP8</a:t>
            </a:r>
            <a:endParaRPr lang="en-GB" sz="8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7416702" y="6453336"/>
            <a:ext cx="317716" cy="2154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IP1</a:t>
            </a:r>
            <a:endParaRPr lang="en-GB" sz="8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752679" y="6453336"/>
            <a:ext cx="317716" cy="2154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IP2</a:t>
            </a:r>
            <a:endParaRPr lang="en-GB" sz="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3905" y="1800816"/>
            <a:ext cx="4530095" cy="1963706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S. Fartoukh, ATS Chamonix Talk summarized for the TCC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16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83" fill="hold" display="0">
                  <p:stCondLst>
                    <p:cond delay="indefinite"/>
                  </p:stCondLst>
                </p:cTn>
                <p:tgtEl>
                  <p:spTgt spid="31"/>
                </p:tgtEl>
              </p:cMediaNode>
            </p:video>
          </p:childTnLst>
        </p:cTn>
      </p:par>
    </p:tnLst>
    <p:bldLst>
      <p:bldP spid="6" grpId="0"/>
      <p:bldP spid="32" grpId="0" animBg="1"/>
      <p:bldP spid="33" grpId="0" animBg="1"/>
      <p:bldP spid="34" grpId="0" animBg="1"/>
      <p:bldP spid="35" grpId="0" animBg="1"/>
      <p:bldP spid="39" grpId="0" animBg="1"/>
      <p:bldP spid="40" grpId="0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S. Fartoukh, ATS Chamonix Talk summarized for the TCC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1100946"/>
            <a:ext cx="9144000" cy="5208587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effectLst/>
              </a:rPr>
              <a:t>By-products coming </a:t>
            </a:r>
            <a:r>
              <a:rPr lang="en-US" sz="24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from the  (controlled) </a:t>
            </a:r>
            <a:r>
              <a:rPr lang="en-US" sz="2400" b="1" dirty="0" smtClean="0">
                <a:solidFill>
                  <a:schemeClr val="tx1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4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-beating induced in the IR1/5 adjacent arcs, and from the phasing of these arcs w.r.t the triplet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Q’ correction at constant sextupole strength: </a:t>
            </a:r>
            <a:r>
              <a:rPr lang="en-US" sz="1800" dirty="0" err="1" smtClean="0">
                <a:solidFill>
                  <a:schemeClr val="tx1"/>
                </a:solidFill>
                <a:effectLst/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1800" baseline="-250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MS</a:t>
            </a:r>
            <a:r>
              <a:rPr lang="en-US" sz="18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effectLst/>
                <a:sym typeface="Mathematica1" panose="05000502060100000001" pitchFamily="2" charset="2"/>
              </a:rPr>
              <a:t></a:t>
            </a:r>
            <a:r>
              <a:rPr lang="en-US" sz="18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1/</a:t>
            </a:r>
            <a:r>
              <a:rPr lang="en-US" sz="1800" dirty="0" smtClean="0">
                <a:solidFill>
                  <a:schemeClr val="tx1"/>
                </a:solidFill>
                <a:effectLst/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1800" baseline="300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*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en-US" sz="1800" dirty="0" smtClean="0">
                <a:solidFill>
                  <a:srgbClr val="00B0F0"/>
                </a:solidFill>
                <a:effectLst/>
                <a:sym typeface="Wingdings" panose="05000000000000000000" pitchFamily="2" charset="2"/>
              </a:rPr>
              <a:t> no </a:t>
            </a:r>
            <a:r>
              <a:rPr lang="en-US" sz="1800" dirty="0" smtClean="0">
                <a:solidFill>
                  <a:srgbClr val="00B0F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1800" baseline="30000" dirty="0" smtClean="0">
                <a:solidFill>
                  <a:srgbClr val="00B0F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*</a:t>
            </a:r>
            <a:r>
              <a:rPr lang="en-US" sz="1800" dirty="0" smtClean="0">
                <a:solidFill>
                  <a:srgbClr val="00B0F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n-US" sz="1800" dirty="0" smtClean="0">
                <a:solidFill>
                  <a:srgbClr val="00B0F0"/>
                </a:solidFill>
                <a:effectLst/>
                <a:sym typeface="Wingdings" panose="05000000000000000000" pitchFamily="2" charset="2"/>
              </a:rPr>
              <a:t>limits from Q’ correct-ability</a:t>
            </a:r>
          </a:p>
          <a:p>
            <a:pPr marL="457200" lvl="1" indent="0">
              <a:buNone/>
            </a:pPr>
            <a:endParaRPr lang="en-US" sz="1000" dirty="0" smtClean="0">
              <a:solidFill>
                <a:srgbClr val="00B0F0"/>
              </a:solidFill>
              <a:effectLst/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tx1"/>
                </a:solidFill>
                <a:sym typeface="Wingdings" panose="05000000000000000000" pitchFamily="2" charset="2"/>
              </a:rPr>
              <a:t>Very clean compensation of chromatic aberrations, such as off-momentum </a:t>
            </a:r>
            <a:r>
              <a:rPr lang="en-US" sz="1800" dirty="0" smtClean="0">
                <a:solidFill>
                  <a:schemeClr val="tx1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1800" dirty="0" smtClean="0">
                <a:solidFill>
                  <a:schemeClr val="tx1"/>
                </a:solidFill>
                <a:sym typeface="Wingdings" panose="05000000000000000000" pitchFamily="2" charset="2"/>
              </a:rPr>
              <a:t>- beating, non-linear chromaticity, spurious dispersion from crossing angle </a:t>
            </a:r>
          </a:p>
          <a:p>
            <a:pPr marL="914400" lvl="2" indent="0">
              <a:buNone/>
            </a:pPr>
            <a:r>
              <a:rPr lang="en-US" sz="1800" dirty="0" smtClean="0">
                <a:solidFill>
                  <a:srgbClr val="00B0F0"/>
                </a:solidFill>
                <a:sym typeface="Wingdings" panose="05000000000000000000" pitchFamily="2" charset="2"/>
              </a:rPr>
              <a:t> preservation of off-momentum triplet aperture, IR7 hierarchy preservation over the RF bucket (no degradation of TCP/TCS retraction), control of chromatic tune spread (Q”, Q’’’,..), other exotic effects avoided like strong </a:t>
            </a:r>
            <a:r>
              <a:rPr lang="en-US" sz="1800" dirty="0" err="1" smtClean="0">
                <a:solidFill>
                  <a:srgbClr val="00B0F0"/>
                </a:solidFill>
                <a:sym typeface="Wingdings" panose="05000000000000000000" pitchFamily="2" charset="2"/>
              </a:rPr>
              <a:t>pacman</a:t>
            </a:r>
            <a:r>
              <a:rPr lang="en-US" sz="1800" dirty="0" smtClean="0">
                <a:solidFill>
                  <a:srgbClr val="00B0F0"/>
                </a:solidFill>
                <a:sym typeface="Wingdings" panose="05000000000000000000" pitchFamily="2" charset="2"/>
              </a:rPr>
              <a:t> effect on Q’</a:t>
            </a:r>
          </a:p>
          <a:p>
            <a:pPr lvl="2">
              <a:buFont typeface="Wingdings" panose="05000000000000000000" pitchFamily="2" charset="2"/>
              <a:buChar char="à"/>
            </a:pPr>
            <a:endParaRPr lang="en-US" sz="1000" dirty="0" smtClean="0">
              <a:solidFill>
                <a:srgbClr val="00B0F0"/>
              </a:solidFill>
              <a:sym typeface="Wingdings" panose="05000000000000000000" pitchFamily="2" charset="2"/>
            </a:endParaRPr>
          </a:p>
          <a:p>
            <a:pPr marL="857250" lvl="1" indent="-342900"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tx1"/>
                </a:solidFill>
                <a:sym typeface="Wingdings" panose="05000000000000000000" pitchFamily="2" charset="2"/>
              </a:rPr>
              <a:t>Lattice octupoles boosted at constant strength: </a:t>
            </a:r>
            <a:r>
              <a:rPr lang="en-US" sz="1800" dirty="0" err="1" smtClean="0">
                <a:solidFill>
                  <a:schemeClr val="tx1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sz="18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Q</a:t>
            </a:r>
            <a:r>
              <a:rPr lang="en-US" sz="1800" baseline="-250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spread</a:t>
            </a:r>
            <a:r>
              <a:rPr lang="en-US" sz="1800" dirty="0" smtClean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en-US" sz="1800" dirty="0">
                <a:solidFill>
                  <a:schemeClr val="tx1"/>
                </a:solidFill>
                <a:sym typeface="Mathematica1" panose="05000502060100000001" pitchFamily="2" charset="2"/>
              </a:rPr>
              <a:t> </a:t>
            </a:r>
            <a:r>
              <a:rPr lang="en-US" sz="1800" dirty="0" smtClean="0">
                <a:solidFill>
                  <a:schemeClr val="tx1"/>
                </a:solidFill>
                <a:sym typeface="Mathematica1" panose="05000502060100000001" pitchFamily="2" charset="2"/>
              </a:rPr>
              <a:t>(</a:t>
            </a:r>
            <a:r>
              <a:rPr lang="en-US" sz="1800" dirty="0" err="1" smtClean="0">
                <a:solidFill>
                  <a:schemeClr val="tx1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1800" baseline="-250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MO</a:t>
            </a:r>
            <a:r>
              <a:rPr lang="en-US" sz="1800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  <a:r>
              <a:rPr lang="en-US" sz="1800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2 </a:t>
            </a:r>
            <a:r>
              <a:rPr lang="en-US" sz="1800" dirty="0" smtClean="0">
                <a:solidFill>
                  <a:schemeClr val="tx1"/>
                </a:solidFill>
                <a:sym typeface="Mathematica1" panose="05000502060100000001" pitchFamily="2" charset="2"/>
              </a:rPr>
              <a:t></a:t>
            </a:r>
            <a:r>
              <a:rPr lang="en-US" sz="1800" dirty="0" smtClean="0">
                <a:solidFill>
                  <a:schemeClr val="tx1"/>
                </a:solidFill>
                <a:sym typeface="Wingdings" panose="05000000000000000000" pitchFamily="2" charset="2"/>
              </a:rPr>
              <a:t>1/</a:t>
            </a:r>
            <a:r>
              <a:rPr lang="en-US" sz="1800" dirty="0" smtClean="0">
                <a:solidFill>
                  <a:schemeClr val="tx1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1800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*2</a:t>
            </a:r>
          </a:p>
          <a:p>
            <a:pPr marL="914400" lvl="2" indent="0">
              <a:buNone/>
            </a:pPr>
            <a:r>
              <a:rPr lang="en-US" sz="1800" dirty="0" smtClean="0">
                <a:solidFill>
                  <a:srgbClr val="00B0F0"/>
                </a:solidFill>
                <a:sym typeface="Wingdings" panose="05000000000000000000" pitchFamily="2" charset="2"/>
              </a:rPr>
              <a:t> More Landau damping to cope with impedance/intensity increase,</a:t>
            </a:r>
          </a:p>
          <a:p>
            <a:pPr marL="914400" lvl="2" indent="0">
              <a:buNone/>
            </a:pPr>
            <a:r>
              <a:rPr lang="en-US" sz="1800" dirty="0" smtClean="0">
                <a:solidFill>
                  <a:srgbClr val="00B0F0"/>
                </a:solidFill>
                <a:sym typeface="Wingdings" panose="05000000000000000000" pitchFamily="2" charset="2"/>
              </a:rPr>
              <a:t> Using the octupoles in SB for BBLR mitigation  X-angle reach</a:t>
            </a:r>
            <a:endParaRPr lang="en-US" sz="1800" dirty="0">
              <a:solidFill>
                <a:srgbClr val="00B0F0"/>
              </a:solidFill>
              <a:sym typeface="Wingdings" panose="05000000000000000000" pitchFamily="2" charset="2"/>
            </a:endParaRPr>
          </a:p>
          <a:p>
            <a:pPr marL="857250" lvl="1" indent="-342900">
              <a:buFont typeface="Wingdings" panose="05000000000000000000" pitchFamily="2" charset="2"/>
              <a:buChar char="v"/>
            </a:pPr>
            <a:endParaRPr lang="en-US" sz="2000" dirty="0" smtClean="0">
              <a:solidFill>
                <a:srgbClr val="00B0F0"/>
              </a:solidFill>
              <a:effectLst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11560" y="-5680"/>
            <a:ext cx="8229600" cy="9144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Recap: ATS principle, by products,  MDs in Run 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82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7693" y="905913"/>
            <a:ext cx="7402512" cy="5410200"/>
          </a:xfrm>
          <a:noFill/>
        </p:spPr>
      </p:pic>
      <p:sp>
        <p:nvSpPr>
          <p:cNvPr id="103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S. Fartoukh, ATS Chamonix Talk summarized for the TCC</a:t>
            </a:r>
            <a:endParaRPr lang="en-US" dirty="0"/>
          </a:p>
        </p:txBody>
      </p:sp>
      <p:sp>
        <p:nvSpPr>
          <p:cNvPr id="10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35F59D-1C20-467E-AA75-30DD4331BCCA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6390" name="Rectangle 7"/>
          <p:cNvSpPr>
            <a:spLocks noChangeArrowheads="1"/>
          </p:cNvSpPr>
          <p:nvPr/>
        </p:nvSpPr>
        <p:spPr bwMode="auto">
          <a:xfrm>
            <a:off x="622906" y="1741"/>
            <a:ext cx="821282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cs typeface="Times New Roman" pitchFamily="18" charset="0"/>
              </a:rPr>
              <a:t>First demonstration with beam in 2011 (.. already with 30 cm </a:t>
            </a:r>
            <a:r>
              <a:rPr lang="en-US" sz="2200" dirty="0" smtClean="0">
                <a:latin typeface="Symbol" panose="05050102010706020507" pitchFamily="18" charset="2"/>
                <a:cs typeface="Times New Roman" pitchFamily="18" charset="0"/>
              </a:rPr>
              <a:t>b</a:t>
            </a:r>
            <a:r>
              <a:rPr lang="en-US" sz="2200" baseline="30000" dirty="0" smtClean="0">
                <a:cs typeface="Times New Roman" pitchFamily="18" charset="0"/>
              </a:rPr>
              <a:t>*</a:t>
            </a:r>
            <a:r>
              <a:rPr lang="en-US" sz="2200" dirty="0" smtClean="0">
                <a:cs typeface="Times New Roman" pitchFamily="18" charset="0"/>
              </a:rPr>
              <a:t> !)</a:t>
            </a:r>
          </a:p>
          <a:p>
            <a:r>
              <a:rPr lang="en-US" sz="2200" dirty="0" smtClean="0"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 </a:t>
            </a:r>
            <a:r>
              <a:rPr lang="en-US" sz="2200" u="sng" dirty="0" smtClean="0">
                <a:latin typeface="Calibri" panose="020F0502020204030204" pitchFamily="34" charset="0"/>
                <a:cs typeface="Times New Roman" pitchFamily="18" charset="0"/>
              </a:rPr>
              <a:t>Telescopic </a:t>
            </a:r>
            <a:r>
              <a:rPr lang="en-US" sz="2200" u="sng" dirty="0">
                <a:latin typeface="Calibri" panose="020F0502020204030204" pitchFamily="34" charset="0"/>
                <a:cs typeface="Times New Roman" pitchFamily="18" charset="0"/>
              </a:rPr>
              <a:t>principle (×4) demonstrated in IR1</a:t>
            </a:r>
          </a:p>
        </p:txBody>
      </p:sp>
      <p:sp>
        <p:nvSpPr>
          <p:cNvPr id="16391" name="Oval 9"/>
          <p:cNvSpPr>
            <a:spLocks noChangeArrowheads="1"/>
          </p:cNvSpPr>
          <p:nvPr/>
        </p:nvSpPr>
        <p:spPr bwMode="auto">
          <a:xfrm>
            <a:off x="6012160" y="3429000"/>
            <a:ext cx="1946275" cy="1006475"/>
          </a:xfrm>
          <a:prstGeom prst="ellipse">
            <a:avLst/>
          </a:prstGeom>
          <a:noFill/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5796136" y="6193003"/>
            <a:ext cx="2819400" cy="246221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Thanks </a:t>
            </a:r>
            <a:r>
              <a:rPr lang="en-US" altLang="en-US" dirty="0" smtClean="0"/>
              <a:t>to </a:t>
            </a:r>
            <a:r>
              <a:rPr lang="en-US" altLang="en-US" dirty="0"/>
              <a:t>G. Vanbavinckhove</a:t>
            </a:r>
            <a:r>
              <a:rPr lang="en-US" altLang="en-US" dirty="0" smtClean="0"/>
              <a:t> &amp; </a:t>
            </a:r>
            <a:r>
              <a:rPr lang="en-US" altLang="en-US" dirty="0"/>
              <a:t>OMC </a:t>
            </a:r>
            <a:r>
              <a:rPr lang="en-US" altLang="en-US" dirty="0" smtClean="0"/>
              <a:t>team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545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32790"/>
          </a:xfrm>
        </p:spPr>
        <p:txBody>
          <a:bodyPr/>
          <a:lstStyle/>
          <a:p>
            <a:r>
              <a:rPr lang="en-US" dirty="0" smtClean="0">
                <a:effectLst/>
              </a:rPr>
              <a:t>Highlights from ATS MD’s in 2016/2017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994" y="840311"/>
            <a:ext cx="8096805" cy="540851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à"/>
            </a:pPr>
            <a:r>
              <a:rPr lang="en-US" sz="2400" b="1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 ATS MD’s in Run I </a:t>
            </a:r>
            <a:r>
              <a:rPr lang="en-US" sz="24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(2011-12) demonstrated </a:t>
            </a:r>
            <a:r>
              <a:rPr lang="en-US" sz="2400" b="1" dirty="0" smtClean="0">
                <a:solidFill>
                  <a:schemeClr val="tx1"/>
                </a:solidFill>
                <a:effectLst/>
                <a:sym typeface="Wingdings" panose="05000000000000000000" pitchFamily="2" charset="2"/>
                <a:hlinkClick r:id="rId3"/>
              </a:rPr>
              <a:t>the basics</a:t>
            </a:r>
            <a:r>
              <a:rPr lang="en-US" sz="2400" b="1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,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400" b="1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en-US" sz="2400" b="1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 </a:t>
            </a:r>
            <a:r>
              <a:rPr lang="en-US" sz="2400" b="1" dirty="0">
                <a:solidFill>
                  <a:schemeClr val="tx1"/>
                </a:solidFill>
                <a:effectLst/>
                <a:sym typeface="Wingdings" panose="05000000000000000000" pitchFamily="2" charset="2"/>
                <a:hlinkClick r:id="rId4"/>
              </a:rPr>
              <a:t>down </a:t>
            </a:r>
            <a:r>
              <a:rPr lang="en-US" sz="2400" b="1" dirty="0" smtClean="0">
                <a:solidFill>
                  <a:schemeClr val="tx1"/>
                </a:solidFill>
                <a:effectLst/>
                <a:sym typeface="Wingdings" panose="05000000000000000000" pitchFamily="2" charset="2"/>
                <a:hlinkClick r:id="rId4"/>
              </a:rPr>
              <a:t>to 10 </a:t>
            </a:r>
            <a:r>
              <a:rPr lang="en-US" sz="2400" b="1" dirty="0">
                <a:solidFill>
                  <a:schemeClr val="tx1"/>
                </a:solidFill>
                <a:effectLst/>
                <a:sym typeface="Wingdings" panose="05000000000000000000" pitchFamily="2" charset="2"/>
                <a:hlinkClick r:id="rId4"/>
              </a:rPr>
              <a:t>cm </a:t>
            </a:r>
            <a:r>
              <a:rPr lang="en-US" sz="2400" b="1" dirty="0" smtClean="0">
                <a:solidFill>
                  <a:schemeClr val="tx1"/>
                </a:solidFill>
                <a:effectLst/>
                <a:latin typeface="Symbol" panose="05050102010706020507" pitchFamily="18" charset="2"/>
                <a:sym typeface="Wingdings" panose="05000000000000000000" pitchFamily="2" charset="2"/>
                <a:hlinkClick r:id="rId4"/>
              </a:rPr>
              <a:t>b</a:t>
            </a:r>
            <a:r>
              <a:rPr lang="en-US" sz="2400" b="1" baseline="300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  <a:hlinkClick r:id="rId4"/>
              </a:rPr>
              <a:t>*</a:t>
            </a:r>
            <a:r>
              <a:rPr lang="en-US" sz="2400" b="1" baseline="300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 </a:t>
            </a:r>
            <a:r>
              <a:rPr lang="en-US" sz="2400" b="1" dirty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 </a:t>
            </a:r>
            <a:r>
              <a:rPr lang="en-US" sz="17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(in non-operational machine conditions, e.g. w/o X-angle)</a:t>
            </a:r>
            <a:r>
              <a:rPr lang="en-US" sz="24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 with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 (i) </a:t>
            </a:r>
            <a:r>
              <a:rPr lang="en-US" sz="2400" b="1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low intensity beams </a:t>
            </a:r>
            <a:r>
              <a:rPr lang="en-US" sz="24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and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 (ii) </a:t>
            </a:r>
            <a:r>
              <a:rPr lang="en-US" sz="2400" b="1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not always with state of the art optics correction</a:t>
            </a:r>
          </a:p>
          <a:p>
            <a:pPr marL="0" indent="0">
              <a:lnSpc>
                <a:spcPct val="110000"/>
              </a:lnSpc>
              <a:buNone/>
            </a:pPr>
            <a:endParaRPr lang="en-US" sz="2400" b="1" baseline="30000" dirty="0">
              <a:solidFill>
                <a:schemeClr val="tx1"/>
              </a:solidFill>
              <a:effectLst/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à"/>
            </a:pPr>
            <a:r>
              <a:rPr lang="en-US" sz="2400" b="1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 ATS MD’s in Run II </a:t>
            </a:r>
            <a:r>
              <a:rPr lang="en-US" sz="24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(2016-17</a:t>
            </a:r>
            <a:r>
              <a:rPr lang="en-US" sz="2400" dirty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-</a:t>
            </a:r>
            <a:r>
              <a:rPr lang="en-US" sz="24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..18) developed a new version of the ATS optics (optimized for machine protection aspects) </a:t>
            </a:r>
            <a:r>
              <a:rPr lang="en-US" sz="2400" b="1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on 3 fronts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à"/>
            </a:pPr>
            <a:endParaRPr lang="en-US" sz="1100" b="1" dirty="0" smtClean="0">
              <a:solidFill>
                <a:schemeClr val="tx1"/>
              </a:solidFill>
              <a:effectLst/>
              <a:sym typeface="Wingdings" panose="05000000000000000000" pitchFamily="2" charset="2"/>
            </a:endParaRP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2400" b="1" dirty="0" smtClean="0">
                <a:solidFill>
                  <a:schemeClr val="bg2"/>
                </a:solidFill>
                <a:effectLst/>
                <a:sym typeface="Wingdings" panose="05000000000000000000" pitchFamily="2" charset="2"/>
              </a:rPr>
              <a:t>Round telescopic optics </a:t>
            </a:r>
            <a:r>
              <a:rPr lang="en-US" sz="24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with pushed pre-squeezed 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400" baseline="300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*</a:t>
            </a:r>
            <a:r>
              <a:rPr lang="en-US" sz="24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 (40 cm), limiting the </a:t>
            </a:r>
            <a:r>
              <a:rPr lang="en-US" sz="2400" i="1" u="sng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high intensity tests to “small” tele-index</a:t>
            </a:r>
            <a:r>
              <a:rPr lang="en-US" sz="2400" i="1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400" b="1" dirty="0" smtClean="0">
                <a:solidFill>
                  <a:schemeClr val="bg2"/>
                </a:solidFill>
                <a:effectLst/>
                <a:sym typeface="Wingdings" panose="05000000000000000000" pitchFamily="2" charset="2"/>
              </a:rPr>
              <a:t>       for LHC 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lang="en-US" sz="2400" i="1" dirty="0" err="1">
                <a:solidFill>
                  <a:schemeClr val="tx1"/>
                </a:solidFill>
                <a:sym typeface="Wingdings" panose="05000000000000000000" pitchFamily="2" charset="2"/>
              </a:rPr>
              <a:t>r</a:t>
            </a:r>
            <a:r>
              <a:rPr lang="en-US" sz="2400" i="1" baseline="-25000" dirty="0" err="1">
                <a:solidFill>
                  <a:schemeClr val="tx1"/>
                </a:solidFill>
                <a:sym typeface="Wingdings" panose="05000000000000000000" pitchFamily="2" charset="2"/>
              </a:rPr>
              <a:t>tele</a:t>
            </a:r>
            <a:r>
              <a:rPr lang="en-US" sz="24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~ 4/3  @</a:t>
            </a:r>
            <a:r>
              <a:rPr lang="en-US" sz="2400" dirty="0">
                <a:solidFill>
                  <a:schemeClr val="tx1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 b</a:t>
            </a:r>
            <a:r>
              <a:rPr lang="en-US" sz="2400" baseline="30000" dirty="0">
                <a:solidFill>
                  <a:schemeClr val="tx1"/>
                </a:solidFill>
                <a:sym typeface="Wingdings" panose="05000000000000000000" pitchFamily="2" charset="2"/>
              </a:rPr>
              <a:t>*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 ~ 30 cm) </a:t>
            </a:r>
            <a:endParaRPr lang="en-US" sz="24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sz="900" b="1" dirty="0" smtClean="0">
              <a:solidFill>
                <a:schemeClr val="bg2"/>
              </a:solidFill>
              <a:effectLst/>
              <a:sym typeface="Wingdings" panose="05000000000000000000" pitchFamily="2" charset="2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sz="2400" b="1" dirty="0" smtClean="0">
                <a:solidFill>
                  <a:schemeClr val="accent6"/>
                </a:solidFill>
                <a:effectLst/>
                <a:sym typeface="Wingdings" panose="05000000000000000000" pitchFamily="2" charset="2"/>
              </a:rPr>
              <a:t>2.	</a:t>
            </a:r>
            <a:r>
              <a:rPr lang="en-US" sz="2400" b="1" dirty="0" smtClean="0">
                <a:solidFill>
                  <a:schemeClr val="bg2"/>
                </a:solidFill>
                <a:effectLst/>
                <a:sym typeface="Wingdings" panose="05000000000000000000" pitchFamily="2" charset="2"/>
              </a:rPr>
              <a:t>Round telescopic optics </a:t>
            </a:r>
            <a:r>
              <a:rPr lang="en-US" sz="24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with larger pre-squeezed </a:t>
            </a:r>
            <a:r>
              <a:rPr lang="en-US" sz="2400" dirty="0">
                <a:solidFill>
                  <a:schemeClr val="tx1"/>
                </a:solidFill>
                <a:effectLst/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400" baseline="30000" dirty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*</a:t>
            </a:r>
            <a:r>
              <a:rPr lang="en-US" sz="2400" dirty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(</a:t>
            </a:r>
            <a:r>
              <a:rPr lang="en-US" sz="2400" dirty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1</a:t>
            </a:r>
            <a:r>
              <a:rPr lang="en-US" sz="24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 m),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enabling</a:t>
            </a:r>
            <a:r>
              <a:rPr lang="en-US" sz="24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 </a:t>
            </a:r>
            <a:r>
              <a:rPr lang="en-US" sz="2400" i="1" u="sng" dirty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high intensity tests @ </a:t>
            </a:r>
            <a:r>
              <a:rPr lang="en-US" sz="2400" i="1" u="sng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large tele-index </a:t>
            </a:r>
            <a:endParaRPr lang="en-US" sz="2400" dirty="0" smtClean="0">
              <a:solidFill>
                <a:schemeClr val="tx1"/>
              </a:solidFill>
              <a:effectLst/>
              <a:sym typeface="Wingdings" panose="05000000000000000000" pitchFamily="2" charset="2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sz="24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     	</a:t>
            </a:r>
            <a:r>
              <a:rPr lang="en-US" sz="2400" b="1" dirty="0" smtClean="0">
                <a:solidFill>
                  <a:schemeClr val="bg2"/>
                </a:solidFill>
                <a:effectLst/>
                <a:sym typeface="Wingdings" panose="05000000000000000000" pitchFamily="2" charset="2"/>
              </a:rPr>
              <a:t> for (HL-)LHC 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lang="en-US" sz="2400" i="1" dirty="0" err="1">
                <a:solidFill>
                  <a:schemeClr val="tx1"/>
                </a:solidFill>
                <a:sym typeface="Wingdings" panose="05000000000000000000" pitchFamily="2" charset="2"/>
              </a:rPr>
              <a:t>r</a:t>
            </a:r>
            <a:r>
              <a:rPr lang="en-US" sz="2400" i="1" baseline="-25000" dirty="0" err="1">
                <a:solidFill>
                  <a:schemeClr val="tx1"/>
                </a:solidFill>
                <a:sym typeface="Wingdings" panose="05000000000000000000" pitchFamily="2" charset="2"/>
              </a:rPr>
              <a:t>tele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~ 3 @</a:t>
            </a:r>
            <a:r>
              <a:rPr lang="en-US" sz="2400" dirty="0">
                <a:solidFill>
                  <a:schemeClr val="tx1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 b</a:t>
            </a:r>
            <a:r>
              <a:rPr lang="en-US" sz="2400" baseline="30000" dirty="0">
                <a:solidFill>
                  <a:schemeClr val="tx1"/>
                </a:solidFill>
                <a:sym typeface="Wingdings" panose="05000000000000000000" pitchFamily="2" charset="2"/>
              </a:rPr>
              <a:t>*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 ~ 30 cm</a:t>
            </a:r>
            <a:r>
              <a:rPr lang="en-US" sz="2400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</a:p>
          <a:p>
            <a:pPr marL="0" indent="0">
              <a:lnSpc>
                <a:spcPct val="110000"/>
              </a:lnSpc>
              <a:buNone/>
            </a:pPr>
            <a:endParaRPr lang="en-US" sz="900" b="1" dirty="0" smtClean="0">
              <a:solidFill>
                <a:schemeClr val="bg2"/>
              </a:solidFill>
              <a:effectLst/>
              <a:sym typeface="Wingdings" panose="05000000000000000000" pitchFamily="2" charset="2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sz="2400" b="1" dirty="0" smtClean="0">
                <a:solidFill>
                  <a:schemeClr val="accent6"/>
                </a:solidFill>
                <a:effectLst/>
                <a:sym typeface="Wingdings" panose="05000000000000000000" pitchFamily="2" charset="2"/>
              </a:rPr>
              <a:t>3.	</a:t>
            </a:r>
            <a:r>
              <a:rPr lang="en-US" sz="2400" b="1" dirty="0" smtClean="0">
                <a:solidFill>
                  <a:schemeClr val="bg2"/>
                </a:solidFill>
                <a:effectLst/>
                <a:sym typeface="Wingdings" panose="05000000000000000000" pitchFamily="2" charset="2"/>
              </a:rPr>
              <a:t>Flat optics </a:t>
            </a:r>
            <a:r>
              <a:rPr lang="en-US" sz="2400" dirty="0" smtClean="0">
                <a:solidFill>
                  <a:schemeClr val="tx1"/>
                </a:solidFill>
                <a:effectLst/>
                <a:sym typeface="Wingdings" panose="05000000000000000000" pitchFamily="2" charset="2"/>
              </a:rPr>
              <a:t>(just started) </a:t>
            </a:r>
            <a:r>
              <a:rPr lang="en-US" sz="2400" b="1" dirty="0" smtClean="0">
                <a:solidFill>
                  <a:schemeClr val="bg2"/>
                </a:solidFill>
                <a:effectLst/>
                <a:sym typeface="Wingdings" panose="05000000000000000000" pitchFamily="2" charset="2"/>
              </a:rPr>
              <a:t> </a:t>
            </a:r>
            <a:r>
              <a:rPr lang="en-US" sz="2400" b="1" dirty="0">
                <a:solidFill>
                  <a:schemeClr val="bg2"/>
                </a:solidFill>
                <a:effectLst/>
                <a:sym typeface="Wingdings" panose="05000000000000000000" pitchFamily="2" charset="2"/>
              </a:rPr>
              <a:t>for (HL-)LHC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  <a:effectLst/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en-US" sz="2400" b="1" dirty="0" smtClean="0">
              <a:solidFill>
                <a:schemeClr val="tx1"/>
              </a:solidFill>
              <a:effectLst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tx1"/>
              </a:solidFill>
              <a:effectLst/>
              <a:sym typeface="Wingdings" panose="05000000000000000000" pitchFamily="2" charset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S. Fartoukh, ATS Chamonix Talk summarized for the TCC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44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11" y="2022518"/>
            <a:ext cx="8699088" cy="41815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S. Fartoukh, ATS Chamonix Talk summarized for the TCC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99984" y="225280"/>
            <a:ext cx="8438862" cy="79970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200" b="1" kern="0" dirty="0" smtClean="0">
                <a:cs typeface="Times New Roman" pitchFamily="18" charset="0"/>
                <a:sym typeface="Wingdings" pitchFamily="2" charset="2"/>
              </a:rPr>
              <a:t>Tele index of 3 @ </a:t>
            </a:r>
            <a:r>
              <a:rPr lang="en-US" sz="2200" b="1" kern="0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200" b="1" kern="0" baseline="30000" dirty="0" smtClean="0">
                <a:cs typeface="Times New Roman" pitchFamily="18" charset="0"/>
                <a:sym typeface="Wingdings" pitchFamily="2" charset="2"/>
              </a:rPr>
              <a:t>*</a:t>
            </a:r>
            <a:r>
              <a:rPr lang="en-US" sz="2200" b="1" kern="0" dirty="0" smtClean="0">
                <a:cs typeface="Times New Roman" pitchFamily="18" charset="0"/>
                <a:sym typeface="Wingdings" pitchFamily="2" charset="2"/>
              </a:rPr>
              <a:t>=35 cm (tele-squeeze from 1 m)</a:t>
            </a:r>
          </a:p>
          <a:p>
            <a:pPr marL="0" indent="0">
              <a:buNone/>
              <a:defRPr/>
            </a:pPr>
            <a:r>
              <a:rPr lang="en-US" sz="2200" b="1" kern="0" dirty="0" smtClean="0">
                <a:solidFill>
                  <a:srgbClr val="00B0F0"/>
                </a:solidFill>
                <a:cs typeface="Times New Roman" pitchFamily="18" charset="0"/>
                <a:sym typeface="Wingdings" pitchFamily="2" charset="2"/>
              </a:rPr>
              <a:t> First demonstration of BBLR mitigation with octupole (MO)</a:t>
            </a: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5291990" y="6124768"/>
            <a:ext cx="3746855" cy="246221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Courtesy of  A. Poyet, G. Sterbini, and Beam-Beam team</a:t>
            </a:r>
            <a:endParaRPr lang="en-US" alt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419872" y="1358929"/>
                <a:ext cx="2514599" cy="636456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0089B5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eff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≝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𝑑𝑁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num>
                        <m:den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ℒ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1358929"/>
                <a:ext cx="2514599" cy="63645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solidFill>
                  <a:srgbClr val="0089B5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69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S. Fartoukh, ATS Chamonix Talk summarized for the TCC</a:t>
            </a:r>
            <a:endParaRPr lang="en-US" dirty="0"/>
          </a:p>
        </p:txBody>
      </p:sp>
      <p:sp>
        <p:nvSpPr>
          <p:cNvPr id="9" name="Content Placeholder 8"/>
          <p:cNvSpPr txBox="1">
            <a:spLocks noGrp="1"/>
          </p:cNvSpPr>
          <p:nvPr>
            <p:ph idx="1"/>
          </p:nvPr>
        </p:nvSpPr>
        <p:spPr>
          <a:xfrm>
            <a:off x="121920" y="893210"/>
            <a:ext cx="8900160" cy="519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1" dirty="0" smtClean="0">
                <a:solidFill>
                  <a:prstClr val="black"/>
                </a:solidFill>
              </a:rPr>
              <a:t>Optics correct-ability: </a:t>
            </a:r>
            <a:r>
              <a:rPr lang="en-US" sz="2200" dirty="0" smtClean="0">
                <a:solidFill>
                  <a:prstClr val="black"/>
                </a:solidFill>
              </a:rPr>
              <a:t>as excellent as before</a:t>
            </a:r>
          </a:p>
          <a:p>
            <a:pPr defTabSz="914400">
              <a:lnSpc>
                <a:spcPct val="100000"/>
              </a:lnSpc>
            </a:pPr>
            <a:endParaRPr lang="en-US" sz="800" dirty="0" smtClean="0">
              <a:solidFill>
                <a:prstClr val="black"/>
              </a:solidFill>
            </a:endParaRPr>
          </a:p>
          <a:p>
            <a:pPr defTabSz="914400">
              <a:lnSpc>
                <a:spcPct val="100000"/>
              </a:lnSpc>
            </a:pPr>
            <a:r>
              <a:rPr lang="en-US" sz="2200" b="1" dirty="0" smtClean="0">
                <a:solidFill>
                  <a:prstClr val="black"/>
                </a:solidFill>
              </a:rPr>
              <a:t>Collimation: </a:t>
            </a:r>
            <a:r>
              <a:rPr lang="en-US" sz="2200" dirty="0" smtClean="0">
                <a:solidFill>
                  <a:prstClr val="black"/>
                </a:solidFill>
              </a:rPr>
              <a:t>even improved (not due to the ATS but to the tighter collimator settings)</a:t>
            </a:r>
          </a:p>
          <a:p>
            <a:pPr defTabSz="914400">
              <a:lnSpc>
                <a:spcPct val="100000"/>
              </a:lnSpc>
            </a:pPr>
            <a:endParaRPr lang="en-US" sz="800" dirty="0" smtClean="0">
              <a:solidFill>
                <a:prstClr val="black"/>
              </a:solidFill>
            </a:endParaRPr>
          </a:p>
          <a:p>
            <a:pPr defTabSz="914400">
              <a:lnSpc>
                <a:spcPct val="100000"/>
              </a:lnSpc>
            </a:pPr>
            <a:r>
              <a:rPr lang="en-US" sz="2200" b="1" dirty="0" smtClean="0">
                <a:solidFill>
                  <a:prstClr val="black"/>
                </a:solidFill>
              </a:rPr>
              <a:t>Luminosity Life time: </a:t>
            </a:r>
            <a:r>
              <a:rPr lang="en-US" sz="2200" dirty="0" smtClean="0">
                <a:solidFill>
                  <a:prstClr val="black"/>
                </a:solidFill>
              </a:rPr>
              <a:t>qualitatively very similar (even slightly improved)</a:t>
            </a:r>
          </a:p>
          <a:p>
            <a:pPr defTabSz="914400">
              <a:lnSpc>
                <a:spcPct val="100000"/>
              </a:lnSpc>
            </a:pPr>
            <a:endParaRPr lang="en-US" sz="800" dirty="0" smtClean="0">
              <a:solidFill>
                <a:prstClr val="black"/>
              </a:solidFill>
            </a:endParaRPr>
          </a:p>
          <a:p>
            <a:pPr defTabSz="914400">
              <a:lnSpc>
                <a:spcPct val="100000"/>
              </a:lnSpc>
            </a:pPr>
            <a:r>
              <a:rPr lang="en-US" sz="2200" b="1" dirty="0" smtClean="0">
                <a:solidFill>
                  <a:prstClr val="black"/>
                </a:solidFill>
              </a:rPr>
              <a:t>Integrated Performance .. we know: </a:t>
            </a:r>
            <a:r>
              <a:rPr lang="en-US" sz="2200" dirty="0" smtClean="0">
                <a:solidFill>
                  <a:prstClr val="black"/>
                </a:solidFill>
              </a:rPr>
              <a:t>of course not only the 30 cm helped, but at least the ATS did not degrade !</a:t>
            </a:r>
          </a:p>
          <a:p>
            <a:pPr defTabSz="914400">
              <a:lnSpc>
                <a:spcPct val="100000"/>
              </a:lnSpc>
            </a:pPr>
            <a:endParaRPr lang="en-US" sz="800" dirty="0" smtClean="0">
              <a:solidFill>
                <a:prstClr val="black"/>
              </a:solidFill>
            </a:endParaRPr>
          </a:p>
          <a:p>
            <a:pPr defTabSz="914400">
              <a:lnSpc>
                <a:spcPct val="100000"/>
              </a:lnSpc>
            </a:pPr>
            <a:r>
              <a:rPr lang="en-US" sz="2200" dirty="0" smtClean="0">
                <a:solidFill>
                  <a:prstClr val="black"/>
                </a:solidFill>
              </a:rPr>
              <a:t>Also take into a account the </a:t>
            </a:r>
            <a:r>
              <a:rPr lang="en-US" sz="2200" b="1" dirty="0" smtClean="0">
                <a:solidFill>
                  <a:prstClr val="black"/>
                </a:solidFill>
              </a:rPr>
              <a:t>many other changes:</a:t>
            </a:r>
          </a:p>
          <a:p>
            <a:pPr lvl="1" defTabSz="914400">
              <a:lnSpc>
                <a:spcPct val="100000"/>
              </a:lnSpc>
              <a:buFont typeface="Calibri" panose="020F0502020204030204" pitchFamily="34" charset="0"/>
              <a:buChar char="–"/>
            </a:pPr>
            <a:r>
              <a:rPr lang="en-US" sz="2200" b="1" dirty="0">
                <a:solidFill>
                  <a:prstClr val="black"/>
                </a:solidFill>
              </a:rPr>
              <a:t> </a:t>
            </a:r>
            <a:r>
              <a:rPr lang="en-US" sz="2200" dirty="0" smtClean="0">
                <a:solidFill>
                  <a:prstClr val="black"/>
                </a:solidFill>
              </a:rPr>
              <a:t>New beam types from injector in 2017 (8b4e, 8b4e BCS)</a:t>
            </a:r>
          </a:p>
          <a:p>
            <a:pPr lvl="1" defTabSz="914400">
              <a:lnSpc>
                <a:spcPct val="100000"/>
              </a:lnSpc>
              <a:buFont typeface="Calibri" panose="020F0502020204030204" pitchFamily="34" charset="0"/>
              <a:buChar char="–"/>
            </a:pPr>
            <a:r>
              <a:rPr lang="en-US" sz="2200" dirty="0">
                <a:solidFill>
                  <a:prstClr val="black"/>
                </a:solidFill>
              </a:rPr>
              <a:t> </a:t>
            </a:r>
            <a:r>
              <a:rPr lang="en-US" sz="2200" dirty="0" smtClean="0">
                <a:solidFill>
                  <a:prstClr val="black"/>
                </a:solidFill>
              </a:rPr>
              <a:t>X-angle change (150 mrad in 2017 vs. 185/140 </a:t>
            </a:r>
            <a:r>
              <a:rPr lang="en-US" sz="2200" dirty="0">
                <a:solidFill>
                  <a:prstClr val="black"/>
                </a:solidFill>
              </a:rPr>
              <a:t>mrad </a:t>
            </a:r>
            <a:r>
              <a:rPr lang="en-US" sz="2200" dirty="0" smtClean="0">
                <a:solidFill>
                  <a:prstClr val="black"/>
                </a:solidFill>
              </a:rPr>
              <a:t>in 2016)</a:t>
            </a:r>
          </a:p>
          <a:p>
            <a:pPr lvl="1" defTabSz="914400">
              <a:lnSpc>
                <a:spcPct val="100000"/>
              </a:lnSpc>
              <a:buFont typeface="Calibri" panose="020F0502020204030204" pitchFamily="34" charset="0"/>
              <a:buChar char="–"/>
            </a:pPr>
            <a:r>
              <a:rPr lang="en-US" sz="2200" dirty="0" smtClean="0">
                <a:solidFill>
                  <a:prstClr val="black"/>
                </a:solidFill>
              </a:rPr>
              <a:t> X-angle anti-levelling in 2017 with ≥ 4 steps (150/140/130/120)</a:t>
            </a:r>
          </a:p>
          <a:p>
            <a:pPr lvl="1" defTabSz="914400">
              <a:lnSpc>
                <a:spcPct val="100000"/>
              </a:lnSpc>
              <a:buFont typeface="Calibri" panose="020F0502020204030204" pitchFamily="34" charset="0"/>
              <a:buChar char="–"/>
            </a:pPr>
            <a:r>
              <a:rPr lang="en-US" sz="2200" dirty="0" smtClean="0">
                <a:solidFill>
                  <a:prstClr val="black"/>
                </a:solidFill>
              </a:rPr>
              <a:t> Lumi Levelling with parallel separation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920" y="0"/>
            <a:ext cx="9022080" cy="625338"/>
          </a:xfrm>
        </p:spPr>
        <p:txBody>
          <a:bodyPr/>
          <a:lstStyle/>
          <a:p>
            <a:r>
              <a:rPr lang="en-US" dirty="0" smtClean="0"/>
              <a:t>2017 </a:t>
            </a:r>
            <a:r>
              <a:rPr lang="en-US" dirty="0"/>
              <a:t>ATS LHC </a:t>
            </a:r>
            <a:r>
              <a:rPr lang="en-US" dirty="0" smtClean="0"/>
              <a:t>Optics vs. 2016: </a:t>
            </a:r>
            <a:r>
              <a:rPr lang="en-US" dirty="0"/>
              <a:t>check-up after 1 year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314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" y="0"/>
            <a:ext cx="9060180" cy="586422"/>
          </a:xfrm>
        </p:spPr>
        <p:txBody>
          <a:bodyPr/>
          <a:lstStyle/>
          <a:p>
            <a:r>
              <a:rPr lang="en-US" dirty="0" smtClean="0">
                <a:effectLst/>
              </a:rPr>
              <a:t>Limitations for future operation and mitigation</a:t>
            </a:r>
            <a:endParaRPr lang="en-US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S. Fartoukh, ATS Chamonix Talk summarized for the TCC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284" y="855575"/>
            <a:ext cx="8748465" cy="89912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 smtClean="0"/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Operation at 7.0 TeV: magnet strength limitations</a:t>
            </a:r>
          </a:p>
          <a:p>
            <a:pPr marL="400050" lvl="1" indent="0">
              <a:buNone/>
            </a:pPr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None except some RSD circuits @600A++ and Q5.L6</a:t>
            </a:r>
          </a:p>
          <a:p>
            <a:pPr marL="571500" lvl="1" indent="-171450">
              <a:buFont typeface="Wingdings" panose="05000000000000000000" pitchFamily="2" charset="2"/>
              <a:buChar char="à"/>
            </a:pPr>
            <a:endParaRPr lang="en-US" sz="500" dirty="0" smtClean="0">
              <a:solidFill>
                <a:srgbClr val="00B0F0"/>
              </a:solidFill>
              <a:sym typeface="Wingdings" panose="05000000000000000000" pitchFamily="2" charset="2"/>
            </a:endParaRPr>
          </a:p>
          <a:p>
            <a:pPr marL="685800" lvl="3" indent="0">
              <a:lnSpc>
                <a:spcPct val="100000"/>
              </a:lnSpc>
              <a:buNone/>
            </a:pPr>
            <a:endParaRPr lang="en-US" sz="2000" dirty="0" smtClean="0">
              <a:solidFill>
                <a:srgbClr val="00B0F0"/>
              </a:solidFill>
            </a:endParaRPr>
          </a:p>
          <a:p>
            <a:pPr marL="685800" lvl="3" indent="0">
              <a:lnSpc>
                <a:spcPct val="100000"/>
              </a:lnSpc>
              <a:buNone/>
            </a:pPr>
            <a:endParaRPr lang="en-US" sz="2000" dirty="0" smtClean="0"/>
          </a:p>
          <a:p>
            <a:pPr marL="685800" lvl="3" indent="0">
              <a:lnSpc>
                <a:spcPct val="100000"/>
              </a:lnSpc>
              <a:buNone/>
            </a:pPr>
            <a:endParaRPr lang="en-US" sz="2000" dirty="0" smtClean="0"/>
          </a:p>
          <a:p>
            <a:pPr marL="685800" lvl="3" indent="0">
              <a:lnSpc>
                <a:spcPct val="100000"/>
              </a:lnSpc>
              <a:buNone/>
            </a:pPr>
            <a:endParaRPr lang="en-US" sz="2000" dirty="0" smtClean="0"/>
          </a:p>
          <a:p>
            <a:pPr marL="685800" lvl="3" indent="0">
              <a:lnSpc>
                <a:spcPct val="100000"/>
              </a:lnSpc>
              <a:buNone/>
            </a:pPr>
            <a:endParaRPr lang="en-US" sz="2000" dirty="0" smtClean="0"/>
          </a:p>
          <a:p>
            <a:pPr marL="685800" lvl="3" indent="0">
              <a:lnSpc>
                <a:spcPct val="100000"/>
              </a:lnSpc>
              <a:buNone/>
            </a:pPr>
            <a:endParaRPr lang="en-US" sz="2000" dirty="0" smtClean="0">
              <a:sym typeface="Wingdings" panose="05000000000000000000" pitchFamily="2" charset="2"/>
            </a:endParaRPr>
          </a:p>
          <a:p>
            <a:pPr marL="1371600" lvl="3" indent="0">
              <a:lnSpc>
                <a:spcPct val="100000"/>
              </a:lnSpc>
              <a:buNone/>
            </a:pPr>
            <a:endParaRPr lang="en-US" sz="2000" dirty="0" smtClean="0">
              <a:sym typeface="Wingdings" panose="05000000000000000000" pitchFamily="2" charset="2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99221"/>
              </p:ext>
            </p:extLst>
          </p:nvPr>
        </p:nvGraphicFramePr>
        <p:xfrm>
          <a:off x="155859" y="1804049"/>
          <a:ext cx="8953499" cy="142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414"/>
                <a:gridCol w="1872208"/>
                <a:gridCol w="1872208"/>
                <a:gridCol w="1927870"/>
                <a:gridCol w="1828799"/>
              </a:tblGrid>
              <a:tr h="664207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Target </a:t>
                      </a:r>
                      <a:r>
                        <a:rPr lang="en-US" sz="1300" dirty="0" smtClean="0">
                          <a:solidFill>
                            <a:schemeClr val="bg1"/>
                          </a:solidFill>
                        </a:rPr>
                        <a:t>currents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300" u="sng" dirty="0" smtClean="0">
                          <a:solidFill>
                            <a:schemeClr val="tx1"/>
                          </a:solidFill>
                        </a:rPr>
                        <a:t>(w/o margin)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300" dirty="0" smtClean="0"/>
                        <a:t>for various</a:t>
                      </a:r>
                      <a:r>
                        <a:rPr lang="en-US" sz="1300" baseline="0" dirty="0" smtClean="0"/>
                        <a:t> c</a:t>
                      </a:r>
                      <a:r>
                        <a:rPr lang="en-US" sz="1300" dirty="0" smtClean="0"/>
                        <a:t>ases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LHC: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round optics (20</a:t>
                      </a:r>
                      <a:r>
                        <a:rPr lang="en-US" sz="1300" baseline="0" dirty="0" smtClean="0"/>
                        <a:t> cm)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/>
                        <a:t>Telescope (x2Hx2V)</a:t>
                      </a:r>
                      <a:endParaRPr lang="en-GB" sz="1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HL-LHC:</a:t>
                      </a:r>
                    </a:p>
                    <a:p>
                      <a:pPr algn="ctr"/>
                      <a:r>
                        <a:rPr lang="en-US" sz="1300" dirty="0" smtClean="0"/>
                        <a:t>round optics with</a:t>
                      </a:r>
                    </a:p>
                    <a:p>
                      <a:pPr algn="ctr"/>
                      <a:r>
                        <a:rPr lang="en-US" sz="1300" dirty="0" smtClean="0"/>
                        <a:t>T</a:t>
                      </a:r>
                      <a:r>
                        <a:rPr lang="en-US" sz="1300" baseline="0" dirty="0" smtClean="0"/>
                        <a:t>elescope  (x4Hx4V)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LHC: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Flat</a:t>
                      </a:r>
                      <a:r>
                        <a:rPr lang="en-US" sz="1300" baseline="0" dirty="0" smtClean="0"/>
                        <a:t> optics</a:t>
                      </a:r>
                      <a:r>
                        <a:rPr lang="en-US" sz="1300" dirty="0" smtClean="0"/>
                        <a:t> (15/60 cm)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/>
                        <a:t>Telescope (x3-4Hx1V)</a:t>
                      </a:r>
                      <a:endParaRPr lang="en-GB" sz="1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HL-LHC</a:t>
                      </a:r>
                    </a:p>
                    <a:p>
                      <a:pPr algn="ctr"/>
                      <a:r>
                        <a:rPr lang="en-US" sz="1300" dirty="0" smtClean="0"/>
                        <a:t>Flat</a:t>
                      </a:r>
                      <a:r>
                        <a:rPr lang="en-US" sz="1300" baseline="0" dirty="0" smtClean="0"/>
                        <a:t> optics with</a:t>
                      </a:r>
                    </a:p>
                    <a:p>
                      <a:pPr algn="ctr"/>
                      <a:r>
                        <a:rPr lang="en-US" sz="1300" baseline="0" dirty="0" smtClean="0"/>
                        <a:t>Telescope (x5Hx2V)</a:t>
                      </a:r>
                      <a:endParaRPr lang="en-GB" sz="13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Q5.L6b1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&lt; 3610 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 3800 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~3700-3800 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</a:t>
                      </a:r>
                      <a:r>
                        <a:rPr lang="en-US" sz="1600" b="1" dirty="0" smtClean="0"/>
                        <a:t>~ 3900 A</a:t>
                      </a:r>
                      <a:endParaRPr lang="en-GB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Q5.L6b2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&lt; 3610 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 3700 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&lt;3610 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 3700 A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297611" y="4039004"/>
            <a:ext cx="8748465" cy="212630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Operation with LIU beam and large telescope 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tx1"/>
                </a:solidFill>
              </a:rPr>
              <a:t> 	</a:t>
            </a:r>
            <a:r>
              <a:rPr lang="en-US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100" dirty="0">
                <a:solidFill>
                  <a:schemeClr val="tx1"/>
                </a:solidFill>
                <a:sym typeface="Wingdings" panose="05000000000000000000" pitchFamily="2" charset="2"/>
              </a:rPr>
              <a:t>T</a:t>
            </a:r>
            <a:r>
              <a:rPr lang="en-US" sz="2100" dirty="0" smtClean="0">
                <a:solidFill>
                  <a:schemeClr val="tx1"/>
                </a:solidFill>
                <a:sym typeface="Wingdings" panose="05000000000000000000" pitchFamily="2" charset="2"/>
              </a:rPr>
              <a:t>he </a:t>
            </a:r>
            <a:r>
              <a:rPr lang="en-US" sz="2100" dirty="0" smtClean="0">
                <a:solidFill>
                  <a:schemeClr val="tx1"/>
                </a:solidFill>
                <a:latin typeface="Symbol" panose="05050102010706020507" pitchFamily="18" charset="2"/>
              </a:rPr>
              <a:t>b</a:t>
            </a:r>
            <a:r>
              <a:rPr lang="en-US" sz="2100" dirty="0" smtClean="0">
                <a:solidFill>
                  <a:schemeClr val="tx1"/>
                </a:solidFill>
              </a:rPr>
              <a:t>’s are moving in IR6 (@TCDQ) during the tele-squeeze,</a:t>
            </a:r>
          </a:p>
          <a:p>
            <a:pPr marL="0" indent="0">
              <a:buNone/>
            </a:pPr>
            <a:r>
              <a:rPr lang="en-US" sz="2100" dirty="0">
                <a:solidFill>
                  <a:schemeClr val="tx1"/>
                </a:solidFill>
              </a:rPr>
              <a:t> </a:t>
            </a:r>
            <a:r>
              <a:rPr lang="en-US" sz="2100" dirty="0" smtClean="0">
                <a:solidFill>
                  <a:schemeClr val="tx1"/>
                </a:solidFill>
              </a:rPr>
              <a:t>      </a:t>
            </a:r>
            <a:r>
              <a:rPr lang="en-US" sz="21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The </a:t>
            </a:r>
            <a:r>
              <a:rPr lang="en-US" sz="2100" dirty="0" smtClean="0">
                <a:solidFill>
                  <a:schemeClr val="tx1"/>
                </a:solidFill>
              </a:rPr>
              <a:t>TCDQ gap is limited to 3.6 mm (or larger) at full bunch intensity</a:t>
            </a:r>
          </a:p>
          <a:p>
            <a:pPr marL="0" indent="0">
              <a:buNone/>
            </a:pPr>
            <a:r>
              <a:rPr lang="en-US" sz="2100" dirty="0" smtClean="0">
                <a:solidFill>
                  <a:schemeClr val="tx1"/>
                </a:solidFill>
              </a:rPr>
              <a:t>	</a:t>
            </a:r>
            <a:r>
              <a:rPr lang="en-US" sz="21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A definite cure exists (on paper) via </a:t>
            </a:r>
          </a:p>
          <a:p>
            <a:pPr marL="800100" lvl="2" indent="0">
              <a:buNone/>
            </a:pPr>
            <a:r>
              <a:rPr lang="en-US" sz="2100" dirty="0" smtClean="0">
                <a:solidFill>
                  <a:srgbClr val="00B0F0"/>
                </a:solidFill>
                <a:sym typeface="Wingdings" panose="05000000000000000000" pitchFamily="2" charset="2"/>
              </a:rPr>
              <a:t>(i)</a:t>
            </a:r>
            <a:r>
              <a:rPr lang="en-US" sz="2100" dirty="0" smtClean="0">
                <a:solidFill>
                  <a:schemeClr val="tx1"/>
                </a:solidFill>
                <a:sym typeface="Wingdings" panose="05000000000000000000" pitchFamily="2" charset="2"/>
              </a:rPr>
              <a:t> an </a:t>
            </a:r>
            <a:r>
              <a:rPr lang="en-US" sz="2100" dirty="0" smtClean="0">
                <a:solidFill>
                  <a:srgbClr val="00B0F0"/>
                </a:solidFill>
                <a:sym typeface="Wingdings" panose="05000000000000000000" pitchFamily="2" charset="2"/>
              </a:rPr>
              <a:t>upgrade of the BETS </a:t>
            </a:r>
            <a:r>
              <a:rPr lang="en-US" sz="2100" dirty="0" smtClean="0">
                <a:solidFill>
                  <a:schemeClr val="tx1"/>
                </a:solidFill>
                <a:sym typeface="Wingdings" panose="05000000000000000000" pitchFamily="2" charset="2"/>
              </a:rPr>
              <a:t>to enable TCDQ movement at flat top (in SB)</a:t>
            </a:r>
          </a:p>
          <a:p>
            <a:pPr marL="800100" lvl="2" indent="0">
              <a:buNone/>
            </a:pPr>
            <a:r>
              <a:rPr lang="en-US" sz="2100" dirty="0" smtClean="0">
                <a:solidFill>
                  <a:srgbClr val="00B0F0"/>
                </a:solidFill>
                <a:sym typeface="Wingdings" panose="05000000000000000000" pitchFamily="2" charset="2"/>
              </a:rPr>
              <a:t>(ii) </a:t>
            </a:r>
            <a:r>
              <a:rPr lang="en-US" sz="2100" dirty="0" smtClean="0">
                <a:solidFill>
                  <a:schemeClr val="tx1"/>
                </a:solidFill>
                <a:sym typeface="Wingdings" panose="05000000000000000000" pitchFamily="2" charset="2"/>
              </a:rPr>
              <a:t>a running scenario with </a:t>
            </a:r>
            <a:r>
              <a:rPr lang="en-US" sz="2100" dirty="0" smtClean="0">
                <a:solidFill>
                  <a:srgbClr val="00B0F0"/>
                </a:solidFill>
                <a:sym typeface="Wingdings" panose="05000000000000000000" pitchFamily="2" charset="2"/>
              </a:rPr>
              <a:t>combined </a:t>
            </a:r>
            <a:r>
              <a:rPr lang="en-US" sz="2100" dirty="0" smtClean="0">
                <a:solidFill>
                  <a:srgbClr val="00B0F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100" dirty="0" smtClean="0">
                <a:solidFill>
                  <a:srgbClr val="00B0F0"/>
                </a:solidFill>
                <a:sym typeface="Wingdings" panose="05000000000000000000" pitchFamily="2" charset="2"/>
              </a:rPr>
              <a:t>* - TCDQ (&amp; TCT) levelling</a:t>
            </a:r>
            <a:endParaRPr lang="en-US" sz="2100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B0F0"/>
              </a:solidFill>
            </a:endParaRPr>
          </a:p>
          <a:p>
            <a:pPr marL="685800" lvl="3" indent="0">
              <a:buFont typeface="Wingdings" charset="2"/>
              <a:buNone/>
            </a:pPr>
            <a:endParaRPr lang="en-US" sz="2000" dirty="0" smtClean="0"/>
          </a:p>
          <a:p>
            <a:pPr marL="685800" lvl="3" indent="0">
              <a:buFont typeface="Wingdings" charset="2"/>
              <a:buNone/>
            </a:pPr>
            <a:endParaRPr lang="en-US" sz="2000" dirty="0" smtClean="0"/>
          </a:p>
          <a:p>
            <a:pPr marL="685800" lvl="3" indent="0">
              <a:buFont typeface="Wingdings" charset="2"/>
              <a:buNone/>
            </a:pPr>
            <a:endParaRPr lang="en-US" sz="2000" dirty="0" smtClean="0"/>
          </a:p>
          <a:p>
            <a:pPr marL="685800" lvl="3" indent="0">
              <a:buFont typeface="Wingdings" charset="2"/>
              <a:buNone/>
            </a:pPr>
            <a:endParaRPr lang="en-US" sz="2000" dirty="0" smtClean="0"/>
          </a:p>
          <a:p>
            <a:pPr marL="685800" lvl="3" indent="0">
              <a:buFont typeface="Wingdings" charset="2"/>
              <a:buNone/>
            </a:pPr>
            <a:endParaRPr lang="en-US" sz="2000" dirty="0" smtClean="0">
              <a:sym typeface="Wingdings" panose="05000000000000000000" pitchFamily="2" charset="2"/>
            </a:endParaRPr>
          </a:p>
          <a:p>
            <a:pPr marL="1371600" lvl="3" indent="0">
              <a:buFont typeface="Wingdings" charset="2"/>
              <a:buNone/>
            </a:pPr>
            <a:endParaRPr lang="en-US" sz="2000" dirty="0" smtClean="0">
              <a:sym typeface="Wingdings" panose="05000000000000000000" pitchFamily="2" charset="2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97611" y="3438018"/>
            <a:ext cx="8162821" cy="4041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342900">
              <a:buFont typeface="Wingdings" panose="05000000000000000000" pitchFamily="2" charset="2"/>
              <a:buChar char="à"/>
            </a:pPr>
            <a:r>
              <a:rPr lang="en-US" sz="2200" dirty="0" smtClean="0">
                <a:solidFill>
                  <a:srgbClr val="00B0F0"/>
                </a:solidFill>
                <a:sym typeface="Wingdings" panose="05000000000000000000" pitchFamily="2" charset="2"/>
              </a:rPr>
              <a:t>Various options, HW tests requested asap to take decisions</a:t>
            </a:r>
            <a:endParaRPr lang="en-US" sz="20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65794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purl.org/dc/terms/"/>
    <ds:schemaRef ds:uri="http://schemas.microsoft.com/office/2006/documentManagement/typ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9167</TotalTime>
  <Words>664</Words>
  <Application>Microsoft Office PowerPoint</Application>
  <PresentationFormat>On-screen Show (4:3)</PresentationFormat>
  <Paragraphs>145</Paragraphs>
  <Slides>9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Cambria Math</vt:lpstr>
      <vt:lpstr>Mathematica1</vt:lpstr>
      <vt:lpstr>Symbol</vt:lpstr>
      <vt:lpstr>Times New Roman</vt:lpstr>
      <vt:lpstr>Wingdings</vt:lpstr>
      <vt:lpstr>Thème Office</vt:lpstr>
      <vt:lpstr>Achromatic Telescopic Squeezing (ATS) scheme: principle, by-products and experience with beams</vt:lpstr>
      <vt:lpstr>Content</vt:lpstr>
      <vt:lpstr>Recap: ATS principle, by products,  MDs in Run I</vt:lpstr>
      <vt:lpstr>PowerPoint Presentation</vt:lpstr>
      <vt:lpstr>PowerPoint Presentation</vt:lpstr>
      <vt:lpstr>Highlights from ATS MD’s in 2016/2017</vt:lpstr>
      <vt:lpstr>PowerPoint Presentation</vt:lpstr>
      <vt:lpstr>2017 ATS LHC Optics vs. 2016: check-up after 1 year</vt:lpstr>
      <vt:lpstr>Limitations for future operation and mitigation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Stephane Fartoukh</cp:lastModifiedBy>
  <cp:revision>334</cp:revision>
  <dcterms:created xsi:type="dcterms:W3CDTF">2016-01-11T14:38:10Z</dcterms:created>
  <dcterms:modified xsi:type="dcterms:W3CDTF">2017-12-21T12:27:02Z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