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tmp" ContentType="image/png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3"/>
  </p:notesMasterIdLst>
  <p:sldIdLst>
    <p:sldId id="258" r:id="rId2"/>
    <p:sldId id="266" r:id="rId3"/>
    <p:sldId id="270" r:id="rId4"/>
    <p:sldId id="267" r:id="rId5"/>
    <p:sldId id="271" r:id="rId6"/>
    <p:sldId id="268" r:id="rId7"/>
    <p:sldId id="291" r:id="rId8"/>
    <p:sldId id="273" r:id="rId9"/>
    <p:sldId id="272" r:id="rId10"/>
    <p:sldId id="274" r:id="rId11"/>
    <p:sldId id="292" r:id="rId12"/>
    <p:sldId id="282" r:id="rId13"/>
    <p:sldId id="281" r:id="rId14"/>
    <p:sldId id="279" r:id="rId15"/>
    <p:sldId id="280" r:id="rId16"/>
    <p:sldId id="283" r:id="rId17"/>
    <p:sldId id="284" r:id="rId18"/>
    <p:sldId id="275" r:id="rId19"/>
    <p:sldId id="276" r:id="rId20"/>
    <p:sldId id="277" r:id="rId21"/>
    <p:sldId id="278" r:id="rId22"/>
    <p:sldId id="285" r:id="rId23"/>
    <p:sldId id="286" r:id="rId24"/>
    <p:sldId id="287" r:id="rId25"/>
    <p:sldId id="288" r:id="rId26"/>
    <p:sldId id="289" r:id="rId27"/>
    <p:sldId id="290" r:id="rId28"/>
    <p:sldId id="260" r:id="rId29"/>
    <p:sldId id="262" r:id="rId30"/>
    <p:sldId id="294" r:id="rId31"/>
    <p:sldId id="293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961"/>
    <p:restoredTop sz="94685"/>
  </p:normalViewPr>
  <p:slideViewPr>
    <p:cSldViewPr snapToGrid="0" snapToObjects="1">
      <p:cViewPr>
        <p:scale>
          <a:sx n="87" d="100"/>
          <a:sy n="87" d="100"/>
        </p:scale>
        <p:origin x="1088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7" d="100"/>
        <a:sy n="87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6057A2-82D9-274F-B38F-38369F4A2DCC}" type="datetimeFigureOut">
              <a:rPr lang="en-US" smtClean="0"/>
              <a:t>1/16/18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4E53E1-11EB-1844-82AB-1BBBE73D15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082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/>
              <a:buNone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A4428-071C-564E-B294-5DC70E0080CA}" type="slidenum">
              <a:rPr lang="it-IT" smtClean="0"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03040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7511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431344-4DEF-A14D-B720-E3BEE27D9E7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312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375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AEE58-9B81-7842-9A48-53FFAF3F5CA3}" type="datetimeFigureOut">
              <a:rPr lang="en-US" smtClean="0"/>
              <a:t>1/16/18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CD854-78CF-EF41-A46C-35F7285E5F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AEE58-9B81-7842-9A48-53FFAF3F5CA3}" type="datetimeFigureOut">
              <a:rPr lang="en-US" smtClean="0"/>
              <a:t>1/16/18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CD854-78CF-EF41-A46C-35F7285E5F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AEE58-9B81-7842-9A48-53FFAF3F5CA3}" type="datetimeFigureOut">
              <a:rPr lang="en-US" smtClean="0"/>
              <a:t>1/16/18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CD854-78CF-EF41-A46C-35F7285E5F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AEE58-9B81-7842-9A48-53FFAF3F5CA3}" type="datetimeFigureOut">
              <a:rPr lang="en-US" smtClean="0"/>
              <a:t>1/16/18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CD854-78CF-EF41-A46C-35F7285E5F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AEE58-9B81-7842-9A48-53FFAF3F5CA3}" type="datetimeFigureOut">
              <a:rPr lang="en-US" smtClean="0"/>
              <a:t>1/16/18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CD854-78CF-EF41-A46C-35F7285E5F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AEE58-9B81-7842-9A48-53FFAF3F5CA3}" type="datetimeFigureOut">
              <a:rPr lang="en-US" smtClean="0"/>
              <a:t>1/16/18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CD854-78CF-EF41-A46C-35F7285E5F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AEE58-9B81-7842-9A48-53FFAF3F5CA3}" type="datetimeFigureOut">
              <a:rPr lang="en-US" smtClean="0"/>
              <a:t>1/16/18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CD854-78CF-EF41-A46C-35F7285E5F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AEE58-9B81-7842-9A48-53FFAF3F5CA3}" type="datetimeFigureOut">
              <a:rPr lang="en-US" smtClean="0"/>
              <a:t>1/16/18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CD854-78CF-EF41-A46C-35F7285E5F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AEE58-9B81-7842-9A48-53FFAF3F5CA3}" type="datetimeFigureOut">
              <a:rPr lang="en-US" smtClean="0"/>
              <a:t>1/16/18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CD854-78CF-EF41-A46C-35F7285E5F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AEE58-9B81-7842-9A48-53FFAF3F5CA3}" type="datetimeFigureOut">
              <a:rPr lang="en-US" smtClean="0"/>
              <a:t>1/16/18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CD854-78CF-EF41-A46C-35F7285E5F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AEE58-9B81-7842-9A48-53FFAF3F5CA3}" type="datetimeFigureOut">
              <a:rPr lang="en-US" smtClean="0"/>
              <a:t>1/16/18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7CD854-78CF-EF41-A46C-35F7285E5F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AEE58-9B81-7842-9A48-53FFAF3F5CA3}" type="datetimeFigureOut">
              <a:rPr lang="en-US" smtClean="0"/>
              <a:t>1/16/18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CD854-78CF-EF41-A46C-35F7285E5F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748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14.png"/><Relationship Id="rId5" Type="http://schemas.openxmlformats.org/officeDocument/2006/relationships/hyperlink" Target="https://indico.cern.ch/event/660465/contributions/2694376/attachments/1510870/2375503/006_LMC_heat_loads.pptx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1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.gif"/><Relationship Id="rId5" Type="http://schemas.openxmlformats.org/officeDocument/2006/relationships/hyperlink" Target="http://cds.cern.ch/record/2260998?ln=en" TargetMode="External"/><Relationship Id="rId6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1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1.gif"/><Relationship Id="rId5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hyperlink" Target="https://indico.cern.ch/event/659970/" TargetMode="External"/><Relationship Id="rId5" Type="http://schemas.openxmlformats.org/officeDocument/2006/relationships/image" Target="../media/image42.png"/><Relationship Id="rId6" Type="http://schemas.openxmlformats.org/officeDocument/2006/relationships/hyperlink" Target="https://indico.cern.ch/event/647714/contributions/2646114/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3.emf"/><Relationship Id="rId3" Type="http://schemas.openxmlformats.org/officeDocument/2006/relationships/image" Target="../media/image10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Relationship Id="rId3" Type="http://schemas.openxmlformats.org/officeDocument/2006/relationships/image" Target="../media/image45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Relationship Id="rId3" Type="http://schemas.openxmlformats.org/officeDocument/2006/relationships/image" Target="../media/image4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tm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hyperlink" Target="https://indico.cern.ch/event/638087" TargetMode="External"/><Relationship Id="rId7" Type="http://schemas.openxmlformats.org/officeDocument/2006/relationships/image" Target="../media/image12.tiff"/><Relationship Id="rId8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1950244" y="719431"/>
            <a:ext cx="52435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smtClean="0">
                <a:solidFill>
                  <a:schemeClr val="tx2"/>
                </a:solidFill>
                <a:latin typeface="Calibri" pitchFamily="34" charset="0"/>
              </a:rPr>
              <a:t>Digesting </a:t>
            </a:r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the LIU high brightness beam: is this an issue for HL-LHC?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04220" y="2079520"/>
            <a:ext cx="5928852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 smtClean="0">
                <a:solidFill>
                  <a:schemeClr val="tx2"/>
                </a:solidFill>
              </a:rPr>
              <a:t>Asked to cover:</a:t>
            </a:r>
          </a:p>
          <a:p>
            <a:pPr marL="742950" lvl="1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Beam stability</a:t>
            </a:r>
          </a:p>
          <a:p>
            <a:pPr marL="742950" lvl="1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Electron cloud effects</a:t>
            </a:r>
          </a:p>
          <a:p>
            <a:pPr marL="742950" lvl="1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Emittance preservation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04220" y="4075473"/>
            <a:ext cx="592885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 smtClean="0">
                <a:solidFill>
                  <a:schemeClr val="tx2"/>
                </a:solidFill>
              </a:rPr>
              <a:t>Here most of the messages and material, I still need to:</a:t>
            </a:r>
          </a:p>
          <a:p>
            <a:pPr marL="742950" lvl="1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O</a:t>
            </a:r>
            <a:r>
              <a:rPr lang="en-US" dirty="0" smtClean="0">
                <a:solidFill>
                  <a:schemeClr val="tx2"/>
                </a:solidFill>
              </a:rPr>
              <a:t>rganize</a:t>
            </a:r>
          </a:p>
          <a:p>
            <a:pPr marL="742950" lvl="1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Compress</a:t>
            </a:r>
          </a:p>
          <a:p>
            <a:pPr marL="742950" lvl="1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Remove “technicalities”</a:t>
            </a:r>
          </a:p>
          <a:p>
            <a:pPr marL="742950" lvl="1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Acknowledge!</a:t>
            </a:r>
          </a:p>
        </p:txBody>
      </p:sp>
    </p:spTree>
    <p:extLst>
      <p:ext uri="{BB962C8B-B14F-4D97-AF65-F5344CB8AC3E}">
        <p14:creationId xmlns:p14="http://schemas.microsoft.com/office/powerpoint/2010/main" val="69586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1935496" y="2018297"/>
            <a:ext cx="5243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Electron cloud effects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63601" y="3340100"/>
            <a:ext cx="764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Wingdings"/>
              </a:rPr>
              <a:t>[Introductory slide with overview of the work done and some references]</a:t>
            </a:r>
          </a:p>
          <a:p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Main points reported in the following</a:t>
            </a:r>
            <a:r>
              <a:rPr lang="mr-IN" dirty="0" smtClean="0">
                <a:sym typeface="Wingdings"/>
              </a:rPr>
              <a:t>…</a:t>
            </a:r>
            <a:endParaRPr lang="en-US" dirty="0" smtClean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995477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1320800" y="626669"/>
            <a:ext cx="747324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 smtClean="0">
                <a:solidFill>
                  <a:schemeClr val="tx2"/>
                </a:solidFill>
              </a:rPr>
              <a:t>A </a:t>
            </a:r>
            <a:r>
              <a:rPr lang="en-US" b="1" dirty="0" smtClean="0">
                <a:solidFill>
                  <a:srgbClr val="FF0000"/>
                </a:solidFill>
              </a:rPr>
              <a:t>challenge for LHC operation with 25 ns in Run 2</a:t>
            </a:r>
            <a:r>
              <a:rPr lang="en-US" dirty="0" smtClean="0">
                <a:solidFill>
                  <a:schemeClr val="tx2"/>
                </a:solidFill>
              </a:rPr>
              <a:t>: total load on the </a:t>
            </a:r>
            <a:r>
              <a:rPr lang="en-US" dirty="0" err="1" smtClean="0">
                <a:solidFill>
                  <a:schemeClr val="tx2"/>
                </a:solidFill>
              </a:rPr>
              <a:t>cryo</a:t>
            </a:r>
            <a:r>
              <a:rPr lang="en-US" dirty="0" smtClean="0">
                <a:solidFill>
                  <a:schemeClr val="tx2"/>
                </a:solidFill>
              </a:rPr>
              <a:t>-plants dominated by beam induced heating on arc beam screens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Much </a:t>
            </a:r>
            <a:r>
              <a:rPr lang="en-US" b="1" dirty="0" smtClean="0">
                <a:solidFill>
                  <a:srgbClr val="FF0000"/>
                </a:solidFill>
              </a:rPr>
              <a:t>larger</a:t>
            </a:r>
            <a:r>
              <a:rPr lang="en-US" dirty="0" smtClean="0">
                <a:solidFill>
                  <a:schemeClr val="tx2"/>
                </a:solidFill>
              </a:rPr>
              <a:t> than expected from </a:t>
            </a:r>
            <a:r>
              <a:rPr lang="en-US" b="1" dirty="0" smtClean="0">
                <a:solidFill>
                  <a:srgbClr val="FF0000"/>
                </a:solidFill>
              </a:rPr>
              <a:t>impedance and synchrotron radiation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Large </a:t>
            </a:r>
            <a:r>
              <a:rPr lang="en-US" b="1" dirty="0">
                <a:solidFill>
                  <a:srgbClr val="FF0000"/>
                </a:solidFill>
              </a:rPr>
              <a:t>differences observed between </a:t>
            </a:r>
            <a:r>
              <a:rPr lang="en-US" b="1" dirty="0" smtClean="0">
                <a:solidFill>
                  <a:srgbClr val="FF0000"/>
                </a:solidFill>
              </a:rPr>
              <a:t>sectors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Several observed features compatible with </a:t>
            </a:r>
            <a:r>
              <a:rPr lang="en-US" b="1" dirty="0" smtClean="0">
                <a:solidFill>
                  <a:srgbClr val="FF0000"/>
                </a:solidFill>
              </a:rPr>
              <a:t>e-cloud effects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Being followed-up by dedicated </a:t>
            </a:r>
            <a:r>
              <a:rPr lang="en-US" b="1" dirty="0" smtClean="0">
                <a:solidFill>
                  <a:srgbClr val="FF0000"/>
                </a:solidFill>
              </a:rPr>
              <a:t>Task Force </a:t>
            </a:r>
            <a:r>
              <a:rPr lang="en-US" dirty="0" smtClean="0">
                <a:solidFill>
                  <a:schemeClr val="tx2"/>
                </a:solidFill>
              </a:rPr>
              <a:t>led by L. Tavian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745" b="35229"/>
          <a:stretch/>
        </p:blipFill>
        <p:spPr>
          <a:xfrm>
            <a:off x="1157577" y="2901244"/>
            <a:ext cx="5102612" cy="35219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65" t="39079" r="5886" b="28917"/>
          <a:stretch/>
        </p:blipFill>
        <p:spPr>
          <a:xfrm>
            <a:off x="6444377" y="3737766"/>
            <a:ext cx="1514290" cy="174021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4" t="93737" r="28501" b="1903"/>
          <a:stretch/>
        </p:blipFill>
        <p:spPr>
          <a:xfrm>
            <a:off x="1157577" y="6434665"/>
            <a:ext cx="5102612" cy="23706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535289" y="6287910"/>
            <a:ext cx="327378" cy="3386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7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smtClean="0">
                <a:solidFill>
                  <a:srgbClr val="1F497D"/>
                </a:solidFill>
              </a:rPr>
              <a:t>LHC experience</a:t>
            </a:r>
            <a:endParaRPr lang="en-US" sz="2400" b="1" dirty="0">
              <a:solidFill>
                <a:srgbClr val="1F497D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6550223"/>
            <a:ext cx="226728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 smtClean="0">
                <a:solidFill>
                  <a:schemeClr val="tx2"/>
                </a:solidFill>
              </a:rPr>
              <a:t>More info can be found </a:t>
            </a:r>
            <a:r>
              <a:rPr lang="en-US" sz="1400" i="1" dirty="0" smtClean="0">
                <a:solidFill>
                  <a:schemeClr val="tx2"/>
                </a:solidFill>
                <a:hlinkClick r:id="rId5"/>
              </a:rPr>
              <a:t>here</a:t>
            </a:r>
            <a:endParaRPr lang="en-US" sz="1400" i="1" dirty="0"/>
          </a:p>
        </p:txBody>
      </p:sp>
      <p:sp>
        <p:nvSpPr>
          <p:cNvPr id="5" name="TextBox 4"/>
          <p:cNvSpPr txBox="1"/>
          <p:nvPr/>
        </p:nvSpPr>
        <p:spPr>
          <a:xfrm>
            <a:off x="2057400" y="4986337"/>
            <a:ext cx="9685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Heat load </a:t>
            </a:r>
          </a:p>
          <a:p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per half cell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977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219092" y="559926"/>
            <a:ext cx="7835698" cy="1348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98450" marR="0" lvl="0" indent="-28575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defRPr/>
            </a:pPr>
            <a:r>
              <a:rPr lang="en-US" sz="1700" dirty="0" smtClean="0">
                <a:solidFill>
                  <a:schemeClr val="tx2"/>
                </a:solidFill>
              </a:rPr>
              <a:t>In </a:t>
            </a:r>
            <a:r>
              <a:rPr lang="en-US" sz="1700" b="1" dirty="0" smtClean="0">
                <a:solidFill>
                  <a:srgbClr val="FF0000"/>
                </a:solidFill>
              </a:rPr>
              <a:t>Run 2</a:t>
            </a:r>
            <a:r>
              <a:rPr lang="en-US" sz="1700" dirty="0" smtClean="0">
                <a:solidFill>
                  <a:schemeClr val="tx2"/>
                </a:solidFill>
              </a:rPr>
              <a:t> configuration: small contributions from </a:t>
            </a:r>
            <a:r>
              <a:rPr lang="en-US" sz="1700" b="1" dirty="0" smtClean="0">
                <a:solidFill>
                  <a:srgbClr val="FF0000"/>
                </a:solidFill>
              </a:rPr>
              <a:t>impedance and synchrotron radiation</a:t>
            </a:r>
            <a:r>
              <a:rPr lang="en-US" sz="1700" dirty="0">
                <a:solidFill>
                  <a:schemeClr val="tx2"/>
                </a:solidFill>
              </a:rPr>
              <a:t>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 used large available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 margins to cope with e-cloud</a:t>
            </a:r>
          </a:p>
          <a:p>
            <a:pPr marL="298450" marR="0" lvl="0" indent="-28575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defRPr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When moving to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larger beam intensities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(and to 7 </a:t>
            </a:r>
            <a:r>
              <a:rPr lang="en-US" sz="1700" dirty="0" err="1" smtClean="0">
                <a:solidFill>
                  <a:schemeClr val="tx2"/>
                </a:solidFill>
                <a:sym typeface="Wingdings"/>
              </a:rPr>
              <a:t>TeV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) the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margin reduces strongly</a:t>
            </a:r>
          </a:p>
          <a:p>
            <a:pPr marL="298450" marR="0" lvl="0" indent="-28575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Char char="à"/>
              <a:defRPr/>
            </a:pPr>
            <a:endParaRPr lang="en-US" sz="1700" dirty="0" smtClean="0">
              <a:solidFill>
                <a:schemeClr val="tx2"/>
              </a:solidFill>
            </a:endParaRPr>
          </a:p>
        </p:txBody>
      </p:sp>
      <p:grpSp>
        <p:nvGrpSpPr>
          <p:cNvPr id="21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22" name="Straight Connector 2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7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28" name="Straight Connector 27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Arc heat loads from </a:t>
            </a:r>
            <a:r>
              <a:rPr lang="en-US" sz="2400" b="1" dirty="0" smtClean="0">
                <a:solidFill>
                  <a:schemeClr val="tx2"/>
                </a:solidFill>
              </a:rPr>
              <a:t>impedance and synchrotron radiation</a:t>
            </a:r>
            <a:endParaRPr lang="en-GB" sz="2400" b="1" dirty="0">
              <a:solidFill>
                <a:schemeClr val="tx2"/>
              </a:solidFill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6291" y="1885434"/>
            <a:ext cx="5491418" cy="411856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516081" y="2303950"/>
            <a:ext cx="4249899" cy="337838"/>
          </a:xfrm>
          <a:prstGeom prst="rect">
            <a:avLst/>
          </a:prstGeom>
          <a:solidFill>
            <a:srgbClr val="FF0000">
              <a:alpha val="32000"/>
            </a:srgb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7" name="Rectangle 6"/>
          <p:cNvSpPr/>
          <p:nvPr/>
        </p:nvSpPr>
        <p:spPr>
          <a:xfrm>
            <a:off x="2506978" y="2317282"/>
            <a:ext cx="4236196" cy="306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</a:rPr>
              <a:t>Maximum allowed by cryogenics</a:t>
            </a:r>
            <a:endParaRPr lang="en-US" sz="1200" baseline="30000" dirty="0">
              <a:solidFill>
                <a:srgbClr val="C0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1" t="12504" r="61263" b="82999"/>
          <a:stretch/>
        </p:blipFill>
        <p:spPr>
          <a:xfrm>
            <a:off x="2888381" y="2027647"/>
            <a:ext cx="1873474" cy="21330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51" t="17682" r="67237" b="77771"/>
          <a:stretch/>
        </p:blipFill>
        <p:spPr>
          <a:xfrm>
            <a:off x="4983962" y="2022367"/>
            <a:ext cx="1420140" cy="215677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3274866" y="2651168"/>
            <a:ext cx="0" cy="2494323"/>
          </a:xfrm>
          <a:prstGeom prst="straightConnector1">
            <a:avLst/>
          </a:prstGeom>
          <a:ln w="1905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552546" y="2658497"/>
            <a:ext cx="722345" cy="5108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Margin</a:t>
            </a:r>
          </a:p>
          <a:p>
            <a:pPr lvl="0" algn="ctr"/>
            <a:r>
              <a:rPr lang="en-US" sz="1200" b="1" dirty="0" smtClean="0">
                <a:latin typeface="Arial" charset="0"/>
                <a:ea typeface="Arial" charset="0"/>
                <a:cs typeface="Arial" charset="0"/>
              </a:rPr>
              <a:t>~7 kW</a:t>
            </a:r>
            <a:endParaRPr lang="en-US" sz="1200" b="1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505391" y="2716229"/>
            <a:ext cx="0" cy="2431651"/>
          </a:xfrm>
          <a:prstGeom prst="straightConnector1">
            <a:avLst/>
          </a:prstGeom>
          <a:ln w="19050">
            <a:solidFill>
              <a:srgbClr val="FF0000"/>
            </a:solidFill>
            <a:headEnd type="stealth" w="lg" len="lg"/>
            <a:tailEnd type="stealth" w="lg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3463289" y="3633648"/>
            <a:ext cx="11590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2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e-cloud S12</a:t>
            </a:r>
          </a:p>
          <a:p>
            <a:pPr lvl="0" algn="ctr"/>
            <a:r>
              <a:rPr lang="en-US" sz="1200" b="1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(</a:t>
            </a:r>
            <a:r>
              <a:rPr lang="en-US" sz="12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2017)</a:t>
            </a:r>
          </a:p>
          <a:p>
            <a:pPr lvl="0" algn="ctr"/>
            <a:r>
              <a:rPr lang="en-US" sz="1200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~6 kW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5704385" y="2638370"/>
            <a:ext cx="0" cy="1469657"/>
          </a:xfrm>
          <a:prstGeom prst="straightConnector1">
            <a:avLst/>
          </a:prstGeom>
          <a:ln w="1905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5747622" y="2621475"/>
            <a:ext cx="722345" cy="5108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Margin</a:t>
            </a:r>
          </a:p>
          <a:p>
            <a:pPr lvl="0" algn="ctr"/>
            <a:r>
              <a:rPr lang="en-US" sz="1200" b="1" dirty="0" smtClean="0">
                <a:latin typeface="Arial" charset="0"/>
                <a:ea typeface="Arial" charset="0"/>
                <a:cs typeface="Arial" charset="0"/>
              </a:rPr>
              <a:t>~4 kW</a:t>
            </a:r>
            <a:endParaRPr lang="en-US" sz="12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712046" y="5804748"/>
            <a:ext cx="1360746" cy="7152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1200" i="1" dirty="0" smtClean="0">
                <a:latin typeface="Arial" charset="0"/>
                <a:ea typeface="Arial" charset="0"/>
                <a:cs typeface="Arial" charset="0"/>
              </a:rPr>
              <a:t>2556b</a:t>
            </a:r>
          </a:p>
          <a:p>
            <a:pPr lvl="0" algn="ctr"/>
            <a:r>
              <a:rPr lang="en-US" sz="1200" i="1" dirty="0" smtClean="0">
                <a:latin typeface="Arial" charset="0"/>
                <a:ea typeface="Arial" charset="0"/>
                <a:cs typeface="Arial" charset="0"/>
              </a:rPr>
              <a:t>1.1e11 p/bunch</a:t>
            </a:r>
          </a:p>
          <a:p>
            <a:pPr lvl="0" algn="ctr"/>
            <a:r>
              <a:rPr lang="en-US" sz="1200" i="1" dirty="0" smtClean="0">
                <a:latin typeface="Arial" charset="0"/>
                <a:ea typeface="Arial" charset="0"/>
                <a:cs typeface="Arial" charset="0"/>
              </a:rPr>
              <a:t>6.5 </a:t>
            </a:r>
            <a:r>
              <a:rPr lang="en-US" sz="1200" i="1" dirty="0" err="1" smtClean="0">
                <a:latin typeface="Arial" charset="0"/>
                <a:ea typeface="Arial" charset="0"/>
                <a:cs typeface="Arial" charset="0"/>
              </a:rPr>
              <a:t>TeV</a:t>
            </a:r>
            <a:endParaRPr lang="en-US" sz="1200" i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173287" y="5804748"/>
            <a:ext cx="1360747" cy="7152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1200" i="1" dirty="0" smtClean="0">
                <a:latin typeface="Arial" charset="0"/>
                <a:ea typeface="Arial" charset="0"/>
                <a:cs typeface="Arial" charset="0"/>
              </a:rPr>
              <a:t>2748b</a:t>
            </a:r>
          </a:p>
          <a:p>
            <a:pPr lvl="0" algn="ctr"/>
            <a:r>
              <a:rPr lang="en-US" sz="1200" i="1" dirty="0" smtClean="0">
                <a:latin typeface="Arial" charset="0"/>
                <a:ea typeface="Arial" charset="0"/>
                <a:cs typeface="Arial" charset="0"/>
              </a:rPr>
              <a:t>2.2e11 p/bunch</a:t>
            </a:r>
          </a:p>
          <a:p>
            <a:pPr lvl="0" algn="ctr"/>
            <a:r>
              <a:rPr lang="en-US" sz="1200" i="1" dirty="0" smtClean="0">
                <a:latin typeface="Arial" charset="0"/>
                <a:ea typeface="Arial" charset="0"/>
                <a:cs typeface="Arial" charset="0"/>
              </a:rPr>
              <a:t>7 </a:t>
            </a:r>
            <a:r>
              <a:rPr lang="en-US" sz="1200" i="1" dirty="0" err="1" smtClean="0">
                <a:latin typeface="Arial" charset="0"/>
                <a:ea typeface="Arial" charset="0"/>
                <a:cs typeface="Arial" charset="0"/>
              </a:rPr>
              <a:t>TeV</a:t>
            </a:r>
            <a:endParaRPr lang="en-US" sz="1200" i="1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3724636" y="4411884"/>
            <a:ext cx="0" cy="735996"/>
          </a:xfrm>
          <a:prstGeom prst="straightConnector1">
            <a:avLst/>
          </a:prstGeom>
          <a:ln w="19050">
            <a:solidFill>
              <a:schemeClr val="accent6">
                <a:lumMod val="75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3707129" y="4517568"/>
            <a:ext cx="11590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1200" b="1" dirty="0" smtClean="0">
                <a:solidFill>
                  <a:schemeClr val="accent6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e-cloud S34</a:t>
            </a:r>
          </a:p>
          <a:p>
            <a:pPr lvl="0" algn="ctr"/>
            <a:r>
              <a:rPr lang="en-US" sz="1200" b="1" dirty="0">
                <a:solidFill>
                  <a:schemeClr val="accent6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(</a:t>
            </a:r>
            <a:r>
              <a:rPr lang="en-US" sz="1200" b="1" dirty="0" smtClean="0">
                <a:solidFill>
                  <a:schemeClr val="accent6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2017)</a:t>
            </a:r>
          </a:p>
          <a:p>
            <a:pPr lvl="0" algn="ctr"/>
            <a:r>
              <a:rPr lang="en-US" sz="1200" b="1" dirty="0" smtClean="0">
                <a:solidFill>
                  <a:schemeClr val="accent6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~2kW</a:t>
            </a:r>
          </a:p>
        </p:txBody>
      </p:sp>
    </p:spTree>
    <p:extLst>
      <p:ext uri="{BB962C8B-B14F-4D97-AF65-F5344CB8AC3E}">
        <p14:creationId xmlns:p14="http://schemas.microsoft.com/office/powerpoint/2010/main" val="1047627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lum/>
            <a:alphaModFix/>
          </a:blip>
          <a:srcRect t="10937" r="23077"/>
          <a:stretch/>
        </p:blipFill>
        <p:spPr>
          <a:xfrm>
            <a:off x="4901314" y="3769112"/>
            <a:ext cx="4220303" cy="293179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>
            <a:lum/>
            <a:alphaModFix/>
          </a:blip>
          <a:srcRect t="10214" r="22873"/>
          <a:stretch/>
        </p:blipFill>
        <p:spPr>
          <a:xfrm>
            <a:off x="-122110" y="3745295"/>
            <a:ext cx="4231496" cy="295561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>
            <a:lum/>
            <a:alphaModFix/>
          </a:blip>
          <a:srcRect t="10569" r="23233"/>
          <a:stretch/>
        </p:blipFill>
        <p:spPr>
          <a:xfrm>
            <a:off x="4908946" y="691378"/>
            <a:ext cx="4211744" cy="294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>
            <a:lum/>
            <a:alphaModFix/>
          </a:blip>
          <a:srcRect l="79223" t="14693" r="1946" b="12236"/>
          <a:stretch/>
        </p:blipFill>
        <p:spPr>
          <a:xfrm>
            <a:off x="4136037" y="3833454"/>
            <a:ext cx="896558" cy="2087508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Box 15"/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Arc heat loads </a:t>
            </a:r>
            <a:r>
              <a:rPr lang="mr-IN" sz="2400" b="1" dirty="0" smtClean="0">
                <a:solidFill>
                  <a:schemeClr val="tx2"/>
                </a:solidFill>
              </a:rPr>
              <a:t>–</a:t>
            </a:r>
            <a:r>
              <a:rPr lang="en-GB" sz="2400" b="1" dirty="0" smtClean="0">
                <a:solidFill>
                  <a:schemeClr val="tx2"/>
                </a:solidFill>
              </a:rPr>
              <a:t> effect of bunch intensity</a:t>
            </a:r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72913" y="1005587"/>
            <a:ext cx="4530557" cy="24160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ts val="600"/>
              </a:spcBef>
              <a:buClr>
                <a:schemeClr val="tx2"/>
              </a:buClr>
            </a:pPr>
            <a:r>
              <a:rPr lang="en-GB" sz="1700" dirty="0" smtClean="0">
                <a:solidFill>
                  <a:schemeClr val="tx2"/>
                </a:solidFill>
              </a:rPr>
              <a:t>Assessed with </a:t>
            </a:r>
            <a:r>
              <a:rPr lang="en-GB" sz="1700" dirty="0" err="1" smtClean="0">
                <a:solidFill>
                  <a:schemeClr val="tx2"/>
                </a:solidFill>
              </a:rPr>
              <a:t>PyECLOUD</a:t>
            </a:r>
            <a:r>
              <a:rPr lang="en-GB" sz="1700" dirty="0" smtClean="0">
                <a:solidFill>
                  <a:schemeClr val="tx2"/>
                </a:solidFill>
              </a:rPr>
              <a:t> simulations: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</a:rPr>
              <a:t>The </a:t>
            </a:r>
            <a:r>
              <a:rPr lang="en-GB" sz="1700" b="1" dirty="0" smtClean="0">
                <a:solidFill>
                  <a:srgbClr val="FF0000"/>
                </a:solidFill>
              </a:rPr>
              <a:t>dependence</a:t>
            </a:r>
            <a:r>
              <a:rPr lang="en-GB" sz="1700" dirty="0" smtClean="0">
                <a:solidFill>
                  <a:schemeClr val="tx2"/>
                </a:solidFill>
              </a:rPr>
              <a:t> of the heat load </a:t>
            </a:r>
            <a:r>
              <a:rPr lang="en-GB" sz="1700" b="1" dirty="0" smtClean="0">
                <a:solidFill>
                  <a:srgbClr val="FF0000"/>
                </a:solidFill>
              </a:rPr>
              <a:t>on the bunch intensity</a:t>
            </a:r>
            <a:r>
              <a:rPr lang="en-GB" sz="1700" dirty="0" smtClean="0">
                <a:solidFill>
                  <a:schemeClr val="tx2"/>
                </a:solidFill>
              </a:rPr>
              <a:t> strongly depends on the </a:t>
            </a:r>
            <a:r>
              <a:rPr lang="en-GB" sz="1700" b="1" dirty="0" smtClean="0">
                <a:solidFill>
                  <a:srgbClr val="FF0000"/>
                </a:solidFill>
              </a:rPr>
              <a:t>surface properties </a:t>
            </a:r>
            <a:r>
              <a:rPr lang="en-GB" sz="1700" dirty="0" smtClean="0">
                <a:solidFill>
                  <a:schemeClr val="tx2"/>
                </a:solidFill>
              </a:rPr>
              <a:t>(SEY parameter)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The expected dependence on the bunch intensity is </a:t>
            </a:r>
            <a:r>
              <a:rPr lang="en-US" sz="1700" b="1" dirty="0" smtClean="0">
                <a:solidFill>
                  <a:srgbClr val="FF0000"/>
                </a:solidFill>
              </a:rPr>
              <a:t>strongly non linear 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Full </a:t>
            </a:r>
            <a:r>
              <a:rPr lang="en-US" sz="1700" b="1" dirty="0" smtClean="0">
                <a:solidFill>
                  <a:srgbClr val="FF0000"/>
                </a:solidFill>
              </a:rPr>
              <a:t>experimental validation </a:t>
            </a:r>
            <a:r>
              <a:rPr lang="en-US" sz="1700" dirty="0" smtClean="0">
                <a:solidFill>
                  <a:schemeClr val="tx2"/>
                </a:solidFill>
              </a:rPr>
              <a:t>of these curves </a:t>
            </a:r>
            <a:r>
              <a:rPr lang="en-US" sz="1700" b="1" dirty="0" smtClean="0">
                <a:solidFill>
                  <a:srgbClr val="FF0000"/>
                </a:solidFill>
              </a:rPr>
              <a:t>possible only after LS2</a:t>
            </a:r>
            <a:endParaRPr lang="en-GB" sz="1700" b="1" dirty="0" smtClean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90013" y="782200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charset="0"/>
                <a:ea typeface="Arial" charset="0"/>
                <a:cs typeface="Arial" charset="0"/>
              </a:rPr>
              <a:t>Dipole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76053" y="3849250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charset="0"/>
                <a:ea typeface="Arial" charset="0"/>
                <a:cs typeface="Arial" charset="0"/>
              </a:rPr>
              <a:t>Quadrupole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586203" y="3853060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charset="0"/>
                <a:ea typeface="Arial" charset="0"/>
                <a:cs typeface="Arial" charset="0"/>
              </a:rPr>
              <a:t>Drift</a:t>
            </a:r>
          </a:p>
        </p:txBody>
      </p:sp>
    </p:spTree>
    <p:extLst>
      <p:ext uri="{BB962C8B-B14F-4D97-AF65-F5344CB8AC3E}">
        <p14:creationId xmlns:p14="http://schemas.microsoft.com/office/powerpoint/2010/main" val="92804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00" y="526472"/>
            <a:ext cx="6912000" cy="4320000"/>
          </a:xfrm>
          <a:prstGeom prst="rect">
            <a:avLst/>
          </a:prstGeom>
        </p:spPr>
      </p:pic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Arc heat loads: simulations for HL-LHC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 rot="16200000">
            <a:off x="4610071" y="1633201"/>
            <a:ext cx="16393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 algn="r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HL-LHC</a:t>
            </a:r>
            <a:endParaRPr lang="en-US" sz="1400" b="1" dirty="0" smtClean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1820884" y="2643896"/>
            <a:ext cx="4069277" cy="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1821787" y="2353816"/>
            <a:ext cx="21920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8 kW/arc (~160W/</a:t>
            </a:r>
            <a:r>
              <a:rPr lang="en-US" sz="1400" b="1" dirty="0" err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hcell</a:t>
            </a:r>
            <a:r>
              <a:rPr lang="en-US" sz="14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)</a:t>
            </a:r>
            <a:endParaRPr lang="en-US" sz="1400" b="1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534877" y="950026"/>
            <a:ext cx="0" cy="336071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6852509" y="2861659"/>
            <a:ext cx="0" cy="510637"/>
          </a:xfrm>
          <a:prstGeom prst="straightConnector1">
            <a:avLst/>
          </a:prstGeom>
          <a:ln w="19050">
            <a:solidFill>
              <a:srgbClr val="FF0000"/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5944953" y="3367401"/>
            <a:ext cx="1845705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spcBef>
                <a:spcPts val="600"/>
              </a:spcBef>
              <a:buClr>
                <a:schemeClr val="tx2"/>
              </a:buClr>
            </a:pPr>
            <a:r>
              <a:rPr lang="en-US" sz="1700" dirty="0" smtClean="0">
                <a:solidFill>
                  <a:schemeClr val="tx2"/>
                </a:solidFill>
              </a:rPr>
              <a:t>Present situation in the </a:t>
            </a:r>
            <a:r>
              <a:rPr lang="en-US" sz="1700" b="1" dirty="0" smtClean="0">
                <a:solidFill>
                  <a:srgbClr val="FF0000"/>
                </a:solidFill>
              </a:rPr>
              <a:t>low-load sectors</a:t>
            </a:r>
            <a:endParaRPr lang="en-US" sz="1700" b="1" dirty="0" smtClean="0">
              <a:solidFill>
                <a:schemeClr val="tx2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28911" y="4852784"/>
            <a:ext cx="818074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For high bunch intensity </a:t>
            </a:r>
            <a:r>
              <a:rPr lang="en-US" sz="1700" b="1" dirty="0" smtClean="0">
                <a:solidFill>
                  <a:srgbClr val="FF0000"/>
                </a:solidFill>
              </a:rPr>
              <a:t>significant heat load is observed already for low SEY </a:t>
            </a:r>
            <a:r>
              <a:rPr lang="en-US" sz="1700" dirty="0" smtClean="0">
                <a:solidFill>
                  <a:schemeClr val="tx2"/>
                </a:solidFill>
              </a:rPr>
              <a:t>(from impedance, synchrotron radiation, photoelectrons in the drifts)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Present conditioning achieved in the </a:t>
            </a:r>
            <a:r>
              <a:rPr lang="en-US" sz="1700" b="1" dirty="0" smtClean="0">
                <a:solidFill>
                  <a:srgbClr val="FF0000"/>
                </a:solidFill>
              </a:rPr>
              <a:t>low-load sectors </a:t>
            </a:r>
            <a:r>
              <a:rPr lang="en-US" sz="1700" dirty="0" smtClean="0">
                <a:solidFill>
                  <a:schemeClr val="tx2"/>
                </a:solidFill>
              </a:rPr>
              <a:t>is </a:t>
            </a:r>
            <a:r>
              <a:rPr lang="en-US" sz="1700" b="1" dirty="0" smtClean="0">
                <a:solidFill>
                  <a:srgbClr val="FF0000"/>
                </a:solidFill>
              </a:rPr>
              <a:t>compatible with HL-LHC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5949537" y="1021278"/>
            <a:ext cx="2612571" cy="1484416"/>
            <a:chOff x="5949537" y="1021278"/>
            <a:chExt cx="2612571" cy="1484416"/>
          </a:xfrm>
        </p:grpSpPr>
        <p:sp>
          <p:nvSpPr>
            <p:cNvPr id="8" name="Rectangle 7"/>
            <p:cNvSpPr/>
            <p:nvPr/>
          </p:nvSpPr>
          <p:spPr>
            <a:xfrm>
              <a:off x="5949537" y="1021278"/>
              <a:ext cx="2612571" cy="14844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817" t="12874" r="21623" b="55514"/>
            <a:stretch/>
          </p:blipFill>
          <p:spPr>
            <a:xfrm>
              <a:off x="6032665" y="1104405"/>
              <a:ext cx="522514" cy="1365662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6503718" y="1879271"/>
              <a:ext cx="15776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e-cloud in dipoles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503718" y="2147455"/>
              <a:ext cx="19944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e-cloud in quadrupoles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503718" y="1611086"/>
              <a:ext cx="13981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e-cloud </a:t>
              </a:r>
              <a:r>
                <a:rPr lang="en-US" sz="1400" smtClean="0">
                  <a:latin typeface="Arial" charset="0"/>
                  <a:ea typeface="Arial" charset="0"/>
                  <a:cs typeface="Arial" charset="0"/>
                </a:rPr>
                <a:t>in drifts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503718" y="1342901"/>
              <a:ext cx="10695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mtClean="0">
                  <a:latin typeface="Arial" charset="0"/>
                  <a:ea typeface="Arial" charset="0"/>
                  <a:cs typeface="Arial" charset="0"/>
                </a:rPr>
                <a:t>Impedance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503718" y="1074716"/>
              <a:ext cx="18854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Synchrotron radiation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047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528911" y="4852784"/>
            <a:ext cx="8429352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For high bunch intensity </a:t>
            </a:r>
            <a:r>
              <a:rPr lang="en-US" sz="1700" b="1" dirty="0" smtClean="0">
                <a:solidFill>
                  <a:srgbClr val="FF0000"/>
                </a:solidFill>
              </a:rPr>
              <a:t>significant heat load is observed already for low SEY </a:t>
            </a:r>
            <a:r>
              <a:rPr lang="en-US" sz="1700" dirty="0" smtClean="0">
                <a:solidFill>
                  <a:schemeClr val="tx2"/>
                </a:solidFill>
              </a:rPr>
              <a:t>(from impedance, synchrotron radiation, photoelectrons in the drifts)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Present conditioning achieved in the </a:t>
            </a:r>
            <a:r>
              <a:rPr lang="en-US" sz="1700" b="1" dirty="0" smtClean="0">
                <a:solidFill>
                  <a:srgbClr val="FF0000"/>
                </a:solidFill>
              </a:rPr>
              <a:t>low-load sectors </a:t>
            </a:r>
            <a:r>
              <a:rPr lang="en-US" sz="1700" dirty="0" smtClean="0">
                <a:solidFill>
                  <a:schemeClr val="tx2"/>
                </a:solidFill>
              </a:rPr>
              <a:t>is </a:t>
            </a:r>
            <a:r>
              <a:rPr lang="en-US" sz="1700" b="1" dirty="0" smtClean="0">
                <a:solidFill>
                  <a:srgbClr val="FF0000"/>
                </a:solidFill>
              </a:rPr>
              <a:t>compatible with HL-LHC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Expected heat load for the </a:t>
            </a:r>
            <a:r>
              <a:rPr lang="en-US" sz="1700" b="1" dirty="0" smtClean="0">
                <a:solidFill>
                  <a:srgbClr val="FF0000"/>
                </a:solidFill>
              </a:rPr>
              <a:t>high-load sectors </a:t>
            </a:r>
            <a:r>
              <a:rPr lang="en-US" sz="1700" dirty="0" smtClean="0">
                <a:solidFill>
                  <a:schemeClr val="tx2"/>
                </a:solidFill>
              </a:rPr>
              <a:t>is </a:t>
            </a:r>
            <a:r>
              <a:rPr lang="en-US" sz="1700" b="1" dirty="0" smtClean="0">
                <a:solidFill>
                  <a:srgbClr val="FF0000"/>
                </a:solidFill>
              </a:rPr>
              <a:t>~10 kW/arc </a:t>
            </a:r>
            <a:r>
              <a:rPr lang="en-US" sz="1700" b="1" dirty="0" smtClean="0">
                <a:solidFill>
                  <a:srgbClr val="FF0000"/>
                </a:solidFill>
                <a:sym typeface="Wingdings"/>
              </a:rPr>
              <a:t> not acceptable for HL-LHC</a:t>
            </a:r>
            <a:endParaRPr lang="en-US" sz="1700" b="1" dirty="0">
              <a:solidFill>
                <a:srgbClr val="FF0000"/>
              </a:solidFill>
            </a:endParaRPr>
          </a:p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Wingdings" charset="2"/>
              <a:buChar char="à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Ongoing work to identify and suppress the source of differences among arcs is very important for HL-LHC</a:t>
            </a:r>
            <a:endParaRPr lang="en-US" sz="1700" b="1" dirty="0" smtClean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6000" y="526472"/>
            <a:ext cx="6912000" cy="4320000"/>
          </a:xfrm>
          <a:prstGeom prst="rect">
            <a:avLst/>
          </a:prstGeom>
        </p:spPr>
      </p:pic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Arc heat loads: simulations for HL-LHC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 rot="16200000">
            <a:off x="4610071" y="1633201"/>
            <a:ext cx="16393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 algn="r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HL-LHC</a:t>
            </a:r>
            <a:endParaRPr lang="en-US" sz="1400" b="1" dirty="0" smtClean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1820884" y="2643896"/>
            <a:ext cx="4069277" cy="1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1821787" y="2353816"/>
            <a:ext cx="219207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spcBef>
                <a:spcPts val="600"/>
              </a:spcBef>
              <a:buClr>
                <a:schemeClr val="tx2"/>
              </a:buClr>
              <a:defRPr/>
            </a:pPr>
            <a:r>
              <a:rPr lang="en-US" sz="14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8 kW/arc (~160W/</a:t>
            </a:r>
            <a:r>
              <a:rPr lang="en-US" sz="1400" b="1" dirty="0" err="1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hcell</a:t>
            </a:r>
            <a:r>
              <a:rPr lang="en-US" sz="1400" b="1" dirty="0" smtClean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)</a:t>
            </a:r>
            <a:endParaRPr lang="en-US" sz="1400" b="1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5534877" y="950026"/>
            <a:ext cx="0" cy="3360717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6863939" y="2827369"/>
            <a:ext cx="0" cy="510637"/>
          </a:xfrm>
          <a:prstGeom prst="straightConnector1">
            <a:avLst/>
          </a:prstGeom>
          <a:ln w="19050">
            <a:solidFill>
              <a:srgbClr val="FF0000"/>
            </a:solidFill>
            <a:headEnd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5956383" y="3333111"/>
            <a:ext cx="1845705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>
              <a:spcBef>
                <a:spcPts val="600"/>
              </a:spcBef>
              <a:buClr>
                <a:schemeClr val="tx2"/>
              </a:buClr>
            </a:pPr>
            <a:r>
              <a:rPr lang="en-US" sz="1700" dirty="0" smtClean="0">
                <a:solidFill>
                  <a:schemeClr val="tx2"/>
                </a:solidFill>
              </a:rPr>
              <a:t>Present situation in the </a:t>
            </a:r>
            <a:r>
              <a:rPr lang="en-US" sz="1700" b="1" dirty="0" smtClean="0">
                <a:solidFill>
                  <a:srgbClr val="FF0000"/>
                </a:solidFill>
              </a:rPr>
              <a:t>high-load sectors</a:t>
            </a:r>
            <a:endParaRPr lang="en-US" sz="1700" b="1" dirty="0" smtClean="0">
              <a:solidFill>
                <a:schemeClr val="tx2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949537" y="1021278"/>
            <a:ext cx="2612571" cy="1484416"/>
            <a:chOff x="5949537" y="1021278"/>
            <a:chExt cx="2612571" cy="1484416"/>
          </a:xfrm>
        </p:grpSpPr>
        <p:sp>
          <p:nvSpPr>
            <p:cNvPr id="18" name="Rectangle 17"/>
            <p:cNvSpPr/>
            <p:nvPr/>
          </p:nvSpPr>
          <p:spPr>
            <a:xfrm>
              <a:off x="5949537" y="1021278"/>
              <a:ext cx="2612571" cy="14844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817" t="12874" r="21623" b="55514"/>
            <a:stretch/>
          </p:blipFill>
          <p:spPr>
            <a:xfrm>
              <a:off x="6032665" y="1104405"/>
              <a:ext cx="522514" cy="1365662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6503718" y="1879271"/>
              <a:ext cx="15776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e-cloud in dipoles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503718" y="2147455"/>
              <a:ext cx="199445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e-cloud in quadrupoles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503718" y="1611086"/>
              <a:ext cx="13981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e-cloud </a:t>
              </a:r>
              <a:r>
                <a:rPr lang="en-US" sz="1400" smtClean="0">
                  <a:latin typeface="Arial" charset="0"/>
                  <a:ea typeface="Arial" charset="0"/>
                  <a:cs typeface="Arial" charset="0"/>
                </a:rPr>
                <a:t>in drifts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503718" y="1342901"/>
              <a:ext cx="10695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mtClean="0">
                  <a:latin typeface="Arial" charset="0"/>
                  <a:ea typeface="Arial" charset="0"/>
                  <a:cs typeface="Arial" charset="0"/>
                </a:rPr>
                <a:t>Impedance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503718" y="1074716"/>
              <a:ext cx="18854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Synchrotron radiation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 rot="161520">
            <a:off x="3527178" y="6407278"/>
            <a:ext cx="5380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[Mention also importance of coatings in ITs and SAMs]</a:t>
            </a:r>
          </a:p>
        </p:txBody>
      </p:sp>
    </p:spTree>
    <p:extLst>
      <p:ext uri="{BB962C8B-B14F-4D97-AF65-F5344CB8AC3E}">
        <p14:creationId xmlns:p14="http://schemas.microsoft.com/office/powerpoint/2010/main" val="144181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1219200" y="0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8b+4e scheme</a:t>
            </a:r>
          </a:p>
          <a:p>
            <a:pPr algn="r"/>
            <a:endParaRPr lang="en-GB" sz="2400" b="1" dirty="0">
              <a:solidFill>
                <a:schemeClr val="tx2"/>
              </a:solidFill>
            </a:endParaRPr>
          </a:p>
        </p:txBody>
      </p:sp>
      <p:pic>
        <p:nvPicPr>
          <p:cNvPr id="13" name="Picture 12" descr="C:\Heiko\Presentations\2013-10_InjectorChainExoticOptionsRLIUP\BunchPattern8b4e_3split.pn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866" y="3082563"/>
            <a:ext cx="3821545" cy="509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1099929" y="555192"/>
            <a:ext cx="815008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Clr>
                <a:schemeClr val="tx2"/>
              </a:buClr>
            </a:pPr>
            <a:r>
              <a:rPr lang="en-GB" sz="1700" dirty="0" smtClean="0">
                <a:solidFill>
                  <a:schemeClr val="tx2"/>
                </a:solidFill>
              </a:rPr>
              <a:t>Filling pattern designed to </a:t>
            </a:r>
            <a:r>
              <a:rPr lang="en-GB" sz="1700" b="1" dirty="0" smtClean="0">
                <a:solidFill>
                  <a:srgbClr val="FF0000"/>
                </a:solidFill>
              </a:rPr>
              <a:t>suppress the e-cloud build-up (~30 % less bunches </a:t>
            </a:r>
            <a:r>
              <a:rPr lang="en-GB" sz="1700" b="1" dirty="0" err="1" smtClean="0">
                <a:solidFill>
                  <a:srgbClr val="FF0000"/>
                </a:solidFill>
              </a:rPr>
              <a:t>w.r.t</a:t>
            </a:r>
            <a:r>
              <a:rPr lang="en-GB" sz="1700" b="1" dirty="0" smtClean="0">
                <a:solidFill>
                  <a:srgbClr val="FF0000"/>
                </a:solidFill>
              </a:rPr>
              <a:t>. nominal)</a:t>
            </a:r>
          </a:p>
          <a:p>
            <a:pPr marL="496888" indent="-261938">
              <a:spcBef>
                <a:spcPts val="600"/>
              </a:spcBef>
              <a:buClr>
                <a:schemeClr val="tx2"/>
              </a:buClr>
              <a:buFont typeface="Arial"/>
              <a:buChar char="•"/>
            </a:pP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Confirmed experimentally in the LHC 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in 2015 (for 1.1e11 p/bunch)</a:t>
            </a:r>
          </a:p>
          <a:p>
            <a:pPr marL="954088" lvl="1" indent="-261938">
              <a:spcBef>
                <a:spcPts val="600"/>
              </a:spcBef>
              <a:buClr>
                <a:schemeClr val="tx2"/>
              </a:buClr>
              <a:buFont typeface="Arial"/>
              <a:buChar char="•"/>
            </a:pPr>
            <a:r>
              <a:rPr lang="en-GB" sz="1700" b="1" u="sng" dirty="0" smtClean="0">
                <a:solidFill>
                  <a:srgbClr val="FF0000"/>
                </a:solidFill>
                <a:sym typeface="Wingdings"/>
              </a:rPr>
              <a:t>Tests with ~1.7e11 p/bunch should be conducted in 2018</a:t>
            </a:r>
          </a:p>
          <a:p>
            <a:pPr marL="496888" indent="-261938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Included in the </a:t>
            </a:r>
            <a:r>
              <a:rPr lang="en-GB" sz="1700" b="1" dirty="0" smtClean="0">
                <a:solidFill>
                  <a:srgbClr val="FF0000"/>
                </a:solidFill>
                <a:sym typeface="Wingdings"/>
              </a:rPr>
              <a:t>HL-LHC TDR as backup scenario </a:t>
            </a:r>
            <a:r>
              <a:rPr lang="en-GB" sz="1700" dirty="0" smtClean="0">
                <a:solidFill>
                  <a:schemeClr val="tx2"/>
                </a:solidFill>
                <a:sym typeface="Wingdings"/>
              </a:rPr>
              <a:t>in case issues with e-cloud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055003" y="5458912"/>
            <a:ext cx="7203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/>
                <a:cs typeface="Arial"/>
              </a:rPr>
              <a:t>Average</a:t>
            </a:r>
            <a:endParaRPr lang="en-US" sz="1100" dirty="0">
              <a:latin typeface="Arial"/>
              <a:cs typeface="Arial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6851803" y="5590992"/>
            <a:ext cx="193040" cy="0"/>
          </a:xfrm>
          <a:prstGeom prst="line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055003" y="5669049"/>
            <a:ext cx="16157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>
                <a:latin typeface="Arial"/>
                <a:cs typeface="Arial"/>
              </a:rPr>
              <a:t>Impedan</a:t>
            </a:r>
            <a:r>
              <a:rPr lang="en-US" sz="1100" dirty="0" err="1">
                <a:latin typeface="Arial"/>
                <a:cs typeface="Arial"/>
              </a:rPr>
              <a:t>c</a:t>
            </a:r>
            <a:r>
              <a:rPr lang="en-US" sz="1100" dirty="0" err="1" smtClean="0">
                <a:latin typeface="Arial"/>
                <a:cs typeface="Arial"/>
              </a:rPr>
              <a:t>e+synch</a:t>
            </a:r>
            <a:r>
              <a:rPr lang="en-US" sz="1100" dirty="0" smtClean="0">
                <a:latin typeface="Arial"/>
                <a:cs typeface="Arial"/>
              </a:rPr>
              <a:t>. rad</a:t>
            </a:r>
            <a:endParaRPr lang="en-US" sz="1100" dirty="0">
              <a:latin typeface="Arial"/>
              <a:cs typeface="Arial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6851803" y="5801129"/>
            <a:ext cx="193040" cy="0"/>
          </a:xfrm>
          <a:prstGeom prst="line">
            <a:avLst/>
          </a:prstGeom>
          <a:ln w="19050" cmpd="sng">
            <a:solidFill>
              <a:srgbClr val="A6A6A6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7" name="Group 26"/>
          <p:cNvGrpSpPr/>
          <p:nvPr/>
        </p:nvGrpSpPr>
        <p:grpSpPr>
          <a:xfrm>
            <a:off x="-105404" y="3421153"/>
            <a:ext cx="4609760" cy="3262484"/>
            <a:chOff x="-105404" y="2144426"/>
            <a:chExt cx="4609760" cy="326248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6709" r="24492" b="34445"/>
            <a:stretch/>
          </p:blipFill>
          <p:spPr>
            <a:xfrm>
              <a:off x="-105404" y="2449908"/>
              <a:ext cx="4574206" cy="2701637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4299089" y="3853813"/>
              <a:ext cx="205267" cy="13853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02013" y="2144426"/>
              <a:ext cx="355118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tx2"/>
                  </a:solidFill>
                  <a:latin typeface="Calibri"/>
                  <a:cs typeface="Calibri"/>
                </a:rPr>
                <a:t>Standard 25 ns beam</a:t>
              </a:r>
              <a:endParaRPr lang="en-US" sz="1600" dirty="0">
                <a:solidFill>
                  <a:schemeClr val="tx2"/>
                </a:solidFill>
                <a:latin typeface="Calibri"/>
                <a:cs typeface="Calibri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94376" y="3887197"/>
              <a:ext cx="2788442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300" b="1" dirty="0" smtClean="0">
                  <a:solidFill>
                    <a:srgbClr val="FF0000"/>
                  </a:solidFill>
                  <a:sym typeface="Wingdings"/>
                </a:rPr>
                <a:t>Dipoles </a:t>
              </a:r>
              <a:r>
                <a:rPr lang="en-GB" sz="1300" dirty="0" smtClean="0">
                  <a:solidFill>
                    <a:srgbClr val="44546A"/>
                  </a:solidFill>
                  <a:sym typeface="Wingdings"/>
                </a:rPr>
                <a:t>(instrumented cells in S45)</a:t>
              </a:r>
              <a:endParaRPr lang="en-US" sz="1300" dirty="0"/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2089740" y="4805080"/>
              <a:ext cx="2066624" cy="0"/>
            </a:xfrm>
            <a:prstGeom prst="line">
              <a:avLst/>
            </a:prstGeom>
            <a:ln w="19050" cmpd="sng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94674" r="24512" b="338"/>
            <a:stretch/>
          </p:blipFill>
          <p:spPr>
            <a:xfrm>
              <a:off x="-105404" y="5177591"/>
              <a:ext cx="4577781" cy="229319"/>
            </a:xfrm>
            <a:prstGeom prst="rect">
              <a:avLst/>
            </a:prstGeom>
          </p:spPr>
        </p:pic>
      </p:grpSp>
      <p:grpSp>
        <p:nvGrpSpPr>
          <p:cNvPr id="28" name="Group 27"/>
          <p:cNvGrpSpPr/>
          <p:nvPr/>
        </p:nvGrpSpPr>
        <p:grpSpPr>
          <a:xfrm>
            <a:off x="4358286" y="3421152"/>
            <a:ext cx="4645036" cy="3262485"/>
            <a:chOff x="4358286" y="2144425"/>
            <a:chExt cx="4645036" cy="3262485"/>
          </a:xfrm>
        </p:grpSpPr>
        <p:grpSp>
          <p:nvGrpSpPr>
            <p:cNvPr id="3" name="Group 2"/>
            <p:cNvGrpSpPr/>
            <p:nvPr/>
          </p:nvGrpSpPr>
          <p:grpSpPr>
            <a:xfrm>
              <a:off x="4358286" y="2445256"/>
              <a:ext cx="4645036" cy="2785837"/>
              <a:chOff x="4268473" y="1925997"/>
              <a:chExt cx="4645036" cy="2785837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 rotWithShape="1">
              <a:blip r:embed="rId6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t="6598" r="24614" b="34536"/>
              <a:stretch/>
            </p:blipFill>
            <p:spPr>
              <a:xfrm>
                <a:off x="4268473" y="1925997"/>
                <a:ext cx="4585964" cy="2706289"/>
              </a:xfrm>
              <a:prstGeom prst="rect">
                <a:avLst/>
              </a:prstGeom>
            </p:spPr>
          </p:pic>
          <p:sp>
            <p:nvSpPr>
              <p:cNvPr id="12" name="Rectangle 11"/>
              <p:cNvSpPr/>
              <p:nvPr/>
            </p:nvSpPr>
            <p:spPr>
              <a:xfrm>
                <a:off x="8708242" y="3326444"/>
                <a:ext cx="205267" cy="138539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5072578" y="2144425"/>
              <a:ext cx="355118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chemeClr val="tx2"/>
                  </a:solidFill>
                  <a:latin typeface="Calibri"/>
                  <a:cs typeface="Calibri"/>
                </a:rPr>
                <a:t>“8b+4e” beam</a:t>
              </a:r>
              <a:endParaRPr lang="en-US" sz="1600" dirty="0">
                <a:solidFill>
                  <a:schemeClr val="tx2"/>
                </a:solidFill>
                <a:latin typeface="Calibri"/>
                <a:cs typeface="Calibri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064776" y="3887197"/>
              <a:ext cx="2788442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300" b="1" dirty="0" smtClean="0">
                  <a:solidFill>
                    <a:srgbClr val="FF0000"/>
                  </a:solidFill>
                  <a:sym typeface="Wingdings"/>
                </a:rPr>
                <a:t>Dipoles </a:t>
              </a:r>
              <a:r>
                <a:rPr lang="en-GB" sz="1300" dirty="0" smtClean="0">
                  <a:solidFill>
                    <a:srgbClr val="44546A"/>
                  </a:solidFill>
                  <a:sym typeface="Wingdings"/>
                </a:rPr>
                <a:t>(instrumented cells in S45)</a:t>
              </a:r>
              <a:endParaRPr lang="en-US" sz="1300" dirty="0"/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94674" r="24512" b="338"/>
            <a:stretch/>
          </p:blipFill>
          <p:spPr>
            <a:xfrm>
              <a:off x="4358286" y="5177591"/>
              <a:ext cx="4577781" cy="229319"/>
            </a:xfrm>
            <a:prstGeom prst="rect">
              <a:avLst/>
            </a:prstGeom>
          </p:spPr>
        </p:pic>
      </p:grpSp>
      <p:cxnSp>
        <p:nvCxnSpPr>
          <p:cNvPr id="29" name="Straight Connector 28"/>
          <p:cNvCxnSpPr/>
          <p:nvPr/>
        </p:nvCxnSpPr>
        <p:spPr>
          <a:xfrm>
            <a:off x="6571686" y="6072570"/>
            <a:ext cx="2066624" cy="0"/>
          </a:xfrm>
          <a:prstGeom prst="line">
            <a:avLst/>
          </a:prstGeom>
          <a:ln w="19050" cmpd="sng">
            <a:solidFill>
              <a:schemeClr val="bg1">
                <a:lumMod val="65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723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94" r="30092" b="35269"/>
          <a:stretch/>
        </p:blipFill>
        <p:spPr>
          <a:xfrm>
            <a:off x="4329962" y="1047149"/>
            <a:ext cx="4468081" cy="2757899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02" r="30183" b="35269"/>
          <a:stretch/>
        </p:blipFill>
        <p:spPr>
          <a:xfrm>
            <a:off x="-93495" y="1061899"/>
            <a:ext cx="4462296" cy="2743150"/>
          </a:xfrm>
          <a:prstGeom prst="rect">
            <a:avLst/>
          </a:prstGeom>
        </p:spPr>
      </p:pic>
      <p:grpSp>
        <p:nvGrpSpPr>
          <p:cNvPr id="6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8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TextBox 9"/>
          <p:cNvSpPr txBox="1"/>
          <p:nvPr/>
        </p:nvSpPr>
        <p:spPr>
          <a:xfrm>
            <a:off x="1219200" y="0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smtClean="0">
                <a:solidFill>
                  <a:schemeClr val="tx2"/>
                </a:solidFill>
              </a:rPr>
              <a:t>8b+4e scheme</a:t>
            </a:r>
          </a:p>
          <a:p>
            <a:pPr algn="r"/>
            <a:endParaRPr lang="en-GB" sz="2400" b="1" dirty="0">
              <a:solidFill>
                <a:schemeClr val="tx2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47762" y="3844090"/>
            <a:ext cx="8150087" cy="6635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96888" indent="-261938">
              <a:lnSpc>
                <a:spcPct val="120000"/>
              </a:lnSpc>
              <a:buFont typeface="Arial" charset="0"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Standard 25 ns trains and 8b4e trains can be </a:t>
            </a:r>
            <a:r>
              <a:rPr lang="en-US" sz="16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rPr>
              <a:t>combined in the same filling scheme </a:t>
            </a: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in order to adapt the heat load to the available cooling capacity (</a:t>
            </a: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  <a:hlinkClick r:id="rId5"/>
              </a:rPr>
              <a:t>tested in MD in 2016</a:t>
            </a:r>
            <a:r>
              <a:rPr lang="en-US" sz="1600" dirty="0" smtClean="0">
                <a:solidFill>
                  <a:schemeClr val="tx2"/>
                </a:solidFill>
                <a:latin typeface="Calibri" charset="0"/>
                <a:ea typeface="Calibri" charset="0"/>
                <a:cs typeface="Calibri" charset="0"/>
              </a:rPr>
              <a:t>)</a:t>
            </a:r>
            <a:endParaRPr lang="en-US" sz="1600" dirty="0">
              <a:solidFill>
                <a:schemeClr val="tx2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-1" y="816447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25 ns (2556b)</a:t>
            </a:r>
            <a:endParaRPr lang="en-US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4572000" y="816447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8b+4e (1916b)</a:t>
            </a:r>
            <a:endParaRPr lang="en-US" b="1" dirty="0"/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89" t="93737" r="57835" b="2904"/>
          <a:stretch/>
        </p:blipFill>
        <p:spPr>
          <a:xfrm>
            <a:off x="2152075" y="3798848"/>
            <a:ext cx="454284" cy="15701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14036" y="3678775"/>
            <a:ext cx="175491" cy="1662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4738254" y="3678775"/>
            <a:ext cx="175491" cy="1662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89" t="93737" r="57835" b="2904"/>
          <a:stretch/>
        </p:blipFill>
        <p:spPr>
          <a:xfrm>
            <a:off x="6580322" y="3798848"/>
            <a:ext cx="454284" cy="157018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1252329" y="515868"/>
            <a:ext cx="815008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96888" indent="-261938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sym typeface="Wingdings"/>
              </a:rPr>
              <a:t>Used in </a:t>
            </a:r>
            <a:r>
              <a:rPr lang="en-GB" sz="1600" b="1" dirty="0" smtClean="0">
                <a:solidFill>
                  <a:srgbClr val="FF0000"/>
                </a:solidFill>
                <a:sym typeface="Wingdings"/>
              </a:rPr>
              <a:t>operation</a:t>
            </a:r>
            <a:r>
              <a:rPr lang="en-GB" sz="1600" dirty="0" smtClean="0">
                <a:solidFill>
                  <a:schemeClr val="tx2"/>
                </a:solidFill>
                <a:sym typeface="Wingdings"/>
              </a:rPr>
              <a:t> in the last part of the </a:t>
            </a:r>
            <a:r>
              <a:rPr lang="en-GB" sz="1600" b="1" dirty="0" smtClean="0">
                <a:solidFill>
                  <a:srgbClr val="FF0000"/>
                </a:solidFill>
                <a:sym typeface="Wingdings"/>
              </a:rPr>
              <a:t>2017 Run </a:t>
            </a:r>
            <a:r>
              <a:rPr lang="en-GB" sz="1600" dirty="0" smtClean="0">
                <a:solidFill>
                  <a:schemeClr val="tx2"/>
                </a:solidFill>
                <a:sym typeface="Wingdings"/>
              </a:rPr>
              <a:t>(to mitigate fast losses in 16L2)</a:t>
            </a:r>
            <a:endParaRPr lang="en-GB" sz="1600" dirty="0">
              <a:solidFill>
                <a:schemeClr val="tx2"/>
              </a:solidFill>
              <a:sym typeface="Wingdings"/>
            </a:endParaRPr>
          </a:p>
        </p:txBody>
      </p:sp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1844277" y="4542502"/>
            <a:ext cx="5455446" cy="2197946"/>
            <a:chOff x="1313677" y="4541514"/>
            <a:chExt cx="5860571" cy="2361167"/>
          </a:xfrm>
        </p:grpSpPr>
        <p:grpSp>
          <p:nvGrpSpPr>
            <p:cNvPr id="18" name="Group 17"/>
            <p:cNvGrpSpPr>
              <a:grpSpLocks noChangeAspect="1"/>
            </p:cNvGrpSpPr>
            <p:nvPr/>
          </p:nvGrpSpPr>
          <p:grpSpPr>
            <a:xfrm>
              <a:off x="1313677" y="4541514"/>
              <a:ext cx="5860571" cy="2312344"/>
              <a:chOff x="1760265" y="3742975"/>
              <a:chExt cx="7962900" cy="3154003"/>
            </a:xfrm>
          </p:grpSpPr>
          <p:pic>
            <p:nvPicPr>
              <p:cNvPr id="19" name="Picture 18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7620"/>
              <a:stretch/>
            </p:blipFill>
            <p:spPr>
              <a:xfrm>
                <a:off x="1760265" y="3764441"/>
                <a:ext cx="7962900" cy="3132537"/>
              </a:xfrm>
              <a:prstGeom prst="rect">
                <a:avLst/>
              </a:prstGeom>
            </p:spPr>
          </p:pic>
          <p:sp>
            <p:nvSpPr>
              <p:cNvPr id="20" name="Rectangle 19"/>
              <p:cNvSpPr/>
              <p:nvPr/>
            </p:nvSpPr>
            <p:spPr>
              <a:xfrm>
                <a:off x="6596067" y="3784092"/>
                <a:ext cx="756000" cy="2645175"/>
              </a:xfrm>
              <a:prstGeom prst="rect">
                <a:avLst/>
              </a:prstGeom>
              <a:solidFill>
                <a:srgbClr val="6A7D8E">
                  <a:alpha val="40000"/>
                </a:srgbClr>
              </a:solidFill>
              <a:ln w="12700" cap="flat" cmpd="sng" algn="ctr">
                <a:solidFill>
                  <a:srgbClr val="6A7D8E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"/>
                  <a:cs typeface="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5964654" y="3784092"/>
                <a:ext cx="612001" cy="2645175"/>
              </a:xfrm>
              <a:prstGeom prst="rect">
                <a:avLst/>
              </a:prstGeom>
              <a:solidFill>
                <a:srgbClr val="5E7703">
                  <a:alpha val="40000"/>
                </a:srgbClr>
              </a:solidFill>
              <a:ln w="12700" cap="flat" cmpd="sng" algn="ctr">
                <a:solidFill>
                  <a:srgbClr val="5E7703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"/>
                  <a:cs typeface="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5907037" y="3742975"/>
                <a:ext cx="77136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5E7703"/>
                    </a:solidFill>
                    <a:effectLst/>
                    <a:uLnTx/>
                    <a:uFillTx/>
                  </a:rPr>
                  <a:t>8b+4e</a:t>
                </a:r>
                <a:endPara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5E7703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6548284" y="3744999"/>
                <a:ext cx="828410" cy="3652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6A7D8E"/>
                    </a:solidFill>
                    <a:effectLst/>
                    <a:uLnTx/>
                    <a:uFillTx/>
                  </a:rPr>
                  <a:t>25 ns</a:t>
                </a:r>
                <a:endPara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6A7D8E"/>
                  </a:solidFill>
                  <a:effectLst/>
                  <a:uLnTx/>
                  <a:uFillTx/>
                </a:endParaRPr>
              </a:p>
            </p:txBody>
          </p:sp>
        </p:grpSp>
        <p:sp>
          <p:nvSpPr>
            <p:cNvPr id="24" name="TextBox 23"/>
            <p:cNvSpPr txBox="1"/>
            <p:nvPr/>
          </p:nvSpPr>
          <p:spPr>
            <a:xfrm>
              <a:off x="1854857" y="6625682"/>
              <a:ext cx="32732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>
                  <a:solidFill>
                    <a:schemeClr val="tx2"/>
                  </a:solidFill>
                </a:rPr>
                <a:t>M</a:t>
              </a:r>
              <a:r>
                <a:rPr lang="en-US" sz="1200" i="1" smtClean="0">
                  <a:solidFill>
                    <a:schemeClr val="tx2"/>
                  </a:solidFill>
                </a:rPr>
                <a:t>easurement </a:t>
              </a:r>
              <a:r>
                <a:rPr lang="en-US" sz="1200" b="1" i="1" smtClean="0">
                  <a:solidFill>
                    <a:schemeClr val="tx2"/>
                  </a:solidFill>
                </a:rPr>
                <a:t>J</a:t>
              </a:r>
              <a:r>
                <a:rPr lang="en-US" sz="1200" b="1" i="1" dirty="0" smtClean="0">
                  <a:solidFill>
                    <a:schemeClr val="tx2"/>
                  </a:solidFill>
                </a:rPr>
                <a:t>. Esteban Muller</a:t>
              </a:r>
              <a:endParaRPr lang="en-US" sz="1200" b="1" i="1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1176786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115" y="781664"/>
            <a:ext cx="5101305" cy="5738968"/>
          </a:xfrm>
          <a:prstGeom prst="rect">
            <a:avLst/>
          </a:prstGeom>
        </p:spPr>
      </p:pic>
      <p:grpSp>
        <p:nvGrpSpPr>
          <p:cNvPr id="1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3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Mixed filling schemes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984956" y="4635908"/>
            <a:ext cx="3923071" cy="523220"/>
            <a:chOff x="4984956" y="4513008"/>
            <a:chExt cx="3923071" cy="523220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4984956" y="4778482"/>
              <a:ext cx="540000" cy="0"/>
            </a:xfrm>
            <a:prstGeom prst="lin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>
              <a:off x="5560144" y="4513008"/>
              <a:ext cx="334788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Total heat load including e-cloud for different surface states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984956" y="4031228"/>
            <a:ext cx="3923071" cy="523220"/>
            <a:chOff x="4984956" y="3972236"/>
            <a:chExt cx="3923071" cy="523220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4984956" y="4237710"/>
              <a:ext cx="540000" cy="0"/>
            </a:xfrm>
            <a:prstGeom prst="line">
              <a:avLst/>
            </a:prstGeom>
            <a:ln w="28575">
              <a:solidFill>
                <a:srgbClr val="008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5560144" y="3972236"/>
              <a:ext cx="334788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Heat load from impedance and synchrotron radiation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989872" y="5314328"/>
            <a:ext cx="3923071" cy="307777"/>
            <a:chOff x="4975124" y="5152100"/>
            <a:chExt cx="3923071" cy="307777"/>
          </a:xfrm>
        </p:grpSpPr>
        <p:cxnSp>
          <p:nvCxnSpPr>
            <p:cNvPr id="18" name="Straight Connector 17"/>
            <p:cNvCxnSpPr/>
            <p:nvPr/>
          </p:nvCxnSpPr>
          <p:spPr>
            <a:xfrm>
              <a:off x="4975124" y="5314338"/>
              <a:ext cx="540000" cy="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5550312" y="5152100"/>
              <a:ext cx="334788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Arial" charset="0"/>
                  <a:ea typeface="Arial" charset="0"/>
                  <a:cs typeface="Arial" charset="0"/>
                </a:rPr>
                <a:t>Cryogenics limit</a:t>
              </a:r>
              <a:endParaRPr lang="en-US" sz="1400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5094559" y="5812677"/>
            <a:ext cx="3651233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 smtClean="0">
                <a:solidFill>
                  <a:schemeClr val="tx2"/>
                </a:solidFill>
              </a:rPr>
              <a:t>Assumed e-cloud suppression factor with 8b+4e </a:t>
            </a:r>
            <a:r>
              <a:rPr lang="en-US" sz="1700" smtClean="0">
                <a:solidFill>
                  <a:schemeClr val="tx2"/>
                </a:solidFill>
              </a:rPr>
              <a:t>as observed in the worst sector (S81) in 2017</a:t>
            </a:r>
            <a:endParaRPr lang="en-US" sz="1700" dirty="0" smtClean="0">
              <a:solidFill>
                <a:schemeClr val="tx2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25568" y="645827"/>
            <a:ext cx="791843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smtClean="0">
                <a:solidFill>
                  <a:schemeClr val="tx2"/>
                </a:solidFill>
              </a:rPr>
              <a:t>Built a </a:t>
            </a:r>
            <a:r>
              <a:rPr lang="en-US" sz="1700" dirty="0" smtClean="0">
                <a:solidFill>
                  <a:schemeClr val="tx2"/>
                </a:solidFill>
              </a:rPr>
              <a:t>simple model </a:t>
            </a:r>
            <a:r>
              <a:rPr lang="en-US" sz="1700" smtClean="0">
                <a:solidFill>
                  <a:schemeClr val="tx2"/>
                </a:solidFill>
              </a:rPr>
              <a:t>to optimize the </a:t>
            </a:r>
            <a:r>
              <a:rPr lang="en-US" sz="1700" dirty="0" smtClean="0">
                <a:solidFill>
                  <a:schemeClr val="tx2"/>
                </a:solidFill>
              </a:rPr>
              <a:t>“mixed scheme</a:t>
            </a:r>
            <a:r>
              <a:rPr lang="en-US" sz="1700" smtClean="0">
                <a:solidFill>
                  <a:schemeClr val="tx2"/>
                </a:solidFill>
              </a:rPr>
              <a:t>” to the </a:t>
            </a:r>
            <a:r>
              <a:rPr lang="en-US" sz="1700" dirty="0" smtClean="0">
                <a:solidFill>
                  <a:schemeClr val="tx2"/>
                </a:solidFill>
              </a:rPr>
              <a:t>available cooling capacity</a:t>
            </a:r>
          </a:p>
        </p:txBody>
      </p:sp>
    </p:spTree>
    <p:extLst>
      <p:ext uri="{BB962C8B-B14F-4D97-AF65-F5344CB8AC3E}">
        <p14:creationId xmlns:p14="http://schemas.microsoft.com/office/powerpoint/2010/main" val="176688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173" y="766919"/>
            <a:ext cx="5177600" cy="5824800"/>
          </a:xfrm>
          <a:prstGeom prst="rect">
            <a:avLst/>
          </a:prstGeom>
        </p:spPr>
      </p:pic>
      <p:grpSp>
        <p:nvGrpSpPr>
          <p:cNvPr id="1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3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Mixed filling schemes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25568" y="645827"/>
            <a:ext cx="791843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 smtClean="0">
                <a:solidFill>
                  <a:schemeClr val="tx2"/>
                </a:solidFill>
              </a:rPr>
              <a:t>Built a simple model to optimize the “mixed scheme” to the available cooling capacity</a:t>
            </a:r>
          </a:p>
        </p:txBody>
      </p:sp>
      <p:sp>
        <p:nvSpPr>
          <p:cNvPr id="22" name="TextBox 21"/>
          <p:cNvSpPr txBox="1"/>
          <p:nvPr/>
        </p:nvSpPr>
        <p:spPr>
          <a:xfrm rot="16200000">
            <a:off x="988145" y="2805942"/>
            <a:ext cx="95864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 err="1" smtClean="0">
                <a:latin typeface="Arial" charset="0"/>
                <a:ea typeface="Arial" charset="0"/>
                <a:cs typeface="Arial" charset="0"/>
              </a:rPr>
              <a:t>Cryo</a:t>
            </a:r>
            <a:r>
              <a:rPr lang="en-US" sz="1300" b="1" dirty="0" smtClean="0">
                <a:latin typeface="Arial" charset="0"/>
                <a:ea typeface="Arial" charset="0"/>
                <a:cs typeface="Arial" charset="0"/>
              </a:rPr>
              <a:t> limit</a:t>
            </a:r>
            <a:endParaRPr lang="en-US" sz="13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988145" y="5421324"/>
            <a:ext cx="95864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 err="1" smtClean="0">
                <a:latin typeface="Arial" charset="0"/>
                <a:ea typeface="Arial" charset="0"/>
                <a:cs typeface="Arial" charset="0"/>
              </a:rPr>
              <a:t>Cryo</a:t>
            </a:r>
            <a:r>
              <a:rPr lang="en-US" sz="1300" b="1" dirty="0" smtClean="0">
                <a:latin typeface="Arial" charset="0"/>
                <a:ea typeface="Arial" charset="0"/>
                <a:cs typeface="Arial" charset="0"/>
              </a:rPr>
              <a:t> limit</a:t>
            </a:r>
            <a:endParaRPr lang="en-US" sz="13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52595" y="2103827"/>
            <a:ext cx="121022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Pure 8b+4e</a:t>
            </a:r>
            <a:endParaRPr lang="en-US" sz="1300" b="1" dirty="0">
              <a:solidFill>
                <a:srgbClr val="0000F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9613" y="1389832"/>
            <a:ext cx="1258119" cy="498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701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1950244" y="2254272"/>
            <a:ext cx="5243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Beam stability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63601" y="3340100"/>
            <a:ext cx="764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Wingdings"/>
              </a:rPr>
              <a:t>[Introductory slide with overview of the work done and some references]</a:t>
            </a:r>
          </a:p>
          <a:p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Main points reported in the following</a:t>
            </a:r>
            <a:r>
              <a:rPr lang="mr-IN" dirty="0" smtClean="0">
                <a:sym typeface="Wingdings"/>
              </a:rPr>
              <a:t>…</a:t>
            </a:r>
            <a:endParaRPr lang="en-US" dirty="0" smtClean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87913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5461818" y="3618274"/>
            <a:ext cx="3534697" cy="2900518"/>
          </a:xfrm>
          <a:prstGeom prst="rect">
            <a:avLst/>
          </a:prstGeom>
          <a:solidFill>
            <a:schemeClr val="accent2">
              <a:lumMod val="75000"/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5551762" y="3620089"/>
            <a:ext cx="3465871" cy="290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b="1" u="sng" dirty="0" smtClean="0">
                <a:solidFill>
                  <a:schemeClr val="accent2">
                    <a:lumMod val="50000"/>
                  </a:schemeClr>
                </a:solidFill>
              </a:rPr>
              <a:t>Failure scenario B</a:t>
            </a:r>
          </a:p>
          <a:p>
            <a:pPr marL="285750" indent="-285750">
              <a:spcBef>
                <a:spcPts val="600"/>
              </a:spcBef>
              <a:buClr>
                <a:schemeClr val="accent2">
                  <a:lumMod val="50000"/>
                </a:schemeClr>
              </a:buClr>
              <a:buFont typeface="Arial" charset="0"/>
              <a:buChar char="•"/>
            </a:pPr>
            <a:r>
              <a:rPr lang="en-US" sz="1700" dirty="0" smtClean="0">
                <a:solidFill>
                  <a:srgbClr val="FF0000"/>
                </a:solidFill>
              </a:rPr>
              <a:t>e-cloud scaling with intensity is found to be worse than expected</a:t>
            </a:r>
          </a:p>
          <a:p>
            <a:pPr marL="285750" indent="-285750">
              <a:spcBef>
                <a:spcPts val="600"/>
              </a:spcBef>
              <a:buClr>
                <a:schemeClr val="accent2">
                  <a:lumMod val="50000"/>
                </a:schemeClr>
              </a:buClr>
              <a:buFont typeface="Arial" charset="0"/>
              <a:buChar char="•"/>
            </a:pPr>
            <a:r>
              <a:rPr lang="en-US" sz="1700" dirty="0" smtClean="0">
                <a:solidFill>
                  <a:srgbClr val="FF0000"/>
                </a:solidFill>
              </a:rPr>
              <a:t>Present </a:t>
            </a:r>
            <a:r>
              <a:rPr lang="en-US" sz="1700" dirty="0">
                <a:solidFill>
                  <a:srgbClr val="FF0000"/>
                </a:solidFill>
              </a:rPr>
              <a:t>LHC conditioning state cannot be </a:t>
            </a:r>
            <a:r>
              <a:rPr lang="en-US" sz="1700" dirty="0" smtClean="0">
                <a:solidFill>
                  <a:srgbClr val="FF0000"/>
                </a:solidFill>
              </a:rPr>
              <a:t>improved</a:t>
            </a:r>
          </a:p>
          <a:p>
            <a:pPr>
              <a:spcBef>
                <a:spcPts val="600"/>
              </a:spcBef>
            </a:pPr>
            <a:r>
              <a:rPr lang="en-US" sz="1700" dirty="0" smtClean="0">
                <a:solidFill>
                  <a:schemeClr val="accent2">
                    <a:lumMod val="50000"/>
                  </a:schemeClr>
                </a:solidFill>
              </a:rPr>
              <a:t>Perf. loss with pure 25ns: </a:t>
            </a:r>
          </a:p>
          <a:p>
            <a:pPr>
              <a:spcBef>
                <a:spcPts val="600"/>
              </a:spcBef>
            </a:pPr>
            <a:r>
              <a:rPr lang="en-US" sz="1700" dirty="0">
                <a:solidFill>
                  <a:schemeClr val="accent2">
                    <a:lumMod val="50000"/>
                  </a:schemeClr>
                </a:solidFill>
              </a:rPr>
              <a:t>	</a:t>
            </a:r>
            <a:r>
              <a:rPr lang="en-US" sz="1700" dirty="0" smtClean="0">
                <a:solidFill>
                  <a:schemeClr val="accent2">
                    <a:lumMod val="50000"/>
                  </a:schemeClr>
                </a:solidFill>
              </a:rPr>
              <a:t>from ~</a:t>
            </a:r>
            <a:r>
              <a:rPr lang="en-US" sz="1700" b="1" dirty="0" smtClean="0">
                <a:solidFill>
                  <a:schemeClr val="accent2">
                    <a:lumMod val="50000"/>
                  </a:schemeClr>
                </a:solidFill>
              </a:rPr>
              <a:t>25%</a:t>
            </a:r>
            <a:r>
              <a:rPr lang="en-US" sz="1700" dirty="0" smtClean="0">
                <a:solidFill>
                  <a:schemeClr val="accent2">
                    <a:lumMod val="50000"/>
                  </a:schemeClr>
                </a:solidFill>
              </a:rPr>
              <a:t> to </a:t>
            </a:r>
            <a:r>
              <a:rPr lang="en-US" sz="1700" b="1" dirty="0" smtClean="0">
                <a:solidFill>
                  <a:schemeClr val="accent2">
                    <a:lumMod val="50000"/>
                  </a:schemeClr>
                </a:solidFill>
              </a:rPr>
              <a:t>very bad</a:t>
            </a:r>
          </a:p>
          <a:p>
            <a:pPr>
              <a:spcBef>
                <a:spcPts val="600"/>
              </a:spcBef>
            </a:pPr>
            <a:r>
              <a:rPr lang="en-US" sz="1700" dirty="0" smtClean="0">
                <a:solidFill>
                  <a:schemeClr val="accent2">
                    <a:lumMod val="50000"/>
                  </a:schemeClr>
                </a:solidFill>
              </a:rPr>
              <a:t>Perf. loss with mixed: </a:t>
            </a:r>
          </a:p>
          <a:p>
            <a:pPr>
              <a:spcBef>
                <a:spcPts val="600"/>
              </a:spcBef>
            </a:pPr>
            <a:r>
              <a:rPr lang="en-US" sz="1700" b="1" dirty="0">
                <a:solidFill>
                  <a:schemeClr val="accent2">
                    <a:lumMod val="50000"/>
                  </a:schemeClr>
                </a:solidFill>
              </a:rPr>
              <a:t>	</a:t>
            </a:r>
            <a:r>
              <a:rPr lang="en-US" sz="1700" dirty="0" smtClean="0">
                <a:solidFill>
                  <a:schemeClr val="accent2">
                    <a:lumMod val="50000"/>
                  </a:schemeClr>
                </a:solidFill>
              </a:rPr>
              <a:t>from</a:t>
            </a:r>
            <a:r>
              <a:rPr lang="en-US" sz="1700" b="1" dirty="0" smtClean="0">
                <a:solidFill>
                  <a:schemeClr val="accent2">
                    <a:lumMod val="50000"/>
                  </a:schemeClr>
                </a:solidFill>
              </a:rPr>
              <a:t> ~12% to 28%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173" y="766919"/>
            <a:ext cx="5177600" cy="5824800"/>
          </a:xfrm>
          <a:prstGeom prst="rect">
            <a:avLst/>
          </a:prstGeom>
        </p:spPr>
      </p:pic>
      <p:grpSp>
        <p:nvGrpSpPr>
          <p:cNvPr id="1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3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Mixed filling schemes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25568" y="645827"/>
            <a:ext cx="791843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 smtClean="0">
                <a:solidFill>
                  <a:schemeClr val="tx2"/>
                </a:solidFill>
              </a:rPr>
              <a:t>Built a simple model to optimize the “mixed scheme” to the available cooling capacity</a:t>
            </a:r>
          </a:p>
        </p:txBody>
      </p:sp>
      <p:sp>
        <p:nvSpPr>
          <p:cNvPr id="22" name="TextBox 21"/>
          <p:cNvSpPr txBox="1"/>
          <p:nvPr/>
        </p:nvSpPr>
        <p:spPr>
          <a:xfrm rot="16200000">
            <a:off x="988145" y="2805942"/>
            <a:ext cx="95864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 err="1" smtClean="0">
                <a:latin typeface="Arial" charset="0"/>
                <a:ea typeface="Arial" charset="0"/>
                <a:cs typeface="Arial" charset="0"/>
              </a:rPr>
              <a:t>Cryo</a:t>
            </a:r>
            <a:r>
              <a:rPr lang="en-US" sz="1300" b="1" dirty="0" smtClean="0">
                <a:latin typeface="Arial" charset="0"/>
                <a:ea typeface="Arial" charset="0"/>
                <a:cs typeface="Arial" charset="0"/>
              </a:rPr>
              <a:t> limit</a:t>
            </a:r>
            <a:endParaRPr lang="en-US" sz="13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988145" y="5421324"/>
            <a:ext cx="95864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 err="1" smtClean="0">
                <a:latin typeface="Arial" charset="0"/>
                <a:ea typeface="Arial" charset="0"/>
                <a:cs typeface="Arial" charset="0"/>
              </a:rPr>
              <a:t>Cryo</a:t>
            </a:r>
            <a:r>
              <a:rPr lang="en-US" sz="1300" b="1" dirty="0" smtClean="0">
                <a:latin typeface="Arial" charset="0"/>
                <a:ea typeface="Arial" charset="0"/>
                <a:cs typeface="Arial" charset="0"/>
              </a:rPr>
              <a:t> limit</a:t>
            </a:r>
            <a:endParaRPr lang="en-US" sz="13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52595" y="2103827"/>
            <a:ext cx="121022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Pure 8b+4e</a:t>
            </a:r>
            <a:endParaRPr lang="en-US" sz="1300" b="1" dirty="0">
              <a:solidFill>
                <a:srgbClr val="0000F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138517" y="1342104"/>
            <a:ext cx="309716" cy="2044800"/>
          </a:xfrm>
          <a:prstGeom prst="rect">
            <a:avLst/>
          </a:prstGeom>
          <a:solidFill>
            <a:srgbClr val="0080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448233" y="1342104"/>
            <a:ext cx="1843548" cy="2045110"/>
          </a:xfrm>
          <a:prstGeom prst="rect">
            <a:avLst/>
          </a:prstGeom>
          <a:solidFill>
            <a:schemeClr val="accent2">
              <a:lumMod val="75000"/>
              <a:alpha val="2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9613" y="1389832"/>
            <a:ext cx="1258119" cy="498346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5461818" y="1150371"/>
            <a:ext cx="3534697" cy="2286000"/>
          </a:xfrm>
          <a:prstGeom prst="rect">
            <a:avLst/>
          </a:prstGeom>
          <a:solidFill>
            <a:srgbClr val="00800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551762" y="1181679"/>
            <a:ext cx="3312000" cy="2231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b="1" u="sng" dirty="0" smtClean="0">
                <a:solidFill>
                  <a:schemeClr val="accent6">
                    <a:lumMod val="50000"/>
                  </a:schemeClr>
                </a:solidFill>
              </a:rPr>
              <a:t>Failure scenario A:</a:t>
            </a:r>
          </a:p>
          <a:p>
            <a:pPr marL="285750" indent="-285750">
              <a:spcBef>
                <a:spcPts val="600"/>
              </a:spcBef>
              <a:buClr>
                <a:schemeClr val="accent6">
                  <a:lumMod val="50000"/>
                </a:schemeClr>
              </a:buClr>
              <a:buFont typeface="Arial" charset="0"/>
              <a:buChar char="•"/>
            </a:pPr>
            <a:r>
              <a:rPr lang="en-US" sz="1700" dirty="0" smtClean="0">
                <a:solidFill>
                  <a:srgbClr val="008000"/>
                </a:solidFill>
              </a:rPr>
              <a:t>e-cloud scaling with intensity is confirmed by experiment</a:t>
            </a:r>
          </a:p>
          <a:p>
            <a:pPr marL="285750" indent="-285750">
              <a:spcBef>
                <a:spcPts val="600"/>
              </a:spcBef>
              <a:buClr>
                <a:schemeClr val="accent6">
                  <a:lumMod val="50000"/>
                </a:schemeClr>
              </a:buClr>
              <a:buFont typeface="Arial" charset="0"/>
              <a:buChar char="•"/>
            </a:pPr>
            <a:r>
              <a:rPr lang="en-US" sz="1700" dirty="0" smtClean="0">
                <a:solidFill>
                  <a:srgbClr val="FF0000"/>
                </a:solidFill>
              </a:rPr>
              <a:t>Present LHC conditioning state cannot be improved</a:t>
            </a:r>
          </a:p>
          <a:p>
            <a:pPr>
              <a:spcBef>
                <a:spcPts val="600"/>
              </a:spcBef>
            </a:pPr>
            <a:r>
              <a:rPr lang="en-US" sz="1700" dirty="0" smtClean="0">
                <a:solidFill>
                  <a:schemeClr val="accent6">
                    <a:lumMod val="50000"/>
                  </a:schemeClr>
                </a:solidFill>
              </a:rPr>
              <a:t>Perf. loss with pure 25ns:  </a:t>
            </a:r>
            <a:r>
              <a:rPr lang="en-US" sz="1700" b="1" dirty="0" smtClean="0">
                <a:solidFill>
                  <a:schemeClr val="accent6">
                    <a:lumMod val="50000"/>
                  </a:schemeClr>
                </a:solidFill>
              </a:rPr>
              <a:t>~25 %</a:t>
            </a:r>
          </a:p>
          <a:p>
            <a:pPr>
              <a:spcBef>
                <a:spcPts val="600"/>
              </a:spcBef>
            </a:pPr>
            <a:r>
              <a:rPr lang="en-US" sz="1700" dirty="0" smtClean="0">
                <a:solidFill>
                  <a:schemeClr val="accent6">
                    <a:lumMod val="50000"/>
                  </a:schemeClr>
                </a:solidFill>
              </a:rPr>
              <a:t>Perf. loss with mixed:         </a:t>
            </a:r>
            <a:r>
              <a:rPr lang="en-US" sz="1700" b="1" dirty="0" smtClean="0">
                <a:solidFill>
                  <a:schemeClr val="accent6">
                    <a:lumMod val="50000"/>
                  </a:schemeClr>
                </a:solidFill>
              </a:rPr>
              <a:t>~12 %</a:t>
            </a:r>
          </a:p>
        </p:txBody>
      </p:sp>
    </p:spTree>
    <p:extLst>
      <p:ext uri="{BB962C8B-B14F-4D97-AF65-F5344CB8AC3E}">
        <p14:creationId xmlns:p14="http://schemas.microsoft.com/office/powerpoint/2010/main" val="1711873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8" grpId="0"/>
      <p:bldP spid="2" grpId="0" animBg="1"/>
      <p:bldP spid="17" grpId="0" animBg="1"/>
      <p:bldP spid="18" grpId="0" animBg="1"/>
      <p:bldP spid="1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173" y="766919"/>
            <a:ext cx="5177600" cy="5824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173" y="766919"/>
            <a:ext cx="5177600" cy="5824800"/>
          </a:xfrm>
          <a:prstGeom prst="rect">
            <a:avLst/>
          </a:prstGeom>
        </p:spPr>
      </p:pic>
      <p:grpSp>
        <p:nvGrpSpPr>
          <p:cNvPr id="1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3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Mixed filling schemes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25568" y="645827"/>
            <a:ext cx="7918432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 smtClean="0">
                <a:solidFill>
                  <a:schemeClr val="tx2"/>
                </a:solidFill>
              </a:rPr>
              <a:t>Built a simple model to optimize the “mixed scheme” to the available cooling capacity</a:t>
            </a:r>
          </a:p>
        </p:txBody>
      </p:sp>
      <p:sp>
        <p:nvSpPr>
          <p:cNvPr id="22" name="TextBox 21"/>
          <p:cNvSpPr txBox="1"/>
          <p:nvPr/>
        </p:nvSpPr>
        <p:spPr>
          <a:xfrm rot="16200000">
            <a:off x="988145" y="2805942"/>
            <a:ext cx="95864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 err="1" smtClean="0">
                <a:latin typeface="Arial" charset="0"/>
                <a:ea typeface="Arial" charset="0"/>
                <a:cs typeface="Arial" charset="0"/>
              </a:rPr>
              <a:t>Cryo</a:t>
            </a:r>
            <a:r>
              <a:rPr lang="en-US" sz="1300" b="1" dirty="0" smtClean="0">
                <a:latin typeface="Arial" charset="0"/>
                <a:ea typeface="Arial" charset="0"/>
                <a:cs typeface="Arial" charset="0"/>
              </a:rPr>
              <a:t> limit</a:t>
            </a:r>
            <a:endParaRPr lang="en-US" sz="13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988145" y="5421324"/>
            <a:ext cx="958643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 err="1" smtClean="0">
                <a:latin typeface="Arial" charset="0"/>
                <a:ea typeface="Arial" charset="0"/>
                <a:cs typeface="Arial" charset="0"/>
              </a:rPr>
              <a:t>Cryo</a:t>
            </a:r>
            <a:r>
              <a:rPr lang="en-US" sz="1300" b="1" dirty="0" smtClean="0">
                <a:latin typeface="Arial" charset="0"/>
                <a:ea typeface="Arial" charset="0"/>
                <a:cs typeface="Arial" charset="0"/>
              </a:rPr>
              <a:t> limit</a:t>
            </a:r>
            <a:endParaRPr lang="en-US" sz="13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52595" y="2103827"/>
            <a:ext cx="121022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Pure 8b+4e</a:t>
            </a:r>
            <a:endParaRPr lang="en-US" sz="1300" b="1" dirty="0">
              <a:solidFill>
                <a:srgbClr val="0000F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39613" y="1389832"/>
            <a:ext cx="1258119" cy="49834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836686" y="2846162"/>
            <a:ext cx="121022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Pure 50 ns</a:t>
            </a:r>
            <a:endParaRPr lang="en-US" sz="1300" b="1" dirty="0">
              <a:solidFill>
                <a:srgbClr val="0000F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rot="567511">
            <a:off x="3325409" y="2438122"/>
            <a:ext cx="163004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 smtClean="0">
                <a:solidFill>
                  <a:schemeClr val="accent6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Mixed 50ns/25ns</a:t>
            </a:r>
            <a:endParaRPr lang="en-US" sz="1300" b="1" dirty="0">
              <a:solidFill>
                <a:schemeClr val="accent6">
                  <a:lumMod val="7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rot="567511">
            <a:off x="3286079" y="1985839"/>
            <a:ext cx="163004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b="1" dirty="0" smtClean="0">
                <a:solidFill>
                  <a:srgbClr val="0000FF"/>
                </a:solidFill>
                <a:latin typeface="Arial" charset="0"/>
                <a:ea typeface="Arial" charset="0"/>
                <a:cs typeface="Arial" charset="0"/>
              </a:rPr>
              <a:t>Mixed 8b+4e/25ns</a:t>
            </a:r>
            <a:endParaRPr lang="en-US" sz="1300" b="1" dirty="0">
              <a:solidFill>
                <a:srgbClr val="0000F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42155" y="1179871"/>
            <a:ext cx="3524865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dirty="0" smtClean="0">
                <a:solidFill>
                  <a:schemeClr val="tx2"/>
                </a:solidFill>
              </a:rPr>
              <a:t>Considered also </a:t>
            </a:r>
            <a:r>
              <a:rPr lang="en-US" sz="1700" b="1" dirty="0">
                <a:solidFill>
                  <a:srgbClr val="FF0000"/>
                </a:solidFill>
              </a:rPr>
              <a:t>50ns/25ns </a:t>
            </a:r>
            <a:r>
              <a:rPr lang="en-US" sz="1700" b="1" dirty="0" smtClean="0">
                <a:solidFill>
                  <a:srgbClr val="FF0000"/>
                </a:solidFill>
              </a:rPr>
              <a:t>mixed scheme: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Assumed ideal e-cloud suppression for 50 ns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We know from Run1 that e-cloud is suppressed  with 50 ns for </a:t>
            </a:r>
            <a:r>
              <a:rPr lang="en-US" sz="1700" dirty="0" err="1" smtClean="0">
                <a:solidFill>
                  <a:schemeClr val="tx2"/>
                </a:solidFill>
              </a:rPr>
              <a:t>I</a:t>
            </a:r>
            <a:r>
              <a:rPr lang="en-US" sz="1700" baseline="-25000" dirty="0" err="1" smtClean="0">
                <a:solidFill>
                  <a:schemeClr val="tx2"/>
                </a:solidFill>
              </a:rPr>
              <a:t>b</a:t>
            </a:r>
            <a:r>
              <a:rPr lang="en-US" sz="1700" dirty="0" smtClean="0">
                <a:solidFill>
                  <a:schemeClr val="tx2"/>
                </a:solidFill>
              </a:rPr>
              <a:t>&lt;=1.7e11 p/bun (but at 4 </a:t>
            </a:r>
            <a:r>
              <a:rPr lang="en-US" sz="1700" dirty="0" err="1" smtClean="0">
                <a:solidFill>
                  <a:schemeClr val="tx2"/>
                </a:solidFill>
              </a:rPr>
              <a:t>TeV</a:t>
            </a:r>
            <a:r>
              <a:rPr lang="mr-IN" sz="1700" dirty="0" smtClean="0">
                <a:solidFill>
                  <a:schemeClr val="tx2"/>
                </a:solidFill>
              </a:rPr>
              <a:t>…</a:t>
            </a:r>
            <a:r>
              <a:rPr lang="en-US" sz="1700" dirty="0" smtClean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buFont typeface="Arial" charset="0"/>
              <a:buChar char="•"/>
            </a:pPr>
            <a:endParaRPr lang="en-US" sz="1700" dirty="0">
              <a:solidFill>
                <a:schemeClr val="tx2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Performance is only slightly worse than 25ns/8b+4e</a:t>
            </a:r>
          </a:p>
          <a:p>
            <a:pPr marL="285750" indent="-285750">
              <a:buFont typeface="Arial" charset="0"/>
              <a:buChar char="•"/>
            </a:pPr>
            <a:endParaRPr lang="en-US" sz="1700" dirty="0" smtClean="0">
              <a:solidFill>
                <a:schemeClr val="tx2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Can be considered as </a:t>
            </a:r>
            <a:r>
              <a:rPr lang="en-US" sz="1700" b="1" dirty="0" smtClean="0">
                <a:solidFill>
                  <a:srgbClr val="FF0000"/>
                </a:solidFill>
              </a:rPr>
              <a:t>backup for a “Failure scenario C” </a:t>
            </a:r>
            <a:r>
              <a:rPr lang="en-US" sz="1700" dirty="0" smtClean="0">
                <a:solidFill>
                  <a:schemeClr val="tx2"/>
                </a:solidFill>
              </a:rPr>
              <a:t>in which e-cloud suppression with 8b+4e is found to degrade with bunch charge </a:t>
            </a:r>
            <a:endParaRPr lang="en-US" sz="17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59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1935496" y="2018297"/>
            <a:ext cx="52435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Emittance </a:t>
            </a:r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preservation</a:t>
            </a:r>
          </a:p>
          <a:p>
            <a:pPr algn="ctr"/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63601" y="3340100"/>
            <a:ext cx="7645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Wingdings"/>
              </a:rPr>
              <a:t>[Introductory slide with overview of the work done and some references]</a:t>
            </a:r>
          </a:p>
          <a:p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Main points reported in the following</a:t>
            </a:r>
            <a:r>
              <a:rPr lang="mr-IN" dirty="0" smtClean="0">
                <a:sym typeface="Wingdings"/>
              </a:rPr>
              <a:t>…</a:t>
            </a:r>
            <a:endParaRPr lang="en-US" dirty="0" smtClean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141978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1168400" y="523672"/>
            <a:ext cx="7975600" cy="3616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ts val="600"/>
              </a:spcBef>
              <a:buClr>
                <a:schemeClr val="tx2"/>
              </a:buClr>
            </a:pPr>
            <a:r>
              <a:rPr lang="en-US" dirty="0" smtClean="0">
                <a:solidFill>
                  <a:schemeClr val="tx2"/>
                </a:solidFill>
              </a:rPr>
              <a:t>Assumptions made for HL-LHC performance estimates:</a:t>
            </a:r>
          </a:p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dirty="0" smtClean="0">
                <a:solidFill>
                  <a:schemeClr val="tx2"/>
                </a:solidFill>
              </a:rPr>
              <a:t>Blow-up from Intra-Beam Scattering (IBS) is included in the model</a:t>
            </a:r>
            <a:endParaRPr lang="en-US" dirty="0">
              <a:solidFill>
                <a:schemeClr val="tx2"/>
              </a:solidFill>
            </a:endParaRPr>
          </a:p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</a:rPr>
              <a:t>10% additional blow-up (0.3 </a:t>
            </a:r>
            <a:r>
              <a:rPr lang="en-US" sz="1700" dirty="0" smtClean="0">
                <a:solidFill>
                  <a:schemeClr val="tx2"/>
                </a:solidFill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1700" dirty="0" smtClean="0">
                <a:solidFill>
                  <a:schemeClr val="tx2"/>
                </a:solidFill>
              </a:rPr>
              <a:t>m) is assumed from end-of-injection to collisions</a:t>
            </a:r>
          </a:p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endParaRPr lang="en-US" sz="1700" dirty="0" smtClean="0">
              <a:solidFill>
                <a:schemeClr val="tx2"/>
              </a:solidFill>
            </a:endParaRPr>
          </a:p>
          <a:p>
            <a:pPr marL="0" lvl="1">
              <a:spcBef>
                <a:spcPts val="600"/>
              </a:spcBef>
              <a:buClr>
                <a:schemeClr val="tx2"/>
              </a:buClr>
            </a:pPr>
            <a:r>
              <a:rPr lang="en-US" sz="1700" dirty="0" smtClean="0">
                <a:solidFill>
                  <a:schemeClr val="tx2"/>
                </a:solidFill>
              </a:rPr>
              <a:t>These are significantly better than presently achieved in the LHC (for nominal intensity):</a:t>
            </a:r>
          </a:p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</a:rPr>
              <a:t>Observed increase from injection to collisions ~0.8 </a:t>
            </a:r>
            <a:r>
              <a:rPr lang="en-US" sz="1700" dirty="0" smtClean="0">
                <a:solidFill>
                  <a:schemeClr val="tx2"/>
                </a:solidFill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1700" dirty="0" smtClean="0">
                <a:solidFill>
                  <a:schemeClr val="tx2"/>
                </a:solidFill>
              </a:rPr>
              <a:t>m</a:t>
            </a:r>
          </a:p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Courier New" charset="0"/>
              <a:buChar char="o"/>
            </a:pPr>
            <a:r>
              <a:rPr lang="en-US" sz="1700" dirty="0" smtClean="0">
                <a:solidFill>
                  <a:schemeClr val="tx2"/>
                </a:solidFill>
              </a:rPr>
              <a:t>Additional blow-up in collisions (on top of IBS) ~0.07 </a:t>
            </a:r>
            <a:r>
              <a:rPr lang="en-US" sz="1700" dirty="0" smtClean="0">
                <a:solidFill>
                  <a:schemeClr val="tx2"/>
                </a:solidFill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1700" dirty="0" smtClean="0">
                <a:solidFill>
                  <a:schemeClr val="tx2"/>
                </a:solidFill>
              </a:rPr>
              <a:t>m/h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These figures are observed to be practically independent on the injected intensity/brightness </a:t>
            </a:r>
          </a:p>
          <a:p>
            <a:pPr marL="285750" lvl="1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r>
              <a:rPr lang="en-US" sz="1700" u="sng" dirty="0" smtClean="0">
                <a:solidFill>
                  <a:schemeClr val="tx2"/>
                </a:solidFill>
              </a:rPr>
              <a:t>Studies to be conducted in 2018 to better identify the sources and device possible mitigations</a:t>
            </a:r>
          </a:p>
        </p:txBody>
      </p:sp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Emittance preservation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914" y="4796359"/>
            <a:ext cx="2527300" cy="6223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-1" r="560" b="27799"/>
          <a:stretch/>
        </p:blipFill>
        <p:spPr>
          <a:xfrm>
            <a:off x="202406" y="5583238"/>
            <a:ext cx="8739188" cy="61436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32" name="Rectangle 31"/>
          <p:cNvSpPr/>
          <p:nvPr/>
        </p:nvSpPr>
        <p:spPr>
          <a:xfrm>
            <a:off x="228600" y="4244772"/>
            <a:ext cx="881380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ts val="600"/>
              </a:spcBef>
              <a:buClr>
                <a:schemeClr val="tx2"/>
              </a:buClr>
            </a:pPr>
            <a:r>
              <a:rPr lang="en-US" sz="1700" dirty="0" smtClean="0">
                <a:solidFill>
                  <a:schemeClr val="tx2"/>
                </a:solidFill>
              </a:rPr>
              <a:t>To assess possible performance degradation applied LHC observed blow-up to HL-LHC cases: </a:t>
            </a:r>
          </a:p>
        </p:txBody>
      </p:sp>
      <p:sp>
        <p:nvSpPr>
          <p:cNvPr id="10" name="Rectangle 9"/>
          <p:cNvSpPr/>
          <p:nvPr/>
        </p:nvSpPr>
        <p:spPr>
          <a:xfrm>
            <a:off x="5080000" y="5562600"/>
            <a:ext cx="2717800" cy="635000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094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1168400" y="523672"/>
            <a:ext cx="797560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endParaRPr lang="en-US" sz="1700" dirty="0" smtClean="0">
              <a:solidFill>
                <a:schemeClr val="tx2"/>
              </a:solidFill>
            </a:endParaRPr>
          </a:p>
        </p:txBody>
      </p:sp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Emittance preservation: impact on performance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1818953" y="2565400"/>
            <a:ext cx="7325048" cy="4122496"/>
            <a:chOff x="2495930" y="2978630"/>
            <a:chExt cx="6648069" cy="3741496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95930" y="2978630"/>
              <a:ext cx="6648069" cy="3741496"/>
            </a:xfrm>
            <a:prstGeom prst="rect">
              <a:avLst/>
            </a:prstGeom>
          </p:spPr>
        </p:pic>
        <p:sp>
          <p:nvSpPr>
            <p:cNvPr id="15" name="Oval 14"/>
            <p:cNvSpPr/>
            <p:nvPr/>
          </p:nvSpPr>
          <p:spPr>
            <a:xfrm>
              <a:off x="7702154" y="5897625"/>
              <a:ext cx="1291944" cy="653909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420"/>
          <a:stretch/>
        </p:blipFill>
        <p:spPr>
          <a:xfrm>
            <a:off x="953101" y="507530"/>
            <a:ext cx="3441099" cy="241513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4127501" y="685800"/>
            <a:ext cx="5016499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The impact of the extra blow-up on the expected performance is very small, as during a large fraction of the fill we can use </a:t>
            </a:r>
            <a:r>
              <a:rPr lang="en-US" sz="1700" dirty="0" smtClean="0">
                <a:solidFill>
                  <a:schemeClr val="tx2"/>
                </a:solidFill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sz="1700" dirty="0" smtClean="0">
                <a:solidFill>
                  <a:schemeClr val="tx2"/>
                </a:solidFill>
              </a:rPr>
              <a:t>* to compensate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But with large emittances it can become tricky to ensure the </a:t>
            </a:r>
            <a:r>
              <a:rPr lang="en-US" sz="1700" b="1" dirty="0" smtClean="0">
                <a:solidFill>
                  <a:srgbClr val="FF0000"/>
                </a:solidFill>
              </a:rPr>
              <a:t>required beam-beam separation</a:t>
            </a:r>
            <a:r>
              <a:rPr lang="mr-IN" sz="1700" dirty="0" smtClean="0">
                <a:solidFill>
                  <a:schemeClr val="tx2"/>
                </a:solidFill>
              </a:rPr>
              <a:t>…</a:t>
            </a:r>
            <a:endParaRPr lang="en-US" sz="1700" dirty="0" smtClean="0">
              <a:solidFill>
                <a:schemeClr val="tx2"/>
              </a:solidFill>
            </a:endParaRPr>
          </a:p>
          <a:p>
            <a:endParaRPr lang="en-US" sz="1700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452777">
            <a:off x="6934200" y="6083301"/>
            <a:ext cx="1498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Lim. for 6</a:t>
            </a:r>
            <a:r>
              <a:rPr lang="en-US" sz="1200" dirty="0" smtClean="0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 DA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182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1168400" y="523672"/>
            <a:ext cx="797560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endParaRPr lang="en-US" sz="1700" dirty="0" smtClean="0">
              <a:solidFill>
                <a:schemeClr val="tx2"/>
              </a:solidFill>
            </a:endParaRPr>
          </a:p>
        </p:txBody>
      </p:sp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Emittance preservation: backup scheme (BCMS)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57301" y="558800"/>
            <a:ext cx="759460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700" b="1" dirty="0" smtClean="0">
                <a:solidFill>
                  <a:schemeClr val="tx2"/>
                </a:solidFill>
              </a:rPr>
              <a:t>Low emittance beams from the injectors (BCMS) </a:t>
            </a:r>
            <a:r>
              <a:rPr lang="en-US" sz="1700" dirty="0" smtClean="0">
                <a:solidFill>
                  <a:schemeClr val="tx2"/>
                </a:solidFill>
              </a:rPr>
              <a:t>can be used to restore the required beam-beam separation </a:t>
            </a:r>
            <a:endParaRPr lang="en-US" sz="1700" dirty="0">
              <a:solidFill>
                <a:schemeClr val="tx2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/>
          <a:srcRect l="-1" r="560" b="3918"/>
          <a:stretch/>
        </p:blipFill>
        <p:spPr>
          <a:xfrm>
            <a:off x="457200" y="1296498"/>
            <a:ext cx="8269288" cy="77360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/>
          <a:srcRect t="8914"/>
          <a:stretch/>
        </p:blipFill>
        <p:spPr>
          <a:xfrm>
            <a:off x="241300" y="2303216"/>
            <a:ext cx="8737600" cy="4465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58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1168400" y="523672"/>
            <a:ext cx="797560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endParaRPr lang="en-US" sz="1700" dirty="0" smtClean="0">
              <a:solidFill>
                <a:schemeClr val="tx2"/>
              </a:solidFill>
            </a:endParaRPr>
          </a:p>
        </p:txBody>
      </p:sp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Filling schemes: standard vs BCMS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427574" y="1485900"/>
            <a:ext cx="8280000" cy="866289"/>
            <a:chOff x="579974" y="1422400"/>
            <a:chExt cx="8280000" cy="866289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9974" y="1422400"/>
              <a:ext cx="8280000" cy="540000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609600" y="1950135"/>
              <a:ext cx="655320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0" i="0" smtClean="0">
                  <a:effectLst/>
                  <a:latin typeface="Arial" charset="0"/>
                </a:rPr>
                <a:t>25ns_2760b_2748_2494_2572_288bpi_13inj_800ns_bs200ns</a:t>
              </a:r>
              <a:endParaRPr lang="en-US" sz="160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57200" y="4742706"/>
            <a:ext cx="8305400" cy="860683"/>
            <a:chOff x="609600" y="3485406"/>
            <a:chExt cx="8305400" cy="860683"/>
          </a:xfrm>
        </p:grpSpPr>
        <p:pic>
          <p:nvPicPr>
            <p:cNvPr id="8" name="Picture 7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5000" y="3485406"/>
              <a:ext cx="8280000" cy="540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9600" y="4007535"/>
              <a:ext cx="666750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0" i="0" smtClean="0">
                  <a:effectLst/>
                  <a:latin typeface="Arial" charset="0"/>
                </a:rPr>
                <a:t>25ns_2748b_2740_2250_2376_240bpi_13inj_800ns_bs200ns</a:t>
              </a:r>
              <a:endParaRPr lang="en-US" sz="160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52974" y="3149599"/>
            <a:ext cx="8280000" cy="853590"/>
            <a:chOff x="605374" y="2463799"/>
            <a:chExt cx="8280000" cy="853590"/>
          </a:xfrm>
        </p:grpSpPr>
        <p:sp>
          <p:nvSpPr>
            <p:cNvPr id="10" name="Rectangle 9"/>
            <p:cNvSpPr/>
            <p:nvPr/>
          </p:nvSpPr>
          <p:spPr>
            <a:xfrm>
              <a:off x="609600" y="2978835"/>
              <a:ext cx="732790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0" i="0" smtClean="0">
                  <a:effectLst/>
                  <a:latin typeface="Arial" charset="0"/>
                </a:rPr>
                <a:t>25ns_2748b_2736_2251_2375_288bpi_12inj_800ns_bs200ns</a:t>
              </a:r>
              <a:endParaRPr lang="en-US" sz="1600"/>
            </a:p>
          </p:txBody>
        </p:sp>
        <p:pic>
          <p:nvPicPr>
            <p:cNvPr id="11" name="Picture 10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05374" y="2463799"/>
              <a:ext cx="8280000" cy="540000"/>
            </a:xfrm>
            <a:prstGeom prst="rect">
              <a:avLst/>
            </a:prstGeom>
          </p:spPr>
        </p:pic>
      </p:grpSp>
      <p:sp>
        <p:nvSpPr>
          <p:cNvPr id="17" name="TextBox 16"/>
          <p:cNvSpPr txBox="1"/>
          <p:nvPr/>
        </p:nvSpPr>
        <p:spPr>
          <a:xfrm>
            <a:off x="457200" y="1092200"/>
            <a:ext cx="8242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Standard (288b./inj.)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95300" y="2768600"/>
            <a:ext cx="8242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smtClean="0">
                <a:solidFill>
                  <a:srgbClr val="FF0000"/>
                </a:solidFill>
              </a:rPr>
              <a:t>BCMS (288b</a:t>
            </a:r>
            <a:r>
              <a:rPr lang="en-US" b="1" dirty="0" smtClean="0">
                <a:solidFill>
                  <a:srgbClr val="FF0000"/>
                </a:solidFill>
              </a:rPr>
              <a:t>./inj.)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95300" y="4356100"/>
            <a:ext cx="8242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BCMS (240b./inj.)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96900" y="6135329"/>
            <a:ext cx="81025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b="1" dirty="0" smtClean="0">
                <a:solidFill>
                  <a:schemeClr val="tx2"/>
                </a:solidFill>
              </a:rPr>
              <a:t>With 200 ns and 800 ns kicker gaps the three schemes are practically equivalent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39586" y="5579807"/>
            <a:ext cx="81025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tx2"/>
                </a:solidFill>
              </a:rPr>
              <a:t>Easier for the injectors: </a:t>
            </a:r>
            <a:r>
              <a:rPr lang="en-US" sz="1600" dirty="0" smtClean="0">
                <a:solidFill>
                  <a:schemeClr val="tx2"/>
                </a:solidFill>
              </a:rPr>
              <a:t>less time at SPS flat-bottom, less demanding for protection devices</a:t>
            </a:r>
            <a:endParaRPr lang="en-US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420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1168400" y="523672"/>
            <a:ext cx="7975600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2" indent="-285750">
              <a:spcBef>
                <a:spcPts val="600"/>
              </a:spcBef>
              <a:buClr>
                <a:schemeClr val="tx2"/>
              </a:buClr>
              <a:buFont typeface="Arial" charset="0"/>
              <a:buChar char="•"/>
            </a:pPr>
            <a:endParaRPr lang="en-US" sz="1700" dirty="0" smtClean="0">
              <a:solidFill>
                <a:schemeClr val="tx2"/>
              </a:solidFill>
            </a:endParaRPr>
          </a:p>
        </p:txBody>
      </p:sp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Emittance preservation in collisions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27804" y="442451"/>
            <a:ext cx="7683499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 smtClean="0">
                <a:solidFill>
                  <a:schemeClr val="tx2"/>
                </a:solidFill>
              </a:rPr>
              <a:t>Stronger head-on beam-beam interactions (</a:t>
            </a:r>
            <a:r>
              <a:rPr lang="en-US" sz="1700" b="1" dirty="0" smtClean="0">
                <a:solidFill>
                  <a:schemeClr val="tx2"/>
                </a:solidFill>
              </a:rPr>
              <a:t>larger tune spread</a:t>
            </a:r>
            <a:r>
              <a:rPr lang="en-US" sz="1700" dirty="0" smtClean="0">
                <a:solidFill>
                  <a:schemeClr val="tx2"/>
                </a:solidFill>
              </a:rPr>
              <a:t>) will enhance the </a:t>
            </a:r>
            <a:r>
              <a:rPr lang="en-US" sz="1700" b="1" dirty="0" smtClean="0">
                <a:solidFill>
                  <a:schemeClr val="tx2"/>
                </a:solidFill>
              </a:rPr>
              <a:t>emittance growth due to coherent excitations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 wen need to be careful with: 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1700" dirty="0">
                <a:solidFill>
                  <a:schemeClr val="tx2"/>
                </a:solidFill>
                <a:sym typeface="Wingdings"/>
              </a:rPr>
              <a:t>Noise from </a:t>
            </a:r>
            <a:r>
              <a:rPr lang="en-US" sz="1700" b="1" dirty="0">
                <a:solidFill>
                  <a:schemeClr val="tx2"/>
                </a:solidFill>
                <a:sym typeface="Wingdings"/>
              </a:rPr>
              <a:t>Power Converters</a:t>
            </a:r>
            <a:r>
              <a:rPr lang="en-US" sz="1700" b="1" dirty="0">
                <a:solidFill>
                  <a:srgbClr val="FF0000"/>
                </a:solidFill>
                <a:sym typeface="Wingdings"/>
              </a:rPr>
              <a:t> 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 part of design specs for the new ones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Noise introduced by </a:t>
            </a:r>
            <a:r>
              <a:rPr lang="en-US" sz="1700" b="1" dirty="0">
                <a:solidFill>
                  <a:schemeClr val="tx2"/>
                </a:solidFill>
              </a:rPr>
              <a:t>C</a:t>
            </a:r>
            <a:r>
              <a:rPr lang="en-US" sz="1700" b="1" dirty="0" smtClean="0">
                <a:solidFill>
                  <a:schemeClr val="tx2"/>
                </a:solidFill>
              </a:rPr>
              <a:t>rab </a:t>
            </a:r>
            <a:r>
              <a:rPr lang="en-US" sz="1700" b="1" dirty="0">
                <a:solidFill>
                  <a:schemeClr val="tx2"/>
                </a:solidFill>
              </a:rPr>
              <a:t>C</a:t>
            </a:r>
            <a:r>
              <a:rPr lang="en-US" sz="1700" b="1" dirty="0" smtClean="0">
                <a:solidFill>
                  <a:schemeClr val="tx2"/>
                </a:solidFill>
              </a:rPr>
              <a:t>avities </a:t>
            </a:r>
          </a:p>
          <a:p>
            <a:pPr marL="742950" lvl="1" indent="-285750">
              <a:buFont typeface="Wingdings" charset="2"/>
              <a:buChar char="à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A dedicated feedback is being designed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Noise introduced by the </a:t>
            </a:r>
            <a:r>
              <a:rPr lang="en-US" sz="1700" b="1" dirty="0">
                <a:solidFill>
                  <a:schemeClr val="tx2"/>
                </a:solidFill>
              </a:rPr>
              <a:t>T</a:t>
            </a:r>
            <a:r>
              <a:rPr lang="en-US" sz="1700" b="1" dirty="0" smtClean="0">
                <a:solidFill>
                  <a:schemeClr val="tx2"/>
                </a:solidFill>
              </a:rPr>
              <a:t>ransverse </a:t>
            </a:r>
            <a:r>
              <a:rPr lang="en-US" sz="1700" b="1" dirty="0">
                <a:solidFill>
                  <a:schemeClr val="tx2"/>
                </a:solidFill>
              </a:rPr>
              <a:t>D</a:t>
            </a:r>
            <a:r>
              <a:rPr lang="en-US" sz="1700" b="1" dirty="0" smtClean="0">
                <a:solidFill>
                  <a:schemeClr val="tx2"/>
                </a:solidFill>
              </a:rPr>
              <a:t>amper</a:t>
            </a:r>
          </a:p>
          <a:p>
            <a:pPr marL="742950" lvl="1" indent="-285750">
              <a:buFont typeface="Wingdings" charset="2"/>
              <a:buChar char="à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Improvements are under study: use of a larger number of pickups and improved electronics</a:t>
            </a:r>
          </a:p>
          <a:p>
            <a:pPr>
              <a:spcBef>
                <a:spcPts val="600"/>
              </a:spcBef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If needed, further mitigation can be obtained by introducing a </a:t>
            </a:r>
            <a:r>
              <a:rPr lang="en-US" sz="1700" b="1" dirty="0" smtClean="0">
                <a:solidFill>
                  <a:schemeClr val="tx2"/>
                </a:solidFill>
                <a:sym typeface="Wingdings"/>
              </a:rPr>
              <a:t>small separation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 (~1</a:t>
            </a:r>
            <a:r>
              <a:rPr lang="en-US" sz="1700" dirty="0" smtClean="0">
                <a:solidFill>
                  <a:schemeClr val="tx2"/>
                </a:solidFill>
                <a:latin typeface="Symbol" charset="2"/>
                <a:ea typeface="Symbol" charset="2"/>
                <a:cs typeface="Symbol" charset="2"/>
                <a:sym typeface="Wingdings"/>
              </a:rPr>
              <a:t>s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) at the main IPs in the first part of the fill (no impact on </a:t>
            </a:r>
            <a:r>
              <a:rPr lang="en-US" sz="1700" dirty="0" err="1" smtClean="0">
                <a:solidFill>
                  <a:schemeClr val="tx2"/>
                </a:solidFill>
                <a:sym typeface="Wingdings"/>
              </a:rPr>
              <a:t>lumi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 as it is during </a:t>
            </a:r>
            <a:r>
              <a:rPr lang="en-US" sz="1700" dirty="0" smtClean="0">
                <a:solidFill>
                  <a:schemeClr val="tx2"/>
                </a:solidFill>
                <a:latin typeface="Symbol" charset="2"/>
                <a:ea typeface="Symbol" charset="2"/>
                <a:cs typeface="Symbol" charset="2"/>
                <a:sym typeface="Wingdings"/>
              </a:rPr>
              <a:t>b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* leveling)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59451" y="3904734"/>
            <a:ext cx="4325249" cy="1492766"/>
            <a:chOff x="259451" y="3371334"/>
            <a:chExt cx="4585627" cy="158166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9451" y="3759200"/>
              <a:ext cx="4585627" cy="1193800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298014" y="3371334"/>
              <a:ext cx="450850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ts val="600"/>
                </a:spcBef>
              </a:pPr>
              <a:r>
                <a:rPr lang="en-US" sz="1600" b="1" dirty="0" smtClean="0">
                  <a:solidFill>
                    <a:schemeClr val="tx2"/>
                  </a:solidFill>
                </a:rPr>
                <a:t>Crab Cavity noise feedback</a:t>
              </a:r>
              <a:endParaRPr lang="en-US" sz="16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231840" y="5466834"/>
            <a:ext cx="43020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i="1" dirty="0" smtClean="0">
                <a:solidFill>
                  <a:schemeClr val="tx2"/>
                </a:solidFill>
                <a:sym typeface="Wingdings"/>
              </a:rPr>
              <a:t>For more info: T. </a:t>
            </a:r>
            <a:r>
              <a:rPr lang="en-US" sz="1600" i="1" dirty="0" err="1" smtClean="0">
                <a:solidFill>
                  <a:schemeClr val="tx2"/>
                </a:solidFill>
                <a:sym typeface="Wingdings"/>
              </a:rPr>
              <a:t>Mastoridis</a:t>
            </a:r>
            <a:r>
              <a:rPr lang="en-US" sz="1600" i="1" dirty="0" smtClean="0">
                <a:solidFill>
                  <a:schemeClr val="tx2"/>
                </a:solidFill>
                <a:sym typeface="Wingdings"/>
              </a:rPr>
              <a:t>, “</a:t>
            </a:r>
            <a:r>
              <a:rPr lang="en-US" sz="1600" i="1" dirty="0">
                <a:solidFill>
                  <a:schemeClr val="tx2"/>
                </a:solidFill>
              </a:rPr>
              <a:t>Crab cavity RF noise </a:t>
            </a:r>
            <a:r>
              <a:rPr lang="en-US" sz="1600" i="1" dirty="0" smtClean="0">
                <a:solidFill>
                  <a:schemeClr val="tx2"/>
                </a:solidFill>
              </a:rPr>
              <a:t>mitigation</a:t>
            </a:r>
            <a:r>
              <a:rPr lang="en-US" sz="1600" i="1" dirty="0" smtClean="0">
                <a:solidFill>
                  <a:schemeClr val="tx2"/>
                </a:solidFill>
                <a:sym typeface="Wingdings"/>
              </a:rPr>
              <a:t>”, </a:t>
            </a:r>
            <a:r>
              <a:rPr lang="en-US" sz="1600" i="1" dirty="0" smtClean="0">
                <a:solidFill>
                  <a:schemeClr val="tx2"/>
                </a:solidFill>
                <a:sym typeface="Wingdings"/>
                <a:hlinkClick r:id="rId4"/>
              </a:rPr>
              <a:t>HL-LHC WP2 meeting, 22 Aug 2017</a:t>
            </a:r>
            <a:endParaRPr lang="en-US" sz="1600" i="1" dirty="0">
              <a:solidFill>
                <a:schemeClr val="tx2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5034" y="3421626"/>
            <a:ext cx="4104966" cy="2747461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4927600" y="6119336"/>
            <a:ext cx="42164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smtClean="0">
                <a:solidFill>
                  <a:schemeClr val="tx2"/>
                </a:solidFill>
                <a:sym typeface="Wingdings"/>
              </a:rPr>
              <a:t>For more info: X. </a:t>
            </a:r>
            <a:r>
              <a:rPr lang="en-US" sz="1400" i="1" dirty="0" err="1" smtClean="0">
                <a:solidFill>
                  <a:schemeClr val="tx2"/>
                </a:solidFill>
                <a:sym typeface="Wingdings"/>
              </a:rPr>
              <a:t>Buffat</a:t>
            </a:r>
            <a:r>
              <a:rPr lang="en-US" sz="1400" i="1" dirty="0" smtClean="0">
                <a:solidFill>
                  <a:schemeClr val="tx2"/>
                </a:solidFill>
                <a:sym typeface="Wingdings"/>
              </a:rPr>
              <a:t>, “Beam stability and quality in the presence of beam beam and transverse damper”, </a:t>
            </a:r>
            <a:r>
              <a:rPr lang="en-US" sz="1400" i="1" dirty="0" smtClean="0">
                <a:solidFill>
                  <a:schemeClr val="tx2"/>
                </a:solidFill>
                <a:sym typeface="Wingdings"/>
                <a:hlinkClick r:id="rId6"/>
              </a:rPr>
              <a:t>HL-LHC Annual Meeting, Madrid, 15 Nov 2017 </a:t>
            </a:r>
            <a:endParaRPr lang="en-US" sz="1400" i="1" dirty="0">
              <a:solidFill>
                <a:schemeClr val="tx2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695337" y="3609766"/>
            <a:ext cx="2667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ts val="600"/>
              </a:spcBef>
            </a:pPr>
            <a:r>
              <a:rPr lang="en-US" sz="1600" b="1">
                <a:solidFill>
                  <a:schemeClr val="tx2"/>
                </a:solidFill>
              </a:rPr>
              <a:t>D</a:t>
            </a:r>
            <a:r>
              <a:rPr lang="en-US" sz="1600" b="1" smtClean="0">
                <a:solidFill>
                  <a:schemeClr val="tx2"/>
                </a:solidFill>
              </a:rPr>
              <a:t>amper &amp; noise</a:t>
            </a:r>
            <a:endParaRPr lang="en-US" sz="1600" b="1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119558" y="5073134"/>
            <a:ext cx="55335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Arial" charset="0"/>
                <a:ea typeface="Arial" charset="0"/>
                <a:cs typeface="Arial" charset="0"/>
                <a:sym typeface="Wingdings"/>
              </a:rPr>
              <a:t>LHC</a:t>
            </a:r>
            <a:endParaRPr lang="en-US" sz="1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Rectangle 17"/>
          <p:cNvSpPr/>
          <p:nvPr/>
        </p:nvSpPr>
        <p:spPr>
          <a:xfrm rot="217172">
            <a:off x="6703951" y="5377934"/>
            <a:ext cx="20166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Arial" charset="0"/>
                <a:ea typeface="Arial" charset="0"/>
                <a:cs typeface="Arial" charset="0"/>
                <a:sym typeface="Wingdings"/>
              </a:rPr>
              <a:t>HL-LHC improved ADT</a:t>
            </a:r>
            <a:endParaRPr lang="en-US" sz="1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Rectangle 18"/>
          <p:cNvSpPr/>
          <p:nvPr/>
        </p:nvSpPr>
        <p:spPr>
          <a:xfrm rot="20333667">
            <a:off x="6849882" y="4019035"/>
            <a:ext cx="187718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Arial" charset="0"/>
                <a:ea typeface="Arial" charset="0"/>
                <a:cs typeface="Arial" charset="0"/>
                <a:sym typeface="Wingdings"/>
              </a:rPr>
              <a:t>HL-LHC present ADT</a:t>
            </a:r>
            <a:endParaRPr lang="en-US" sz="14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55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Box 28"/>
          <p:cNvSpPr txBox="1"/>
          <p:nvPr/>
        </p:nvSpPr>
        <p:spPr>
          <a:xfrm>
            <a:off x="1950244" y="3198168"/>
            <a:ext cx="52435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Thanks for your attention!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22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441129"/>
            <a:ext cx="5762880" cy="4802400"/>
          </a:xfrm>
          <a:prstGeom prst="rect">
            <a:avLst/>
          </a:prstGeom>
        </p:spPr>
      </p:pic>
      <p:grpSp>
        <p:nvGrpSpPr>
          <p:cNvPr id="44" name="Group 43"/>
          <p:cNvGrpSpPr/>
          <p:nvPr/>
        </p:nvGrpSpPr>
        <p:grpSpPr>
          <a:xfrm>
            <a:off x="6994736" y="2224942"/>
            <a:ext cx="2202002" cy="445607"/>
            <a:chOff x="7951859" y="1423809"/>
            <a:chExt cx="2202002" cy="445607"/>
          </a:xfrm>
        </p:grpSpPr>
        <p:cxnSp>
          <p:nvCxnSpPr>
            <p:cNvPr id="45" name="Straight Connector 44"/>
            <p:cNvCxnSpPr/>
            <p:nvPr/>
          </p:nvCxnSpPr>
          <p:spPr>
            <a:xfrm>
              <a:off x="7956376" y="1556792"/>
              <a:ext cx="288032" cy="0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6" name="Straight Connector 45"/>
            <p:cNvCxnSpPr/>
            <p:nvPr/>
          </p:nvCxnSpPr>
          <p:spPr>
            <a:xfrm>
              <a:off x="7951859" y="1730916"/>
              <a:ext cx="288032" cy="0"/>
            </a:xfrm>
            <a:prstGeom prst="line">
              <a:avLst/>
            </a:prstGeom>
            <a:noFill/>
            <a:ln w="25400" cap="flat" cmpd="sng" algn="ctr">
              <a:solidFill>
                <a:srgbClr val="E65346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47" name="TextBox 46"/>
            <p:cNvSpPr txBox="1"/>
            <p:nvPr/>
          </p:nvSpPr>
          <p:spPr>
            <a:xfrm>
              <a:off x="8252978" y="1423809"/>
              <a:ext cx="6138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DA [</a:t>
              </a:r>
              <a:r>
                <a:rPr kumimoji="0" lang="el-GR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σ]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TextBox 47"/>
                <p:cNvSpPr txBox="1"/>
                <p:nvPr/>
              </p:nvSpPr>
              <p:spPr>
                <a:xfrm>
                  <a:off x="8261548" y="1592417"/>
                  <a:ext cx="189231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Luminosity [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kumimoji="0" lang="en-US" sz="12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kumimoji="0" lang="en-US" sz="12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10</m:t>
                          </m:r>
                        </m:e>
                        <m:sup>
                          <m:r>
                            <a:rPr kumimoji="0" lang="en-US" sz="12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34</m:t>
                          </m:r>
                        </m:sup>
                      </m:sSup>
                      <m:r>
                        <a:rPr kumimoji="0" lang="en-US" sz="12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𝐻𝑧</m:t>
                      </m:r>
                      <m:r>
                        <a:rPr kumimoji="0" lang="en-US" sz="12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mbria Math" charset="0"/>
                        </a:rPr>
                        <m:t>/</m:t>
                      </m:r>
                      <m:sSup>
                        <m:sSupPr>
                          <m:ctrlPr>
                            <a:rPr kumimoji="0" lang="en-US" sz="12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kumimoji="0" lang="en-US" sz="12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𝑐𝑚</m:t>
                          </m:r>
                        </m:e>
                        <m:sup>
                          <m:r>
                            <a:rPr kumimoji="0" lang="en-US" sz="12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Cambria Math" charset="0"/>
                            </a:rPr>
                            <m:t>2</m:t>
                          </m:r>
                        </m:sup>
                      </m:sSup>
                    </m:oMath>
                  </a14:m>
                  <a:r>
                    <a:rPr kumimoji="0" lang="el-GR" sz="1200" b="0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</a:rPr>
                    <a:t>]</a:t>
                  </a:r>
                  <a:endPara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mc:Choice>
          <mc:Fallback xmlns="">
            <p:sp>
              <p:nvSpPr>
                <p:cNvPr id="18" name="TextBox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61548" y="1592417"/>
                  <a:ext cx="1892313" cy="276999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t="-4444" b="-1555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0" name="5-Point Star 49"/>
          <p:cNvSpPr/>
          <p:nvPr/>
        </p:nvSpPr>
        <p:spPr>
          <a:xfrm>
            <a:off x="7043613" y="3789040"/>
            <a:ext cx="241560" cy="241560"/>
          </a:xfrm>
          <a:prstGeom prst="star5">
            <a:avLst/>
          </a:prstGeom>
          <a:solidFill>
            <a:srgbClr val="FFC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51" name="5-Point Star 50"/>
          <p:cNvSpPr/>
          <p:nvPr/>
        </p:nvSpPr>
        <p:spPr>
          <a:xfrm>
            <a:off x="7016689" y="3259448"/>
            <a:ext cx="241560" cy="241560"/>
          </a:xfrm>
          <a:prstGeom prst="star5">
            <a:avLst/>
          </a:prstGeom>
          <a:solidFill>
            <a:srgbClr val="0093BE">
              <a:lumMod val="60000"/>
              <a:lumOff val="40000"/>
            </a:srgb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297013" y="3246635"/>
            <a:ext cx="10711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200" dirty="0">
                <a:solidFill>
                  <a:prstClr val="black"/>
                </a:solidFill>
                <a:latin typeface="Arial"/>
              </a:rPr>
              <a:t>Relaxed (6</a:t>
            </a:r>
            <a:r>
              <a:rPr lang="el-GR" sz="1200" dirty="0">
                <a:solidFill>
                  <a:prstClr val="black"/>
                </a:solidFill>
                <a:latin typeface="Arial"/>
              </a:rPr>
              <a:t>σ)</a:t>
            </a:r>
            <a:endParaRPr lang="en-US" sz="12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295855" y="3501008"/>
            <a:ext cx="12682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200" dirty="0">
                <a:solidFill>
                  <a:prstClr val="black"/>
                </a:solidFill>
                <a:latin typeface="Arial"/>
              </a:rPr>
              <a:t>Aggressive (5</a:t>
            </a:r>
            <a:r>
              <a:rPr lang="el-GR" sz="1200" dirty="0">
                <a:solidFill>
                  <a:prstClr val="black"/>
                </a:solidFill>
                <a:latin typeface="Arial"/>
              </a:rPr>
              <a:t>σ)</a:t>
            </a:r>
            <a:endParaRPr lang="en-US" sz="12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304425" y="3793814"/>
            <a:ext cx="16770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sz="1200" dirty="0">
                <a:solidFill>
                  <a:prstClr val="black"/>
                </a:solidFill>
                <a:latin typeface="Arial"/>
              </a:rPr>
              <a:t>Ultimate Relaxed (6</a:t>
            </a:r>
            <a:r>
              <a:rPr lang="el-GR" sz="1200" dirty="0">
                <a:solidFill>
                  <a:prstClr val="black"/>
                </a:solidFill>
                <a:latin typeface="Arial"/>
              </a:rPr>
              <a:t>σ)</a:t>
            </a:r>
            <a:endParaRPr lang="en-US" sz="1200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55" name="5-Point Star 54"/>
          <p:cNvSpPr/>
          <p:nvPr/>
        </p:nvSpPr>
        <p:spPr>
          <a:xfrm>
            <a:off x="7031853" y="3501008"/>
            <a:ext cx="241560" cy="241560"/>
          </a:xfrm>
          <a:prstGeom prst="star5">
            <a:avLst/>
          </a:pr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"/>
              <a:cs typeface=""/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 flipV="1">
            <a:off x="2235994" y="3043238"/>
            <a:ext cx="4057650" cy="1378743"/>
          </a:xfrm>
          <a:prstGeom prst="line">
            <a:avLst/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2374107" y="4371975"/>
            <a:ext cx="0" cy="1402557"/>
          </a:xfrm>
          <a:prstGeom prst="line">
            <a:avLst/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2235996" y="4362451"/>
            <a:ext cx="150017" cy="0"/>
          </a:xfrm>
          <a:prstGeom prst="line">
            <a:avLst/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V="1">
            <a:off x="6162676" y="3102770"/>
            <a:ext cx="0" cy="2669380"/>
          </a:xfrm>
          <a:prstGeom prst="line">
            <a:avLst/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2250281" y="3093245"/>
            <a:ext cx="3924301" cy="0"/>
          </a:xfrm>
          <a:prstGeom prst="line">
            <a:avLst/>
          </a:prstGeom>
          <a:ln w="317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3564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Coupled bunch instabilities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366028" y="2633159"/>
            <a:ext cx="5777972" cy="4012262"/>
            <a:chOff x="3237177" y="1851494"/>
            <a:chExt cx="5777972" cy="4012262"/>
          </a:xfrm>
        </p:grpSpPr>
        <p:pic>
          <p:nvPicPr>
            <p:cNvPr id="36" name="Content Placeholder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7177" y="1851494"/>
              <a:ext cx="5777972" cy="4012262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6424052" y="3532977"/>
              <a:ext cx="10679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CC HOMs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 rot="16200000">
              <a:off x="2303141" y="3867149"/>
              <a:ext cx="2237407" cy="369332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Growth rate (arb. un.)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113625" y="1851494"/>
              <a:ext cx="4025076" cy="646331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Growth rate of the most critical CB mode</a:t>
              </a:r>
              <a:b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</a:b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1 HOM, Q’ = 10, d = 100 turns</a:t>
              </a:r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>
              <a:off x="5495925" y="3902309"/>
              <a:ext cx="2924175" cy="0"/>
            </a:xfrm>
            <a:prstGeom prst="straightConnector1">
              <a:avLst/>
            </a:prstGeom>
            <a:noFill/>
            <a:ln w="15875" cap="flat" cmpd="sng" algn="ctr">
              <a:solidFill>
                <a:srgbClr val="1CADE4"/>
              </a:solidFill>
              <a:prstDash val="solid"/>
              <a:headEnd type="triangle"/>
              <a:tailEnd type="triangle"/>
            </a:ln>
            <a:effectLst/>
          </p:spPr>
        </p:cxnSp>
      </p:grpSp>
      <p:sp>
        <p:nvSpPr>
          <p:cNvPr id="9" name="TextBox 8"/>
          <p:cNvSpPr txBox="1"/>
          <p:nvPr/>
        </p:nvSpPr>
        <p:spPr>
          <a:xfrm rot="19309771">
            <a:off x="546175" y="4034883"/>
            <a:ext cx="20578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Picture illustrating 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HOM optimization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91304" y="449417"/>
            <a:ext cx="7645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Presently driven mainly by resistive-wall impedance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The beam is stabilized using the transverse damper </a:t>
            </a:r>
            <a:r>
              <a:rPr lang="en-US" dirty="0" smtClean="0">
                <a:solidFill>
                  <a:schemeClr val="tx2"/>
                </a:solidFill>
                <a:sym typeface="Wingdings"/>
              </a:rPr>
              <a:t> no problem expected for HL-LHC (there is room to increase damper gain)</a:t>
            </a:r>
            <a:endParaRPr lang="en-US" dirty="0" smtClean="0">
              <a:solidFill>
                <a:schemeClr val="tx2"/>
              </a:solidFill>
            </a:endParaRPr>
          </a:p>
          <a:p>
            <a:pPr marL="285750" indent="-285750">
              <a:buFont typeface="Arial" charset="0"/>
              <a:buChar char="•"/>
            </a:pPr>
            <a:endParaRPr lang="en-US" b="1" dirty="0" smtClean="0">
              <a:solidFill>
                <a:schemeClr val="tx2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 smtClean="0">
                <a:solidFill>
                  <a:schemeClr val="tx2"/>
                </a:solidFill>
              </a:rPr>
              <a:t>Crab cavity High Order Modes </a:t>
            </a:r>
            <a:r>
              <a:rPr lang="en-US" dirty="0">
                <a:solidFill>
                  <a:schemeClr val="tx2"/>
                </a:solidFill>
              </a:rPr>
              <a:t>(large beta) </a:t>
            </a:r>
            <a:r>
              <a:rPr lang="en-US" dirty="0" smtClean="0">
                <a:solidFill>
                  <a:schemeClr val="tx2"/>
                </a:solidFill>
              </a:rPr>
              <a:t>identified as additional source for CB instabilities and </a:t>
            </a:r>
            <a:r>
              <a:rPr lang="en-US" b="1" dirty="0" smtClean="0">
                <a:solidFill>
                  <a:schemeClr val="tx2"/>
                </a:solidFill>
              </a:rPr>
              <a:t>damper ineffective for high frequency HOM </a:t>
            </a:r>
          </a:p>
          <a:p>
            <a:pPr marL="742950" lvl="1" indent="-285750">
              <a:buFont typeface="Wingdings" charset="2"/>
              <a:buChar char="à"/>
            </a:pPr>
            <a:r>
              <a:rPr lang="en-US" dirty="0" smtClean="0">
                <a:solidFill>
                  <a:schemeClr val="tx2"/>
                </a:solidFill>
                <a:sym typeface="Wingdings"/>
              </a:rPr>
              <a:t>Impedance carefully optimized by the design team in collaboration with the impedance team</a:t>
            </a:r>
          </a:p>
          <a:p>
            <a:pPr marL="742950" lvl="1" indent="-285750">
              <a:buFont typeface="Wingdings" charset="2"/>
              <a:buChar char="à"/>
            </a:pPr>
            <a:endParaRPr lang="en-US" dirty="0" smtClean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98754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25283"/>
            <a:ext cx="9144000" cy="513271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1600" y="58996"/>
            <a:ext cx="4688657" cy="248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3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18094"/>
            <a:ext cx="9144000" cy="51399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1600" y="58996"/>
            <a:ext cx="4688657" cy="248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807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Impedance-driven head-tail instabilities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283110" y="491615"/>
            <a:ext cx="7698658" cy="324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b="1" dirty="0" smtClean="0">
                <a:solidFill>
                  <a:srgbClr val="FF0000"/>
                </a:solidFill>
              </a:rPr>
              <a:t>Part of today’s LHC life:</a:t>
            </a:r>
          </a:p>
          <a:p>
            <a:pPr lvl="1">
              <a:spcBef>
                <a:spcPts val="600"/>
              </a:spcBef>
            </a:pPr>
            <a:r>
              <a:rPr lang="en-US" sz="1700" b="1" dirty="0" smtClean="0">
                <a:solidFill>
                  <a:srgbClr val="FF0000"/>
                </a:solidFill>
              </a:rPr>
              <a:t>Single-bunch (head-tail) instabilities </a:t>
            </a:r>
            <a:r>
              <a:rPr lang="en-US" sz="1700" dirty="0" smtClean="0">
                <a:solidFill>
                  <a:schemeClr val="tx2"/>
                </a:solidFill>
              </a:rPr>
              <a:t>controlled by </a:t>
            </a:r>
            <a:r>
              <a:rPr lang="en-US" sz="1700" b="1" dirty="0" smtClean="0">
                <a:solidFill>
                  <a:srgbClr val="FF0000"/>
                </a:solidFill>
              </a:rPr>
              <a:t>damper </a:t>
            </a:r>
            <a:r>
              <a:rPr lang="en-US" sz="1700" u="sng" dirty="0" smtClean="0">
                <a:solidFill>
                  <a:schemeClr val="tx2"/>
                </a:solidFill>
              </a:rPr>
              <a:t>and</a:t>
            </a:r>
            <a:r>
              <a:rPr lang="en-US" sz="1700" dirty="0" smtClean="0">
                <a:solidFill>
                  <a:schemeClr val="tx2"/>
                </a:solidFill>
              </a:rPr>
              <a:t> a large enough </a:t>
            </a:r>
            <a:r>
              <a:rPr lang="en-US" sz="1700" b="1" dirty="0" smtClean="0">
                <a:solidFill>
                  <a:srgbClr val="FF0000"/>
                </a:solidFill>
              </a:rPr>
              <a:t>tune spread </a:t>
            </a:r>
            <a:r>
              <a:rPr lang="en-US" sz="1700" dirty="0" smtClean="0">
                <a:solidFill>
                  <a:schemeClr val="tx2"/>
                </a:solidFill>
              </a:rPr>
              <a:t>(Landau damping) relying on:</a:t>
            </a:r>
          </a:p>
          <a:p>
            <a:pPr marL="1200150" lvl="2" indent="-285750">
              <a:spcBef>
                <a:spcPts val="600"/>
              </a:spcBef>
              <a:buFont typeface="Arial" charset="0"/>
              <a:buChar char="•"/>
            </a:pPr>
            <a:r>
              <a:rPr lang="en-US" sz="1700" b="1" dirty="0" err="1" smtClean="0">
                <a:solidFill>
                  <a:schemeClr val="tx2"/>
                </a:solidFill>
              </a:rPr>
              <a:t>Octupole</a:t>
            </a:r>
            <a:r>
              <a:rPr lang="en-US" sz="1700" dirty="0" smtClean="0">
                <a:solidFill>
                  <a:schemeClr val="tx2"/>
                </a:solidFill>
              </a:rPr>
              <a:t> magnets in the arcs</a:t>
            </a:r>
          </a:p>
          <a:p>
            <a:pPr marL="1200150" lvl="2" indent="-285750">
              <a:spcBef>
                <a:spcPts val="600"/>
              </a:spcBef>
              <a:buFont typeface="Arial" charset="0"/>
              <a:buChar char="•"/>
            </a:pPr>
            <a:r>
              <a:rPr lang="en-US" sz="1700" b="1" dirty="0" smtClean="0">
                <a:solidFill>
                  <a:schemeClr val="tx2"/>
                </a:solidFill>
              </a:rPr>
              <a:t>Beam-beam</a:t>
            </a:r>
            <a:r>
              <a:rPr lang="en-US" sz="1700" dirty="0" smtClean="0">
                <a:solidFill>
                  <a:schemeClr val="tx2"/>
                </a:solidFill>
              </a:rPr>
              <a:t> effects (when in collision)</a:t>
            </a:r>
          </a:p>
          <a:p>
            <a:pPr lvl="1">
              <a:spcBef>
                <a:spcPts val="600"/>
              </a:spcBef>
            </a:pPr>
            <a:r>
              <a:rPr lang="en-US" sz="1700" dirty="0" err="1" smtClean="0">
                <a:solidFill>
                  <a:schemeClr val="tx2"/>
                </a:solidFill>
              </a:rPr>
              <a:t>Octupole</a:t>
            </a:r>
            <a:r>
              <a:rPr lang="en-US" sz="1700" dirty="0" smtClean="0">
                <a:solidFill>
                  <a:schemeClr val="tx2"/>
                </a:solidFill>
              </a:rPr>
              <a:t> current required to operate reliably (i.e. also in real-life non ideal conditions) is significantly larger than expected from model </a:t>
            </a:r>
          </a:p>
          <a:p>
            <a:pPr marL="1200150" lvl="2" indent="-285750">
              <a:spcBef>
                <a:spcPts val="600"/>
              </a:spcBef>
              <a:buFont typeface="Wingdings" charset="2"/>
              <a:buChar char="à"/>
            </a:pPr>
            <a:r>
              <a:rPr lang="en-US" sz="1700" u="sng" dirty="0" smtClean="0">
                <a:solidFill>
                  <a:schemeClr val="tx2"/>
                </a:solidFill>
                <a:sym typeface="Wingdings"/>
              </a:rPr>
              <a:t>we should keep these margins!</a:t>
            </a:r>
            <a:endParaRPr lang="en-US" sz="1700" u="sng" dirty="0" smtClean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r>
              <a:rPr lang="en-US" sz="1700" dirty="0" smtClean="0">
                <a:solidFill>
                  <a:schemeClr val="tx2"/>
                </a:solidFill>
              </a:rPr>
              <a:t>Main instability source is the impedance from collimators:</a:t>
            </a:r>
          </a:p>
          <a:p>
            <a:pPr marL="582613" lvl="1" indent="-276225">
              <a:spcBef>
                <a:spcPts val="600"/>
              </a:spcBef>
              <a:buFont typeface="Wingdings" charset="2"/>
              <a:buChar char="à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Impedance reduction is part of the HL-LHC baseline</a:t>
            </a:r>
            <a:endParaRPr lang="en-US" sz="1700" dirty="0" smtClean="0">
              <a:solidFill>
                <a:schemeClr val="tx2"/>
              </a:solidFill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1209371" y="3923078"/>
            <a:ext cx="7091067" cy="2595706"/>
            <a:chOff x="678422" y="3903086"/>
            <a:chExt cx="7843239" cy="2866414"/>
          </a:xfrm>
        </p:grpSpPr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8422" y="3922919"/>
              <a:ext cx="7843239" cy="2846581"/>
            </a:xfrm>
            <a:prstGeom prst="rect">
              <a:avLst/>
            </a:prstGeom>
          </p:spPr>
        </p:pic>
        <p:cxnSp>
          <p:nvCxnSpPr>
            <p:cNvPr id="39" name="Straight Connector 38"/>
            <p:cNvCxnSpPr/>
            <p:nvPr/>
          </p:nvCxnSpPr>
          <p:spPr>
            <a:xfrm>
              <a:off x="1976280" y="5707612"/>
              <a:ext cx="4557252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 39"/>
            <p:cNvSpPr/>
            <p:nvPr/>
          </p:nvSpPr>
          <p:spPr>
            <a:xfrm>
              <a:off x="3916980" y="5368093"/>
              <a:ext cx="261481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 smtClean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Requirement from model</a:t>
              </a:r>
              <a:endParaRPr lang="en-US" sz="16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6591354" y="4827319"/>
              <a:ext cx="1656204" cy="37386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 smtClean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BCS beams</a:t>
              </a:r>
              <a:endParaRPr lang="en-US" sz="16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268357" y="3903086"/>
              <a:ext cx="7064477" cy="34444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b="1" dirty="0" err="1" smtClean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Octupole</a:t>
              </a:r>
              <a:r>
                <a:rPr lang="en-US" sz="1600" b="1" dirty="0" smtClean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 currents at 6.5 </a:t>
              </a:r>
              <a:r>
                <a:rPr lang="en-US" sz="1600" b="1" dirty="0" err="1" smtClean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TeV</a:t>
              </a:r>
              <a:r>
                <a:rPr lang="en-US" sz="1600" b="1" dirty="0" smtClean="0">
                  <a:solidFill>
                    <a:schemeClr val="tx2"/>
                  </a:solidFill>
                  <a:latin typeface="Arial" charset="0"/>
                  <a:ea typeface="Arial" charset="0"/>
                  <a:cs typeface="Arial" charset="0"/>
                </a:rPr>
                <a:t> during the 2017 run</a:t>
              </a:r>
              <a:endParaRPr lang="en-US" sz="1600" b="1" dirty="0">
                <a:latin typeface="Arial" charset="0"/>
                <a:ea typeface="Arial" charset="0"/>
                <a:cs typeface="Arial" charset="0"/>
              </a:endParaRPr>
            </a:p>
          </p:txBody>
        </p:sp>
        <p:cxnSp>
          <p:nvCxnSpPr>
            <p:cNvPr id="43" name="Straight Connector 42"/>
            <p:cNvCxnSpPr/>
            <p:nvPr/>
          </p:nvCxnSpPr>
          <p:spPr>
            <a:xfrm>
              <a:off x="1199532" y="4429419"/>
              <a:ext cx="7148051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Rectangle 44"/>
            <p:cNvSpPr/>
            <p:nvPr/>
          </p:nvSpPr>
          <p:spPr>
            <a:xfrm>
              <a:off x="2447058" y="4384867"/>
              <a:ext cx="359746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rPr>
                <a:t>Maximum current for </a:t>
              </a:r>
              <a:r>
                <a:rPr lang="en-US" sz="1600" dirty="0" err="1" smtClean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rPr>
                <a:t>octupole</a:t>
              </a:r>
              <a:r>
                <a:rPr lang="en-US" sz="1600" dirty="0" smtClean="0">
                  <a:solidFill>
                    <a:srgbClr val="FF0000"/>
                  </a:solidFill>
                  <a:latin typeface="Arial" charset="0"/>
                  <a:ea typeface="Arial" charset="0"/>
                  <a:cs typeface="Arial" charset="0"/>
                </a:rPr>
                <a:t> circuits</a:t>
              </a:r>
              <a:endParaRPr lang="en-US" sz="16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7697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Low impedance collimators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700" y="368710"/>
            <a:ext cx="2352776" cy="264848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73217" y="4422467"/>
            <a:ext cx="2694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Low impedance design confirmed experimentally by prototype installed in the LHC in 2017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9915" y="2991228"/>
            <a:ext cx="5540076" cy="3735862"/>
          </a:xfrm>
          <a:prstGeom prst="rect">
            <a:avLst/>
          </a:prstGeom>
        </p:spPr>
      </p:pic>
      <p:grpSp>
        <p:nvGrpSpPr>
          <p:cNvPr id="50" name="Group 49"/>
          <p:cNvGrpSpPr>
            <a:grpSpLocks noChangeAspect="1"/>
          </p:cNvGrpSpPr>
          <p:nvPr/>
        </p:nvGrpSpPr>
        <p:grpSpPr>
          <a:xfrm>
            <a:off x="214670" y="1114730"/>
            <a:ext cx="3147963" cy="2548785"/>
            <a:chOff x="4292599" y="2336799"/>
            <a:chExt cx="3968448" cy="3213101"/>
          </a:xfrm>
        </p:grpSpPr>
        <p:pic>
          <p:nvPicPr>
            <p:cNvPr id="51" name="Picture 50" descr="Nitro Pro 9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274" t="9633" r="40597" b="6710"/>
            <a:stretch/>
          </p:blipFill>
          <p:spPr>
            <a:xfrm>
              <a:off x="4292599" y="2336799"/>
              <a:ext cx="1295401" cy="3213101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52" name="Group 51"/>
            <p:cNvGrpSpPr/>
            <p:nvPr/>
          </p:nvGrpSpPr>
          <p:grpSpPr>
            <a:xfrm>
              <a:off x="5329238" y="3024397"/>
              <a:ext cx="2931809" cy="2269167"/>
              <a:chOff x="7105649" y="2889528"/>
              <a:chExt cx="3909078" cy="3025555"/>
            </a:xfrm>
            <a:noFill/>
          </p:grpSpPr>
          <p:sp>
            <p:nvSpPr>
              <p:cNvPr id="53" name="TextBox 52"/>
              <p:cNvSpPr txBox="1"/>
              <p:nvPr/>
            </p:nvSpPr>
            <p:spPr>
              <a:xfrm>
                <a:off x="7953374" y="5514974"/>
                <a:ext cx="2478543" cy="400109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sz="1350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Everything else - &lt; 10 A </a:t>
                </a:r>
              </a:p>
            </p:txBody>
          </p:sp>
          <p:sp>
            <p:nvSpPr>
              <p:cNvPr id="54" name="TextBox 53"/>
              <p:cNvSpPr txBox="1"/>
              <p:nvPr/>
            </p:nvSpPr>
            <p:spPr>
              <a:xfrm>
                <a:off x="7953376" y="5120615"/>
                <a:ext cx="2784009" cy="400109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sz="1350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All other collimators - 70 A </a:t>
                </a: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7953376" y="4053300"/>
                <a:ext cx="2067232" cy="400109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sz="1350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4 primaries - 100 A </a:t>
                </a: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7953376" y="2889528"/>
                <a:ext cx="3061351" cy="400109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sz="1350" dirty="0">
                    <a:solidFill>
                      <a:prstClr val="black">
                        <a:lumMod val="75000"/>
                        <a:lumOff val="25000"/>
                      </a:prstClr>
                    </a:solidFill>
                  </a:rPr>
                  <a:t>11 secondaries in IR-7 - 200 A </a:t>
                </a:r>
              </a:p>
            </p:txBody>
          </p:sp>
          <p:cxnSp>
            <p:nvCxnSpPr>
              <p:cNvPr id="57" name="Straight Connector 56"/>
              <p:cNvCxnSpPr/>
              <p:nvPr/>
            </p:nvCxnSpPr>
            <p:spPr>
              <a:xfrm>
                <a:off x="7105649" y="4236244"/>
                <a:ext cx="731520" cy="0"/>
              </a:xfrm>
              <a:prstGeom prst="line">
                <a:avLst/>
              </a:prstGeom>
              <a:grpFill/>
              <a:ln w="158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/>
              <p:cNvCxnSpPr/>
              <p:nvPr/>
            </p:nvCxnSpPr>
            <p:spPr>
              <a:xfrm>
                <a:off x="7105649" y="5331619"/>
                <a:ext cx="731520" cy="0"/>
              </a:xfrm>
              <a:prstGeom prst="line">
                <a:avLst/>
              </a:prstGeom>
              <a:grpFill/>
              <a:ln w="158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>
                <a:off x="7105649" y="5712619"/>
                <a:ext cx="731520" cy="0"/>
              </a:xfrm>
              <a:prstGeom prst="line">
                <a:avLst/>
              </a:prstGeom>
              <a:grpFill/>
              <a:ln w="158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>
                <a:off x="7105649" y="3083719"/>
                <a:ext cx="731520" cy="0"/>
              </a:xfrm>
              <a:prstGeom prst="line">
                <a:avLst/>
              </a:prstGeom>
              <a:grpFill/>
              <a:ln w="15875">
                <a:solidFill>
                  <a:schemeClr val="bg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1" name="TextBox 60"/>
          <p:cNvSpPr txBox="1"/>
          <p:nvPr/>
        </p:nvSpPr>
        <p:spPr>
          <a:xfrm>
            <a:off x="1440015" y="622299"/>
            <a:ext cx="39578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Impedance reduction for the collimators is part of the LHC baseline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460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7236" y="2748252"/>
            <a:ext cx="4680000" cy="4095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762" y="2748252"/>
            <a:ext cx="4680000" cy="4095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225568" y="557338"/>
            <a:ext cx="791843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More critical at high energy due to tighter collimator gaps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Coupling between mode 0 and mode -1 is the most critical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No instability observed up to 1.9e11 p/bunch (with no margins we hand </a:t>
            </a:r>
            <a:r>
              <a:rPr lang="en-US" sz="1700" dirty="0" smtClean="0">
                <a:solidFill>
                  <a:srgbClr val="FF0000"/>
                </a:solidFill>
              </a:rPr>
              <a:t>2e11 ~1.5um in collision</a:t>
            </a:r>
            <a:r>
              <a:rPr lang="en-US" sz="1700" dirty="0" smtClean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TMCI threshold can be inferred from mode-0 tune shift (</a:t>
            </a:r>
            <a:r>
              <a:rPr lang="en-US" sz="1700" dirty="0" err="1" smtClean="0">
                <a:solidFill>
                  <a:schemeClr val="tx2"/>
                </a:solidFill>
                <a:sym typeface="Wingdings"/>
              </a:rPr>
              <a:t>instab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. thresh: </a:t>
            </a:r>
            <a:r>
              <a:rPr lang="en-US" sz="1700" dirty="0" smtClean="0">
                <a:solidFill>
                  <a:schemeClr val="tx2"/>
                </a:solidFill>
                <a:latin typeface="Symbol" charset="2"/>
                <a:ea typeface="Symbol" charset="2"/>
                <a:cs typeface="Symbol" charset="2"/>
                <a:sym typeface="Wingdings"/>
              </a:rPr>
              <a:t>D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Q = Q</a:t>
            </a:r>
            <a:r>
              <a:rPr lang="en-US" sz="1700" baseline="-25000" dirty="0" smtClean="0">
                <a:solidFill>
                  <a:schemeClr val="tx2"/>
                </a:solidFill>
                <a:sym typeface="Wingdings"/>
              </a:rPr>
              <a:t>s</a:t>
            </a:r>
            <a:r>
              <a:rPr lang="en-US" sz="1700" dirty="0" smtClean="0">
                <a:solidFill>
                  <a:schemeClr val="tx2"/>
                </a:solidFill>
                <a:sym typeface="Wingdings"/>
              </a:rPr>
              <a:t>)</a:t>
            </a:r>
            <a:endParaRPr lang="en-US" sz="1700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8936" y="2272160"/>
            <a:ext cx="3890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Present LHC impedance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250242" y="2130092"/>
            <a:ext cx="38937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HL-LHC impedance </a:t>
            </a:r>
          </a:p>
          <a:p>
            <a:pPr algn="ctr"/>
            <a:r>
              <a:rPr lang="en-US" b="1" dirty="0" smtClean="0"/>
              <a:t>(after collimator impedance reduction)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208096" y="3185659"/>
            <a:ext cx="25053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  <a:sym typeface="Wingdings"/>
              </a:rPr>
              <a:t>Simulated opening collimators (in tests with very small number of bunches)</a:t>
            </a:r>
          </a:p>
        </p:txBody>
      </p:sp>
      <p:grpSp>
        <p:nvGrpSpPr>
          <p:cNvPr id="1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3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Transverse Mode Coupling instability (TMCI)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462981" y="4822723"/>
            <a:ext cx="0" cy="64892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8499987" y="4822723"/>
            <a:ext cx="0" cy="648929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917291" y="4483509"/>
            <a:ext cx="1097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Instability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939548" y="4483509"/>
            <a:ext cx="1097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Instability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14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0"/>
          <p:cNvSpPr/>
          <p:nvPr/>
        </p:nvSpPr>
        <p:spPr>
          <a:xfrm>
            <a:off x="341516" y="933171"/>
            <a:ext cx="8195705" cy="369332"/>
          </a:xfrm>
          <a:prstGeom prst="rect">
            <a:avLst/>
          </a:prstGeom>
          <a:noFill/>
          <a:ln w="28575">
            <a:noFill/>
          </a:ln>
        </p:spPr>
        <p:txBody>
          <a:bodyPr wrap="square">
            <a:spAutoFit/>
          </a:bodyPr>
          <a:lstStyle/>
          <a:p>
            <a:pPr marL="0" lvl="1">
              <a:spcAft>
                <a:spcPts val="600"/>
              </a:spcAft>
            </a:pPr>
            <a:endParaRPr lang="en-US" b="1" dirty="0">
              <a:solidFill>
                <a:srgbClr val="FF0000"/>
              </a:solidFill>
              <a:latin typeface="Calibri" pitchFamily="34" charset="0"/>
              <a:sym typeface="Wingdings" panose="05000000000000000000" pitchFamily="2" charset="2"/>
            </a:endParaRPr>
          </a:p>
        </p:txBody>
      </p:sp>
      <p:sp>
        <p:nvSpPr>
          <p:cNvPr id="25" name="Segnaposto numero diapositiva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48C33-444F-FA49-B317-4922166C480A}" type="slidenum">
              <a:rPr lang="it-IT" smtClean="0"/>
              <a:t>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7th HL-LHC Collaboration Meeting, 13-16 November, CIEMAT, Madrid</a:t>
            </a:r>
            <a:endParaRPr lang="it-IT"/>
          </a:p>
        </p:txBody>
      </p:sp>
      <p:grpSp>
        <p:nvGrpSpPr>
          <p:cNvPr id="7" name="Gruppo 6"/>
          <p:cNvGrpSpPr/>
          <p:nvPr/>
        </p:nvGrpSpPr>
        <p:grpSpPr>
          <a:xfrm>
            <a:off x="495723" y="3059923"/>
            <a:ext cx="4139986" cy="2637668"/>
            <a:chOff x="495723" y="3059923"/>
            <a:chExt cx="4139986" cy="2637668"/>
          </a:xfrm>
        </p:grpSpPr>
        <p:grpSp>
          <p:nvGrpSpPr>
            <p:cNvPr id="99" name="Gruppo 98"/>
            <p:cNvGrpSpPr/>
            <p:nvPr/>
          </p:nvGrpSpPr>
          <p:grpSpPr>
            <a:xfrm>
              <a:off x="495723" y="3524330"/>
              <a:ext cx="4139986" cy="2173261"/>
              <a:chOff x="367047" y="2989534"/>
              <a:chExt cx="4139986" cy="2173261"/>
            </a:xfrm>
          </p:grpSpPr>
          <p:pic>
            <p:nvPicPr>
              <p:cNvPr id="100" name="Picture 2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5889" t="52131" r="2867"/>
              <a:stretch/>
            </p:blipFill>
            <p:spPr>
              <a:xfrm>
                <a:off x="544859" y="3444454"/>
                <a:ext cx="3957230" cy="1718341"/>
              </a:xfrm>
              <a:prstGeom prst="rect">
                <a:avLst/>
              </a:prstGeom>
            </p:spPr>
          </p:pic>
          <p:grpSp>
            <p:nvGrpSpPr>
              <p:cNvPr id="101" name="Gruppo 100"/>
              <p:cNvGrpSpPr/>
              <p:nvPr/>
            </p:nvGrpSpPr>
            <p:grpSpPr>
              <a:xfrm>
                <a:off x="367047" y="2991096"/>
                <a:ext cx="925323" cy="452183"/>
                <a:chOff x="2274240" y="4014645"/>
                <a:chExt cx="925323" cy="452183"/>
              </a:xfrm>
            </p:grpSpPr>
            <p:sp>
              <p:nvSpPr>
                <p:cNvPr id="134" name="Rectangle 17"/>
                <p:cNvSpPr/>
                <p:nvPr/>
              </p:nvSpPr>
              <p:spPr>
                <a:xfrm>
                  <a:off x="2319049" y="4014645"/>
                  <a:ext cx="746716" cy="452183"/>
                </a:xfrm>
                <a:prstGeom prst="rect">
                  <a:avLst/>
                </a:prstGeom>
                <a:solidFill>
                  <a:schemeClr val="bg1">
                    <a:lumMod val="50000"/>
                    <a:alpha val="2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"/>
                    <a:cs typeface=""/>
                  </a:endParaRPr>
                </a:p>
              </p:txBody>
            </p:sp>
            <p:sp>
              <p:nvSpPr>
                <p:cNvPr id="135" name="CasellaDiTesto 134"/>
                <p:cNvSpPr txBox="1"/>
                <p:nvPr/>
              </p:nvSpPr>
              <p:spPr>
                <a:xfrm>
                  <a:off x="2274240" y="4036058"/>
                  <a:ext cx="925323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0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alibri" charset="0"/>
                      <a:ea typeface="Calibri" charset="0"/>
                      <a:cs typeface="Calibri" charset="0"/>
                    </a:rPr>
                    <a:t>Oct  [A]</a:t>
                  </a:r>
                </a:p>
                <a:p>
                  <a:r>
                    <a:rPr lang="en-GB" sz="10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alibri" charset="0"/>
                      <a:ea typeface="Calibri" charset="0"/>
                      <a:cs typeface="Calibri" charset="0"/>
                    </a:rPr>
                    <a:t>Chromaticity</a:t>
                  </a:r>
                  <a:endParaRPr lang="en-GB" sz="1000" dirty="0">
                    <a:solidFill>
                      <a:schemeClr val="accent6">
                        <a:lumMod val="50000"/>
                      </a:schemeClr>
                    </a:solidFill>
                    <a:latin typeface="Calibri" charset="0"/>
                    <a:ea typeface="Calibri" charset="0"/>
                    <a:cs typeface="Calibri" charset="0"/>
                  </a:endParaRPr>
                </a:p>
              </p:txBody>
            </p:sp>
          </p:grpSp>
          <p:sp>
            <p:nvSpPr>
              <p:cNvPr id="102" name="Rectangle 6"/>
              <p:cNvSpPr/>
              <p:nvPr/>
            </p:nvSpPr>
            <p:spPr>
              <a:xfrm>
                <a:off x="797447" y="3554757"/>
                <a:ext cx="379382" cy="1245300"/>
              </a:xfrm>
              <a:prstGeom prst="rect">
                <a:avLst/>
              </a:prstGeom>
              <a:solidFill>
                <a:srgbClr val="FF0000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"/>
                  <a:cs typeface=""/>
                </a:endParaRPr>
              </a:p>
            </p:txBody>
          </p:sp>
          <p:sp>
            <p:nvSpPr>
              <p:cNvPr id="103" name="Rectangle 16"/>
              <p:cNvSpPr/>
              <p:nvPr/>
            </p:nvSpPr>
            <p:spPr>
              <a:xfrm>
                <a:off x="1176830" y="3554757"/>
                <a:ext cx="266600" cy="1247975"/>
              </a:xfrm>
              <a:prstGeom prst="rect">
                <a:avLst/>
              </a:prstGeom>
              <a:solidFill>
                <a:srgbClr val="FFC000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"/>
                  <a:cs typeface=""/>
                </a:endParaRPr>
              </a:p>
            </p:txBody>
          </p:sp>
          <p:sp>
            <p:nvSpPr>
              <p:cNvPr id="104" name="Rectangle 17"/>
              <p:cNvSpPr/>
              <p:nvPr/>
            </p:nvSpPr>
            <p:spPr>
              <a:xfrm>
                <a:off x="1443430" y="3554757"/>
                <a:ext cx="282040" cy="1245300"/>
              </a:xfrm>
              <a:prstGeom prst="rect">
                <a:avLst/>
              </a:prstGeom>
              <a:solidFill>
                <a:srgbClr val="00B050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"/>
                  <a:cs typeface=""/>
                </a:endParaRPr>
              </a:p>
            </p:txBody>
          </p:sp>
          <p:sp>
            <p:nvSpPr>
              <p:cNvPr id="105" name="Rectangle 18"/>
              <p:cNvSpPr/>
              <p:nvPr/>
            </p:nvSpPr>
            <p:spPr>
              <a:xfrm>
                <a:off x="1738723" y="3540166"/>
                <a:ext cx="266600" cy="1254951"/>
              </a:xfrm>
              <a:prstGeom prst="rect">
                <a:avLst/>
              </a:prstGeom>
              <a:solidFill>
                <a:srgbClr val="0070C0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"/>
                  <a:cs typeface=""/>
                </a:endParaRPr>
              </a:p>
            </p:txBody>
          </p:sp>
          <p:sp>
            <p:nvSpPr>
              <p:cNvPr id="106" name="Rectangle 19"/>
              <p:cNvSpPr/>
              <p:nvPr/>
            </p:nvSpPr>
            <p:spPr>
              <a:xfrm>
                <a:off x="2012450" y="3540165"/>
                <a:ext cx="266601" cy="1254951"/>
              </a:xfrm>
              <a:prstGeom prst="rect">
                <a:avLst/>
              </a:prstGeom>
              <a:solidFill>
                <a:srgbClr val="7030A0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"/>
                  <a:cs typeface=""/>
                </a:endParaRPr>
              </a:p>
            </p:txBody>
          </p:sp>
          <p:sp>
            <p:nvSpPr>
              <p:cNvPr id="107" name="Rectangle 26"/>
              <p:cNvSpPr/>
              <p:nvPr/>
            </p:nvSpPr>
            <p:spPr>
              <a:xfrm>
                <a:off x="2396162" y="3553416"/>
                <a:ext cx="531682" cy="1254953"/>
              </a:xfrm>
              <a:prstGeom prst="rect">
                <a:avLst/>
              </a:prstGeom>
              <a:solidFill>
                <a:srgbClr val="FF0000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"/>
                  <a:cs typeface=""/>
                </a:endParaRPr>
              </a:p>
            </p:txBody>
          </p:sp>
          <p:sp>
            <p:nvSpPr>
              <p:cNvPr id="108" name="Rectangle 27"/>
              <p:cNvSpPr/>
              <p:nvPr/>
            </p:nvSpPr>
            <p:spPr>
              <a:xfrm>
                <a:off x="2924156" y="3553417"/>
                <a:ext cx="543500" cy="1254951"/>
              </a:xfrm>
              <a:prstGeom prst="rect">
                <a:avLst/>
              </a:prstGeom>
              <a:solidFill>
                <a:srgbClr val="FFC000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"/>
                  <a:cs typeface=""/>
                </a:endParaRPr>
              </a:p>
            </p:txBody>
          </p:sp>
          <p:sp>
            <p:nvSpPr>
              <p:cNvPr id="109" name="Rectangle 17"/>
              <p:cNvSpPr/>
              <p:nvPr/>
            </p:nvSpPr>
            <p:spPr>
              <a:xfrm>
                <a:off x="3471464" y="3553417"/>
                <a:ext cx="583962" cy="1257494"/>
              </a:xfrm>
              <a:prstGeom prst="rect">
                <a:avLst/>
              </a:prstGeom>
              <a:solidFill>
                <a:srgbClr val="00B050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"/>
                  <a:cs typeface=""/>
                </a:endParaRPr>
              </a:p>
            </p:txBody>
          </p:sp>
          <p:grpSp>
            <p:nvGrpSpPr>
              <p:cNvPr id="110" name="Gruppo 109"/>
              <p:cNvGrpSpPr/>
              <p:nvPr/>
            </p:nvGrpSpPr>
            <p:grpSpPr>
              <a:xfrm>
                <a:off x="1175204" y="2989535"/>
                <a:ext cx="413431" cy="453745"/>
                <a:chOff x="3082397" y="4013084"/>
                <a:chExt cx="413431" cy="453745"/>
              </a:xfrm>
            </p:grpSpPr>
            <p:sp>
              <p:nvSpPr>
                <p:cNvPr id="132" name="Rectangle 6"/>
                <p:cNvSpPr/>
                <p:nvPr/>
              </p:nvSpPr>
              <p:spPr>
                <a:xfrm>
                  <a:off x="3082397" y="4013084"/>
                  <a:ext cx="413431" cy="453745"/>
                </a:xfrm>
                <a:prstGeom prst="rect">
                  <a:avLst/>
                </a:prstGeom>
                <a:solidFill>
                  <a:srgbClr val="FF0000">
                    <a:alpha val="2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"/>
                    <a:cs typeface=""/>
                  </a:endParaRPr>
                </a:p>
              </p:txBody>
            </p:sp>
            <p:sp>
              <p:nvSpPr>
                <p:cNvPr id="133" name="CasellaDiTesto 132"/>
                <p:cNvSpPr txBox="1"/>
                <p:nvPr/>
              </p:nvSpPr>
              <p:spPr>
                <a:xfrm>
                  <a:off x="3082397" y="4048943"/>
                  <a:ext cx="41265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alibri" charset="0"/>
                      <a:ea typeface="Calibri" charset="0"/>
                      <a:cs typeface="Calibri" charset="0"/>
                    </a:rPr>
                    <a:t>6.5</a:t>
                  </a:r>
                </a:p>
                <a:p>
                  <a:pPr algn="ctr"/>
                  <a:r>
                    <a:rPr lang="en-GB" sz="10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alibri" charset="0"/>
                      <a:ea typeface="Calibri" charset="0"/>
                      <a:cs typeface="Calibri" charset="0"/>
                    </a:rPr>
                    <a:t>5/5</a:t>
                  </a:r>
                  <a:endParaRPr lang="en-GB" sz="1000" dirty="0">
                    <a:solidFill>
                      <a:schemeClr val="accent6">
                        <a:lumMod val="50000"/>
                      </a:schemeClr>
                    </a:solidFill>
                    <a:latin typeface="Calibri" charset="0"/>
                    <a:ea typeface="Calibri" charset="0"/>
                    <a:cs typeface="Calibri" charset="0"/>
                  </a:endParaRPr>
                </a:p>
              </p:txBody>
            </p:sp>
          </p:grpSp>
          <p:grpSp>
            <p:nvGrpSpPr>
              <p:cNvPr id="111" name="Gruppo 110"/>
              <p:cNvGrpSpPr/>
              <p:nvPr/>
            </p:nvGrpSpPr>
            <p:grpSpPr>
              <a:xfrm>
                <a:off x="1486441" y="2989535"/>
                <a:ext cx="582842" cy="453745"/>
                <a:chOff x="3393634" y="4013084"/>
                <a:chExt cx="582842" cy="453745"/>
              </a:xfrm>
            </p:grpSpPr>
            <p:sp>
              <p:nvSpPr>
                <p:cNvPr id="130" name="Rectangle 16"/>
                <p:cNvSpPr/>
                <p:nvPr/>
              </p:nvSpPr>
              <p:spPr>
                <a:xfrm>
                  <a:off x="3495051" y="4013084"/>
                  <a:ext cx="381821" cy="453745"/>
                </a:xfrm>
                <a:prstGeom prst="rect">
                  <a:avLst/>
                </a:prstGeom>
                <a:solidFill>
                  <a:srgbClr val="FFC000">
                    <a:alpha val="2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"/>
                    <a:cs typeface=""/>
                  </a:endParaRPr>
                </a:p>
              </p:txBody>
            </p:sp>
            <p:sp>
              <p:nvSpPr>
                <p:cNvPr id="131" name="CasellaDiTesto 130"/>
                <p:cNvSpPr txBox="1"/>
                <p:nvPr/>
              </p:nvSpPr>
              <p:spPr>
                <a:xfrm>
                  <a:off x="3393634" y="4057908"/>
                  <a:ext cx="58284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alibri" charset="0"/>
                      <a:ea typeface="Calibri" charset="0"/>
                      <a:cs typeface="Calibri" charset="0"/>
                    </a:rPr>
                    <a:t>13</a:t>
                  </a:r>
                </a:p>
                <a:p>
                  <a:pPr algn="ctr"/>
                  <a:r>
                    <a:rPr lang="en-GB" sz="10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alibri" charset="0"/>
                      <a:ea typeface="Calibri" charset="0"/>
                      <a:cs typeface="Calibri" charset="0"/>
                    </a:rPr>
                    <a:t>5/5</a:t>
                  </a:r>
                  <a:endParaRPr lang="en-GB" sz="1000" dirty="0">
                    <a:solidFill>
                      <a:schemeClr val="accent6">
                        <a:lumMod val="50000"/>
                      </a:schemeClr>
                    </a:solidFill>
                    <a:latin typeface="Calibri" charset="0"/>
                    <a:ea typeface="Calibri" charset="0"/>
                    <a:cs typeface="Calibri" charset="0"/>
                  </a:endParaRPr>
                </a:p>
              </p:txBody>
            </p:sp>
          </p:grpSp>
          <p:grpSp>
            <p:nvGrpSpPr>
              <p:cNvPr id="112" name="Gruppo 111"/>
              <p:cNvGrpSpPr/>
              <p:nvPr/>
            </p:nvGrpSpPr>
            <p:grpSpPr>
              <a:xfrm>
                <a:off x="1865135" y="2989535"/>
                <a:ext cx="582842" cy="453745"/>
                <a:chOff x="3772328" y="4013084"/>
                <a:chExt cx="582842" cy="453745"/>
              </a:xfrm>
            </p:grpSpPr>
            <p:sp>
              <p:nvSpPr>
                <p:cNvPr id="128" name="Rectangle 17"/>
                <p:cNvSpPr/>
                <p:nvPr/>
              </p:nvSpPr>
              <p:spPr>
                <a:xfrm>
                  <a:off x="3876849" y="4013084"/>
                  <a:ext cx="426506" cy="453745"/>
                </a:xfrm>
                <a:prstGeom prst="rect">
                  <a:avLst/>
                </a:prstGeom>
                <a:solidFill>
                  <a:srgbClr val="00B050">
                    <a:alpha val="2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"/>
                    <a:cs typeface=""/>
                  </a:endParaRPr>
                </a:p>
              </p:txBody>
            </p:sp>
            <p:sp>
              <p:nvSpPr>
                <p:cNvPr id="129" name="CasellaDiTesto 128"/>
                <p:cNvSpPr txBox="1"/>
                <p:nvPr/>
              </p:nvSpPr>
              <p:spPr>
                <a:xfrm>
                  <a:off x="3772328" y="4058248"/>
                  <a:ext cx="58284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alibri" charset="0"/>
                      <a:ea typeface="Calibri" charset="0"/>
                      <a:cs typeface="Calibri" charset="0"/>
                    </a:rPr>
                    <a:t>13</a:t>
                  </a:r>
                </a:p>
                <a:p>
                  <a:pPr algn="ctr"/>
                  <a:r>
                    <a:rPr lang="en-GB" sz="10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alibri" charset="0"/>
                      <a:ea typeface="Calibri" charset="0"/>
                      <a:cs typeface="Calibri" charset="0"/>
                    </a:rPr>
                    <a:t>10/10</a:t>
                  </a:r>
                  <a:endParaRPr lang="en-GB" sz="1000" dirty="0">
                    <a:solidFill>
                      <a:schemeClr val="accent6">
                        <a:lumMod val="50000"/>
                      </a:schemeClr>
                    </a:solidFill>
                    <a:latin typeface="Calibri" charset="0"/>
                    <a:ea typeface="Calibri" charset="0"/>
                    <a:cs typeface="Calibri" charset="0"/>
                  </a:endParaRPr>
                </a:p>
              </p:txBody>
            </p:sp>
          </p:grpSp>
          <p:grpSp>
            <p:nvGrpSpPr>
              <p:cNvPr id="113" name="Gruppo 112"/>
              <p:cNvGrpSpPr/>
              <p:nvPr/>
            </p:nvGrpSpPr>
            <p:grpSpPr>
              <a:xfrm>
                <a:off x="2290868" y="2989535"/>
                <a:ext cx="582842" cy="453745"/>
                <a:chOff x="4198061" y="4013084"/>
                <a:chExt cx="582842" cy="453745"/>
              </a:xfrm>
            </p:grpSpPr>
            <p:sp>
              <p:nvSpPr>
                <p:cNvPr id="126" name="Rectangle 18"/>
                <p:cNvSpPr/>
                <p:nvPr/>
              </p:nvSpPr>
              <p:spPr>
                <a:xfrm>
                  <a:off x="4305181" y="4013084"/>
                  <a:ext cx="400568" cy="453745"/>
                </a:xfrm>
                <a:prstGeom prst="rect">
                  <a:avLst/>
                </a:prstGeom>
                <a:solidFill>
                  <a:srgbClr val="0070C0">
                    <a:alpha val="2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"/>
                    <a:cs typeface=""/>
                  </a:endParaRPr>
                </a:p>
              </p:txBody>
            </p:sp>
            <p:sp>
              <p:nvSpPr>
                <p:cNvPr id="127" name="CasellaDiTesto 126"/>
                <p:cNvSpPr txBox="1"/>
                <p:nvPr/>
              </p:nvSpPr>
              <p:spPr>
                <a:xfrm>
                  <a:off x="4198061" y="4057908"/>
                  <a:ext cx="58284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alibri" charset="0"/>
                      <a:ea typeface="Calibri" charset="0"/>
                      <a:cs typeface="Calibri" charset="0"/>
                    </a:rPr>
                    <a:t>13</a:t>
                  </a:r>
                </a:p>
                <a:p>
                  <a:pPr algn="ctr"/>
                  <a:r>
                    <a:rPr lang="en-GB" sz="10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alibri" charset="0"/>
                      <a:ea typeface="Calibri" charset="0"/>
                      <a:cs typeface="Calibri" charset="0"/>
                    </a:rPr>
                    <a:t>15/15</a:t>
                  </a:r>
                  <a:endParaRPr lang="en-GB" sz="1000" dirty="0">
                    <a:solidFill>
                      <a:schemeClr val="accent6">
                        <a:lumMod val="50000"/>
                      </a:schemeClr>
                    </a:solidFill>
                    <a:latin typeface="Calibri" charset="0"/>
                    <a:ea typeface="Calibri" charset="0"/>
                    <a:cs typeface="Calibri" charset="0"/>
                  </a:endParaRPr>
                </a:p>
              </p:txBody>
            </p:sp>
          </p:grpSp>
          <p:grpSp>
            <p:nvGrpSpPr>
              <p:cNvPr id="114" name="Gruppo 113"/>
              <p:cNvGrpSpPr/>
              <p:nvPr/>
            </p:nvGrpSpPr>
            <p:grpSpPr>
              <a:xfrm>
                <a:off x="2698780" y="2989535"/>
                <a:ext cx="582842" cy="453746"/>
                <a:chOff x="4605973" y="4013084"/>
                <a:chExt cx="582842" cy="453746"/>
              </a:xfrm>
            </p:grpSpPr>
            <p:sp>
              <p:nvSpPr>
                <p:cNvPr id="124" name="Rectangle 19"/>
                <p:cNvSpPr/>
                <p:nvPr/>
              </p:nvSpPr>
              <p:spPr>
                <a:xfrm>
                  <a:off x="4705726" y="4013084"/>
                  <a:ext cx="425756" cy="453746"/>
                </a:xfrm>
                <a:prstGeom prst="rect">
                  <a:avLst/>
                </a:prstGeom>
                <a:solidFill>
                  <a:srgbClr val="7030A0">
                    <a:alpha val="2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"/>
                    <a:cs typeface=""/>
                  </a:endParaRPr>
                </a:p>
              </p:txBody>
            </p:sp>
            <p:sp>
              <p:nvSpPr>
                <p:cNvPr id="125" name="CasellaDiTesto 124"/>
                <p:cNvSpPr txBox="1"/>
                <p:nvPr/>
              </p:nvSpPr>
              <p:spPr>
                <a:xfrm>
                  <a:off x="4605973" y="4054248"/>
                  <a:ext cx="58284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alibri" charset="0"/>
                      <a:ea typeface="Calibri" charset="0"/>
                      <a:cs typeface="Calibri" charset="0"/>
                    </a:rPr>
                    <a:t>26</a:t>
                  </a:r>
                </a:p>
                <a:p>
                  <a:pPr algn="ctr"/>
                  <a:r>
                    <a:rPr lang="en-GB" sz="10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alibri" charset="0"/>
                      <a:ea typeface="Calibri" charset="0"/>
                      <a:cs typeface="Calibri" charset="0"/>
                    </a:rPr>
                    <a:t>15/15</a:t>
                  </a:r>
                  <a:endParaRPr lang="en-GB" sz="1000" dirty="0">
                    <a:solidFill>
                      <a:schemeClr val="accent6">
                        <a:lumMod val="50000"/>
                      </a:schemeClr>
                    </a:solidFill>
                    <a:latin typeface="Calibri" charset="0"/>
                    <a:ea typeface="Calibri" charset="0"/>
                    <a:cs typeface="Calibri" charset="0"/>
                  </a:endParaRPr>
                </a:p>
              </p:txBody>
            </p:sp>
          </p:grpSp>
          <p:grpSp>
            <p:nvGrpSpPr>
              <p:cNvPr id="115" name="Gruppo 114"/>
              <p:cNvGrpSpPr/>
              <p:nvPr/>
            </p:nvGrpSpPr>
            <p:grpSpPr>
              <a:xfrm>
                <a:off x="3127637" y="2989534"/>
                <a:ext cx="582842" cy="453745"/>
                <a:chOff x="5034830" y="4013083"/>
                <a:chExt cx="582842" cy="453745"/>
              </a:xfrm>
            </p:grpSpPr>
            <p:sp>
              <p:nvSpPr>
                <p:cNvPr id="122" name="Rectangle 6"/>
                <p:cNvSpPr/>
                <p:nvPr/>
              </p:nvSpPr>
              <p:spPr>
                <a:xfrm>
                  <a:off x="5131482" y="4013083"/>
                  <a:ext cx="391997" cy="453745"/>
                </a:xfrm>
                <a:prstGeom prst="rect">
                  <a:avLst/>
                </a:prstGeom>
                <a:solidFill>
                  <a:srgbClr val="FF0000">
                    <a:alpha val="2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"/>
                    <a:cs typeface=""/>
                  </a:endParaRPr>
                </a:p>
              </p:txBody>
            </p:sp>
            <p:sp>
              <p:nvSpPr>
                <p:cNvPr id="123" name="CasellaDiTesto 122"/>
                <p:cNvSpPr txBox="1"/>
                <p:nvPr/>
              </p:nvSpPr>
              <p:spPr>
                <a:xfrm>
                  <a:off x="5034830" y="4050588"/>
                  <a:ext cx="58284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alibri" charset="0"/>
                      <a:ea typeface="Calibri" charset="0"/>
                      <a:cs typeface="Calibri" charset="0"/>
                    </a:rPr>
                    <a:t>52</a:t>
                  </a:r>
                </a:p>
                <a:p>
                  <a:pPr algn="ctr"/>
                  <a:r>
                    <a:rPr lang="en-GB" sz="10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alibri" charset="0"/>
                      <a:ea typeface="Calibri" charset="0"/>
                      <a:cs typeface="Calibri" charset="0"/>
                    </a:rPr>
                    <a:t>15/15</a:t>
                  </a:r>
                  <a:endParaRPr lang="en-GB" sz="1000" dirty="0">
                    <a:solidFill>
                      <a:schemeClr val="accent6">
                        <a:lumMod val="50000"/>
                      </a:schemeClr>
                    </a:solidFill>
                    <a:latin typeface="Calibri" charset="0"/>
                    <a:ea typeface="Calibri" charset="0"/>
                    <a:cs typeface="Calibri" charset="0"/>
                  </a:endParaRPr>
                </a:p>
              </p:txBody>
            </p:sp>
          </p:grpSp>
          <p:grpSp>
            <p:nvGrpSpPr>
              <p:cNvPr id="116" name="Gruppo 115"/>
              <p:cNvGrpSpPr/>
              <p:nvPr/>
            </p:nvGrpSpPr>
            <p:grpSpPr>
              <a:xfrm>
                <a:off x="3527634" y="2990195"/>
                <a:ext cx="582842" cy="453745"/>
                <a:chOff x="5434827" y="4013744"/>
                <a:chExt cx="582842" cy="453745"/>
              </a:xfrm>
            </p:grpSpPr>
            <p:sp>
              <p:nvSpPr>
                <p:cNvPr id="120" name="Rectangle 16"/>
                <p:cNvSpPr/>
                <p:nvPr/>
              </p:nvSpPr>
              <p:spPr>
                <a:xfrm>
                  <a:off x="5521607" y="4013744"/>
                  <a:ext cx="412025" cy="453745"/>
                </a:xfrm>
                <a:prstGeom prst="rect">
                  <a:avLst/>
                </a:prstGeom>
                <a:solidFill>
                  <a:srgbClr val="FFC000">
                    <a:alpha val="2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"/>
                    <a:cs typeface=""/>
                  </a:endParaRPr>
                </a:p>
              </p:txBody>
            </p:sp>
            <p:sp>
              <p:nvSpPr>
                <p:cNvPr id="121" name="CasellaDiTesto 120"/>
                <p:cNvSpPr txBox="1"/>
                <p:nvPr/>
              </p:nvSpPr>
              <p:spPr>
                <a:xfrm>
                  <a:off x="5434827" y="4037963"/>
                  <a:ext cx="58284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alibri" charset="0"/>
                      <a:ea typeface="Calibri" charset="0"/>
                      <a:cs typeface="Calibri" charset="0"/>
                    </a:rPr>
                    <a:t>52</a:t>
                  </a:r>
                </a:p>
                <a:p>
                  <a:pPr algn="ctr"/>
                  <a:r>
                    <a:rPr lang="en-GB" sz="10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alibri" charset="0"/>
                      <a:ea typeface="Calibri" charset="0"/>
                      <a:cs typeface="Calibri" charset="0"/>
                    </a:rPr>
                    <a:t>10/15</a:t>
                  </a:r>
                  <a:endParaRPr lang="en-GB" sz="1000" dirty="0">
                    <a:solidFill>
                      <a:schemeClr val="accent6">
                        <a:lumMod val="50000"/>
                      </a:schemeClr>
                    </a:solidFill>
                    <a:latin typeface="Calibri" charset="0"/>
                    <a:ea typeface="Calibri" charset="0"/>
                    <a:cs typeface="Calibri" charset="0"/>
                  </a:endParaRPr>
                </a:p>
              </p:txBody>
            </p:sp>
          </p:grpSp>
          <p:grpSp>
            <p:nvGrpSpPr>
              <p:cNvPr id="117" name="Gruppo 116"/>
              <p:cNvGrpSpPr/>
              <p:nvPr/>
            </p:nvGrpSpPr>
            <p:grpSpPr>
              <a:xfrm>
                <a:off x="3924191" y="2991096"/>
                <a:ext cx="582842" cy="447419"/>
                <a:chOff x="5831384" y="4014645"/>
                <a:chExt cx="582842" cy="447419"/>
              </a:xfrm>
            </p:grpSpPr>
            <p:sp>
              <p:nvSpPr>
                <p:cNvPr id="118" name="Rectangle 17"/>
                <p:cNvSpPr/>
                <p:nvPr/>
              </p:nvSpPr>
              <p:spPr>
                <a:xfrm>
                  <a:off x="5933602" y="4014645"/>
                  <a:ext cx="426506" cy="447419"/>
                </a:xfrm>
                <a:prstGeom prst="rect">
                  <a:avLst/>
                </a:prstGeom>
                <a:solidFill>
                  <a:srgbClr val="00B050">
                    <a:alpha val="2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"/>
                    <a:cs typeface=""/>
                  </a:endParaRPr>
                </a:p>
              </p:txBody>
            </p:sp>
            <p:sp>
              <p:nvSpPr>
                <p:cNvPr id="119" name="CasellaDiTesto 118"/>
                <p:cNvSpPr txBox="1"/>
                <p:nvPr/>
              </p:nvSpPr>
              <p:spPr>
                <a:xfrm>
                  <a:off x="5831384" y="4037963"/>
                  <a:ext cx="582842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0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alibri" charset="0"/>
                      <a:ea typeface="Calibri" charset="0"/>
                      <a:cs typeface="Calibri" charset="0"/>
                    </a:rPr>
                    <a:t>52</a:t>
                  </a:r>
                </a:p>
                <a:p>
                  <a:pPr algn="ctr"/>
                  <a:r>
                    <a:rPr lang="en-GB" sz="1000" dirty="0">
                      <a:solidFill>
                        <a:schemeClr val="accent6">
                          <a:lumMod val="50000"/>
                        </a:schemeClr>
                      </a:solidFill>
                      <a:latin typeface="Calibri" charset="0"/>
                      <a:ea typeface="Calibri" charset="0"/>
                      <a:cs typeface="Calibri" charset="0"/>
                    </a:rPr>
                    <a:t>2</a:t>
                  </a:r>
                  <a:r>
                    <a:rPr lang="en-GB" sz="1000" dirty="0" smtClean="0">
                      <a:solidFill>
                        <a:schemeClr val="accent6">
                          <a:lumMod val="50000"/>
                        </a:schemeClr>
                      </a:solidFill>
                      <a:latin typeface="Calibri" charset="0"/>
                      <a:ea typeface="Calibri" charset="0"/>
                      <a:cs typeface="Calibri" charset="0"/>
                    </a:rPr>
                    <a:t>0/15</a:t>
                  </a:r>
                  <a:endParaRPr lang="en-GB" sz="1000" dirty="0">
                    <a:solidFill>
                      <a:schemeClr val="accent6">
                        <a:lumMod val="50000"/>
                      </a:schemeClr>
                    </a:solidFill>
                    <a:latin typeface="Calibri" charset="0"/>
                    <a:ea typeface="Calibri" charset="0"/>
                    <a:cs typeface="Calibri" charset="0"/>
                  </a:endParaRPr>
                </a:p>
              </p:txBody>
            </p:sp>
          </p:grpSp>
        </p:grpSp>
        <p:sp>
          <p:nvSpPr>
            <p:cNvPr id="136" name="Rectangle 12"/>
            <p:cNvSpPr/>
            <p:nvPr/>
          </p:nvSpPr>
          <p:spPr>
            <a:xfrm>
              <a:off x="721927" y="3059923"/>
              <a:ext cx="3860445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000000"/>
                  </a:solidFill>
                  <a:latin typeface="Calibri" charset="0"/>
                  <a:ea typeface="Calibri" charset="0"/>
                  <a:cs typeface="Calibri" charset="0"/>
                </a:rPr>
                <a:t>Bunch-by bunch emittance </a:t>
              </a:r>
              <a:r>
                <a:rPr lang="en-US" sz="1600" dirty="0" smtClean="0">
                  <a:solidFill>
                    <a:srgbClr val="FF0000"/>
                  </a:solidFill>
                  <a:latin typeface="Calibri" charset="0"/>
                  <a:ea typeface="Calibri" charset="0"/>
                  <a:cs typeface="Calibri" charset="0"/>
                </a:rPr>
                <a:t>measurements</a:t>
              </a:r>
              <a:endParaRPr lang="en-US" sz="160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grpSp>
        <p:nvGrpSpPr>
          <p:cNvPr id="8" name="Gruppo 7"/>
          <p:cNvGrpSpPr/>
          <p:nvPr/>
        </p:nvGrpSpPr>
        <p:grpSpPr>
          <a:xfrm>
            <a:off x="4701790" y="3073369"/>
            <a:ext cx="3860445" cy="2727433"/>
            <a:chOff x="4701790" y="3073369"/>
            <a:chExt cx="3860445" cy="2727433"/>
          </a:xfrm>
        </p:grpSpPr>
        <p:grpSp>
          <p:nvGrpSpPr>
            <p:cNvPr id="137" name="Gruppo 136"/>
            <p:cNvGrpSpPr>
              <a:grpSpLocks noChangeAspect="1"/>
            </p:cNvGrpSpPr>
            <p:nvPr/>
          </p:nvGrpSpPr>
          <p:grpSpPr>
            <a:xfrm>
              <a:off x="5221867" y="3509137"/>
              <a:ext cx="3327672" cy="2291665"/>
              <a:chOff x="5093191" y="1947244"/>
              <a:chExt cx="3788651" cy="2609127"/>
            </a:xfrm>
          </p:grpSpPr>
          <p:pic>
            <p:nvPicPr>
              <p:cNvPr id="138" name="Immagine 137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455" t="54564" r="10615"/>
              <a:stretch/>
            </p:blipFill>
            <p:spPr>
              <a:xfrm>
                <a:off x="5093191" y="1947244"/>
                <a:ext cx="3266970" cy="2609127"/>
              </a:xfrm>
              <a:prstGeom prst="rect">
                <a:avLst/>
              </a:prstGeom>
            </p:spPr>
          </p:pic>
          <p:pic>
            <p:nvPicPr>
              <p:cNvPr id="139" name="Immagine 138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8170" t="5926" r="1563" b="49402"/>
              <a:stretch/>
            </p:blipFill>
            <p:spPr>
              <a:xfrm>
                <a:off x="8185376" y="1947244"/>
                <a:ext cx="696466" cy="2233338"/>
              </a:xfrm>
              <a:prstGeom prst="rect">
                <a:avLst/>
              </a:prstGeom>
            </p:spPr>
          </p:pic>
        </p:grpSp>
        <p:sp>
          <p:nvSpPr>
            <p:cNvPr id="141" name="Rectangle 12"/>
            <p:cNvSpPr/>
            <p:nvPr/>
          </p:nvSpPr>
          <p:spPr>
            <a:xfrm>
              <a:off x="4701790" y="3073369"/>
              <a:ext cx="3860445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FF0000"/>
                  </a:solidFill>
                  <a:latin typeface="Calibri" charset="0"/>
                  <a:ea typeface="Calibri" charset="0"/>
                  <a:cs typeface="Calibri" charset="0"/>
                </a:rPr>
                <a:t>PyECLOUD-PyHEADTAIL</a:t>
              </a:r>
            </a:p>
            <a:p>
              <a:pPr algn="ctr"/>
              <a:r>
                <a:rPr lang="en-US" sz="1600" dirty="0" smtClean="0">
                  <a:solidFill>
                    <a:srgbClr val="FF0000"/>
                  </a:solidFill>
                  <a:latin typeface="Calibri" charset="0"/>
                  <a:ea typeface="Calibri" charset="0"/>
                  <a:cs typeface="Calibri" charset="0"/>
                </a:rPr>
                <a:t>simulation</a:t>
              </a:r>
              <a:r>
                <a:rPr lang="en-US" sz="1600" dirty="0" smtClean="0">
                  <a:solidFill>
                    <a:srgbClr val="000000"/>
                  </a:solidFill>
                  <a:latin typeface="Calibri" charset="0"/>
                  <a:ea typeface="Calibri" charset="0"/>
                  <a:cs typeface="Calibri" charset="0"/>
                </a:rPr>
                <a:t> studies </a:t>
              </a:r>
              <a:endParaRPr lang="en-US" sz="160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sp>
        <p:nvSpPr>
          <p:cNvPr id="142" name="CasellaDiTesto 141"/>
          <p:cNvSpPr txBox="1"/>
          <p:nvPr/>
        </p:nvSpPr>
        <p:spPr>
          <a:xfrm>
            <a:off x="1149098" y="604730"/>
            <a:ext cx="799490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buClr>
                <a:schemeClr val="tx2"/>
              </a:buClr>
              <a:buFont typeface="Arial" charset="0"/>
              <a:buChar char="•"/>
            </a:pPr>
            <a:r>
              <a:rPr lang="en-GB" sz="16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EC in </a:t>
            </a:r>
            <a:r>
              <a:rPr lang="en-GB" sz="1600" b="1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quadrupoles </a:t>
            </a:r>
            <a:r>
              <a:rPr lang="en-GB" sz="1600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(7% of the machine) </a:t>
            </a:r>
            <a:r>
              <a:rPr lang="en-GB" sz="1600" dirty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alone is a </a:t>
            </a:r>
            <a:r>
              <a:rPr lang="en-GB" sz="16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key driver of instabilities at the LHC </a:t>
            </a:r>
            <a:r>
              <a:rPr lang="en-GB" sz="1600" b="1" dirty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injection</a:t>
            </a:r>
            <a:r>
              <a:rPr lang="en-GB" sz="16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GB" sz="1600" dirty="0" smtClean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energy </a:t>
            </a:r>
            <a:endParaRPr lang="en-GB" sz="1600" baseline="30000" dirty="0">
              <a:solidFill>
                <a:srgbClr val="FF0000"/>
              </a:solidFill>
              <a:latin typeface="Calibri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742950" lvl="2" indent="-285750">
              <a:spcBef>
                <a:spcPts val="1200"/>
              </a:spcBef>
              <a:buClr>
                <a:schemeClr val="tx2"/>
              </a:buClr>
              <a:buFont typeface="Wingdings" charset="2"/>
              <a:buChar char="Ø"/>
            </a:pPr>
            <a:r>
              <a:rPr lang="en-GB" sz="1600" dirty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S</a:t>
            </a:r>
            <a:r>
              <a:rPr lang="en-GB" sz="1600" dirty="0" smtClean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imulations </a:t>
            </a:r>
            <a:r>
              <a:rPr lang="en-GB" sz="1600" dirty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allowed explaining instabilities observations  </a:t>
            </a:r>
            <a:r>
              <a:rPr lang="en-GB" sz="1600" dirty="0">
                <a:latin typeface="Calibri"/>
                <a:cs typeface="Arial" panose="020B0604020202020204" pitchFamily="34" charset="0"/>
                <a:sym typeface="Wingdings"/>
              </a:rPr>
              <a:t> </a:t>
            </a:r>
            <a:r>
              <a:rPr lang="en-GB" sz="16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/>
              </a:rPr>
              <a:t>large chromaticity </a:t>
            </a:r>
            <a:r>
              <a:rPr lang="en-GB" sz="1600" dirty="0">
                <a:latin typeface="Calibri"/>
                <a:cs typeface="Arial" panose="020B0604020202020204" pitchFamily="34" charset="0"/>
                <a:sym typeface="Wingdings"/>
              </a:rPr>
              <a:t>values, relatively </a:t>
            </a:r>
            <a:r>
              <a:rPr lang="en-GB" sz="16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/>
              </a:rPr>
              <a:t>high octupoles current </a:t>
            </a:r>
            <a:r>
              <a:rPr lang="en-GB" sz="1600" dirty="0">
                <a:latin typeface="Calibri"/>
                <a:cs typeface="Arial" panose="020B0604020202020204" pitchFamily="34" charset="0"/>
                <a:sym typeface="Wingdings"/>
              </a:rPr>
              <a:t>and a </a:t>
            </a:r>
            <a:r>
              <a:rPr lang="en-GB" sz="1600" dirty="0">
                <a:solidFill>
                  <a:srgbClr val="FF0000"/>
                </a:solidFill>
                <a:latin typeface="Calibri"/>
                <a:cs typeface="Arial" panose="020B0604020202020204" pitchFamily="34" charset="0"/>
                <a:sym typeface="Wingdings"/>
              </a:rPr>
              <a:t>fully functional feedback system </a:t>
            </a:r>
            <a:r>
              <a:rPr lang="en-GB" sz="1600" dirty="0">
                <a:latin typeface="Calibri"/>
                <a:cs typeface="Arial" panose="020B0604020202020204" pitchFamily="34" charset="0"/>
                <a:sym typeface="Wingdings"/>
              </a:rPr>
              <a:t>were needed to reach a satisfactory emittance preservation</a:t>
            </a:r>
            <a:endParaRPr lang="en-GB" sz="1600" dirty="0">
              <a:latin typeface="Calibri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742950" lvl="2" indent="-285750">
              <a:spcBef>
                <a:spcPts val="1200"/>
              </a:spcBef>
              <a:buClr>
                <a:schemeClr val="tx2"/>
              </a:buClr>
              <a:buFont typeface="Wingdings" charset="2"/>
              <a:buChar char="Ø"/>
            </a:pPr>
            <a:r>
              <a:rPr lang="en-GB" sz="1600" dirty="0">
                <a:latin typeface="Calibri" charset="0"/>
                <a:ea typeface="Calibri" charset="0"/>
                <a:cs typeface="Calibri" charset="0"/>
                <a:sym typeface="Wingdings"/>
              </a:rPr>
              <a:t>instability </a:t>
            </a:r>
            <a:r>
              <a:rPr lang="en-GB" sz="1600" dirty="0" smtClean="0">
                <a:latin typeface="Calibri" charset="0"/>
                <a:ea typeface="Calibri" charset="0"/>
                <a:cs typeface="Calibri" charset="0"/>
                <a:sym typeface="Wingdings"/>
              </a:rPr>
              <a:t>suppressed </a:t>
            </a:r>
            <a:r>
              <a:rPr lang="en-GB" sz="1600" dirty="0">
                <a:latin typeface="Calibri" charset="0"/>
                <a:ea typeface="Calibri" charset="0"/>
                <a:cs typeface="Calibri" charset="0"/>
                <a:sym typeface="Wingdings"/>
              </a:rPr>
              <a:t>when increasing the beam energy up to 6.5 </a:t>
            </a:r>
            <a:r>
              <a:rPr lang="en-GB" sz="1600" dirty="0" err="1">
                <a:latin typeface="Calibri" charset="0"/>
                <a:ea typeface="Calibri" charset="0"/>
                <a:cs typeface="Calibri" charset="0"/>
                <a:sym typeface="Wingdings"/>
              </a:rPr>
              <a:t>TeV</a:t>
            </a:r>
            <a:r>
              <a:rPr lang="en-GB" sz="1600" dirty="0">
                <a:latin typeface="Calibri"/>
                <a:cs typeface="Arial" panose="020B0604020202020204" pitchFamily="34" charset="0"/>
                <a:sym typeface="Wingdings" panose="05000000000000000000" pitchFamily="2" charset="2"/>
              </a:rPr>
              <a:t> due to the increased beam rigidity</a:t>
            </a:r>
            <a:endParaRPr lang="en-GB" sz="1600" dirty="0">
              <a:latin typeface="Calibri" charset="0"/>
              <a:ea typeface="Calibri" charset="0"/>
              <a:cs typeface="Calibri" charset="0"/>
              <a:sym typeface="Wingdings"/>
            </a:endParaRPr>
          </a:p>
        </p:txBody>
      </p:sp>
      <p:sp>
        <p:nvSpPr>
          <p:cNvPr id="143" name="Rettangolo 142"/>
          <p:cNvSpPr/>
          <p:nvPr/>
        </p:nvSpPr>
        <p:spPr>
          <a:xfrm>
            <a:off x="495723" y="5783149"/>
            <a:ext cx="842732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457200">
              <a:buClr>
                <a:schemeClr val="tx1"/>
              </a:buClr>
              <a:defRPr/>
            </a:pPr>
            <a:r>
              <a:rPr lang="en-GB" sz="1200" dirty="0">
                <a:solidFill>
                  <a:srgbClr val="0055A0"/>
                </a:solidFill>
                <a:latin typeface="Calibri"/>
                <a:cs typeface="Arial" panose="020B0604020202020204" pitchFamily="34" charset="0"/>
                <a:sym typeface="Wingdings"/>
                <a:hlinkClick r:id="rId6"/>
              </a:rPr>
              <a:t>(</a:t>
            </a:r>
            <a:r>
              <a:rPr lang="en-GB" sz="1200" dirty="0" smtClean="0">
                <a:solidFill>
                  <a:srgbClr val="0055A0"/>
                </a:solidFill>
                <a:latin typeface="Calibri"/>
                <a:cs typeface="Arial" panose="020B0604020202020204" pitchFamily="34" charset="0"/>
                <a:sym typeface="Wingdings"/>
                <a:hlinkClick r:id="rId6"/>
              </a:rPr>
              <a:t>1) A</a:t>
            </a:r>
            <a:r>
              <a:rPr lang="en-GB" sz="1200" dirty="0">
                <a:solidFill>
                  <a:srgbClr val="0055A0"/>
                </a:solidFill>
                <a:latin typeface="Calibri"/>
                <a:cs typeface="Arial" panose="020B0604020202020204" pitchFamily="34" charset="0"/>
                <a:sym typeface="Wingdings"/>
                <a:hlinkClick r:id="rId6"/>
              </a:rPr>
              <a:t>. Romano et al., “Electron cloud induced instabilities in the LHC”, presentation at the Joint </a:t>
            </a:r>
            <a:r>
              <a:rPr lang="en-GB" sz="1200" dirty="0" err="1">
                <a:solidFill>
                  <a:srgbClr val="0055A0"/>
                </a:solidFill>
                <a:latin typeface="Calibri"/>
                <a:cs typeface="Arial" panose="020B0604020202020204" pitchFamily="34" charset="0"/>
                <a:sym typeface="Wingdings"/>
                <a:hlinkClick r:id="rId6"/>
              </a:rPr>
              <a:t>Ecloud-PyHEADTAIL</a:t>
            </a:r>
            <a:r>
              <a:rPr lang="en-GB" sz="1200" dirty="0">
                <a:solidFill>
                  <a:srgbClr val="0055A0"/>
                </a:solidFill>
                <a:latin typeface="Calibri"/>
                <a:cs typeface="Arial" panose="020B0604020202020204" pitchFamily="34" charset="0"/>
                <a:sym typeface="Wingdings"/>
                <a:hlinkClick r:id="rId6"/>
              </a:rPr>
              <a:t> </a:t>
            </a:r>
            <a:r>
              <a:rPr lang="en-GB" sz="1200" dirty="0" smtClean="0">
                <a:solidFill>
                  <a:srgbClr val="0055A0"/>
                </a:solidFill>
                <a:latin typeface="Calibri"/>
                <a:cs typeface="Arial" panose="020B0604020202020204" pitchFamily="34" charset="0"/>
                <a:sym typeface="Wingdings"/>
                <a:hlinkClick r:id="rId6"/>
              </a:rPr>
              <a:t>Meeting</a:t>
            </a:r>
            <a:endParaRPr lang="en-GB" sz="1200" dirty="0">
              <a:solidFill>
                <a:srgbClr val="0055A0"/>
              </a:solidFill>
              <a:latin typeface="Calibri"/>
              <a:cs typeface="Arial" panose="020B0604020202020204" pitchFamily="34" charset="0"/>
              <a:sym typeface="Wingdings"/>
            </a:endParaRPr>
          </a:p>
        </p:txBody>
      </p:sp>
      <p:pic>
        <p:nvPicPr>
          <p:cNvPr id="52" name="Immagine 51"/>
          <p:cNvPicPr>
            <a:picLocks noChangeAspect="1"/>
          </p:cNvPicPr>
          <p:nvPr/>
        </p:nvPicPr>
        <p:blipFill rotWithShape="1">
          <a:blip r:embed="rId7"/>
          <a:srcRect l="7449" t="16920" r="6670" b="12757"/>
          <a:stretch/>
        </p:blipFill>
        <p:spPr>
          <a:xfrm>
            <a:off x="723336" y="6248190"/>
            <a:ext cx="1180109" cy="488705"/>
          </a:xfrm>
          <a:prstGeom prst="rect">
            <a:avLst/>
          </a:prstGeom>
        </p:spPr>
      </p:pic>
      <p:grpSp>
        <p:nvGrpSpPr>
          <p:cNvPr id="53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4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5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56" name="Straight Connector 55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TextBox 56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Electron cloud instabilities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022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3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Electron cloud instabilities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89587" y="666013"/>
            <a:ext cx="6636774" cy="25648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buClr>
                <a:schemeClr val="tx2"/>
              </a:buClr>
              <a:buFont typeface="Arial" charset="0"/>
              <a:buChar char="•"/>
            </a:pPr>
            <a:r>
              <a:rPr lang="en-GB" sz="1600" dirty="0">
                <a:cs typeface="Arial" panose="020B0604020202020204" pitchFamily="34" charset="0"/>
                <a:sym typeface="Wingdings" panose="05000000000000000000" pitchFamily="2" charset="2"/>
              </a:rPr>
              <a:t>Simulation results show that the </a:t>
            </a:r>
            <a:r>
              <a:rPr lang="en-GB" sz="1600" dirty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beam intensity increase </a:t>
            </a:r>
            <a:r>
              <a:rPr lang="en-GB" sz="1600" dirty="0">
                <a:cs typeface="Arial" panose="020B0604020202020204" pitchFamily="34" charset="0"/>
                <a:sym typeface="Wingdings" panose="05000000000000000000" pitchFamily="2" charset="2"/>
              </a:rPr>
              <a:t>foreseen by the HL-LHC has a </a:t>
            </a:r>
            <a:r>
              <a:rPr lang="en-GB" sz="1600" dirty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beneficial</a:t>
            </a:r>
            <a:r>
              <a:rPr lang="en-GB" sz="1600" dirty="0">
                <a:cs typeface="Arial" panose="020B0604020202020204" pitchFamily="34" charset="0"/>
                <a:sym typeface="Wingdings" panose="05000000000000000000" pitchFamily="2" charset="2"/>
              </a:rPr>
              <a:t> impact on the beam </a:t>
            </a:r>
            <a:r>
              <a:rPr lang="en-GB" sz="1600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stability</a:t>
            </a:r>
          </a:p>
          <a:p>
            <a:pPr marL="285750" lvl="1" indent="-285750">
              <a:spcBef>
                <a:spcPts val="12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Unlike LHC, the </a:t>
            </a:r>
            <a:r>
              <a:rPr lang="en-GB" sz="1600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EC in quadrupoles in HL-LHC is not expected </a:t>
            </a:r>
            <a:r>
              <a:rPr lang="en-GB" sz="16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to drive the beam unstable both at injection and flattop energy </a:t>
            </a:r>
            <a:r>
              <a:rPr lang="en-GB" sz="1600" dirty="0" smtClean="0">
                <a:solidFill>
                  <a:srgbClr val="FF0000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after conditioning </a:t>
            </a:r>
            <a:r>
              <a:rPr lang="en-GB" sz="1600" dirty="0" smtClean="0">
                <a:solidFill>
                  <a:schemeClr val="tx2"/>
                </a:solidFill>
                <a:cs typeface="Arial" panose="020B0604020202020204" pitchFamily="34" charset="0"/>
                <a:sym typeface="Wingdings"/>
              </a:rPr>
              <a:t> </a:t>
            </a:r>
            <a:r>
              <a:rPr lang="en-GB" sz="1600" b="1" dirty="0" smtClean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Wingdings"/>
              </a:rPr>
              <a:t>provided that intensity dependence from build-up simulations is confirmed experimentally</a:t>
            </a:r>
            <a:endParaRPr lang="en-GB" sz="1600" b="1" dirty="0" smtClean="0">
              <a:solidFill>
                <a:srgbClr val="FF0000"/>
              </a:solidFill>
              <a:latin typeface="Calibri" charset="0"/>
              <a:ea typeface="Calibri" charset="0"/>
              <a:cs typeface="Calibri" charset="0"/>
            </a:endParaRPr>
          </a:p>
          <a:p>
            <a:pPr marL="742950" lvl="2" indent="-285750">
              <a:spcBef>
                <a:spcPts val="800"/>
              </a:spcBef>
              <a:buClr>
                <a:schemeClr val="tx2"/>
              </a:buClr>
              <a:buFont typeface="Wingdings" charset="2"/>
              <a:buChar char="Ø"/>
            </a:pPr>
            <a:r>
              <a:rPr lang="en-GB" sz="1600" dirty="0" err="1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Psotential</a:t>
            </a:r>
            <a:r>
              <a:rPr lang="en-GB" sz="1600" dirty="0" smtClean="0">
                <a:solidFill>
                  <a:schemeClr val="tx2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 mitigation strategies have been investigated </a:t>
            </a:r>
            <a:r>
              <a:rPr lang="en-GB" sz="1600" dirty="0" smtClean="0">
                <a:solidFill>
                  <a:schemeClr val="tx2"/>
                </a:solidFill>
                <a:cs typeface="Arial" panose="020B0604020202020204" pitchFamily="34" charset="0"/>
                <a:sym typeface="Wingdings"/>
              </a:rPr>
              <a:t> strong stabilizing effect from large </a:t>
            </a:r>
            <a:r>
              <a:rPr lang="en-GB" sz="1600" dirty="0" smtClean="0">
                <a:solidFill>
                  <a:srgbClr val="FF0000"/>
                </a:solidFill>
                <a:cs typeface="Arial" panose="020B0604020202020204" pitchFamily="34" charset="0"/>
                <a:sym typeface="Wingdings"/>
              </a:rPr>
              <a:t>chromaticity</a:t>
            </a:r>
            <a:r>
              <a:rPr lang="en-GB" sz="1600" dirty="0" smtClean="0">
                <a:solidFill>
                  <a:schemeClr val="tx2"/>
                </a:solidFill>
                <a:cs typeface="Arial" panose="020B0604020202020204" pitchFamily="34" charset="0"/>
                <a:sym typeface="Wingdings"/>
              </a:rPr>
              <a:t> values and mild effect from </a:t>
            </a:r>
            <a:r>
              <a:rPr lang="en-GB" sz="1600" dirty="0" err="1" smtClean="0">
                <a:solidFill>
                  <a:srgbClr val="FF0000"/>
                </a:solidFill>
                <a:cs typeface="Arial" panose="020B0604020202020204" pitchFamily="34" charset="0"/>
                <a:sym typeface="Wingdings"/>
              </a:rPr>
              <a:t>octupoles</a:t>
            </a:r>
            <a:r>
              <a:rPr lang="en-GB" sz="1600" dirty="0" smtClean="0">
                <a:solidFill>
                  <a:schemeClr val="tx2"/>
                </a:solidFill>
                <a:cs typeface="Arial" panose="020B0604020202020204" pitchFamily="34" charset="0"/>
                <a:sym typeface="Wingdings"/>
              </a:rPr>
              <a:t> and </a:t>
            </a:r>
            <a:r>
              <a:rPr lang="en-GB" sz="1600" dirty="0" smtClean="0">
                <a:solidFill>
                  <a:srgbClr val="FF0000"/>
                </a:solidFill>
                <a:cs typeface="Arial" panose="020B0604020202020204" pitchFamily="34" charset="0"/>
                <a:sym typeface="Wingdings"/>
              </a:rPr>
              <a:t>damper</a:t>
            </a:r>
            <a:endParaRPr lang="en-GB" sz="1600" dirty="0">
              <a:solidFill>
                <a:srgbClr val="FF0000"/>
              </a:solidFill>
              <a:cs typeface="Arial" panose="020B0604020202020204" pitchFamily="34" charset="0"/>
              <a:sym typeface="Wingdings"/>
            </a:endParaRPr>
          </a:p>
        </p:txBody>
      </p:sp>
      <p:pic>
        <p:nvPicPr>
          <p:cNvPr id="18" name="Immagin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73" t="54770" r="15355"/>
          <a:stretch/>
        </p:blipFill>
        <p:spPr>
          <a:xfrm>
            <a:off x="2113510" y="3595693"/>
            <a:ext cx="4110310" cy="2895826"/>
          </a:xfrm>
          <a:prstGeom prst="rect">
            <a:avLst/>
          </a:prstGeom>
        </p:spPr>
      </p:pic>
      <p:pic>
        <p:nvPicPr>
          <p:cNvPr id="19" name="Immagine 1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47" t="8719" b="70174"/>
          <a:stretch/>
        </p:blipFill>
        <p:spPr>
          <a:xfrm>
            <a:off x="6172127" y="3734291"/>
            <a:ext cx="1421001" cy="1303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51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35285" y="778563"/>
            <a:ext cx="6207618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700" dirty="0" smtClean="0">
                <a:solidFill>
                  <a:schemeClr val="tx2"/>
                </a:solidFill>
              </a:rPr>
              <a:t>Importance of controlling:</a:t>
            </a:r>
          </a:p>
          <a:p>
            <a:pPr marL="742950" lvl="1" indent="-285750">
              <a:spcBef>
                <a:spcPts val="600"/>
              </a:spcBef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Tunes</a:t>
            </a:r>
          </a:p>
          <a:p>
            <a:pPr marL="742950" lvl="1" indent="-285750">
              <a:spcBef>
                <a:spcPts val="600"/>
              </a:spcBef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Linear coupling</a:t>
            </a:r>
          </a:p>
          <a:p>
            <a:pPr marL="742950" lvl="1" indent="-285750">
              <a:spcBef>
                <a:spcPts val="600"/>
              </a:spcBef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Amplitude detuning </a:t>
            </a:r>
          </a:p>
          <a:p>
            <a:pPr marL="742950" lvl="1" indent="-285750">
              <a:spcBef>
                <a:spcPts val="600"/>
              </a:spcBef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“a4 wall”</a:t>
            </a:r>
          </a:p>
          <a:p>
            <a:pPr marL="742950" lvl="1" indent="-285750">
              <a:spcBef>
                <a:spcPts val="600"/>
              </a:spcBef>
              <a:buFont typeface="Arial" charset="0"/>
              <a:buChar char="•"/>
            </a:pPr>
            <a:r>
              <a:rPr lang="en-US" sz="1700" dirty="0" smtClean="0">
                <a:solidFill>
                  <a:schemeClr val="tx2"/>
                </a:solidFill>
              </a:rPr>
              <a:t>Linear and non-linear chromaticity</a:t>
            </a:r>
          </a:p>
          <a:p>
            <a:pPr>
              <a:spcBef>
                <a:spcPts val="600"/>
              </a:spcBef>
            </a:pPr>
            <a:endParaRPr lang="en-US" sz="1700" dirty="0" smtClean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r>
              <a:rPr lang="en-US" sz="1700" dirty="0" smtClean="0">
                <a:solidFill>
                  <a:schemeClr val="tx2"/>
                </a:solidFill>
              </a:rPr>
              <a:t>More challenging with low </a:t>
            </a:r>
            <a:r>
              <a:rPr lang="en-US" sz="1700" dirty="0" smtClean="0">
                <a:solidFill>
                  <a:schemeClr val="tx2"/>
                </a:solidFill>
                <a:latin typeface="Symbol" charset="2"/>
                <a:ea typeface="Symbol" charset="2"/>
                <a:cs typeface="Symbol" charset="2"/>
              </a:rPr>
              <a:t>b</a:t>
            </a:r>
            <a:r>
              <a:rPr lang="en-US" sz="1700" dirty="0" smtClean="0">
                <a:solidFill>
                  <a:schemeClr val="tx2"/>
                </a:solidFill>
              </a:rPr>
              <a:t>* and can be impacted in non-trivial ways by beam-beam, e-cloud, </a:t>
            </a:r>
            <a:r>
              <a:rPr lang="en-US" sz="1700" dirty="0" err="1" smtClean="0">
                <a:solidFill>
                  <a:schemeClr val="tx2"/>
                </a:solidFill>
              </a:rPr>
              <a:t>etc</a:t>
            </a:r>
            <a:r>
              <a:rPr lang="mr-IN" sz="1700" dirty="0" smtClean="0">
                <a:solidFill>
                  <a:schemeClr val="tx2"/>
                </a:solidFill>
              </a:rPr>
              <a:t>…</a:t>
            </a:r>
            <a:endParaRPr lang="en-US" sz="1700" dirty="0" smtClean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endParaRPr lang="en-US" sz="1700" dirty="0" smtClean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r>
              <a:rPr lang="en-US" sz="1700" dirty="0" smtClean="0">
                <a:solidFill>
                  <a:schemeClr val="tx2"/>
                </a:solidFill>
              </a:rPr>
              <a:t>More in </a:t>
            </a:r>
            <a:r>
              <a:rPr lang="en-US" sz="1700" dirty="0" err="1" smtClean="0">
                <a:solidFill>
                  <a:schemeClr val="tx2"/>
                </a:solidFill>
              </a:rPr>
              <a:t>rogelio’s</a:t>
            </a:r>
            <a:r>
              <a:rPr lang="en-US" sz="1700" dirty="0" smtClean="0">
                <a:solidFill>
                  <a:schemeClr val="tx2"/>
                </a:solidFill>
              </a:rPr>
              <a:t> talk</a:t>
            </a:r>
            <a:r>
              <a:rPr lang="mr-IN" sz="1700" dirty="0" smtClean="0">
                <a:solidFill>
                  <a:schemeClr val="tx2"/>
                </a:solidFill>
              </a:rPr>
              <a:t>…</a:t>
            </a:r>
            <a:endParaRPr lang="en-US" sz="1700" dirty="0">
              <a:solidFill>
                <a:schemeClr val="tx2"/>
              </a:solidFill>
            </a:endParaRPr>
          </a:p>
        </p:txBody>
      </p:sp>
      <p:grpSp>
        <p:nvGrpSpPr>
          <p:cNvPr id="12" name="Gruppo 23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3" name="Straight Connector 6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tx2"/>
                </a:solidFill>
                <a:latin typeface="Calibri" pitchFamily="34" charset="0"/>
              </a:rPr>
              <a:t>Impact of optics control on transverse stability</a:t>
            </a:r>
            <a:endParaRPr lang="en-US" sz="2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19309771">
            <a:off x="6816069" y="1574682"/>
            <a:ext cx="1435069" cy="665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smtClean="0">
                <a:solidFill>
                  <a:srgbClr val="FF0000"/>
                </a:solidFill>
              </a:rPr>
              <a:t>[Add some example]</a:t>
            </a:r>
            <a:endParaRPr lang="en-US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81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1988</TotalTime>
  <Words>2005</Words>
  <Application>Microsoft Macintosh PowerPoint</Application>
  <PresentationFormat>On-screen Show (4:3)</PresentationFormat>
  <Paragraphs>283</Paragraphs>
  <Slides>31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0" baseType="lpstr">
      <vt:lpstr>Calibri</vt:lpstr>
      <vt:lpstr>Calibri Light</vt:lpstr>
      <vt:lpstr>Cambria Math</vt:lpstr>
      <vt:lpstr>Courier New</vt:lpstr>
      <vt:lpstr>Mangal</vt:lpstr>
      <vt:lpstr>Symbol</vt:lpstr>
      <vt:lpstr>Wingdings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114</cp:revision>
  <dcterms:created xsi:type="dcterms:W3CDTF">2018-01-14T11:38:08Z</dcterms:created>
  <dcterms:modified xsi:type="dcterms:W3CDTF">2018-01-16T16:37:22Z</dcterms:modified>
</cp:coreProperties>
</file>