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2"/>
  </p:notesMasterIdLst>
  <p:handoutMasterIdLst>
    <p:handoutMasterId r:id="rId13"/>
  </p:handoutMasterIdLst>
  <p:sldIdLst>
    <p:sldId id="331" r:id="rId2"/>
    <p:sldId id="478" r:id="rId3"/>
    <p:sldId id="479" r:id="rId4"/>
    <p:sldId id="480" r:id="rId5"/>
    <p:sldId id="470" r:id="rId6"/>
    <p:sldId id="481" r:id="rId7"/>
    <p:sldId id="484" r:id="rId8"/>
    <p:sldId id="485" r:id="rId9"/>
    <p:sldId id="482" r:id="rId10"/>
    <p:sldId id="483" r:id="rId11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478"/>
            <p14:sldId id="479"/>
            <p14:sldId id="480"/>
            <p14:sldId id="470"/>
            <p14:sldId id="481"/>
            <p14:sldId id="484"/>
            <p14:sldId id="485"/>
            <p14:sldId id="482"/>
            <p14:sldId id="48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5" autoAdjust="0"/>
  </p:normalViewPr>
  <p:slideViewPr>
    <p:cSldViewPr snapToObjects="1">
      <p:cViewPr varScale="1">
        <p:scale>
          <a:sx n="95" d="100"/>
          <a:sy n="95" d="100"/>
        </p:scale>
        <p:origin x="-560" y="-12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19D77F-3D9C-4E42-B257-E6D000C16198}" type="datetime1">
              <a:rPr lang="en-US"/>
              <a:pPr>
                <a:defRPr/>
              </a:pPr>
              <a:t>18/12/17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E70C8-EAAE-3047-9274-B3686567FD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7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 i="0" smtClean="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293096"/>
            <a:ext cx="7286005" cy="1090800"/>
          </a:xfrm>
        </p:spPr>
        <p:txBody>
          <a:bodyPr/>
          <a:lstStyle/>
          <a:p>
            <a:r>
              <a:rPr lang="en-US" dirty="0" smtClean="0"/>
              <a:t>Introduction to PSI-ID team</a:t>
            </a:r>
            <a:endParaRPr lang="de-DE" sz="2000" i="1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4388" y="3933056"/>
            <a:ext cx="7969249" cy="364520"/>
          </a:xfrm>
        </p:spPr>
        <p:txBody>
          <a:bodyPr/>
          <a:lstStyle/>
          <a:p>
            <a:r>
              <a:rPr lang="en-GB" dirty="0" smtClean="0"/>
              <a:t>Marco Calvi &amp; Thomas Schmidt  ::  SwissFEL</a:t>
            </a:r>
            <a:r>
              <a:rPr lang="en-GB" dirty="0"/>
              <a:t> </a:t>
            </a:r>
            <a:r>
              <a:rPr lang="en-GB" dirty="0" smtClean="0"/>
              <a:t>IDs  ::  </a:t>
            </a:r>
            <a:r>
              <a:rPr lang="en-GB" dirty="0"/>
              <a:t>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smtClean="0"/>
              <a:t>Institute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373216"/>
            <a:ext cx="7969250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Compact Light source – WP5 meeting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December 18, 2017</a:t>
            </a:r>
            <a:endParaRPr lang="en-GB" sz="1800" b="1" dirty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2896" y="1019811"/>
            <a:ext cx="4685208" cy="1257061"/>
          </a:xfrm>
          <a:noFill/>
        </p:spPr>
        <p:txBody>
          <a:bodyPr/>
          <a:lstStyle/>
          <a:p>
            <a:pPr marL="0" indent="0">
              <a:buNone/>
            </a:pPr>
            <a:r>
              <a:rPr lang="de-CH" sz="2800" b="1" dirty="0" err="1" smtClean="0">
                <a:solidFill>
                  <a:srgbClr val="808080"/>
                </a:solidFill>
              </a:rPr>
              <a:t>Thanks</a:t>
            </a:r>
            <a:r>
              <a:rPr lang="de-CH" sz="2800" b="1" dirty="0" smtClean="0">
                <a:solidFill>
                  <a:srgbClr val="808080"/>
                </a:solidFill>
              </a:rPr>
              <a:t> </a:t>
            </a:r>
            <a:r>
              <a:rPr lang="de-CH" sz="2800" b="1" dirty="0" err="1" smtClean="0">
                <a:solidFill>
                  <a:srgbClr val="808080"/>
                </a:solidFill>
              </a:rPr>
              <a:t>for</a:t>
            </a:r>
            <a:r>
              <a:rPr lang="de-CH" sz="2800" b="1" dirty="0" smtClean="0">
                <a:solidFill>
                  <a:srgbClr val="808080"/>
                </a:solidFill>
              </a:rPr>
              <a:t> </a:t>
            </a:r>
            <a:r>
              <a:rPr lang="de-CH" sz="2800" b="1" dirty="0" err="1" smtClean="0">
                <a:solidFill>
                  <a:srgbClr val="808080"/>
                </a:solidFill>
              </a:rPr>
              <a:t>your</a:t>
            </a:r>
            <a:r>
              <a:rPr lang="de-CH" sz="2800" b="1" dirty="0" smtClean="0">
                <a:solidFill>
                  <a:srgbClr val="808080"/>
                </a:solidFill>
              </a:rPr>
              <a:t> </a:t>
            </a:r>
            <a:r>
              <a:rPr lang="de-CH" sz="2800" b="1" dirty="0" err="1" smtClean="0">
                <a:solidFill>
                  <a:srgbClr val="808080"/>
                </a:solidFill>
              </a:rPr>
              <a:t>attention</a:t>
            </a:r>
            <a:endParaRPr lang="de-CH" sz="2800" dirty="0" smtClean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9114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Paul </a:t>
            </a:r>
            <a:r>
              <a:rPr lang="en-GB" dirty="0" err="1" smtClean="0"/>
              <a:t>Scherrer</a:t>
            </a:r>
            <a:r>
              <a:rPr lang="en-GB" dirty="0" smtClean="0"/>
              <a:t> Institute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221627" y="3140968"/>
            <a:ext cx="1512168" cy="1224136"/>
            <a:chOff x="7221627" y="3140968"/>
            <a:chExt cx="1512168" cy="1224136"/>
          </a:xfrm>
        </p:grpSpPr>
        <p:sp>
          <p:nvSpPr>
            <p:cNvPr id="3" name="Donut 2"/>
            <p:cNvSpPr/>
            <p:nvPr/>
          </p:nvSpPr>
          <p:spPr bwMode="auto">
            <a:xfrm rot="271103">
              <a:off x="7221627" y="3933056"/>
              <a:ext cx="1512168" cy="432048"/>
            </a:xfrm>
            <a:prstGeom prst="donu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08304" y="3140968"/>
              <a:ext cx="1224136" cy="6480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4000" b="1" kern="1000" spc="30" dirty="0" smtClean="0">
                  <a:solidFill>
                    <a:schemeClr val="bg1"/>
                  </a:solidFill>
                  <a:latin typeface="Arial"/>
                  <a:cs typeface="Arial"/>
                </a:rPr>
                <a:t>SLS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 rot="20455764">
            <a:off x="4499719" y="5191017"/>
            <a:ext cx="1224136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b="1" kern="1000" spc="30" dirty="0" smtClean="0">
                <a:solidFill>
                  <a:schemeClr val="bg1"/>
                </a:solidFill>
                <a:latin typeface="Arial"/>
                <a:cs typeface="Arial"/>
              </a:rPr>
              <a:t>Aare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11960" y="1412776"/>
            <a:ext cx="1224136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800" b="1" kern="1000" spc="30" dirty="0" smtClean="0">
                <a:solidFill>
                  <a:schemeClr val="bg1"/>
                </a:solidFill>
                <a:latin typeface="Arial"/>
                <a:cs typeface="Arial"/>
              </a:rPr>
              <a:t>Alps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26315" y="3417455"/>
            <a:ext cx="2595026" cy="982284"/>
            <a:chOff x="1726315" y="3417455"/>
            <a:chExt cx="2595026" cy="982284"/>
          </a:xfrm>
        </p:grpSpPr>
        <p:sp>
          <p:nvSpPr>
            <p:cNvPr id="10" name="Frame 9"/>
            <p:cNvSpPr/>
            <p:nvPr/>
          </p:nvSpPr>
          <p:spPr bwMode="auto">
            <a:xfrm>
              <a:off x="3745277" y="3417455"/>
              <a:ext cx="576064" cy="792088"/>
            </a:xfrm>
            <a:prstGeom prst="fram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26315" y="3751667"/>
              <a:ext cx="2232248" cy="64807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Arial"/>
                  <a:cs typeface="Arial"/>
                </a:rPr>
                <a:t>SwissFEL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098488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SLS – 2.4 </a:t>
            </a:r>
            <a:r>
              <a:rPr lang="en-GB" dirty="0" err="1"/>
              <a:t>GeV</a:t>
            </a:r>
            <a:r>
              <a:rPr lang="en-GB" dirty="0"/>
              <a:t> Light Source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1E70C8-EAAE-3047-9274-B3686567FDE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 descr="sls_tunne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11" y="1124745"/>
            <a:ext cx="7706168" cy="468052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451590" y="3310330"/>
            <a:ext cx="4701940" cy="1618904"/>
            <a:chOff x="2451590" y="3310330"/>
            <a:chExt cx="4701940" cy="1618904"/>
          </a:xfrm>
        </p:grpSpPr>
        <p:grpSp>
          <p:nvGrpSpPr>
            <p:cNvPr id="6" name="Group 5"/>
            <p:cNvGrpSpPr/>
            <p:nvPr/>
          </p:nvGrpSpPr>
          <p:grpSpPr>
            <a:xfrm rot="8267920">
              <a:off x="4452921" y="4210981"/>
              <a:ext cx="2549641" cy="295819"/>
              <a:chOff x="752217" y="2132856"/>
              <a:chExt cx="6675086" cy="323057"/>
            </a:xfrm>
            <a:solidFill>
              <a:schemeClr val="bg1"/>
            </a:solidFill>
          </p:grpSpPr>
          <p:sp>
            <p:nvSpPr>
              <p:cNvPr id="7" name="Isosceles Triangle 6"/>
              <p:cNvSpPr/>
              <p:nvPr/>
            </p:nvSpPr>
            <p:spPr bwMode="auto">
              <a:xfrm rot="16200000">
                <a:off x="3843557" y="-958484"/>
                <a:ext cx="323057" cy="6505737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 bwMode="auto">
              <a:xfrm>
                <a:off x="7088921" y="2144400"/>
                <a:ext cx="338382" cy="300571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9200202">
              <a:off x="2451590" y="4633415"/>
              <a:ext cx="2549641" cy="295819"/>
              <a:chOff x="752217" y="2132856"/>
              <a:chExt cx="6675086" cy="323057"/>
            </a:xfrm>
            <a:solidFill>
              <a:schemeClr val="bg1"/>
            </a:solidFill>
          </p:grpSpPr>
          <p:sp>
            <p:nvSpPr>
              <p:cNvPr id="10" name="Isosceles Triangle 9"/>
              <p:cNvSpPr/>
              <p:nvPr/>
            </p:nvSpPr>
            <p:spPr bwMode="auto">
              <a:xfrm rot="16200000">
                <a:off x="3843557" y="-958484"/>
                <a:ext cx="323057" cy="6505737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 bwMode="auto">
              <a:xfrm>
                <a:off x="7088921" y="2144400"/>
                <a:ext cx="338382" cy="300571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 rot="5400000">
              <a:off x="6440218" y="3727823"/>
              <a:ext cx="1130806" cy="295819"/>
              <a:chOff x="752217" y="2132856"/>
              <a:chExt cx="6675086" cy="323057"/>
            </a:xfrm>
            <a:solidFill>
              <a:schemeClr val="bg1"/>
            </a:solidFill>
          </p:grpSpPr>
          <p:sp>
            <p:nvSpPr>
              <p:cNvPr id="13" name="Isosceles Triangle 12"/>
              <p:cNvSpPr/>
              <p:nvPr/>
            </p:nvSpPr>
            <p:spPr bwMode="auto">
              <a:xfrm rot="16200000">
                <a:off x="3843557" y="-958484"/>
                <a:ext cx="323057" cy="6505737"/>
              </a:xfrm>
              <a:prstGeom prst="triangl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>
                <a:off x="7088921" y="2144400"/>
                <a:ext cx="338382" cy="300571"/>
              </a:xfrm>
              <a:prstGeom prst="ellipse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662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SwissFEL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4" name="Picture 3" descr="swiss_fel_air_view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445" y="916701"/>
            <a:ext cx="6858939" cy="575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1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SwissFEL Project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232" name="Shape 132"/>
          <p:cNvSpPr/>
          <p:nvPr/>
        </p:nvSpPr>
        <p:spPr>
          <a:xfrm>
            <a:off x="405623" y="1412776"/>
            <a:ext cx="8339853" cy="3951196"/>
          </a:xfrm>
          <a:prstGeom prst="roundRect">
            <a:avLst>
              <a:gd name="adj" fmla="val 10072"/>
            </a:avLst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b="1"/>
            </a:pPr>
            <a:endParaRPr/>
          </a:p>
        </p:txBody>
      </p:sp>
      <p:sp>
        <p:nvSpPr>
          <p:cNvPr id="233" name="Shape 133"/>
          <p:cNvSpPr/>
          <p:nvPr/>
        </p:nvSpPr>
        <p:spPr>
          <a:xfrm>
            <a:off x="540796" y="1583836"/>
            <a:ext cx="2371123" cy="5659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93" tIns="35993" rIns="35993" bIns="35993"/>
          <a:lstStyle>
            <a:lvl1pPr>
              <a:spcBef>
                <a:spcPts val="0"/>
              </a:spcBef>
              <a:defRPr b="1"/>
            </a:lvl1pPr>
          </a:lstStyle>
          <a:p>
            <a:r>
              <a:t>phase 1 (2013-2016)</a:t>
            </a:r>
          </a:p>
        </p:txBody>
      </p:sp>
      <p:grpSp>
        <p:nvGrpSpPr>
          <p:cNvPr id="261" name="Group 260"/>
          <p:cNvGrpSpPr/>
          <p:nvPr/>
        </p:nvGrpSpPr>
        <p:grpSpPr>
          <a:xfrm>
            <a:off x="594205" y="2781859"/>
            <a:ext cx="7837623" cy="1134835"/>
            <a:chOff x="594205" y="2204864"/>
            <a:chExt cx="7837623" cy="1134835"/>
          </a:xfrm>
        </p:grpSpPr>
        <p:sp>
          <p:nvSpPr>
            <p:cNvPr id="262" name="Shape 234"/>
            <p:cNvSpPr/>
            <p:nvPr/>
          </p:nvSpPr>
          <p:spPr>
            <a:xfrm>
              <a:off x="6473275" y="2885808"/>
              <a:ext cx="1958553" cy="323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b="1">
                  <a:solidFill>
                    <a:srgbClr val="7030A0"/>
                  </a:solidFill>
                </a:defRPr>
              </a:lvl1pPr>
            </a:lstStyle>
            <a:p>
              <a:r>
                <a:rPr dirty="0"/>
                <a:t>ARAMIS 0.1-0.7 nm</a:t>
              </a:r>
            </a:p>
          </p:txBody>
        </p:sp>
        <p:sp>
          <p:nvSpPr>
            <p:cNvPr id="263" name="Shape 237"/>
            <p:cNvSpPr/>
            <p:nvPr/>
          </p:nvSpPr>
          <p:spPr>
            <a:xfrm>
              <a:off x="4201949" y="2845301"/>
              <a:ext cx="970462" cy="4943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3.15 GeV</a:t>
              </a:r>
            </a:p>
          </p:txBody>
        </p:sp>
        <p:grpSp>
          <p:nvGrpSpPr>
            <p:cNvPr id="264" name="Group 263"/>
            <p:cNvGrpSpPr/>
            <p:nvPr/>
          </p:nvGrpSpPr>
          <p:grpSpPr>
            <a:xfrm>
              <a:off x="594205" y="2204864"/>
              <a:ext cx="7776659" cy="928241"/>
              <a:chOff x="594205" y="2204864"/>
              <a:chExt cx="7776659" cy="928241"/>
            </a:xfrm>
          </p:grpSpPr>
          <p:sp>
            <p:nvSpPr>
              <p:cNvPr id="265" name="Shape 137"/>
              <p:cNvSpPr/>
              <p:nvPr/>
            </p:nvSpPr>
            <p:spPr>
              <a:xfrm>
                <a:off x="6882501" y="2662555"/>
                <a:ext cx="1116144" cy="74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880" y="0"/>
                    </a:lnTo>
                    <a:lnTo>
                      <a:pt x="21600" y="10800"/>
                    </a:lnTo>
                    <a:lnTo>
                      <a:pt x="20880" y="21600"/>
                    </a:lnTo>
                    <a:lnTo>
                      <a:pt x="0" y="21600"/>
                    </a:lnTo>
                    <a:lnTo>
                      <a:pt x="720" y="10800"/>
                    </a:lnTo>
                    <a:close/>
                  </a:path>
                </a:pathLst>
              </a:custGeom>
              <a:solidFill>
                <a:srgbClr val="7030A0"/>
              </a:solidFill>
              <a:ln w="12700">
                <a:miter lim="400000"/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266" name="Shape 139"/>
              <p:cNvSpPr/>
              <p:nvPr/>
            </p:nvSpPr>
            <p:spPr>
              <a:xfrm flipH="1">
                <a:off x="4798807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67" name="Shape 140"/>
              <p:cNvSpPr/>
              <p:nvPr/>
            </p:nvSpPr>
            <p:spPr>
              <a:xfrm>
                <a:off x="4836014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68" name="Shape 141"/>
              <p:cNvSpPr/>
              <p:nvPr/>
            </p:nvSpPr>
            <p:spPr>
              <a:xfrm>
                <a:off x="5022058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269" name="Group 144"/>
              <p:cNvGrpSpPr/>
              <p:nvPr/>
            </p:nvGrpSpPr>
            <p:grpSpPr>
              <a:xfrm>
                <a:off x="5059267" y="2557562"/>
                <a:ext cx="930225" cy="284398"/>
                <a:chOff x="0" y="-1"/>
                <a:chExt cx="930223" cy="284397"/>
              </a:xfrm>
            </p:grpSpPr>
            <p:sp>
              <p:nvSpPr>
                <p:cNvPr id="343" name="Shape 142"/>
                <p:cNvSpPr/>
                <p:nvPr/>
              </p:nvSpPr>
              <p:spPr>
                <a:xfrm>
                  <a:off x="-1" y="30572"/>
                  <a:ext cx="930225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44" name="Shape 143"/>
                <p:cNvSpPr/>
                <p:nvPr/>
              </p:nvSpPr>
              <p:spPr>
                <a:xfrm>
                  <a:off x="128811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t>Linac 3</a:t>
                  </a:r>
                </a:p>
              </p:txBody>
            </p:sp>
          </p:grpSp>
          <p:sp>
            <p:nvSpPr>
              <p:cNvPr id="270" name="Shape 149"/>
              <p:cNvSpPr/>
              <p:nvPr/>
            </p:nvSpPr>
            <p:spPr>
              <a:xfrm>
                <a:off x="5952281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71" name="Shape 150"/>
              <p:cNvSpPr/>
              <p:nvPr/>
            </p:nvSpPr>
            <p:spPr>
              <a:xfrm>
                <a:off x="5989490" y="2699764"/>
                <a:ext cx="260464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72" name="Shape 151"/>
              <p:cNvSpPr/>
              <p:nvPr/>
            </p:nvSpPr>
            <p:spPr>
              <a:xfrm>
                <a:off x="6101116" y="2625346"/>
                <a:ext cx="744179" cy="148837"/>
              </a:xfrm>
              <a:prstGeom prst="rect">
                <a:avLst/>
              </a:prstGeom>
              <a:solidFill>
                <a:srgbClr val="7030A0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73" name="Shape 152"/>
              <p:cNvSpPr/>
              <p:nvPr/>
            </p:nvSpPr>
            <p:spPr>
              <a:xfrm flipH="1">
                <a:off x="2119769" y="258813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74" name="Shape 153"/>
              <p:cNvSpPr/>
              <p:nvPr/>
            </p:nvSpPr>
            <p:spPr>
              <a:xfrm>
                <a:off x="2156977" y="2699763"/>
                <a:ext cx="223256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75" name="Shape 154"/>
              <p:cNvSpPr/>
              <p:nvPr/>
            </p:nvSpPr>
            <p:spPr>
              <a:xfrm>
                <a:off x="2268604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276" name="Group 157"/>
              <p:cNvGrpSpPr/>
              <p:nvPr/>
            </p:nvGrpSpPr>
            <p:grpSpPr>
              <a:xfrm>
                <a:off x="2276019" y="2557561"/>
                <a:ext cx="672599" cy="284400"/>
                <a:chOff x="-9769" y="-2"/>
                <a:chExt cx="672598" cy="284399"/>
              </a:xfrm>
            </p:grpSpPr>
            <p:sp>
              <p:nvSpPr>
                <p:cNvPr id="341" name="Shape 155"/>
                <p:cNvSpPr/>
                <p:nvPr/>
              </p:nvSpPr>
              <p:spPr>
                <a:xfrm>
                  <a:off x="20023" y="30572"/>
                  <a:ext cx="632552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42" name="Shape 156"/>
                <p:cNvSpPr/>
                <p:nvPr/>
              </p:nvSpPr>
              <p:spPr>
                <a:xfrm>
                  <a:off x="-9769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Linac 1</a:t>
                  </a:r>
                </a:p>
              </p:txBody>
            </p:sp>
          </p:grpSp>
          <p:sp>
            <p:nvSpPr>
              <p:cNvPr id="277" name="Shape 158"/>
              <p:cNvSpPr/>
              <p:nvPr/>
            </p:nvSpPr>
            <p:spPr>
              <a:xfrm rot="10800000">
                <a:off x="1710470" y="255092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78" name="Shape 159"/>
              <p:cNvSpPr/>
              <p:nvPr/>
            </p:nvSpPr>
            <p:spPr>
              <a:xfrm rot="10800000">
                <a:off x="1933724" y="255092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79" name="Shape 160"/>
              <p:cNvSpPr/>
              <p:nvPr/>
            </p:nvSpPr>
            <p:spPr>
              <a:xfrm flipH="1">
                <a:off x="1524431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80" name="Shape 161"/>
              <p:cNvSpPr/>
              <p:nvPr/>
            </p:nvSpPr>
            <p:spPr>
              <a:xfrm flipV="1">
                <a:off x="1561691" y="2588137"/>
                <a:ext cx="120119" cy="74420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81" name="Shape 162"/>
              <p:cNvSpPr/>
              <p:nvPr/>
            </p:nvSpPr>
            <p:spPr>
              <a:xfrm rot="10800000" flipH="1">
                <a:off x="1636056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82" name="Shape 163"/>
              <p:cNvSpPr/>
              <p:nvPr/>
            </p:nvSpPr>
            <p:spPr>
              <a:xfrm>
                <a:off x="1784888" y="2588137"/>
                <a:ext cx="111616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83" name="Shape 164"/>
              <p:cNvSpPr/>
              <p:nvPr/>
            </p:nvSpPr>
            <p:spPr>
              <a:xfrm rot="10800000" flipH="1">
                <a:off x="1859310" y="2550928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84" name="Shape 165"/>
              <p:cNvSpPr/>
              <p:nvPr/>
            </p:nvSpPr>
            <p:spPr>
              <a:xfrm>
                <a:off x="2008142" y="2588137"/>
                <a:ext cx="148837" cy="11162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85" name="Shape 166"/>
              <p:cNvSpPr/>
              <p:nvPr/>
            </p:nvSpPr>
            <p:spPr>
              <a:xfrm>
                <a:off x="2045351" y="2588137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86" name="Shape 167"/>
              <p:cNvSpPr/>
              <p:nvPr/>
            </p:nvSpPr>
            <p:spPr>
              <a:xfrm>
                <a:off x="594205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287" name="Group 170"/>
              <p:cNvGrpSpPr/>
              <p:nvPr/>
            </p:nvGrpSpPr>
            <p:grpSpPr>
              <a:xfrm>
                <a:off x="596033" y="2557562"/>
                <a:ext cx="740518" cy="284398"/>
                <a:chOff x="-1" y="-1"/>
                <a:chExt cx="740516" cy="284397"/>
              </a:xfrm>
            </p:grpSpPr>
            <p:sp>
              <p:nvSpPr>
                <p:cNvPr id="339" name="Shape 168"/>
                <p:cNvSpPr/>
                <p:nvPr/>
              </p:nvSpPr>
              <p:spPr>
                <a:xfrm>
                  <a:off x="35378" y="30572"/>
                  <a:ext cx="669762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340" name="Shape 169"/>
                <p:cNvSpPr/>
                <p:nvPr/>
              </p:nvSpPr>
              <p:spPr>
                <a:xfrm>
                  <a:off x="-2" y="-2"/>
                  <a:ext cx="74051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Injector</a:t>
                  </a:r>
                </a:p>
              </p:txBody>
            </p:sp>
          </p:grpSp>
          <p:sp>
            <p:nvSpPr>
              <p:cNvPr id="288" name="Shape 171"/>
              <p:cNvSpPr/>
              <p:nvPr/>
            </p:nvSpPr>
            <p:spPr>
              <a:xfrm>
                <a:off x="1263964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89" name="Shape 172"/>
              <p:cNvSpPr/>
              <p:nvPr/>
            </p:nvSpPr>
            <p:spPr>
              <a:xfrm>
                <a:off x="631409" y="2588137"/>
                <a:ext cx="669766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90" name="Shape 173"/>
              <p:cNvSpPr/>
              <p:nvPr/>
            </p:nvSpPr>
            <p:spPr>
              <a:xfrm>
                <a:off x="1301173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91" name="Shape 174"/>
              <p:cNvSpPr/>
              <p:nvPr/>
            </p:nvSpPr>
            <p:spPr>
              <a:xfrm>
                <a:off x="1450008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92" name="Shape 176"/>
              <p:cNvSpPr/>
              <p:nvPr/>
            </p:nvSpPr>
            <p:spPr>
              <a:xfrm>
                <a:off x="2305815" y="2588137"/>
                <a:ext cx="632548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93" name="Shape 177"/>
              <p:cNvSpPr/>
              <p:nvPr/>
            </p:nvSpPr>
            <p:spPr>
              <a:xfrm flipV="1">
                <a:off x="2305815" y="2811366"/>
                <a:ext cx="632548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94" name="Shape 178"/>
              <p:cNvSpPr/>
              <p:nvPr/>
            </p:nvSpPr>
            <p:spPr>
              <a:xfrm>
                <a:off x="2901155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95" name="Shape 179"/>
              <p:cNvSpPr/>
              <p:nvPr/>
            </p:nvSpPr>
            <p:spPr>
              <a:xfrm flipH="1">
                <a:off x="3756963" y="258813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296" name="Shape 180"/>
              <p:cNvSpPr/>
              <p:nvPr/>
            </p:nvSpPr>
            <p:spPr>
              <a:xfrm>
                <a:off x="3794167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297" name="Shape 181"/>
              <p:cNvSpPr/>
              <p:nvPr/>
            </p:nvSpPr>
            <p:spPr>
              <a:xfrm>
                <a:off x="3905794" y="2588137"/>
                <a:ext cx="74412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grpSp>
            <p:nvGrpSpPr>
              <p:cNvPr id="298" name="Group 184"/>
              <p:cNvGrpSpPr/>
              <p:nvPr/>
            </p:nvGrpSpPr>
            <p:grpSpPr>
              <a:xfrm>
                <a:off x="3903439" y="2557561"/>
                <a:ext cx="672599" cy="284400"/>
                <a:chOff x="-19538" y="-2"/>
                <a:chExt cx="672598" cy="284399"/>
              </a:xfrm>
            </p:grpSpPr>
            <p:sp>
              <p:nvSpPr>
                <p:cNvPr id="337" name="Shape 182"/>
                <p:cNvSpPr/>
                <p:nvPr/>
              </p:nvSpPr>
              <p:spPr>
                <a:xfrm>
                  <a:off x="20023" y="30572"/>
                  <a:ext cx="632554" cy="223256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  <p:sp>
              <p:nvSpPr>
                <p:cNvPr id="338" name="Shape 183"/>
                <p:cNvSpPr/>
                <p:nvPr/>
              </p:nvSpPr>
              <p:spPr>
                <a:xfrm>
                  <a:off x="-19538" y="-2"/>
                  <a:ext cx="672598" cy="28439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5993" tIns="35993" rIns="35993" bIns="35993" numCol="1" anchor="ctr">
                  <a:noAutofit/>
                </a:bodyPr>
                <a:lstStyle>
                  <a:lvl1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Linac 2</a:t>
                  </a:r>
                </a:p>
              </p:txBody>
            </p:sp>
          </p:grpSp>
          <p:sp>
            <p:nvSpPr>
              <p:cNvPr id="299" name="Shape 185"/>
              <p:cNvSpPr/>
              <p:nvPr/>
            </p:nvSpPr>
            <p:spPr>
              <a:xfrm rot="10800000">
                <a:off x="3347661" y="255092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0" name="Shape 186"/>
              <p:cNvSpPr/>
              <p:nvPr/>
            </p:nvSpPr>
            <p:spPr>
              <a:xfrm rot="10800000">
                <a:off x="3570914" y="2550927"/>
                <a:ext cx="111628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1" name="Shape 187"/>
              <p:cNvSpPr/>
              <p:nvPr/>
            </p:nvSpPr>
            <p:spPr>
              <a:xfrm flipH="1">
                <a:off x="3161616" y="2588137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2" name="Shape 188"/>
              <p:cNvSpPr/>
              <p:nvPr/>
            </p:nvSpPr>
            <p:spPr>
              <a:xfrm flipV="1">
                <a:off x="3198880" y="2588137"/>
                <a:ext cx="120119" cy="74420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03" name="Shape 189"/>
              <p:cNvSpPr/>
              <p:nvPr/>
            </p:nvSpPr>
            <p:spPr>
              <a:xfrm rot="10800000" flipH="1">
                <a:off x="3273243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4" name="Shape 190"/>
              <p:cNvSpPr/>
              <p:nvPr/>
            </p:nvSpPr>
            <p:spPr>
              <a:xfrm>
                <a:off x="3422078" y="2588137"/>
                <a:ext cx="111617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05" name="Shape 191"/>
              <p:cNvSpPr/>
              <p:nvPr/>
            </p:nvSpPr>
            <p:spPr>
              <a:xfrm rot="10800000" flipH="1">
                <a:off x="3496496" y="2550928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6" name="Shape 192"/>
              <p:cNvSpPr/>
              <p:nvPr/>
            </p:nvSpPr>
            <p:spPr>
              <a:xfrm>
                <a:off x="3645334" y="2588137"/>
                <a:ext cx="148837" cy="111629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07" name="Shape 193"/>
              <p:cNvSpPr/>
              <p:nvPr/>
            </p:nvSpPr>
            <p:spPr>
              <a:xfrm>
                <a:off x="3682540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08" name="Shape 194"/>
              <p:cNvSpPr/>
              <p:nvPr/>
            </p:nvSpPr>
            <p:spPr>
              <a:xfrm>
                <a:off x="2938364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09" name="Shape 195"/>
              <p:cNvSpPr/>
              <p:nvPr/>
            </p:nvSpPr>
            <p:spPr>
              <a:xfrm>
                <a:off x="3087201" y="2588137"/>
                <a:ext cx="148837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10" name="Shape 196"/>
              <p:cNvSpPr/>
              <p:nvPr/>
            </p:nvSpPr>
            <p:spPr>
              <a:xfrm>
                <a:off x="3943010" y="2588137"/>
                <a:ext cx="632548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11" name="Shape 197"/>
              <p:cNvSpPr/>
              <p:nvPr/>
            </p:nvSpPr>
            <p:spPr>
              <a:xfrm flipV="1">
                <a:off x="3943010" y="2811366"/>
                <a:ext cx="632548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12" name="Shape 198"/>
              <p:cNvSpPr/>
              <p:nvPr/>
            </p:nvSpPr>
            <p:spPr>
              <a:xfrm>
                <a:off x="4538343" y="2588137"/>
                <a:ext cx="74413" cy="223231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3" name="Shape 199"/>
              <p:cNvSpPr/>
              <p:nvPr/>
            </p:nvSpPr>
            <p:spPr>
              <a:xfrm>
                <a:off x="4575552" y="2699763"/>
                <a:ext cx="223255" cy="14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14" name="Shape 200"/>
              <p:cNvSpPr/>
              <p:nvPr/>
            </p:nvSpPr>
            <p:spPr>
              <a:xfrm>
                <a:off x="4724387" y="2588137"/>
                <a:ext cx="148838" cy="223254"/>
              </a:xfrm>
              <a:prstGeom prst="triangle">
                <a:avLst/>
              </a:pr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15" name="Shape 205"/>
              <p:cNvSpPr/>
              <p:nvPr/>
            </p:nvSpPr>
            <p:spPr>
              <a:xfrm>
                <a:off x="6101116" y="2588137"/>
                <a:ext cx="781758" cy="1860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5" h="21600" extrusionOk="0">
                    <a:moveTo>
                      <a:pt x="0" y="4375"/>
                    </a:moveTo>
                    <a:lnTo>
                      <a:pt x="3081" y="0"/>
                    </a:lnTo>
                    <a:lnTo>
                      <a:pt x="21565" y="0"/>
                    </a:lnTo>
                    <a:cubicBezTo>
                      <a:pt x="21600" y="5760"/>
                      <a:pt x="21529" y="11520"/>
                      <a:pt x="21565" y="17280"/>
                    </a:cubicBezTo>
                    <a:lnTo>
                      <a:pt x="20432" y="21600"/>
                    </a:lnTo>
                    <a:lnTo>
                      <a:pt x="20432" y="4320"/>
                    </a:lnTo>
                    <a:lnTo>
                      <a:pt x="0" y="4375"/>
                    </a:lnTo>
                    <a:close/>
                  </a:path>
                </a:pathLst>
              </a:custGeom>
              <a:solidFill>
                <a:srgbClr val="7030A0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316" name="Shape 206"/>
              <p:cNvSpPr/>
              <p:nvPr/>
            </p:nvSpPr>
            <p:spPr>
              <a:xfrm flipV="1">
                <a:off x="6841502" y="2588137"/>
                <a:ext cx="41056" cy="37211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317" name="Group 211"/>
              <p:cNvGrpSpPr/>
              <p:nvPr/>
            </p:nvGrpSpPr>
            <p:grpSpPr>
              <a:xfrm>
                <a:off x="6101121" y="2667475"/>
                <a:ext cx="744172" cy="76103"/>
                <a:chOff x="0" y="0"/>
                <a:chExt cx="744170" cy="76102"/>
              </a:xfrm>
            </p:grpSpPr>
            <p:sp>
              <p:nvSpPr>
                <p:cNvPr id="335" name="Shape 209"/>
                <p:cNvSpPr/>
                <p:nvPr/>
              </p:nvSpPr>
              <p:spPr>
                <a:xfrm>
                  <a:off x="372084" y="0"/>
                  <a:ext cx="372087" cy="761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85" extrusionOk="0">
                      <a:moveTo>
                        <a:pt x="0" y="9257"/>
                      </a:moveTo>
                      <a:cubicBezTo>
                        <a:pt x="234" y="14812"/>
                        <a:pt x="468" y="20366"/>
                        <a:pt x="1008" y="18823"/>
                      </a:cubicBezTo>
                      <a:cubicBezTo>
                        <a:pt x="1548" y="17280"/>
                        <a:pt x="2508" y="52"/>
                        <a:pt x="3240" y="0"/>
                      </a:cubicBezTo>
                      <a:cubicBezTo>
                        <a:pt x="3972" y="-51"/>
                        <a:pt x="4668" y="18463"/>
                        <a:pt x="5400" y="18515"/>
                      </a:cubicBezTo>
                      <a:cubicBezTo>
                        <a:pt x="6132" y="18566"/>
                        <a:pt x="6888" y="257"/>
                        <a:pt x="7632" y="309"/>
                      </a:cubicBezTo>
                      <a:cubicBezTo>
                        <a:pt x="8376" y="360"/>
                        <a:pt x="9144" y="18823"/>
                        <a:pt x="9864" y="18823"/>
                      </a:cubicBezTo>
                      <a:cubicBezTo>
                        <a:pt x="10584" y="18823"/>
                        <a:pt x="11256" y="309"/>
                        <a:pt x="11952" y="309"/>
                      </a:cubicBezTo>
                      <a:cubicBezTo>
                        <a:pt x="12648" y="309"/>
                        <a:pt x="13320" y="18875"/>
                        <a:pt x="14040" y="18823"/>
                      </a:cubicBezTo>
                      <a:cubicBezTo>
                        <a:pt x="14760" y="18772"/>
                        <a:pt x="15540" y="0"/>
                        <a:pt x="16272" y="0"/>
                      </a:cubicBezTo>
                      <a:cubicBezTo>
                        <a:pt x="17004" y="0"/>
                        <a:pt x="17712" y="18772"/>
                        <a:pt x="18432" y="18823"/>
                      </a:cubicBezTo>
                      <a:cubicBezTo>
                        <a:pt x="19152" y="18875"/>
                        <a:pt x="20064" y="1852"/>
                        <a:pt x="20592" y="309"/>
                      </a:cubicBezTo>
                      <a:cubicBezTo>
                        <a:pt x="21120" y="-1234"/>
                        <a:pt x="21360" y="4166"/>
                        <a:pt x="21600" y="9566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/>
                  </a:pPr>
                  <a:endParaRPr/>
                </a:p>
              </p:txBody>
            </p:sp>
            <p:sp>
              <p:nvSpPr>
                <p:cNvPr id="336" name="Shape 210"/>
                <p:cNvSpPr/>
                <p:nvPr/>
              </p:nvSpPr>
              <p:spPr>
                <a:xfrm>
                  <a:off x="0" y="0"/>
                  <a:ext cx="372086" cy="761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19085" extrusionOk="0">
                      <a:moveTo>
                        <a:pt x="0" y="9257"/>
                      </a:moveTo>
                      <a:cubicBezTo>
                        <a:pt x="234" y="14812"/>
                        <a:pt x="468" y="20366"/>
                        <a:pt x="1008" y="18823"/>
                      </a:cubicBezTo>
                      <a:cubicBezTo>
                        <a:pt x="1548" y="17280"/>
                        <a:pt x="2508" y="52"/>
                        <a:pt x="3240" y="0"/>
                      </a:cubicBezTo>
                      <a:cubicBezTo>
                        <a:pt x="3972" y="-51"/>
                        <a:pt x="4668" y="18463"/>
                        <a:pt x="5400" y="18515"/>
                      </a:cubicBezTo>
                      <a:cubicBezTo>
                        <a:pt x="6132" y="18566"/>
                        <a:pt x="6888" y="257"/>
                        <a:pt x="7632" y="309"/>
                      </a:cubicBezTo>
                      <a:cubicBezTo>
                        <a:pt x="8376" y="360"/>
                        <a:pt x="9144" y="18823"/>
                        <a:pt x="9864" y="18823"/>
                      </a:cubicBezTo>
                      <a:cubicBezTo>
                        <a:pt x="10584" y="18823"/>
                        <a:pt x="11256" y="309"/>
                        <a:pt x="11952" y="309"/>
                      </a:cubicBezTo>
                      <a:cubicBezTo>
                        <a:pt x="12648" y="309"/>
                        <a:pt x="13320" y="18875"/>
                        <a:pt x="14040" y="18823"/>
                      </a:cubicBezTo>
                      <a:cubicBezTo>
                        <a:pt x="14760" y="18772"/>
                        <a:pt x="15540" y="0"/>
                        <a:pt x="16272" y="0"/>
                      </a:cubicBezTo>
                      <a:cubicBezTo>
                        <a:pt x="17004" y="0"/>
                        <a:pt x="17712" y="18772"/>
                        <a:pt x="18432" y="18823"/>
                      </a:cubicBezTo>
                      <a:cubicBezTo>
                        <a:pt x="19152" y="18875"/>
                        <a:pt x="20064" y="1852"/>
                        <a:pt x="20592" y="309"/>
                      </a:cubicBezTo>
                      <a:cubicBezTo>
                        <a:pt x="21120" y="-1234"/>
                        <a:pt x="21360" y="4166"/>
                        <a:pt x="21600" y="9566"/>
                      </a:cubicBezTo>
                    </a:path>
                  </a:pathLst>
                </a:custGeom>
                <a:solidFill>
                  <a:srgbClr val="7030A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/>
                  </a:pPr>
                  <a:endParaRPr/>
                </a:p>
              </p:txBody>
            </p:sp>
          </p:grpSp>
          <p:sp>
            <p:nvSpPr>
              <p:cNvPr id="318" name="Shape 217"/>
              <p:cNvSpPr/>
              <p:nvPr/>
            </p:nvSpPr>
            <p:spPr>
              <a:xfrm flipH="1">
                <a:off x="7013789" y="2588133"/>
                <a:ext cx="111629" cy="223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971" y="0"/>
                    </a:lnTo>
                    <a:lnTo>
                      <a:pt x="21600" y="0"/>
                    </a:lnTo>
                    <a:lnTo>
                      <a:pt x="7629" y="21600"/>
                    </a:lnTo>
                    <a:close/>
                  </a:path>
                </a:pathLst>
              </a:custGeom>
              <a:solidFill>
                <a:srgbClr val="A4A4A4"/>
              </a:solidFill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 anchor="ctr"/>
              <a:lstStyle/>
              <a:p>
                <a: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319" name="Shape 218"/>
              <p:cNvSpPr/>
              <p:nvPr/>
            </p:nvSpPr>
            <p:spPr>
              <a:xfrm>
                <a:off x="6845293" y="2699764"/>
                <a:ext cx="186025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320" name="Group 222"/>
              <p:cNvGrpSpPr/>
              <p:nvPr/>
            </p:nvGrpSpPr>
            <p:grpSpPr>
              <a:xfrm>
                <a:off x="6939365" y="2476514"/>
                <a:ext cx="385309" cy="334874"/>
                <a:chOff x="11512" y="0"/>
                <a:chExt cx="385307" cy="334873"/>
              </a:xfrm>
            </p:grpSpPr>
            <p:sp>
              <p:nvSpPr>
                <p:cNvPr id="332" name="Shape 219"/>
                <p:cNvSpPr/>
                <p:nvPr/>
              </p:nvSpPr>
              <p:spPr>
                <a:xfrm flipV="1">
                  <a:off x="123196" y="111619"/>
                  <a:ext cx="120118" cy="74419"/>
                </a:xfrm>
                <a:prstGeom prst="line">
                  <a:avLst/>
                </a:pr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33" name="Shape 220"/>
                <p:cNvSpPr/>
                <p:nvPr/>
              </p:nvSpPr>
              <p:spPr>
                <a:xfrm>
                  <a:off x="11512" y="111619"/>
                  <a:ext cx="148838" cy="223255"/>
                </a:xfrm>
                <a:prstGeom prst="triangle">
                  <a:avLst/>
                </a:prstGeom>
                <a:solidFill>
                  <a:srgbClr val="A4A4A4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334" name="Shape 221"/>
                <p:cNvSpPr/>
                <p:nvPr/>
              </p:nvSpPr>
              <p:spPr>
                <a:xfrm rot="19929207">
                  <a:off x="194338" y="36706"/>
                  <a:ext cx="186046" cy="116497"/>
                </a:xfrm>
                <a:prstGeom prst="rect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  <p:sp>
            <p:nvSpPr>
              <p:cNvPr id="321" name="Shape 223"/>
              <p:cNvSpPr/>
              <p:nvPr/>
            </p:nvSpPr>
            <p:spPr>
              <a:xfrm>
                <a:off x="5059267" y="2588137"/>
                <a:ext cx="930219" cy="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sp>
            <p:nvSpPr>
              <p:cNvPr id="322" name="Shape 224"/>
              <p:cNvSpPr/>
              <p:nvPr/>
            </p:nvSpPr>
            <p:spPr>
              <a:xfrm flipV="1">
                <a:off x="5096476" y="2811366"/>
                <a:ext cx="893011" cy="26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txBody>
              <a:bodyPr lIns="45718" tIns="45718" rIns="45718" bIns="45718"/>
              <a:lstStyle/>
              <a:p>
                <a:endParaRPr/>
              </a:p>
            </p:txBody>
          </p:sp>
          <p:grpSp>
            <p:nvGrpSpPr>
              <p:cNvPr id="323" name="Group 228"/>
              <p:cNvGrpSpPr/>
              <p:nvPr/>
            </p:nvGrpSpPr>
            <p:grpSpPr>
              <a:xfrm>
                <a:off x="7998771" y="2513719"/>
                <a:ext cx="372093" cy="372092"/>
                <a:chOff x="-1" y="0"/>
                <a:chExt cx="372091" cy="372090"/>
              </a:xfrm>
            </p:grpSpPr>
            <p:sp>
              <p:nvSpPr>
                <p:cNvPr id="329" name="Shape 225"/>
                <p:cNvSpPr/>
                <p:nvPr/>
              </p:nvSpPr>
              <p:spPr>
                <a:xfrm flipH="1">
                  <a:off x="-1" y="0"/>
                  <a:ext cx="372092" cy="372091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330" name="Shape 226"/>
                <p:cNvSpPr/>
                <p:nvPr/>
              </p:nvSpPr>
              <p:spPr>
                <a:xfrm flipH="1">
                  <a:off x="46510" y="114727"/>
                  <a:ext cx="279070" cy="1332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8955"/>
                      </a:lnTo>
                      <a:lnTo>
                        <a:pt x="1455" y="8955"/>
                      </a:lnTo>
                      <a:lnTo>
                        <a:pt x="1905" y="7932"/>
                      </a:lnTo>
                      <a:lnTo>
                        <a:pt x="2325" y="7932"/>
                      </a:lnTo>
                      <a:lnTo>
                        <a:pt x="2325" y="21600"/>
                      </a:lnTo>
                      <a:lnTo>
                        <a:pt x="17010" y="21600"/>
                      </a:lnTo>
                      <a:lnTo>
                        <a:pt x="17010" y="16887"/>
                      </a:lnTo>
                      <a:lnTo>
                        <a:pt x="19335" y="16887"/>
                      </a:lnTo>
                      <a:lnTo>
                        <a:pt x="20595" y="19480"/>
                      </a:lnTo>
                      <a:lnTo>
                        <a:pt x="21600" y="19480"/>
                      </a:lnTo>
                      <a:lnTo>
                        <a:pt x="21600" y="2828"/>
                      </a:lnTo>
                      <a:lnTo>
                        <a:pt x="20595" y="2828"/>
                      </a:lnTo>
                      <a:lnTo>
                        <a:pt x="19725" y="4633"/>
                      </a:lnTo>
                      <a:lnTo>
                        <a:pt x="17010" y="4633"/>
                      </a:lnTo>
                      <a:lnTo>
                        <a:pt x="17010" y="2828"/>
                      </a:lnTo>
                      <a:lnTo>
                        <a:pt x="16155" y="943"/>
                      </a:lnTo>
                      <a:lnTo>
                        <a:pt x="1905" y="943"/>
                      </a:lnTo>
                      <a:lnTo>
                        <a:pt x="1455" y="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331" name="Shape 227"/>
                <p:cNvSpPr/>
                <p:nvPr/>
              </p:nvSpPr>
              <p:spPr>
                <a:xfrm flipH="1">
                  <a:off x="-2" y="-1"/>
                  <a:ext cx="372093" cy="3720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700" y="6660"/>
                      </a:moveTo>
                      <a:lnTo>
                        <a:pt x="3791" y="6660"/>
                      </a:lnTo>
                      <a:lnTo>
                        <a:pt x="4129" y="6998"/>
                      </a:lnTo>
                      <a:lnTo>
                        <a:pt x="14816" y="6998"/>
                      </a:lnTo>
                      <a:lnTo>
                        <a:pt x="15458" y="7672"/>
                      </a:lnTo>
                      <a:lnTo>
                        <a:pt x="15458" y="8319"/>
                      </a:lnTo>
                      <a:lnTo>
                        <a:pt x="17494" y="8319"/>
                      </a:lnTo>
                      <a:lnTo>
                        <a:pt x="18146" y="7672"/>
                      </a:lnTo>
                      <a:lnTo>
                        <a:pt x="18900" y="7672"/>
                      </a:lnTo>
                      <a:lnTo>
                        <a:pt x="18900" y="13635"/>
                      </a:lnTo>
                      <a:lnTo>
                        <a:pt x="18146" y="13635"/>
                      </a:lnTo>
                      <a:lnTo>
                        <a:pt x="17201" y="12707"/>
                      </a:lnTo>
                      <a:lnTo>
                        <a:pt x="15458" y="12707"/>
                      </a:lnTo>
                      <a:lnTo>
                        <a:pt x="15458" y="14394"/>
                      </a:lnTo>
                      <a:lnTo>
                        <a:pt x="4444" y="14394"/>
                      </a:lnTo>
                      <a:lnTo>
                        <a:pt x="4444" y="9500"/>
                      </a:lnTo>
                      <a:lnTo>
                        <a:pt x="4129" y="9500"/>
                      </a:lnTo>
                      <a:lnTo>
                        <a:pt x="3791" y="9866"/>
                      </a:lnTo>
                      <a:lnTo>
                        <a:pt x="2700" y="9866"/>
                      </a:lnTo>
                      <a:close/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  <p:sp>
            <p:nvSpPr>
              <p:cNvPr id="324" name="Shape 235"/>
              <p:cNvSpPr/>
              <p:nvPr/>
            </p:nvSpPr>
            <p:spPr>
              <a:xfrm>
                <a:off x="1375590" y="2848707"/>
                <a:ext cx="831854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0.35 GeV</a:t>
                </a:r>
              </a:p>
            </p:txBody>
          </p:sp>
          <p:sp>
            <p:nvSpPr>
              <p:cNvPr id="325" name="Shape 236"/>
              <p:cNvSpPr/>
              <p:nvPr/>
            </p:nvSpPr>
            <p:spPr>
              <a:xfrm>
                <a:off x="2901155" y="2848707"/>
                <a:ext cx="735493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2.0 GeV</a:t>
                </a:r>
              </a:p>
            </p:txBody>
          </p:sp>
          <p:sp>
            <p:nvSpPr>
              <p:cNvPr id="326" name="Shape 238"/>
              <p:cNvSpPr/>
              <p:nvPr/>
            </p:nvSpPr>
            <p:spPr>
              <a:xfrm>
                <a:off x="5134028" y="2848707"/>
                <a:ext cx="899325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/>
              <a:lstStyle>
                <a:lvl1pPr marL="185709" indent="-185709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t>2-5.8 GeV</a:t>
                </a:r>
              </a:p>
            </p:txBody>
          </p:sp>
          <p:sp>
            <p:nvSpPr>
              <p:cNvPr id="327" name="Shape 241"/>
              <p:cNvSpPr/>
              <p:nvPr/>
            </p:nvSpPr>
            <p:spPr>
              <a:xfrm>
                <a:off x="1614012" y="2204864"/>
                <a:ext cx="515161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 anchor="ctr"/>
              <a:lstStyle>
                <a:lvl1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BC1</a:t>
                </a:r>
              </a:p>
            </p:txBody>
          </p:sp>
          <p:sp>
            <p:nvSpPr>
              <p:cNvPr id="328" name="Shape 242"/>
              <p:cNvSpPr/>
              <p:nvPr/>
            </p:nvSpPr>
            <p:spPr>
              <a:xfrm>
                <a:off x="3145046" y="2204864"/>
                <a:ext cx="701214" cy="28439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lIns="35993" tIns="35993" rIns="35993" bIns="35993" anchor="ctr"/>
              <a:lstStyle>
                <a:lvl1pPr algn="ctr">
                  <a:spcBef>
                    <a:spcPts val="0"/>
                  </a:spcBef>
                  <a:defRPr sz="14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BC2</a:t>
                </a:r>
              </a:p>
            </p:txBody>
          </p:sp>
        </p:grpSp>
      </p:grpSp>
      <p:grpSp>
        <p:nvGrpSpPr>
          <p:cNvPr id="345" name="Group 344"/>
          <p:cNvGrpSpPr/>
          <p:nvPr/>
        </p:nvGrpSpPr>
        <p:grpSpPr>
          <a:xfrm>
            <a:off x="4979822" y="3278655"/>
            <a:ext cx="3765654" cy="1951476"/>
            <a:chOff x="5273514" y="2701660"/>
            <a:chExt cx="3765654" cy="1951476"/>
          </a:xfrm>
        </p:grpSpPr>
        <p:sp>
          <p:nvSpPr>
            <p:cNvPr id="346" name="Shape 245"/>
            <p:cNvSpPr/>
            <p:nvPr/>
          </p:nvSpPr>
          <p:spPr>
            <a:xfrm>
              <a:off x="5273514" y="3223312"/>
              <a:ext cx="3764417" cy="1350872"/>
            </a:xfrm>
            <a:prstGeom prst="roundRect">
              <a:avLst>
                <a:gd name="adj" fmla="val 15989"/>
              </a:avLst>
            </a:prstGeom>
            <a:solidFill>
              <a:srgbClr val="FFFFFF"/>
            </a:solidFill>
            <a:ln w="12700">
              <a:miter lim="400000"/>
            </a:ln>
          </p:spPr>
          <p:txBody>
            <a:bodyPr lIns="45718" tIns="45718" rIns="45718" bIns="45718"/>
            <a:lstStyle/>
            <a:p>
              <a:pPr>
                <a:spcBef>
                  <a:spcPts val="0"/>
                </a:spcBef>
                <a:defRPr b="1"/>
              </a:pPr>
              <a:endParaRPr/>
            </a:p>
          </p:txBody>
        </p:sp>
        <p:sp>
          <p:nvSpPr>
            <p:cNvPr id="347" name="Shape 246"/>
            <p:cNvSpPr/>
            <p:nvPr/>
          </p:nvSpPr>
          <p:spPr>
            <a:xfrm flipH="1" flipV="1">
              <a:off x="6333103" y="2701660"/>
              <a:ext cx="253500" cy="9115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348" name="Shape 247"/>
            <p:cNvSpPr/>
            <p:nvPr/>
          </p:nvSpPr>
          <p:spPr>
            <a:xfrm>
              <a:off x="6199785" y="4313771"/>
              <a:ext cx="2327022" cy="33936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0" tIns="0" rIns="0" bIns="0"/>
            <a:lstStyle>
              <a:lvl1pPr>
                <a:spcBef>
                  <a:spcPts val="0"/>
                </a:spcBef>
                <a:defRPr b="1"/>
              </a:lvl1pPr>
            </a:lstStyle>
            <a:p>
              <a:r>
                <a:rPr dirty="0"/>
                <a:t>phase 3 (2025-2029)</a:t>
              </a:r>
            </a:p>
          </p:txBody>
        </p:sp>
        <p:sp>
          <p:nvSpPr>
            <p:cNvPr id="349" name="Shape 248"/>
            <p:cNvSpPr/>
            <p:nvPr/>
          </p:nvSpPr>
          <p:spPr>
            <a:xfrm>
              <a:off x="5431348" y="3286801"/>
              <a:ext cx="1159518" cy="2843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t>2-7  GeV</a:t>
              </a:r>
            </a:p>
          </p:txBody>
        </p:sp>
        <p:sp>
          <p:nvSpPr>
            <p:cNvPr id="350" name="Shape 249"/>
            <p:cNvSpPr/>
            <p:nvPr/>
          </p:nvSpPr>
          <p:spPr>
            <a:xfrm flipH="1">
              <a:off x="6590674" y="3622743"/>
              <a:ext cx="87112" cy="1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grpSp>
          <p:nvGrpSpPr>
            <p:cNvPr id="351" name="Group 266"/>
            <p:cNvGrpSpPr/>
            <p:nvPr/>
          </p:nvGrpSpPr>
          <p:grpSpPr>
            <a:xfrm>
              <a:off x="6700697" y="3382126"/>
              <a:ext cx="2300409" cy="422354"/>
              <a:chOff x="0" y="0"/>
              <a:chExt cx="2300407" cy="422352"/>
            </a:xfrm>
          </p:grpSpPr>
          <p:grpSp>
            <p:nvGrpSpPr>
              <p:cNvPr id="353" name="Group 256"/>
              <p:cNvGrpSpPr/>
              <p:nvPr/>
            </p:nvGrpSpPr>
            <p:grpSpPr>
              <a:xfrm>
                <a:off x="0" y="143284"/>
                <a:ext cx="781757" cy="186047"/>
                <a:chOff x="0" y="0"/>
                <a:chExt cx="781756" cy="186045"/>
              </a:xfrm>
            </p:grpSpPr>
            <p:grpSp>
              <p:nvGrpSpPr>
                <p:cNvPr id="363" name="Group 252"/>
                <p:cNvGrpSpPr/>
                <p:nvPr/>
              </p:nvGrpSpPr>
              <p:grpSpPr>
                <a:xfrm>
                  <a:off x="0" y="-1"/>
                  <a:ext cx="781757" cy="186047"/>
                  <a:chOff x="0" y="0"/>
                  <a:chExt cx="781756" cy="186045"/>
                </a:xfrm>
              </p:grpSpPr>
              <p:sp>
                <p:nvSpPr>
                  <p:cNvPr id="367" name="Shape 250"/>
                  <p:cNvSpPr/>
                  <p:nvPr/>
                </p:nvSpPr>
                <p:spPr>
                  <a:xfrm>
                    <a:off x="4" y="37208"/>
                    <a:ext cx="744179" cy="148838"/>
                  </a:xfrm>
                  <a:prstGeom prst="rect">
                    <a:avLst/>
                  </a:prstGeom>
                  <a:solidFill>
                    <a:schemeClr val="accent4">
                      <a:satOff val="-30753"/>
                      <a:lumOff val="17352"/>
                    </a:schemeClr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 sz="1400">
                        <a:solidFill>
                          <a:srgbClr val="002060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368" name="Shape 251"/>
                  <p:cNvSpPr/>
                  <p:nvPr/>
                </p:nvSpPr>
                <p:spPr>
                  <a:xfrm>
                    <a:off x="0" y="0"/>
                    <a:ext cx="781757" cy="18604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575" h="21600" extrusionOk="0">
                        <a:moveTo>
                          <a:pt x="0" y="4375"/>
                        </a:moveTo>
                        <a:lnTo>
                          <a:pt x="3081" y="0"/>
                        </a:lnTo>
                        <a:lnTo>
                          <a:pt x="21565" y="0"/>
                        </a:lnTo>
                        <a:cubicBezTo>
                          <a:pt x="21600" y="5760"/>
                          <a:pt x="21529" y="11520"/>
                          <a:pt x="21565" y="17280"/>
                        </a:cubicBezTo>
                        <a:lnTo>
                          <a:pt x="20432" y="21600"/>
                        </a:lnTo>
                        <a:lnTo>
                          <a:pt x="20432" y="4320"/>
                        </a:lnTo>
                        <a:lnTo>
                          <a:pt x="0" y="4375"/>
                        </a:lnTo>
                        <a:close/>
                      </a:path>
                    </a:pathLst>
                  </a:custGeom>
                  <a:solidFill>
                    <a:schemeClr val="accent4">
                      <a:satOff val="-30753"/>
                      <a:lumOff val="17352"/>
                    </a:schemeClr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>
                        <a:solidFill>
                          <a:srgbClr val="002060"/>
                        </a:solidFill>
                        <a:latin typeface="Arial Narrow"/>
                        <a:ea typeface="Arial Narrow"/>
                        <a:cs typeface="Arial Narrow"/>
                        <a:sym typeface="Arial Narrow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64" name="Group 255"/>
                <p:cNvGrpSpPr/>
                <p:nvPr/>
              </p:nvGrpSpPr>
              <p:grpSpPr>
                <a:xfrm>
                  <a:off x="4196" y="76571"/>
                  <a:ext cx="744171" cy="76103"/>
                  <a:chOff x="0" y="0"/>
                  <a:chExt cx="744170" cy="76102"/>
                </a:xfrm>
              </p:grpSpPr>
              <p:sp>
                <p:nvSpPr>
                  <p:cNvPr id="365" name="Shape 253"/>
                  <p:cNvSpPr/>
                  <p:nvPr/>
                </p:nvSpPr>
                <p:spPr>
                  <a:xfrm>
                    <a:off x="372084" y="0"/>
                    <a:ext cx="372087" cy="7610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9085" extrusionOk="0">
                        <a:moveTo>
                          <a:pt x="0" y="9257"/>
                        </a:moveTo>
                        <a:cubicBezTo>
                          <a:pt x="234" y="14812"/>
                          <a:pt x="468" y="20366"/>
                          <a:pt x="1008" y="18823"/>
                        </a:cubicBezTo>
                        <a:cubicBezTo>
                          <a:pt x="1548" y="17280"/>
                          <a:pt x="2508" y="52"/>
                          <a:pt x="3240" y="0"/>
                        </a:cubicBezTo>
                        <a:cubicBezTo>
                          <a:pt x="3972" y="-51"/>
                          <a:pt x="4668" y="18463"/>
                          <a:pt x="5400" y="18515"/>
                        </a:cubicBezTo>
                        <a:cubicBezTo>
                          <a:pt x="6132" y="18566"/>
                          <a:pt x="6888" y="257"/>
                          <a:pt x="7632" y="309"/>
                        </a:cubicBezTo>
                        <a:cubicBezTo>
                          <a:pt x="8376" y="360"/>
                          <a:pt x="9144" y="18823"/>
                          <a:pt x="9864" y="18823"/>
                        </a:cubicBezTo>
                        <a:cubicBezTo>
                          <a:pt x="10584" y="18823"/>
                          <a:pt x="11256" y="309"/>
                          <a:pt x="11952" y="309"/>
                        </a:cubicBezTo>
                        <a:cubicBezTo>
                          <a:pt x="12648" y="309"/>
                          <a:pt x="13320" y="18875"/>
                          <a:pt x="14040" y="18823"/>
                        </a:cubicBezTo>
                        <a:cubicBezTo>
                          <a:pt x="14760" y="18772"/>
                          <a:pt x="15540" y="0"/>
                          <a:pt x="16272" y="0"/>
                        </a:cubicBezTo>
                        <a:cubicBezTo>
                          <a:pt x="17004" y="0"/>
                          <a:pt x="17712" y="18772"/>
                          <a:pt x="18432" y="18823"/>
                        </a:cubicBezTo>
                        <a:cubicBezTo>
                          <a:pt x="19152" y="18875"/>
                          <a:pt x="20064" y="1852"/>
                          <a:pt x="20592" y="309"/>
                        </a:cubicBezTo>
                        <a:cubicBezTo>
                          <a:pt x="21120" y="-1234"/>
                          <a:pt x="21360" y="4166"/>
                          <a:pt x="21600" y="9566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 sz="1400"/>
                    </a:pPr>
                    <a:endParaRPr/>
                  </a:p>
                </p:txBody>
              </p:sp>
              <p:sp>
                <p:nvSpPr>
                  <p:cNvPr id="366" name="Shape 254"/>
                  <p:cNvSpPr/>
                  <p:nvPr/>
                </p:nvSpPr>
                <p:spPr>
                  <a:xfrm>
                    <a:off x="0" y="0"/>
                    <a:ext cx="372086" cy="7610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9085" extrusionOk="0">
                        <a:moveTo>
                          <a:pt x="0" y="9257"/>
                        </a:moveTo>
                        <a:cubicBezTo>
                          <a:pt x="234" y="14812"/>
                          <a:pt x="468" y="20366"/>
                          <a:pt x="1008" y="18823"/>
                        </a:cubicBezTo>
                        <a:cubicBezTo>
                          <a:pt x="1548" y="17280"/>
                          <a:pt x="2508" y="52"/>
                          <a:pt x="3240" y="0"/>
                        </a:cubicBezTo>
                        <a:cubicBezTo>
                          <a:pt x="3972" y="-51"/>
                          <a:pt x="4668" y="18463"/>
                          <a:pt x="5400" y="18515"/>
                        </a:cubicBezTo>
                        <a:cubicBezTo>
                          <a:pt x="6132" y="18566"/>
                          <a:pt x="6888" y="257"/>
                          <a:pt x="7632" y="309"/>
                        </a:cubicBezTo>
                        <a:cubicBezTo>
                          <a:pt x="8376" y="360"/>
                          <a:pt x="9144" y="18823"/>
                          <a:pt x="9864" y="18823"/>
                        </a:cubicBezTo>
                        <a:cubicBezTo>
                          <a:pt x="10584" y="18823"/>
                          <a:pt x="11256" y="309"/>
                          <a:pt x="11952" y="309"/>
                        </a:cubicBezTo>
                        <a:cubicBezTo>
                          <a:pt x="12648" y="309"/>
                          <a:pt x="13320" y="18875"/>
                          <a:pt x="14040" y="18823"/>
                        </a:cubicBezTo>
                        <a:cubicBezTo>
                          <a:pt x="14760" y="18772"/>
                          <a:pt x="15540" y="0"/>
                          <a:pt x="16272" y="0"/>
                        </a:cubicBezTo>
                        <a:cubicBezTo>
                          <a:pt x="17004" y="0"/>
                          <a:pt x="17712" y="18772"/>
                          <a:pt x="18432" y="18823"/>
                        </a:cubicBezTo>
                        <a:cubicBezTo>
                          <a:pt x="19152" y="18875"/>
                          <a:pt x="20064" y="1852"/>
                          <a:pt x="20592" y="309"/>
                        </a:cubicBezTo>
                        <a:cubicBezTo>
                          <a:pt x="21120" y="-1234"/>
                          <a:pt x="21360" y="4166"/>
                          <a:pt x="21600" y="9566"/>
                        </a:cubicBezTo>
                      </a:path>
                    </a:pathLst>
                  </a:custGeom>
                  <a:solidFill>
                    <a:srgbClr val="7030A0"/>
                  </a:solidFill>
                  <a:ln w="12700" cap="flat">
                    <a:solidFill>
                      <a:srgbClr val="00206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8" tIns="45718" rIns="45718" bIns="45718" numCol="1" anchor="ctr">
                    <a:noAutofit/>
                  </a:bodyPr>
                  <a:lstStyle/>
                  <a:p>
                    <a:pPr algn="ctr">
                      <a:spcBef>
                        <a:spcPts val="0"/>
                      </a:spcBef>
                      <a:defRPr sz="1400"/>
                    </a:pPr>
                    <a:endParaRPr/>
                  </a:p>
                </p:txBody>
              </p:sp>
            </p:grpSp>
          </p:grpSp>
          <p:sp>
            <p:nvSpPr>
              <p:cNvPr id="354" name="Shape 257"/>
              <p:cNvSpPr/>
              <p:nvPr/>
            </p:nvSpPr>
            <p:spPr>
              <a:xfrm>
                <a:off x="788071" y="199102"/>
                <a:ext cx="1116144" cy="744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0880" y="0"/>
                    </a:lnTo>
                    <a:lnTo>
                      <a:pt x="21600" y="10800"/>
                    </a:lnTo>
                    <a:lnTo>
                      <a:pt x="20880" y="21600"/>
                    </a:lnTo>
                    <a:lnTo>
                      <a:pt x="0" y="21600"/>
                    </a:lnTo>
                    <a:lnTo>
                      <a:pt x="720" y="10800"/>
                    </a:lnTo>
                    <a:close/>
                  </a:path>
                </a:pathLst>
              </a:custGeom>
              <a:solidFill>
                <a:schemeClr val="accent4">
                  <a:satOff val="-30753"/>
                  <a:lumOff val="17352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grpSp>
            <p:nvGrpSpPr>
              <p:cNvPr id="355" name="Group 261"/>
              <p:cNvGrpSpPr/>
              <p:nvPr/>
            </p:nvGrpSpPr>
            <p:grpSpPr>
              <a:xfrm>
                <a:off x="1928315" y="50262"/>
                <a:ext cx="372093" cy="372091"/>
                <a:chOff x="-1" y="0"/>
                <a:chExt cx="372091" cy="372090"/>
              </a:xfrm>
            </p:grpSpPr>
            <p:sp>
              <p:nvSpPr>
                <p:cNvPr id="360" name="Shape 258"/>
                <p:cNvSpPr/>
                <p:nvPr/>
              </p:nvSpPr>
              <p:spPr>
                <a:xfrm flipH="1">
                  <a:off x="-1" y="0"/>
                  <a:ext cx="372092" cy="372091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361" name="Shape 259"/>
                <p:cNvSpPr/>
                <p:nvPr/>
              </p:nvSpPr>
              <p:spPr>
                <a:xfrm flipH="1">
                  <a:off x="46510" y="114727"/>
                  <a:ext cx="279070" cy="1332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0" y="8955"/>
                      </a:lnTo>
                      <a:lnTo>
                        <a:pt x="1455" y="8955"/>
                      </a:lnTo>
                      <a:lnTo>
                        <a:pt x="1905" y="7932"/>
                      </a:lnTo>
                      <a:lnTo>
                        <a:pt x="2325" y="7932"/>
                      </a:lnTo>
                      <a:lnTo>
                        <a:pt x="2325" y="21600"/>
                      </a:lnTo>
                      <a:lnTo>
                        <a:pt x="17010" y="21600"/>
                      </a:lnTo>
                      <a:lnTo>
                        <a:pt x="17010" y="16887"/>
                      </a:lnTo>
                      <a:lnTo>
                        <a:pt x="19335" y="16887"/>
                      </a:lnTo>
                      <a:lnTo>
                        <a:pt x="20595" y="19480"/>
                      </a:lnTo>
                      <a:lnTo>
                        <a:pt x="21600" y="19480"/>
                      </a:lnTo>
                      <a:lnTo>
                        <a:pt x="21600" y="2828"/>
                      </a:lnTo>
                      <a:lnTo>
                        <a:pt x="20595" y="2828"/>
                      </a:lnTo>
                      <a:lnTo>
                        <a:pt x="19725" y="4633"/>
                      </a:lnTo>
                      <a:lnTo>
                        <a:pt x="17010" y="4633"/>
                      </a:lnTo>
                      <a:lnTo>
                        <a:pt x="17010" y="2828"/>
                      </a:lnTo>
                      <a:lnTo>
                        <a:pt x="16155" y="943"/>
                      </a:lnTo>
                      <a:lnTo>
                        <a:pt x="1905" y="943"/>
                      </a:lnTo>
                      <a:lnTo>
                        <a:pt x="1455" y="0"/>
                      </a:lnTo>
                      <a:close/>
                    </a:path>
                  </a:pathLst>
                </a:custGeom>
                <a:solidFill>
                  <a:srgbClr val="000000">
                    <a:alpha val="4000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  <p:sp>
              <p:nvSpPr>
                <p:cNvPr id="362" name="Shape 260"/>
                <p:cNvSpPr/>
                <p:nvPr/>
              </p:nvSpPr>
              <p:spPr>
                <a:xfrm flipH="1">
                  <a:off x="-2" y="-1"/>
                  <a:ext cx="372093" cy="3720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700" y="6660"/>
                      </a:moveTo>
                      <a:lnTo>
                        <a:pt x="3791" y="6660"/>
                      </a:lnTo>
                      <a:lnTo>
                        <a:pt x="4129" y="6998"/>
                      </a:lnTo>
                      <a:lnTo>
                        <a:pt x="14816" y="6998"/>
                      </a:lnTo>
                      <a:lnTo>
                        <a:pt x="15458" y="7672"/>
                      </a:lnTo>
                      <a:lnTo>
                        <a:pt x="15458" y="8319"/>
                      </a:lnTo>
                      <a:lnTo>
                        <a:pt x="17494" y="8319"/>
                      </a:lnTo>
                      <a:lnTo>
                        <a:pt x="18146" y="7672"/>
                      </a:lnTo>
                      <a:lnTo>
                        <a:pt x="18900" y="7672"/>
                      </a:lnTo>
                      <a:lnTo>
                        <a:pt x="18900" y="13635"/>
                      </a:lnTo>
                      <a:lnTo>
                        <a:pt x="18146" y="13635"/>
                      </a:lnTo>
                      <a:lnTo>
                        <a:pt x="17201" y="12707"/>
                      </a:lnTo>
                      <a:lnTo>
                        <a:pt x="15458" y="12707"/>
                      </a:lnTo>
                      <a:lnTo>
                        <a:pt x="15458" y="14394"/>
                      </a:lnTo>
                      <a:lnTo>
                        <a:pt x="4444" y="14394"/>
                      </a:lnTo>
                      <a:lnTo>
                        <a:pt x="4444" y="9500"/>
                      </a:lnTo>
                      <a:lnTo>
                        <a:pt x="4129" y="9500"/>
                      </a:lnTo>
                      <a:lnTo>
                        <a:pt x="3791" y="9866"/>
                      </a:lnTo>
                      <a:lnTo>
                        <a:pt x="2700" y="9866"/>
                      </a:lnTo>
                      <a:close/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  <p:grpSp>
            <p:nvGrpSpPr>
              <p:cNvPr id="356" name="Group 265"/>
              <p:cNvGrpSpPr/>
              <p:nvPr/>
            </p:nvGrpSpPr>
            <p:grpSpPr>
              <a:xfrm>
                <a:off x="854085" y="-1"/>
                <a:ext cx="385309" cy="334875"/>
                <a:chOff x="11512" y="0"/>
                <a:chExt cx="385307" cy="334873"/>
              </a:xfrm>
            </p:grpSpPr>
            <p:sp>
              <p:nvSpPr>
                <p:cNvPr id="357" name="Shape 262"/>
                <p:cNvSpPr/>
                <p:nvPr/>
              </p:nvSpPr>
              <p:spPr>
                <a:xfrm flipV="1">
                  <a:off x="123196" y="111619"/>
                  <a:ext cx="120118" cy="74419"/>
                </a:xfrm>
                <a:prstGeom prst="line">
                  <a:avLst/>
                </a:prstGeom>
                <a:noFill/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358" name="Shape 263"/>
                <p:cNvSpPr/>
                <p:nvPr/>
              </p:nvSpPr>
              <p:spPr>
                <a:xfrm>
                  <a:off x="11512" y="111619"/>
                  <a:ext cx="148838" cy="223255"/>
                </a:xfrm>
                <a:prstGeom prst="triangle">
                  <a:avLst/>
                </a:prstGeom>
                <a:solidFill>
                  <a:srgbClr val="A4A4A4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 sz="14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359" name="Shape 264"/>
                <p:cNvSpPr/>
                <p:nvPr/>
              </p:nvSpPr>
              <p:spPr>
                <a:xfrm rot="19929207">
                  <a:off x="194338" y="36706"/>
                  <a:ext cx="186046" cy="116497"/>
                </a:xfrm>
                <a:prstGeom prst="rect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2060"/>
                  </a:solidFill>
                  <a:prstDash val="solid"/>
                  <a:round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spcBef>
                      <a:spcPts val="0"/>
                    </a:spcBef>
                    <a:defRPr>
                      <a:solidFill>
                        <a:srgbClr val="002060"/>
                      </a:solid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/>
                </a:p>
              </p:txBody>
            </p:sp>
          </p:grpSp>
        </p:grpSp>
        <p:sp>
          <p:nvSpPr>
            <p:cNvPr id="352" name="Shape 267"/>
            <p:cNvSpPr/>
            <p:nvPr/>
          </p:nvSpPr>
          <p:spPr>
            <a:xfrm>
              <a:off x="6665367" y="3824891"/>
              <a:ext cx="2373801" cy="323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b="1">
                  <a:solidFill>
                    <a:schemeClr val="accent4">
                      <a:satOff val="-30753"/>
                      <a:lumOff val="17352"/>
                    </a:schemeClr>
                  </a:solidFill>
                </a:defRPr>
              </a:lvl1pPr>
            </a:lstStyle>
            <a:p>
              <a:r>
                <a:rPr dirty="0"/>
                <a:t>PORTHOS 0.03-</a:t>
              </a:r>
              <a:r>
                <a:rPr dirty="0" smtClean="0"/>
                <a:t>0.7nm</a:t>
              </a:r>
              <a:endParaRPr dirty="0"/>
            </a:p>
          </p:txBody>
        </p:sp>
      </p:grpSp>
      <p:sp>
        <p:nvSpPr>
          <p:cNvPr id="369" name="Shape 239"/>
          <p:cNvSpPr/>
          <p:nvPr/>
        </p:nvSpPr>
        <p:spPr>
          <a:xfrm>
            <a:off x="7998770" y="2458163"/>
            <a:ext cx="821702" cy="573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993" tIns="35993" rIns="35993" bIns="35993"/>
          <a:lstStyle/>
          <a:p>
            <a:pPr marL="185709" indent="-185709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rPr dirty="0"/>
              <a:t>user </a:t>
            </a:r>
            <a:endParaRPr dirty="0">
              <a:latin typeface="Arial"/>
              <a:ea typeface="Arial"/>
              <a:cs typeface="Arial"/>
              <a:sym typeface="Arial"/>
            </a:endParaRPr>
          </a:p>
          <a:p>
            <a:pPr marL="185709" indent="-185709">
              <a:spcBef>
                <a:spcPts val="0"/>
              </a:spcBef>
              <a:defRPr>
                <a:solidFill>
                  <a:srgbClr val="002060"/>
                </a:solidFill>
              </a:defRPr>
            </a:pPr>
            <a:r>
              <a:rPr dirty="0"/>
              <a:t>stations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4854621" y="1731098"/>
            <a:ext cx="3317779" cy="1545663"/>
            <a:chOff x="5148313" y="1154103"/>
            <a:chExt cx="3317779" cy="1545663"/>
          </a:xfrm>
        </p:grpSpPr>
        <p:grpSp>
          <p:nvGrpSpPr>
            <p:cNvPr id="235" name="Group 136"/>
            <p:cNvGrpSpPr/>
            <p:nvPr/>
          </p:nvGrpSpPr>
          <p:grpSpPr>
            <a:xfrm>
              <a:off x="5222729" y="1154103"/>
              <a:ext cx="3088338" cy="1295948"/>
              <a:chOff x="0" y="0"/>
              <a:chExt cx="3088337" cy="1295947"/>
            </a:xfrm>
          </p:grpSpPr>
          <p:sp>
            <p:nvSpPr>
              <p:cNvPr id="259" name="Shape 134"/>
              <p:cNvSpPr/>
              <p:nvPr/>
            </p:nvSpPr>
            <p:spPr>
              <a:xfrm>
                <a:off x="0" y="-1"/>
                <a:ext cx="3088338" cy="129594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spcBef>
                    <a:spcPts val="0"/>
                  </a:spcBef>
                  <a:defRPr b="1"/>
                </a:pPr>
                <a:endParaRPr/>
              </a:p>
            </p:txBody>
          </p:sp>
          <p:sp>
            <p:nvSpPr>
              <p:cNvPr id="260" name="Shape 135"/>
              <p:cNvSpPr/>
              <p:nvPr/>
            </p:nvSpPr>
            <p:spPr>
              <a:xfrm>
                <a:off x="63261" y="63261"/>
                <a:ext cx="2327022" cy="4987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spcBef>
                    <a:spcPts val="0"/>
                  </a:spcBef>
                  <a:defRPr b="1"/>
                </a:lvl1pPr>
              </a:lstStyle>
              <a:p>
                <a:r>
                  <a:t>phase 2  (2017-2020) </a:t>
                </a:r>
              </a:p>
            </p:txBody>
          </p:sp>
        </p:grpSp>
        <p:sp>
          <p:nvSpPr>
            <p:cNvPr id="236" name="Shape 138"/>
            <p:cNvSpPr/>
            <p:nvPr/>
          </p:nvSpPr>
          <p:spPr>
            <a:xfrm>
              <a:off x="6655269" y="2014291"/>
              <a:ext cx="1116144" cy="74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880" y="0"/>
                  </a:lnTo>
                  <a:lnTo>
                    <a:pt x="21600" y="10800"/>
                  </a:lnTo>
                  <a:lnTo>
                    <a:pt x="20880" y="21600"/>
                  </a:lnTo>
                  <a:lnTo>
                    <a:pt x="0" y="21600"/>
                  </a:lnTo>
                  <a:lnTo>
                    <a:pt x="720" y="10800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237" name="Shape 145"/>
            <p:cNvSpPr/>
            <p:nvPr/>
          </p:nvSpPr>
          <p:spPr>
            <a:xfrm>
              <a:off x="5576213" y="1939873"/>
              <a:ext cx="74412" cy="2232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38" name="Shape 146"/>
            <p:cNvSpPr/>
            <p:nvPr/>
          </p:nvSpPr>
          <p:spPr>
            <a:xfrm>
              <a:off x="5613425" y="1939873"/>
              <a:ext cx="148838" cy="223255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239" name="Shape 147"/>
            <p:cNvSpPr/>
            <p:nvPr/>
          </p:nvSpPr>
          <p:spPr>
            <a:xfrm>
              <a:off x="5725048" y="1939873"/>
              <a:ext cx="74412" cy="223232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0" name="Shape 148"/>
            <p:cNvSpPr/>
            <p:nvPr/>
          </p:nvSpPr>
          <p:spPr>
            <a:xfrm>
              <a:off x="5762257" y="2051500"/>
              <a:ext cx="818597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41" name="Shape 175"/>
            <p:cNvSpPr/>
            <p:nvPr/>
          </p:nvSpPr>
          <p:spPr>
            <a:xfrm flipV="1">
              <a:off x="5148313" y="2051488"/>
              <a:ext cx="465106" cy="648278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42" name="Shape 201"/>
            <p:cNvSpPr/>
            <p:nvPr/>
          </p:nvSpPr>
          <p:spPr>
            <a:xfrm>
              <a:off x="5873887" y="1977082"/>
              <a:ext cx="744180" cy="148837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243" name="Shape 202"/>
            <p:cNvSpPr/>
            <p:nvPr/>
          </p:nvSpPr>
          <p:spPr>
            <a:xfrm rot="10800000" flipH="1">
              <a:off x="5873883" y="2019402"/>
              <a:ext cx="744171" cy="7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85" extrusionOk="0">
                  <a:moveTo>
                    <a:pt x="0" y="9257"/>
                  </a:moveTo>
                  <a:cubicBezTo>
                    <a:pt x="234" y="14812"/>
                    <a:pt x="468" y="20366"/>
                    <a:pt x="1008" y="18823"/>
                  </a:cubicBezTo>
                  <a:cubicBezTo>
                    <a:pt x="1548" y="17280"/>
                    <a:pt x="2508" y="52"/>
                    <a:pt x="3240" y="0"/>
                  </a:cubicBezTo>
                  <a:cubicBezTo>
                    <a:pt x="3972" y="-51"/>
                    <a:pt x="4668" y="18463"/>
                    <a:pt x="5400" y="18515"/>
                  </a:cubicBezTo>
                  <a:cubicBezTo>
                    <a:pt x="6132" y="18566"/>
                    <a:pt x="6888" y="257"/>
                    <a:pt x="7632" y="309"/>
                  </a:cubicBezTo>
                  <a:cubicBezTo>
                    <a:pt x="8376" y="360"/>
                    <a:pt x="9144" y="18823"/>
                    <a:pt x="9864" y="18823"/>
                  </a:cubicBezTo>
                  <a:cubicBezTo>
                    <a:pt x="10584" y="18823"/>
                    <a:pt x="11256" y="309"/>
                    <a:pt x="11952" y="309"/>
                  </a:cubicBezTo>
                  <a:cubicBezTo>
                    <a:pt x="12648" y="309"/>
                    <a:pt x="13320" y="18875"/>
                    <a:pt x="14040" y="18823"/>
                  </a:cubicBezTo>
                  <a:cubicBezTo>
                    <a:pt x="14760" y="18772"/>
                    <a:pt x="15540" y="0"/>
                    <a:pt x="16272" y="0"/>
                  </a:cubicBezTo>
                  <a:cubicBezTo>
                    <a:pt x="17004" y="0"/>
                    <a:pt x="17712" y="18772"/>
                    <a:pt x="18432" y="18823"/>
                  </a:cubicBezTo>
                  <a:cubicBezTo>
                    <a:pt x="19152" y="18875"/>
                    <a:pt x="20064" y="1852"/>
                    <a:pt x="20592" y="309"/>
                  </a:cubicBezTo>
                  <a:cubicBezTo>
                    <a:pt x="21120" y="-1234"/>
                    <a:pt x="21360" y="4166"/>
                    <a:pt x="21600" y="9566"/>
                  </a:cubicBezTo>
                </a:path>
              </a:pathLst>
            </a:cu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/>
              </a:pPr>
              <a:endParaRPr/>
            </a:p>
          </p:txBody>
        </p:sp>
        <p:sp>
          <p:nvSpPr>
            <p:cNvPr id="244" name="Shape 203"/>
            <p:cNvSpPr/>
            <p:nvPr/>
          </p:nvSpPr>
          <p:spPr>
            <a:xfrm>
              <a:off x="5873883" y="1939873"/>
              <a:ext cx="781758" cy="18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600" extrusionOk="0">
                  <a:moveTo>
                    <a:pt x="0" y="4375"/>
                  </a:moveTo>
                  <a:lnTo>
                    <a:pt x="3081" y="0"/>
                  </a:lnTo>
                  <a:lnTo>
                    <a:pt x="21565" y="0"/>
                  </a:lnTo>
                  <a:cubicBezTo>
                    <a:pt x="21600" y="5760"/>
                    <a:pt x="21529" y="11520"/>
                    <a:pt x="21565" y="17280"/>
                  </a:cubicBezTo>
                  <a:lnTo>
                    <a:pt x="20432" y="21600"/>
                  </a:lnTo>
                  <a:lnTo>
                    <a:pt x="20432" y="4320"/>
                  </a:lnTo>
                  <a:lnTo>
                    <a:pt x="0" y="4375"/>
                  </a:lnTo>
                  <a:close/>
                </a:path>
              </a:pathLst>
            </a:custGeom>
            <a:solidFill>
              <a:schemeClr val="accent3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sp>
          <p:nvSpPr>
            <p:cNvPr id="245" name="Shape 204"/>
            <p:cNvSpPr/>
            <p:nvPr/>
          </p:nvSpPr>
          <p:spPr>
            <a:xfrm flipV="1">
              <a:off x="6614269" y="1939873"/>
              <a:ext cx="41056" cy="37211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46" name="Shape 207"/>
            <p:cNvSpPr/>
            <p:nvPr/>
          </p:nvSpPr>
          <p:spPr>
            <a:xfrm>
              <a:off x="5613417" y="2051487"/>
              <a:ext cx="148838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47" name="Shape 208"/>
            <p:cNvSpPr/>
            <p:nvPr/>
          </p:nvSpPr>
          <p:spPr>
            <a:xfrm>
              <a:off x="5613417" y="2051487"/>
              <a:ext cx="148838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48" name="Shape 212"/>
            <p:cNvSpPr/>
            <p:nvPr/>
          </p:nvSpPr>
          <p:spPr>
            <a:xfrm flipH="1">
              <a:off x="6766898" y="1939873"/>
              <a:ext cx="111629" cy="223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3971" y="0"/>
                  </a:lnTo>
                  <a:lnTo>
                    <a:pt x="21600" y="0"/>
                  </a:lnTo>
                  <a:lnTo>
                    <a:pt x="7629" y="21600"/>
                  </a:lnTo>
                  <a:close/>
                </a:path>
              </a:pathLst>
            </a:custGeom>
            <a:solidFill>
              <a:srgbClr val="A4A4A4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249" name="Shape 213"/>
            <p:cNvSpPr/>
            <p:nvPr/>
          </p:nvSpPr>
          <p:spPr>
            <a:xfrm flipV="1">
              <a:off x="6804162" y="1939874"/>
              <a:ext cx="120118" cy="7442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50" name="Shape 214"/>
            <p:cNvSpPr/>
            <p:nvPr/>
          </p:nvSpPr>
          <p:spPr>
            <a:xfrm>
              <a:off x="6618061" y="2051500"/>
              <a:ext cx="186025" cy="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txBody>
            <a:bodyPr lIns="45718" tIns="45718" rIns="45718" bIns="45718"/>
            <a:lstStyle/>
            <a:p>
              <a:endParaRPr/>
            </a:p>
          </p:txBody>
        </p:sp>
        <p:sp>
          <p:nvSpPr>
            <p:cNvPr id="251" name="Shape 215"/>
            <p:cNvSpPr/>
            <p:nvPr/>
          </p:nvSpPr>
          <p:spPr>
            <a:xfrm>
              <a:off x="6692478" y="1939873"/>
              <a:ext cx="148837" cy="223255"/>
            </a:xfrm>
            <a:prstGeom prst="triangle">
              <a:avLst/>
            </a:prstGeom>
            <a:solidFill>
              <a:srgbClr val="A4A4A4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252" name="Shape 216"/>
            <p:cNvSpPr/>
            <p:nvPr/>
          </p:nvSpPr>
          <p:spPr>
            <a:xfrm rot="19929207">
              <a:off x="6875305" y="1865065"/>
              <a:ext cx="186046" cy="116497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2060"/>
              </a:solidFill>
            </a:ln>
          </p:spPr>
          <p:txBody>
            <a:bodyPr lIns="45718" tIns="45718" rIns="45718" bIns="45718" anchor="ctr"/>
            <a:lstStyle/>
            <a:p>
              <a:pPr algn="ctr">
                <a:spcBef>
                  <a:spcPts val="0"/>
                </a:spcBef>
                <a:defRPr>
                  <a:solidFill>
                    <a:srgbClr val="002060"/>
                  </a:solid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/>
            </a:p>
          </p:txBody>
        </p:sp>
        <p:grpSp>
          <p:nvGrpSpPr>
            <p:cNvPr id="253" name="Group 232"/>
            <p:cNvGrpSpPr/>
            <p:nvPr/>
          </p:nvGrpSpPr>
          <p:grpSpPr>
            <a:xfrm>
              <a:off x="7771535" y="1865455"/>
              <a:ext cx="372093" cy="372092"/>
              <a:chOff x="-1" y="0"/>
              <a:chExt cx="372091" cy="372090"/>
            </a:xfrm>
          </p:grpSpPr>
          <p:sp>
            <p:nvSpPr>
              <p:cNvPr id="256" name="Shape 229"/>
              <p:cNvSpPr/>
              <p:nvPr/>
            </p:nvSpPr>
            <p:spPr>
              <a:xfrm flipH="1">
                <a:off x="-1" y="0"/>
                <a:ext cx="372092" cy="372091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257" name="Shape 230"/>
              <p:cNvSpPr/>
              <p:nvPr/>
            </p:nvSpPr>
            <p:spPr>
              <a:xfrm flipH="1">
                <a:off x="46510" y="114727"/>
                <a:ext cx="279070" cy="1332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8955"/>
                    </a:lnTo>
                    <a:lnTo>
                      <a:pt x="1455" y="8955"/>
                    </a:lnTo>
                    <a:lnTo>
                      <a:pt x="1905" y="7932"/>
                    </a:lnTo>
                    <a:lnTo>
                      <a:pt x="2325" y="7932"/>
                    </a:lnTo>
                    <a:lnTo>
                      <a:pt x="2325" y="21600"/>
                    </a:lnTo>
                    <a:lnTo>
                      <a:pt x="17010" y="21600"/>
                    </a:lnTo>
                    <a:lnTo>
                      <a:pt x="17010" y="16887"/>
                    </a:lnTo>
                    <a:lnTo>
                      <a:pt x="19335" y="16887"/>
                    </a:lnTo>
                    <a:lnTo>
                      <a:pt x="20595" y="19480"/>
                    </a:lnTo>
                    <a:lnTo>
                      <a:pt x="21600" y="19480"/>
                    </a:lnTo>
                    <a:lnTo>
                      <a:pt x="21600" y="2828"/>
                    </a:lnTo>
                    <a:lnTo>
                      <a:pt x="20595" y="2828"/>
                    </a:lnTo>
                    <a:lnTo>
                      <a:pt x="19725" y="4633"/>
                    </a:lnTo>
                    <a:lnTo>
                      <a:pt x="17010" y="4633"/>
                    </a:lnTo>
                    <a:lnTo>
                      <a:pt x="17010" y="2828"/>
                    </a:lnTo>
                    <a:lnTo>
                      <a:pt x="16155" y="943"/>
                    </a:lnTo>
                    <a:lnTo>
                      <a:pt x="1905" y="943"/>
                    </a:lnTo>
                    <a:lnTo>
                      <a:pt x="1455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  <p:sp>
            <p:nvSpPr>
              <p:cNvPr id="258" name="Shape 231"/>
              <p:cNvSpPr/>
              <p:nvPr/>
            </p:nvSpPr>
            <p:spPr>
              <a:xfrm flipH="1">
                <a:off x="-2" y="-1"/>
                <a:ext cx="372093" cy="3720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700" y="6660"/>
                    </a:moveTo>
                    <a:lnTo>
                      <a:pt x="3791" y="6660"/>
                    </a:lnTo>
                    <a:lnTo>
                      <a:pt x="4129" y="6998"/>
                    </a:lnTo>
                    <a:lnTo>
                      <a:pt x="14816" y="6998"/>
                    </a:lnTo>
                    <a:lnTo>
                      <a:pt x="15458" y="7672"/>
                    </a:lnTo>
                    <a:lnTo>
                      <a:pt x="15458" y="8319"/>
                    </a:lnTo>
                    <a:lnTo>
                      <a:pt x="17494" y="8319"/>
                    </a:lnTo>
                    <a:lnTo>
                      <a:pt x="18146" y="7672"/>
                    </a:lnTo>
                    <a:lnTo>
                      <a:pt x="18900" y="7672"/>
                    </a:lnTo>
                    <a:lnTo>
                      <a:pt x="18900" y="13635"/>
                    </a:lnTo>
                    <a:lnTo>
                      <a:pt x="18146" y="13635"/>
                    </a:lnTo>
                    <a:lnTo>
                      <a:pt x="17201" y="12707"/>
                    </a:lnTo>
                    <a:lnTo>
                      <a:pt x="15458" y="12707"/>
                    </a:lnTo>
                    <a:lnTo>
                      <a:pt x="15458" y="14394"/>
                    </a:lnTo>
                    <a:lnTo>
                      <a:pt x="4444" y="14394"/>
                    </a:lnTo>
                    <a:lnTo>
                      <a:pt x="4444" y="9500"/>
                    </a:lnTo>
                    <a:lnTo>
                      <a:pt x="4129" y="9500"/>
                    </a:lnTo>
                    <a:lnTo>
                      <a:pt x="3791" y="9866"/>
                    </a:lnTo>
                    <a:lnTo>
                      <a:pt x="2700" y="9866"/>
                    </a:lnTo>
                    <a:close/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 cap="flat">
                <a:solidFill>
                  <a:srgbClr val="002060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>
                    <a:solidFill>
                      <a:srgbClr val="002060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/>
              </a:p>
            </p:txBody>
          </p:sp>
        </p:grpSp>
        <p:sp>
          <p:nvSpPr>
            <p:cNvPr id="254" name="Shape 233"/>
            <p:cNvSpPr/>
            <p:nvPr/>
          </p:nvSpPr>
          <p:spPr>
            <a:xfrm>
              <a:off x="6655324" y="1530577"/>
              <a:ext cx="1810768" cy="3237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b="1">
                  <a:solidFill>
                    <a:schemeClr val="accent3"/>
                  </a:solidFill>
                </a:defRPr>
              </a:lvl1pPr>
            </a:lstStyle>
            <a:p>
              <a:r>
                <a:rPr dirty="0"/>
                <a:t>ATHOS </a:t>
              </a:r>
              <a:r>
                <a:rPr dirty="0" smtClean="0"/>
                <a:t>0.</a:t>
              </a:r>
              <a:r>
                <a:rPr lang="de-CH" dirty="0" smtClean="0"/>
                <a:t>65</a:t>
              </a:r>
              <a:r>
                <a:rPr dirty="0" smtClean="0"/>
                <a:t>-</a:t>
              </a:r>
              <a:r>
                <a:rPr dirty="0"/>
                <a:t>5nm</a:t>
              </a:r>
            </a:p>
          </p:txBody>
        </p:sp>
        <p:sp>
          <p:nvSpPr>
            <p:cNvPr id="255" name="Shape 240"/>
            <p:cNvSpPr/>
            <p:nvPr/>
          </p:nvSpPr>
          <p:spPr>
            <a:xfrm>
              <a:off x="5576271" y="2125926"/>
              <a:ext cx="1159518" cy="2843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35993" tIns="35993" rIns="35993" bIns="35993"/>
            <a:lstStyle>
              <a:lvl1pPr marL="185709" indent="-185709">
                <a:spcBef>
                  <a:spcPts val="0"/>
                </a:spcBef>
                <a:defRPr sz="1400">
                  <a:solidFill>
                    <a:srgbClr val="002060"/>
                  </a:solidFill>
                </a:defRPr>
              </a:lvl1pPr>
            </a:lstStyle>
            <a:p>
              <a:r>
                <a:t>2.9-3.4 GeV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57786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Aramis</a:t>
            </a:r>
            <a:r>
              <a:rPr lang="en-GB" dirty="0" smtClean="0"/>
              <a:t> </a:t>
            </a:r>
            <a:r>
              <a:rPr lang="en-GB" dirty="0" err="1" smtClean="0"/>
              <a:t>Undulatots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1E70C8-EAAE-3047-9274-B3686567FDE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 descr="Aramis_pic_low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972000"/>
            <a:ext cx="8712488" cy="53641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363171"/>
            <a:ext cx="8640960" cy="10181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l-GR" sz="2800" kern="1000" spc="30" dirty="0" smtClean="0">
                <a:latin typeface="+mn-lt"/>
                <a:cs typeface="Franklin Gothic Book"/>
              </a:rPr>
              <a:t>λu</a:t>
            </a:r>
            <a:r>
              <a:rPr lang="en-GB" sz="2800" kern="1000" spc="30" dirty="0" smtClean="0">
                <a:latin typeface="+mn-lt"/>
                <a:cs typeface="Franklin Gothic Book"/>
              </a:rPr>
              <a:t> = 15mm and K ≤ </a:t>
            </a:r>
            <a:r>
              <a:rPr lang="en-GB" sz="2800" kern="1000" spc="30" dirty="0" smtClean="0">
                <a:latin typeface="+mn-lt"/>
                <a:cs typeface="Franklin Gothic Book"/>
              </a:rPr>
              <a:t>1.8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GB" sz="2800" kern="1000" spc="30" dirty="0" smtClean="0">
                <a:latin typeface="+mn-lt"/>
                <a:cs typeface="Franklin Gothic Book"/>
              </a:rPr>
              <a:t>Permanent magnet (hybrid) in-vacuum undulators</a:t>
            </a:r>
            <a:endParaRPr lang="en-GB" sz="2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69108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Athos Undulators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 </a:t>
            </a:r>
            <a:fld id="{EBC07571-3134-BB4B-B83F-1A9FE18D34F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5" name="Picture 4" descr="Apple_typ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4303808" cy="3386329"/>
          </a:xfrm>
          <a:prstGeom prst="rect">
            <a:avLst/>
          </a:prstGeom>
        </p:spPr>
      </p:pic>
      <p:pic>
        <p:nvPicPr>
          <p:cNvPr id="34" name="Picture 33" descr="Apple_X_Radi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10" y="2246722"/>
            <a:ext cx="5342483" cy="43506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460506" y="4682897"/>
            <a:ext cx="815326" cy="799675"/>
            <a:chOff x="2653019" y="1484784"/>
            <a:chExt cx="815326" cy="799675"/>
          </a:xfrm>
        </p:grpSpPr>
        <p:sp>
          <p:nvSpPr>
            <p:cNvPr id="9" name="Snip Single Corner Rectangle 8"/>
            <p:cNvSpPr/>
            <p:nvPr/>
          </p:nvSpPr>
          <p:spPr>
            <a:xfrm rot="10800000">
              <a:off x="2653019" y="1484784"/>
              <a:ext cx="815326" cy="799675"/>
            </a:xfrm>
            <a:prstGeom prst="snip1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cxnSpLocks noChangeAspect="1"/>
            </p:cNvCxnSpPr>
            <p:nvPr/>
          </p:nvCxnSpPr>
          <p:spPr>
            <a:xfrm flipH="1">
              <a:off x="2851208" y="1639048"/>
              <a:ext cx="490454" cy="4810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571175" y="4682898"/>
            <a:ext cx="799675" cy="815326"/>
            <a:chOff x="1763688" y="1484785"/>
            <a:chExt cx="799675" cy="815326"/>
          </a:xfrm>
        </p:grpSpPr>
        <p:sp>
          <p:nvSpPr>
            <p:cNvPr id="12" name="Snip Single Corner Rectangle 11"/>
            <p:cNvSpPr/>
            <p:nvPr/>
          </p:nvSpPr>
          <p:spPr>
            <a:xfrm rot="5400000">
              <a:off x="1755863" y="1492610"/>
              <a:ext cx="815326" cy="799675"/>
            </a:xfrm>
            <a:prstGeom prst="snip1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cxnSpLocks noChangeAspect="1"/>
            </p:cNvCxnSpPr>
            <p:nvPr/>
          </p:nvCxnSpPr>
          <p:spPr>
            <a:xfrm rot="16200000" flipH="1">
              <a:off x="1909512" y="1643755"/>
              <a:ext cx="490454" cy="4810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476181" y="5566002"/>
            <a:ext cx="799675" cy="815326"/>
            <a:chOff x="2668694" y="2367889"/>
            <a:chExt cx="799675" cy="815326"/>
          </a:xfrm>
        </p:grpSpPr>
        <p:sp>
          <p:nvSpPr>
            <p:cNvPr id="15" name="Snip Single Corner Rectangle 14"/>
            <p:cNvSpPr/>
            <p:nvPr/>
          </p:nvSpPr>
          <p:spPr>
            <a:xfrm rot="16200000">
              <a:off x="2660869" y="2375714"/>
              <a:ext cx="815326" cy="799675"/>
            </a:xfrm>
            <a:prstGeom prst="snip1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>
              <a:cxnSpLocks noChangeAspect="1"/>
            </p:cNvCxnSpPr>
            <p:nvPr/>
          </p:nvCxnSpPr>
          <p:spPr>
            <a:xfrm rot="16200000" flipH="1">
              <a:off x="2846524" y="2564126"/>
              <a:ext cx="490454" cy="4810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571200" y="5581653"/>
            <a:ext cx="815326" cy="799675"/>
            <a:chOff x="1763713" y="2383540"/>
            <a:chExt cx="815326" cy="799675"/>
          </a:xfrm>
        </p:grpSpPr>
        <p:sp>
          <p:nvSpPr>
            <p:cNvPr id="18" name="Snip Single Corner Rectangle 17"/>
            <p:cNvSpPr/>
            <p:nvPr/>
          </p:nvSpPr>
          <p:spPr>
            <a:xfrm>
              <a:off x="1763713" y="2383540"/>
              <a:ext cx="815326" cy="799675"/>
            </a:xfrm>
            <a:prstGeom prst="snip1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>
              <a:cxnSpLocks noChangeAspect="1"/>
            </p:cNvCxnSpPr>
            <p:nvPr/>
          </p:nvCxnSpPr>
          <p:spPr>
            <a:xfrm flipH="1">
              <a:off x="1904828" y="2559419"/>
              <a:ext cx="490454" cy="48104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/>
          <p:cNvSpPr/>
          <p:nvPr/>
        </p:nvSpPr>
        <p:spPr>
          <a:xfrm>
            <a:off x="2297516" y="5403922"/>
            <a:ext cx="252000" cy="252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331640" y="4365104"/>
            <a:ext cx="2232248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771910" y="2420888"/>
            <a:ext cx="1592178" cy="16581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2409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7 L 0.0316 -0.0419 " pathEditMode="relative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0.04282 L -2.77778E-7 3.7037E-7 " pathEditMode="relative" rAng="0" ptsTypes="AA">
                                      <p:cBhvr>
                                        <p:cTn id="23" dur="2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-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03212 0.0402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03125 -0.0400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-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Athos Undulators </a:t>
            </a:r>
            <a:endParaRPr lang="en-GB" dirty="0"/>
          </a:p>
        </p:txBody>
      </p:sp>
      <p:pic>
        <p:nvPicPr>
          <p:cNvPr id="6" name="Picture 5" descr="Athos_lin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44408" cy="4623624"/>
          </a:xfrm>
          <a:prstGeom prst="rect">
            <a:avLst/>
          </a:prstGeom>
        </p:spPr>
      </p:pic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-2600" y="6669360"/>
            <a:ext cx="254120" cy="1968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1E70C8-EAAE-3047-9274-B3686567FDE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0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8155" y="908720"/>
            <a:ext cx="5002306" cy="1944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Porthos</a:t>
            </a:r>
            <a:r>
              <a:rPr lang="en-GB" dirty="0" smtClean="0"/>
              <a:t> Undulators?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284984"/>
            <a:ext cx="3974892" cy="298116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374498" y="3625071"/>
            <a:ext cx="3199582" cy="2169782"/>
            <a:chOff x="5374498" y="3913103"/>
            <a:chExt cx="3199582" cy="2169782"/>
          </a:xfrm>
        </p:grpSpPr>
        <p:sp>
          <p:nvSpPr>
            <p:cNvPr id="6" name="Rectangle 5"/>
            <p:cNvSpPr/>
            <p:nvPr/>
          </p:nvSpPr>
          <p:spPr bwMode="auto">
            <a:xfrm>
              <a:off x="5374498" y="5794853"/>
              <a:ext cx="432048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8142032" y="3913103"/>
              <a:ext cx="432048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19688226">
              <a:off x="5453990" y="4900046"/>
              <a:ext cx="3026950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15616" y="829759"/>
            <a:ext cx="5175107" cy="2095185"/>
            <a:chOff x="1115616" y="829759"/>
            <a:chExt cx="5175107" cy="209518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616" y="829759"/>
              <a:ext cx="5175107" cy="209518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250163" y="2492896"/>
              <a:ext cx="122413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l-GR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λ</a:t>
              </a:r>
              <a:r>
                <a:rPr lang="el-GR" sz="1800" kern="1000" spc="30" baseline="-2500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u</a:t>
              </a:r>
              <a:r>
                <a:rPr lang="de-CH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= 10mm</a:t>
              </a:r>
              <a:endParaRPr lang="en-GB" sz="1800" kern="1000" spc="30" baseline="-25000" dirty="0" smtClean="0">
                <a:solidFill>
                  <a:srgbClr val="FFFFFF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6307" y="2483318"/>
              <a:ext cx="158417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de-CH" sz="1800" kern="1000" spc="30" dirty="0" err="1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gap</a:t>
              </a:r>
              <a:r>
                <a:rPr lang="de-CH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800" kern="1000" spc="30" dirty="0" smtClean="0">
                  <a:solidFill>
                    <a:srgbClr val="FFFFFF"/>
                  </a:solidFill>
                  <a:latin typeface="Times New Roman"/>
                  <a:cs typeface="Times New Roman"/>
                </a:rPr>
                <a:t>= 4.0mm</a:t>
              </a:r>
              <a:endParaRPr lang="en-GB" sz="1800" kern="1000" spc="30" baseline="-25000" dirty="0" smtClean="0">
                <a:solidFill>
                  <a:srgbClr val="FFFFFF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7504" y="6500370"/>
            <a:ext cx="5370242" cy="3130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i="1" kern="1000" spc="30" dirty="0" err="1" smtClean="0">
                <a:latin typeface="Times New Roman"/>
                <a:cs typeface="Times New Roman"/>
              </a:rPr>
              <a:t>R.Kinjo</a:t>
            </a:r>
            <a:r>
              <a:rPr lang="en-GB" i="1" kern="1000" spc="30" dirty="0" smtClean="0">
                <a:latin typeface="Times New Roman"/>
                <a:cs typeface="Times New Roman"/>
              </a:rPr>
              <a:t> et al., Applied Physics Express 6 (2013) 04270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0068" y="3073896"/>
            <a:ext cx="4109924" cy="3274248"/>
            <a:chOff x="390068" y="3073896"/>
            <a:chExt cx="4109924" cy="327424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068" y="3287196"/>
              <a:ext cx="4109924" cy="30609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979712" y="3073896"/>
              <a:ext cx="1584176" cy="35510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de-CH" kern="1000" spc="30" dirty="0" smtClean="0">
                  <a:latin typeface="Times New Roman"/>
                  <a:cs typeface="Times New Roman"/>
                </a:rPr>
                <a:t>T</a:t>
              </a:r>
              <a:r>
                <a:rPr lang="de-CH" kern="1000" spc="30" baseline="-25000" dirty="0" smtClean="0">
                  <a:latin typeface="Times New Roman"/>
                  <a:cs typeface="Times New Roman"/>
                </a:rPr>
                <a:t>op</a:t>
              </a:r>
              <a:r>
                <a:rPr lang="de-CH" kern="1000" spc="30" dirty="0" smtClean="0">
                  <a:latin typeface="Times New Roman"/>
                  <a:cs typeface="Times New Roman"/>
                </a:rPr>
                <a:t> = 6.0 K</a:t>
              </a:r>
              <a:endParaRPr lang="en-GB" kern="1000" spc="30" baseline="-25000" dirty="0" smtClean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1073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10004</TotalTime>
  <Words>182</Words>
  <Application>Microsoft Macintosh PowerPoint</Application>
  <PresentationFormat>On-screen Show (4:3)</PresentationFormat>
  <Paragraphs>53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PSI PowerPoint Master english</vt:lpstr>
      <vt:lpstr>Introduction to PSI-ID team</vt:lpstr>
      <vt:lpstr>Paul Scherrer Institute</vt:lpstr>
      <vt:lpstr>SLS – 2.4 GeV Light Source</vt:lpstr>
      <vt:lpstr>SwissFEL</vt:lpstr>
      <vt:lpstr>SwissFEL Project</vt:lpstr>
      <vt:lpstr>Aramis Undulatots</vt:lpstr>
      <vt:lpstr>Athos Undulators </vt:lpstr>
      <vt:lpstr>Athos Undulators </vt:lpstr>
      <vt:lpstr>Porthos Undulators?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Reiche Sven</dc:creator>
  <cp:lastModifiedBy>Marco Calvi</cp:lastModifiedBy>
  <cp:revision>532</cp:revision>
  <cp:lastPrinted>2017-08-14T09:39:12Z</cp:lastPrinted>
  <dcterms:created xsi:type="dcterms:W3CDTF">2016-10-31T15:03:20Z</dcterms:created>
  <dcterms:modified xsi:type="dcterms:W3CDTF">2017-12-18T14:12:00Z</dcterms:modified>
</cp:coreProperties>
</file>