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968" r:id="rId1"/>
  </p:sldMasterIdLst>
  <p:notesMasterIdLst>
    <p:notesMasterId r:id="rId7"/>
  </p:notesMasterIdLst>
  <p:handoutMasterIdLst>
    <p:handoutMasterId r:id="rId8"/>
  </p:handoutMasterIdLst>
  <p:sldIdLst>
    <p:sldId id="454" r:id="rId2"/>
    <p:sldId id="435" r:id="rId3"/>
    <p:sldId id="439" r:id="rId4"/>
    <p:sldId id="457" r:id="rId5"/>
    <p:sldId id="453" r:id="rId6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8000"/>
    <a:srgbClr val="930016"/>
    <a:srgbClr val="0033CC"/>
    <a:srgbClr val="FFFFBB"/>
    <a:srgbClr val="FFFFD1"/>
    <a:srgbClr val="E9F9FF"/>
    <a:srgbClr val="D1D2FA"/>
    <a:srgbClr val="A1A8B0"/>
    <a:srgbClr val="BD14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7631" autoAdjust="0"/>
    <p:restoredTop sz="94660"/>
  </p:normalViewPr>
  <p:slideViewPr>
    <p:cSldViewPr>
      <p:cViewPr>
        <p:scale>
          <a:sx n="75" d="100"/>
          <a:sy n="75" d="100"/>
        </p:scale>
        <p:origin x="-1136" y="-1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200" d="100"/>
          <a:sy n="200" d="100"/>
        </p:scale>
        <p:origin x="-712" y="55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0795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89376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42BD68-4B67-274F-805B-6F025DC29A9E}" type="slidenum">
              <a:rPr lang="en-US" altLang="zh-CN" sz="1200"/>
              <a:pPr eaLnBrk="1" hangingPunct="1"/>
              <a:t>1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466054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 b="1">
                <a:solidFill>
                  <a:srgbClr val="4C4C4C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71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666666"/>
                </a:solidFill>
                <a:latin typeface="Helvetica Neue"/>
                <a:cs typeface="Helvetica Neu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83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5"/>
          <p:cNvCxnSpPr>
            <a:cxnSpLocks noChangeShapeType="1"/>
          </p:cNvCxnSpPr>
          <p:nvPr userDrawn="1"/>
        </p:nvCxnSpPr>
        <p:spPr bwMode="auto">
          <a:xfrm>
            <a:off x="0" y="1571991"/>
            <a:ext cx="9144000" cy="1588"/>
          </a:xfrm>
          <a:prstGeom prst="line">
            <a:avLst/>
          </a:prstGeom>
          <a:noFill/>
          <a:ln w="57150">
            <a:solidFill>
              <a:srgbClr val="E46C0A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21" y="1010007"/>
            <a:ext cx="8610600" cy="563562"/>
          </a:xfrm>
          <a:prstGeom prst="rect">
            <a:avLst/>
          </a:prstGeom>
        </p:spPr>
        <p:txBody>
          <a:bodyPr vert="horz"/>
          <a:lstStyle>
            <a:lvl1pPr algn="l">
              <a:defRPr sz="3200" b="1">
                <a:solidFill>
                  <a:srgbClr val="454545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048" y="1743794"/>
            <a:ext cx="8577151" cy="4809406"/>
          </a:xfrm>
          <a:prstGeom prst="rect">
            <a:avLst/>
          </a:prstGeom>
        </p:spPr>
        <p:txBody>
          <a:bodyPr vert="horz"/>
          <a:lstStyle>
            <a:lvl1pPr marL="520700" indent="-520700">
              <a:spcBef>
                <a:spcPts val="768"/>
              </a:spcBef>
              <a:buSzPct val="75000"/>
              <a:buFont typeface="Wingdings" charset="2"/>
              <a:buChar char="u"/>
              <a:defRPr b="1">
                <a:solidFill>
                  <a:srgbClr val="454545"/>
                </a:solidFill>
                <a:latin typeface="Helvetica Neue"/>
                <a:cs typeface="Helvetica Neue"/>
              </a:defRPr>
            </a:lvl1pPr>
            <a:lvl2pPr marL="741600" indent="-374400">
              <a:buSzPct val="70000"/>
              <a:buFont typeface="Wingdings" charset="2"/>
              <a:buChar char="u"/>
              <a:defRPr b="1" i="1">
                <a:solidFill>
                  <a:srgbClr val="666666"/>
                </a:solidFill>
                <a:latin typeface="Helvetica Neue"/>
                <a:cs typeface="Helvetica Neue"/>
              </a:defRPr>
            </a:lvl2pPr>
            <a:lvl3pPr marL="1054800" indent="-320400">
              <a:buSzPct val="80000"/>
              <a:buFont typeface="Wingdings" charset="2"/>
              <a:buChar char=""/>
              <a:defRPr>
                <a:solidFill>
                  <a:srgbClr val="808080"/>
                </a:solidFill>
                <a:latin typeface="Helvetica Neue"/>
                <a:cs typeface="Helvetica Neue"/>
              </a:defRPr>
            </a:lvl3pPr>
            <a:lvl4pPr>
              <a:defRPr>
                <a:latin typeface="Helvetica Neue"/>
                <a:cs typeface="Helvetica Neue"/>
              </a:defRPr>
            </a:lvl4pPr>
            <a:lvl5pPr>
              <a:defRPr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89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5"/>
          <p:cNvCxnSpPr>
            <a:cxnSpLocks noChangeShapeType="1"/>
          </p:cNvCxnSpPr>
          <p:nvPr userDrawn="1"/>
        </p:nvCxnSpPr>
        <p:spPr bwMode="auto">
          <a:xfrm>
            <a:off x="0" y="1642549"/>
            <a:ext cx="9144000" cy="1588"/>
          </a:xfrm>
          <a:prstGeom prst="line">
            <a:avLst/>
          </a:prstGeom>
          <a:noFill/>
          <a:ln w="57150">
            <a:solidFill>
              <a:srgbClr val="E46C0A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02786"/>
            <a:ext cx="8229600" cy="639762"/>
          </a:xfrm>
          <a:prstGeom prst="rect">
            <a:avLst/>
          </a:prstGeom>
        </p:spPr>
        <p:txBody>
          <a:bodyPr vert="horz"/>
          <a:lstStyle>
            <a:lvl1pPr algn="l">
              <a:defRPr sz="3200" b="1">
                <a:solidFill>
                  <a:srgbClr val="4C4C4C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924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9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-1"/>
            <a:ext cx="9144000" cy="733429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56000">
                <a:srgbClr val="FF6600"/>
              </a:gs>
              <a:gs pos="100000">
                <a:srgbClr val="FF6600"/>
              </a:gs>
            </a:gsLst>
            <a:lin ang="0"/>
          </a:gra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dist="3175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>
              <a:solidFill>
                <a:srgbClr val="FFFFFF"/>
              </a:solidFill>
              <a:latin typeface="Calibri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4" name="Footer Placeholder 6"/>
          <p:cNvSpPr txBox="1">
            <a:spLocks/>
          </p:cNvSpPr>
          <p:nvPr userDrawn="1"/>
        </p:nvSpPr>
        <p:spPr>
          <a:xfrm>
            <a:off x="8229600" y="6492875"/>
            <a:ext cx="9144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/>
                <a:ea typeface="MS PGothic" charset="0"/>
                <a:cs typeface="MS PGothic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fld id="{DAF7E4B7-A553-054E-A4F3-F6E4C664AC50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6" name="Footer Placeholder 6"/>
          <p:cNvSpPr txBox="1">
            <a:spLocks/>
          </p:cNvSpPr>
          <p:nvPr userDrawn="1"/>
        </p:nvSpPr>
        <p:spPr>
          <a:xfrm>
            <a:off x="0" y="6492875"/>
            <a:ext cx="2514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/>
                <a:ea typeface="MS PGothic" charset="0"/>
                <a:cs typeface="MS PGothic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r>
              <a:rPr lang="it-IT" dirty="0" smtClean="0"/>
              <a:t>Raffaella Geometrante </a:t>
            </a:r>
            <a:r>
              <a:rPr lang="mr-IN" dirty="0" smtClean="0"/>
              <a:t>–</a:t>
            </a:r>
            <a:r>
              <a:rPr lang="it-IT" dirty="0" smtClean="0"/>
              <a:t> Kyma S.r.l.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111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277" y="3403402"/>
            <a:ext cx="6400800" cy="928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latin typeface="Helvetica Neue" charset="0"/>
                <a:ea typeface="ＭＳ Ｐゴシック" charset="0"/>
                <a:cs typeface="Helvetica Neue" charset="0"/>
              </a:rPr>
              <a:t>Presentation of Kyma</a:t>
            </a:r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1414463"/>
            <a:ext cx="570547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/>
          </p:cNvSpPr>
          <p:nvPr/>
        </p:nvSpPr>
        <p:spPr bwMode="auto">
          <a:xfrm>
            <a:off x="6030913" y="2381250"/>
            <a:ext cx="2681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altLang="zh-CN" sz="2400" i="1" dirty="0">
                <a:solidFill>
                  <a:srgbClr val="E26B0A"/>
                </a:solidFill>
                <a:latin typeface="Helvetica Neue"/>
                <a:cs typeface="Helvetica Neue"/>
              </a:rPr>
              <a:t>… riding the wave</a:t>
            </a:r>
          </a:p>
        </p:txBody>
      </p:sp>
      <p:sp>
        <p:nvSpPr>
          <p:cNvPr id="20486" name="Rectangle 4"/>
          <p:cNvSpPr>
            <a:spLocks/>
          </p:cNvSpPr>
          <p:nvPr/>
        </p:nvSpPr>
        <p:spPr bwMode="auto">
          <a:xfrm>
            <a:off x="197027" y="5127714"/>
            <a:ext cx="8946973" cy="36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altLang="zh-CN" sz="2000" b="1" i="1" dirty="0">
                <a:solidFill>
                  <a:srgbClr val="E26B0A"/>
                </a:solidFill>
                <a:latin typeface="Helvetica Neue"/>
                <a:cs typeface="Helvetica Neue"/>
              </a:rPr>
              <a:t>Raffaella </a:t>
            </a:r>
            <a:r>
              <a:rPr lang="en-US" altLang="zh-CN" sz="2000" b="1" i="1" dirty="0" smtClean="0">
                <a:solidFill>
                  <a:srgbClr val="E26B0A"/>
                </a:solidFill>
                <a:latin typeface="Helvetica Neue"/>
                <a:cs typeface="Helvetica Neue"/>
              </a:rPr>
              <a:t>Geometrante</a:t>
            </a:r>
          </a:p>
          <a:p>
            <a:pPr algn="ctr"/>
            <a:endParaRPr lang="en-US" altLang="zh-CN" sz="2000" b="1" i="1" dirty="0">
              <a:solidFill>
                <a:srgbClr val="E26B0A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92425813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6124" y="1008553"/>
            <a:ext cx="8610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latin typeface="Helvetica Neue" charset="0"/>
                <a:ea typeface="ＭＳ Ｐゴシック" charset="0"/>
                <a:cs typeface="Helvetica Neue" charset="0"/>
              </a:rPr>
              <a:t>The company and the Partners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2125663"/>
            <a:ext cx="109855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73780" y="4274803"/>
            <a:ext cx="3214687" cy="749407"/>
            <a:chOff x="0" y="0"/>
            <a:chExt cx="2880" cy="670"/>
          </a:xfrm>
        </p:grpSpPr>
        <p:pic>
          <p:nvPicPr>
            <p:cNvPr id="2869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80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6" name="Rectangle 6"/>
            <p:cNvSpPr>
              <a:spLocks/>
            </p:cNvSpPr>
            <p:nvPr/>
          </p:nvSpPr>
          <p:spPr bwMode="auto">
            <a:xfrm>
              <a:off x="928" y="395"/>
              <a:ext cx="834" cy="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zh-CN" sz="2000" b="1" dirty="0">
                  <a:solidFill>
                    <a:srgbClr val="BC630D"/>
                  </a:solidFill>
                  <a:latin typeface="+mn-lt"/>
                  <a:cs typeface="Arial" charset="0"/>
                  <a:sym typeface="Arial" charset="0"/>
                </a:rPr>
                <a:t>Kyma Srl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531798" y="5940351"/>
            <a:ext cx="3214687" cy="819275"/>
            <a:chOff x="0" y="0"/>
            <a:chExt cx="2880" cy="734"/>
          </a:xfrm>
        </p:grpSpPr>
        <p:pic>
          <p:nvPicPr>
            <p:cNvPr id="28693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80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4" name="Rectangle 9"/>
            <p:cNvSpPr>
              <a:spLocks/>
            </p:cNvSpPr>
            <p:nvPr/>
          </p:nvSpPr>
          <p:spPr bwMode="auto">
            <a:xfrm>
              <a:off x="86" y="458"/>
              <a:ext cx="2310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zh-CN" sz="2000" b="1">
                  <a:solidFill>
                    <a:srgbClr val="BC630D"/>
                  </a:solidFill>
                  <a:latin typeface="+mn-lt"/>
                  <a:cs typeface="Arial" charset="0"/>
                  <a:sym typeface="Arial" charset="0"/>
                </a:rPr>
                <a:t>Kyma Tehnologija d.o.o.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000250" y="3287652"/>
            <a:ext cx="1108075" cy="481074"/>
            <a:chOff x="-11" y="231"/>
            <a:chExt cx="991" cy="430"/>
          </a:xfrm>
        </p:grpSpPr>
        <p:sp>
          <p:nvSpPr>
            <p:cNvPr id="28691" name="AutoShape 11"/>
            <p:cNvSpPr>
              <a:spLocks/>
            </p:cNvSpPr>
            <p:nvPr/>
          </p:nvSpPr>
          <p:spPr bwMode="auto">
            <a:xfrm rot="2643025">
              <a:off x="-11" y="293"/>
              <a:ext cx="991" cy="368"/>
            </a:xfrm>
            <a:prstGeom prst="rightArrow">
              <a:avLst>
                <a:gd name="adj1" fmla="val 43917"/>
                <a:gd name="adj2" fmla="val 118601"/>
              </a:avLst>
            </a:prstGeom>
            <a:solidFill>
              <a:schemeClr val="accent1"/>
            </a:solidFill>
            <a:ln w="12700">
              <a:solidFill>
                <a:srgbClr val="676767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zh-CN" sz="2000">
                <a:latin typeface="+mn-lt"/>
              </a:endParaRPr>
            </a:p>
          </p:txBody>
        </p:sp>
        <p:sp>
          <p:nvSpPr>
            <p:cNvPr id="28692" name="Rectangle 12"/>
            <p:cNvSpPr>
              <a:spLocks/>
            </p:cNvSpPr>
            <p:nvPr/>
          </p:nvSpPr>
          <p:spPr bwMode="auto">
            <a:xfrm>
              <a:off x="179" y="231"/>
              <a:ext cx="396" cy="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zh-CN" sz="2000">
                  <a:solidFill>
                    <a:srgbClr val="333333"/>
                  </a:solidFill>
                  <a:latin typeface="+mn-lt"/>
                </a:rPr>
                <a:t>27%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865563" y="3103938"/>
            <a:ext cx="509505" cy="1104900"/>
            <a:chOff x="0" y="0"/>
            <a:chExt cx="456" cy="991"/>
          </a:xfrm>
        </p:grpSpPr>
        <p:sp>
          <p:nvSpPr>
            <p:cNvPr id="28689" name="AutoShape 14"/>
            <p:cNvSpPr>
              <a:spLocks/>
            </p:cNvSpPr>
            <p:nvPr/>
          </p:nvSpPr>
          <p:spPr bwMode="auto">
            <a:xfrm rot="5400000">
              <a:off x="-224" y="312"/>
              <a:ext cx="991" cy="368"/>
            </a:xfrm>
            <a:prstGeom prst="rightArrow">
              <a:avLst>
                <a:gd name="adj1" fmla="val 43917"/>
                <a:gd name="adj2" fmla="val 118601"/>
              </a:avLst>
            </a:prstGeom>
            <a:solidFill>
              <a:schemeClr val="accent1"/>
            </a:solidFill>
            <a:ln w="12700">
              <a:solidFill>
                <a:srgbClr val="676767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zh-CN" sz="2000">
                <a:latin typeface="+mn-lt"/>
              </a:endParaRPr>
            </a:p>
          </p:txBody>
        </p:sp>
        <p:sp>
          <p:nvSpPr>
            <p:cNvPr id="28690" name="Rectangle 15"/>
            <p:cNvSpPr>
              <a:spLocks/>
            </p:cNvSpPr>
            <p:nvPr/>
          </p:nvSpPr>
          <p:spPr bwMode="auto">
            <a:xfrm>
              <a:off x="0" y="146"/>
              <a:ext cx="397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zh-CN" sz="2000">
                  <a:solidFill>
                    <a:srgbClr val="333333"/>
                  </a:solidFill>
                  <a:latin typeface="+mn-lt"/>
                </a:rPr>
                <a:t>51%</a:t>
              </a: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5294313" y="3365338"/>
            <a:ext cx="1106487" cy="411324"/>
            <a:chOff x="11" y="260"/>
            <a:chExt cx="992" cy="368"/>
          </a:xfrm>
        </p:grpSpPr>
        <p:sp>
          <p:nvSpPr>
            <p:cNvPr id="28687" name="AutoShape 17"/>
            <p:cNvSpPr>
              <a:spLocks/>
            </p:cNvSpPr>
            <p:nvPr/>
          </p:nvSpPr>
          <p:spPr bwMode="auto">
            <a:xfrm rot="8596552">
              <a:off x="11" y="260"/>
              <a:ext cx="992" cy="368"/>
            </a:xfrm>
            <a:prstGeom prst="rightArrow">
              <a:avLst>
                <a:gd name="adj1" fmla="val 43917"/>
                <a:gd name="adj2" fmla="val 118721"/>
              </a:avLst>
            </a:prstGeom>
            <a:solidFill>
              <a:schemeClr val="accent1"/>
            </a:solidFill>
            <a:ln w="12700">
              <a:solidFill>
                <a:srgbClr val="676767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zh-CN" sz="2000">
                <a:latin typeface="+mn-lt"/>
              </a:endParaRPr>
            </a:p>
          </p:txBody>
        </p:sp>
        <p:sp>
          <p:nvSpPr>
            <p:cNvPr id="28688" name="Rectangle 18"/>
            <p:cNvSpPr>
              <a:spLocks/>
            </p:cNvSpPr>
            <p:nvPr/>
          </p:nvSpPr>
          <p:spPr bwMode="auto">
            <a:xfrm>
              <a:off x="250" y="270"/>
              <a:ext cx="397" cy="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zh-CN" sz="2000">
                  <a:solidFill>
                    <a:srgbClr val="333333"/>
                  </a:solidFill>
                  <a:latin typeface="+mn-lt"/>
                </a:rPr>
                <a:t>22%</a:t>
              </a: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3784600" y="5029200"/>
            <a:ext cx="594867" cy="800026"/>
            <a:chOff x="0" y="0"/>
            <a:chExt cx="532" cy="624"/>
          </a:xfrm>
        </p:grpSpPr>
        <p:sp>
          <p:nvSpPr>
            <p:cNvPr id="28685" name="AutoShape 20"/>
            <p:cNvSpPr>
              <a:spLocks/>
            </p:cNvSpPr>
            <p:nvPr/>
          </p:nvSpPr>
          <p:spPr bwMode="auto">
            <a:xfrm rot="5400000">
              <a:off x="36" y="128"/>
              <a:ext cx="624" cy="368"/>
            </a:xfrm>
            <a:prstGeom prst="rightArrow">
              <a:avLst>
                <a:gd name="adj1" fmla="val 48324"/>
                <a:gd name="adj2" fmla="val 90694"/>
              </a:avLst>
            </a:prstGeom>
            <a:solidFill>
              <a:schemeClr val="accent1"/>
            </a:solidFill>
            <a:ln w="12700">
              <a:solidFill>
                <a:srgbClr val="676767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zh-CN" sz="2000">
                <a:latin typeface="+mn-lt"/>
              </a:endParaRPr>
            </a:p>
          </p:txBody>
        </p:sp>
        <p:sp>
          <p:nvSpPr>
            <p:cNvPr id="28686" name="Rectangle 21"/>
            <p:cNvSpPr>
              <a:spLocks/>
            </p:cNvSpPr>
            <p:nvPr/>
          </p:nvSpPr>
          <p:spPr bwMode="auto">
            <a:xfrm>
              <a:off x="0" y="187"/>
              <a:ext cx="513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zh-CN" sz="2000" dirty="0">
                  <a:solidFill>
                    <a:srgbClr val="333333"/>
                  </a:solidFill>
                  <a:latin typeface="+mn-lt"/>
                </a:rPr>
                <a:t>100%</a:t>
              </a: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5170488" y="1881188"/>
            <a:ext cx="3582987" cy="1243012"/>
            <a:chOff x="5089525" y="1863725"/>
            <a:chExt cx="3582988" cy="1243013"/>
          </a:xfrm>
        </p:grpSpPr>
        <p:pic>
          <p:nvPicPr>
            <p:cNvPr id="28683" name="Picture 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9525" y="2419350"/>
              <a:ext cx="3582988" cy="68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84" name="Picture 23" descr="Picture 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9663" y="1863725"/>
              <a:ext cx="1682750" cy="676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660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821" y="1748662"/>
            <a:ext cx="2098675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678070"/>
      </p:ext>
    </p:extLst>
  </p:cSld>
  <p:clrMapOvr>
    <a:masterClrMapping/>
  </p:clrMapOvr>
  <p:transition xmlns:p14="http://schemas.microsoft.com/office/powerpoint/2010/main" spd="slow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3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2657" y="966567"/>
            <a:ext cx="8610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595959"/>
                </a:solidFill>
                <a:latin typeface="Helvetica Neue" charset="0"/>
                <a:ea typeface="ＭＳ Ｐゴシック" charset="0"/>
                <a:cs typeface="Helvetica Neue" charset="0"/>
              </a:rPr>
              <a:t>Kyma ID summary table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461222"/>
              </p:ext>
            </p:extLst>
          </p:nvPr>
        </p:nvGraphicFramePr>
        <p:xfrm>
          <a:off x="83961" y="1603649"/>
          <a:ext cx="8973453" cy="5218138"/>
        </p:xfrm>
        <a:graphic>
          <a:graphicData uri="http://schemas.openxmlformats.org/drawingml/2006/table">
            <a:tbl>
              <a:tblPr/>
              <a:tblGrid>
                <a:gridCol w="4917955"/>
                <a:gridCol w="1037782"/>
                <a:gridCol w="1232588"/>
                <a:gridCol w="1785128"/>
              </a:tblGrid>
              <a:tr h="62403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ID type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Short name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# of units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Status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6460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Laser Heater Undulators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LHU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Commissioning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565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Linearly Polarizing Undulators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LPU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9147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Elliptically Polarizing Undulators – Apple-II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EPU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24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Commissioning</a:t>
                      </a:r>
                      <a:b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</a:b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Realization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565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Short-Period Linearly Polarizing Undulator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SP-LPU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2403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In-Vacuum Undulator 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(with BASC)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In-Vacuum Hybrid Undulators (with RI)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IVU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Realization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565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Hybrid Wiggler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HW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2403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Permanent Magnet Phase Shifters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(30 @ Kyma / 30 @ BASC)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PMPS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60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Delivered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2403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Variable-Phase Compact Undulators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CCU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Realization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321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 bwMode="auto">
          <a:xfrm>
            <a:off x="228600" y="849313"/>
            <a:ext cx="8610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 Neue" charset="0"/>
                <a:ea typeface="ＭＳ Ｐゴシック" charset="0"/>
                <a:cs typeface="Helvetica Neue" charset="0"/>
              </a:rPr>
              <a:t>KYMA Permanent Magnet Blocks</a:t>
            </a:r>
          </a:p>
        </p:txBody>
      </p:sp>
      <p:pic>
        <p:nvPicPr>
          <p:cNvPr id="9" name="Picture 8" descr="Picture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191000"/>
            <a:ext cx="4173172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4267200"/>
            <a:ext cx="2949478" cy="17332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640" y="1742739"/>
            <a:ext cx="7368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Helvetica Neue"/>
                <a:cs typeface="Helvetica Neue"/>
              </a:rPr>
              <a:t>Highest quality </a:t>
            </a:r>
            <a:r>
              <a:rPr lang="en-US" sz="2800" dirty="0" err="1">
                <a:latin typeface="Helvetica Neue"/>
                <a:cs typeface="Helvetica Neue"/>
              </a:rPr>
              <a:t>NdBFe</a:t>
            </a:r>
            <a:r>
              <a:rPr lang="en-US" sz="2800" dirty="0">
                <a:latin typeface="Helvetica Neue"/>
                <a:cs typeface="Helvetica Neue"/>
              </a:rPr>
              <a:t> permanent magnets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640" y="2420471"/>
            <a:ext cx="816693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Helvetica Neue"/>
                <a:cs typeface="Helvetica Neue"/>
              </a:rPr>
              <a:t>Extensive range of available grades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Helvetica Neue"/>
                <a:cs typeface="Helvetica Neue"/>
              </a:rPr>
              <a:t>State of the art magnetic tolerances </a:t>
            </a:r>
            <a:r>
              <a:rPr lang="en-US" sz="2200" dirty="0" err="1">
                <a:latin typeface="Helvetica Neue"/>
                <a:cs typeface="Helvetica Neue"/>
              </a:rPr>
              <a:t>DBr</a:t>
            </a:r>
            <a:r>
              <a:rPr lang="en-US" sz="2200" dirty="0">
                <a:latin typeface="Helvetica Neue"/>
                <a:cs typeface="Helvetica Neue"/>
              </a:rPr>
              <a:t> &lt; 1.0 %, Da &lt; 1.0°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Helvetica Neue"/>
                <a:cs typeface="Helvetica Neue"/>
              </a:rPr>
              <a:t>All quality control measurement provided to the customers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Helvetica Neue"/>
                <a:cs typeface="Helvetica Neue"/>
              </a:rPr>
              <a:t>Magnets for </a:t>
            </a:r>
            <a:r>
              <a:rPr lang="en-US" sz="2200" b="1" dirty="0">
                <a:latin typeface="Helvetica Neue"/>
                <a:cs typeface="Helvetica Neue"/>
              </a:rPr>
              <a:t>in-vacuum</a:t>
            </a:r>
            <a:r>
              <a:rPr lang="en-US" sz="2200" dirty="0">
                <a:latin typeface="Helvetica Neue"/>
                <a:cs typeface="Helvetica Neue"/>
              </a:rPr>
              <a:t> 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Helvetica Neue"/>
                <a:cs typeface="Helvetica Neue"/>
              </a:rPr>
              <a:t>Fast delivery time</a:t>
            </a:r>
          </a:p>
        </p:txBody>
      </p:sp>
    </p:spTree>
    <p:extLst>
      <p:ext uri="{BB962C8B-B14F-4D97-AF65-F5344CB8AC3E}">
        <p14:creationId xmlns:p14="http://schemas.microsoft.com/office/powerpoint/2010/main" val="3123979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62000" y="1981200"/>
            <a:ext cx="7772400" cy="20574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/>
            <a:r>
              <a:rPr lang="it-IT" sz="4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/>
                <a:cs typeface="Helvetica Neue"/>
              </a:rPr>
              <a:t>Thank</a:t>
            </a:r>
            <a:r>
              <a:rPr lang="it-IT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it-IT" sz="4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/>
                <a:cs typeface="Helvetica Neue"/>
              </a:rPr>
              <a:t>you</a:t>
            </a:r>
            <a:endParaRPr lang="it-IT" sz="4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 Neue"/>
              <a:cs typeface="Helvetica Neue"/>
            </a:endParaRPr>
          </a:p>
          <a:p>
            <a:pPr marL="0" lvl="1" algn="ctr"/>
            <a:endParaRPr lang="it-IT" sz="3600" b="1" dirty="0">
              <a:solidFill>
                <a:schemeClr val="tx1">
                  <a:lumMod val="65000"/>
                  <a:lumOff val="35000"/>
                </a:schemeClr>
              </a:solidFill>
              <a:latin typeface="Helvetica Neue"/>
              <a:cs typeface="Helvetica Neue"/>
            </a:endParaRPr>
          </a:p>
          <a:p>
            <a:pPr marL="0" lvl="1" algn="ctr"/>
            <a:r>
              <a:rPr lang="it-IT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/>
                <a:cs typeface="Helvetica Neue"/>
              </a:rPr>
              <a:t>for </a:t>
            </a:r>
            <a:r>
              <a:rPr lang="it-IT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/>
                <a:cs typeface="Helvetica Neue"/>
              </a:rPr>
              <a:t>your</a:t>
            </a:r>
            <a:r>
              <a:rPr lang="it-IT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it-IT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/>
                <a:cs typeface="Helvetica Neue"/>
              </a:rPr>
              <a:t>attention</a:t>
            </a:r>
            <a:endParaRPr lang="it-IT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 Neue"/>
              <a:cs typeface="Helvetica Neue"/>
            </a:endParaRPr>
          </a:p>
          <a:p>
            <a:pPr marL="0" lvl="1" algn="ctr"/>
            <a:endParaRPr lang="en-GB" sz="3600" dirty="0">
              <a:solidFill>
                <a:schemeClr val="tx1">
                  <a:lumMod val="65000"/>
                  <a:lumOff val="35000"/>
                </a:schemeClr>
              </a:solidFill>
              <a:latin typeface="Helvetica Neue"/>
              <a:cs typeface="Helvetica Neue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09600" y="4343400"/>
            <a:ext cx="7696200" cy="121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  <a:cs typeface="Helvetica Neue"/>
              </a:rPr>
              <a:t>Raffaella Geometrante</a:t>
            </a:r>
          </a:p>
          <a:p>
            <a:pPr marL="0" indent="0" algn="ctr">
              <a:buNone/>
            </a:pPr>
            <a:r>
              <a:rPr lang="en-US" sz="2000" i="1" dirty="0" err="1" smtClean="0">
                <a:solidFill>
                  <a:srgbClr val="FF6600"/>
                </a:solidFill>
                <a:latin typeface="Helvetica Neue"/>
                <a:cs typeface="Helvetica Neue"/>
              </a:rPr>
              <a:t>raffaella.geometrante@kyma-undulators.eu</a:t>
            </a:r>
            <a:endParaRPr lang="en-US" sz="2000" i="1" dirty="0" smtClean="0">
              <a:solidFill>
                <a:srgbClr val="FF6600"/>
              </a:solidFill>
              <a:latin typeface="Helvetica Neue"/>
              <a:cs typeface="Helvetica Neue"/>
            </a:endParaRPr>
          </a:p>
          <a:p>
            <a:pPr marL="0" indent="0" algn="ctr">
              <a:buNone/>
            </a:pPr>
            <a:endParaRPr lang="en-US" dirty="0">
              <a:solidFill>
                <a:schemeClr val="tx1">
                  <a:lumMod val="60000"/>
                  <a:lumOff val="40000"/>
                </a:schemeClr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2660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5328</TotalTime>
  <Words>190</Words>
  <Application>Microsoft Macintosh PowerPoint</Application>
  <PresentationFormat>On-screen Show (4:3)</PresentationFormat>
  <Paragraphs>71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The company and the Partners</vt:lpstr>
      <vt:lpstr>Kyma ID summary table</vt:lpstr>
      <vt:lpstr>KYMA Permanent Magnet Blocks</vt:lpstr>
      <vt:lpstr>PowerPoint Presentation</vt:lpstr>
    </vt:vector>
  </TitlesOfParts>
  <Company>William Barletta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William Barletta</dc:creator>
  <cp:lastModifiedBy>Raffaella Geometrante</cp:lastModifiedBy>
  <cp:revision>199</cp:revision>
  <cp:lastPrinted>2007-01-15T05:01:54Z</cp:lastPrinted>
  <dcterms:created xsi:type="dcterms:W3CDTF">2011-08-15T17:02:16Z</dcterms:created>
  <dcterms:modified xsi:type="dcterms:W3CDTF">2017-12-18T08:50:12Z</dcterms:modified>
</cp:coreProperties>
</file>