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0" r:id="rId3"/>
    <p:sldMasterId id="2147483682" r:id="rId4"/>
  </p:sldMasterIdLst>
  <p:sldIdLst>
    <p:sldId id="256" r:id="rId5"/>
    <p:sldId id="263" r:id="rId6"/>
    <p:sldId id="262" r:id="rId7"/>
    <p:sldId id="261" r:id="rId8"/>
    <p:sldId id="260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4810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1179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5984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76094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85596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832480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5966528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42630410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038460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048687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65603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419050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5368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9C6C090-0F9F-4DBD-B23A-EAA92978A620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88259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115156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E6EE5B-B3FB-4C0A-921F-A271115FD7FA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3958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B6BFC17-B249-4BF7-BBC9-9543B441068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59391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BC94A9F-B607-4B92-B8B0-FE165FD1D254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68326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26B451-4F9B-4A1D-B176-92A9908DC563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50066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825686-C3F9-4093-949F-4197EEFB860E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14685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A492920-65BB-438B-B91B-87BD29DC851B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182848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4EF452-DFBD-4CF7-ADFD-4FA2BD04F96F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4694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06259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79EF0A5-C3FB-4090-9013-194FC5CC4697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73896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22743E-8FE5-4C5B-8C6E-51AE7CD08BEC}" type="slidenum">
              <a:rPr lang="en-GB" altLang="en-US">
                <a:solidFill>
                  <a:srgbClr val="000000"/>
                </a:solidFill>
              </a:rPr>
              <a:pPr/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00388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88640"/>
            <a:ext cx="9144000" cy="1470025"/>
          </a:xfrm>
        </p:spPr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4408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20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3pPr>
            <a:lvl4pPr>
              <a:buNone/>
              <a:defRPr>
                <a:latin typeface="Arial" pitchFamily="34" charset="0"/>
                <a:cs typeface="Arial" pitchFamily="34" charset="0"/>
              </a:defRPr>
            </a:lvl4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4456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786047"/>
            <a:ext cx="7848872" cy="1362075"/>
          </a:xfrm>
        </p:spPr>
        <p:txBody>
          <a:bodyPr anchor="t"/>
          <a:lstStyle>
            <a:lvl1pPr algn="l">
              <a:defRPr sz="4400" b="1" cap="none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6702308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00014536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84784"/>
            <a:ext cx="4040188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800" b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162603203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40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52706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7597347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>
              <a:defRPr sz="220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8540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219658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800" b="1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22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1159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46993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5990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5282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17615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70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36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CA5C1-DEA6-4DFC-9F0E-592743D723C7}" type="datetimeFigureOut">
              <a:rPr lang="en-GB" smtClean="0"/>
              <a:t>18/12/2017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97F0CB-B4A4-43F2-9760-9895A034AAEA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080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44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2350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BA83C5-8D89-4527-9173-5928FEB3310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" descr="ASTeC_Logo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949950"/>
            <a:ext cx="250983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467075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anose="020F0502020204030204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C8C93"/>
          </a:solidFill>
          <a:latin typeface="Calibri" panose="020F0502020204030204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MS PGothic" pitchFamily="34" charset="-128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GB" dirty="0">
                <a:solidFill>
                  <a:srgbClr val="000000"/>
                </a:solidFill>
              </a:rPr>
              <a:t>CI SAC meeting 29 - 31 October 2012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394F4F7-FCD8-4681-8C12-2DC3BB4776CA}" type="slidenum">
              <a:rPr lang="en-GB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7313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44450"/>
            <a:ext cx="9144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196975"/>
            <a:ext cx="8642350" cy="489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Master text styles</a:t>
            </a:r>
          </a:p>
          <a:p>
            <a:pPr lvl="1"/>
            <a:r>
              <a:rPr lang="en-GB" altLang="en-US" smtClean="0"/>
              <a:t>Second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 dirty="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BA83C5-8D89-4527-9173-5928FEB3310E}" type="slidenum">
              <a:rPr lang="en-US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dirty="0">
              <a:solidFill>
                <a:srgbClr val="000000"/>
              </a:solidFill>
            </a:endParaRPr>
          </a:p>
        </p:txBody>
      </p:sp>
      <p:pic>
        <p:nvPicPr>
          <p:cNvPr id="2055" name="Picture 1" descr="ASTeC_Logo.png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688" y="5949950"/>
            <a:ext cx="2509837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457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anose="020F0502020204030204" pitchFamily="34" charset="0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3C8C93"/>
          </a:solidFill>
          <a:latin typeface="Calibri" pitchFamily="34" charset="0"/>
          <a:ea typeface="ヒラギノ角ゴ Pro W3" pitchFamily="84" charset="-128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anose="020F0502020204030204" pitchFamily="34" charset="0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3C8C93"/>
          </a:solidFill>
          <a:latin typeface="Calibri" panose="020F0502020204030204" pitchFamily="34" charset="0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Calibri" pitchFamily="34" charset="0"/>
          <a:ea typeface="MS PGothic" pitchFamily="34" charset="-128"/>
          <a:cs typeface="Calibri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Calibri" pitchFamily="34" charset="0"/>
          <a:ea typeface="Calibri" charset="0"/>
          <a:cs typeface="Calibri" pitchFamily="34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STFC WP5 Contributions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Jim Clarke</a:t>
            </a:r>
          </a:p>
          <a:p>
            <a:r>
              <a:rPr lang="en-GB" dirty="0" smtClean="0"/>
              <a:t>18/12/17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6284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n-GB" dirty="0" smtClean="0"/>
              <a:t>STFC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Expertise</a:t>
            </a:r>
          </a:p>
          <a:p>
            <a:pPr lvl="1"/>
            <a:r>
              <a:rPr lang="en-GB" dirty="0" smtClean="0"/>
              <a:t>Familiar with most types of undulator technology and design</a:t>
            </a:r>
          </a:p>
          <a:p>
            <a:pPr lvl="1"/>
            <a:r>
              <a:rPr lang="en-GB" dirty="0" smtClean="0"/>
              <a:t>Have worked on superconducting undulators for many years </a:t>
            </a:r>
          </a:p>
          <a:p>
            <a:r>
              <a:rPr lang="en-GB" dirty="0" smtClean="0"/>
              <a:t>Our Goals for WP5</a:t>
            </a:r>
          </a:p>
          <a:p>
            <a:pPr lvl="1"/>
            <a:r>
              <a:rPr lang="en-GB" dirty="0" smtClean="0"/>
              <a:t>Application of SC undulators to FELs</a:t>
            </a:r>
          </a:p>
          <a:p>
            <a:pPr lvl="1"/>
            <a:r>
              <a:rPr lang="en-GB" dirty="0" smtClean="0"/>
              <a:t>Develop understanding of limitations</a:t>
            </a:r>
          </a:p>
          <a:p>
            <a:pPr lvl="2"/>
            <a:r>
              <a:rPr lang="en-GB" dirty="0"/>
              <a:t>T</a:t>
            </a:r>
            <a:r>
              <a:rPr lang="en-GB" dirty="0" smtClean="0"/>
              <a:t>echnological (NbTi)</a:t>
            </a:r>
          </a:p>
          <a:p>
            <a:pPr lvl="2"/>
            <a:r>
              <a:rPr lang="en-GB" dirty="0" smtClean="0"/>
              <a:t>Accelerator physics (wakefields)</a:t>
            </a:r>
          </a:p>
          <a:p>
            <a:pPr lvl="2"/>
            <a:r>
              <a:rPr lang="en-GB" dirty="0" smtClean="0"/>
              <a:t>FEL output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8770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0"/>
            <a:ext cx="8229600" cy="73025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dirty="0" smtClean="0"/>
              <a:t>Example Helical Undulator</a:t>
            </a:r>
            <a:endParaRPr lang="en-GB" dirty="0"/>
          </a:p>
        </p:txBody>
      </p:sp>
      <p:pic>
        <p:nvPicPr>
          <p:cNvPr id="30723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175" y="1441450"/>
            <a:ext cx="4859338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4" name="Text Box 8"/>
          <p:cNvSpPr txBox="1">
            <a:spLocks noChangeArrowheads="1"/>
          </p:cNvSpPr>
          <p:nvPr/>
        </p:nvSpPr>
        <p:spPr bwMode="auto">
          <a:xfrm>
            <a:off x="5157788" y="836613"/>
            <a:ext cx="3729037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9900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3C8C93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b="1" dirty="0">
                <a:solidFill>
                  <a:srgbClr val="000000"/>
                </a:solidFill>
              </a:rPr>
              <a:t>ILC Positron Source </a:t>
            </a:r>
            <a:r>
              <a:rPr lang="en-GB" altLang="en-US" sz="2000" dirty="0">
                <a:solidFill>
                  <a:srgbClr val="000000"/>
                </a:solidFill>
              </a:rPr>
              <a:t>undulator under test at RAL (2009)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b="1" dirty="0">
                <a:solidFill>
                  <a:srgbClr val="000000"/>
                </a:solidFill>
              </a:rPr>
              <a:t>11.5mm period, Bx=By=1.1T successfully demonstrated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r>
              <a:rPr lang="en-GB" altLang="en-US" sz="2000" dirty="0">
                <a:solidFill>
                  <a:srgbClr val="000000"/>
                </a:solidFill>
              </a:rPr>
              <a:t>4m module contains 2 x 1.75m helical undulators, circular beam aperture diameter = 5.25mm</a:t>
            </a:r>
          </a:p>
          <a:p>
            <a:pPr eaLnBrk="1" fontAlgn="base" hangingPunct="1">
              <a:spcBef>
                <a:spcPct val="50000"/>
              </a:spcBef>
              <a:spcAft>
                <a:spcPct val="0"/>
              </a:spcAft>
              <a:buFontTx/>
              <a:buNone/>
            </a:pPr>
            <a:endParaRPr lang="en-GB" altLang="en-US" sz="2000" dirty="0">
              <a:solidFill>
                <a:srgbClr val="000000"/>
              </a:solidFill>
            </a:endParaRPr>
          </a:p>
        </p:txBody>
      </p:sp>
      <p:grpSp>
        <p:nvGrpSpPr>
          <p:cNvPr id="30725" name="Group 14"/>
          <p:cNvGrpSpPr>
            <a:grpSpLocks/>
          </p:cNvGrpSpPr>
          <p:nvPr/>
        </p:nvGrpSpPr>
        <p:grpSpPr bwMode="auto">
          <a:xfrm>
            <a:off x="5380038" y="3789363"/>
            <a:ext cx="3152775" cy="2016125"/>
            <a:chOff x="1383" y="391"/>
            <a:chExt cx="3130" cy="1709"/>
          </a:xfrm>
        </p:grpSpPr>
        <p:pic>
          <p:nvPicPr>
            <p:cNvPr id="30727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391"/>
              <a:ext cx="3130" cy="17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Text Box 11"/>
            <p:cNvSpPr txBox="1">
              <a:spLocks noChangeArrowheads="1"/>
            </p:cNvSpPr>
            <p:nvPr/>
          </p:nvSpPr>
          <p:spPr bwMode="auto">
            <a:xfrm>
              <a:off x="2789" y="528"/>
              <a:ext cx="224" cy="3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rgbClr val="3C8C93"/>
                  </a:solidFill>
                  <a:latin typeface="Calibri" pitchFamily="34" charset="0"/>
                  <a:ea typeface="ヒラギノ角ゴ Pro W3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 eaLnBrk="1" fontAlgn="base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altLang="en-US" sz="2000" dirty="0">
                  <a:solidFill>
                    <a:srgbClr val="000000"/>
                  </a:solidFill>
                  <a:latin typeface="Corisande" pitchFamily="2" charset="0"/>
                </a:rPr>
                <a:t>+</a:t>
              </a:r>
              <a:endParaRPr lang="en-US" altLang="en-US" sz="2000" dirty="0">
                <a:solidFill>
                  <a:srgbClr val="000000"/>
                </a:solidFill>
                <a:latin typeface="Corisande" pitchFamily="2" charset="0"/>
              </a:endParaRPr>
            </a:p>
          </p:txBody>
        </p:sp>
        <p:sp>
          <p:nvSpPr>
            <p:cNvPr id="30729" name="Text Box 12"/>
            <p:cNvSpPr txBox="1">
              <a:spLocks noChangeArrowheads="1"/>
            </p:cNvSpPr>
            <p:nvPr/>
          </p:nvSpPr>
          <p:spPr bwMode="auto">
            <a:xfrm>
              <a:off x="3878" y="528"/>
              <a:ext cx="225" cy="337"/>
            </a:xfrm>
            <a:prstGeom prst="rect">
              <a:avLst/>
            </a:prstGeom>
            <a:solidFill>
              <a:srgbClr val="FFFF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ヒラギノ角ゴ Pro W3" charset="-128"/>
                  <a:cs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000">
                  <a:solidFill>
                    <a:srgbClr val="3C8C93"/>
                  </a:solidFill>
                  <a:latin typeface="Calibri" pitchFamily="34" charset="0"/>
                  <a:ea typeface="ヒラギノ角ゴ Pro W3" charset="-128"/>
                  <a:cs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  <a:ea typeface="MS PGothic" pitchFamily="34" charset="-128"/>
                  <a:cs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  <a:ea typeface="Calibri" pitchFamily="34" charset="0"/>
                  <a:cs typeface="Calibri" pitchFamily="34" charset="0"/>
                </a:defRPr>
              </a:lvl9pPr>
            </a:lstStyle>
            <a:p>
              <a:pPr algn="ctr" eaLnBrk="1" fontAlgn="base" hangingPunct="1">
                <a:spcBef>
                  <a:spcPct val="50000"/>
                </a:spcBef>
                <a:spcAft>
                  <a:spcPct val="0"/>
                </a:spcAft>
                <a:buFontTx/>
                <a:buNone/>
              </a:pPr>
              <a:r>
                <a:rPr lang="en-GB" altLang="en-US" sz="2000" dirty="0">
                  <a:solidFill>
                    <a:srgbClr val="000000"/>
                  </a:solidFill>
                  <a:latin typeface="Corisande" pitchFamily="2" charset="0"/>
                </a:rPr>
                <a:t>-</a:t>
              </a:r>
              <a:endParaRPr lang="en-US" altLang="en-US" sz="2000" dirty="0">
                <a:solidFill>
                  <a:srgbClr val="000000"/>
                </a:solidFill>
                <a:latin typeface="Corisande" pitchFamily="2" charset="0"/>
              </a:endParaRPr>
            </a:p>
          </p:txBody>
        </p:sp>
      </p:grpSp>
      <p:sp>
        <p:nvSpPr>
          <p:cNvPr id="30726" name="Rectangle 9"/>
          <p:cNvSpPr>
            <a:spLocks noChangeArrowheads="1"/>
          </p:cNvSpPr>
          <p:nvPr/>
        </p:nvSpPr>
        <p:spPr bwMode="auto">
          <a:xfrm>
            <a:off x="611188" y="5300663"/>
            <a:ext cx="4162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3C8C93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kumimoji="1" lang="en-GB" altLang="en-US" sz="1400" dirty="0">
                <a:solidFill>
                  <a:srgbClr val="000000"/>
                </a:solidFill>
                <a:latin typeface="Arial" pitchFamily="34" charset="0"/>
              </a:rPr>
              <a:t>D J Scott et al, Phys Rev Lett, </a:t>
            </a:r>
            <a:r>
              <a:rPr lang="en-GB" altLang="en-US" sz="1400" dirty="0">
                <a:solidFill>
                  <a:srgbClr val="000000"/>
                </a:solidFill>
                <a:latin typeface="Lucida Grande" charset="0"/>
              </a:rPr>
              <a:t>107, 174803 (2011)</a:t>
            </a:r>
            <a:endParaRPr kumimoji="1" lang="en-GB" altLang="en-US" sz="1400" dirty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32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562074"/>
          </a:xfrm>
        </p:spPr>
        <p:txBody>
          <a:bodyPr/>
          <a:lstStyle/>
          <a:p>
            <a:r>
              <a:rPr lang="en-GB" sz="3200" b="1" dirty="0" smtClean="0">
                <a:latin typeface="Calibri" panose="020F0502020204030204" pitchFamily="34" charset="0"/>
              </a:rPr>
              <a:t>CLARA Phase 1: 50 MeV/10Hz gun (+ 400Hz gun)</a:t>
            </a:r>
            <a:endParaRPr lang="en-GB" sz="3200" b="1" dirty="0">
              <a:latin typeface="Calibri" panose="020F050202020403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31444"/>
            <a:ext cx="9144000" cy="578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959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FEL SCU Demo on CLARA</a:t>
            </a:r>
            <a:endParaRPr lang="en-GB" dirty="0"/>
          </a:p>
        </p:txBody>
      </p:sp>
      <p:sp>
        <p:nvSpPr>
          <p:cNvPr id="28675" name="Content Placeholder 8"/>
          <p:cNvSpPr>
            <a:spLocks noGrp="1"/>
          </p:cNvSpPr>
          <p:nvPr>
            <p:ph idx="1"/>
          </p:nvPr>
        </p:nvSpPr>
        <p:spPr>
          <a:xfrm>
            <a:off x="323850" y="1341438"/>
            <a:ext cx="8208963" cy="4608512"/>
          </a:xfrm>
        </p:spPr>
        <p:txBody>
          <a:bodyPr/>
          <a:lstStyle/>
          <a:p>
            <a:r>
              <a:rPr lang="en-GB" altLang="en-US" dirty="0" smtClean="0"/>
              <a:t>We are now assembling a 30cm SCU Demo </a:t>
            </a:r>
          </a:p>
          <a:p>
            <a:r>
              <a:rPr lang="en-GB" altLang="en-US" dirty="0" smtClean="0"/>
              <a:t>15.5mm period, 7.4mm gap, B = 1.25T, K = 1.8</a:t>
            </a:r>
          </a:p>
          <a:p>
            <a:r>
              <a:rPr lang="en-GB" altLang="en-US" dirty="0" smtClean="0"/>
              <a:t>Install and test on CLARA FEL Test Facility at Daresbury</a:t>
            </a:r>
          </a:p>
        </p:txBody>
      </p:sp>
      <p:pic>
        <p:nvPicPr>
          <p:cNvPr id="28676" name="Picture 3" descr="C:\Users\ch46\Desktop\New Folder (2)\SCU\scu on clara is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5111750" cy="315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TextBox 3"/>
          <p:cNvSpPr txBox="1">
            <a:spLocks noChangeArrowheads="1"/>
          </p:cNvSpPr>
          <p:nvPr/>
        </p:nvSpPr>
        <p:spPr bwMode="auto">
          <a:xfrm>
            <a:off x="6056313" y="5116513"/>
            <a:ext cx="2087562" cy="36988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rgbClr val="3C8C93"/>
                </a:solidFill>
                <a:latin typeface="Calibri" pitchFamily="34" charset="0"/>
                <a:ea typeface="ヒラギノ角ゴ Pro W3" charset="-128"/>
                <a:cs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Calibri" pitchFamily="34" charset="0"/>
                <a:cs typeface="Calibri" pitchFamily="34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 altLang="en-US" sz="1800" dirty="0">
                <a:solidFill>
                  <a:srgbClr val="000000"/>
                </a:solidFill>
                <a:latin typeface="Lucida Grande" charset="0"/>
              </a:rPr>
              <a:t>Electron beam</a:t>
            </a:r>
          </a:p>
        </p:txBody>
      </p:sp>
      <p:cxnSp>
        <p:nvCxnSpPr>
          <p:cNvPr id="28678" name="Straight Arrow Connector 7"/>
          <p:cNvCxnSpPr>
            <a:cxnSpLocks noChangeShapeType="1"/>
          </p:cNvCxnSpPr>
          <p:nvPr/>
        </p:nvCxnSpPr>
        <p:spPr bwMode="auto">
          <a:xfrm flipH="1" flipV="1">
            <a:off x="5594350" y="4770438"/>
            <a:ext cx="1504950" cy="26035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36423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152</Words>
  <Application>Microsoft Office PowerPoint</Application>
  <PresentationFormat>On-screen Show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Office Theme</vt:lpstr>
      <vt:lpstr>1_Blank Presentation</vt:lpstr>
      <vt:lpstr>Default Design</vt:lpstr>
      <vt:lpstr>2_Blank Presentation</vt:lpstr>
      <vt:lpstr>STFC WP5 Contributions</vt:lpstr>
      <vt:lpstr>STFC</vt:lpstr>
      <vt:lpstr>Example Helical Undulator</vt:lpstr>
      <vt:lpstr>CLARA Phase 1: 50 MeV/10Hz gun (+ 400Hz gun)</vt:lpstr>
      <vt:lpstr>FEL SCU Demo on CLARA</vt:lpstr>
    </vt:vector>
  </TitlesOfParts>
  <Company>Daresbury Laboratory (STFC)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WP5 Contributions</dc:title>
  <dc:creator>JAC</dc:creator>
  <cp:lastModifiedBy>JAC</cp:lastModifiedBy>
  <cp:revision>3</cp:revision>
  <dcterms:created xsi:type="dcterms:W3CDTF">2017-12-18T09:29:36Z</dcterms:created>
  <dcterms:modified xsi:type="dcterms:W3CDTF">2017-12-18T09:45:58Z</dcterms:modified>
</cp:coreProperties>
</file>