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8" r:id="rId2"/>
    <p:sldId id="310" r:id="rId3"/>
    <p:sldId id="311" r:id="rId4"/>
    <p:sldId id="312" r:id="rId5"/>
    <p:sldId id="314" r:id="rId6"/>
    <p:sldId id="315" r:id="rId7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666666"/>
    <a:srgbClr val="DC0528"/>
    <a:srgbClr val="FFFFFF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93770" autoAdjust="0"/>
  </p:normalViewPr>
  <p:slideViewPr>
    <p:cSldViewPr snapToGrid="0">
      <p:cViewPr varScale="1">
        <p:scale>
          <a:sx n="107" d="100"/>
          <a:sy n="107" d="100"/>
        </p:scale>
        <p:origin x="2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13/12/2017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13/12/2017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smtClean="0"/>
              <a:t>|</a:t>
            </a:r>
            <a:r>
              <a:rPr lang="fr-FR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smtClean="0">
                <a:solidFill>
                  <a:schemeClr val="bg1"/>
                </a:solidFill>
              </a:rPr>
              <a:t>Tel : +33 1 69 08 xx xx – Fax : +33 1 69 08 xx 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6DBB8-72E8-4274-95E3-6A19E6EA9CC3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Rochepault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22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88A2DB8D-7086-4C06-A391-9D898727360A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044081" y="1438275"/>
            <a:ext cx="37112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F2D2 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Design Options -</a:t>
            </a:r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24275" y="5728138"/>
            <a:ext cx="2518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666666"/>
                </a:solidFill>
              </a:rPr>
              <a:t>E. </a:t>
            </a:r>
            <a:r>
              <a:rPr lang="fr-FR" sz="1600" b="1" dirty="0" err="1" smtClean="0">
                <a:solidFill>
                  <a:srgbClr val="666666"/>
                </a:solidFill>
              </a:rPr>
              <a:t>Rochepault</a:t>
            </a:r>
            <a:endParaRPr lang="fr-FR" sz="1600" b="1" dirty="0">
              <a:solidFill>
                <a:srgbClr val="666666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724275" y="6022076"/>
            <a:ext cx="2813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666666"/>
                </a:solidFill>
              </a:rPr>
              <a:t>12/12/2017</a:t>
            </a:r>
            <a:endParaRPr lang="fr-FR" sz="16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0" y="3336454"/>
            <a:ext cx="4329621" cy="3239999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V1: </a:t>
            </a:r>
            <a:r>
              <a:rPr lang="fr-FR" dirty="0" err="1" smtClean="0"/>
              <a:t>from</a:t>
            </a:r>
            <a:r>
              <a:rPr lang="fr-FR" dirty="0" smtClean="0"/>
              <a:t> double to single aperture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Evènement - Date</a:t>
            </a:r>
            <a:endParaRPr lang="fr-FR" dirty="0"/>
          </a:p>
        </p:txBody>
      </p:sp>
      <p:pic>
        <p:nvPicPr>
          <p:cNvPr id="8" name="Espace réservé du contenu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" t="3877" r="27742" b="4373"/>
          <a:stretch/>
        </p:blipFill>
        <p:spPr>
          <a:xfrm>
            <a:off x="976492" y="702444"/>
            <a:ext cx="2750458" cy="2719292"/>
          </a:xfrm>
          <a:prstGeom prst="rect">
            <a:avLst/>
          </a:prstGeom>
        </p:spPr>
      </p:pic>
      <p:sp>
        <p:nvSpPr>
          <p:cNvPr id="9" name="Flèche droite 8"/>
          <p:cNvSpPr/>
          <p:nvPr/>
        </p:nvSpPr>
        <p:spPr>
          <a:xfrm>
            <a:off x="4238897" y="2455817"/>
            <a:ext cx="587829" cy="378823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2" t="15689" r="37643" b="17171"/>
          <a:stretch/>
        </p:blipFill>
        <p:spPr>
          <a:xfrm>
            <a:off x="5372592" y="913353"/>
            <a:ext cx="2103844" cy="21182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244708" y="990993"/>
            <a:ext cx="1743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ECC double aperture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397774" y="1075641"/>
            <a:ext cx="2122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Translation in a single aperture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1035938" y="3451264"/>
            <a:ext cx="6923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17955" y="3053210"/>
            <a:ext cx="800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97 mm</a:t>
            </a:r>
          </a:p>
          <a:p>
            <a:pPr algn="ctr"/>
            <a:r>
              <a:rPr lang="fr-FR" sz="1000" dirty="0" err="1" smtClean="0"/>
              <a:t>interbeam</a:t>
            </a:r>
            <a:endParaRPr lang="fr-FR" sz="1000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975080" y="3074213"/>
            <a:ext cx="6923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975080" y="3081614"/>
            <a:ext cx="64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100 mm</a:t>
            </a:r>
            <a:endParaRPr lang="fr-FR" sz="1000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6792927" y="3509700"/>
            <a:ext cx="6923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819053" y="3554661"/>
            <a:ext cx="64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100 mm</a:t>
            </a:r>
            <a:endParaRPr lang="fr-FR" sz="10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7315199" y="2380807"/>
            <a:ext cx="287867" cy="178774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7524690" y="2178791"/>
            <a:ext cx="778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Ø576 mm</a:t>
            </a:r>
            <a:endParaRPr lang="fr-FR" sz="1000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3392999" y="2015906"/>
            <a:ext cx="287867" cy="178774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639679" y="1870636"/>
            <a:ext cx="778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Ø770 mm</a:t>
            </a:r>
            <a:endParaRPr lang="fr-FR" sz="1000" dirty="0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378" y="3336454"/>
            <a:ext cx="4329621" cy="3240000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0" y="4214265"/>
            <a:ext cx="16393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dirty="0" smtClean="0"/>
              <a:t>J</a:t>
            </a:r>
            <a:r>
              <a:rPr lang="fr-FR" sz="1400" baseline="-25000" dirty="0" smtClean="0"/>
              <a:t>E</a:t>
            </a:r>
            <a:r>
              <a:rPr lang="fr-FR" sz="1400" dirty="0" smtClean="0"/>
              <a:t> = </a:t>
            </a:r>
            <a:r>
              <a:rPr lang="fr-FR" sz="1400" dirty="0" smtClean="0"/>
              <a:t>496 </a:t>
            </a:r>
            <a:r>
              <a:rPr lang="fr-FR" sz="1400" dirty="0" smtClean="0"/>
              <a:t>A/mm</a:t>
            </a:r>
            <a:r>
              <a:rPr lang="fr-FR" sz="1400" baseline="30000" dirty="0" smtClean="0"/>
              <a:t>2</a:t>
            </a:r>
          </a:p>
          <a:p>
            <a:pPr algn="r"/>
            <a:r>
              <a:rPr lang="fr-FR" sz="1400" dirty="0" err="1" smtClean="0"/>
              <a:t>J</a:t>
            </a:r>
            <a:r>
              <a:rPr lang="fr-FR" sz="1400" baseline="-25000" dirty="0" err="1" smtClean="0"/>
              <a:t>Cu</a:t>
            </a:r>
            <a:r>
              <a:rPr lang="fr-FR" sz="1400" dirty="0" smtClean="0"/>
              <a:t> </a:t>
            </a:r>
            <a:r>
              <a:rPr lang="fr-FR" sz="1400" dirty="0"/>
              <a:t>= </a:t>
            </a:r>
            <a:r>
              <a:rPr lang="fr-FR" sz="1400" dirty="0" smtClean="0">
                <a:solidFill>
                  <a:srgbClr val="00B050"/>
                </a:solidFill>
              </a:rPr>
              <a:t>1151</a:t>
            </a:r>
            <a:r>
              <a:rPr lang="fr-FR" sz="1400" dirty="0" smtClean="0"/>
              <a:t> </a:t>
            </a:r>
            <a:r>
              <a:rPr lang="fr-FR" sz="1400" dirty="0" smtClean="0"/>
              <a:t>A/mm</a:t>
            </a:r>
            <a:r>
              <a:rPr lang="fr-FR" sz="1400" baseline="30000" dirty="0" smtClean="0"/>
              <a:t>2</a:t>
            </a:r>
            <a:endParaRPr lang="fr-FR" sz="1400" dirty="0"/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1568664" y="4624507"/>
            <a:ext cx="573287" cy="555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149351" y="4571543"/>
            <a:ext cx="16393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dirty="0" smtClean="0"/>
              <a:t>J</a:t>
            </a:r>
            <a:r>
              <a:rPr lang="fr-FR" sz="1400" baseline="-25000" dirty="0" smtClean="0"/>
              <a:t>E</a:t>
            </a:r>
            <a:r>
              <a:rPr lang="fr-FR" sz="1400" dirty="0" smtClean="0"/>
              <a:t> = 528 A/mm</a:t>
            </a:r>
            <a:r>
              <a:rPr lang="fr-FR" sz="1400" baseline="30000" dirty="0" smtClean="0"/>
              <a:t>2</a:t>
            </a:r>
          </a:p>
          <a:p>
            <a:pPr algn="r"/>
            <a:r>
              <a:rPr lang="fr-FR" sz="1400" dirty="0" err="1" smtClean="0"/>
              <a:t>J</a:t>
            </a:r>
            <a:r>
              <a:rPr lang="fr-FR" sz="1400" baseline="-25000" dirty="0" err="1" smtClean="0"/>
              <a:t>Cu</a:t>
            </a:r>
            <a:r>
              <a:rPr lang="fr-FR" sz="1400" dirty="0" smtClean="0"/>
              <a:t> </a:t>
            </a:r>
            <a:r>
              <a:rPr lang="fr-FR" sz="1400" dirty="0"/>
              <a:t>= </a:t>
            </a:r>
            <a:r>
              <a:rPr lang="fr-FR" sz="1400" dirty="0" smtClean="0">
                <a:solidFill>
                  <a:srgbClr val="00B050"/>
                </a:solidFill>
              </a:rPr>
              <a:t>1206</a:t>
            </a:r>
            <a:r>
              <a:rPr lang="fr-FR" sz="1400" dirty="0" smtClean="0"/>
              <a:t> A/mm</a:t>
            </a:r>
            <a:r>
              <a:rPr lang="fr-FR" sz="1400" baseline="30000" dirty="0" smtClean="0"/>
              <a:t>2</a:t>
            </a:r>
            <a:endParaRPr lang="fr-FR" sz="1400" baseline="30000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5788740" y="4844383"/>
            <a:ext cx="236112" cy="150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450780" y="3907117"/>
            <a:ext cx="91203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dirty="0" err="1" smtClean="0"/>
              <a:t>Available</a:t>
            </a:r>
            <a:r>
              <a:rPr lang="fr-FR" sz="1400" dirty="0" smtClean="0"/>
              <a:t> </a:t>
            </a:r>
            <a:r>
              <a:rPr lang="fr-FR" sz="1400" dirty="0" err="1" smtClean="0"/>
              <a:t>margin</a:t>
            </a:r>
            <a:endParaRPr lang="fr-FR" sz="1400" baseline="30000" dirty="0"/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6392081" y="4328536"/>
            <a:ext cx="236112" cy="150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6569901" y="4412955"/>
            <a:ext cx="144000" cy="14400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280736" y="3105678"/>
            <a:ext cx="1664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15,8 </a:t>
            </a:r>
            <a:r>
              <a:rPr lang="fr-FR" sz="1400" dirty="0"/>
              <a:t>T @ 86 </a:t>
            </a:r>
            <a:r>
              <a:rPr lang="fr-FR" sz="1400" dirty="0" smtClean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197562" y="3567006"/>
            <a:ext cx="16641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16,1 </a:t>
            </a:r>
            <a:r>
              <a:rPr lang="fr-FR" sz="1400" dirty="0"/>
              <a:t>T @ 86 </a:t>
            </a:r>
            <a:r>
              <a:rPr lang="fr-FR" sz="1400" dirty="0" smtClean="0"/>
              <a:t>%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8279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8" t="5359" r="16026" b="7320"/>
          <a:stretch/>
        </p:blipFill>
        <p:spPr>
          <a:xfrm>
            <a:off x="5369490" y="979448"/>
            <a:ext cx="2124000" cy="205926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378" y="3336454"/>
            <a:ext cx="4329621" cy="324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0" y="3336454"/>
            <a:ext cx="4329621" cy="324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V2: </a:t>
            </a:r>
            <a:r>
              <a:rPr lang="fr-FR" dirty="0" err="1" smtClean="0"/>
              <a:t>Starting</a:t>
            </a:r>
            <a:r>
              <a:rPr lang="fr-FR" dirty="0" smtClean="0"/>
              <a:t> Point of the </a:t>
            </a:r>
            <a:r>
              <a:rPr lang="fr-FR" dirty="0" err="1" smtClean="0"/>
              <a:t>Optimization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Evènement - Date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6874177" y="2751046"/>
            <a:ext cx="547912" cy="74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847282" y="2758447"/>
            <a:ext cx="5953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7</a:t>
            </a:r>
            <a:r>
              <a:rPr lang="fr-FR" sz="1000" dirty="0" smtClean="0"/>
              <a:t>0 mm</a:t>
            </a:r>
            <a:endParaRPr lang="fr-FR" sz="1000" dirty="0"/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7285438" y="2092768"/>
            <a:ext cx="287867" cy="178774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494929" y="1890752"/>
            <a:ext cx="778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Ø576 mm</a:t>
            </a:r>
            <a:endParaRPr lang="fr-FR" sz="1000" dirty="0"/>
          </a:p>
        </p:txBody>
      </p:sp>
      <p:sp>
        <p:nvSpPr>
          <p:cNvPr id="12" name="Espace réservé du contenu 1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209760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coil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Same</a:t>
            </a:r>
            <a:r>
              <a:rPr lang="fr-FR" dirty="0" smtClean="0"/>
              <a:t> 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Reduced</a:t>
            </a:r>
            <a:r>
              <a:rPr lang="fr-FR" dirty="0" smtClean="0"/>
              <a:t> </a:t>
            </a:r>
            <a:r>
              <a:rPr lang="fr-FR" dirty="0" err="1" smtClean="0"/>
              <a:t>shell</a:t>
            </a:r>
            <a:r>
              <a:rPr lang="fr-FR" dirty="0" smtClean="0"/>
              <a:t> 100 </a:t>
            </a:r>
            <a:r>
              <a:rPr lang="fr-FR" dirty="0" smtClean="0">
                <a:sym typeface="Wingdings" panose="05000000000000000000" pitchFamily="2" charset="2"/>
              </a:rPr>
              <a:t> 70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Wingdings" panose="05000000000000000000" pitchFamily="2" charset="2"/>
              </a:rPr>
              <a:t>Reduced</a:t>
            </a:r>
            <a:r>
              <a:rPr lang="fr-FR" dirty="0" smtClean="0">
                <a:sym typeface="Wingdings" panose="05000000000000000000" pitchFamily="2" charset="2"/>
              </a:rPr>
              <a:t> rail 18,6  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Wingdings" panose="05000000000000000000" pitchFamily="2" charset="2"/>
              </a:rPr>
              <a:t>Reduced</a:t>
            </a:r>
            <a:r>
              <a:rPr lang="fr-FR" dirty="0" smtClean="0">
                <a:sym typeface="Wingdings" panose="05000000000000000000" pitchFamily="2" charset="2"/>
              </a:rPr>
              <a:t> keys 5  3 mm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0" y="4180643"/>
            <a:ext cx="16393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dirty="0" smtClean="0"/>
              <a:t>J</a:t>
            </a:r>
            <a:r>
              <a:rPr lang="fr-FR" sz="1400" baseline="-25000" dirty="0" smtClean="0"/>
              <a:t>E</a:t>
            </a:r>
            <a:r>
              <a:rPr lang="fr-FR" sz="1400" dirty="0" smtClean="0"/>
              <a:t> = 518 A/mm</a:t>
            </a:r>
            <a:r>
              <a:rPr lang="fr-FR" sz="1400" baseline="30000" dirty="0" smtClean="0"/>
              <a:t>2</a:t>
            </a:r>
          </a:p>
          <a:p>
            <a:pPr algn="r"/>
            <a:r>
              <a:rPr lang="fr-FR" sz="1400" dirty="0" err="1" smtClean="0"/>
              <a:t>J</a:t>
            </a:r>
            <a:r>
              <a:rPr lang="fr-FR" sz="1400" baseline="-25000" dirty="0" err="1" smtClean="0"/>
              <a:t>Cu</a:t>
            </a:r>
            <a:r>
              <a:rPr lang="fr-FR" sz="1400" dirty="0" smtClean="0"/>
              <a:t> </a:t>
            </a:r>
            <a:r>
              <a:rPr lang="fr-FR" sz="1400" dirty="0"/>
              <a:t>= </a:t>
            </a:r>
            <a:r>
              <a:rPr lang="fr-FR" sz="1400" dirty="0" smtClean="0">
                <a:solidFill>
                  <a:srgbClr val="00B050"/>
                </a:solidFill>
              </a:rPr>
              <a:t>1202</a:t>
            </a:r>
            <a:r>
              <a:rPr lang="fr-FR" sz="1400" dirty="0" smtClean="0"/>
              <a:t> A/mm</a:t>
            </a:r>
            <a:r>
              <a:rPr lang="fr-FR" sz="1400" baseline="30000" dirty="0" smtClean="0"/>
              <a:t>2</a:t>
            </a:r>
            <a:endParaRPr lang="fr-FR" sz="1400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1564416" y="4619503"/>
            <a:ext cx="429141" cy="43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829937" y="4271552"/>
            <a:ext cx="16393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dirty="0" smtClean="0"/>
              <a:t>J</a:t>
            </a:r>
            <a:r>
              <a:rPr lang="fr-FR" sz="1400" baseline="-25000" dirty="0" smtClean="0"/>
              <a:t>E</a:t>
            </a:r>
            <a:r>
              <a:rPr lang="fr-FR" sz="1400" dirty="0" smtClean="0"/>
              <a:t> = 485 A/mm</a:t>
            </a:r>
            <a:r>
              <a:rPr lang="fr-FR" sz="1400" baseline="30000" dirty="0" smtClean="0"/>
              <a:t>2</a:t>
            </a:r>
          </a:p>
          <a:p>
            <a:pPr algn="r"/>
            <a:r>
              <a:rPr lang="fr-FR" sz="1400" dirty="0" err="1" smtClean="0"/>
              <a:t>J</a:t>
            </a:r>
            <a:r>
              <a:rPr lang="fr-FR" sz="1400" baseline="-25000" dirty="0" err="1" smtClean="0"/>
              <a:t>Cu</a:t>
            </a:r>
            <a:r>
              <a:rPr lang="fr-FR" sz="1400" dirty="0" smtClean="0"/>
              <a:t> </a:t>
            </a:r>
            <a:r>
              <a:rPr lang="fr-FR" sz="1400" dirty="0"/>
              <a:t>= </a:t>
            </a:r>
            <a:r>
              <a:rPr lang="fr-FR" sz="1400" dirty="0" smtClean="0">
                <a:solidFill>
                  <a:srgbClr val="00B050"/>
                </a:solidFill>
              </a:rPr>
              <a:t>1126</a:t>
            </a:r>
            <a:r>
              <a:rPr lang="fr-FR" sz="1400" dirty="0" smtClean="0"/>
              <a:t> A/mm</a:t>
            </a:r>
            <a:r>
              <a:rPr lang="fr-FR" sz="1400" baseline="30000" dirty="0" smtClean="0"/>
              <a:t>2</a:t>
            </a:r>
            <a:endParaRPr lang="fr-FR" sz="1400" baseline="30000" dirty="0"/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5469326" y="4544392"/>
            <a:ext cx="236112" cy="150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564416" y="3018343"/>
            <a:ext cx="2363343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1500 A/mm2 @ 16 T, 4,2 K</a:t>
            </a:r>
          </a:p>
          <a:p>
            <a:pPr algn="ctr"/>
            <a:r>
              <a:rPr lang="fr-FR" sz="1400" dirty="0" smtClean="0"/>
              <a:t>0,8 </a:t>
            </a:r>
            <a:r>
              <a:rPr lang="fr-FR" sz="1400" dirty="0" err="1" smtClean="0"/>
              <a:t>Cu:nCu</a:t>
            </a:r>
            <a:r>
              <a:rPr lang="fr-FR" sz="1400" dirty="0" smtClean="0"/>
              <a:t> HF</a:t>
            </a:r>
          </a:p>
          <a:p>
            <a:pPr algn="ctr"/>
            <a:r>
              <a:rPr lang="fr-FR" sz="1400" dirty="0"/>
              <a:t>16,0 </a:t>
            </a:r>
            <a:r>
              <a:rPr lang="fr-FR" sz="1400" dirty="0" smtClean="0"/>
              <a:t>T @ </a:t>
            </a:r>
            <a:r>
              <a:rPr lang="fr-FR" sz="1400" dirty="0"/>
              <a:t>86 %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603638" y="3041041"/>
            <a:ext cx="2363343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1200 A/mm2 @ 16 T, 4,2 K</a:t>
            </a:r>
          </a:p>
          <a:p>
            <a:pPr algn="ctr"/>
            <a:r>
              <a:rPr lang="fr-FR" sz="1400" dirty="0" smtClean="0"/>
              <a:t>1,0 </a:t>
            </a:r>
            <a:r>
              <a:rPr lang="fr-FR" sz="1400" dirty="0" err="1"/>
              <a:t>Cu:nCu</a:t>
            </a:r>
            <a:r>
              <a:rPr lang="fr-FR" sz="1400" dirty="0"/>
              <a:t> </a:t>
            </a:r>
            <a:r>
              <a:rPr lang="fr-FR" sz="1400" dirty="0" smtClean="0"/>
              <a:t>HF</a:t>
            </a:r>
          </a:p>
          <a:p>
            <a:pPr algn="ctr"/>
            <a:r>
              <a:rPr lang="fr-FR" sz="1400" dirty="0" smtClean="0"/>
              <a:t>15,1 </a:t>
            </a:r>
            <a:r>
              <a:rPr lang="fr-FR" sz="1400" dirty="0"/>
              <a:t>T @ 86 </a:t>
            </a:r>
            <a:r>
              <a:rPr lang="fr-FR" sz="1400" dirty="0" smtClean="0"/>
              <a:t>%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28074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Evènement - Date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257501"/>
              </p:ext>
            </p:extLst>
          </p:nvPr>
        </p:nvGraphicFramePr>
        <p:xfrm>
          <a:off x="345092" y="1271494"/>
          <a:ext cx="8056944" cy="3403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73580">
                  <a:extLst>
                    <a:ext uri="{9D8B030D-6E8A-4147-A177-3AD203B41FA5}">
                      <a16:colId xmlns:a16="http://schemas.microsoft.com/office/drawing/2014/main" val="3537493271"/>
                    </a:ext>
                  </a:extLst>
                </a:gridCol>
                <a:gridCol w="1408494">
                  <a:extLst>
                    <a:ext uri="{9D8B030D-6E8A-4147-A177-3AD203B41FA5}">
                      <a16:colId xmlns:a16="http://schemas.microsoft.com/office/drawing/2014/main" val="1444271385"/>
                    </a:ext>
                  </a:extLst>
                </a:gridCol>
                <a:gridCol w="1135380">
                  <a:extLst>
                    <a:ext uri="{9D8B030D-6E8A-4147-A177-3AD203B41FA5}">
                      <a16:colId xmlns:a16="http://schemas.microsoft.com/office/drawing/2014/main" val="430733769"/>
                    </a:ext>
                  </a:extLst>
                </a:gridCol>
                <a:gridCol w="1262380">
                  <a:extLst>
                    <a:ext uri="{9D8B030D-6E8A-4147-A177-3AD203B41FA5}">
                      <a16:colId xmlns:a16="http://schemas.microsoft.com/office/drawing/2014/main" val="3038865711"/>
                    </a:ext>
                  </a:extLst>
                </a:gridCol>
                <a:gridCol w="1389380">
                  <a:extLst>
                    <a:ext uri="{9D8B030D-6E8A-4147-A177-3AD203B41FA5}">
                      <a16:colId xmlns:a16="http://schemas.microsoft.com/office/drawing/2014/main" val="2897332840"/>
                    </a:ext>
                  </a:extLst>
                </a:gridCol>
                <a:gridCol w="887730">
                  <a:extLst>
                    <a:ext uri="{9D8B030D-6E8A-4147-A177-3AD203B41FA5}">
                      <a16:colId xmlns:a16="http://schemas.microsoft.com/office/drawing/2014/main" val="2905122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Version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Jc</a:t>
                      </a:r>
                      <a:r>
                        <a:rPr lang="fr-FR" dirty="0" smtClean="0"/>
                        <a:t> </a:t>
                      </a:r>
                      <a:r>
                        <a:rPr lang="fr-FR" sz="1800" dirty="0" smtClean="0"/>
                        <a:t>@ 16 T,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4,2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 smtClean="0"/>
                        <a:t>Cu:nCu</a:t>
                      </a:r>
                      <a:r>
                        <a:rPr lang="fr-FR" dirty="0" smtClean="0"/>
                        <a:t>,</a:t>
                      </a:r>
                    </a:p>
                    <a:p>
                      <a:pPr algn="l"/>
                      <a:r>
                        <a:rPr lang="fr-FR" dirty="0" smtClean="0"/>
                        <a:t>HF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Quadrant</a:t>
                      </a:r>
                    </a:p>
                    <a:p>
                      <a:pPr algn="l"/>
                      <a:r>
                        <a:rPr lang="fr-FR" dirty="0" smtClean="0"/>
                        <a:t>area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Field at </a:t>
                      </a:r>
                    </a:p>
                    <a:p>
                      <a:pPr algn="l"/>
                      <a:r>
                        <a:rPr lang="fr-FR" dirty="0" smtClean="0"/>
                        <a:t>86 % of LL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 smtClean="0"/>
                        <a:t>J</a:t>
                      </a:r>
                      <a:r>
                        <a:rPr lang="fr-FR" baseline="-25000" dirty="0" err="1" smtClean="0"/>
                        <a:t>Cu,HF</a:t>
                      </a:r>
                      <a:endParaRPr lang="fr-FR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6664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V1 double (ECC)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1500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0,8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2734x2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16,1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1151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584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V1 single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1500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0,8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2734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15,8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1206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170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V2,</a:t>
                      </a:r>
                      <a:r>
                        <a:rPr lang="fr-FR" baseline="0" dirty="0" smtClean="0"/>
                        <a:t> FCC </a:t>
                      </a:r>
                      <a:r>
                        <a:rPr lang="fr-FR" baseline="0" dirty="0" err="1" smtClean="0"/>
                        <a:t>strand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1500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0,8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2734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16,0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1202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5613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V2, DEM </a:t>
                      </a:r>
                      <a:r>
                        <a:rPr lang="fr-FR" dirty="0" err="1" smtClean="0"/>
                        <a:t>strand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1200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2734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15,1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1126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1622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V2.1, </a:t>
                      </a:r>
                      <a:r>
                        <a:rPr lang="fr-FR" b="1" dirty="0" err="1" smtClean="0"/>
                        <a:t>margin</a:t>
                      </a:r>
                      <a:r>
                        <a:rPr lang="fr-FR" b="1" dirty="0" smtClean="0"/>
                        <a:t> </a:t>
                      </a:r>
                    </a:p>
                    <a:p>
                      <a:pPr algn="l"/>
                      <a:r>
                        <a:rPr lang="fr-FR" b="1" dirty="0" err="1" smtClean="0"/>
                        <a:t>optimization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1200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0,9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2734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&gt;15,1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&lt;1200</a:t>
                      </a:r>
                      <a:endParaRPr lang="fr-FR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3429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V2.2,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field</a:t>
                      </a:r>
                      <a:r>
                        <a:rPr lang="fr-FR" baseline="0" dirty="0" smtClean="0"/>
                        <a:t> </a:t>
                      </a:r>
                    </a:p>
                    <a:p>
                      <a:pPr algn="l"/>
                      <a:r>
                        <a:rPr lang="fr-FR" baseline="0" dirty="0" err="1" smtClean="0"/>
                        <a:t>optimization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1200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0,9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&gt;2734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16,0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&lt;1200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4783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319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0" y="3336454"/>
            <a:ext cx="4329621" cy="3239999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Double Aperture, Short </a:t>
            </a:r>
            <a:r>
              <a:rPr lang="fr-FR" dirty="0" err="1" smtClean="0"/>
              <a:t>Sample</a:t>
            </a:r>
            <a:r>
              <a:rPr lang="fr-FR" dirty="0" smtClean="0"/>
              <a:t> </a:t>
            </a:r>
            <a:r>
              <a:rPr lang="fr-FR" smtClean="0"/>
              <a:t>evaluation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Evènement - Date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6792927" y="3509700"/>
            <a:ext cx="6923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819053" y="3554661"/>
            <a:ext cx="64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100 mm</a:t>
            </a:r>
            <a:endParaRPr lang="fr-FR" sz="1000" dirty="0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378" y="3344440"/>
            <a:ext cx="4329621" cy="3224027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754860" y="1099401"/>
            <a:ext cx="341074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Linear</a:t>
            </a:r>
            <a:r>
              <a:rPr lang="fr-FR" sz="1400" b="1" dirty="0" smtClean="0"/>
              <a:t> trend </a:t>
            </a:r>
            <a:r>
              <a:rPr lang="fr-FR" sz="1400" b="1" dirty="0" err="1" smtClean="0"/>
              <a:t>with</a:t>
            </a:r>
            <a:r>
              <a:rPr lang="fr-FR" sz="1400" b="1" dirty="0" smtClean="0"/>
              <a:t> 2 adjacent points </a:t>
            </a:r>
          </a:p>
          <a:p>
            <a:r>
              <a:rPr lang="fr-FR" sz="1400" b="1" dirty="0" smtClean="0"/>
              <a:t>(J = </a:t>
            </a:r>
            <a:r>
              <a:rPr lang="fr-FR" sz="1400" b="1" dirty="0" err="1" smtClean="0"/>
              <a:t>aB+b</a:t>
            </a:r>
            <a:r>
              <a:rPr lang="fr-FR" sz="1400" b="1" dirty="0" smtClean="0"/>
              <a:t>):</a:t>
            </a:r>
          </a:p>
          <a:p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16,1 </a:t>
            </a:r>
            <a:r>
              <a:rPr lang="fr-FR" sz="1400" dirty="0"/>
              <a:t>T @ 86 </a:t>
            </a:r>
            <a:r>
              <a:rPr lang="fr-FR" sz="1400" dirty="0" smtClean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/>
              <a:t>Margins</a:t>
            </a:r>
            <a:r>
              <a:rPr lang="fr-FR" sz="1400" dirty="0" smtClean="0"/>
              <a:t> at 10 kA = </a:t>
            </a:r>
            <a:r>
              <a:rPr lang="fr-FR" sz="1400" dirty="0" smtClean="0"/>
              <a:t>13% </a:t>
            </a:r>
            <a:r>
              <a:rPr lang="fr-FR" sz="1400" dirty="0" smtClean="0"/>
              <a:t>HF / </a:t>
            </a:r>
            <a:r>
              <a:rPr lang="fr-FR" sz="1400" dirty="0" smtClean="0"/>
              <a:t>14% </a:t>
            </a:r>
            <a:r>
              <a:rPr lang="fr-FR" sz="1400" dirty="0" smtClean="0"/>
              <a:t>LF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2" name="Rectangle 1"/>
          <p:cNvSpPr/>
          <p:nvPr/>
        </p:nvSpPr>
        <p:spPr>
          <a:xfrm>
            <a:off x="3251636" y="5883122"/>
            <a:ext cx="577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10 kA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691932" y="5752211"/>
            <a:ext cx="577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11 kA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4990506" y="1133057"/>
            <a:ext cx="3531194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Linear</a:t>
            </a:r>
            <a:r>
              <a:rPr lang="fr-FR" sz="1400" b="1" dirty="0" smtClean="0"/>
              <a:t> trend </a:t>
            </a:r>
            <a:r>
              <a:rPr lang="fr-FR" sz="1400" b="1" dirty="0" err="1" smtClean="0"/>
              <a:t>starting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from</a:t>
            </a:r>
            <a:r>
              <a:rPr lang="fr-FR" sz="1400" b="1" dirty="0" smtClean="0"/>
              <a:t> 0 </a:t>
            </a:r>
          </a:p>
          <a:p>
            <a:r>
              <a:rPr lang="fr-FR" sz="1400" b="1" dirty="0" smtClean="0"/>
              <a:t>(</a:t>
            </a:r>
            <a:r>
              <a:rPr lang="fr-FR" sz="1400" b="1" dirty="0"/>
              <a:t>J = </a:t>
            </a:r>
            <a:r>
              <a:rPr lang="fr-FR" sz="1400" b="1" dirty="0" err="1" smtClean="0"/>
              <a:t>aB</a:t>
            </a:r>
            <a:r>
              <a:rPr lang="fr-FR" sz="1400" b="1" dirty="0" smtClean="0"/>
              <a:t>): </a:t>
            </a:r>
          </a:p>
          <a:p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15,9 T @ 86 %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Margins</a:t>
            </a:r>
            <a:r>
              <a:rPr lang="fr-FR" sz="1400" dirty="0"/>
              <a:t> at 10 kA = </a:t>
            </a:r>
            <a:r>
              <a:rPr lang="fr-FR" sz="1400" dirty="0" smtClean="0"/>
              <a:t>13% </a:t>
            </a:r>
            <a:r>
              <a:rPr lang="fr-FR" sz="1400" dirty="0"/>
              <a:t>HF / </a:t>
            </a:r>
            <a:r>
              <a:rPr lang="fr-FR" sz="1400" dirty="0" smtClean="0"/>
              <a:t>16% </a:t>
            </a:r>
            <a:r>
              <a:rPr lang="fr-FR" sz="1400" dirty="0"/>
              <a:t>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41" name="Rectangle 40"/>
          <p:cNvSpPr/>
          <p:nvPr/>
        </p:nvSpPr>
        <p:spPr>
          <a:xfrm>
            <a:off x="7319173" y="6035928"/>
            <a:ext cx="577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10 kA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803824" y="5886144"/>
            <a:ext cx="973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10 kA+10%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857691" y="4459352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14,9 T</a:t>
            </a:r>
          </a:p>
          <a:p>
            <a:r>
              <a:rPr lang="fr-FR" sz="1200" dirty="0" smtClean="0">
                <a:solidFill>
                  <a:srgbClr val="00B050"/>
                </a:solidFill>
              </a:rPr>
              <a:t>571 A/mm2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182326" y="5529242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19,5 T</a:t>
            </a:r>
          </a:p>
          <a:p>
            <a:r>
              <a:rPr lang="fr-FR" sz="1200" dirty="0" smtClean="0">
                <a:solidFill>
                  <a:srgbClr val="0000FF"/>
                </a:solidFill>
              </a:rPr>
              <a:t>390 A/mm2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875501" y="4208596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14,9 </a:t>
            </a:r>
            <a:r>
              <a:rPr lang="fr-FR" sz="1200" dirty="0" smtClean="0">
                <a:solidFill>
                  <a:srgbClr val="00B050"/>
                </a:solidFill>
              </a:rPr>
              <a:t>T</a:t>
            </a:r>
          </a:p>
          <a:p>
            <a:r>
              <a:rPr lang="fr-FR" sz="1200" dirty="0" smtClean="0">
                <a:solidFill>
                  <a:srgbClr val="00B050"/>
                </a:solidFill>
              </a:rPr>
              <a:t>576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smtClean="0">
                <a:solidFill>
                  <a:srgbClr val="00B050"/>
                </a:solidFill>
              </a:rPr>
              <a:t>A/mm2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815578" y="5123434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19,4 </a:t>
            </a:r>
            <a:r>
              <a:rPr lang="fr-FR" sz="1200" dirty="0" smtClean="0">
                <a:solidFill>
                  <a:srgbClr val="0000FF"/>
                </a:solidFill>
              </a:rPr>
              <a:t>T</a:t>
            </a:r>
          </a:p>
          <a:p>
            <a:r>
              <a:rPr lang="fr-FR" sz="1200" dirty="0" smtClean="0">
                <a:solidFill>
                  <a:srgbClr val="0000FF"/>
                </a:solidFill>
              </a:rPr>
              <a:t>393</a:t>
            </a:r>
            <a:r>
              <a:rPr lang="fr-FR" sz="1200" dirty="0" smtClean="0">
                <a:solidFill>
                  <a:srgbClr val="0000FF"/>
                </a:solidFill>
              </a:rPr>
              <a:t> </a:t>
            </a:r>
            <a:r>
              <a:rPr lang="fr-FR" sz="1200" dirty="0" smtClean="0">
                <a:solidFill>
                  <a:srgbClr val="0000FF"/>
                </a:solidFill>
              </a:rPr>
              <a:t>A/mm2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18922" y="5616140"/>
            <a:ext cx="577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12 </a:t>
            </a:r>
            <a:r>
              <a:rPr lang="fr-FR" sz="1200" dirty="0" smtClean="0">
                <a:solidFill>
                  <a:srgbClr val="0000FF"/>
                </a:solidFill>
              </a:rPr>
              <a:t>kA</a:t>
            </a:r>
            <a:endParaRPr lang="fr-FR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19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0" y="3336454"/>
            <a:ext cx="4329621" cy="3239999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Aperture V2, Short </a:t>
            </a:r>
            <a:r>
              <a:rPr lang="fr-FR" dirty="0" err="1" smtClean="0"/>
              <a:t>Sample</a:t>
            </a:r>
            <a:r>
              <a:rPr lang="fr-FR" dirty="0" smtClean="0"/>
              <a:t> </a:t>
            </a:r>
            <a:r>
              <a:rPr lang="fr-FR" dirty="0" err="1" smtClean="0"/>
              <a:t>evaluation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Evènement - Date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6792927" y="3509700"/>
            <a:ext cx="6923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819053" y="3554661"/>
            <a:ext cx="64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100 mm</a:t>
            </a:r>
            <a:endParaRPr lang="fr-FR" sz="1000" dirty="0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050" y="3344440"/>
            <a:ext cx="4308276" cy="3224027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754860" y="1099401"/>
            <a:ext cx="3410740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Linear</a:t>
            </a:r>
            <a:r>
              <a:rPr lang="fr-FR" sz="1400" b="1" dirty="0" smtClean="0"/>
              <a:t> trend </a:t>
            </a:r>
            <a:r>
              <a:rPr lang="fr-FR" sz="1400" b="1" dirty="0" err="1" smtClean="0"/>
              <a:t>with</a:t>
            </a:r>
            <a:r>
              <a:rPr lang="fr-FR" sz="1400" b="1" dirty="0" smtClean="0"/>
              <a:t> 2 adjacent points </a:t>
            </a:r>
          </a:p>
          <a:p>
            <a:r>
              <a:rPr lang="fr-FR" sz="1400" b="1" dirty="0" smtClean="0"/>
              <a:t>(J = </a:t>
            </a:r>
            <a:r>
              <a:rPr lang="fr-FR" sz="1400" b="1" dirty="0" err="1" smtClean="0"/>
              <a:t>aB+b</a:t>
            </a:r>
            <a:r>
              <a:rPr lang="fr-FR" sz="1400" b="1" dirty="0" smtClean="0"/>
              <a:t>):</a:t>
            </a:r>
          </a:p>
          <a:p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15,1 </a:t>
            </a:r>
            <a:r>
              <a:rPr lang="fr-FR" sz="1400" dirty="0"/>
              <a:t>T @ 86 </a:t>
            </a:r>
            <a:r>
              <a:rPr lang="fr-FR" sz="1400" dirty="0" smtClean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40" name="ZoneTexte 39"/>
          <p:cNvSpPr txBox="1"/>
          <p:nvPr/>
        </p:nvSpPr>
        <p:spPr>
          <a:xfrm>
            <a:off x="4990506" y="1133057"/>
            <a:ext cx="353119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Linear</a:t>
            </a:r>
            <a:r>
              <a:rPr lang="fr-FR" sz="1400" b="1" dirty="0" smtClean="0"/>
              <a:t> trend </a:t>
            </a:r>
            <a:r>
              <a:rPr lang="fr-FR" sz="1400" b="1" dirty="0" err="1" smtClean="0"/>
              <a:t>starting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from</a:t>
            </a:r>
            <a:r>
              <a:rPr lang="fr-FR" sz="1400" b="1" dirty="0" smtClean="0"/>
              <a:t> 0 </a:t>
            </a:r>
          </a:p>
          <a:p>
            <a:r>
              <a:rPr lang="fr-FR" sz="1400" b="1" dirty="0" smtClean="0"/>
              <a:t>(</a:t>
            </a:r>
            <a:r>
              <a:rPr lang="fr-FR" sz="1400" b="1" dirty="0"/>
              <a:t>J = </a:t>
            </a:r>
            <a:r>
              <a:rPr lang="fr-FR" sz="1400" b="1" dirty="0" err="1" smtClean="0"/>
              <a:t>aB</a:t>
            </a:r>
            <a:r>
              <a:rPr lang="fr-FR" sz="1400" b="1" dirty="0" smtClean="0"/>
              <a:t>): </a:t>
            </a:r>
          </a:p>
          <a:p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14,9 T @ 86 %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44" name="Rectangle 43"/>
          <p:cNvSpPr/>
          <p:nvPr/>
        </p:nvSpPr>
        <p:spPr>
          <a:xfrm>
            <a:off x="5450596" y="4439428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13,5 T</a:t>
            </a:r>
          </a:p>
          <a:p>
            <a:r>
              <a:rPr lang="fr-FR" sz="1200" dirty="0" smtClean="0">
                <a:solidFill>
                  <a:srgbClr val="00B050"/>
                </a:solidFill>
              </a:rPr>
              <a:t>558 A/mm2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691563" y="5286402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18,2 T</a:t>
            </a:r>
          </a:p>
          <a:p>
            <a:r>
              <a:rPr lang="fr-FR" sz="1200" dirty="0" smtClean="0">
                <a:solidFill>
                  <a:srgbClr val="0000FF"/>
                </a:solidFill>
              </a:rPr>
              <a:t>381 A/mm2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33955" y="4397713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13,5 T</a:t>
            </a:r>
          </a:p>
          <a:p>
            <a:r>
              <a:rPr lang="fr-FR" sz="1200" dirty="0" smtClean="0">
                <a:solidFill>
                  <a:srgbClr val="00B050"/>
                </a:solidFill>
              </a:rPr>
              <a:t>564 A/mm2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513853" y="5221748"/>
            <a:ext cx="961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18,1 T</a:t>
            </a:r>
          </a:p>
          <a:p>
            <a:r>
              <a:rPr lang="fr-FR" sz="1200" dirty="0" smtClean="0">
                <a:solidFill>
                  <a:srgbClr val="0000FF"/>
                </a:solidFill>
              </a:rPr>
              <a:t>385 A/mm2</a:t>
            </a:r>
            <a:endParaRPr lang="fr-FR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504954"/>
      </p:ext>
    </p:extLst>
  </p:cSld>
  <p:clrMapOvr>
    <a:masterClrMapping/>
  </p:clrMapOvr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12104</TotalTime>
  <Words>400</Words>
  <Application>Microsoft Office PowerPoint</Application>
  <PresentationFormat>Affichage à l'écran (4:3)</PresentationFormat>
  <Paragraphs>147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Verdana</vt:lpstr>
      <vt:lpstr>Wingdings</vt:lpstr>
      <vt:lpstr>Exemple_powerpoint_Irfu</vt:lpstr>
      <vt:lpstr>Présentation PowerPoint</vt:lpstr>
      <vt:lpstr>V1: from double to single aperture</vt:lpstr>
      <vt:lpstr>V2: Starting Point of the Optimization</vt:lpstr>
      <vt:lpstr>Summary</vt:lpstr>
      <vt:lpstr>Double Aperture, Short Sample evaluation</vt:lpstr>
      <vt:lpstr>Single Aperture V2, Short Sample evaluation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Nqce</dc:title>
  <dc:creator>Bougamont Emmanuelle</dc:creator>
  <cp:lastModifiedBy>ROCHEPAULT Etienne</cp:lastModifiedBy>
  <cp:revision>405</cp:revision>
  <cp:lastPrinted>2013-09-04T15:41:21Z</cp:lastPrinted>
  <dcterms:created xsi:type="dcterms:W3CDTF">2012-10-13T15:33:03Z</dcterms:created>
  <dcterms:modified xsi:type="dcterms:W3CDTF">2017-12-15T10:22:36Z</dcterms:modified>
</cp:coreProperties>
</file>