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858000" cy="91440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-111" charset="2"/>
      <a:defRPr kern="1200">
        <a:solidFill>
          <a:schemeClr val="tx1"/>
        </a:solidFill>
        <a:latin typeface="Arial" pitchFamily="-111" charset="0"/>
        <a:ea typeface="+mn-ea"/>
        <a:cs typeface="+mn-cs"/>
      </a:defRPr>
    </a:lvl1pPr>
    <a:lvl2pPr marL="4318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-111" charset="2"/>
      <a:defRPr kern="1200">
        <a:solidFill>
          <a:schemeClr val="tx1"/>
        </a:solidFill>
        <a:latin typeface="Arial" pitchFamily="-111" charset="0"/>
        <a:ea typeface="+mn-ea"/>
        <a:cs typeface="+mn-cs"/>
      </a:defRPr>
    </a:lvl2pPr>
    <a:lvl3pPr marL="6477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-111" charset="2"/>
      <a:defRPr kern="1200">
        <a:solidFill>
          <a:schemeClr val="tx1"/>
        </a:solidFill>
        <a:latin typeface="Arial" pitchFamily="-111" charset="0"/>
        <a:ea typeface="+mn-ea"/>
        <a:cs typeface="+mn-cs"/>
      </a:defRPr>
    </a:lvl3pPr>
    <a:lvl4pPr marL="8636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-111" charset="2"/>
      <a:defRPr kern="1200">
        <a:solidFill>
          <a:schemeClr val="tx1"/>
        </a:solidFill>
        <a:latin typeface="Arial" pitchFamily="-111" charset="0"/>
        <a:ea typeface="+mn-ea"/>
        <a:cs typeface="+mn-cs"/>
      </a:defRPr>
    </a:lvl4pPr>
    <a:lvl5pPr marL="10795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-111" charset="2"/>
      <a:defRPr kern="1200">
        <a:solidFill>
          <a:schemeClr val="tx1"/>
        </a:solidFill>
        <a:latin typeface="Arial" pitchFamily="-111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11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11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11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1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4F2"/>
    <a:srgbClr val="D3D4E4"/>
    <a:srgbClr val="800000"/>
    <a:srgbClr val="004080"/>
    <a:srgbClr val="FF8538"/>
    <a:srgbClr val="FFA0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2547" autoAdjust="0"/>
  </p:normalViewPr>
  <p:slideViewPr>
    <p:cSldViewPr>
      <p:cViewPr>
        <p:scale>
          <a:sx n="41" d="100"/>
          <a:sy n="41" d="100"/>
        </p:scale>
        <p:origin x="1336" y="-55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2360D-F7BE-8941-AC8B-6858137735F3}" type="datetimeFigureOut">
              <a:rPr lang="en-US" smtClean="0"/>
              <a:pPr/>
              <a:t>7/29/19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8944F-C165-C449-8D60-6B50676D84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4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552700" y="763588"/>
            <a:ext cx="26654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7" y="4776791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1"/>
            <a:ext cx="3371850" cy="5016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-111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1"/>
            <a:ext cx="3371850" cy="5016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-111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4"/>
            <a:ext cx="3371850" cy="5016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-111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4"/>
            <a:ext cx="3371850" cy="5016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-111" charset="0"/>
                <a:ea typeface="DejaVu Sans" charset="0"/>
                <a:cs typeface="DejaVu Sans" charset="0"/>
              </a:defRPr>
            </a:lvl1pPr>
          </a:lstStyle>
          <a:p>
            <a:fld id="{9EA576D5-414D-184D-B34C-01B28CFB86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774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-111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-111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-111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-111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-111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8F0FC4-F3ED-D94A-92FC-2EDA663312A8}" type="slidenum">
              <a:rPr lang="en-US"/>
              <a:pPr/>
              <a:t>1</a:t>
            </a:fld>
            <a:endParaRPr lang="en-US"/>
          </a:p>
        </p:txBody>
      </p:sp>
      <p:sp>
        <p:nvSpPr>
          <p:cNvPr id="40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588" cy="42513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2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tIns="91440" anchor="b">
            <a:prstTxWarp prst="textNoShape">
              <a:avLst/>
            </a:prstTxWarp>
          </a:bodyPr>
          <a:lstStyle/>
          <a:p>
            <a:pPr algn="r"/>
            <a:fld id="{59FF518B-CFCA-0941-8347-8C3D440CA5E4}" type="slidenum">
              <a:rPr lang="en-US" sz="1400">
                <a:solidFill>
                  <a:srgbClr val="000000"/>
                </a:solidFill>
                <a:latin typeface="Times New Roman" pitchFamily="-111" charset="0"/>
                <a:ea typeface="DejaVu Sans" charset="0"/>
                <a:cs typeface="DejaVu Sans" charset="0"/>
              </a:rPr>
              <a:pPr algn="r"/>
              <a:t>1</a:t>
            </a:fld>
            <a:fld id="{60342B2F-CE7D-CB43-8664-66FA9998C401}" type="slidenum">
              <a:rPr lang="en-US" sz="1400">
                <a:solidFill>
                  <a:srgbClr val="000000"/>
                </a:solidFill>
                <a:latin typeface="Times New Roman" pitchFamily="-111" charset="0"/>
                <a:ea typeface="DejaVu Sans" charset="0"/>
                <a:cs typeface="DejaVu Sans" charset="0"/>
              </a:rPr>
              <a:pPr algn="r"/>
              <a:t>1</a:t>
            </a:fld>
            <a:endParaRPr lang="en-US" sz="1400">
              <a:solidFill>
                <a:srgbClr val="000000"/>
              </a:solidFill>
              <a:latin typeface="Times New Roman" pitchFamily="-111" charset="0"/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125" y="13296900"/>
            <a:ext cx="25734963" cy="9175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38" y="24255413"/>
            <a:ext cx="21191537" cy="109394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789324E-ECAE-1E4A-A473-80C8A26349D3}" type="slidenum">
              <a:rPr lang="en-US"/>
              <a:pPr/>
              <a:t>‹#›</a:t>
            </a:fld>
            <a:fld id="{9727AAF1-EFA4-5E40-AB3B-E69CC9E399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2889" y="10015539"/>
            <a:ext cx="27244675" cy="28247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E78F8F-030B-8242-933C-F606A17B97E9}" type="slidenum">
              <a:rPr lang="en-US"/>
              <a:pPr/>
              <a:t>‹#›</a:t>
            </a:fld>
            <a:fld id="{930DDE5B-42F3-2C40-B7EC-037A8801A2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47189" y="10015539"/>
            <a:ext cx="6810375" cy="28247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2888" y="10015539"/>
            <a:ext cx="20281900" cy="28247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6EEE724-26C7-2C4C-87B2-5035C8C44B42}" type="slidenum">
              <a:rPr lang="en-US"/>
              <a:pPr/>
              <a:t>‹#›</a:t>
            </a:fld>
            <a:fld id="{98661D32-984F-964F-B64D-D76619364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6" y="11871325"/>
            <a:ext cx="25731788" cy="12023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1514475" y="39673214"/>
            <a:ext cx="7062788" cy="2276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10344151" y="39673214"/>
            <a:ext cx="9585325" cy="2276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21697951" y="39673214"/>
            <a:ext cx="7062788" cy="2276475"/>
          </a:xfrm>
        </p:spPr>
        <p:txBody>
          <a:bodyPr/>
          <a:lstStyle>
            <a:lvl1pPr>
              <a:defRPr smtClean="0"/>
            </a:lvl1pPr>
          </a:lstStyle>
          <a:p>
            <a:fld id="{562197A3-96FC-7847-A4F3-70D99A577978}" type="slidenum">
              <a:rPr lang="en-US"/>
              <a:pPr/>
              <a:t>‹#›</a:t>
            </a:fld>
            <a:fld id="{3E0B92AF-F540-2A4C-A76C-318F28C6F9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2889" y="10015539"/>
            <a:ext cx="27244675" cy="28247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1103965-BD16-1644-B743-BB398C1A9E2F}" type="slidenum">
              <a:rPr lang="en-US"/>
              <a:pPr/>
              <a:t>‹#›</a:t>
            </a:fld>
            <a:fld id="{86080652-ED7A-0944-BF33-C51CCFDDD0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6" y="27505025"/>
            <a:ext cx="25734963" cy="8501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0776" y="18141951"/>
            <a:ext cx="25734963" cy="9363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9789115-8FCE-954F-A249-913AE956149A}" type="slidenum">
              <a:rPr lang="en-US"/>
              <a:pPr/>
              <a:t>‹#›</a:t>
            </a:fld>
            <a:fld id="{729F428F-CBB5-B145-958C-0B9A5FBF2B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2889" y="10015539"/>
            <a:ext cx="13546137" cy="28247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11425" y="10015539"/>
            <a:ext cx="13546138" cy="28247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63D88CD-6D59-DB46-A87B-8A350A9CC209}" type="slidenum">
              <a:rPr lang="en-US"/>
              <a:pPr/>
              <a:t>‹#›</a:t>
            </a:fld>
            <a:fld id="{2A0977C8-E328-8345-80E6-B7BE1F5775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476" y="1714501"/>
            <a:ext cx="27246263" cy="7134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476" y="9580564"/>
            <a:ext cx="13376275" cy="3994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4476" y="13574713"/>
            <a:ext cx="13376275" cy="246618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700" y="9580564"/>
            <a:ext cx="13381038" cy="3994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700" y="13574713"/>
            <a:ext cx="13381038" cy="246618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56381BF-7337-7F46-89F4-304901CF7C10}" type="slidenum">
              <a:rPr lang="en-US"/>
              <a:pPr/>
              <a:t>‹#›</a:t>
            </a:fld>
            <a:fld id="{967BAD18-6746-0342-B005-8E1FD17D52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D3270E4-9E09-4C4F-9270-46DF448BECFF}" type="slidenum">
              <a:rPr lang="en-US"/>
              <a:pPr/>
              <a:t>‹#›</a:t>
            </a:fld>
            <a:fld id="{0D3F1DD0-711F-A542-B8D4-BCCB35E2A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D09E07A-5202-7B4B-9326-05E982A733B2}" type="slidenum">
              <a:rPr lang="en-US"/>
              <a:pPr/>
              <a:t>‹#›</a:t>
            </a:fld>
            <a:fld id="{74E44F09-04D0-7148-8E3B-73C2F44E8B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476" y="1704974"/>
            <a:ext cx="9959975" cy="725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400" y="1704975"/>
            <a:ext cx="16924338" cy="3653154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476" y="8956676"/>
            <a:ext cx="9959975" cy="29279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5105E97-BA22-6740-B90E-0570203DB0A4}" type="slidenum">
              <a:rPr lang="en-US"/>
              <a:pPr/>
              <a:t>‹#›</a:t>
            </a:fld>
            <a:fld id="{ECB1C54C-318A-6844-82B4-AA03A6DF6B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076" y="29962476"/>
            <a:ext cx="18165763" cy="35369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076" y="3824288"/>
            <a:ext cx="18165763" cy="256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076" y="33499426"/>
            <a:ext cx="18165763" cy="5024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10/6/09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CB9E59C-4B57-5D42-A565-FEEA52220103}" type="slidenum">
              <a:rPr lang="en-US"/>
              <a:pPr/>
              <a:t>‹#›</a:t>
            </a:fld>
            <a:fld id="{6B427869-4570-EE4A-9E6F-DF31E615A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70126" y="11871325"/>
            <a:ext cx="25731788" cy="1202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1514475" y="39673214"/>
            <a:ext cx="7062788" cy="227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98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200">
                <a:solidFill>
                  <a:srgbClr val="000000"/>
                </a:solidFill>
                <a:latin typeface="+mn-lt" charset="0"/>
                <a:ea typeface="+mn-ea" charset="0"/>
                <a:cs typeface="+mn-ea" charset="0"/>
              </a:defRPr>
            </a:lvl1pPr>
          </a:lstStyle>
          <a:p>
            <a:r>
              <a:rPr lang="en-US"/>
              <a:t>10/6/09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10344151" y="39673214"/>
            <a:ext cx="9585325" cy="227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98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8200">
                <a:solidFill>
                  <a:srgbClr val="000000"/>
                </a:solidFill>
                <a:latin typeface="+mn-lt" charset="0"/>
                <a:ea typeface="+mn-ea" charset="0"/>
                <a:cs typeface="+mn-ea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21697951" y="39673214"/>
            <a:ext cx="7062788" cy="227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98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8200">
                <a:solidFill>
                  <a:srgbClr val="000000"/>
                </a:solidFill>
                <a:latin typeface="+mn-lt" charset="0"/>
                <a:ea typeface="+mn-ea" charset="0"/>
                <a:cs typeface="+mn-ea" charset="0"/>
              </a:defRPr>
            </a:lvl1pPr>
          </a:lstStyle>
          <a:p>
            <a:fld id="{47A04BBF-196F-DA47-B5A9-BD63C64F1298}" type="slidenum">
              <a:rPr lang="en-US"/>
              <a:pPr/>
              <a:t>‹#›</a:t>
            </a:fld>
            <a:fld id="{00DE17EE-32EB-FD4C-B543-0570CA59BF2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11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4318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11" charset="2"/>
        <a:defRPr sz="4400">
          <a:solidFill>
            <a:srgbClr val="000000"/>
          </a:solidFill>
          <a:latin typeface="Arial" pitchFamily="-111" charset="0"/>
          <a:ea typeface="DejaVu Sans" charset="0"/>
          <a:cs typeface="DejaVu Sans" charset="0"/>
        </a:defRPr>
      </a:lvl2pPr>
      <a:lvl3pPr marL="6477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11" charset="2"/>
        <a:defRPr sz="4400">
          <a:solidFill>
            <a:srgbClr val="000000"/>
          </a:solidFill>
          <a:latin typeface="Arial" pitchFamily="-111" charset="0"/>
          <a:ea typeface="DejaVu Sans" charset="0"/>
          <a:cs typeface="DejaVu Sans" charset="0"/>
        </a:defRPr>
      </a:lvl3pPr>
      <a:lvl4pPr marL="8636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11" charset="2"/>
        <a:defRPr sz="4400">
          <a:solidFill>
            <a:srgbClr val="000000"/>
          </a:solidFill>
          <a:latin typeface="Arial" pitchFamily="-111" charset="0"/>
          <a:ea typeface="DejaVu Sans" charset="0"/>
          <a:cs typeface="DejaVu Sans" charset="0"/>
        </a:defRPr>
      </a:lvl4pPr>
      <a:lvl5pPr marL="10795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11" charset="2"/>
        <a:defRPr sz="4400">
          <a:solidFill>
            <a:srgbClr val="000000"/>
          </a:solidFill>
          <a:latin typeface="Arial" pitchFamily="-111" charset="0"/>
          <a:ea typeface="DejaVu Sans" charset="0"/>
          <a:cs typeface="DejaVu Sans" charset="0"/>
        </a:defRPr>
      </a:lvl5pPr>
      <a:lvl6pPr marL="15367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11" charset="2"/>
        <a:defRPr sz="4400">
          <a:solidFill>
            <a:srgbClr val="000000"/>
          </a:solidFill>
          <a:latin typeface="Arial" pitchFamily="-111" charset="0"/>
          <a:ea typeface="DejaVu Sans" charset="0"/>
          <a:cs typeface="DejaVu Sans" charset="0"/>
        </a:defRPr>
      </a:lvl6pPr>
      <a:lvl7pPr marL="19939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11" charset="2"/>
        <a:defRPr sz="4400">
          <a:solidFill>
            <a:srgbClr val="000000"/>
          </a:solidFill>
          <a:latin typeface="Arial" pitchFamily="-111" charset="0"/>
          <a:ea typeface="DejaVu Sans" charset="0"/>
          <a:cs typeface="DejaVu Sans" charset="0"/>
        </a:defRPr>
      </a:lvl7pPr>
      <a:lvl8pPr marL="24511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11" charset="2"/>
        <a:defRPr sz="4400">
          <a:solidFill>
            <a:srgbClr val="000000"/>
          </a:solidFill>
          <a:latin typeface="Arial" pitchFamily="-111" charset="0"/>
          <a:ea typeface="DejaVu Sans" charset="0"/>
          <a:cs typeface="DejaVu Sans" charset="0"/>
        </a:defRPr>
      </a:lvl8pPr>
      <a:lvl9pPr marL="29083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11" charset="2"/>
        <a:defRPr sz="4400">
          <a:solidFill>
            <a:srgbClr val="000000"/>
          </a:solidFill>
          <a:latin typeface="Arial" pitchFamily="-111" charset="0"/>
          <a:ea typeface="DejaVu Sans" charset="0"/>
          <a:cs typeface="DejaVu Sans" charset="0"/>
        </a:defRPr>
      </a:lvl9pPr>
    </p:titleStyle>
    <p:bodyStyle>
      <a:lvl1pPr marL="431800" indent="-32385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pitchFamily="-111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pitchFamily="-111" charset="2"/>
        <a:buChar char="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95400" indent="-2159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pitchFamily="-111" charset="2"/>
        <a:buChar char="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27200" indent="-2159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pitchFamily="-111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90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-111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-111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-111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-111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-111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26" Type="http://schemas.openxmlformats.org/officeDocument/2006/relationships/image" Target="../media/image24.tiff"/><Relationship Id="rId3" Type="http://schemas.openxmlformats.org/officeDocument/2006/relationships/image" Target="../media/image1.emf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tiff"/><Relationship Id="rId25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tiff"/><Relationship Id="rId23" Type="http://schemas.openxmlformats.org/officeDocument/2006/relationships/image" Target="../media/image21.(null)"/><Relationship Id="rId28" Type="http://schemas.openxmlformats.org/officeDocument/2006/relationships/image" Target="../media/image26.png"/><Relationship Id="rId10" Type="http://schemas.openxmlformats.org/officeDocument/2006/relationships/image" Target="../media/image8.emf"/><Relationship Id="rId19" Type="http://schemas.openxmlformats.org/officeDocument/2006/relationships/image" Target="../media/image17.jpeg"/><Relationship Id="rId4" Type="http://schemas.openxmlformats.org/officeDocument/2006/relationships/image" Target="../media/image2.jp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-10412726" y="6266031"/>
            <a:ext cx="184666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96AD93-53A3-BA47-9BFB-69DCBBF9F077}"/>
              </a:ext>
            </a:extLst>
          </p:cNvPr>
          <p:cNvSpPr/>
          <p:nvPr/>
        </p:nvSpPr>
        <p:spPr bwMode="auto">
          <a:xfrm>
            <a:off x="0" y="894153"/>
            <a:ext cx="30276000" cy="291614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111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1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35FDE2D-C880-D344-B926-1EB01C6FEC70}"/>
              </a:ext>
            </a:extLst>
          </p:cNvPr>
          <p:cNvSpPr/>
          <p:nvPr/>
        </p:nvSpPr>
        <p:spPr bwMode="auto">
          <a:xfrm>
            <a:off x="-33000" y="40658776"/>
            <a:ext cx="30309000" cy="21449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111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1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979F4F-ABA6-5047-8B38-6D6973ABC3C2}"/>
              </a:ext>
            </a:extLst>
          </p:cNvPr>
          <p:cNvSpPr txBox="1"/>
          <p:nvPr/>
        </p:nvSpPr>
        <p:spPr>
          <a:xfrm>
            <a:off x="5957564" y="1200427"/>
            <a:ext cx="17605346" cy="238219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8000" dirty="0"/>
              <a:t>Towards Realistic Implementations of Large Imaging Calorimeters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EC2F5C43-FD6C-E042-A39A-8CA3BDB30C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907" t="1" r="23603" b="27130"/>
          <a:stretch/>
        </p:blipFill>
        <p:spPr>
          <a:xfrm>
            <a:off x="205359" y="40791681"/>
            <a:ext cx="1995806" cy="1879176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34EE4DCD-800D-2E45-8F25-D8725D06B5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925" y="1171478"/>
            <a:ext cx="5431714" cy="2298033"/>
          </a:xfrm>
          <a:prstGeom prst="rect">
            <a:avLst/>
          </a:prstGeom>
        </p:spPr>
      </p:pic>
      <p:sp>
        <p:nvSpPr>
          <p:cNvPr id="1050" name="Triangle 1049">
            <a:extLst>
              <a:ext uri="{FF2B5EF4-FFF2-40B4-BE49-F238E27FC236}">
                <a16:creationId xmlns:a16="http://schemas.microsoft.com/office/drawing/2014/main" id="{7CEF8321-EF44-674C-AFF6-E82F490EFEC5}"/>
              </a:ext>
            </a:extLst>
          </p:cNvPr>
          <p:cNvSpPr/>
          <p:nvPr/>
        </p:nvSpPr>
        <p:spPr bwMode="auto">
          <a:xfrm rot="5400000">
            <a:off x="10194941" y="25774482"/>
            <a:ext cx="3264002" cy="1044000"/>
          </a:xfrm>
          <a:prstGeom prst="triangle">
            <a:avLst>
              <a:gd name="adj" fmla="val 50849"/>
            </a:avLst>
          </a:prstGeom>
          <a:solidFill>
            <a:schemeClr val="bg1">
              <a:alpha val="7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111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1" charset="0"/>
            </a:endParaRPr>
          </a:p>
        </p:txBody>
      </p:sp>
      <p:cxnSp>
        <p:nvCxnSpPr>
          <p:cNvPr id="3109" name="AutoShape 37"/>
          <p:cNvCxnSpPr>
            <a:cxnSpLocks noChangeShapeType="1"/>
          </p:cNvCxnSpPr>
          <p:nvPr/>
        </p:nvCxnSpPr>
        <p:spPr bwMode="auto">
          <a:xfrm>
            <a:off x="0" y="8990155"/>
            <a:ext cx="1588" cy="1588"/>
          </a:xfrm>
          <a:prstGeom prst="bentConnector3">
            <a:avLst>
              <a:gd name="adj1" fmla="val 50000"/>
            </a:avLst>
          </a:prstGeom>
          <a:noFill/>
          <a:ln w="44280">
            <a:solidFill>
              <a:srgbClr val="FF0000"/>
            </a:solidFill>
            <a:round/>
            <a:headEnd/>
            <a:tailEnd/>
          </a:ln>
          <a:effectLst/>
        </p:spPr>
      </p:cxnSp>
      <p:sp>
        <p:nvSpPr>
          <p:cNvPr id="64" name="Rectangle 11">
            <a:extLst>
              <a:ext uri="{FF2B5EF4-FFF2-40B4-BE49-F238E27FC236}">
                <a16:creationId xmlns:a16="http://schemas.microsoft.com/office/drawing/2014/main" id="{1D086D6D-69EF-8E45-8890-1AAA77351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26" y="4365745"/>
            <a:ext cx="29748800" cy="6530040"/>
          </a:xfrm>
          <a:prstGeom prst="rect">
            <a:avLst/>
          </a:prstGeom>
          <a:solidFill>
            <a:srgbClr val="FFFFFF">
              <a:alpha val="75999"/>
            </a:srgbClr>
          </a:solidFill>
          <a:ln w="50760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SzPct val="80000"/>
            </a:pPr>
            <a:endParaRPr lang="en-US" sz="3000"/>
          </a:p>
        </p:txBody>
      </p:sp>
      <p:sp>
        <p:nvSpPr>
          <p:cNvPr id="99" name="Rectangle 11">
            <a:extLst>
              <a:ext uri="{FF2B5EF4-FFF2-40B4-BE49-F238E27FC236}">
                <a16:creationId xmlns:a16="http://schemas.microsoft.com/office/drawing/2014/main" id="{6BC1F2AF-62BF-4747-9EA8-29C976C0D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37655" y="20204572"/>
            <a:ext cx="9890014" cy="12163505"/>
          </a:xfrm>
          <a:prstGeom prst="rect">
            <a:avLst/>
          </a:prstGeom>
          <a:solidFill>
            <a:srgbClr val="FFFFFF">
              <a:alpha val="75999"/>
            </a:srgbClr>
          </a:solidFill>
          <a:ln w="50760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SzPct val="80000"/>
            </a:pPr>
            <a:endParaRPr lang="en-US" sz="30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4CAA9E3-B618-A048-9B70-FBB1A50B03F8}"/>
              </a:ext>
            </a:extLst>
          </p:cNvPr>
          <p:cNvSpPr txBox="1"/>
          <p:nvPr/>
        </p:nvSpPr>
        <p:spPr>
          <a:xfrm>
            <a:off x="12838274" y="26130045"/>
            <a:ext cx="4588659" cy="1008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AHCAL prototype     with 39 layers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0DAC0D0-8161-A94A-8FA5-B39202F86A29}"/>
              </a:ext>
            </a:extLst>
          </p:cNvPr>
          <p:cNvGrpSpPr/>
          <p:nvPr/>
        </p:nvGrpSpPr>
        <p:grpSpPr>
          <a:xfrm>
            <a:off x="12538098" y="11525299"/>
            <a:ext cx="17474836" cy="14791953"/>
            <a:chOff x="10629183" y="10568446"/>
            <a:chExt cx="18994123" cy="14181907"/>
          </a:xfrm>
        </p:grpSpPr>
        <p:sp>
          <p:nvSpPr>
            <p:cNvPr id="91" name="Rectangle 11">
              <a:extLst>
                <a:ext uri="{FF2B5EF4-FFF2-40B4-BE49-F238E27FC236}">
                  <a16:creationId xmlns:a16="http://schemas.microsoft.com/office/drawing/2014/main" id="{8E706D60-2983-784C-A50B-75B14903424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228009" y="10568446"/>
              <a:ext cx="7395297" cy="14181907"/>
            </a:xfrm>
            <a:prstGeom prst="rect">
              <a:avLst/>
            </a:prstGeom>
            <a:solidFill>
              <a:srgbClr val="FFFFFF">
                <a:alpha val="75999"/>
              </a:srgbClr>
            </a:solidFill>
            <a:ln w="5076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buSzPct val="80000"/>
              </a:pPr>
              <a:endParaRPr lang="en-US" sz="3000"/>
            </a:p>
          </p:txBody>
        </p:sp>
        <p:sp>
          <p:nvSpPr>
            <p:cNvPr id="42" name="Rectangle 11">
              <a:extLst>
                <a:ext uri="{FF2B5EF4-FFF2-40B4-BE49-F238E27FC236}">
                  <a16:creationId xmlns:a16="http://schemas.microsoft.com/office/drawing/2014/main" id="{3D3E2F4B-EF6F-C24A-A3A9-3C7146F3CFF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629183" y="10569121"/>
              <a:ext cx="11597867" cy="7710717"/>
            </a:xfrm>
            <a:prstGeom prst="rect">
              <a:avLst/>
            </a:prstGeom>
            <a:solidFill>
              <a:srgbClr val="FFFFFF">
                <a:alpha val="75999"/>
              </a:srgbClr>
            </a:solidFill>
            <a:ln w="5076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buSzPct val="80000"/>
              </a:pPr>
              <a:endParaRPr lang="en-US" sz="30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02F9DCB-CD40-024D-A082-236EFB239640}"/>
              </a:ext>
            </a:extLst>
          </p:cNvPr>
          <p:cNvGrpSpPr/>
          <p:nvPr/>
        </p:nvGrpSpPr>
        <p:grpSpPr>
          <a:xfrm rot="16200000" flipH="1" flipV="1">
            <a:off x="14733422" y="24854443"/>
            <a:ext cx="13082980" cy="17473630"/>
            <a:chOff x="10875313" y="10544324"/>
            <a:chExt cx="21533744" cy="18096286"/>
          </a:xfrm>
        </p:grpSpPr>
        <p:sp>
          <p:nvSpPr>
            <p:cNvPr id="48" name="Rectangle 11">
              <a:extLst>
                <a:ext uri="{FF2B5EF4-FFF2-40B4-BE49-F238E27FC236}">
                  <a16:creationId xmlns:a16="http://schemas.microsoft.com/office/drawing/2014/main" id="{5C7A3DA4-9B01-E443-BBD2-ADF5EB698B3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875313" y="10544324"/>
              <a:ext cx="9558723" cy="7045875"/>
            </a:xfrm>
            <a:prstGeom prst="rect">
              <a:avLst/>
            </a:prstGeom>
            <a:solidFill>
              <a:srgbClr val="FFFFFF">
                <a:alpha val="75999"/>
              </a:srgbClr>
            </a:solidFill>
            <a:ln w="5076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buSzPct val="80000"/>
              </a:pPr>
              <a:endParaRPr lang="en-US" sz="3000"/>
            </a:p>
          </p:txBody>
        </p:sp>
        <p:sp>
          <p:nvSpPr>
            <p:cNvPr id="46" name="Rectangle 11">
              <a:extLst>
                <a:ext uri="{FF2B5EF4-FFF2-40B4-BE49-F238E27FC236}">
                  <a16:creationId xmlns:a16="http://schemas.microsoft.com/office/drawing/2014/main" id="{58D7A203-1987-B841-A9BC-B7082FC0607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434037" y="10544327"/>
              <a:ext cx="11975020" cy="18096283"/>
            </a:xfrm>
            <a:prstGeom prst="rect">
              <a:avLst/>
            </a:prstGeom>
            <a:solidFill>
              <a:srgbClr val="FFFFFF">
                <a:alpha val="75999"/>
              </a:srgbClr>
            </a:solidFill>
            <a:ln w="5076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buSzPct val="80000"/>
              </a:pPr>
              <a:endParaRPr lang="en-US" sz="300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6B034CA-6524-184B-95E1-1F71915B0296}"/>
              </a:ext>
            </a:extLst>
          </p:cNvPr>
          <p:cNvSpPr txBox="1"/>
          <p:nvPr/>
        </p:nvSpPr>
        <p:spPr>
          <a:xfrm>
            <a:off x="12850594" y="33151017"/>
            <a:ext cx="8511960" cy="2382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Precision mechanics to assemble structural components, e.g. Electron beam welding of absorber structure for excellent surface flatness and minimal deformation over large areas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A0FB96-DB6C-974B-AF1F-0DDCACBE5F2B}"/>
              </a:ext>
            </a:extLst>
          </p:cNvPr>
          <p:cNvSpPr txBox="1"/>
          <p:nvPr/>
        </p:nvSpPr>
        <p:spPr>
          <a:xfrm>
            <a:off x="23951739" y="12036729"/>
            <a:ext cx="5759607" cy="2382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Timing on a single cell level:</a:t>
            </a:r>
          </a:p>
          <a:p>
            <a:r>
              <a:rPr lang="en-US" sz="3200"/>
              <a:t>~3.3ns for the AHCAL in test beam mode, higher time resolution possible with faster clock setting</a:t>
            </a:r>
          </a:p>
        </p:txBody>
      </p:sp>
      <p:pic>
        <p:nvPicPr>
          <p:cNvPr id="1032" name="Picture 8" descr="page14image1716579520">
            <a:extLst>
              <a:ext uri="{FF2B5EF4-FFF2-40B4-BE49-F238E27FC236}">
                <a16:creationId xmlns:a16="http://schemas.microsoft.com/office/drawing/2014/main" id="{583A2983-ABE6-894F-8352-035A00906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3881" y="15230919"/>
            <a:ext cx="5512600" cy="403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D128EB60-D33A-354B-B94E-B316AAE010D6}"/>
              </a:ext>
            </a:extLst>
          </p:cNvPr>
          <p:cNvSpPr txBox="1"/>
          <p:nvPr/>
        </p:nvSpPr>
        <p:spPr>
          <a:xfrm>
            <a:off x="23435671" y="27200156"/>
            <a:ext cx="6216023" cy="1981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/>
              <a:t>Integration</a:t>
            </a:r>
          </a:p>
          <a:p>
            <a:r>
              <a:rPr lang="en-US" sz="3200"/>
              <a:t>Small scale detector interfaces (DIF) as link between ASICS and DAQ system</a:t>
            </a:r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DA2CB99A-E507-8B48-AD6D-A8FB4F0F8A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39910" y="28580495"/>
            <a:ext cx="4634425" cy="3486783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3A564D63-FDFB-0540-8469-5E3F5ACC7B65}"/>
              </a:ext>
            </a:extLst>
          </p:cNvPr>
          <p:cNvSpPr txBox="1"/>
          <p:nvPr/>
        </p:nvSpPr>
        <p:spPr>
          <a:xfrm>
            <a:off x="17816833" y="21769372"/>
            <a:ext cx="5035257" cy="146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Rigorous testing of all technologies at TB facilities at CERN/DESY</a:t>
            </a:r>
          </a:p>
        </p:txBody>
      </p:sp>
      <p:pic>
        <p:nvPicPr>
          <p:cNvPr id="1036" name="Picture 12" descr="page26image3033358256">
            <a:extLst>
              <a:ext uri="{FF2B5EF4-FFF2-40B4-BE49-F238E27FC236}">
                <a16:creationId xmlns:a16="http://schemas.microsoft.com/office/drawing/2014/main" id="{355725D2-D5F5-BF49-96B9-4AB33D3AF9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8" b="10306"/>
          <a:stretch/>
        </p:blipFill>
        <p:spPr bwMode="auto">
          <a:xfrm>
            <a:off x="23991916" y="21983163"/>
            <a:ext cx="5534565" cy="418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page14image3034326480">
            <a:extLst>
              <a:ext uri="{FF2B5EF4-FFF2-40B4-BE49-F238E27FC236}">
                <a16:creationId xmlns:a16="http://schemas.microsoft.com/office/drawing/2014/main" id="{AE66488E-7EE3-E948-8414-4FBC569966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9" b="4298"/>
          <a:stretch/>
        </p:blipFill>
        <p:spPr bwMode="auto">
          <a:xfrm>
            <a:off x="12901400" y="15200424"/>
            <a:ext cx="5409817" cy="415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48" name="Group 1047">
            <a:extLst>
              <a:ext uri="{FF2B5EF4-FFF2-40B4-BE49-F238E27FC236}">
                <a16:creationId xmlns:a16="http://schemas.microsoft.com/office/drawing/2014/main" id="{6893C576-E155-D642-9D3E-A62C4DB9E552}"/>
              </a:ext>
            </a:extLst>
          </p:cNvPr>
          <p:cNvGrpSpPr/>
          <p:nvPr/>
        </p:nvGrpSpPr>
        <p:grpSpPr>
          <a:xfrm>
            <a:off x="205359" y="32860749"/>
            <a:ext cx="11124145" cy="7272000"/>
            <a:chOff x="728965" y="32469859"/>
            <a:chExt cx="11124145" cy="9072000"/>
          </a:xfrm>
        </p:grpSpPr>
        <p:sp>
          <p:nvSpPr>
            <p:cNvPr id="63" name="Rectangle 11">
              <a:extLst>
                <a:ext uri="{FF2B5EF4-FFF2-40B4-BE49-F238E27FC236}">
                  <a16:creationId xmlns:a16="http://schemas.microsoft.com/office/drawing/2014/main" id="{7A5BDBD4-C95F-AE47-8FB7-858256F23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414" y="32469859"/>
              <a:ext cx="11041134" cy="9072000"/>
            </a:xfrm>
            <a:prstGeom prst="rect">
              <a:avLst/>
            </a:prstGeom>
            <a:solidFill>
              <a:srgbClr val="FFFFFF">
                <a:alpha val="75999"/>
              </a:srgbClr>
            </a:solidFill>
            <a:ln w="5076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buSzPct val="80000"/>
              </a:pPr>
              <a:endParaRPr lang="en-US" sz="300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B5133AD-CAE2-0940-BCE2-E3D2DBD270C4}"/>
                </a:ext>
              </a:extLst>
            </p:cNvPr>
            <p:cNvSpPr txBox="1"/>
            <p:nvPr/>
          </p:nvSpPr>
          <p:spPr>
            <a:xfrm>
              <a:off x="950454" y="32707717"/>
              <a:ext cx="10814115" cy="5328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i="1" dirty="0"/>
                <a:t>Gaseous Readout</a:t>
              </a:r>
              <a:endParaRPr lang="en-US" sz="3200" dirty="0"/>
            </a:p>
            <a:p>
              <a:r>
                <a:rPr lang="en-US" sz="3200" dirty="0"/>
                <a:t>GRPC based hadronic </a:t>
              </a:r>
            </a:p>
            <a:p>
              <a:r>
                <a:rPr lang="en-US" sz="3200" dirty="0"/>
                <a:t>calorimeter </a:t>
              </a:r>
              <a:r>
                <a:rPr lang="en-US" sz="3200" b="1" dirty="0"/>
                <a:t>(SDHCAL)</a:t>
              </a:r>
              <a:r>
                <a:rPr lang="en-US" sz="3200" dirty="0"/>
                <a:t>:</a:t>
              </a:r>
              <a:r>
                <a:rPr lang="en-US" sz="3200" b="1" dirty="0"/>
                <a:t> 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/>
                <a:t>binary and two                                                                bit readout 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/>
                <a:t>1 cm</a:t>
              </a:r>
              <a:r>
                <a:rPr lang="en-US" sz="3200" baseline="30000" dirty="0"/>
                <a:t>2</a:t>
              </a:r>
              <a:r>
                <a:rPr lang="en-US" sz="3200" dirty="0"/>
                <a:t> pad size</a:t>
              </a:r>
            </a:p>
            <a:p>
              <a:endParaRPr lang="en-US" sz="3200" dirty="0"/>
            </a:p>
            <a:p>
              <a:r>
                <a:rPr lang="en-US" sz="3200" dirty="0"/>
                <a:t>Key developments towards scalability to full size experiments</a:t>
              </a:r>
            </a:p>
          </p:txBody>
        </p:sp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90755DD2-8E45-F34A-A904-C8A027349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28965" y="38163098"/>
              <a:ext cx="7686753" cy="3118572"/>
            </a:xfrm>
            <a:prstGeom prst="rect">
              <a:avLst/>
            </a:prstGeom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A4584A6-F43A-8747-B75A-4D703409E593}"/>
                </a:ext>
              </a:extLst>
            </p:cNvPr>
            <p:cNvSpPr txBox="1"/>
            <p:nvPr/>
          </p:nvSpPr>
          <p:spPr>
            <a:xfrm>
              <a:off x="8328506" y="38637427"/>
              <a:ext cx="3524604" cy="1829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/>
                <a:t>Improved gas flow for new 1x2 m</a:t>
              </a:r>
              <a:r>
                <a:rPr lang="en-US" sz="3200" baseline="30000"/>
                <a:t>2</a:t>
              </a:r>
              <a:r>
                <a:rPr lang="en-US" sz="3200"/>
                <a:t> GRPC plates</a:t>
              </a:r>
            </a:p>
          </p:txBody>
        </p:sp>
        <p:pic>
          <p:nvPicPr>
            <p:cNvPr id="1041" name="Picture 17" descr="page9image3034066592">
              <a:extLst>
                <a:ext uri="{FF2B5EF4-FFF2-40B4-BE49-F238E27FC236}">
                  <a16:creationId xmlns:a16="http://schemas.microsoft.com/office/drawing/2014/main" id="{F79960D0-B790-2A4F-BDAE-551A686E1D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7490" y="33240080"/>
              <a:ext cx="6095875" cy="3350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7" name="Group 1046">
            <a:extLst>
              <a:ext uri="{FF2B5EF4-FFF2-40B4-BE49-F238E27FC236}">
                <a16:creationId xmlns:a16="http://schemas.microsoft.com/office/drawing/2014/main" id="{28CACFBD-E351-334B-81EF-7C1EF6DFC565}"/>
              </a:ext>
            </a:extLst>
          </p:cNvPr>
          <p:cNvGrpSpPr/>
          <p:nvPr/>
        </p:nvGrpSpPr>
        <p:grpSpPr>
          <a:xfrm>
            <a:off x="262925" y="20706815"/>
            <a:ext cx="11043839" cy="11179334"/>
            <a:chOff x="611338" y="20083487"/>
            <a:chExt cx="11098282" cy="11179334"/>
          </a:xfrm>
        </p:grpSpPr>
        <p:sp>
          <p:nvSpPr>
            <p:cNvPr id="96" name="Rectangle 11">
              <a:extLst>
                <a:ext uri="{FF2B5EF4-FFF2-40B4-BE49-F238E27FC236}">
                  <a16:creationId xmlns:a16="http://schemas.microsoft.com/office/drawing/2014/main" id="{7866CF44-EDB1-4A4A-A6A4-54E8C5585C2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11338" y="20083487"/>
              <a:ext cx="11098282" cy="11179334"/>
            </a:xfrm>
            <a:prstGeom prst="rect">
              <a:avLst/>
            </a:prstGeom>
            <a:solidFill>
              <a:srgbClr val="FFFFFF">
                <a:alpha val="75999"/>
              </a:srgbClr>
            </a:solidFill>
            <a:ln w="5076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buSzPct val="80000"/>
              </a:pPr>
              <a:endParaRPr lang="en-US" sz="3000"/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B1C7246D-9BCA-0641-B9D1-B1721E18F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9577" y="23010897"/>
              <a:ext cx="4737668" cy="2988112"/>
            </a:xfrm>
            <a:prstGeom prst="rect">
              <a:avLst/>
            </a:prstGeom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61F77871-4F19-6E4C-A60A-C52B98C00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93134" y="27919465"/>
              <a:ext cx="4572485" cy="3101133"/>
            </a:xfrm>
            <a:prstGeom prst="rect">
              <a:avLst/>
            </a:prstGeom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DA2CF488-B650-5C42-B7F6-0D6B45FF8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231404" y="25703821"/>
              <a:ext cx="4996664" cy="2329905"/>
            </a:xfrm>
            <a:prstGeom prst="rect">
              <a:avLst/>
            </a:prstGeom>
          </p:spPr>
        </p:pic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BA30216A-CB04-7F4A-8717-F39FAF612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234392" y="20774378"/>
              <a:ext cx="4957505" cy="3019617"/>
            </a:xfrm>
            <a:prstGeom prst="rect">
              <a:avLst/>
            </a:prstGeom>
          </p:spPr>
        </p:pic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3583C6B-584C-2749-BE4B-637A809EB5E3}"/>
                </a:ext>
              </a:extLst>
            </p:cNvPr>
            <p:cNvSpPr txBox="1"/>
            <p:nvPr/>
          </p:nvSpPr>
          <p:spPr>
            <a:xfrm>
              <a:off x="6098803" y="24101776"/>
              <a:ext cx="4913310" cy="1466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/>
                <a:t>Automated assembly of large layers by pick and place machines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7D38DE3C-D5FC-A041-84E8-A059769633CD}"/>
                </a:ext>
              </a:extLst>
            </p:cNvPr>
            <p:cNvSpPr txBox="1"/>
            <p:nvPr/>
          </p:nvSpPr>
          <p:spPr>
            <a:xfrm>
              <a:off x="6067197" y="28561662"/>
              <a:ext cx="5424348" cy="2382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/>
                <a:t>Similar technology used for a scintillator strip ECAL:</a:t>
              </a:r>
            </a:p>
            <a:p>
              <a:pPr marL="457200" indent="-457200">
                <a:buFont typeface="Wingdings" pitchFamily="2" charset="2"/>
                <a:buChar char="Ø"/>
              </a:pPr>
              <a:r>
                <a:rPr lang="en-US" sz="3200"/>
                <a:t>High effective granularity achieved by crossed strips in adjacent layers</a:t>
              </a:r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ED440FD-278A-F340-B016-CE1698FE4938}"/>
              </a:ext>
            </a:extLst>
          </p:cNvPr>
          <p:cNvSpPr txBox="1"/>
          <p:nvPr/>
        </p:nvSpPr>
        <p:spPr>
          <a:xfrm>
            <a:off x="21322868" y="36964102"/>
            <a:ext cx="4634818" cy="2382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Development of flat interconnections between detector modules to facilitate compact layers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CA1442-85D5-6F41-B543-6FC44C72C3A3}"/>
              </a:ext>
            </a:extLst>
          </p:cNvPr>
          <p:cNvSpPr txBox="1"/>
          <p:nvPr/>
        </p:nvSpPr>
        <p:spPr>
          <a:xfrm>
            <a:off x="12772243" y="27502258"/>
            <a:ext cx="4901073" cy="146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SiW ECAL prototype   with 15 layers</a:t>
            </a:r>
          </a:p>
          <a:p>
            <a:endParaRPr lang="en-US" sz="320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5338AEB-87B2-3947-9E51-CDCFDCF178DA}"/>
              </a:ext>
            </a:extLst>
          </p:cNvPr>
          <p:cNvSpPr txBox="1"/>
          <p:nvPr/>
        </p:nvSpPr>
        <p:spPr>
          <a:xfrm>
            <a:off x="17993971" y="27491880"/>
            <a:ext cx="4835181" cy="146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SDHCAL prototype     with 48 layers</a:t>
            </a:r>
          </a:p>
          <a:p>
            <a:endParaRPr lang="en-US" sz="320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6CFF12C-0AFA-8147-B9DA-B83A411911B5}"/>
              </a:ext>
            </a:extLst>
          </p:cNvPr>
          <p:cNvSpPr txBox="1"/>
          <p:nvPr/>
        </p:nvSpPr>
        <p:spPr>
          <a:xfrm>
            <a:off x="23911261" y="19570184"/>
            <a:ext cx="5893722" cy="2382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Testing of binary versus multi threshold mode of the GRPCs: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/>
              <a:t>Two bit multi threshold mode improves energy resolution in SDHCAL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65F62F7-2578-8940-BC4D-7C6DD162C10C}"/>
              </a:ext>
            </a:extLst>
          </p:cNvPr>
          <p:cNvSpPr txBox="1"/>
          <p:nvPr/>
        </p:nvSpPr>
        <p:spPr>
          <a:xfrm>
            <a:off x="18788306" y="15877205"/>
            <a:ext cx="4823217" cy="3297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Successful single cell MIP calibration of the full AHCAL prototype: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Good overall detector response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Signal to Noise ratio = MPV</a:t>
            </a:r>
            <a:r>
              <a:rPr lang="en-US" sz="3200" baseline="-25000" dirty="0"/>
              <a:t>MIPS</a:t>
            </a:r>
            <a:r>
              <a:rPr lang="en-US" sz="3200" dirty="0"/>
              <a:t>/𝜎</a:t>
            </a:r>
            <a:r>
              <a:rPr lang="en-US" sz="3200" baseline="-25000" dirty="0"/>
              <a:t>Noise</a:t>
            </a:r>
            <a:r>
              <a:rPr lang="en-US" sz="3200" dirty="0"/>
              <a:t> ~50 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42F59866-B313-3046-8D64-DF10A7ADA276}"/>
              </a:ext>
            </a:extLst>
          </p:cNvPr>
          <p:cNvSpPr txBox="1"/>
          <p:nvPr/>
        </p:nvSpPr>
        <p:spPr>
          <a:xfrm>
            <a:off x="12841041" y="11720669"/>
            <a:ext cx="5486443" cy="335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/>
              <a:t>Achievements</a:t>
            </a:r>
            <a:endParaRPr lang="en-US" sz="3600"/>
          </a:p>
          <a:p>
            <a:r>
              <a:rPr lang="en-US" sz="3200"/>
              <a:t>Signal to Noise ratio = MPV</a:t>
            </a:r>
            <a:r>
              <a:rPr lang="en-US" sz="3200" baseline="-25000"/>
              <a:t>MIPS</a:t>
            </a:r>
            <a:r>
              <a:rPr lang="en-US" sz="3200"/>
              <a:t>/𝜎</a:t>
            </a:r>
            <a:r>
              <a:rPr lang="en-US" sz="3200" baseline="-25000"/>
              <a:t>Noise</a:t>
            </a:r>
            <a:r>
              <a:rPr lang="en-US" sz="3200"/>
              <a:t> ~20 in the SiW ECAL: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/>
              <a:t>Ability to trigger on and read out small signals (MIPS) demonstrated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FB8A6096-82ED-184D-89C4-7D4AAF97919E}"/>
              </a:ext>
            </a:extLst>
          </p:cNvPr>
          <p:cNvSpPr txBox="1"/>
          <p:nvPr/>
        </p:nvSpPr>
        <p:spPr>
          <a:xfrm>
            <a:off x="26394508" y="33143099"/>
            <a:ext cx="3666985" cy="3297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Compact SL-board and low profile connectors as interface for slow control and readout of up to 15 chained slabs</a:t>
            </a:r>
          </a:p>
        </p:txBody>
      </p:sp>
      <p:grpSp>
        <p:nvGrpSpPr>
          <p:cNvPr id="1046" name="Group 1045">
            <a:extLst>
              <a:ext uri="{FF2B5EF4-FFF2-40B4-BE49-F238E27FC236}">
                <a16:creationId xmlns:a16="http://schemas.microsoft.com/office/drawing/2014/main" id="{058BD0BA-0DF8-234F-9F7A-1B27075EEE9B}"/>
              </a:ext>
            </a:extLst>
          </p:cNvPr>
          <p:cNvGrpSpPr/>
          <p:nvPr/>
        </p:nvGrpSpPr>
        <p:grpSpPr>
          <a:xfrm>
            <a:off x="263807" y="11525298"/>
            <a:ext cx="11376000" cy="8177399"/>
            <a:chOff x="746672" y="9955610"/>
            <a:chExt cx="11372369" cy="9072000"/>
          </a:xfrm>
        </p:grpSpPr>
        <p:sp>
          <p:nvSpPr>
            <p:cNvPr id="88" name="Rectangle 11">
              <a:extLst>
                <a:ext uri="{FF2B5EF4-FFF2-40B4-BE49-F238E27FC236}">
                  <a16:creationId xmlns:a16="http://schemas.microsoft.com/office/drawing/2014/main" id="{F597EF1D-5D11-634F-B0B8-E8842F35B4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46672" y="9955610"/>
              <a:ext cx="11049849" cy="9072000"/>
            </a:xfrm>
            <a:prstGeom prst="rect">
              <a:avLst/>
            </a:prstGeom>
            <a:solidFill>
              <a:srgbClr val="FFFFFF">
                <a:alpha val="75999"/>
              </a:srgbClr>
            </a:solidFill>
            <a:ln w="5076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buSzPct val="80000"/>
              </a:pPr>
              <a:endParaRPr lang="en-US" sz="3000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657AD72-0D34-314C-8BE8-C7788D67BA52}"/>
                </a:ext>
              </a:extLst>
            </p:cNvPr>
            <p:cNvSpPr txBox="1"/>
            <p:nvPr/>
          </p:nvSpPr>
          <p:spPr>
            <a:xfrm>
              <a:off x="857956" y="10112212"/>
              <a:ext cx="4618793" cy="423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i="1" dirty="0"/>
                <a:t>Silicon Readout</a:t>
              </a:r>
              <a:endParaRPr lang="en-US" sz="3600" dirty="0"/>
            </a:p>
            <a:p>
              <a:r>
                <a:rPr lang="en-US" sz="3200" dirty="0"/>
                <a:t>ECAL with tungsten absorber </a:t>
              </a:r>
              <a:r>
                <a:rPr lang="en-US" sz="3200" b="1" dirty="0"/>
                <a:t>(</a:t>
              </a:r>
              <a:r>
                <a:rPr lang="en-US" sz="3200" b="1" dirty="0" err="1"/>
                <a:t>SiW</a:t>
              </a:r>
              <a:r>
                <a:rPr lang="en-US" sz="3200" b="1" dirty="0"/>
                <a:t> ECAL)</a:t>
              </a:r>
              <a:r>
                <a:rPr lang="en-US" sz="3200" dirty="0"/>
                <a:t>: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/>
                <a:t>Silicon pixels as active material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/>
                <a:t>9x9 cm</a:t>
              </a:r>
              <a:r>
                <a:rPr lang="en-US" sz="3200" baseline="30000" dirty="0"/>
                <a:t>2</a:t>
              </a:r>
              <a:r>
                <a:rPr lang="en-US" sz="3200" dirty="0"/>
                <a:t> wafers with 5.5x5.5 mm</a:t>
              </a:r>
              <a:r>
                <a:rPr lang="en-US" sz="3200" baseline="30000" dirty="0"/>
                <a:t>2</a:t>
              </a:r>
              <a:r>
                <a:rPr lang="en-US" sz="3200" dirty="0"/>
                <a:t> cell size </a:t>
              </a:r>
            </a:p>
            <a:p>
              <a:endParaRPr lang="en-US" sz="3200" dirty="0"/>
            </a:p>
          </p:txBody>
        </p:sp>
        <p:pic>
          <p:nvPicPr>
            <p:cNvPr id="1035" name="Picture 11" descr="page22image2121409456">
              <a:extLst>
                <a:ext uri="{FF2B5EF4-FFF2-40B4-BE49-F238E27FC236}">
                  <a16:creationId xmlns:a16="http://schemas.microsoft.com/office/drawing/2014/main" id="{D4AB64B4-A811-8F4F-B7DB-9A4FB8BEAE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5384" y="14113709"/>
              <a:ext cx="3007502" cy="4575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898458A-C771-1943-AD9B-8F83651E293B}"/>
                </a:ext>
              </a:extLst>
            </p:cNvPr>
            <p:cNvSpPr txBox="1"/>
            <p:nvPr/>
          </p:nvSpPr>
          <p:spPr>
            <a:xfrm>
              <a:off x="4831193" y="14224519"/>
              <a:ext cx="6474131" cy="4166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/>
                <a:t>Single base units (ASU‘s) validated at low energies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/>
                <a:t>16 ASICs and 1024 channels per ASU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/>
                <a:t>Full QA and assembly chain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/>
                <a:t>Validation of up-scalability to long slabs of 8 chained modules (barrel ECAL)</a:t>
              </a:r>
            </a:p>
          </p:txBody>
        </p:sp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AEE3CFBC-5671-AC49-9903-041B925BF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046706" y="10547646"/>
              <a:ext cx="7072335" cy="2999770"/>
            </a:xfrm>
            <a:prstGeom prst="rect">
              <a:avLst/>
            </a:prstGeom>
          </p:spPr>
        </p:pic>
      </p:grpSp>
      <p:grpSp>
        <p:nvGrpSpPr>
          <p:cNvPr id="1056" name="Group 1055">
            <a:extLst>
              <a:ext uri="{FF2B5EF4-FFF2-40B4-BE49-F238E27FC236}">
                <a16:creationId xmlns:a16="http://schemas.microsoft.com/office/drawing/2014/main" id="{F564EDB8-F698-2146-B487-613C649EC64B}"/>
              </a:ext>
            </a:extLst>
          </p:cNvPr>
          <p:cNvGrpSpPr/>
          <p:nvPr/>
        </p:nvGrpSpPr>
        <p:grpSpPr>
          <a:xfrm>
            <a:off x="23988013" y="29373702"/>
            <a:ext cx="6066581" cy="3291366"/>
            <a:chOff x="23694472" y="29433568"/>
            <a:chExt cx="5801848" cy="2880810"/>
          </a:xfrm>
        </p:grpSpPr>
        <p:pic>
          <p:nvPicPr>
            <p:cNvPr id="1039" name="Picture 15" descr="page4image4114936432">
              <a:extLst>
                <a:ext uri="{FF2B5EF4-FFF2-40B4-BE49-F238E27FC236}">
                  <a16:creationId xmlns:a16="http://schemas.microsoft.com/office/drawing/2014/main" id="{AD5D2225-9412-2240-9DAE-E1FC5371DD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94472" y="29433568"/>
              <a:ext cx="5121440" cy="28808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AF1FB40-9154-A342-BE33-AF8EF2A7FD45}"/>
                </a:ext>
              </a:extLst>
            </p:cNvPr>
            <p:cNvSpPr txBox="1"/>
            <p:nvPr/>
          </p:nvSpPr>
          <p:spPr>
            <a:xfrm>
              <a:off x="27165941" y="29509998"/>
              <a:ext cx="2330379" cy="48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>
                  <a:solidFill>
                    <a:schemeClr val="bg1"/>
                  </a:solidFill>
                </a:rPr>
                <a:t>AHCAL</a:t>
              </a:r>
            </a:p>
          </p:txBody>
        </p:sp>
      </p:grpSp>
      <p:grpSp>
        <p:nvGrpSpPr>
          <p:cNvPr id="1053" name="Group 1052">
            <a:extLst>
              <a:ext uri="{FF2B5EF4-FFF2-40B4-BE49-F238E27FC236}">
                <a16:creationId xmlns:a16="http://schemas.microsoft.com/office/drawing/2014/main" id="{B4643E86-4B60-B441-B087-B5E6E56659FB}"/>
              </a:ext>
            </a:extLst>
          </p:cNvPr>
          <p:cNvGrpSpPr/>
          <p:nvPr/>
        </p:nvGrpSpPr>
        <p:grpSpPr>
          <a:xfrm>
            <a:off x="21322868" y="33226423"/>
            <a:ext cx="4922336" cy="3083507"/>
            <a:chOff x="19192990" y="37874861"/>
            <a:chExt cx="3597947" cy="2116919"/>
          </a:xfrm>
        </p:grpSpPr>
        <p:pic>
          <p:nvPicPr>
            <p:cNvPr id="1042" name="Picture 18" descr="page7image98572320">
              <a:extLst>
                <a:ext uri="{FF2B5EF4-FFF2-40B4-BE49-F238E27FC236}">
                  <a16:creationId xmlns:a16="http://schemas.microsoft.com/office/drawing/2014/main" id="{AAD653B4-4A54-E148-93EA-386C4C398F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2991" y="37874861"/>
              <a:ext cx="3597946" cy="2116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43934EA6-A8C8-5B45-B573-AD2F8E3B606D}"/>
                </a:ext>
              </a:extLst>
            </p:cNvPr>
            <p:cNvSpPr txBox="1"/>
            <p:nvPr/>
          </p:nvSpPr>
          <p:spPr>
            <a:xfrm>
              <a:off x="19192990" y="39565720"/>
              <a:ext cx="2330379" cy="377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>
                  <a:solidFill>
                    <a:schemeClr val="bg1"/>
                  </a:solidFill>
                </a:rPr>
                <a:t>SiW ECAL</a:t>
              </a:r>
            </a:p>
          </p:txBody>
        </p:sp>
      </p:grpSp>
      <p:grpSp>
        <p:nvGrpSpPr>
          <p:cNvPr id="1055" name="Group 1054">
            <a:extLst>
              <a:ext uri="{FF2B5EF4-FFF2-40B4-BE49-F238E27FC236}">
                <a16:creationId xmlns:a16="http://schemas.microsoft.com/office/drawing/2014/main" id="{02FE6DA3-000A-9049-B8EA-529FE69D0ADB}"/>
              </a:ext>
            </a:extLst>
          </p:cNvPr>
          <p:cNvGrpSpPr/>
          <p:nvPr/>
        </p:nvGrpSpPr>
        <p:grpSpPr>
          <a:xfrm>
            <a:off x="12856331" y="36173865"/>
            <a:ext cx="8553419" cy="3507414"/>
            <a:chOff x="12158842" y="35421880"/>
            <a:chExt cx="8553419" cy="3507414"/>
          </a:xfrm>
        </p:grpSpPr>
        <p:pic>
          <p:nvPicPr>
            <p:cNvPr id="1025" name="Picture 1" descr="page13image1013315760">
              <a:extLst>
                <a:ext uri="{FF2B5EF4-FFF2-40B4-BE49-F238E27FC236}">
                  <a16:creationId xmlns:a16="http://schemas.microsoft.com/office/drawing/2014/main" id="{51B0B8EB-96EA-1842-AAAA-4C58ECC3F1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58842" y="35421880"/>
              <a:ext cx="8175878" cy="35074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987CA4AE-6574-8A47-B527-6C11FEBE9F2B}"/>
                </a:ext>
              </a:extLst>
            </p:cNvPr>
            <p:cNvSpPr txBox="1"/>
            <p:nvPr/>
          </p:nvSpPr>
          <p:spPr>
            <a:xfrm>
              <a:off x="18381882" y="35469667"/>
              <a:ext cx="2330379" cy="550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>
                  <a:solidFill>
                    <a:schemeClr val="bg1"/>
                  </a:solidFill>
                </a:rPr>
                <a:t>SDHCAL</a:t>
              </a:r>
            </a:p>
          </p:txBody>
        </p:sp>
      </p:grpSp>
      <p:grpSp>
        <p:nvGrpSpPr>
          <p:cNvPr id="1054" name="Group 1053">
            <a:extLst>
              <a:ext uri="{FF2B5EF4-FFF2-40B4-BE49-F238E27FC236}">
                <a16:creationId xmlns:a16="http://schemas.microsoft.com/office/drawing/2014/main" id="{9701C6FA-EA90-B740-959F-C2224E6E0FDD}"/>
              </a:ext>
            </a:extLst>
          </p:cNvPr>
          <p:cNvGrpSpPr/>
          <p:nvPr/>
        </p:nvGrpSpPr>
        <p:grpSpPr>
          <a:xfrm>
            <a:off x="25428895" y="36807513"/>
            <a:ext cx="4376088" cy="2875634"/>
            <a:chOff x="24459682" y="36355984"/>
            <a:chExt cx="3966434" cy="2875634"/>
          </a:xfrm>
        </p:grpSpPr>
        <p:pic>
          <p:nvPicPr>
            <p:cNvPr id="1038" name="Picture 14" descr="page21image2121998496">
              <a:extLst>
                <a:ext uri="{FF2B5EF4-FFF2-40B4-BE49-F238E27FC236}">
                  <a16:creationId xmlns:a16="http://schemas.microsoft.com/office/drawing/2014/main" id="{09ABDAF2-8D64-A843-9750-EA6521E13B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35"/>
            <a:stretch/>
          </p:blipFill>
          <p:spPr bwMode="auto">
            <a:xfrm>
              <a:off x="24486364" y="36355984"/>
              <a:ext cx="3939752" cy="2829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35EB0B4C-DD6D-B54F-85CB-6DE1408887E8}"/>
                </a:ext>
              </a:extLst>
            </p:cNvPr>
            <p:cNvSpPr txBox="1"/>
            <p:nvPr/>
          </p:nvSpPr>
          <p:spPr>
            <a:xfrm>
              <a:off x="24459682" y="38681339"/>
              <a:ext cx="2330379" cy="550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>
                  <a:solidFill>
                    <a:schemeClr val="bg1"/>
                  </a:solidFill>
                </a:rPr>
                <a:t>SDHCAL</a:t>
              </a:r>
            </a:p>
          </p:txBody>
        </p:sp>
      </p:grpSp>
      <p:pic>
        <p:nvPicPr>
          <p:cNvPr id="151" name="Picture 3">
            <a:extLst>
              <a:ext uri="{FF2B5EF4-FFF2-40B4-BE49-F238E27FC236}">
                <a16:creationId xmlns:a16="http://schemas.microsoft.com/office/drawing/2014/main" id="{AFC14EA6-0108-FD49-8ABA-6649DC9F2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2893" y="5052366"/>
            <a:ext cx="5211972" cy="504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" name="TextBox 1023">
            <a:extLst>
              <a:ext uri="{FF2B5EF4-FFF2-40B4-BE49-F238E27FC236}">
                <a16:creationId xmlns:a16="http://schemas.microsoft.com/office/drawing/2014/main" id="{A1439112-D785-4C49-91FF-D0FD9021EBEF}"/>
              </a:ext>
            </a:extLst>
          </p:cNvPr>
          <p:cNvSpPr txBox="1"/>
          <p:nvPr/>
        </p:nvSpPr>
        <p:spPr>
          <a:xfrm>
            <a:off x="396492" y="4547931"/>
            <a:ext cx="14740834" cy="4793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/>
              <a:t>The CALICE Program</a:t>
            </a:r>
          </a:p>
          <a:p>
            <a:r>
              <a:rPr lang="en-US" sz="3200"/>
              <a:t>Development of highly granular electromagnetic and hadronic calorimeters for particle flow reconstruction in future collider experiments. Key steps: </a:t>
            </a:r>
          </a:p>
          <a:p>
            <a:pPr marL="889000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b="1" i="1"/>
              <a:t>Validation</a:t>
            </a:r>
            <a:r>
              <a:rPr lang="en-US" sz="3200"/>
              <a:t> of the concept of high granularity with physics prototypes </a:t>
            </a:r>
            <a:r>
              <a:rPr lang="en-US" sz="4000">
                <a:solidFill>
                  <a:srgbClr val="00B050"/>
                </a:solidFill>
              </a:rPr>
              <a:t>✓</a:t>
            </a:r>
            <a:r>
              <a:rPr lang="en-US" sz="3200"/>
              <a:t> </a:t>
            </a:r>
          </a:p>
          <a:p>
            <a:pPr marL="889000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3200" b="1" i="1"/>
              <a:t>Technical realization </a:t>
            </a:r>
            <a:r>
              <a:rPr lang="en-US" sz="3200"/>
              <a:t>of detector systems satisfying collider constraints - Technological prototypes with fully embedded electronics tested in particle beams</a:t>
            </a:r>
          </a:p>
          <a:p>
            <a:pPr marL="889000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b="1" i="1"/>
              <a:t>Application</a:t>
            </a:r>
            <a:r>
              <a:rPr lang="en-US" sz="3200"/>
              <a:t> of CALICE expertise and technology in running experiments e.g. CMS HGCal</a:t>
            </a:r>
          </a:p>
        </p:txBody>
      </p:sp>
      <p:sp>
        <p:nvSpPr>
          <p:cNvPr id="1043" name="Rectangle 1042">
            <a:extLst>
              <a:ext uri="{FF2B5EF4-FFF2-40B4-BE49-F238E27FC236}">
                <a16:creationId xmlns:a16="http://schemas.microsoft.com/office/drawing/2014/main" id="{D57D0EB3-7616-8541-81F6-9D2855D87B4C}"/>
              </a:ext>
            </a:extLst>
          </p:cNvPr>
          <p:cNvSpPr/>
          <p:nvPr/>
        </p:nvSpPr>
        <p:spPr bwMode="auto">
          <a:xfrm>
            <a:off x="15171754" y="4365626"/>
            <a:ext cx="215795" cy="65304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111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1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F7EF082-96C0-D74C-9EFF-2BE9765DD1B3}"/>
              </a:ext>
            </a:extLst>
          </p:cNvPr>
          <p:cNvSpPr txBox="1"/>
          <p:nvPr/>
        </p:nvSpPr>
        <p:spPr>
          <a:xfrm>
            <a:off x="375091" y="20899727"/>
            <a:ext cx="5254547" cy="2439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err="1"/>
              <a:t>SiPM</a:t>
            </a:r>
            <a:r>
              <a:rPr lang="en-US" sz="3600" b="1" i="1" dirty="0"/>
              <a:t>-on-Tile</a:t>
            </a:r>
            <a:endParaRPr lang="en-US" sz="3600" dirty="0"/>
          </a:p>
          <a:p>
            <a:r>
              <a:rPr lang="en-US" sz="3200" dirty="0"/>
              <a:t>Analogue HCAL </a:t>
            </a:r>
            <a:r>
              <a:rPr lang="en-US" sz="3200" b="1" dirty="0"/>
              <a:t>(AHCAL)</a:t>
            </a:r>
            <a:r>
              <a:rPr lang="en-US" sz="32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Scintillator tiles with individual MPPC readout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3x3 cm</a:t>
            </a:r>
            <a:r>
              <a:rPr lang="en-US" sz="3200" baseline="30000" dirty="0"/>
              <a:t>2</a:t>
            </a:r>
            <a:r>
              <a:rPr lang="en-US" sz="3200" dirty="0"/>
              <a:t> segmentation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3F57890-76C0-7949-BC4E-93A985E1B114}"/>
              </a:ext>
            </a:extLst>
          </p:cNvPr>
          <p:cNvSpPr txBox="1"/>
          <p:nvPr/>
        </p:nvSpPr>
        <p:spPr>
          <a:xfrm>
            <a:off x="376043" y="26650541"/>
            <a:ext cx="5319051" cy="1924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QA assurance of all modules</a:t>
            </a:r>
          </a:p>
          <a:p>
            <a:r>
              <a:rPr lang="en-US" sz="3200"/>
              <a:t>Sample testing of MPPC batches</a:t>
            </a:r>
          </a:p>
        </p:txBody>
      </p:sp>
      <p:sp>
        <p:nvSpPr>
          <p:cNvPr id="1049" name="Triangle 1048">
            <a:extLst>
              <a:ext uri="{FF2B5EF4-FFF2-40B4-BE49-F238E27FC236}">
                <a16:creationId xmlns:a16="http://schemas.microsoft.com/office/drawing/2014/main" id="{EF16CE89-F6BD-5A40-B5A5-B0A12DF85BB8}"/>
              </a:ext>
            </a:extLst>
          </p:cNvPr>
          <p:cNvSpPr/>
          <p:nvPr/>
        </p:nvSpPr>
        <p:spPr bwMode="auto">
          <a:xfrm rot="5400000">
            <a:off x="9474213" y="18284196"/>
            <a:ext cx="4723200" cy="1044000"/>
          </a:xfrm>
          <a:custGeom>
            <a:avLst/>
            <a:gdLst>
              <a:gd name="connsiteX0" fmla="*/ 0 w 1855297"/>
              <a:gd name="connsiteY0" fmla="*/ 2518825 h 2518825"/>
              <a:gd name="connsiteX1" fmla="*/ 1855297 w 1855297"/>
              <a:gd name="connsiteY1" fmla="*/ 0 h 2518825"/>
              <a:gd name="connsiteX2" fmla="*/ 1855297 w 1855297"/>
              <a:gd name="connsiteY2" fmla="*/ 2518825 h 2518825"/>
              <a:gd name="connsiteX3" fmla="*/ 0 w 1855297"/>
              <a:gd name="connsiteY3" fmla="*/ 2518825 h 2518825"/>
              <a:gd name="connsiteX0" fmla="*/ 0 w 2251537"/>
              <a:gd name="connsiteY0" fmla="*/ 1025305 h 1025305"/>
              <a:gd name="connsiteX1" fmla="*/ 2251537 w 2251537"/>
              <a:gd name="connsiteY1" fmla="*/ 0 h 1025305"/>
              <a:gd name="connsiteX2" fmla="*/ 1855297 w 2251537"/>
              <a:gd name="connsiteY2" fmla="*/ 1025305 h 1025305"/>
              <a:gd name="connsiteX3" fmla="*/ 0 w 2251537"/>
              <a:gd name="connsiteY3" fmla="*/ 1025305 h 1025305"/>
              <a:gd name="connsiteX0" fmla="*/ 0 w 3623137"/>
              <a:gd name="connsiteY0" fmla="*/ 1055785 h 1055785"/>
              <a:gd name="connsiteX1" fmla="*/ 3623137 w 3623137"/>
              <a:gd name="connsiteY1" fmla="*/ 0 h 1055785"/>
              <a:gd name="connsiteX2" fmla="*/ 3226897 w 3623137"/>
              <a:gd name="connsiteY2" fmla="*/ 1025305 h 1055785"/>
              <a:gd name="connsiteX3" fmla="*/ 0 w 3623137"/>
              <a:gd name="connsiteY3" fmla="*/ 1055785 h 1055785"/>
              <a:gd name="connsiteX0" fmla="*/ 0 w 3623137"/>
              <a:gd name="connsiteY0" fmla="*/ 1055785 h 1055785"/>
              <a:gd name="connsiteX1" fmla="*/ 3623137 w 3623137"/>
              <a:gd name="connsiteY1" fmla="*/ 0 h 1055785"/>
              <a:gd name="connsiteX2" fmla="*/ 3318337 w 3623137"/>
              <a:gd name="connsiteY2" fmla="*/ 1025305 h 1055785"/>
              <a:gd name="connsiteX3" fmla="*/ 0 w 3623137"/>
              <a:gd name="connsiteY3" fmla="*/ 1055785 h 1055785"/>
              <a:gd name="connsiteX0" fmla="*/ 0 w 3623137"/>
              <a:gd name="connsiteY0" fmla="*/ 1055785 h 1086265"/>
              <a:gd name="connsiteX1" fmla="*/ 3623137 w 3623137"/>
              <a:gd name="connsiteY1" fmla="*/ 0 h 1086265"/>
              <a:gd name="connsiteX2" fmla="*/ 3287857 w 3623137"/>
              <a:gd name="connsiteY2" fmla="*/ 1086265 h 1086265"/>
              <a:gd name="connsiteX3" fmla="*/ 0 w 3623137"/>
              <a:gd name="connsiteY3" fmla="*/ 1055785 h 1086265"/>
              <a:gd name="connsiteX0" fmla="*/ 0 w 3592657"/>
              <a:gd name="connsiteY0" fmla="*/ 1086265 h 1086265"/>
              <a:gd name="connsiteX1" fmla="*/ 3592657 w 3592657"/>
              <a:gd name="connsiteY1" fmla="*/ 0 h 1086265"/>
              <a:gd name="connsiteX2" fmla="*/ 3257377 w 3592657"/>
              <a:gd name="connsiteY2" fmla="*/ 1086265 h 1086265"/>
              <a:gd name="connsiteX3" fmla="*/ 0 w 3592657"/>
              <a:gd name="connsiteY3" fmla="*/ 1086265 h 1086265"/>
              <a:gd name="connsiteX0" fmla="*/ 0 w 4110817"/>
              <a:gd name="connsiteY0" fmla="*/ 994825 h 994825"/>
              <a:gd name="connsiteX1" fmla="*/ 4110817 w 4110817"/>
              <a:gd name="connsiteY1" fmla="*/ 0 h 994825"/>
              <a:gd name="connsiteX2" fmla="*/ 3257377 w 4110817"/>
              <a:gd name="connsiteY2" fmla="*/ 994825 h 994825"/>
              <a:gd name="connsiteX3" fmla="*/ 0 w 4110817"/>
              <a:gd name="connsiteY3" fmla="*/ 994825 h 994825"/>
              <a:gd name="connsiteX0" fmla="*/ 0 w 4720417"/>
              <a:gd name="connsiteY0" fmla="*/ 1077953 h 1077953"/>
              <a:gd name="connsiteX1" fmla="*/ 4720417 w 4720417"/>
              <a:gd name="connsiteY1" fmla="*/ 0 h 1077953"/>
              <a:gd name="connsiteX2" fmla="*/ 3257377 w 4720417"/>
              <a:gd name="connsiteY2" fmla="*/ 1077953 h 1077953"/>
              <a:gd name="connsiteX3" fmla="*/ 0 w 4720417"/>
              <a:gd name="connsiteY3" fmla="*/ 1077953 h 107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0417" h="1077953">
                <a:moveTo>
                  <a:pt x="0" y="1077953"/>
                </a:moveTo>
                <a:lnTo>
                  <a:pt x="4720417" y="0"/>
                </a:lnTo>
                <a:lnTo>
                  <a:pt x="3257377" y="1077953"/>
                </a:lnTo>
                <a:lnTo>
                  <a:pt x="0" y="1077953"/>
                </a:lnTo>
                <a:close/>
              </a:path>
            </a:pathLst>
          </a:custGeom>
          <a:solidFill>
            <a:schemeClr val="bg1">
              <a:alpha val="7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111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1" charset="0"/>
            </a:endParaRPr>
          </a:p>
        </p:txBody>
      </p:sp>
      <p:sp>
        <p:nvSpPr>
          <p:cNvPr id="164" name="Triangle 1048">
            <a:extLst>
              <a:ext uri="{FF2B5EF4-FFF2-40B4-BE49-F238E27FC236}">
                <a16:creationId xmlns:a16="http://schemas.microsoft.com/office/drawing/2014/main" id="{F7833337-2833-4F43-B02F-9B71B8F510B2}"/>
              </a:ext>
            </a:extLst>
          </p:cNvPr>
          <p:cNvSpPr/>
          <p:nvPr/>
        </p:nvSpPr>
        <p:spPr bwMode="auto">
          <a:xfrm rot="5400000">
            <a:off x="9465342" y="33335582"/>
            <a:ext cx="4723200" cy="1044000"/>
          </a:xfrm>
          <a:custGeom>
            <a:avLst/>
            <a:gdLst>
              <a:gd name="connsiteX0" fmla="*/ 0 w 1855297"/>
              <a:gd name="connsiteY0" fmla="*/ 2518825 h 2518825"/>
              <a:gd name="connsiteX1" fmla="*/ 1855297 w 1855297"/>
              <a:gd name="connsiteY1" fmla="*/ 0 h 2518825"/>
              <a:gd name="connsiteX2" fmla="*/ 1855297 w 1855297"/>
              <a:gd name="connsiteY2" fmla="*/ 2518825 h 2518825"/>
              <a:gd name="connsiteX3" fmla="*/ 0 w 1855297"/>
              <a:gd name="connsiteY3" fmla="*/ 2518825 h 2518825"/>
              <a:gd name="connsiteX0" fmla="*/ 0 w 2251537"/>
              <a:gd name="connsiteY0" fmla="*/ 1025305 h 1025305"/>
              <a:gd name="connsiteX1" fmla="*/ 2251537 w 2251537"/>
              <a:gd name="connsiteY1" fmla="*/ 0 h 1025305"/>
              <a:gd name="connsiteX2" fmla="*/ 1855297 w 2251537"/>
              <a:gd name="connsiteY2" fmla="*/ 1025305 h 1025305"/>
              <a:gd name="connsiteX3" fmla="*/ 0 w 2251537"/>
              <a:gd name="connsiteY3" fmla="*/ 1025305 h 1025305"/>
              <a:gd name="connsiteX0" fmla="*/ 0 w 3623137"/>
              <a:gd name="connsiteY0" fmla="*/ 1055785 h 1055785"/>
              <a:gd name="connsiteX1" fmla="*/ 3623137 w 3623137"/>
              <a:gd name="connsiteY1" fmla="*/ 0 h 1055785"/>
              <a:gd name="connsiteX2" fmla="*/ 3226897 w 3623137"/>
              <a:gd name="connsiteY2" fmla="*/ 1025305 h 1055785"/>
              <a:gd name="connsiteX3" fmla="*/ 0 w 3623137"/>
              <a:gd name="connsiteY3" fmla="*/ 1055785 h 1055785"/>
              <a:gd name="connsiteX0" fmla="*/ 0 w 3623137"/>
              <a:gd name="connsiteY0" fmla="*/ 1055785 h 1055785"/>
              <a:gd name="connsiteX1" fmla="*/ 3623137 w 3623137"/>
              <a:gd name="connsiteY1" fmla="*/ 0 h 1055785"/>
              <a:gd name="connsiteX2" fmla="*/ 3318337 w 3623137"/>
              <a:gd name="connsiteY2" fmla="*/ 1025305 h 1055785"/>
              <a:gd name="connsiteX3" fmla="*/ 0 w 3623137"/>
              <a:gd name="connsiteY3" fmla="*/ 1055785 h 1055785"/>
              <a:gd name="connsiteX0" fmla="*/ 0 w 3623137"/>
              <a:gd name="connsiteY0" fmla="*/ 1055785 h 1086265"/>
              <a:gd name="connsiteX1" fmla="*/ 3623137 w 3623137"/>
              <a:gd name="connsiteY1" fmla="*/ 0 h 1086265"/>
              <a:gd name="connsiteX2" fmla="*/ 3287857 w 3623137"/>
              <a:gd name="connsiteY2" fmla="*/ 1086265 h 1086265"/>
              <a:gd name="connsiteX3" fmla="*/ 0 w 3623137"/>
              <a:gd name="connsiteY3" fmla="*/ 1055785 h 1086265"/>
              <a:gd name="connsiteX0" fmla="*/ 0 w 3592657"/>
              <a:gd name="connsiteY0" fmla="*/ 1086265 h 1086265"/>
              <a:gd name="connsiteX1" fmla="*/ 3592657 w 3592657"/>
              <a:gd name="connsiteY1" fmla="*/ 0 h 1086265"/>
              <a:gd name="connsiteX2" fmla="*/ 3257377 w 3592657"/>
              <a:gd name="connsiteY2" fmla="*/ 1086265 h 1086265"/>
              <a:gd name="connsiteX3" fmla="*/ 0 w 3592657"/>
              <a:gd name="connsiteY3" fmla="*/ 1086265 h 1086265"/>
              <a:gd name="connsiteX0" fmla="*/ 308783 w 3566160"/>
              <a:gd name="connsiteY0" fmla="*/ 964345 h 964345"/>
              <a:gd name="connsiteX1" fmla="*/ 0 w 3566160"/>
              <a:gd name="connsiteY1" fmla="*/ 0 h 964345"/>
              <a:gd name="connsiteX2" fmla="*/ 3566160 w 3566160"/>
              <a:gd name="connsiteY2" fmla="*/ 964345 h 964345"/>
              <a:gd name="connsiteX3" fmla="*/ 308783 w 3566160"/>
              <a:gd name="connsiteY3" fmla="*/ 964345 h 964345"/>
              <a:gd name="connsiteX0" fmla="*/ 410381 w 3667758"/>
              <a:gd name="connsiteY0" fmla="*/ 964346 h 964346"/>
              <a:gd name="connsiteX1" fmla="*/ 0 w 3667758"/>
              <a:gd name="connsiteY1" fmla="*/ 0 h 964346"/>
              <a:gd name="connsiteX2" fmla="*/ 3667758 w 3667758"/>
              <a:gd name="connsiteY2" fmla="*/ 964346 h 964346"/>
              <a:gd name="connsiteX3" fmla="*/ 410381 w 3667758"/>
              <a:gd name="connsiteY3" fmla="*/ 964346 h 964346"/>
              <a:gd name="connsiteX0" fmla="*/ 989501 w 4246878"/>
              <a:gd name="connsiteY0" fmla="*/ 903386 h 903386"/>
              <a:gd name="connsiteX1" fmla="*/ 0 w 4246878"/>
              <a:gd name="connsiteY1" fmla="*/ 0 h 903386"/>
              <a:gd name="connsiteX2" fmla="*/ 4246878 w 4246878"/>
              <a:gd name="connsiteY2" fmla="*/ 903386 h 903386"/>
              <a:gd name="connsiteX3" fmla="*/ 989501 w 4246878"/>
              <a:gd name="connsiteY3" fmla="*/ 903386 h 903386"/>
              <a:gd name="connsiteX0" fmla="*/ 776141 w 4033518"/>
              <a:gd name="connsiteY0" fmla="*/ 903386 h 903386"/>
              <a:gd name="connsiteX1" fmla="*/ 0 w 4033518"/>
              <a:gd name="connsiteY1" fmla="*/ 0 h 903386"/>
              <a:gd name="connsiteX2" fmla="*/ 4033518 w 4033518"/>
              <a:gd name="connsiteY2" fmla="*/ 903386 h 903386"/>
              <a:gd name="connsiteX3" fmla="*/ 776141 w 4033518"/>
              <a:gd name="connsiteY3" fmla="*/ 903386 h 903386"/>
              <a:gd name="connsiteX0" fmla="*/ 1330323 w 4587700"/>
              <a:gd name="connsiteY0" fmla="*/ 1069640 h 1069640"/>
              <a:gd name="connsiteX1" fmla="*/ 0 w 4587700"/>
              <a:gd name="connsiteY1" fmla="*/ 0 h 1069640"/>
              <a:gd name="connsiteX2" fmla="*/ 4587700 w 4587700"/>
              <a:gd name="connsiteY2" fmla="*/ 1069640 h 1069640"/>
              <a:gd name="connsiteX3" fmla="*/ 1330323 w 4587700"/>
              <a:gd name="connsiteY3" fmla="*/ 1069640 h 106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7700" h="1069640">
                <a:moveTo>
                  <a:pt x="1330323" y="1069640"/>
                </a:moveTo>
                <a:lnTo>
                  <a:pt x="0" y="0"/>
                </a:lnTo>
                <a:lnTo>
                  <a:pt x="4587700" y="1069640"/>
                </a:lnTo>
                <a:lnTo>
                  <a:pt x="1330323" y="1069640"/>
                </a:lnTo>
                <a:close/>
              </a:path>
            </a:pathLst>
          </a:custGeom>
          <a:solidFill>
            <a:schemeClr val="bg1">
              <a:alpha val="7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111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1" charset="0"/>
            </a:endParaRPr>
          </a:p>
        </p:txBody>
      </p:sp>
      <p:sp>
        <p:nvSpPr>
          <p:cNvPr id="1052" name="TextBox 1051">
            <a:extLst>
              <a:ext uri="{FF2B5EF4-FFF2-40B4-BE49-F238E27FC236}">
                <a16:creationId xmlns:a16="http://schemas.microsoft.com/office/drawing/2014/main" id="{48DB9254-5F40-A945-83A1-8E26849DE3BA}"/>
              </a:ext>
            </a:extLst>
          </p:cNvPr>
          <p:cNvSpPr txBox="1"/>
          <p:nvPr/>
        </p:nvSpPr>
        <p:spPr>
          <a:xfrm>
            <a:off x="15493329" y="4534899"/>
            <a:ext cx="9380762" cy="6560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/>
              <a:t>Particle Flow Calorimetry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/>
              <a:t>High sampling frequency and granularity in calorimeters to separate particle showers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/>
              <a:t>Avoid dead material between tracker and calorimeters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/>
          </a:p>
          <a:p>
            <a:pPr>
              <a:lnSpc>
                <a:spcPct val="50000"/>
              </a:lnSpc>
            </a:pPr>
            <a:r>
              <a:rPr lang="en-US" sz="3200"/>
              <a:t>➤ Calorimeters have to be inside the magnet coil</a:t>
            </a:r>
          </a:p>
          <a:p>
            <a:endParaRPr lang="en-US" sz="3200" b="1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/>
              <a:t>Requires the design of very compact service electronics and active layers sensitive to the MIP level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/>
              <a:t>Requires precise mechanical assembly of the calorimeter structure allowing only small tolerances over large areas </a:t>
            </a:r>
          </a:p>
        </p:txBody>
      </p:sp>
      <p:sp>
        <p:nvSpPr>
          <p:cNvPr id="1058" name="TextBox 1057">
            <a:extLst>
              <a:ext uri="{FF2B5EF4-FFF2-40B4-BE49-F238E27FC236}">
                <a16:creationId xmlns:a16="http://schemas.microsoft.com/office/drawing/2014/main" id="{2B8D1D64-ED88-2444-814F-D2000D8A0F86}"/>
              </a:ext>
            </a:extLst>
          </p:cNvPr>
          <p:cNvSpPr txBox="1"/>
          <p:nvPr/>
        </p:nvSpPr>
        <p:spPr>
          <a:xfrm>
            <a:off x="12797764" y="20271481"/>
            <a:ext cx="10153116" cy="1523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/>
              <a:t>Beam Tests of Technological Prototypes</a:t>
            </a:r>
            <a:endParaRPr lang="en-US" sz="3600"/>
          </a:p>
          <a:p>
            <a:r>
              <a:rPr lang="en-US" sz="3200"/>
              <a:t>Assembly of ~1 m</a:t>
            </a:r>
            <a:r>
              <a:rPr lang="en-US" sz="3200" baseline="30000"/>
              <a:t>2 </a:t>
            </a:r>
            <a:r>
              <a:rPr lang="en-US" sz="3200"/>
              <a:t>prototypes with fully embedded electronics</a:t>
            </a:r>
          </a:p>
        </p:txBody>
      </p:sp>
      <p:sp>
        <p:nvSpPr>
          <p:cNvPr id="173" name="Triangle 172">
            <a:extLst>
              <a:ext uri="{FF2B5EF4-FFF2-40B4-BE49-F238E27FC236}">
                <a16:creationId xmlns:a16="http://schemas.microsoft.com/office/drawing/2014/main" id="{C278E13A-435E-9845-9D0B-1DEBA6094056}"/>
              </a:ext>
            </a:extLst>
          </p:cNvPr>
          <p:cNvSpPr/>
          <p:nvPr/>
        </p:nvSpPr>
        <p:spPr bwMode="auto">
          <a:xfrm rot="5400000">
            <a:off x="21186196" y="22340074"/>
            <a:ext cx="3264002" cy="780173"/>
          </a:xfrm>
          <a:prstGeom prst="triangle">
            <a:avLst>
              <a:gd name="adj" fmla="val 53735"/>
            </a:avLst>
          </a:prstGeom>
          <a:solidFill>
            <a:schemeClr val="bg1">
              <a:alpha val="7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111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1" charset="0"/>
            </a:endParaRPr>
          </a:p>
        </p:txBody>
      </p:sp>
      <p:sp>
        <p:nvSpPr>
          <p:cNvPr id="174" name="Triangle 173">
            <a:extLst>
              <a:ext uri="{FF2B5EF4-FFF2-40B4-BE49-F238E27FC236}">
                <a16:creationId xmlns:a16="http://schemas.microsoft.com/office/drawing/2014/main" id="{4F928886-6712-384A-8FA3-14EA55A7630E}"/>
              </a:ext>
            </a:extLst>
          </p:cNvPr>
          <p:cNvSpPr/>
          <p:nvPr/>
        </p:nvSpPr>
        <p:spPr bwMode="auto">
          <a:xfrm rot="5400000">
            <a:off x="21187680" y="29260093"/>
            <a:ext cx="3264002" cy="779727"/>
          </a:xfrm>
          <a:prstGeom prst="triangle">
            <a:avLst>
              <a:gd name="adj" fmla="val 53735"/>
            </a:avLst>
          </a:prstGeom>
          <a:solidFill>
            <a:schemeClr val="bg1">
              <a:alpha val="7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111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1" charset="0"/>
            </a:endParaRPr>
          </a:p>
        </p:txBody>
      </p:sp>
      <p:pic>
        <p:nvPicPr>
          <p:cNvPr id="1073" name="Picture 1072">
            <a:extLst>
              <a:ext uri="{FF2B5EF4-FFF2-40B4-BE49-F238E27FC236}">
                <a16:creationId xmlns:a16="http://schemas.microsoft.com/office/drawing/2014/main" id="{0F84DC9B-68B7-3F46-A53C-4759CA6F29FC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8713575" y="12082232"/>
            <a:ext cx="5024903" cy="3305215"/>
          </a:xfrm>
          <a:prstGeom prst="rect">
            <a:avLst/>
          </a:prstGeom>
        </p:spPr>
      </p:pic>
      <p:sp>
        <p:nvSpPr>
          <p:cNvPr id="1074" name="TextBox 1073">
            <a:extLst>
              <a:ext uri="{FF2B5EF4-FFF2-40B4-BE49-F238E27FC236}">
                <a16:creationId xmlns:a16="http://schemas.microsoft.com/office/drawing/2014/main" id="{0067855E-05E6-F94D-8C5D-3BE13FBB9721}"/>
              </a:ext>
            </a:extLst>
          </p:cNvPr>
          <p:cNvSpPr txBox="1"/>
          <p:nvPr/>
        </p:nvSpPr>
        <p:spPr>
          <a:xfrm>
            <a:off x="426848" y="9336934"/>
            <a:ext cx="14470126" cy="1723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A key element: Use of </a:t>
            </a:r>
            <a:r>
              <a:rPr lang="en-US" sz="3200" b="1" i="1"/>
              <a:t>common technologies and infrastructure</a:t>
            </a:r>
            <a:r>
              <a:rPr lang="en-US" sz="3200"/>
              <a:t>, such as a common ASIC family (SKIROC, SPIROC, HARDROC) to facilitate combined running.</a:t>
            </a:r>
          </a:p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60E204-F827-BB48-9249-2CD4F388F4D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2901400" y="21861820"/>
            <a:ext cx="4694339" cy="4150814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1E06BD4C-6EC9-914A-B0CF-42D7504B761A}"/>
              </a:ext>
            </a:extLst>
          </p:cNvPr>
          <p:cNvSpPr txBox="1"/>
          <p:nvPr/>
        </p:nvSpPr>
        <p:spPr>
          <a:xfrm>
            <a:off x="12832864" y="25551817"/>
            <a:ext cx="4420043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60 GeV AHCAL Event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C9D96A0D-E24B-8E43-9B41-116EC8313B9B}"/>
              </a:ext>
            </a:extLst>
          </p:cNvPr>
          <p:cNvCxnSpPr>
            <a:cxnSpLocks/>
          </p:cNvCxnSpPr>
          <p:nvPr/>
        </p:nvCxnSpPr>
        <p:spPr bwMode="auto">
          <a:xfrm flipV="1">
            <a:off x="12995613" y="24117972"/>
            <a:ext cx="784846" cy="320367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9F7F86B6-3B61-314E-B49B-B174B1887988}"/>
              </a:ext>
            </a:extLst>
          </p:cNvPr>
          <p:cNvSpPr/>
          <p:nvPr/>
        </p:nvSpPr>
        <p:spPr bwMode="auto">
          <a:xfrm>
            <a:off x="12893604" y="24447835"/>
            <a:ext cx="539457" cy="1585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111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1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63B9F4C-B2CB-804C-80A0-0A318812B729}"/>
              </a:ext>
            </a:extLst>
          </p:cNvPr>
          <p:cNvSpPr txBox="1"/>
          <p:nvPr/>
        </p:nvSpPr>
        <p:spPr>
          <a:xfrm>
            <a:off x="12953991" y="24266283"/>
            <a:ext cx="615905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𝜋</a:t>
            </a:r>
            <a:r>
              <a:rPr lang="en-US" sz="3200" baseline="30000"/>
              <a:t>-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1492A6-E63A-3045-9294-0C802881F91F}"/>
              </a:ext>
            </a:extLst>
          </p:cNvPr>
          <p:cNvPicPr>
            <a:picLocks/>
          </p:cNvPicPr>
          <p:nvPr/>
        </p:nvPicPr>
        <p:blipFill rotWithShape="1">
          <a:blip r:embed="rId25"/>
          <a:srcRect t="4025" b="2863"/>
          <a:stretch/>
        </p:blipFill>
        <p:spPr>
          <a:xfrm rot="5400000">
            <a:off x="18464400" y="23443200"/>
            <a:ext cx="3096000" cy="4269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3B6F1D-B09C-3F44-8959-43DE2A5A9DF8}"/>
              </a:ext>
            </a:extLst>
          </p:cNvPr>
          <p:cNvPicPr>
            <a:picLocks/>
          </p:cNvPicPr>
          <p:nvPr/>
        </p:nvPicPr>
        <p:blipFill>
          <a:blip r:embed="rId26"/>
          <a:stretch>
            <a:fillRect/>
          </a:stretch>
        </p:blipFill>
        <p:spPr>
          <a:xfrm>
            <a:off x="17874000" y="28574657"/>
            <a:ext cx="4273200" cy="34905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C58BD6-7FAC-044F-9E96-9860C886BBF0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8228000" y="40804163"/>
            <a:ext cx="1909095" cy="18991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189AB27-2487-D547-8603-1FFF2F4058C3}"/>
              </a:ext>
            </a:extLst>
          </p:cNvPr>
          <p:cNvSpPr txBox="1"/>
          <p:nvPr/>
        </p:nvSpPr>
        <p:spPr>
          <a:xfrm>
            <a:off x="3199033" y="40998119"/>
            <a:ext cx="10251909" cy="1466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Author: 	Lorenz </a:t>
            </a:r>
            <a:r>
              <a:rPr lang="en-US" sz="2400" dirty="0" err="1"/>
              <a:t>Emberger</a:t>
            </a:r>
            <a:r>
              <a:rPr lang="en-US" sz="2400" dirty="0"/>
              <a:t> (emberger@mpp.mpg.de)</a:t>
            </a:r>
          </a:p>
          <a:p>
            <a:r>
              <a:rPr lang="en-US" sz="2400" dirty="0"/>
              <a:t>			Max-Planck-Institute for Physics</a:t>
            </a:r>
          </a:p>
          <a:p>
            <a:r>
              <a:rPr lang="en-US" sz="2400" dirty="0"/>
              <a:t>			</a:t>
            </a:r>
            <a:r>
              <a:rPr lang="en-US" sz="2400" dirty="0" err="1"/>
              <a:t>Föhringer</a:t>
            </a:r>
            <a:r>
              <a:rPr lang="en-US" sz="2400" dirty="0"/>
              <a:t> Ring 6</a:t>
            </a:r>
          </a:p>
          <a:p>
            <a:r>
              <a:rPr lang="en-US" sz="2400" dirty="0"/>
              <a:t>			80805 Munich		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564F9A-66A3-8B4C-9759-D2EF36EA473C}"/>
              </a:ext>
            </a:extLst>
          </p:cNvPr>
          <p:cNvSpPr txBox="1"/>
          <p:nvPr/>
        </p:nvSpPr>
        <p:spPr>
          <a:xfrm>
            <a:off x="11658007" y="40974879"/>
            <a:ext cx="12143673" cy="1466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Presenter:	</a:t>
            </a:r>
            <a:r>
              <a:rPr lang="en-US" sz="2400" dirty="0" err="1"/>
              <a:t>Kiyotomo</a:t>
            </a:r>
            <a:r>
              <a:rPr lang="en-US" sz="2400" dirty="0"/>
              <a:t> Kawagoe (</a:t>
            </a:r>
            <a:r>
              <a:rPr lang="en-US" sz="2400" dirty="0" err="1"/>
              <a:t>kawagoe@phys.kyushu-u.ac.jp</a:t>
            </a:r>
            <a:r>
              <a:rPr lang="en-US" sz="2400" dirty="0"/>
              <a:t>)</a:t>
            </a:r>
          </a:p>
          <a:p>
            <a:r>
              <a:rPr lang="en-US" sz="2400" dirty="0"/>
              <a:t>				</a:t>
            </a:r>
            <a:r>
              <a:rPr lang="de-DE" sz="2400" dirty="0"/>
              <a:t>Department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Physics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RCAPP</a:t>
            </a:r>
            <a:endParaRPr lang="en-US" sz="2400" dirty="0"/>
          </a:p>
          <a:p>
            <a:r>
              <a:rPr lang="en-US" sz="2400" dirty="0"/>
              <a:t>				</a:t>
            </a:r>
            <a:r>
              <a:rPr lang="de-DE" sz="2400" dirty="0" err="1"/>
              <a:t>Kyushu</a:t>
            </a:r>
            <a:r>
              <a:rPr lang="de-DE" sz="2400" dirty="0"/>
              <a:t> University</a:t>
            </a:r>
            <a:endParaRPr lang="en-US" sz="2400" dirty="0"/>
          </a:p>
          <a:p>
            <a:r>
              <a:rPr lang="en-US" sz="2400" dirty="0"/>
              <a:t>				744 </a:t>
            </a:r>
            <a:r>
              <a:rPr lang="en-US" sz="2400" dirty="0" err="1"/>
              <a:t>Motooka</a:t>
            </a:r>
            <a:r>
              <a:rPr lang="en-US" sz="2400" dirty="0"/>
              <a:t> Nishi-</a:t>
            </a:r>
            <a:r>
              <a:rPr lang="en-US" sz="2400" dirty="0" err="1"/>
              <a:t>ku</a:t>
            </a:r>
            <a:r>
              <a:rPr lang="en-US" sz="2400" dirty="0"/>
              <a:t> Fukuoka, 819-0395 Japan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65B515-681A-8640-BF1F-8887451C54A1}"/>
              </a:ext>
            </a:extLst>
          </p:cNvPr>
          <p:cNvSpPr txBox="1"/>
          <p:nvPr/>
        </p:nvSpPr>
        <p:spPr>
          <a:xfrm>
            <a:off x="21847187" y="41458223"/>
            <a:ext cx="6417968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for the CALICE Collaboration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41EEBB2-7CB6-3C44-9F76-E0C4A4D36FFB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3550434" y="1074495"/>
            <a:ext cx="6482809" cy="239501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-111" charset="2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-111" charset="2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1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38853</TotalTime>
  <Words>553</Words>
  <Application>Microsoft Macintosh PowerPoint</Application>
  <PresentationFormat>Custom</PresentationFormat>
  <Paragraphs>78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DejaVu Sans</vt:lpstr>
      <vt:lpstr>Symbol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ga76cip</cp:lastModifiedBy>
  <cp:revision>295</cp:revision>
  <cp:lastPrinted>2019-07-29T09:42:51Z</cp:lastPrinted>
  <dcterms:created xsi:type="dcterms:W3CDTF">2012-06-22T07:45:21Z</dcterms:created>
  <dcterms:modified xsi:type="dcterms:W3CDTF">2019-07-29T10:48:25Z</dcterms:modified>
</cp:coreProperties>
</file>