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5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2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57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8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8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5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05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081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679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64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37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E69C-872D-FA46-825E-F962F4DBDEC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51AC-B1E6-3C4F-8246-C30D645476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5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3919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 to ISVHECRI series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Yoshitaka Itow </a:t>
            </a:r>
          </a:p>
          <a:p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SPC+IAC meeting </a:t>
            </a:r>
          </a:p>
          <a:p>
            <a:r>
              <a:rPr kumimoji="1" lang="en-US" altLang="ja-JP" dirty="0" smtClean="0"/>
              <a:t>20 Dec 2017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238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20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I</a:t>
            </a:r>
            <a:r>
              <a:rPr kumimoji="1" lang="en-US" altLang="ja-JP" dirty="0" smtClean="0"/>
              <a:t>nternational Symposium on Very High Energy </a:t>
            </a:r>
            <a:r>
              <a:rPr lang="en-US" altLang="ja-JP" dirty="0" smtClean="0"/>
              <a:t>Cosmic Ray Interactions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600200"/>
            <a:ext cx="8415589" cy="473297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Biannual International meeting with long tradition dedicated to </a:t>
            </a:r>
            <a:r>
              <a:rPr lang="en-US" altLang="ja-JP" dirty="0" err="1" smtClean="0"/>
              <a:t>hadronic</a:t>
            </a:r>
            <a:r>
              <a:rPr lang="en-US" altLang="ja-JP" dirty="0" smtClean="0"/>
              <a:t> interactions of very high energy cosmic rays</a:t>
            </a:r>
          </a:p>
          <a:p>
            <a:r>
              <a:rPr lang="en-US" altLang="ja-JP" dirty="0" smtClean="0"/>
              <a:t>One of two </a:t>
            </a:r>
            <a:r>
              <a:rPr lang="en-US" altLang="ja-JP" dirty="0"/>
              <a:t>s</a:t>
            </a:r>
            <a:r>
              <a:rPr kumimoji="1" lang="en-US" altLang="ja-JP" dirty="0" smtClean="0"/>
              <a:t>upported meeting by </a:t>
            </a:r>
            <a:r>
              <a:rPr kumimoji="1" lang="en-US" altLang="ja-JP" dirty="0" smtClean="0"/>
              <a:t>IUPAP</a:t>
            </a:r>
            <a:r>
              <a:rPr lang="en-US" altLang="en-US" dirty="0" smtClean="0"/>
              <a:t>( with </a:t>
            </a:r>
            <a:r>
              <a:rPr kumimoji="1" lang="en-US" altLang="ja-JP" dirty="0" smtClean="0"/>
              <a:t>ICRC</a:t>
            </a:r>
            <a:r>
              <a:rPr kumimoji="1" lang="en-US" altLang="ja-JP" dirty="0" smtClean="0"/>
              <a:t>)</a:t>
            </a:r>
            <a:endParaRPr kumimoji="1" lang="en-US" altLang="ja-JP" dirty="0" smtClean="0"/>
          </a:p>
          <a:p>
            <a:r>
              <a:rPr lang="en-US" altLang="ja-JP" dirty="0" smtClean="0"/>
              <a:t>Invitation only, but recently contribution is also encouraged (oral/poster)</a:t>
            </a:r>
          </a:p>
          <a:p>
            <a:r>
              <a:rPr lang="en-US" altLang="ja-JP" dirty="0" smtClean="0"/>
              <a:t>Typical number of participants = 100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en-US" altLang="ja-JP" dirty="0" smtClean="0"/>
              <a:t>2016 </a:t>
            </a:r>
            <a:r>
              <a:rPr lang="en-US" altLang="ja-JP" dirty="0" smtClean="0"/>
              <a:t>Russia, 2014 CERN, 2012 </a:t>
            </a:r>
            <a:r>
              <a:rPr lang="en-US" altLang="ja-JP" dirty="0" smtClean="0"/>
              <a:t>Berlin</a:t>
            </a:r>
            <a:r>
              <a:rPr lang="en-US" altLang="ja-JP" dirty="0" smtClean="0"/>
              <a:t>, 2010 FNAL</a:t>
            </a:r>
            <a:r>
              <a:rPr lang="mr-IN" altLang="ja-JP" dirty="0" smtClean="0"/>
              <a:t>…</a:t>
            </a:r>
            <a:endParaRPr lang="en-US" altLang="ja-JP" dirty="0" smtClean="0"/>
          </a:p>
          <a:p>
            <a:r>
              <a:rPr kumimoji="1" lang="en-US" altLang="ja-JP" dirty="0" smtClean="0"/>
              <a:t>This time: May 21-25, 2018, Nagoya University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913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97584" cy="6473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Scope of this meeting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0534"/>
            <a:ext cx="8397584" cy="5392611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EAS </a:t>
            </a:r>
            <a:r>
              <a:rPr lang="en-US" altLang="ja-JP" dirty="0"/>
              <a:t>results relevant to Particle Physics </a:t>
            </a:r>
            <a:endParaRPr lang="ja-JP" altLang="ja-JP" dirty="0"/>
          </a:p>
          <a:p>
            <a:r>
              <a:rPr lang="en-US" altLang="ja-JP" dirty="0" smtClean="0"/>
              <a:t>Accelerator </a:t>
            </a:r>
            <a:r>
              <a:rPr lang="en-US" altLang="ja-JP" dirty="0"/>
              <a:t>results relevant to Cosmic Ray Physics </a:t>
            </a:r>
            <a:endParaRPr lang="ja-JP" altLang="ja-JP" dirty="0"/>
          </a:p>
          <a:p>
            <a:r>
              <a:rPr lang="en-US" altLang="ja-JP" dirty="0" smtClean="0"/>
              <a:t>Emulsion </a:t>
            </a:r>
            <a:r>
              <a:rPr lang="en-US" altLang="ja-JP" dirty="0"/>
              <a:t>chamber &amp; Hybrid experiment results </a:t>
            </a:r>
            <a:endParaRPr lang="ja-JP" altLang="ja-JP" dirty="0"/>
          </a:p>
          <a:p>
            <a:r>
              <a:rPr lang="en-US" altLang="ja-JP" dirty="0" smtClean="0"/>
              <a:t>LHC </a:t>
            </a:r>
            <a:r>
              <a:rPr lang="en-US" altLang="ja-JP" dirty="0" err="1"/>
              <a:t>pp</a:t>
            </a:r>
            <a:r>
              <a:rPr lang="en-US" altLang="ja-JP" dirty="0"/>
              <a:t> and Heavy Ion Physics </a:t>
            </a:r>
            <a:endParaRPr lang="ja-JP" altLang="ja-JP" dirty="0"/>
          </a:p>
          <a:p>
            <a:r>
              <a:rPr lang="en-US" altLang="ja-JP" dirty="0" smtClean="0"/>
              <a:t>Exotic </a:t>
            </a:r>
            <a:r>
              <a:rPr lang="en-US" altLang="ja-JP" dirty="0"/>
              <a:t>phenomena, manifestation of “New Physics” beyond the Standard Model </a:t>
            </a:r>
            <a:endParaRPr lang="ja-JP" altLang="ja-JP" dirty="0"/>
          </a:p>
          <a:p>
            <a:r>
              <a:rPr lang="en-US" altLang="ja-JP" dirty="0" err="1" smtClean="0"/>
              <a:t>Hadronic</a:t>
            </a:r>
            <a:r>
              <a:rPr lang="en-US" altLang="ja-JP" dirty="0" smtClean="0"/>
              <a:t> </a:t>
            </a:r>
            <a:r>
              <a:rPr lang="en-US" altLang="ja-JP" dirty="0"/>
              <a:t>cross sections, </a:t>
            </a:r>
            <a:r>
              <a:rPr lang="en-US" altLang="ja-JP" dirty="0" err="1"/>
              <a:t>multiparticle</a:t>
            </a:r>
            <a:r>
              <a:rPr lang="en-US" altLang="ja-JP" dirty="0"/>
              <a:t> production &amp; </a:t>
            </a:r>
            <a:r>
              <a:rPr lang="en-US" altLang="ja-JP" dirty="0" err="1"/>
              <a:t>hadronic</a:t>
            </a:r>
            <a:r>
              <a:rPr lang="en-US" altLang="ja-JP" dirty="0"/>
              <a:t> interaction models </a:t>
            </a:r>
            <a:endParaRPr lang="ja-JP" altLang="ja-JP" dirty="0"/>
          </a:p>
          <a:p>
            <a:r>
              <a:rPr lang="en-US" altLang="ja-JP" dirty="0" smtClean="0"/>
              <a:t>Space </a:t>
            </a:r>
            <a:r>
              <a:rPr lang="en-US" altLang="ja-JP" dirty="0"/>
              <a:t>experiment data related to high energy interactions </a:t>
            </a:r>
            <a:endParaRPr lang="ja-JP" altLang="ja-JP" dirty="0"/>
          </a:p>
          <a:p>
            <a:r>
              <a:rPr lang="en-US" altLang="ja-JP" dirty="0" smtClean="0"/>
              <a:t>Matter</a:t>
            </a:r>
            <a:r>
              <a:rPr lang="en-US" altLang="ja-JP" dirty="0"/>
              <a:t>-Antimatter asymmetry </a:t>
            </a:r>
            <a:endParaRPr lang="ja-JP" altLang="ja-JP" dirty="0"/>
          </a:p>
          <a:p>
            <a:r>
              <a:rPr lang="en-US" altLang="ja-JP" dirty="0" smtClean="0"/>
              <a:t>New </a:t>
            </a:r>
            <a:r>
              <a:rPr lang="en-US" altLang="ja-JP" dirty="0"/>
              <a:t>EAS experimental installations </a:t>
            </a:r>
            <a:endParaRPr lang="ja-JP" altLang="ja-JP" dirty="0"/>
          </a:p>
          <a:p>
            <a:r>
              <a:rPr lang="en-US" altLang="ja-JP" dirty="0" smtClean="0"/>
              <a:t>High </a:t>
            </a:r>
            <a:r>
              <a:rPr lang="en-US" altLang="ja-JP" dirty="0"/>
              <a:t>energy neutrino and </a:t>
            </a:r>
            <a:r>
              <a:rPr lang="en-US" altLang="ja-JP" dirty="0" err="1"/>
              <a:t>muon</a:t>
            </a:r>
            <a:r>
              <a:rPr lang="en-US" altLang="ja-JP" dirty="0"/>
              <a:t> fluxes </a:t>
            </a:r>
            <a:endParaRPr lang="ja-JP" altLang="ja-JP" dirty="0"/>
          </a:p>
          <a:p>
            <a:r>
              <a:rPr lang="en-US" altLang="ja-JP" dirty="0" smtClean="0"/>
              <a:t>High </a:t>
            </a:r>
            <a:r>
              <a:rPr lang="en-US" altLang="ja-JP" dirty="0"/>
              <a:t>and super high energy cosmic rays, origin &amp; observation  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239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467"/>
          </a:xfrm>
        </p:spPr>
        <p:txBody>
          <a:bodyPr/>
          <a:lstStyle/>
          <a:p>
            <a:r>
              <a:rPr kumimoji="1" lang="en-US" altLang="ja-JP" dirty="0" smtClean="0"/>
              <a:t>IAC</a:t>
            </a:r>
            <a:r>
              <a:rPr lang="ja-JP" altLang="en-US" dirty="0" smtClean="0"/>
              <a:t>, </a:t>
            </a:r>
            <a:r>
              <a:rPr lang="en-US" altLang="ja-JP" dirty="0" smtClean="0"/>
              <a:t>SPC,</a:t>
            </a:r>
            <a:r>
              <a:rPr lang="ja-JP" altLang="en-US" dirty="0" smtClean="0"/>
              <a:t> </a:t>
            </a:r>
            <a:r>
              <a:rPr lang="en-US" altLang="ja-JP" dirty="0" smtClean="0"/>
              <a:t>LOC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0526" y="1270000"/>
            <a:ext cx="8719356" cy="543858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IAC (International Advisory Committee)</a:t>
            </a:r>
          </a:p>
          <a:p>
            <a:pPr lvl="1"/>
            <a:r>
              <a:rPr lang="en-US" altLang="ja-JP" dirty="0" smtClean="0"/>
              <a:t>20 members consisting of </a:t>
            </a:r>
            <a:r>
              <a:rPr lang="en-US" altLang="ja-JP" dirty="0" smtClean="0"/>
              <a:t>Emulsion Chamber Committee + relevant persons to this field from each </a:t>
            </a:r>
          </a:p>
          <a:p>
            <a:pPr lvl="1"/>
            <a:r>
              <a:rPr lang="en-US" altLang="ja-JP" dirty="0" smtClean="0"/>
              <a:t>Chair; Alexander </a:t>
            </a:r>
            <a:r>
              <a:rPr lang="en-US" altLang="ja-JP" dirty="0" err="1" smtClean="0"/>
              <a:t>Borisov</a:t>
            </a:r>
            <a:r>
              <a:rPr lang="en-US" altLang="ja-JP" dirty="0" smtClean="0"/>
              <a:t> , Co-Chair ; </a:t>
            </a:r>
            <a:r>
              <a:rPr lang="en-US" altLang="ja-JP" dirty="0" err="1" smtClean="0"/>
              <a:t>Katsuaki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Kasahara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en-US" dirty="0" smtClean="0"/>
              <a:t>Define program structure, suggest conveners and some of invited talks</a:t>
            </a:r>
            <a:endParaRPr lang="en-US" altLang="ja-JP" dirty="0" smtClean="0"/>
          </a:p>
          <a:p>
            <a:r>
              <a:rPr kumimoji="1" lang="en-US" altLang="ja-JP" dirty="0" smtClean="0"/>
              <a:t>SPC(Science Program Committee)</a:t>
            </a:r>
          </a:p>
          <a:p>
            <a:pPr lvl="1"/>
            <a:r>
              <a:rPr kumimoji="1" lang="en-US" altLang="ja-JP" dirty="0" smtClean="0"/>
              <a:t>A group of conveners</a:t>
            </a:r>
          </a:p>
          <a:p>
            <a:pPr lvl="1"/>
            <a:r>
              <a:rPr kumimoji="1" lang="en-US" altLang="ja-JP" dirty="0" smtClean="0"/>
              <a:t>Consider detail structure of sessions and topics</a:t>
            </a:r>
            <a:endParaRPr kumimoji="1" lang="en-US" altLang="ja-JP" dirty="0" smtClean="0"/>
          </a:p>
          <a:p>
            <a:pPr lvl="1"/>
            <a:r>
              <a:rPr lang="en-US" altLang="en-US" dirty="0" smtClean="0"/>
              <a:t>Convene talks and contact speakers</a:t>
            </a:r>
          </a:p>
          <a:p>
            <a:pPr lvl="1"/>
            <a:r>
              <a:rPr lang="en-US" altLang="en-US" dirty="0" smtClean="0"/>
              <a:t>Select oral from contribution </a:t>
            </a:r>
            <a:endParaRPr kumimoji="1" lang="en-US" altLang="ja-JP" dirty="0" smtClean="0"/>
          </a:p>
          <a:p>
            <a:r>
              <a:rPr kumimoji="1" lang="en-US" altLang="ja-JP" dirty="0" smtClean="0"/>
              <a:t>LOC (Local Organizing Committee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/>
              <a:t>Organization of meeting at on-site</a:t>
            </a:r>
            <a:endParaRPr lang="en-US" altLang="ja-JP" dirty="0" smtClean="0"/>
          </a:p>
          <a:p>
            <a:pPr lvl="1"/>
            <a:r>
              <a:rPr lang="en-US" altLang="en-US" dirty="0" smtClean="0"/>
              <a:t>Some LOC members doubly belong to SPC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11051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73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IAC and LOC 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>
          <a:xfrm>
            <a:off x="330532" y="921938"/>
            <a:ext cx="4165268" cy="5775158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b="1" u="sng" dirty="0"/>
              <a:t>International Advisory Committee</a:t>
            </a:r>
            <a:endParaRPr lang="ja-JP" altLang="ja-JP" dirty="0"/>
          </a:p>
          <a:p>
            <a:r>
              <a:rPr lang="en-US" altLang="ja-JP" dirty="0"/>
              <a:t>Alexander </a:t>
            </a:r>
            <a:r>
              <a:rPr lang="en-US" altLang="ja-JP" dirty="0" err="1"/>
              <a:t>Borisov</a:t>
            </a:r>
            <a:r>
              <a:rPr lang="en-US" altLang="ja-JP" dirty="0"/>
              <a:t> (LPI, Chair) 	</a:t>
            </a:r>
            <a:endParaRPr lang="ja-JP" altLang="ja-JP" dirty="0"/>
          </a:p>
          <a:p>
            <a:r>
              <a:rPr lang="en-US" altLang="ja-JP" dirty="0"/>
              <a:t>Albert De </a:t>
            </a:r>
            <a:r>
              <a:rPr lang="en-US" altLang="ja-JP" dirty="0" err="1"/>
              <a:t>Roeck</a:t>
            </a:r>
            <a:r>
              <a:rPr lang="en-US" altLang="ja-JP" dirty="0"/>
              <a:t> (CERN)</a:t>
            </a:r>
            <a:endParaRPr lang="ja-JP" altLang="ja-JP" dirty="0"/>
          </a:p>
          <a:p>
            <a:r>
              <a:rPr lang="en-US" altLang="ja-JP" dirty="0"/>
              <a:t>Ralph Engel (KIT) </a:t>
            </a:r>
            <a:endParaRPr lang="ja-JP" altLang="ja-JP" dirty="0"/>
          </a:p>
          <a:p>
            <a:r>
              <a:rPr lang="en-US" altLang="ja-JP" dirty="0"/>
              <a:t>Tom </a:t>
            </a:r>
            <a:r>
              <a:rPr lang="en-US" altLang="ja-JP" dirty="0" err="1"/>
              <a:t>Gaisser</a:t>
            </a:r>
            <a:r>
              <a:rPr lang="en-US" altLang="ja-JP" dirty="0"/>
              <a:t> (Univ. of Delaware)</a:t>
            </a:r>
            <a:endParaRPr lang="ja-JP" altLang="ja-JP" dirty="0"/>
          </a:p>
          <a:p>
            <a:r>
              <a:rPr lang="en-US" altLang="ja-JP" dirty="0"/>
              <a:t>Sunil Gupta (Tata Institute of Fundamental Research)</a:t>
            </a:r>
            <a:endParaRPr lang="ja-JP" altLang="ja-JP" dirty="0"/>
          </a:p>
          <a:p>
            <a:r>
              <a:rPr lang="en-US" altLang="ja-JP" dirty="0"/>
              <a:t>Andreas </a:t>
            </a:r>
            <a:r>
              <a:rPr lang="en-US" altLang="ja-JP" dirty="0" err="1"/>
              <a:t>Haungs</a:t>
            </a:r>
            <a:r>
              <a:rPr lang="en-US" altLang="ja-JP" dirty="0"/>
              <a:t> (KIT)</a:t>
            </a:r>
            <a:endParaRPr lang="ja-JP" altLang="ja-JP" dirty="0"/>
          </a:p>
          <a:p>
            <a:r>
              <a:rPr lang="en-US" altLang="ja-JP" dirty="0"/>
              <a:t>Jing Huang (IHEP)</a:t>
            </a:r>
            <a:endParaRPr lang="ja-JP" altLang="ja-JP" dirty="0"/>
          </a:p>
          <a:p>
            <a:r>
              <a:rPr lang="en-US" altLang="ja-JP" dirty="0" err="1"/>
              <a:t>Aya</a:t>
            </a:r>
            <a:r>
              <a:rPr lang="en-US" altLang="ja-JP" dirty="0"/>
              <a:t> Ishihara (Chiba Univ.)</a:t>
            </a:r>
            <a:endParaRPr lang="ja-JP" altLang="ja-JP" dirty="0"/>
          </a:p>
          <a:p>
            <a:r>
              <a:rPr lang="en-US" altLang="ja-JP" dirty="0"/>
              <a:t>Yoshitaka Itow (Nagoya Univ.)</a:t>
            </a:r>
            <a:endParaRPr lang="ja-JP" altLang="ja-JP" dirty="0"/>
          </a:p>
          <a:p>
            <a:r>
              <a:rPr lang="en-US" altLang="ja-JP" dirty="0" err="1"/>
              <a:t>Katsuaki</a:t>
            </a:r>
            <a:r>
              <a:rPr lang="en-US" altLang="ja-JP" dirty="0"/>
              <a:t> </a:t>
            </a:r>
            <a:r>
              <a:rPr lang="en-US" altLang="ja-JP" dirty="0" err="1"/>
              <a:t>Kasahara</a:t>
            </a:r>
            <a:r>
              <a:rPr lang="en-US" altLang="ja-JP" dirty="0"/>
              <a:t> (</a:t>
            </a:r>
            <a:r>
              <a:rPr lang="en-US" altLang="ja-JP" dirty="0" err="1"/>
              <a:t>Waseda</a:t>
            </a:r>
            <a:r>
              <a:rPr lang="en-US" altLang="ja-JP" dirty="0"/>
              <a:t> Univ.</a:t>
            </a:r>
            <a:r>
              <a:rPr lang="ja-JP" altLang="ja-JP" dirty="0"/>
              <a:t>、</a:t>
            </a:r>
            <a:r>
              <a:rPr lang="en-US" altLang="ja-JP" dirty="0"/>
              <a:t>Co-chair)</a:t>
            </a:r>
            <a:endParaRPr lang="ja-JP" altLang="ja-JP" dirty="0"/>
          </a:p>
          <a:p>
            <a:r>
              <a:rPr lang="fr-CH" altLang="ja-JP" dirty="0"/>
              <a:t>Johannes Knapp (DESY)</a:t>
            </a:r>
            <a:endParaRPr lang="ja-JP" altLang="ja-JP" dirty="0"/>
          </a:p>
          <a:p>
            <a:r>
              <a:rPr lang="fr-CH" altLang="ja-JP" dirty="0"/>
              <a:t>Paolo Lipari (INFN)</a:t>
            </a:r>
            <a:endParaRPr lang="ja-JP" altLang="ja-JP" dirty="0"/>
          </a:p>
          <a:p>
            <a:r>
              <a:rPr lang="fr-CH" altLang="ja-JP" dirty="0"/>
              <a:t>Michelangelo Mangano (CERN)</a:t>
            </a:r>
            <a:endParaRPr lang="ja-JP" altLang="ja-JP" dirty="0"/>
          </a:p>
          <a:p>
            <a:r>
              <a:rPr lang="en-US" altLang="ja-JP" dirty="0"/>
              <a:t>Yasushi </a:t>
            </a:r>
            <a:r>
              <a:rPr lang="en-US" altLang="ja-JP" dirty="0" err="1"/>
              <a:t>Muraki</a:t>
            </a:r>
            <a:r>
              <a:rPr lang="en-US" altLang="ja-JP" dirty="0"/>
              <a:t> (Nagoya Univ.)</a:t>
            </a:r>
            <a:endParaRPr lang="ja-JP" altLang="ja-JP" dirty="0"/>
          </a:p>
          <a:p>
            <a:r>
              <a:rPr lang="en-US" altLang="ja-JP" dirty="0"/>
              <a:t>Il Park (Sung </a:t>
            </a:r>
            <a:r>
              <a:rPr lang="en-US" altLang="ja-JP" dirty="0" err="1"/>
              <a:t>Kyun</a:t>
            </a:r>
            <a:r>
              <a:rPr lang="en-US" altLang="ja-JP" dirty="0"/>
              <a:t> Kwan Univ.)</a:t>
            </a:r>
            <a:endParaRPr lang="ja-JP" altLang="ja-JP" dirty="0"/>
          </a:p>
          <a:p>
            <a:r>
              <a:rPr lang="en-US" altLang="ja-JP" dirty="0"/>
              <a:t>Bryan Pattison (CERN)</a:t>
            </a:r>
            <a:endParaRPr lang="ja-JP" altLang="ja-JP" dirty="0"/>
          </a:p>
          <a:p>
            <a:r>
              <a:rPr lang="en-US" altLang="ja-JP" dirty="0"/>
              <a:t>James Pinfold (Univ. of Alberta)</a:t>
            </a:r>
            <a:endParaRPr lang="ja-JP" altLang="ja-JP" dirty="0"/>
          </a:p>
          <a:p>
            <a:r>
              <a:rPr lang="en-US" altLang="ja-JP" dirty="0"/>
              <a:t>Olga </a:t>
            </a:r>
            <a:r>
              <a:rPr lang="en-US" altLang="ja-JP" dirty="0" err="1"/>
              <a:t>Ryazhskaya</a:t>
            </a:r>
            <a:r>
              <a:rPr lang="en-US" altLang="ja-JP" dirty="0"/>
              <a:t> (RAS)</a:t>
            </a:r>
            <a:endParaRPr lang="ja-JP" altLang="ja-JP" dirty="0"/>
          </a:p>
          <a:p>
            <a:r>
              <a:rPr lang="en-US" altLang="ja-JP" dirty="0"/>
              <a:t>Masanobu </a:t>
            </a:r>
            <a:r>
              <a:rPr lang="en-US" altLang="ja-JP" dirty="0" err="1"/>
              <a:t>Tamada</a:t>
            </a:r>
            <a:r>
              <a:rPr lang="en-US" altLang="ja-JP" dirty="0"/>
              <a:t> (Kinki. Univ.)</a:t>
            </a:r>
            <a:endParaRPr lang="ja-JP" altLang="ja-JP" dirty="0"/>
          </a:p>
          <a:p>
            <a:r>
              <a:rPr lang="en-US" altLang="ja-JP" dirty="0"/>
              <a:t>Maria Victoria Fonseca (Universidad </a:t>
            </a:r>
            <a:r>
              <a:rPr lang="en-US" altLang="ja-JP" dirty="0" err="1"/>
              <a:t>Complutense</a:t>
            </a:r>
            <a:r>
              <a:rPr lang="en-US" altLang="ja-JP" dirty="0"/>
              <a:t>)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4648199" y="973978"/>
            <a:ext cx="4241377" cy="5583957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b="1" u="sng" dirty="0"/>
              <a:t>Local Organizing Committee</a:t>
            </a:r>
            <a:endParaRPr lang="ja-JP" altLang="ja-JP" dirty="0"/>
          </a:p>
          <a:p>
            <a:r>
              <a:rPr lang="en-US" altLang="ja-JP" dirty="0"/>
              <a:t>Yoshitaka Itow (Nagoya Univ., Chair)</a:t>
            </a:r>
            <a:endParaRPr lang="ja-JP" altLang="ja-JP" dirty="0"/>
          </a:p>
          <a:p>
            <a:r>
              <a:rPr lang="en-US" altLang="ja-JP" dirty="0" err="1"/>
              <a:t>Aya</a:t>
            </a:r>
            <a:r>
              <a:rPr lang="en-US" altLang="ja-JP" dirty="0"/>
              <a:t> Ishihara (Chiba Univ.)</a:t>
            </a:r>
            <a:endParaRPr lang="ja-JP" altLang="ja-JP" dirty="0"/>
          </a:p>
          <a:p>
            <a:r>
              <a:rPr lang="en-US" altLang="ja-JP" dirty="0" err="1"/>
              <a:t>Yusaku</a:t>
            </a:r>
            <a:r>
              <a:rPr lang="en-US" altLang="ja-JP" dirty="0"/>
              <a:t> </a:t>
            </a:r>
            <a:r>
              <a:rPr lang="en-US" altLang="ja-JP" dirty="0" err="1"/>
              <a:t>Katayose</a:t>
            </a:r>
            <a:r>
              <a:rPr lang="en-US" altLang="ja-JP" dirty="0"/>
              <a:t> (Yokohama National Univ.)</a:t>
            </a:r>
            <a:endParaRPr lang="ja-JP" altLang="ja-JP" dirty="0"/>
          </a:p>
          <a:p>
            <a:r>
              <a:rPr lang="en-US" altLang="ja-JP" dirty="0"/>
              <a:t>Yutaka Matsubara (Nagoya Univ.)</a:t>
            </a:r>
            <a:endParaRPr lang="ja-JP" altLang="ja-JP" dirty="0"/>
          </a:p>
          <a:p>
            <a:r>
              <a:rPr lang="en-US" altLang="ja-JP" dirty="0"/>
              <a:t>Hiroaki </a:t>
            </a:r>
            <a:r>
              <a:rPr lang="en-US" altLang="ja-JP" dirty="0" err="1"/>
              <a:t>Menjo</a:t>
            </a:r>
            <a:r>
              <a:rPr lang="en-US" altLang="ja-JP" dirty="0"/>
              <a:t> (Nagoya Univ.)</a:t>
            </a:r>
            <a:endParaRPr lang="ja-JP" altLang="ja-JP" dirty="0"/>
          </a:p>
          <a:p>
            <a:r>
              <a:rPr lang="en-US" altLang="ja-JP" dirty="0" err="1"/>
              <a:t>Fusa</a:t>
            </a:r>
            <a:r>
              <a:rPr lang="en-US" altLang="ja-JP" dirty="0"/>
              <a:t> Miyake (Nagoya Univ.)</a:t>
            </a:r>
            <a:endParaRPr lang="ja-JP" altLang="ja-JP" dirty="0"/>
          </a:p>
          <a:p>
            <a:r>
              <a:rPr lang="en-US" altLang="ja-JP" dirty="0" err="1"/>
              <a:t>Kunihiro</a:t>
            </a:r>
            <a:r>
              <a:rPr lang="en-US" altLang="ja-JP" dirty="0"/>
              <a:t> </a:t>
            </a:r>
            <a:r>
              <a:rPr lang="en-US" altLang="ja-JP" dirty="0" err="1"/>
              <a:t>Morishima</a:t>
            </a:r>
            <a:r>
              <a:rPr lang="en-US" altLang="ja-JP" dirty="0"/>
              <a:t> (Nagoya Univ.)</a:t>
            </a:r>
            <a:endParaRPr lang="ja-JP" altLang="ja-JP" dirty="0"/>
          </a:p>
          <a:p>
            <a:r>
              <a:rPr lang="en-US" altLang="ja-JP" dirty="0" err="1"/>
              <a:t>Shoichi</a:t>
            </a:r>
            <a:r>
              <a:rPr lang="en-US" altLang="ja-JP" dirty="0"/>
              <a:t> </a:t>
            </a:r>
            <a:r>
              <a:rPr lang="en-US" altLang="ja-JP" dirty="0" err="1"/>
              <a:t>Ogio</a:t>
            </a:r>
            <a:r>
              <a:rPr lang="en-US" altLang="ja-JP" dirty="0"/>
              <a:t> (Nagoya Univ.)</a:t>
            </a:r>
            <a:endParaRPr lang="ja-JP" altLang="ja-JP" dirty="0"/>
          </a:p>
          <a:p>
            <a:r>
              <a:rPr lang="en-US" altLang="ja-JP" dirty="0"/>
              <a:t>Akitoshi </a:t>
            </a:r>
            <a:r>
              <a:rPr lang="en-US" altLang="ja-JP" dirty="0" err="1"/>
              <a:t>Oshima</a:t>
            </a:r>
            <a:r>
              <a:rPr lang="en-US" altLang="ja-JP" dirty="0"/>
              <a:t> (Chubu Univ.)</a:t>
            </a:r>
            <a:endParaRPr lang="ja-JP" altLang="ja-JP" dirty="0"/>
          </a:p>
          <a:p>
            <a:r>
              <a:rPr lang="en-US" altLang="ja-JP" dirty="0"/>
              <a:t>Hiroki </a:t>
            </a:r>
            <a:r>
              <a:rPr lang="en-US" altLang="ja-JP" dirty="0" err="1"/>
              <a:t>Rokujo</a:t>
            </a:r>
            <a:r>
              <a:rPr lang="en-US" altLang="ja-JP" dirty="0"/>
              <a:t> (Nagoya Univ.)</a:t>
            </a:r>
            <a:endParaRPr lang="ja-JP" altLang="ja-JP" dirty="0"/>
          </a:p>
          <a:p>
            <a:r>
              <a:rPr lang="en-US" altLang="ja-JP" dirty="0"/>
              <a:t>Hiroyuki Sagawa (ICRR)</a:t>
            </a:r>
            <a:endParaRPr lang="ja-JP" altLang="ja-JP" dirty="0"/>
          </a:p>
          <a:p>
            <a:r>
              <a:rPr lang="en-US" altLang="ja-JP" dirty="0"/>
              <a:t>Takashi </a:t>
            </a:r>
            <a:r>
              <a:rPr lang="en-US" altLang="ja-JP" dirty="0" err="1"/>
              <a:t>Sako</a:t>
            </a:r>
            <a:r>
              <a:rPr lang="en-US" altLang="ja-JP" dirty="0"/>
              <a:t> (ICRR)</a:t>
            </a:r>
            <a:endParaRPr lang="ja-JP" altLang="ja-JP" dirty="0"/>
          </a:p>
          <a:p>
            <a:r>
              <a:rPr lang="en-US" altLang="ja-JP" dirty="0" err="1"/>
              <a:t>Shoichi</a:t>
            </a:r>
            <a:r>
              <a:rPr lang="en-US" altLang="ja-JP" dirty="0"/>
              <a:t> Shibata (Chubu Univ.)</a:t>
            </a:r>
            <a:endParaRPr lang="ja-JP" altLang="ja-JP" dirty="0"/>
          </a:p>
          <a:p>
            <a:r>
              <a:rPr lang="en-US" altLang="ja-JP" dirty="0"/>
              <a:t>Masato </a:t>
            </a:r>
            <a:r>
              <a:rPr lang="en-US" altLang="ja-JP" dirty="0" err="1"/>
              <a:t>Takita</a:t>
            </a:r>
            <a:r>
              <a:rPr lang="en-US" altLang="ja-JP" dirty="0"/>
              <a:t> (ICRR)</a:t>
            </a:r>
            <a:endParaRPr lang="ja-JP" altLang="ja-JP" dirty="0"/>
          </a:p>
          <a:p>
            <a:r>
              <a:rPr lang="en-US" altLang="ja-JP" dirty="0"/>
              <a:t>Shoji Torii (</a:t>
            </a:r>
            <a:r>
              <a:rPr lang="en-US" altLang="ja-JP" dirty="0" err="1"/>
              <a:t>Waseda</a:t>
            </a:r>
            <a:r>
              <a:rPr lang="en-US" altLang="ja-JP" dirty="0"/>
              <a:t> Univ.)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7055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P</a:t>
            </a:r>
            <a:r>
              <a:rPr lang="en-US" altLang="ja-JP" dirty="0" smtClean="0"/>
              <a:t>rogram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</a:t>
            </a:r>
            <a:r>
              <a:rPr lang="ja-JP" altLang="en-US" dirty="0" smtClean="0"/>
              <a:t> </a:t>
            </a:r>
            <a:r>
              <a:rPr lang="en-US" altLang="ja-JP" dirty="0" smtClean="0"/>
              <a:t>scopes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6672" y="1212140"/>
            <a:ext cx="8553117" cy="5052678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Cosmic ray indirect;</a:t>
            </a:r>
          </a:p>
          <a:p>
            <a:pPr lvl="1"/>
            <a:r>
              <a:rPr kumimoji="1" lang="en-US" altLang="ja-JP" dirty="0" smtClean="0"/>
              <a:t>Air shower exp</a:t>
            </a:r>
            <a:r>
              <a:rPr lang="en-US" altLang="ja-JP" dirty="0" smtClean="0"/>
              <a:t>.; UHECR and HECR</a:t>
            </a:r>
          </a:p>
          <a:p>
            <a:pPr lvl="1"/>
            <a:r>
              <a:rPr kumimoji="1" lang="en-US" altLang="ja-JP" dirty="0" smtClean="0"/>
              <a:t>Surface and underground </a:t>
            </a:r>
            <a:r>
              <a:rPr kumimoji="1" lang="en-US" altLang="ja-JP" dirty="0" err="1" smtClean="0"/>
              <a:t>muons</a:t>
            </a:r>
            <a:r>
              <a:rPr kumimoji="1" lang="en-US" altLang="ja-JP" dirty="0" smtClean="0"/>
              <a:t> </a:t>
            </a:r>
          </a:p>
          <a:p>
            <a:r>
              <a:rPr kumimoji="1" lang="en-US" altLang="ja-JP" dirty="0" smtClean="0"/>
              <a:t>Cosmic ray direct</a:t>
            </a:r>
          </a:p>
          <a:p>
            <a:pPr lvl="1"/>
            <a:r>
              <a:rPr lang="en-US" altLang="ja-JP" dirty="0" smtClean="0"/>
              <a:t>B</a:t>
            </a:r>
            <a:r>
              <a:rPr kumimoji="1" lang="en-US" altLang="ja-JP" dirty="0" smtClean="0"/>
              <a:t>alloon ECC </a:t>
            </a:r>
          </a:p>
          <a:p>
            <a:pPr lvl="1"/>
            <a:r>
              <a:rPr lang="en-US" altLang="ja-JP" dirty="0"/>
              <a:t>S</a:t>
            </a:r>
            <a:r>
              <a:rPr kumimoji="1" lang="en-US" altLang="ja-JP" dirty="0" smtClean="0"/>
              <a:t>pace-borne</a:t>
            </a:r>
          </a:p>
          <a:p>
            <a:r>
              <a:rPr kumimoji="1" lang="en-US" altLang="ja-JP" dirty="0" smtClean="0"/>
              <a:t>Gamma-ray and neutrinos </a:t>
            </a:r>
          </a:p>
          <a:p>
            <a:pPr lvl="1"/>
            <a:r>
              <a:rPr lang="en-US" altLang="ja-JP" dirty="0" smtClean="0"/>
              <a:t>Neutrinos (atmospheric and cosmic)</a:t>
            </a:r>
          </a:p>
          <a:p>
            <a:pPr lvl="1"/>
            <a:r>
              <a:rPr lang="en-US" altLang="ja-JP" dirty="0" err="1" smtClean="0"/>
              <a:t>TeV</a:t>
            </a:r>
            <a:r>
              <a:rPr lang="en-US" altLang="ja-JP" dirty="0" smtClean="0"/>
              <a:t> gamma rays (ACT or air shower)</a:t>
            </a:r>
          </a:p>
          <a:p>
            <a:r>
              <a:rPr lang="en-US" altLang="ja-JP" dirty="0" smtClean="0"/>
              <a:t>Accelerator exp.; collider and fix target</a:t>
            </a:r>
          </a:p>
          <a:p>
            <a:r>
              <a:rPr lang="en-US" altLang="ja-JP" dirty="0" smtClean="0"/>
              <a:t>Theory and models</a:t>
            </a:r>
          </a:p>
          <a:p>
            <a:pPr lvl="1"/>
            <a:r>
              <a:rPr lang="en-US" altLang="ja-JP" dirty="0" smtClean="0"/>
              <a:t>Interaction models</a:t>
            </a:r>
          </a:p>
          <a:p>
            <a:pPr lvl="1"/>
            <a:r>
              <a:rPr lang="en-US" altLang="ja-JP" dirty="0" smtClean="0"/>
              <a:t>Theory; astrophysics, QCD, BSM, neutrinos</a:t>
            </a:r>
            <a:r>
              <a:rPr lang="mr-IN" altLang="ja-JP" dirty="0" smtClean="0"/>
              <a:t>…</a:t>
            </a:r>
            <a:endParaRPr lang="en-US" altLang="ja-JP" dirty="0" smtClean="0"/>
          </a:p>
          <a:p>
            <a:r>
              <a:rPr lang="en-US" altLang="ja-JP" dirty="0" smtClean="0"/>
              <a:t>Future plan 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188362"/>
              </p:ext>
            </p:extLst>
          </p:nvPr>
        </p:nvGraphicFramePr>
        <p:xfrm>
          <a:off x="6294521" y="1158081"/>
          <a:ext cx="2515268" cy="4361180"/>
        </p:xfrm>
        <a:graphic>
          <a:graphicData uri="http://schemas.openxmlformats.org/drawingml/2006/table">
            <a:tbl>
              <a:tblPr/>
              <a:tblGrid>
                <a:gridCol w="1257634"/>
                <a:gridCol w="1257634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#of slots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UHECR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HECR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gamma-ray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space/ballon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astro-nu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atm-nu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muon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collider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fix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model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theory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future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contribution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0.75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poster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0.75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04527" y="5574269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slot = 2 hours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89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-89691"/>
            <a:ext cx="8229600" cy="773572"/>
          </a:xfrm>
        </p:spPr>
        <p:txBody>
          <a:bodyPr/>
          <a:lstStyle/>
          <a:p>
            <a:r>
              <a:rPr kumimoji="1" lang="en-US" altLang="ja-JP" dirty="0" smtClean="0"/>
              <a:t>ISVHECRI2018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57121" y="804665"/>
            <a:ext cx="8895227" cy="5908534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21-25 May 2018, </a:t>
            </a:r>
            <a:r>
              <a:rPr lang="en-US" altLang="ja-JP" dirty="0" err="1" smtClean="0"/>
              <a:t>Noyori</a:t>
            </a:r>
            <a:r>
              <a:rPr lang="en-US" altLang="ja-JP" dirty="0" smtClean="0"/>
              <a:t>-hall, Nagoya Univ.</a:t>
            </a:r>
          </a:p>
          <a:p>
            <a:r>
              <a:rPr lang="en-US" altLang="ja-JP" dirty="0" smtClean="0"/>
              <a:t>3 slots (2hours/slot) per day in 5 days </a:t>
            </a:r>
            <a:endParaRPr lang="en-US" altLang="ja-JP" dirty="0"/>
          </a:p>
          <a:p>
            <a:pPr lvl="1"/>
            <a:r>
              <a:rPr lang="en-US" altLang="ja-JP" dirty="0" smtClean="0"/>
              <a:t>Total 15 slots (30 hours). </a:t>
            </a:r>
            <a:endParaRPr lang="en-US" altLang="ja-JP" dirty="0"/>
          </a:p>
          <a:p>
            <a:pPr lvl="1"/>
            <a:r>
              <a:rPr lang="en-US" altLang="ja-JP" dirty="0" smtClean="0"/>
              <a:t> Tentatively, UHECR(2slots), HECR(1), gamma-ray(1), space/balloon(</a:t>
            </a:r>
            <a:r>
              <a:rPr lang="en-US" altLang="ja-JP" dirty="0"/>
              <a:t>1</a:t>
            </a:r>
            <a:r>
              <a:rPr lang="en-US" altLang="ja-JP" dirty="0" smtClean="0"/>
              <a:t>) </a:t>
            </a:r>
            <a:br>
              <a:rPr lang="en-US" altLang="ja-JP" dirty="0" smtClean="0"/>
            </a:br>
            <a:r>
              <a:rPr lang="en-US" altLang="ja-JP" dirty="0" smtClean="0"/>
              <a:t>neutrino/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(</a:t>
            </a:r>
            <a:r>
              <a:rPr lang="en-US" altLang="ja-JP" dirty="0"/>
              <a:t>2</a:t>
            </a:r>
            <a:r>
              <a:rPr lang="en-US" altLang="ja-JP" dirty="0" smtClean="0"/>
              <a:t>), models/theory(2.5), accelerator(2), future(1), and contributions/poster(1.5). </a:t>
            </a:r>
          </a:p>
          <a:p>
            <a:r>
              <a:rPr kumimoji="1" lang="en-US" altLang="ja-JP" dirty="0" smtClean="0"/>
              <a:t>Reception (Mon), Banquet (</a:t>
            </a:r>
            <a:r>
              <a:rPr kumimoji="1" lang="en-US" altLang="ja-JP" strike="sngStrike" dirty="0" smtClean="0"/>
              <a:t>Thu,</a:t>
            </a:r>
            <a:r>
              <a:rPr kumimoji="1" lang="ja-JP" altLang="en-US" strike="sngStrike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Wed</a:t>
            </a:r>
            <a:r>
              <a:rPr kumimoji="1" lang="en-US" altLang="ja-JP" dirty="0" smtClean="0"/>
              <a:t>), Public lecture (</a:t>
            </a:r>
            <a:r>
              <a:rPr kumimoji="1" lang="en-US" altLang="ja-JP" strike="sngStrike" dirty="0" err="1" smtClean="0"/>
              <a:t>Sat</a:t>
            </a:r>
            <a:r>
              <a:rPr lang="en-US" altLang="ja-JP" dirty="0" err="1" smtClean="0">
                <a:solidFill>
                  <a:srgbClr val="FF0000"/>
                </a:solidFill>
              </a:rPr>
              <a:t>Wed</a:t>
            </a:r>
            <a:r>
              <a:rPr kumimoji="1" lang="en-US" altLang="ja-JP" dirty="0" smtClean="0"/>
              <a:t>)</a:t>
            </a:r>
          </a:p>
          <a:p>
            <a:r>
              <a:rPr kumimoji="1" lang="en-US" altLang="ja-JP" dirty="0" smtClean="0"/>
              <a:t>So far no official excursion defined</a:t>
            </a:r>
          </a:p>
          <a:p>
            <a:r>
              <a:rPr lang="en-US" altLang="ja-JP" dirty="0" err="1" smtClean="0"/>
              <a:t>Indico</a:t>
            </a:r>
            <a:r>
              <a:rPr lang="en-US" altLang="ja-JP" dirty="0" smtClean="0"/>
              <a:t> has been setup, need to be updated</a:t>
            </a:r>
          </a:p>
          <a:p>
            <a:pPr lvl="1"/>
            <a:r>
              <a:rPr lang="en-US" altLang="ja-JP" dirty="0" smtClean="0">
                <a:hlinkClick r:id="rId2"/>
              </a:rPr>
              <a:t>https://indico.cern.ch/event/639198/</a:t>
            </a:r>
            <a:endParaRPr kumimoji="1" lang="en-US" altLang="ja-JP" dirty="0" smtClean="0"/>
          </a:p>
          <a:p>
            <a:r>
              <a:rPr kumimoji="1" lang="en-US" altLang="ja-JP" dirty="0" smtClean="0"/>
              <a:t>Budget</a:t>
            </a:r>
          </a:p>
          <a:p>
            <a:pPr lvl="1"/>
            <a:r>
              <a:rPr lang="en-US" altLang="ja-JP" dirty="0" smtClean="0"/>
              <a:t>Registration fee </a:t>
            </a:r>
            <a:r>
              <a:rPr lang="ja-JP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/>
              <a:t>40</a:t>
            </a:r>
            <a:r>
              <a:rPr lang="en-US" altLang="ja-JP" dirty="0" smtClean="0"/>
              <a:t>,000</a:t>
            </a:r>
            <a:r>
              <a:rPr lang="en-US" altLang="ja-JP" dirty="0" smtClean="0"/>
              <a:t> </a:t>
            </a:r>
            <a:r>
              <a:rPr lang="en-US" altLang="ja-JP" dirty="0" smtClean="0"/>
              <a:t>JPY</a:t>
            </a:r>
            <a:r>
              <a:rPr lang="en-US" altLang="ja-JP" dirty="0" smtClean="0"/>
              <a:t> </a:t>
            </a:r>
            <a:r>
              <a:rPr lang="en-US" altLang="ja-JP" dirty="0" smtClean="0"/>
              <a:t>(early bird 35,000 JPY) 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S</a:t>
            </a:r>
            <a:r>
              <a:rPr lang="en-US" altLang="ja-JP" dirty="0" err="1" smtClean="0"/>
              <a:t>tudent</a:t>
            </a:r>
            <a:r>
              <a:rPr lang="ja-JP" altLang="en-US" dirty="0" smtClean="0"/>
              <a:t> </a:t>
            </a:r>
            <a:r>
              <a:rPr lang="en-US" altLang="ja-JP" dirty="0" smtClean="0"/>
              <a:t>discount</a:t>
            </a:r>
            <a:r>
              <a:rPr lang="ja-JP" altLang="en-US" dirty="0" smtClean="0"/>
              <a:t> </a:t>
            </a:r>
            <a:r>
              <a:rPr lang="en-US" altLang="ja-JP" dirty="0" smtClean="0"/>
              <a:t>(-10,000</a:t>
            </a:r>
            <a:r>
              <a:rPr lang="ja-JP" altLang="en-US" dirty="0" smtClean="0"/>
              <a:t> </a:t>
            </a:r>
            <a:r>
              <a:rPr lang="en-US" altLang="ja-JP" dirty="0" smtClean="0"/>
              <a:t>JPY)</a:t>
            </a:r>
            <a:r>
              <a:rPr lang="ja-JP" altLang="en-US" dirty="0" smtClean="0"/>
              <a:t> </a:t>
            </a:r>
            <a:endParaRPr kumimoji="1" lang="en-US" altLang="ja-JP" dirty="0" smtClean="0"/>
          </a:p>
          <a:p>
            <a:r>
              <a:rPr lang="en-US" altLang="ja-JP" dirty="0" smtClean="0"/>
              <a:t>Proceedings</a:t>
            </a:r>
          </a:p>
          <a:p>
            <a:pPr lvl="1"/>
            <a:r>
              <a:rPr kumimoji="1" lang="en-US" altLang="ja-JP" dirty="0" smtClean="0"/>
              <a:t>Electronic journal; EPJ web </a:t>
            </a:r>
            <a:r>
              <a:rPr kumimoji="1" lang="en-US" altLang="ja-JP" dirty="0" err="1" smtClean="0"/>
              <a:t>conf</a:t>
            </a:r>
            <a:r>
              <a:rPr kumimoji="1" lang="en-US" altLang="ja-JP" dirty="0" smtClean="0"/>
              <a:t> as </a:t>
            </a:r>
            <a:r>
              <a:rPr kumimoji="1" lang="en-US" altLang="ja-JP" dirty="0" smtClean="0"/>
              <a:t>usual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02570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571</Words>
  <Application>Microsoft Macintosh PowerPoint</Application>
  <PresentationFormat>画面に合わせる (4:3)</PresentationFormat>
  <Paragraphs>135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ホワイト</vt:lpstr>
      <vt:lpstr>Introduction to ISVHECRI series</vt:lpstr>
      <vt:lpstr>20th International Symposium on Very High Energy Cosmic Ray Interactions</vt:lpstr>
      <vt:lpstr>Scope of this meeting</vt:lpstr>
      <vt:lpstr>IAC, SPC, LOC</vt:lpstr>
      <vt:lpstr>IAC and LOC </vt:lpstr>
      <vt:lpstr>Program and scopes</vt:lpstr>
      <vt:lpstr>ISVHECRI2018 outline</vt:lpstr>
    </vt:vector>
  </TitlesOfParts>
  <Company>Nagoya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ISVHECRI series</dc:title>
  <dc:creator>Itow Yoshitaka</dc:creator>
  <cp:lastModifiedBy>Itow Yoshitaka</cp:lastModifiedBy>
  <cp:revision>8</cp:revision>
  <dcterms:created xsi:type="dcterms:W3CDTF">2017-12-20T12:45:54Z</dcterms:created>
  <dcterms:modified xsi:type="dcterms:W3CDTF">2017-12-20T13:39:54Z</dcterms:modified>
</cp:coreProperties>
</file>