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67" r:id="rId3"/>
    <p:sldId id="268" r:id="rId4"/>
    <p:sldId id="258" r:id="rId5"/>
    <p:sldId id="257" r:id="rId6"/>
    <p:sldId id="260" r:id="rId7"/>
    <p:sldId id="261" r:id="rId8"/>
    <p:sldId id="259" r:id="rId9"/>
    <p:sldId id="262" r:id="rId10"/>
    <p:sldId id="263" r:id="rId11"/>
    <p:sldId id="264" r:id="rId12"/>
    <p:sldId id="265" r:id="rId13"/>
    <p:sldId id="266" r:id="rId14"/>
    <p:sldId id="270" r:id="rId15"/>
    <p:sldId id="269" r:id="rId16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/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96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461D47-F554-594C-BA77-8FB2FC393B5D}" type="datetimeFigureOut">
              <a:rPr kumimoji="1" lang="ja-JP" altLang="en-US" smtClean="0"/>
              <a:t>17/12/20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D7263C-3FD8-7A4F-9AEA-3E42D44888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297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F13F-412D-3641-8851-47545AC3B604}" type="datetimeFigureOut">
              <a:rPr kumimoji="1" lang="ja-JP" altLang="en-US" smtClean="0"/>
              <a:t>17/12/20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4EA88-2054-1640-B867-9E75968BF2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4571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F13F-412D-3641-8851-47545AC3B604}" type="datetimeFigureOut">
              <a:rPr kumimoji="1" lang="ja-JP" altLang="en-US" smtClean="0"/>
              <a:t>17/12/20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4EA88-2054-1640-B867-9E75968BF2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1567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F13F-412D-3641-8851-47545AC3B604}" type="datetimeFigureOut">
              <a:rPr kumimoji="1" lang="ja-JP" altLang="en-US" smtClean="0"/>
              <a:t>17/12/20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4EA88-2054-1640-B867-9E75968BF2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3195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F13F-412D-3641-8851-47545AC3B604}" type="datetimeFigureOut">
              <a:rPr kumimoji="1" lang="ja-JP" altLang="en-US" smtClean="0"/>
              <a:t>17/12/20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4EA88-2054-1640-B867-9E75968BF2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1108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F13F-412D-3641-8851-47545AC3B604}" type="datetimeFigureOut">
              <a:rPr kumimoji="1" lang="ja-JP" altLang="en-US" smtClean="0"/>
              <a:t>17/12/20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4EA88-2054-1640-B867-9E75968BF2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2080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F13F-412D-3641-8851-47545AC3B604}" type="datetimeFigureOut">
              <a:rPr kumimoji="1" lang="ja-JP" altLang="en-US" smtClean="0"/>
              <a:t>17/12/20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4EA88-2054-1640-B867-9E75968BF2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2833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F13F-412D-3641-8851-47545AC3B604}" type="datetimeFigureOut">
              <a:rPr kumimoji="1" lang="ja-JP" altLang="en-US" smtClean="0"/>
              <a:t>17/12/20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4EA88-2054-1640-B867-9E75968BF2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5852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F13F-412D-3641-8851-47545AC3B604}" type="datetimeFigureOut">
              <a:rPr kumimoji="1" lang="ja-JP" altLang="en-US" smtClean="0"/>
              <a:t>17/12/20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4EA88-2054-1640-B867-9E75968BF2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6961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F13F-412D-3641-8851-47545AC3B604}" type="datetimeFigureOut">
              <a:rPr kumimoji="1" lang="ja-JP" altLang="en-US" smtClean="0"/>
              <a:t>17/12/20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4EA88-2054-1640-B867-9E75968BF2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1608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F13F-412D-3641-8851-47545AC3B604}" type="datetimeFigureOut">
              <a:rPr kumimoji="1" lang="ja-JP" altLang="en-US" smtClean="0"/>
              <a:t>17/12/20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4EA88-2054-1640-B867-9E75968BF2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5866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8F13F-412D-3641-8851-47545AC3B604}" type="datetimeFigureOut">
              <a:rPr kumimoji="1" lang="ja-JP" altLang="en-US" smtClean="0"/>
              <a:t>17/12/20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4EA88-2054-1640-B867-9E75968BF2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4721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8F13F-412D-3641-8851-47545AC3B604}" type="datetimeFigureOut">
              <a:rPr kumimoji="1" lang="ja-JP" altLang="en-US" smtClean="0"/>
              <a:t>17/12/20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44EA88-2054-1640-B867-9E75968BF2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0205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ISVHECRI2018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SPC</a:t>
            </a:r>
            <a:r>
              <a:rPr lang="ja-JP" altLang="ja-JP" dirty="0" smtClean="0"/>
              <a:t>+I</a:t>
            </a:r>
            <a:r>
              <a:rPr lang="en-US" altLang="ja-JP" dirty="0" smtClean="0"/>
              <a:t>AC</a:t>
            </a:r>
            <a:r>
              <a:rPr lang="ja-JP" altLang="en-US" dirty="0" smtClean="0"/>
              <a:t> </a:t>
            </a:r>
            <a:r>
              <a:rPr lang="en-US" altLang="ja-JP" dirty="0" smtClean="0"/>
              <a:t>discussion</a:t>
            </a:r>
            <a:endParaRPr kumimoji="1" lang="ja-JP" altLang="en-US" dirty="0"/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20 Dec 2017 SPC+IAC</a:t>
            </a:r>
            <a:endParaRPr kumimoji="1" lang="en-US" altLang="ja-JP" dirty="0" smtClean="0"/>
          </a:p>
          <a:p>
            <a:r>
              <a:rPr kumimoji="1" lang="en-US" altLang="ja-JP" dirty="0" err="1" smtClean="0"/>
              <a:t>Y.Itow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034928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51009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Overview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(Wed)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095516"/>
            <a:ext cx="8530092" cy="5318851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 smtClean="0"/>
              <a:t>First half: UHECR/HECR #2  topical session</a:t>
            </a:r>
          </a:p>
          <a:p>
            <a:pPr lvl="1"/>
            <a:r>
              <a:rPr lang="en-US" altLang="ja-JP" dirty="0" smtClean="0"/>
              <a:t>Modeling air shower development</a:t>
            </a:r>
          </a:p>
          <a:p>
            <a:pPr lvl="1"/>
            <a:r>
              <a:rPr lang="en-US" altLang="ja-JP" dirty="0" smtClean="0"/>
              <a:t>Surface </a:t>
            </a:r>
            <a:r>
              <a:rPr lang="en-US" altLang="ja-JP" dirty="0" err="1" smtClean="0"/>
              <a:t>muons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Interaction study using air shower</a:t>
            </a:r>
          </a:p>
          <a:p>
            <a:pPr lvl="1"/>
            <a:r>
              <a:rPr lang="en-US" altLang="ja-JP" dirty="0" smtClean="0"/>
              <a:t>Variety of air shower experiments</a:t>
            </a:r>
          </a:p>
          <a:p>
            <a:pPr lvl="1"/>
            <a:r>
              <a:rPr lang="en-US" altLang="ja-JP" dirty="0" smtClean="0"/>
              <a:t>Encourage contributions from air shower exp.</a:t>
            </a:r>
          </a:p>
          <a:p>
            <a:r>
              <a:rPr lang="en-US" altLang="ja-JP" dirty="0" smtClean="0"/>
              <a:t> </a:t>
            </a:r>
            <a:r>
              <a:rPr lang="ja-JP" altLang="ja-JP" dirty="0" smtClean="0"/>
              <a:t>L</a:t>
            </a:r>
            <a:r>
              <a:rPr lang="en-US" altLang="ja-JP" dirty="0" smtClean="0"/>
              <a:t>ate</a:t>
            </a:r>
            <a:r>
              <a:rPr lang="ja-JP" altLang="en-US" dirty="0" smtClean="0"/>
              <a:t> </a:t>
            </a:r>
            <a:r>
              <a:rPr lang="en-US" altLang="ja-JP" dirty="0" smtClean="0"/>
              <a:t>afternoon: </a:t>
            </a:r>
            <a:r>
              <a:rPr lang="en-US" altLang="ja-JP" dirty="0" err="1" smtClean="0"/>
              <a:t>Astro</a:t>
            </a:r>
            <a:r>
              <a:rPr lang="en-US" altLang="ja-JP" dirty="0" smtClean="0"/>
              <a:t>-neutrino </a:t>
            </a:r>
          </a:p>
          <a:p>
            <a:pPr lvl="1"/>
            <a:r>
              <a:rPr lang="ja-JP" altLang="ja-JP" dirty="0" smtClean="0"/>
              <a:t>I</a:t>
            </a:r>
            <a:r>
              <a:rPr lang="en-US" altLang="ja-JP" dirty="0" err="1" smtClean="0"/>
              <a:t>ceCube</a:t>
            </a:r>
            <a:r>
              <a:rPr lang="en-US" altLang="ja-JP" dirty="0" smtClean="0"/>
              <a:t> and ANTARES main results</a:t>
            </a:r>
            <a:endParaRPr lang="en-US" altLang="ja-JP" dirty="0"/>
          </a:p>
          <a:p>
            <a:pPr lvl="1"/>
            <a:r>
              <a:rPr lang="en-US" altLang="ja-JP" dirty="0" smtClean="0"/>
              <a:t>Include </a:t>
            </a:r>
            <a:r>
              <a:rPr lang="en-US" altLang="ja-JP" dirty="0" err="1" smtClean="0"/>
              <a:t>IceTop</a:t>
            </a:r>
            <a:r>
              <a:rPr lang="en-US" altLang="ja-JP" dirty="0" smtClean="0"/>
              <a:t> results</a:t>
            </a:r>
          </a:p>
          <a:p>
            <a:pPr lvl="1"/>
            <a:r>
              <a:rPr lang="en-US" altLang="ja-JP" dirty="0" smtClean="0"/>
              <a:t>Neutrino</a:t>
            </a:r>
            <a:r>
              <a:rPr lang="ja-JP" altLang="en-US" dirty="0" smtClean="0"/>
              <a:t> </a:t>
            </a:r>
            <a:r>
              <a:rPr lang="en-US" altLang="ja-JP" dirty="0" smtClean="0"/>
              <a:t>production</a:t>
            </a:r>
            <a:r>
              <a:rPr lang="ja-JP" altLang="en-US" dirty="0" smtClean="0"/>
              <a:t> </a:t>
            </a:r>
            <a:r>
              <a:rPr lang="en-US" altLang="ja-JP" dirty="0" smtClean="0"/>
              <a:t>and</a:t>
            </a:r>
            <a:r>
              <a:rPr lang="ja-JP" altLang="en-US" dirty="0" smtClean="0"/>
              <a:t> </a:t>
            </a:r>
            <a:r>
              <a:rPr lang="ja-JP" altLang="ja-JP" dirty="0" smtClean="0"/>
              <a:t>h</a:t>
            </a:r>
            <a:r>
              <a:rPr lang="en-US" altLang="ja-JP" dirty="0" err="1" smtClean="0"/>
              <a:t>adron</a:t>
            </a:r>
            <a:r>
              <a:rPr lang="ja-JP" altLang="en-US" dirty="0" smtClean="0"/>
              <a:t> </a:t>
            </a:r>
            <a:r>
              <a:rPr lang="en-US" altLang="ja-JP" dirty="0" smtClean="0"/>
              <a:t>interactions</a:t>
            </a:r>
          </a:p>
          <a:p>
            <a:pPr lvl="1"/>
            <a:r>
              <a:rPr lang="en-US" altLang="ja-JP" dirty="0" smtClean="0"/>
              <a:t>Maybe</a:t>
            </a:r>
            <a:r>
              <a:rPr lang="ja-JP" altLang="en-US" dirty="0" smtClean="0"/>
              <a:t> </a:t>
            </a:r>
            <a:r>
              <a:rPr lang="en-US" altLang="ja-JP" dirty="0" smtClean="0"/>
              <a:t>neutrino</a:t>
            </a:r>
            <a:r>
              <a:rPr lang="ja-JP" altLang="en-US" dirty="0" smtClean="0"/>
              <a:t> </a:t>
            </a:r>
            <a:r>
              <a:rPr lang="en-US" altLang="ja-JP" dirty="0" smtClean="0"/>
              <a:t>interaction</a:t>
            </a:r>
            <a:r>
              <a:rPr lang="ja-JP" altLang="en-US" dirty="0" smtClean="0"/>
              <a:t> </a:t>
            </a:r>
            <a:r>
              <a:rPr lang="ja-JP" altLang="ja-JP" dirty="0" smtClean="0"/>
              <a:t>a</a:t>
            </a:r>
            <a:r>
              <a:rPr lang="en-US" altLang="ja-JP" dirty="0" err="1" smtClean="0"/>
              <a:t>lso</a:t>
            </a:r>
            <a:endParaRPr lang="en-US" altLang="ja-JP" dirty="0" smtClean="0"/>
          </a:p>
          <a:p>
            <a:r>
              <a:rPr lang="en-US" altLang="ja-JP" dirty="0" smtClean="0"/>
              <a:t>Public lecture by Prof. </a:t>
            </a:r>
            <a:r>
              <a:rPr lang="en-US" altLang="ja-JP" dirty="0" err="1" smtClean="0"/>
              <a:t>Kajita</a:t>
            </a:r>
            <a:endParaRPr lang="en-US" altLang="ja-JP" dirty="0"/>
          </a:p>
          <a:p>
            <a:pPr lvl="1"/>
            <a:r>
              <a:rPr lang="en-US" altLang="ja-JP" dirty="0" smtClean="0"/>
              <a:t>Dedicated for public audience, in Japanese</a:t>
            </a:r>
          </a:p>
          <a:p>
            <a:pPr lvl="1"/>
            <a:r>
              <a:rPr lang="en-US" altLang="ja-JP" dirty="0" smtClean="0"/>
              <a:t>Special tour to emulsion facility for meeting participants</a:t>
            </a:r>
          </a:p>
          <a:p>
            <a:r>
              <a:rPr lang="en-US" altLang="ja-JP" dirty="0" smtClean="0"/>
              <a:t>Banquet at evening (at hotel)</a:t>
            </a:r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289130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51009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Overview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(Thu)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095516"/>
            <a:ext cx="8530092" cy="5318851"/>
          </a:xfrm>
        </p:spPr>
        <p:txBody>
          <a:bodyPr>
            <a:normAutofit fontScale="70000" lnSpcReduction="20000"/>
          </a:bodyPr>
          <a:lstStyle/>
          <a:p>
            <a:r>
              <a:rPr lang="en-US" altLang="ja-JP" dirty="0" smtClean="0"/>
              <a:t>Morning dedicated for interaction models </a:t>
            </a:r>
            <a:endParaRPr lang="en-US" altLang="ja-JP" dirty="0"/>
          </a:p>
          <a:p>
            <a:pPr lvl="1"/>
            <a:r>
              <a:rPr lang="en-US" altLang="ja-JP" dirty="0" smtClean="0"/>
              <a:t>Review of </a:t>
            </a:r>
            <a:r>
              <a:rPr lang="en-US" altLang="ja-JP" dirty="0" err="1" smtClean="0"/>
              <a:t>Gribov-Regge</a:t>
            </a:r>
            <a:r>
              <a:rPr lang="en-US" altLang="ja-JP" dirty="0" smtClean="0"/>
              <a:t> theory at the beginning</a:t>
            </a:r>
          </a:p>
          <a:p>
            <a:pPr lvl="1"/>
            <a:r>
              <a:rPr lang="en-US" altLang="ja-JP" dirty="0" smtClean="0"/>
              <a:t>Talks</a:t>
            </a:r>
            <a:r>
              <a:rPr lang="ja-JP" altLang="en-US" dirty="0" smtClean="0"/>
              <a:t> </a:t>
            </a:r>
            <a:r>
              <a:rPr lang="en-US" altLang="ja-JP" dirty="0" smtClean="0"/>
              <a:t>by</a:t>
            </a:r>
            <a:r>
              <a:rPr lang="ja-JP" altLang="en-US" dirty="0" smtClean="0"/>
              <a:t> </a:t>
            </a:r>
            <a:r>
              <a:rPr lang="en-US" altLang="ja-JP" dirty="0"/>
              <a:t>M</a:t>
            </a:r>
            <a:r>
              <a:rPr lang="en-US" altLang="ja-JP" dirty="0" smtClean="0"/>
              <a:t>odel</a:t>
            </a:r>
            <a:r>
              <a:rPr lang="ja-JP" altLang="en-US" dirty="0" smtClean="0"/>
              <a:t> </a:t>
            </a:r>
            <a:r>
              <a:rPr lang="en-US" altLang="ja-JP" dirty="0" smtClean="0"/>
              <a:t>developers</a:t>
            </a:r>
          </a:p>
          <a:p>
            <a:pPr lvl="1"/>
            <a:r>
              <a:rPr lang="en-US" altLang="ja-JP" dirty="0" smtClean="0"/>
              <a:t>Application of interaction models</a:t>
            </a:r>
          </a:p>
          <a:p>
            <a:pPr lvl="1"/>
            <a:r>
              <a:rPr lang="en-US" altLang="ja-JP" dirty="0" smtClean="0"/>
              <a:t>Contribution for various hadron theory</a:t>
            </a:r>
          </a:p>
          <a:p>
            <a:r>
              <a:rPr lang="en-US" altLang="ja-JP" dirty="0" smtClean="0"/>
              <a:t>Early Afternoon: Theory session</a:t>
            </a:r>
          </a:p>
          <a:p>
            <a:pPr lvl="1"/>
            <a:r>
              <a:rPr lang="en-US" altLang="ja-JP" dirty="0" smtClean="0"/>
              <a:t>Naturally hadron theory here</a:t>
            </a:r>
          </a:p>
          <a:p>
            <a:pPr lvl="1"/>
            <a:r>
              <a:rPr lang="en-US" altLang="ja-JP" dirty="0" smtClean="0"/>
              <a:t>Or </a:t>
            </a:r>
            <a:r>
              <a:rPr lang="en-US" altLang="ja-JP" dirty="0"/>
              <a:t>m</a:t>
            </a:r>
            <a:r>
              <a:rPr lang="en-US" altLang="ja-JP" dirty="0" smtClean="0"/>
              <a:t>aybe shared with </a:t>
            </a:r>
            <a:r>
              <a:rPr lang="en-US" altLang="ja-JP" dirty="0" err="1" smtClean="0"/>
              <a:t>astro</a:t>
            </a:r>
            <a:r>
              <a:rPr lang="en-US" altLang="ja-JP" dirty="0" smtClean="0"/>
              <a:t>-theory/direct CR </a:t>
            </a:r>
            <a:r>
              <a:rPr lang="en-US" altLang="ja-JP" dirty="0" err="1" smtClean="0"/>
              <a:t>exp</a:t>
            </a:r>
            <a:endParaRPr lang="en-US" altLang="ja-JP" dirty="0" smtClean="0"/>
          </a:p>
          <a:p>
            <a:r>
              <a:rPr lang="en-US" altLang="ja-JP" dirty="0" smtClean="0"/>
              <a:t>Late afternoon: balloon/space  (direct charged CR exp.)</a:t>
            </a:r>
          </a:p>
          <a:p>
            <a:pPr lvl="1"/>
            <a:r>
              <a:rPr lang="en-US" altLang="ja-JP" dirty="0" smtClean="0"/>
              <a:t>Electron/positron review</a:t>
            </a:r>
            <a:endParaRPr lang="en-US" altLang="ja-JP" dirty="0"/>
          </a:p>
          <a:p>
            <a:pPr lvl="1"/>
            <a:r>
              <a:rPr lang="en-US" altLang="ja-JP" dirty="0" smtClean="0"/>
              <a:t>Primary CR spectra</a:t>
            </a:r>
          </a:p>
          <a:p>
            <a:pPr lvl="1"/>
            <a:r>
              <a:rPr lang="en-US" altLang="ja-JP" dirty="0" smtClean="0"/>
              <a:t>Balloon ECC and interaction study </a:t>
            </a:r>
          </a:p>
          <a:p>
            <a:r>
              <a:rPr lang="en-US" altLang="ja-JP" dirty="0" smtClean="0"/>
              <a:t>Exotics</a:t>
            </a:r>
          </a:p>
          <a:p>
            <a:pPr lvl="1"/>
            <a:r>
              <a:rPr lang="en-US" altLang="ja-JP" dirty="0" smtClean="0"/>
              <a:t>Monopole, </a:t>
            </a:r>
            <a:r>
              <a:rPr lang="en-US" altLang="ja-JP" dirty="0" err="1" smtClean="0"/>
              <a:t>strangelets</a:t>
            </a:r>
            <a:r>
              <a:rPr lang="en-US" altLang="ja-JP" dirty="0" smtClean="0"/>
              <a:t>, other exotic search</a:t>
            </a:r>
          </a:p>
          <a:p>
            <a:pPr lvl="1"/>
            <a:r>
              <a:rPr lang="en-US" altLang="ja-JP" dirty="0" smtClean="0"/>
              <a:t>Dark photon, dark matter related</a:t>
            </a:r>
          </a:p>
          <a:p>
            <a:r>
              <a:rPr lang="en-US" altLang="ja-JP" dirty="0" smtClean="0"/>
              <a:t>No official activity in the evening</a:t>
            </a:r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929438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51009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Overview</a:t>
            </a:r>
            <a:r>
              <a:rPr kumimoji="1" lang="ja-JP" altLang="en-US" dirty="0" smtClean="0"/>
              <a:t> </a:t>
            </a:r>
            <a:r>
              <a:rPr lang="ja-JP" altLang="ja-JP" dirty="0" smtClean="0"/>
              <a:t>(</a:t>
            </a:r>
            <a:r>
              <a:rPr lang="en-US" altLang="ja-JP" dirty="0" smtClean="0"/>
              <a:t>Fri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095516"/>
            <a:ext cx="8530092" cy="5318851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 smtClean="0"/>
              <a:t>Gamma</a:t>
            </a:r>
            <a:r>
              <a:rPr lang="ja-JP" altLang="en-US" dirty="0" smtClean="0"/>
              <a:t>-</a:t>
            </a:r>
            <a:r>
              <a:rPr lang="en-US" altLang="ja-JP" dirty="0" smtClean="0"/>
              <a:t>ray</a:t>
            </a:r>
            <a:r>
              <a:rPr lang="ja-JP" altLang="en-US" dirty="0" smtClean="0"/>
              <a:t> </a:t>
            </a:r>
            <a:r>
              <a:rPr lang="en-US" altLang="ja-JP" dirty="0" smtClean="0"/>
              <a:t> session</a:t>
            </a:r>
          </a:p>
          <a:p>
            <a:pPr lvl="1"/>
            <a:r>
              <a:rPr lang="en-US" altLang="ja-JP" dirty="0" smtClean="0"/>
              <a:t>Review of air </a:t>
            </a:r>
            <a:r>
              <a:rPr lang="en-US" altLang="ja-JP" dirty="0" err="1" smtClean="0"/>
              <a:t>cherenkov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exp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Air shower gamma-ray exp., Tibet/Alpaca, HAWC, LHASSO, etc..</a:t>
            </a:r>
          </a:p>
          <a:p>
            <a:pPr lvl="1"/>
            <a:r>
              <a:rPr lang="en-US" altLang="ja-JP" dirty="0" smtClean="0"/>
              <a:t>Photo-production and </a:t>
            </a:r>
            <a:r>
              <a:rPr lang="en-US" altLang="ja-JP" dirty="0" err="1" smtClean="0"/>
              <a:t>muon</a:t>
            </a:r>
            <a:r>
              <a:rPr lang="en-US" altLang="ja-JP" dirty="0" smtClean="0"/>
              <a:t>-less showers</a:t>
            </a:r>
          </a:p>
          <a:p>
            <a:pPr lvl="1"/>
            <a:r>
              <a:rPr lang="en-US" altLang="ja-JP" dirty="0" smtClean="0"/>
              <a:t>Recent</a:t>
            </a:r>
            <a:r>
              <a:rPr lang="ja-JP" altLang="en-US" dirty="0" smtClean="0"/>
              <a:t> </a:t>
            </a:r>
            <a:r>
              <a:rPr lang="ja-JP" altLang="ja-JP" dirty="0" smtClean="0"/>
              <a:t>F</a:t>
            </a:r>
            <a:r>
              <a:rPr lang="en-US" altLang="ja-JP" dirty="0" err="1" smtClean="0"/>
              <a:t>ermi</a:t>
            </a:r>
            <a:r>
              <a:rPr lang="ja-JP" altLang="en-US" dirty="0" smtClean="0"/>
              <a:t> </a:t>
            </a:r>
            <a:r>
              <a:rPr lang="en-US" altLang="ja-JP" dirty="0" smtClean="0"/>
              <a:t>review</a:t>
            </a:r>
            <a:endParaRPr lang="en-US" altLang="ja-JP" dirty="0"/>
          </a:p>
          <a:p>
            <a:pPr lvl="1"/>
            <a:r>
              <a:rPr lang="ja-JP" altLang="ja-JP" dirty="0" smtClean="0"/>
              <a:t>Gr</a:t>
            </a:r>
            <a:r>
              <a:rPr lang="en-US" altLang="ja-JP" dirty="0" err="1" smtClean="0"/>
              <a:t>ain</a:t>
            </a:r>
            <a:r>
              <a:rPr lang="ja-JP" altLang="en-US" dirty="0" smtClean="0"/>
              <a:t> </a:t>
            </a:r>
            <a:r>
              <a:rPr lang="en-US" altLang="ja-JP" dirty="0" smtClean="0"/>
              <a:t> ECC gamma-rays</a:t>
            </a:r>
            <a:r>
              <a:rPr lang="ja-JP" altLang="en-US" dirty="0" smtClean="0"/>
              <a:t> 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Galactic</a:t>
            </a:r>
            <a:r>
              <a:rPr lang="ja-JP" altLang="en-US" dirty="0" smtClean="0"/>
              <a:t> </a:t>
            </a:r>
            <a:r>
              <a:rPr lang="ja-JP" altLang="ja-JP" dirty="0" smtClean="0"/>
              <a:t>g</a:t>
            </a:r>
            <a:r>
              <a:rPr lang="en-US" altLang="ja-JP" dirty="0" err="1" smtClean="0"/>
              <a:t>amma</a:t>
            </a:r>
            <a:r>
              <a:rPr lang="en-US" altLang="ja-JP" dirty="0" smtClean="0"/>
              <a:t>-ray production model </a:t>
            </a:r>
          </a:p>
          <a:p>
            <a:pPr lvl="1"/>
            <a:r>
              <a:rPr lang="en-US" altLang="ja-JP" dirty="0" smtClean="0"/>
              <a:t>LPM</a:t>
            </a:r>
          </a:p>
          <a:p>
            <a:r>
              <a:rPr lang="en-US" altLang="ja-JP" dirty="0" smtClean="0"/>
              <a:t>Future</a:t>
            </a:r>
            <a:endParaRPr lang="en-US" altLang="ja-JP" dirty="0"/>
          </a:p>
          <a:p>
            <a:pPr lvl="1"/>
            <a:r>
              <a:rPr lang="en-US" altLang="ja-JP" dirty="0" smtClean="0"/>
              <a:t>Review of future projects</a:t>
            </a:r>
          </a:p>
          <a:p>
            <a:pPr lvl="1"/>
            <a:r>
              <a:rPr lang="en-US" altLang="ja-JP" dirty="0" smtClean="0"/>
              <a:t>Future UHECR, future accelerator, future neutrino, future gamma-ray</a:t>
            </a:r>
          </a:p>
          <a:p>
            <a:r>
              <a:rPr lang="en-US" altLang="ja-JP" dirty="0" smtClean="0"/>
              <a:t>Closing </a:t>
            </a:r>
          </a:p>
          <a:p>
            <a:pPr lvl="1"/>
            <a:r>
              <a:rPr lang="en-US" altLang="ja-JP" dirty="0" smtClean="0"/>
              <a:t>Concluding remark</a:t>
            </a:r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929438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51009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Post-conference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(Sat-Sun)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095516"/>
            <a:ext cx="8530092" cy="5318851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Free tour day in Nagoya, Kyoto, </a:t>
            </a:r>
            <a:r>
              <a:rPr lang="en-US" altLang="ja-JP" dirty="0" err="1" smtClean="0"/>
              <a:t>Ise</a:t>
            </a:r>
            <a:r>
              <a:rPr lang="en-US" altLang="ja-JP" dirty="0" smtClean="0"/>
              <a:t>, and Tokyo organized by you.</a:t>
            </a:r>
          </a:p>
          <a:p>
            <a:r>
              <a:rPr lang="en-US" altLang="ja-JP" dirty="0" smtClean="0"/>
              <a:t>Maybe organized 1day bus trip to </a:t>
            </a:r>
            <a:r>
              <a:rPr lang="en-US" altLang="ja-JP" dirty="0" err="1" smtClean="0"/>
              <a:t>Kamioka</a:t>
            </a:r>
            <a:endParaRPr lang="en-US" altLang="ja-JP" dirty="0" smtClean="0"/>
          </a:p>
          <a:p>
            <a:r>
              <a:rPr lang="en-US" altLang="ja-JP" dirty="0" smtClean="0"/>
              <a:t>Maybe travel agency desk at the site is need ?</a:t>
            </a:r>
          </a:p>
        </p:txBody>
      </p:sp>
    </p:spTree>
    <p:extLst>
      <p:ext uri="{BB962C8B-B14F-4D97-AF65-F5344CB8AC3E}">
        <p14:creationId xmlns:p14="http://schemas.microsoft.com/office/powerpoint/2010/main" val="27929438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Important dates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199" y="1417638"/>
            <a:ext cx="8229601" cy="5137898"/>
          </a:xfrm>
        </p:spPr>
        <p:txBody>
          <a:bodyPr>
            <a:normAutofit fontScale="85000" lnSpcReduction="20000"/>
          </a:bodyPr>
          <a:lstStyle/>
          <a:p>
            <a:r>
              <a:rPr lang="de-DE" altLang="ja-JP" strike="sngStrike" dirty="0" smtClean="0"/>
              <a:t>IUPAP </a:t>
            </a:r>
            <a:r>
              <a:rPr lang="de-DE" altLang="ja-JP" strike="sngStrike" dirty="0" err="1" smtClean="0"/>
              <a:t>document</a:t>
            </a:r>
            <a:r>
              <a:rPr lang="de-DE" altLang="ja-JP" strike="sngStrike" dirty="0" smtClean="0"/>
              <a:t>       Nov 2017</a:t>
            </a:r>
          </a:p>
          <a:p>
            <a:r>
              <a:rPr lang="de-DE" altLang="ja-JP" dirty="0" smtClean="0"/>
              <a:t>1st </a:t>
            </a:r>
            <a:r>
              <a:rPr lang="de-DE" altLang="ja-JP" dirty="0" err="1" smtClean="0"/>
              <a:t>Circular</a:t>
            </a:r>
            <a:r>
              <a:rPr lang="de-DE" altLang="ja-JP" dirty="0" smtClean="0"/>
              <a:t>/web         </a:t>
            </a:r>
            <a:r>
              <a:rPr lang="de-DE" altLang="ja-JP" dirty="0" err="1"/>
              <a:t>D</a:t>
            </a:r>
            <a:r>
              <a:rPr lang="de-DE" altLang="ja-JP" dirty="0" err="1" smtClean="0"/>
              <a:t>ec</a:t>
            </a:r>
            <a:r>
              <a:rPr lang="de-DE" altLang="ja-JP" dirty="0" smtClean="0"/>
              <a:t> 2017 </a:t>
            </a:r>
          </a:p>
          <a:p>
            <a:r>
              <a:rPr lang="de-DE" altLang="ja-JP" dirty="0" err="1" smtClean="0"/>
              <a:t>Program</a:t>
            </a:r>
            <a:r>
              <a:rPr lang="de-DE" altLang="ja-JP" dirty="0" smtClean="0"/>
              <a:t> </a:t>
            </a:r>
            <a:r>
              <a:rPr lang="de-DE" altLang="ja-JP" dirty="0" err="1" smtClean="0"/>
              <a:t>definition</a:t>
            </a:r>
            <a:r>
              <a:rPr lang="de-DE" altLang="ja-JP" dirty="0" smtClean="0"/>
              <a:t>        </a:t>
            </a:r>
            <a:r>
              <a:rPr lang="en-US" altLang="ja-JP" dirty="0" smtClean="0">
                <a:solidFill>
                  <a:srgbClr val="FF0000"/>
                </a:solidFill>
              </a:rPr>
              <a:t>early</a:t>
            </a:r>
            <a:r>
              <a:rPr lang="ja-JP" altLang="en-US" dirty="0" smtClean="0">
                <a:solidFill>
                  <a:srgbClr val="FF0000"/>
                </a:solidFill>
              </a:rPr>
              <a:t> </a:t>
            </a:r>
            <a:r>
              <a:rPr lang="de-DE" altLang="ja-JP" dirty="0" err="1" smtClean="0">
                <a:solidFill>
                  <a:srgbClr val="FF0000"/>
                </a:solidFill>
              </a:rPr>
              <a:t>Dec</a:t>
            </a:r>
            <a:r>
              <a:rPr lang="de-DE" altLang="ja-JP" dirty="0" smtClean="0">
                <a:solidFill>
                  <a:srgbClr val="FF0000"/>
                </a:solidFill>
              </a:rPr>
              <a:t> 2017 </a:t>
            </a:r>
          </a:p>
          <a:p>
            <a:r>
              <a:rPr lang="de-DE" altLang="ja-JP" dirty="0" smtClean="0">
                <a:solidFill>
                  <a:srgbClr val="FF0000"/>
                </a:solidFill>
              </a:rPr>
              <a:t>SPC form/</a:t>
            </a:r>
            <a:r>
              <a:rPr lang="de-DE" altLang="ja-JP" dirty="0" err="1" smtClean="0">
                <a:solidFill>
                  <a:srgbClr val="FF0000"/>
                </a:solidFill>
              </a:rPr>
              <a:t>Conveners</a:t>
            </a:r>
            <a:r>
              <a:rPr lang="de-DE" altLang="ja-JP" dirty="0" smtClean="0">
                <a:solidFill>
                  <a:srgbClr val="FF0000"/>
                </a:solidFill>
              </a:rPr>
              <a:t>    </a:t>
            </a:r>
            <a:r>
              <a:rPr lang="de-DE" altLang="ja-JP" dirty="0" err="1" smtClean="0">
                <a:solidFill>
                  <a:srgbClr val="FF0000"/>
                </a:solidFill>
              </a:rPr>
              <a:t>early</a:t>
            </a:r>
            <a:r>
              <a:rPr lang="de-DE" altLang="ja-JP" dirty="0" smtClean="0">
                <a:solidFill>
                  <a:srgbClr val="FF0000"/>
                </a:solidFill>
              </a:rPr>
              <a:t> </a:t>
            </a:r>
            <a:r>
              <a:rPr lang="de-DE" altLang="ja-JP" dirty="0" err="1" smtClean="0">
                <a:solidFill>
                  <a:srgbClr val="FF0000"/>
                </a:solidFill>
              </a:rPr>
              <a:t>Dec</a:t>
            </a:r>
            <a:r>
              <a:rPr lang="de-DE" altLang="ja-JP" dirty="0" smtClean="0">
                <a:solidFill>
                  <a:srgbClr val="FF0000"/>
                </a:solidFill>
              </a:rPr>
              <a:t> 2017  </a:t>
            </a:r>
          </a:p>
          <a:p>
            <a:r>
              <a:rPr lang="de-DE" altLang="ja-JP" dirty="0" smtClean="0"/>
              <a:t>Speaker </a:t>
            </a:r>
            <a:r>
              <a:rPr lang="de-DE" altLang="ja-JP" dirty="0" err="1" smtClean="0"/>
              <a:t>contact</a:t>
            </a:r>
            <a:r>
              <a:rPr lang="de-DE" altLang="ja-JP" dirty="0" smtClean="0"/>
              <a:t>            </a:t>
            </a:r>
            <a:r>
              <a:rPr lang="de-DE" altLang="ja-JP" dirty="0" err="1" smtClean="0"/>
              <a:t>By</a:t>
            </a:r>
            <a:r>
              <a:rPr lang="de-DE" altLang="ja-JP" dirty="0" smtClean="0"/>
              <a:t>  </a:t>
            </a:r>
            <a:r>
              <a:rPr lang="en-US" altLang="ja-JP" dirty="0" smtClean="0"/>
              <a:t>end of</a:t>
            </a:r>
            <a:r>
              <a:rPr lang="de-DE" altLang="ja-JP" dirty="0" smtClean="0"/>
              <a:t> </a:t>
            </a:r>
            <a:r>
              <a:rPr lang="de-DE" altLang="ja-JP" dirty="0"/>
              <a:t> </a:t>
            </a:r>
            <a:r>
              <a:rPr lang="de-DE" altLang="ja-JP" dirty="0" smtClean="0"/>
              <a:t>2017</a:t>
            </a:r>
          </a:p>
          <a:p>
            <a:r>
              <a:rPr lang="de-DE" altLang="ja-JP" dirty="0" smtClean="0"/>
              <a:t>Speaker </a:t>
            </a:r>
            <a:r>
              <a:rPr lang="de-DE" altLang="ja-JP" dirty="0" err="1" smtClean="0"/>
              <a:t>nomination</a:t>
            </a:r>
            <a:r>
              <a:rPr lang="de-DE" altLang="ja-JP" dirty="0" smtClean="0"/>
              <a:t>       </a:t>
            </a:r>
            <a:r>
              <a:rPr lang="de-DE" altLang="ja-JP" dirty="0" err="1" smtClean="0"/>
              <a:t>By</a:t>
            </a:r>
            <a:r>
              <a:rPr lang="de-DE" altLang="ja-JP" dirty="0" smtClean="0"/>
              <a:t> </a:t>
            </a:r>
            <a:r>
              <a:rPr lang="de-DE" altLang="ja-JP" dirty="0" err="1" smtClean="0"/>
              <a:t>mid</a:t>
            </a:r>
            <a:r>
              <a:rPr lang="de-DE" altLang="ja-JP" dirty="0" smtClean="0"/>
              <a:t> Jan 2018 </a:t>
            </a:r>
          </a:p>
          <a:p>
            <a:r>
              <a:rPr lang="de-DE" altLang="ja-JP" dirty="0" smtClean="0"/>
              <a:t>2nd </a:t>
            </a:r>
            <a:r>
              <a:rPr lang="de-DE" altLang="ja-JP" dirty="0" err="1" smtClean="0"/>
              <a:t>Circular</a:t>
            </a:r>
            <a:r>
              <a:rPr lang="de-DE" altLang="ja-JP" dirty="0" smtClean="0"/>
              <a:t>                Feb 2018 </a:t>
            </a:r>
          </a:p>
          <a:p>
            <a:r>
              <a:rPr lang="de-DE" altLang="ja-JP" dirty="0" smtClean="0"/>
              <a:t>Registration open     </a:t>
            </a:r>
            <a:r>
              <a:rPr lang="de-DE" altLang="ja-JP" dirty="0"/>
              <a:t> </a:t>
            </a:r>
            <a:r>
              <a:rPr lang="de-DE" altLang="ja-JP" dirty="0" smtClean="0"/>
              <a:t> Feb,  2017 </a:t>
            </a:r>
          </a:p>
          <a:p>
            <a:r>
              <a:rPr lang="de-DE" altLang="ja-JP" dirty="0" smtClean="0"/>
              <a:t>Abstract</a:t>
            </a:r>
            <a:r>
              <a:rPr lang="ja-JP" altLang="de-DE" dirty="0" smtClean="0"/>
              <a:t>　</a:t>
            </a:r>
            <a:r>
              <a:rPr lang="de-DE" altLang="ja-JP" dirty="0" err="1"/>
              <a:t>d</a:t>
            </a:r>
            <a:r>
              <a:rPr lang="de-DE" altLang="ja-JP" dirty="0" err="1" smtClean="0"/>
              <a:t>eadline</a:t>
            </a:r>
            <a:r>
              <a:rPr lang="de-DE" altLang="ja-JP" dirty="0" smtClean="0"/>
              <a:t>     15 Mar, 2018 </a:t>
            </a:r>
            <a:endParaRPr lang="en-US" altLang="ja-JP" dirty="0"/>
          </a:p>
          <a:p>
            <a:r>
              <a:rPr lang="en-US" altLang="ja-JP" dirty="0" smtClean="0"/>
              <a:t>Contribution</a:t>
            </a:r>
            <a:r>
              <a:rPr lang="ja-JP" altLang="en-US" dirty="0" smtClean="0"/>
              <a:t> </a:t>
            </a:r>
            <a:r>
              <a:rPr lang="en-US" altLang="ja-JP" dirty="0" smtClean="0"/>
              <a:t>selection early Apr</a:t>
            </a:r>
            <a:endParaRPr lang="de-DE" altLang="ja-JP" dirty="0" smtClean="0"/>
          </a:p>
          <a:p>
            <a:r>
              <a:rPr lang="de-DE" altLang="ja-JP" dirty="0" smtClean="0"/>
              <a:t>Registration </a:t>
            </a:r>
            <a:r>
              <a:rPr lang="de-DE" altLang="ja-JP" dirty="0" err="1" smtClean="0"/>
              <a:t>close</a:t>
            </a:r>
            <a:r>
              <a:rPr lang="de-DE" altLang="ja-JP" dirty="0" smtClean="0"/>
              <a:t>      7 May, 2018 </a:t>
            </a:r>
          </a:p>
          <a:p>
            <a:r>
              <a:rPr lang="de-DE" altLang="ja-JP" dirty="0" smtClean="0"/>
              <a:t>Meeting </a:t>
            </a:r>
            <a:r>
              <a:rPr lang="de-DE" altLang="ja-JP" dirty="0" err="1" smtClean="0"/>
              <a:t>date</a:t>
            </a:r>
            <a:r>
              <a:rPr lang="de-DE" altLang="ja-JP" dirty="0" smtClean="0"/>
              <a:t>         21-25 May, 2018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189533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57537"/>
            <a:ext cx="8229600" cy="772188"/>
          </a:xfrm>
        </p:spPr>
        <p:txBody>
          <a:bodyPr/>
          <a:lstStyle/>
          <a:p>
            <a:r>
              <a:rPr lang="en-US" altLang="ja-JP" dirty="0"/>
              <a:t>S</a:t>
            </a:r>
            <a:r>
              <a:rPr lang="en-US" altLang="ja-JP" dirty="0" smtClean="0"/>
              <a:t>chedule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8947" y="1046826"/>
            <a:ext cx="8684870" cy="5577353"/>
          </a:xfrm>
        </p:spPr>
        <p:txBody>
          <a:bodyPr>
            <a:normAutofit fontScale="85000" lnSpcReduction="20000"/>
          </a:bodyPr>
          <a:lstStyle/>
          <a:p>
            <a:r>
              <a:rPr lang="en-US" altLang="ja-JP" dirty="0"/>
              <a:t>S</a:t>
            </a:r>
            <a:r>
              <a:rPr lang="en-US" altLang="ja-JP" dirty="0" smtClean="0"/>
              <a:t>ettle key-speakers by mid Jan</a:t>
            </a:r>
          </a:p>
          <a:p>
            <a:pPr lvl="1"/>
            <a:r>
              <a:rPr lang="en-US" altLang="ja-JP" dirty="0" smtClean="0"/>
              <a:t>Propose talks/speakers among SPC with suggestion from IAC </a:t>
            </a:r>
          </a:p>
          <a:p>
            <a:pPr lvl="1"/>
            <a:r>
              <a:rPr kumimoji="1" lang="en-US" altLang="ja-JP" dirty="0" smtClean="0"/>
              <a:t>Start to contact key-invited speakers (i.e. overview, highlight </a:t>
            </a:r>
            <a:r>
              <a:rPr kumimoji="1" lang="en-US" altLang="ja-JP" dirty="0" err="1" smtClean="0"/>
              <a:t>etc</a:t>
            </a:r>
            <a:r>
              <a:rPr kumimoji="1" lang="en-US" altLang="ja-JP" dirty="0" smtClean="0"/>
              <a:t>) ASAP</a:t>
            </a:r>
          </a:p>
          <a:p>
            <a:pPr lvl="1"/>
            <a:r>
              <a:rPr kumimoji="1" lang="en-US" altLang="ja-JP" dirty="0" smtClean="0"/>
              <a:t>Start to contact speakers board of large experiments (</a:t>
            </a:r>
            <a:r>
              <a:rPr kumimoji="1" lang="en-US" altLang="ja-JP" dirty="0" err="1" smtClean="0"/>
              <a:t>i.e</a:t>
            </a:r>
            <a:r>
              <a:rPr lang="en-US" altLang="ja-JP" dirty="0"/>
              <a:t> </a:t>
            </a:r>
            <a:r>
              <a:rPr lang="en-US" altLang="ja-JP" dirty="0" smtClean="0"/>
              <a:t>LHC, RHIC, </a:t>
            </a:r>
            <a:r>
              <a:rPr lang="en-US" altLang="ja-JP" dirty="0" err="1" smtClean="0"/>
              <a:t>IceCube</a:t>
            </a:r>
            <a:r>
              <a:rPr lang="en-US" altLang="ja-JP" dirty="0" smtClean="0"/>
              <a:t>, Auger/TA) ASAP</a:t>
            </a:r>
          </a:p>
          <a:p>
            <a:pPr lvl="1"/>
            <a:r>
              <a:rPr kumimoji="1" lang="en-US" altLang="ja-JP" dirty="0" smtClean="0"/>
              <a:t>Define theoretical talks and contact speakers</a:t>
            </a:r>
            <a:r>
              <a:rPr kumimoji="1" lang="ja-JP" altLang="en-US" dirty="0" smtClean="0"/>
              <a:t> 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Detail discussion among conveners will follow up in small </a:t>
            </a:r>
            <a:r>
              <a:rPr lang="en-US" altLang="ja-JP" dirty="0" err="1" smtClean="0"/>
              <a:t>Vidyo</a:t>
            </a:r>
            <a:r>
              <a:rPr lang="en-US" altLang="ja-JP" dirty="0" smtClean="0"/>
              <a:t> meetings. </a:t>
            </a:r>
            <a:endParaRPr kumimoji="1" lang="en-US" altLang="ja-JP" dirty="0" smtClean="0"/>
          </a:p>
          <a:p>
            <a:r>
              <a:rPr kumimoji="1" lang="en-US" altLang="ja-JP" dirty="0" smtClean="0"/>
              <a:t>1</a:t>
            </a:r>
            <a:r>
              <a:rPr kumimoji="1" lang="en-US" altLang="ja-JP" baseline="30000" dirty="0" smtClean="0"/>
              <a:t>st</a:t>
            </a:r>
            <a:r>
              <a:rPr kumimoji="1" lang="en-US" altLang="ja-JP" dirty="0" smtClean="0"/>
              <a:t> Circular at the end of Dec</a:t>
            </a:r>
          </a:p>
          <a:p>
            <a:pPr lvl="1"/>
            <a:r>
              <a:rPr lang="en-US" altLang="ja-JP" dirty="0" smtClean="0"/>
              <a:t>Basic program structure appears in </a:t>
            </a:r>
            <a:r>
              <a:rPr lang="en-US" altLang="ja-JP" dirty="0" err="1" smtClean="0"/>
              <a:t>Indico</a:t>
            </a:r>
            <a:r>
              <a:rPr lang="en-US" altLang="ja-JP" dirty="0" smtClean="0"/>
              <a:t> </a:t>
            </a:r>
            <a:endParaRPr kumimoji="1" lang="en-US" altLang="ja-JP" dirty="0" smtClean="0"/>
          </a:p>
          <a:p>
            <a:r>
              <a:rPr kumimoji="1" lang="en-US" altLang="ja-JP" dirty="0" smtClean="0"/>
              <a:t>Registration open at 1</a:t>
            </a:r>
            <a:r>
              <a:rPr kumimoji="1" lang="en-US" altLang="ja-JP" baseline="30000" dirty="0" smtClean="0"/>
              <a:t>st</a:t>
            </a:r>
            <a:r>
              <a:rPr kumimoji="1" lang="en-US" altLang="ja-JP" dirty="0" smtClean="0"/>
              <a:t> Feb (2</a:t>
            </a:r>
            <a:r>
              <a:rPr kumimoji="1" lang="en-US" altLang="ja-JP" baseline="30000" dirty="0" smtClean="0"/>
              <a:t>nd</a:t>
            </a:r>
            <a:r>
              <a:rPr kumimoji="1" lang="en-US" altLang="ja-JP" dirty="0" smtClean="0"/>
              <a:t> Circular)</a:t>
            </a:r>
          </a:p>
          <a:p>
            <a:pPr lvl="1"/>
            <a:r>
              <a:rPr lang="en-US" altLang="ja-JP" dirty="0" smtClean="0"/>
              <a:t>Start to accept contribution until mid of March</a:t>
            </a:r>
          </a:p>
          <a:p>
            <a:pPr lvl="1"/>
            <a:r>
              <a:rPr kumimoji="1" lang="en-US" altLang="ja-JP" dirty="0" smtClean="0"/>
              <a:t>Show confirmed talks/speakers in </a:t>
            </a:r>
            <a:r>
              <a:rPr kumimoji="1" lang="en-US" altLang="ja-JP" dirty="0" err="1" smtClean="0"/>
              <a:t>Indico</a:t>
            </a:r>
            <a:endParaRPr kumimoji="1" lang="en-US" altLang="ja-JP" dirty="0" smtClean="0"/>
          </a:p>
          <a:p>
            <a:r>
              <a:rPr kumimoji="1" lang="en-US" altLang="ja-JP" dirty="0" smtClean="0"/>
              <a:t>Define contribution talks by early April and announce</a:t>
            </a:r>
          </a:p>
          <a:p>
            <a:pPr lvl="1"/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49777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I</a:t>
            </a:r>
            <a:r>
              <a:rPr lang="en-US" altLang="ja-JP" dirty="0" smtClean="0"/>
              <a:t>AC,</a:t>
            </a:r>
            <a:r>
              <a:rPr lang="ja-JP" altLang="en-US" dirty="0" smtClean="0"/>
              <a:t> </a:t>
            </a:r>
            <a:r>
              <a:rPr lang="en-US" altLang="ja-JP" dirty="0" smtClean="0"/>
              <a:t>SPC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SPC and IAC collaborate to arrange program</a:t>
            </a:r>
          </a:p>
          <a:p>
            <a:r>
              <a:rPr kumimoji="1" lang="en-US" altLang="ja-JP" dirty="0" smtClean="0"/>
              <a:t>IAC </a:t>
            </a:r>
          </a:p>
          <a:p>
            <a:pPr lvl="1"/>
            <a:r>
              <a:rPr lang="en-US" altLang="ja-JP" dirty="0" smtClean="0"/>
              <a:t>Suggest overall agenda, program structure</a:t>
            </a:r>
          </a:p>
          <a:p>
            <a:pPr lvl="1"/>
            <a:r>
              <a:rPr lang="en-US" altLang="ja-JP" dirty="0"/>
              <a:t>S</a:t>
            </a:r>
            <a:r>
              <a:rPr kumimoji="1" lang="en-US" altLang="ja-JP" dirty="0" smtClean="0"/>
              <a:t>uggest invited talks, speakers directly</a:t>
            </a:r>
            <a:endParaRPr kumimoji="1" lang="ja-JP" altLang="en-US" dirty="0" smtClean="0"/>
          </a:p>
          <a:p>
            <a:r>
              <a:rPr kumimoji="1" lang="en-US" altLang="ja-JP" dirty="0" smtClean="0"/>
              <a:t>SPC = Conveners</a:t>
            </a:r>
          </a:p>
          <a:p>
            <a:pPr lvl="1"/>
            <a:r>
              <a:rPr lang="en-US" altLang="ja-JP" dirty="0" smtClean="0"/>
              <a:t>Propose talks and speakers in each session</a:t>
            </a:r>
          </a:p>
          <a:p>
            <a:pPr lvl="1"/>
            <a:r>
              <a:rPr lang="en-US" altLang="ja-JP" dirty="0" smtClean="0"/>
              <a:t>Arrange programs and contact speakers in each session</a:t>
            </a:r>
          </a:p>
          <a:p>
            <a:pPr lvl="1"/>
            <a:r>
              <a:rPr lang="en-US" altLang="ja-JP" dirty="0" smtClean="0"/>
              <a:t>Also discuss among all the conveners to look over the sessions.</a:t>
            </a:r>
          </a:p>
          <a:p>
            <a:pPr lvl="1"/>
            <a:r>
              <a:rPr lang="en-US" altLang="ja-JP" dirty="0" smtClean="0"/>
              <a:t>Select contribution talks  </a:t>
            </a:r>
          </a:p>
          <a:p>
            <a:pPr lvl="1"/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092525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37866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Conveners (SPC)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6755951"/>
              </p:ext>
            </p:extLst>
          </p:nvPr>
        </p:nvGraphicFramePr>
        <p:xfrm>
          <a:off x="457200" y="1496711"/>
          <a:ext cx="8229600" cy="4663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58391"/>
                <a:gridCol w="5271209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UHECR/HECR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Lorenzo </a:t>
                      </a:r>
                      <a:r>
                        <a:rPr kumimoji="1" lang="en-US" altLang="ja-JP" sz="2400" dirty="0" err="1" smtClean="0"/>
                        <a:t>Cazon</a:t>
                      </a:r>
                      <a:r>
                        <a:rPr kumimoji="1" lang="en-US" altLang="ja-JP" sz="2400" dirty="0" smtClean="0"/>
                        <a:t> (LIP), Hiroyuki Sagawa(ICRR), </a:t>
                      </a:r>
                      <a:r>
                        <a:rPr kumimoji="1" lang="en-US" altLang="ja-JP" sz="2400" dirty="0" err="1" smtClean="0"/>
                        <a:t>Yusaku</a:t>
                      </a:r>
                      <a:r>
                        <a:rPr kumimoji="1" lang="en-US" altLang="ja-JP" sz="2400" dirty="0" smtClean="0"/>
                        <a:t> </a:t>
                      </a:r>
                      <a:r>
                        <a:rPr kumimoji="1" lang="en-US" altLang="ja-JP" sz="2400" dirty="0" err="1" smtClean="0"/>
                        <a:t>Katayose</a:t>
                      </a:r>
                      <a:r>
                        <a:rPr kumimoji="1" lang="en-US" altLang="ja-JP" sz="2400" dirty="0" smtClean="0"/>
                        <a:t> (YNU) 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Accelerator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David Berge (DESY), Hiroaki </a:t>
                      </a:r>
                      <a:r>
                        <a:rPr kumimoji="1" lang="en-US" altLang="ja-JP" sz="2400" dirty="0" err="1" smtClean="0"/>
                        <a:t>Menjo</a:t>
                      </a:r>
                      <a:r>
                        <a:rPr kumimoji="1" lang="en-US" altLang="ja-JP" sz="2400" dirty="0" smtClean="0"/>
                        <a:t> (Nagoya)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Gamma-ray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David Berge (DESY), Takashi </a:t>
                      </a:r>
                      <a:r>
                        <a:rPr kumimoji="1" lang="en-US" altLang="ja-JP" sz="2400" dirty="0" err="1" smtClean="0"/>
                        <a:t>Sako</a:t>
                      </a:r>
                      <a:r>
                        <a:rPr kumimoji="1" lang="en-US" altLang="ja-JP" sz="2400" dirty="0" smtClean="0"/>
                        <a:t> (ICRR)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Neutrino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err="1" smtClean="0"/>
                        <a:t>Seon-Hee</a:t>
                      </a:r>
                      <a:r>
                        <a:rPr kumimoji="1" lang="en-US" altLang="ja-JP" sz="2400" dirty="0" smtClean="0"/>
                        <a:t> </a:t>
                      </a:r>
                      <a:r>
                        <a:rPr kumimoji="1" lang="en-US" altLang="ja-JP" sz="2400" dirty="0" err="1" smtClean="0"/>
                        <a:t>Seo</a:t>
                      </a:r>
                      <a:r>
                        <a:rPr kumimoji="1" lang="en-US" altLang="ja-JP" sz="2400" dirty="0" smtClean="0"/>
                        <a:t> (SNU), </a:t>
                      </a:r>
                      <a:r>
                        <a:rPr kumimoji="1" lang="en-US" altLang="ja-JP" sz="2400" dirty="0" err="1" smtClean="0"/>
                        <a:t>Yoshinari</a:t>
                      </a:r>
                      <a:r>
                        <a:rPr kumimoji="1" lang="en-US" altLang="ja-JP" sz="2400" dirty="0" smtClean="0"/>
                        <a:t> </a:t>
                      </a:r>
                      <a:r>
                        <a:rPr kumimoji="1" lang="en-US" altLang="ja-JP" sz="2400" dirty="0" err="1" smtClean="0"/>
                        <a:t>Hayato</a:t>
                      </a:r>
                      <a:r>
                        <a:rPr kumimoji="1" lang="en-US" altLang="ja-JP" sz="2400" dirty="0" smtClean="0"/>
                        <a:t> (ICRR)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Balloon/Space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err="1" smtClean="0"/>
                        <a:t>Naoya</a:t>
                      </a:r>
                      <a:r>
                        <a:rPr kumimoji="1" lang="en-US" altLang="ja-JP" sz="2400" dirty="0" smtClean="0"/>
                        <a:t> Inoue (Saitama) + (TBA)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Model/hadron theory/particle </a:t>
                      </a:r>
                      <a:r>
                        <a:rPr kumimoji="1" lang="en-US" altLang="ja-JP" sz="2400" dirty="0" err="1" smtClean="0"/>
                        <a:t>thoery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Tanguy </a:t>
                      </a:r>
                      <a:r>
                        <a:rPr kumimoji="1" lang="en-US" altLang="ja-JP" sz="2400" dirty="0" err="1" smtClean="0"/>
                        <a:t>Pierog</a:t>
                      </a:r>
                      <a:r>
                        <a:rPr kumimoji="1" lang="en-US" altLang="ja-JP" sz="2400" dirty="0" smtClean="0"/>
                        <a:t> (KIT), Stefan </a:t>
                      </a:r>
                      <a:r>
                        <a:rPr kumimoji="1" lang="en-US" altLang="ja-JP" sz="2400" dirty="0" err="1" smtClean="0"/>
                        <a:t>Gieseke</a:t>
                      </a:r>
                      <a:r>
                        <a:rPr kumimoji="1" lang="en-US" altLang="ja-JP" sz="2400" dirty="0" smtClean="0"/>
                        <a:t> (KIT), </a:t>
                      </a:r>
                      <a:r>
                        <a:rPr kumimoji="1" lang="en-US" altLang="ja-JP" sz="2400" dirty="0" err="1" smtClean="0"/>
                        <a:t>Kazuki</a:t>
                      </a:r>
                      <a:r>
                        <a:rPr kumimoji="1" lang="en-US" altLang="ja-JP" sz="2400" dirty="0" smtClean="0"/>
                        <a:t> </a:t>
                      </a:r>
                      <a:r>
                        <a:rPr kumimoji="1" lang="en-US" altLang="ja-JP" sz="2400" dirty="0" err="1" smtClean="0"/>
                        <a:t>Itakura</a:t>
                      </a:r>
                      <a:r>
                        <a:rPr kumimoji="1" lang="en-US" altLang="ja-JP" sz="2400" dirty="0" smtClean="0"/>
                        <a:t> (KEK) + (TBA)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err="1" smtClean="0"/>
                        <a:t>Astro</a:t>
                      </a:r>
                      <a:r>
                        <a:rPr kumimoji="1" lang="en-US" altLang="ja-JP" sz="2400" dirty="0" smtClean="0"/>
                        <a:t>-theory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Kota </a:t>
                      </a:r>
                      <a:r>
                        <a:rPr kumimoji="1" lang="en-US" altLang="ja-JP" sz="2400" dirty="0" err="1" smtClean="0"/>
                        <a:t>Murase</a:t>
                      </a:r>
                      <a:r>
                        <a:rPr kumimoji="1" lang="en-US" altLang="ja-JP" sz="2400" dirty="0" smtClean="0"/>
                        <a:t> (Penn State) + (TBA)</a:t>
                      </a:r>
                      <a:endParaRPr kumimoji="1" lang="ja-JP" alt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43457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528002"/>
            <a:ext cx="2203708" cy="1229401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Program</a:t>
            </a:r>
            <a:r>
              <a:rPr lang="ja-JP" altLang="en-US" dirty="0" smtClean="0"/>
              <a:t> </a:t>
            </a:r>
            <a:r>
              <a:rPr lang="en-US" altLang="ja-JP" dirty="0" smtClean="0"/>
              <a:t>structure</a:t>
            </a:r>
            <a:endParaRPr kumimoji="1" lang="ja-JP" altLang="en-US" dirty="0"/>
          </a:p>
        </p:txBody>
      </p:sp>
      <p:pic>
        <p:nvPicPr>
          <p:cNvPr id="4" name="コンテンツ プレースホルダー 3" descr="スクリーンショット 2017-12-19 17.41.44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47" r="-3279"/>
          <a:stretch/>
        </p:blipFill>
        <p:spPr>
          <a:xfrm>
            <a:off x="2203708" y="0"/>
            <a:ext cx="7148308" cy="6858000"/>
          </a:xfrm>
        </p:spPr>
      </p:pic>
    </p:spTree>
    <p:extLst>
      <p:ext uri="{BB962C8B-B14F-4D97-AF65-F5344CB8AC3E}">
        <p14:creationId xmlns:p14="http://schemas.microsoft.com/office/powerpoint/2010/main" val="34504551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3570"/>
          </a:xfrm>
        </p:spPr>
        <p:txBody>
          <a:bodyPr/>
          <a:lstStyle/>
          <a:p>
            <a:r>
              <a:rPr lang="en-US" altLang="ja-JP" dirty="0" smtClean="0"/>
              <a:t>Topics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199" y="1286129"/>
            <a:ext cx="8416123" cy="5323599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Overview (CR </a:t>
            </a:r>
            <a:r>
              <a:rPr lang="en-US" altLang="ja-JP" dirty="0" err="1" smtClean="0"/>
              <a:t>exp</a:t>
            </a:r>
            <a:r>
              <a:rPr lang="en-US" altLang="ja-JP" dirty="0" smtClean="0"/>
              <a:t>/CR theory/Hadron)</a:t>
            </a:r>
            <a:r>
              <a:rPr kumimoji="1" lang="en-US" altLang="ja-JP" dirty="0" smtClean="0"/>
              <a:t>  (1.5hrs)</a:t>
            </a:r>
          </a:p>
          <a:p>
            <a:r>
              <a:rPr lang="ja-JP" altLang="ja-JP" dirty="0" smtClean="0"/>
              <a:t>U</a:t>
            </a:r>
            <a:r>
              <a:rPr lang="en-US" altLang="ja-JP" dirty="0" smtClean="0"/>
              <a:t>HECR/HECR (3hrs)</a:t>
            </a:r>
          </a:p>
          <a:p>
            <a:r>
              <a:rPr lang="ja-JP" altLang="ja-JP" dirty="0" smtClean="0"/>
              <a:t>N</a:t>
            </a:r>
            <a:r>
              <a:rPr lang="en-US" altLang="ja-JP" dirty="0" err="1" smtClean="0"/>
              <a:t>eutrinos</a:t>
            </a:r>
            <a:r>
              <a:rPr lang="en-US" altLang="ja-JP" dirty="0" smtClean="0"/>
              <a:t> (2.5 </a:t>
            </a:r>
            <a:r>
              <a:rPr lang="en-US" altLang="ja-JP" dirty="0" err="1" smtClean="0"/>
              <a:t>hrs</a:t>
            </a:r>
            <a:r>
              <a:rPr lang="en-US" altLang="ja-JP" dirty="0" smtClean="0"/>
              <a:t>)</a:t>
            </a:r>
          </a:p>
          <a:p>
            <a:r>
              <a:rPr lang="ja-JP" altLang="ja-JP" dirty="0" smtClean="0"/>
              <a:t>Ga</a:t>
            </a:r>
            <a:r>
              <a:rPr lang="en-US" altLang="ja-JP" dirty="0" err="1" smtClean="0"/>
              <a:t>mma</a:t>
            </a:r>
            <a:r>
              <a:rPr lang="en-US" altLang="ja-JP" dirty="0" smtClean="0"/>
              <a:t>-rays (ground) (2 </a:t>
            </a:r>
            <a:r>
              <a:rPr lang="en-US" altLang="ja-JP" dirty="0" err="1" smtClean="0"/>
              <a:t>hrs</a:t>
            </a:r>
            <a:r>
              <a:rPr lang="en-US" altLang="ja-JP" dirty="0" smtClean="0"/>
              <a:t>)</a:t>
            </a:r>
          </a:p>
          <a:p>
            <a:r>
              <a:rPr lang="ja-JP" altLang="ja-JP" dirty="0" smtClean="0"/>
              <a:t>D</a:t>
            </a:r>
            <a:r>
              <a:rPr lang="en-US" altLang="ja-JP" dirty="0" err="1" smtClean="0"/>
              <a:t>irect</a:t>
            </a:r>
            <a:r>
              <a:rPr lang="ja-JP" altLang="en-US" dirty="0" smtClean="0"/>
              <a:t> </a:t>
            </a:r>
            <a:r>
              <a:rPr lang="en-US" altLang="ja-JP" dirty="0" smtClean="0"/>
              <a:t>CR</a:t>
            </a:r>
            <a:r>
              <a:rPr lang="ja-JP" altLang="en-US" dirty="0" smtClean="0"/>
              <a:t> </a:t>
            </a:r>
            <a:r>
              <a:rPr lang="en-US" altLang="ja-JP" dirty="0" smtClean="0"/>
              <a:t>(balloon/space) (2hrs)</a:t>
            </a:r>
          </a:p>
          <a:p>
            <a:r>
              <a:rPr lang="ja-JP" altLang="ja-JP" dirty="0" smtClean="0"/>
              <a:t>A</a:t>
            </a:r>
            <a:r>
              <a:rPr lang="en-US" altLang="ja-JP" dirty="0" err="1" smtClean="0"/>
              <a:t>ccelerator</a:t>
            </a:r>
            <a:r>
              <a:rPr lang="ja-JP" altLang="en-US" dirty="0" smtClean="0"/>
              <a:t> </a:t>
            </a:r>
            <a:r>
              <a:rPr lang="en-US" altLang="ja-JP" dirty="0" smtClean="0"/>
              <a:t>experiments (4.5hrs)</a:t>
            </a:r>
          </a:p>
          <a:p>
            <a:r>
              <a:rPr lang="ja-JP" altLang="ja-JP" dirty="0"/>
              <a:t>I</a:t>
            </a:r>
            <a:r>
              <a:rPr kumimoji="1" lang="en-US" altLang="ja-JP" dirty="0" err="1" smtClean="0"/>
              <a:t>nteraction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models/hadron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theory (4 </a:t>
            </a:r>
            <a:r>
              <a:rPr kumimoji="1" lang="en-US" altLang="ja-JP" dirty="0" err="1" smtClean="0"/>
              <a:t>hrs</a:t>
            </a:r>
            <a:r>
              <a:rPr kumimoji="1" lang="en-US" altLang="ja-JP" dirty="0" smtClean="0"/>
              <a:t>)</a:t>
            </a:r>
          </a:p>
          <a:p>
            <a:r>
              <a:rPr lang="ja-JP" altLang="ja-JP" dirty="0" smtClean="0"/>
              <a:t>A</a:t>
            </a:r>
            <a:r>
              <a:rPr lang="en-US" altLang="ja-JP" dirty="0" err="1" smtClean="0"/>
              <a:t>strophysics</a:t>
            </a:r>
            <a:r>
              <a:rPr lang="en-US" altLang="ja-JP" dirty="0" smtClean="0"/>
              <a:t>/particle</a:t>
            </a:r>
            <a:r>
              <a:rPr lang="ja-JP" altLang="en-US" dirty="0" smtClean="0"/>
              <a:t> </a:t>
            </a:r>
            <a:r>
              <a:rPr lang="en-US" altLang="ja-JP" dirty="0" smtClean="0"/>
              <a:t>Theory </a:t>
            </a:r>
            <a:r>
              <a:rPr kumimoji="1" lang="en-US" altLang="ja-JP" dirty="0" smtClean="0"/>
              <a:t> (2.5 </a:t>
            </a:r>
            <a:r>
              <a:rPr kumimoji="1" lang="en-US" altLang="ja-JP" dirty="0" err="1" smtClean="0"/>
              <a:t>hrs</a:t>
            </a:r>
            <a:r>
              <a:rPr kumimoji="1" lang="en-US" altLang="ja-JP" dirty="0" smtClean="0"/>
              <a:t>)</a:t>
            </a:r>
          </a:p>
          <a:p>
            <a:r>
              <a:rPr lang="ja-JP" altLang="ja-JP" dirty="0" smtClean="0"/>
              <a:t>F</a:t>
            </a:r>
            <a:r>
              <a:rPr lang="en-US" altLang="ja-JP" dirty="0" err="1" smtClean="0"/>
              <a:t>uture</a:t>
            </a:r>
            <a:r>
              <a:rPr lang="ja-JP" altLang="en-US" dirty="0" smtClean="0"/>
              <a:t> </a:t>
            </a:r>
            <a:r>
              <a:rPr lang="en-US" altLang="ja-JP" dirty="0" smtClean="0"/>
              <a:t>project (2 </a:t>
            </a:r>
            <a:r>
              <a:rPr lang="en-US" altLang="ja-JP" dirty="0" err="1" smtClean="0"/>
              <a:t>hrs</a:t>
            </a:r>
            <a:r>
              <a:rPr lang="en-US" altLang="ja-JP" dirty="0" smtClean="0"/>
              <a:t>)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207284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Talks/Posters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Oral: Mainly invited  + 10-30% for contribution </a:t>
            </a:r>
          </a:p>
          <a:p>
            <a:r>
              <a:rPr lang="en-US" altLang="ja-JP" dirty="0" smtClean="0"/>
              <a:t>Rest of contribution will be poster</a:t>
            </a:r>
          </a:p>
          <a:p>
            <a:r>
              <a:rPr kumimoji="1" lang="en-US" altLang="ja-JP" dirty="0" smtClean="0"/>
              <a:t>Invited Highlight talk (30-45min.)</a:t>
            </a:r>
          </a:p>
          <a:p>
            <a:r>
              <a:rPr lang="en-US" altLang="ja-JP" dirty="0" smtClean="0"/>
              <a:t>Invited topical talk (20min.)</a:t>
            </a:r>
          </a:p>
          <a:p>
            <a:r>
              <a:rPr kumimoji="1" lang="en-US" altLang="ja-JP" dirty="0" smtClean="0"/>
              <a:t>Contributed talk (20min.) </a:t>
            </a:r>
          </a:p>
          <a:p>
            <a:r>
              <a:rPr lang="en-US" altLang="ja-JP" dirty="0" smtClean="0"/>
              <a:t>C.f. proceedings: 8p(oral 30-45min), 6p(oral 20min.),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70056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488734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Detail</a:t>
            </a:r>
            <a:r>
              <a:rPr kumimoji="1" lang="ja-JP" altLang="en-US" dirty="0" smtClean="0"/>
              <a:t> </a:t>
            </a:r>
            <a:r>
              <a:rPr lang="ja-JP" altLang="ja-JP" dirty="0" smtClean="0"/>
              <a:t>o</a:t>
            </a:r>
            <a:r>
              <a:rPr lang="en-US" altLang="ja-JP" dirty="0" smtClean="0"/>
              <a:t>f</a:t>
            </a:r>
            <a:r>
              <a:rPr lang="ja-JP" altLang="en-US" dirty="0" smtClean="0"/>
              <a:t> </a:t>
            </a:r>
            <a:r>
              <a:rPr lang="en-US" altLang="ja-JP" dirty="0" smtClean="0"/>
              <a:t>sessions</a:t>
            </a:r>
            <a:r>
              <a:rPr lang="ja-JP" altLang="en-US" dirty="0" smtClean="0"/>
              <a:t>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079626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51009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Overview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(Mon)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095516"/>
            <a:ext cx="8530092" cy="5318851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 smtClean="0"/>
              <a:t>Overview session to define the scopes, motivate the meeting </a:t>
            </a:r>
          </a:p>
          <a:p>
            <a:pPr lvl="1"/>
            <a:r>
              <a:rPr lang="en-US" altLang="ja-JP" dirty="0"/>
              <a:t>O</a:t>
            </a:r>
            <a:r>
              <a:rPr lang="en-US" altLang="ja-JP" dirty="0" smtClean="0"/>
              <a:t>verview of ISVHECRI series</a:t>
            </a:r>
          </a:p>
          <a:p>
            <a:pPr lvl="1"/>
            <a:r>
              <a:rPr lang="en-US" altLang="ja-JP" dirty="0" smtClean="0"/>
              <a:t>Overview of cosmic rays and astrophysics </a:t>
            </a:r>
          </a:p>
          <a:p>
            <a:pPr lvl="1"/>
            <a:r>
              <a:rPr lang="en-US" altLang="ja-JP" dirty="0" smtClean="0"/>
              <a:t>Overview of accelerator and models</a:t>
            </a:r>
          </a:p>
          <a:p>
            <a:pPr lvl="1"/>
            <a:r>
              <a:rPr lang="en-US" altLang="ja-JP" dirty="0" smtClean="0"/>
              <a:t>Maybe Some more overview talks here, multi-messenger, GW, etc., etc.</a:t>
            </a:r>
          </a:p>
          <a:p>
            <a:pPr lvl="1"/>
            <a:r>
              <a:rPr lang="en-US" altLang="ja-JP" dirty="0" smtClean="0"/>
              <a:t>Assume mostly theoretical overview</a:t>
            </a:r>
          </a:p>
          <a:p>
            <a:r>
              <a:rPr lang="en-US" altLang="ja-JP" dirty="0" smtClean="0"/>
              <a:t> UHECR/HECR session #1</a:t>
            </a:r>
          </a:p>
          <a:p>
            <a:pPr lvl="1"/>
            <a:r>
              <a:rPr lang="en-US" altLang="ja-JP" dirty="0" smtClean="0"/>
              <a:t> </a:t>
            </a:r>
            <a:r>
              <a:rPr lang="en-US" altLang="ja-JP" dirty="0"/>
              <a:t>Main results from </a:t>
            </a:r>
            <a:r>
              <a:rPr lang="en-US" altLang="ja-JP" dirty="0" smtClean="0"/>
              <a:t>UHECR/HECR </a:t>
            </a:r>
            <a:r>
              <a:rPr lang="en-US" altLang="ja-JP" dirty="0" err="1" smtClean="0"/>
              <a:t>expmnt’s</a:t>
            </a:r>
            <a:r>
              <a:rPr lang="en-US" altLang="ja-JP" dirty="0" smtClean="0"/>
              <a:t>. Spectrum, composition</a:t>
            </a:r>
            <a:endParaRPr lang="en-US" altLang="ja-JP" dirty="0"/>
          </a:p>
          <a:p>
            <a:pPr lvl="1"/>
            <a:r>
              <a:rPr lang="en-US" altLang="ja-JP" dirty="0" smtClean="0"/>
              <a:t>Review or experiment-dedicated ?</a:t>
            </a:r>
          </a:p>
          <a:p>
            <a:pPr lvl="1"/>
            <a:r>
              <a:rPr lang="en-US" altLang="ja-JP" dirty="0" smtClean="0"/>
              <a:t>Some contributed talk from experiments also.</a:t>
            </a:r>
          </a:p>
          <a:p>
            <a:r>
              <a:rPr lang="en-US" altLang="ja-JP" dirty="0" err="1" smtClean="0"/>
              <a:t>Astro</a:t>
            </a:r>
            <a:r>
              <a:rPr lang="en-US" altLang="ja-JP" dirty="0" smtClean="0"/>
              <a:t>-theory session</a:t>
            </a:r>
          </a:p>
          <a:p>
            <a:pPr lvl="1"/>
            <a:r>
              <a:rPr lang="en-US" altLang="ja-JP" dirty="0" smtClean="0"/>
              <a:t>More topical CR- / </a:t>
            </a:r>
            <a:r>
              <a:rPr lang="en-US" altLang="ja-JP" dirty="0" err="1" smtClean="0"/>
              <a:t>astro</a:t>
            </a:r>
            <a:r>
              <a:rPr lang="en-US" altLang="ja-JP" dirty="0" smtClean="0"/>
              <a:t>-theory talks.</a:t>
            </a:r>
          </a:p>
          <a:p>
            <a:pPr lvl="1"/>
            <a:r>
              <a:rPr lang="en-US" altLang="ja-JP" dirty="0" smtClean="0"/>
              <a:t>Maybe some contributed talks</a:t>
            </a:r>
          </a:p>
          <a:p>
            <a:r>
              <a:rPr lang="en-US" altLang="ja-JP" dirty="0" smtClean="0"/>
              <a:t>Reception at evening (on-site)</a:t>
            </a:r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322120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51009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Overview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(Tue)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27939" y="1025647"/>
            <a:ext cx="8759353" cy="5832353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 smtClean="0"/>
              <a:t>Most of day dedicated for accelerator experiments </a:t>
            </a:r>
          </a:p>
          <a:p>
            <a:pPr lvl="1"/>
            <a:r>
              <a:rPr lang="en-US" altLang="ja-JP" dirty="0" smtClean="0"/>
              <a:t>Review or experiment-dedicated ? Prefer review + some specific topics from experiments.</a:t>
            </a:r>
          </a:p>
          <a:p>
            <a:pPr lvl="1"/>
            <a:r>
              <a:rPr lang="en-US" altLang="ja-JP" dirty="0" smtClean="0"/>
              <a:t>Review topics; </a:t>
            </a:r>
          </a:p>
          <a:p>
            <a:pPr lvl="2"/>
            <a:r>
              <a:rPr lang="en-US" altLang="ja-JP" dirty="0" smtClean="0"/>
              <a:t>particle production, (very) forward physics, </a:t>
            </a:r>
            <a:r>
              <a:rPr lang="en-US" altLang="ja-JP" dirty="0" err="1" smtClean="0"/>
              <a:t>pp</a:t>
            </a:r>
            <a:r>
              <a:rPr lang="en-US" altLang="ja-JP" dirty="0" smtClean="0"/>
              <a:t> cross section , strange/charm production, QGP/collective motion, cold nuclear matter effect, fix-target program, etc.</a:t>
            </a:r>
          </a:p>
          <a:p>
            <a:pPr lvl="1"/>
            <a:r>
              <a:rPr lang="en-US" altLang="ja-JP" dirty="0" smtClean="0"/>
              <a:t>Specific topics;</a:t>
            </a:r>
          </a:p>
          <a:p>
            <a:pPr lvl="2"/>
            <a:r>
              <a:rPr lang="en-US" altLang="ja-JP" dirty="0" smtClean="0"/>
              <a:t>Gas-get at </a:t>
            </a:r>
            <a:r>
              <a:rPr lang="en-US" altLang="ja-JP" dirty="0" err="1" smtClean="0"/>
              <a:t>LHCb</a:t>
            </a:r>
            <a:r>
              <a:rPr lang="en-US" altLang="ja-JP" dirty="0" smtClean="0"/>
              <a:t>, ALICE-ZDC, etc.</a:t>
            </a:r>
          </a:p>
          <a:p>
            <a:pPr lvl="1"/>
            <a:r>
              <a:rPr lang="en-US" altLang="ja-JP" dirty="0" smtClean="0"/>
              <a:t>Some talks from recent RHIC</a:t>
            </a:r>
          </a:p>
          <a:p>
            <a:pPr lvl="1"/>
            <a:r>
              <a:rPr lang="en-US" altLang="ja-JP" dirty="0" smtClean="0"/>
              <a:t>Encourage</a:t>
            </a:r>
            <a:r>
              <a:rPr lang="ja-JP" altLang="en-US" dirty="0" smtClean="0"/>
              <a:t> </a:t>
            </a:r>
            <a:r>
              <a:rPr lang="en-US" altLang="ja-JP" dirty="0" smtClean="0"/>
              <a:t>contribution</a:t>
            </a:r>
            <a:r>
              <a:rPr lang="ja-JP" altLang="en-US" dirty="0" smtClean="0"/>
              <a:t> </a:t>
            </a:r>
            <a:r>
              <a:rPr lang="en-US" altLang="ja-JP" dirty="0" smtClean="0"/>
              <a:t>for</a:t>
            </a:r>
            <a:r>
              <a:rPr lang="ja-JP" altLang="en-US" dirty="0" smtClean="0"/>
              <a:t> </a:t>
            </a:r>
            <a:r>
              <a:rPr lang="ja-JP" altLang="ja-JP" dirty="0" smtClean="0"/>
              <a:t>c</a:t>
            </a:r>
            <a:r>
              <a:rPr lang="en-US" altLang="ja-JP" dirty="0" smtClean="0"/>
              <a:t>osmic-ray</a:t>
            </a:r>
            <a:r>
              <a:rPr lang="ja-JP" altLang="en-US" dirty="0" smtClean="0"/>
              <a:t> </a:t>
            </a:r>
            <a:r>
              <a:rPr lang="en-US" altLang="ja-JP" dirty="0" smtClean="0"/>
              <a:t>dedicated</a:t>
            </a:r>
            <a:r>
              <a:rPr lang="ja-JP" altLang="en-US" dirty="0" smtClean="0"/>
              <a:t> </a:t>
            </a:r>
            <a:r>
              <a:rPr lang="en-US" altLang="ja-JP" dirty="0" smtClean="0"/>
              <a:t>experiment.</a:t>
            </a:r>
          </a:p>
          <a:p>
            <a:r>
              <a:rPr lang="en-US" altLang="ja-JP" dirty="0" smtClean="0"/>
              <a:t> Neutrinos and leptons</a:t>
            </a:r>
          </a:p>
          <a:p>
            <a:pPr lvl="1"/>
            <a:r>
              <a:rPr lang="en-US" altLang="ja-JP" dirty="0" smtClean="0"/>
              <a:t> </a:t>
            </a:r>
            <a:r>
              <a:rPr lang="en-US" altLang="ja-JP" dirty="0"/>
              <a:t>L</a:t>
            </a:r>
            <a:r>
              <a:rPr lang="en-US" altLang="ja-JP" dirty="0" smtClean="0"/>
              <a:t>ow-E atmospheric neutrino flux modeling</a:t>
            </a:r>
            <a:endParaRPr lang="en-US" altLang="ja-JP" dirty="0"/>
          </a:p>
          <a:p>
            <a:pPr lvl="1"/>
            <a:r>
              <a:rPr lang="en-US" altLang="ja-JP" dirty="0" smtClean="0"/>
              <a:t>Include low energy fix target for atmospheric neutrinos</a:t>
            </a:r>
          </a:p>
          <a:p>
            <a:pPr lvl="1"/>
            <a:r>
              <a:rPr lang="en-US" altLang="ja-JP" dirty="0" smtClean="0"/>
              <a:t>Super-K/Hyper-K</a:t>
            </a:r>
          </a:p>
          <a:p>
            <a:pPr lvl="1"/>
            <a:r>
              <a:rPr lang="en-US" altLang="ja-JP" dirty="0" smtClean="0"/>
              <a:t>Underground </a:t>
            </a:r>
            <a:r>
              <a:rPr lang="en-US" altLang="ja-JP" dirty="0" err="1" smtClean="0"/>
              <a:t>muons</a:t>
            </a:r>
            <a:r>
              <a:rPr lang="en-US" altLang="ja-JP" dirty="0" smtClean="0"/>
              <a:t> </a:t>
            </a:r>
          </a:p>
          <a:p>
            <a:r>
              <a:rPr lang="en-US" altLang="ja-JP" dirty="0" smtClean="0"/>
              <a:t>Poster session at evening (on-site)</a:t>
            </a:r>
          </a:p>
        </p:txBody>
      </p:sp>
    </p:spTree>
    <p:extLst>
      <p:ext uri="{BB962C8B-B14F-4D97-AF65-F5344CB8AC3E}">
        <p14:creationId xmlns:p14="http://schemas.microsoft.com/office/powerpoint/2010/main" val="2628913075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4201</TotalTime>
  <Words>994</Words>
  <Application>Microsoft Macintosh PowerPoint</Application>
  <PresentationFormat>画面に合わせる (4:3)</PresentationFormat>
  <Paragraphs>155</Paragraphs>
  <Slides>15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16" baseType="lpstr">
      <vt:lpstr>ホワイト</vt:lpstr>
      <vt:lpstr>ISVHECRI2018 SPC+IAC discussion</vt:lpstr>
      <vt:lpstr>IAC, SPC</vt:lpstr>
      <vt:lpstr>Conveners (SPC)</vt:lpstr>
      <vt:lpstr>Program structure</vt:lpstr>
      <vt:lpstr>Topics</vt:lpstr>
      <vt:lpstr>Talks/Posters</vt:lpstr>
      <vt:lpstr>Detail of sessions </vt:lpstr>
      <vt:lpstr>Overview (Mon)</vt:lpstr>
      <vt:lpstr>Overview (Tue)</vt:lpstr>
      <vt:lpstr>Overview (Wed)</vt:lpstr>
      <vt:lpstr>Overview (Thu)</vt:lpstr>
      <vt:lpstr>Overview (Fri)</vt:lpstr>
      <vt:lpstr>Post-conference (Sat-Sun)</vt:lpstr>
      <vt:lpstr>Important dates</vt:lpstr>
      <vt:lpstr>Schedule </vt:lpstr>
    </vt:vector>
  </TitlesOfParts>
  <Company>Nagoya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ISVHECRI2018 SPC+IAC discussion</dc:title>
  <dc:creator>Itow Yoshitaka</dc:creator>
  <cp:lastModifiedBy>Itow Yoshitaka</cp:lastModifiedBy>
  <cp:revision>38</cp:revision>
  <cp:lastPrinted>2017-12-19T18:52:28Z</cp:lastPrinted>
  <dcterms:created xsi:type="dcterms:W3CDTF">2017-12-12T07:32:00Z</dcterms:created>
  <dcterms:modified xsi:type="dcterms:W3CDTF">2017-12-20T08:55:03Z</dcterms:modified>
</cp:coreProperties>
</file>