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0"/>
  </p:handoutMasterIdLst>
  <p:sldIdLst>
    <p:sldId id="256" r:id="rId2"/>
    <p:sldId id="257" r:id="rId3"/>
    <p:sldId id="284" r:id="rId4"/>
    <p:sldId id="285" r:id="rId5"/>
    <p:sldId id="262" r:id="rId6"/>
    <p:sldId id="258" r:id="rId7"/>
    <p:sldId id="271" r:id="rId8"/>
    <p:sldId id="272" r:id="rId9"/>
    <p:sldId id="273" r:id="rId10"/>
    <p:sldId id="269" r:id="rId11"/>
    <p:sldId id="260" r:id="rId12"/>
    <p:sldId id="259" r:id="rId13"/>
    <p:sldId id="263" r:id="rId14"/>
    <p:sldId id="264" r:id="rId15"/>
    <p:sldId id="274" r:id="rId16"/>
    <p:sldId id="275" r:id="rId17"/>
    <p:sldId id="278" r:id="rId18"/>
    <p:sldId id="276" r:id="rId19"/>
    <p:sldId id="277" r:id="rId20"/>
    <p:sldId id="261" r:id="rId21"/>
    <p:sldId id="282" r:id="rId22"/>
    <p:sldId id="279" r:id="rId23"/>
    <p:sldId id="280" r:id="rId24"/>
    <p:sldId id="281" r:id="rId25"/>
    <p:sldId id="270" r:id="rId26"/>
    <p:sldId id="283" r:id="rId27"/>
    <p:sldId id="267" r:id="rId28"/>
    <p:sldId id="266" r:id="rId29"/>
  </p:sldIdLst>
  <p:sldSz cx="12192000" cy="6858000"/>
  <p:notesSz cx="6797675" cy="992822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58A4B-A8A7-4C3E-ADEF-D2BA581FFE43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409668-BC69-45E3-A78B-5EDA55FBD1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276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4E2A-36B9-4495-B123-740D80ECC1C8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68AD-E99D-45B4-8FB3-4F7D1D40514C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2737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4E2A-36B9-4495-B123-740D80ECC1C8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68AD-E99D-45B4-8FB3-4F7D1D40514C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5377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4E2A-36B9-4495-B123-740D80ECC1C8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68AD-E99D-45B4-8FB3-4F7D1D40514C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756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4E2A-36B9-4495-B123-740D80ECC1C8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68AD-E99D-45B4-8FB3-4F7D1D40514C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670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4E2A-36B9-4495-B123-740D80ECC1C8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68AD-E99D-45B4-8FB3-4F7D1D40514C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164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4E2A-36B9-4495-B123-740D80ECC1C8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68AD-E99D-45B4-8FB3-4F7D1D40514C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91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4E2A-36B9-4495-B123-740D80ECC1C8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68AD-E99D-45B4-8FB3-4F7D1D40514C}" type="slidenum">
              <a:rPr lang="nl-NL" smtClean="0"/>
              <a:t>‹nr.›</a:t>
            </a:fld>
            <a:endParaRPr lang="nl-NL"/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4373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4E2A-36B9-4495-B123-740D80ECC1C8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68AD-E99D-45B4-8FB3-4F7D1D40514C}" type="slidenum">
              <a:rPr lang="nl-NL" smtClean="0"/>
              <a:t>‹nr.›</a:t>
            </a:fld>
            <a:endParaRPr lang="nl-NL"/>
          </a:p>
        </p:txBody>
      </p:sp>
      <p:pic>
        <p:nvPicPr>
          <p:cNvPr id="6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909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4E2A-36B9-4495-B123-740D80ECC1C8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68AD-E99D-45B4-8FB3-4F7D1D40514C}" type="slidenum">
              <a:rPr lang="nl-NL" smtClean="0"/>
              <a:t>‹nr.›</a:t>
            </a:fld>
            <a:endParaRPr lang="nl-NL"/>
          </a:p>
        </p:txBody>
      </p:sp>
      <p:pic>
        <p:nvPicPr>
          <p:cNvPr id="5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62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4E2A-36B9-4495-B123-740D80ECC1C8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68AD-E99D-45B4-8FB3-4F7D1D40514C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197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4E2A-36B9-4495-B123-740D80ECC1C8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68AD-E99D-45B4-8FB3-4F7D1D40514C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14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14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14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14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9400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B4E2A-36B9-4495-B123-740D80ECC1C8}" type="datetimeFigureOut">
              <a:rPr lang="nl-NL" smtClean="0"/>
              <a:t>10-5-2018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068AD-E99D-45B4-8FB3-4F7D1D4051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270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emf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45284"/>
            <a:ext cx="9144000" cy="2440816"/>
          </a:xfrm>
        </p:spPr>
        <p:txBody>
          <a:bodyPr/>
          <a:lstStyle/>
          <a:p>
            <a:r>
              <a:rPr lang="nl-NL" b="1" dirty="0"/>
              <a:t>SUPERCONDUCTING MAGNET DESIGN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4277899"/>
            <a:ext cx="9144000" cy="1655762"/>
          </a:xfrm>
        </p:spPr>
        <p:txBody>
          <a:bodyPr/>
          <a:lstStyle/>
          <a:p>
            <a:r>
              <a:rPr lang="nl-NL" dirty="0"/>
              <a:t>Tim van Dijk, Ole Grootes en Daniël Norbart</a:t>
            </a:r>
          </a:p>
          <a:p>
            <a:endParaRPr lang="nl-NL" dirty="0"/>
          </a:p>
          <a:p>
            <a:r>
              <a:rPr lang="en-US" dirty="0"/>
              <a:t>With thanks to Erwin </a:t>
            </a:r>
            <a:r>
              <a:rPr lang="en-US" dirty="0" err="1"/>
              <a:t>Bielert</a:t>
            </a:r>
            <a:r>
              <a:rPr lang="en-US" dirty="0"/>
              <a:t> (EP-ADO) and his team (Bryan and Nikolay)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7560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Experiment </a:t>
            </a:r>
            <a:r>
              <a:rPr lang="nl-NL" b="1" dirty="0" err="1"/>
              <a:t>with</a:t>
            </a:r>
            <a:r>
              <a:rPr lang="nl-NL" b="1" dirty="0"/>
              <a:t> ATLAS 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1690688"/>
            <a:ext cx="4912784" cy="3684588"/>
          </a:xfrm>
        </p:spPr>
      </p:pic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604" y="1690688"/>
            <a:ext cx="4912784" cy="3684588"/>
          </a:xfrm>
        </p:spPr>
      </p:pic>
    </p:spTree>
    <p:extLst>
      <p:ext uri="{BB962C8B-B14F-4D97-AF65-F5344CB8AC3E}">
        <p14:creationId xmlns:p14="http://schemas.microsoft.com/office/powerpoint/2010/main" val="3652677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47402" y="471142"/>
            <a:ext cx="10515600" cy="1325563"/>
          </a:xfrm>
        </p:spPr>
        <p:txBody>
          <a:bodyPr/>
          <a:lstStyle/>
          <a:p>
            <a:r>
              <a:rPr lang="nl-NL" b="1" dirty="0"/>
              <a:t>Design of </a:t>
            </a:r>
            <a:r>
              <a:rPr lang="nl-NL" b="1" dirty="0" err="1"/>
              <a:t>magnets</a:t>
            </a:r>
            <a:endParaRPr lang="nl-NL" b="1" dirty="0"/>
          </a:p>
        </p:txBody>
      </p:sp>
      <p:pic>
        <p:nvPicPr>
          <p:cNvPr id="4" name="Picture 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202" y="915364"/>
            <a:ext cx="5234488" cy="4964455"/>
          </a:xfrm>
          <a:prstGeom prst="rect">
            <a:avLst/>
          </a:prstGeom>
        </p:spPr>
      </p:pic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xfrm>
            <a:off x="1022014" y="1667839"/>
            <a:ext cx="5183188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Different </a:t>
            </a:r>
            <a:r>
              <a:rPr lang="nl-NL" sz="2400" dirty="0" err="1"/>
              <a:t>aspects</a:t>
            </a:r>
            <a:r>
              <a:rPr lang="nl-NL" sz="2400" dirty="0"/>
              <a:t>:</a:t>
            </a:r>
          </a:p>
          <a:p>
            <a:pPr marL="0" indent="0">
              <a:buNone/>
            </a:pPr>
            <a:r>
              <a:rPr lang="nl-NL" sz="2400" dirty="0" err="1"/>
              <a:t>Electrical</a:t>
            </a:r>
            <a:endParaRPr lang="nl-NL" sz="2400" dirty="0"/>
          </a:p>
          <a:p>
            <a:pPr marL="0" indent="0">
              <a:buNone/>
            </a:pPr>
            <a:r>
              <a:rPr lang="nl-NL" sz="2400" dirty="0" err="1"/>
              <a:t>Magnetic</a:t>
            </a:r>
            <a:endParaRPr lang="nl-NL" sz="2400" dirty="0"/>
          </a:p>
          <a:p>
            <a:pPr marL="0" indent="0">
              <a:buNone/>
            </a:pPr>
            <a:r>
              <a:rPr lang="nl-NL" sz="2400" dirty="0" err="1"/>
              <a:t>Mechanical</a:t>
            </a:r>
            <a:endParaRPr lang="nl-NL" sz="2400" dirty="0"/>
          </a:p>
          <a:p>
            <a:pPr marL="0" indent="0">
              <a:buNone/>
            </a:pPr>
            <a:r>
              <a:rPr lang="nl-NL" sz="2400" dirty="0" err="1"/>
              <a:t>Thermal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 rotWithShape="1">
          <a:blip r:embed="rId3"/>
          <a:srcRect b="34757"/>
          <a:stretch/>
        </p:blipFill>
        <p:spPr>
          <a:xfrm>
            <a:off x="1022014" y="4362450"/>
            <a:ext cx="4041455" cy="989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065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High </a:t>
            </a:r>
            <a:r>
              <a:rPr lang="nl-NL" b="1" dirty="0" err="1"/>
              <a:t>temperature</a:t>
            </a:r>
            <a:r>
              <a:rPr lang="nl-NL" b="1" dirty="0"/>
              <a:t> </a:t>
            </a:r>
            <a:r>
              <a:rPr lang="nl-NL" b="1" dirty="0" err="1"/>
              <a:t>superconductivity</a:t>
            </a:r>
            <a:r>
              <a:rPr lang="nl-NL" b="1" dirty="0"/>
              <a:t>	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38" y="1690687"/>
            <a:ext cx="5432062" cy="4351338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457" y="1690687"/>
            <a:ext cx="1640114" cy="3181881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933719" y="1690688"/>
            <a:ext cx="30867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77 Kelvin</a:t>
            </a:r>
          </a:p>
          <a:p>
            <a:r>
              <a:rPr lang="nl-NL" sz="2400" dirty="0" err="1"/>
              <a:t>Keramic</a:t>
            </a:r>
            <a:r>
              <a:rPr lang="nl-NL" sz="2400" dirty="0"/>
              <a:t> </a:t>
            </a:r>
            <a:r>
              <a:rPr lang="nl-NL" sz="2400" dirty="0" err="1"/>
              <a:t>material</a:t>
            </a:r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We </a:t>
            </a:r>
            <a:r>
              <a:rPr lang="nl-NL" sz="2400" dirty="0" err="1"/>
              <a:t>used</a:t>
            </a:r>
            <a:r>
              <a:rPr lang="nl-NL" sz="2400" dirty="0"/>
              <a:t>: </a:t>
            </a:r>
          </a:p>
          <a:p>
            <a:r>
              <a:rPr lang="nl-NL" sz="2400" dirty="0"/>
              <a:t>YBCO = </a:t>
            </a:r>
            <a:r>
              <a:rPr lang="nl-NL" sz="2400" dirty="0" err="1"/>
              <a:t>YtriumBarium</a:t>
            </a:r>
            <a:r>
              <a:rPr lang="nl-NL" sz="2400" dirty="0"/>
              <a:t>- 	</a:t>
            </a:r>
            <a:r>
              <a:rPr lang="nl-NL" sz="2400" dirty="0" err="1"/>
              <a:t>CopperOxide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27467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Experiment </a:t>
            </a:r>
            <a:r>
              <a:rPr lang="nl-NL" b="1" dirty="0" err="1"/>
              <a:t>with</a:t>
            </a:r>
            <a:r>
              <a:rPr lang="nl-NL" b="1" dirty="0"/>
              <a:t> HTS-tape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287" y="1296490"/>
            <a:ext cx="4967514" cy="3725635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96490"/>
            <a:ext cx="5117460" cy="236190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28" y="3904340"/>
            <a:ext cx="3759263" cy="241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596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Results</a:t>
            </a:r>
            <a:r>
              <a:rPr lang="nl-NL" b="1" dirty="0"/>
              <a:t>:	</a:t>
            </a:r>
            <a:r>
              <a:rPr lang="nl-NL" b="1" dirty="0" err="1"/>
              <a:t>Burnout</a:t>
            </a:r>
            <a:r>
              <a:rPr lang="nl-NL" b="1" dirty="0"/>
              <a:t>	</a:t>
            </a:r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37806"/>
            <a:ext cx="4832110" cy="373425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0" y="583346"/>
            <a:ext cx="4749800" cy="28424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4000" y="3528061"/>
            <a:ext cx="4752331" cy="2844000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838200" y="1589091"/>
            <a:ext cx="535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/>
              <a:t>Temperature</a:t>
            </a:r>
            <a:r>
              <a:rPr lang="nl-NL" sz="2400" dirty="0"/>
              <a:t> 79 K</a:t>
            </a:r>
          </a:p>
          <a:p>
            <a:r>
              <a:rPr lang="nl-NL" sz="2400" dirty="0" err="1"/>
              <a:t>Current</a:t>
            </a:r>
            <a:r>
              <a:rPr lang="nl-NL" sz="2400" dirty="0"/>
              <a:t> up</a:t>
            </a:r>
          </a:p>
        </p:txBody>
      </p:sp>
    </p:spTree>
    <p:extLst>
      <p:ext uri="{BB962C8B-B14F-4D97-AF65-F5344CB8AC3E}">
        <p14:creationId xmlns:p14="http://schemas.microsoft.com/office/powerpoint/2010/main" val="3967647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Results</a:t>
            </a:r>
            <a:r>
              <a:rPr lang="nl-NL" b="1" dirty="0"/>
              <a:t>:		</a:t>
            </a:r>
            <a:r>
              <a:rPr lang="nl-NL" b="1" dirty="0" err="1"/>
              <a:t>Burnout</a:t>
            </a:r>
            <a:r>
              <a:rPr lang="nl-NL" b="1" dirty="0"/>
              <a:t>	</a:t>
            </a:r>
          </a:p>
        </p:txBody>
      </p:sp>
      <p:pic>
        <p:nvPicPr>
          <p:cNvPr id="5" name="Tijdelijke aanduiding voor inhoud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637806"/>
            <a:ext cx="4832110" cy="373425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4779" y="583348"/>
            <a:ext cx="4749800" cy="28424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62248" y="3528061"/>
            <a:ext cx="4752331" cy="2844000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838200" y="1589091"/>
            <a:ext cx="535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/>
              <a:t>Temperature</a:t>
            </a:r>
            <a:r>
              <a:rPr lang="nl-NL" sz="2400" dirty="0"/>
              <a:t> 79 K</a:t>
            </a:r>
          </a:p>
          <a:p>
            <a:r>
              <a:rPr lang="nl-NL" sz="2400" dirty="0" err="1"/>
              <a:t>Current</a:t>
            </a:r>
            <a:r>
              <a:rPr lang="nl-NL" sz="2400" dirty="0"/>
              <a:t> up</a:t>
            </a:r>
          </a:p>
        </p:txBody>
      </p:sp>
      <p:pic>
        <p:nvPicPr>
          <p:cNvPr id="4" name="IMG_2303soTrim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>
                  <p14:fade in="750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 rot="16200000">
            <a:off x="3392825" y="-1508710"/>
            <a:ext cx="5609548" cy="9971315"/>
          </a:xfrm>
        </p:spPr>
      </p:pic>
    </p:spTree>
    <p:extLst>
      <p:ext uri="{BB962C8B-B14F-4D97-AF65-F5344CB8AC3E}">
        <p14:creationId xmlns:p14="http://schemas.microsoft.com/office/powerpoint/2010/main" val="189772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7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Results</a:t>
            </a:r>
            <a:r>
              <a:rPr lang="nl-NL" b="1" dirty="0"/>
              <a:t>:	</a:t>
            </a:r>
            <a:r>
              <a:rPr lang="nl-NL" b="1" dirty="0" err="1"/>
              <a:t>Current</a:t>
            </a:r>
            <a:endParaRPr lang="nl-NL" b="1" dirty="0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37806"/>
            <a:ext cx="4832110" cy="3734255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838199" y="1437477"/>
            <a:ext cx="55916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/>
              <a:t>Temperature</a:t>
            </a:r>
            <a:r>
              <a:rPr lang="nl-NL" sz="2400" dirty="0"/>
              <a:t> 79 K</a:t>
            </a:r>
          </a:p>
          <a:p>
            <a:r>
              <a:rPr lang="nl-NL" sz="2400" dirty="0" err="1"/>
              <a:t>Current</a:t>
            </a:r>
            <a:r>
              <a:rPr lang="nl-NL" sz="2400" dirty="0"/>
              <a:t> up, but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safety</a:t>
            </a:r>
            <a:r>
              <a:rPr lang="nl-NL" sz="2400" dirty="0"/>
              <a:t> </a:t>
            </a:r>
            <a:r>
              <a:rPr lang="nl-NL" sz="2400" dirty="0" err="1"/>
              <a:t>limt</a:t>
            </a:r>
            <a:r>
              <a:rPr lang="nl-NL" sz="2400" dirty="0"/>
              <a:t> on 50 </a:t>
            </a:r>
            <a:r>
              <a:rPr lang="nl-NL" sz="2400" dirty="0" err="1"/>
              <a:t>mV</a:t>
            </a:r>
            <a:endParaRPr lang="nl-NL" sz="2400" dirty="0"/>
          </a:p>
          <a:p>
            <a:endParaRPr lang="nl-NL" sz="24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1469" y="615181"/>
            <a:ext cx="4752331" cy="2844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1469" y="3528061"/>
            <a:ext cx="4752331" cy="28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343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Maximal</a:t>
            </a:r>
            <a:r>
              <a:rPr lang="nl-NL" b="1" dirty="0"/>
              <a:t> </a:t>
            </a:r>
            <a:r>
              <a:rPr lang="nl-NL" b="1" dirty="0" err="1"/>
              <a:t>current</a:t>
            </a:r>
            <a:r>
              <a:rPr lang="nl-NL" b="1" dirty="0"/>
              <a:t> </a:t>
            </a:r>
            <a:r>
              <a:rPr lang="nl-NL" b="1" dirty="0" err="1"/>
              <a:t>density</a:t>
            </a:r>
            <a:endParaRPr lang="nl-NL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dirty="0"/>
                  <a:t>Surface </a:t>
                </a:r>
                <a:r>
                  <a:rPr lang="nl-NL" dirty="0" err="1"/>
                  <a:t>wire</a:t>
                </a:r>
                <a:r>
                  <a:rPr lang="nl-NL" dirty="0"/>
                  <a:t> = 1 micrometer </a:t>
                </a:r>
                <a:r>
                  <a:rPr lang="nl-NL" dirty="0" err="1"/>
                  <a:t>by</a:t>
                </a:r>
                <a:r>
                  <a:rPr lang="nl-NL" dirty="0"/>
                  <a:t> 4 mm </a:t>
                </a:r>
              </a:p>
              <a:p>
                <a:pPr marL="0" indent="0">
                  <a:buNone/>
                </a:pPr>
                <a:r>
                  <a:rPr lang="nl-NL" dirty="0"/>
                  <a:t>			= </a:t>
                </a:r>
                <a14:m>
                  <m:oMath xmlns:m="http://schemas.openxmlformats.org/officeDocument/2006/math">
                    <m:r>
                      <a:rPr lang="nl-NL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nl-NL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NL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nl-NL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nl-NL" dirty="0"/>
              </a:p>
              <a:p>
                <a:pPr marL="0" indent="0">
                  <a:buNone/>
                </a:pPr>
                <a:r>
                  <a:rPr lang="nl-NL" dirty="0" err="1"/>
                  <a:t>Maximal</a:t>
                </a:r>
                <a:r>
                  <a:rPr lang="nl-NL" dirty="0"/>
                  <a:t> </a:t>
                </a:r>
                <a:r>
                  <a:rPr lang="nl-NL" dirty="0" err="1"/>
                  <a:t>current</a:t>
                </a:r>
                <a:r>
                  <a:rPr lang="nl-NL" dirty="0"/>
                  <a:t> = 130 Ampère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err="1"/>
                  <a:t>Current</a:t>
                </a:r>
                <a:r>
                  <a:rPr lang="nl-NL" dirty="0"/>
                  <a:t> </a:t>
                </a:r>
                <a:r>
                  <a:rPr lang="nl-NL" dirty="0" err="1"/>
                  <a:t>density</a:t>
                </a:r>
                <a:r>
                  <a:rPr lang="nl-NL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130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4 </m:t>
                        </m:r>
                        <m:r>
                          <a:rPr lang="nl-NL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nl-NL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NL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nl-NL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−5</m:t>
                            </m:r>
                          </m:sup>
                        </m:sSup>
                      </m:den>
                    </m:f>
                  </m:oMath>
                </a14:m>
                <a:r>
                  <a:rPr lang="nl-NL" dirty="0"/>
                  <a:t> = 3.250.000 A/cm</a:t>
                </a:r>
                <a:r>
                  <a:rPr lang="nl-NL" baseline="30000" dirty="0"/>
                  <a:t>2</a:t>
                </a:r>
              </a:p>
              <a:p>
                <a:pPr marL="0" indent="0">
                  <a:buNone/>
                </a:pPr>
                <a:endParaRPr lang="nl-NL" baseline="30000" dirty="0"/>
              </a:p>
              <a:p>
                <a:pPr marL="0" indent="0">
                  <a:buNone/>
                </a:pPr>
                <a:r>
                  <a:rPr lang="nl-NL" dirty="0"/>
                  <a:t>		(</a:t>
                </a:r>
                <a:r>
                  <a:rPr lang="nl-NL" dirty="0" err="1"/>
                  <a:t>Copper</a:t>
                </a:r>
                <a:r>
                  <a:rPr lang="nl-NL" dirty="0"/>
                  <a:t> 500 A/cm</a:t>
                </a:r>
                <a:r>
                  <a:rPr lang="nl-NL" baseline="30000" dirty="0"/>
                  <a:t>2</a:t>
                </a:r>
                <a:r>
                  <a:rPr lang="nl-NL" dirty="0"/>
                  <a:t>)</a:t>
                </a:r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81365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Results</a:t>
            </a:r>
            <a:r>
              <a:rPr lang="nl-NL" b="1" dirty="0"/>
              <a:t>:	</a:t>
            </a:r>
            <a:r>
              <a:rPr lang="nl-NL" b="1" dirty="0" err="1"/>
              <a:t>Temperature</a:t>
            </a:r>
            <a:endParaRPr lang="nl-NL" b="1" dirty="0"/>
          </a:p>
        </p:txBody>
      </p:sp>
      <p:sp>
        <p:nvSpPr>
          <p:cNvPr id="9" name="Tekstvak 8"/>
          <p:cNvSpPr txBox="1"/>
          <p:nvPr/>
        </p:nvSpPr>
        <p:spPr>
          <a:xfrm>
            <a:off x="838200" y="1589091"/>
            <a:ext cx="535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/>
              <a:t>Current</a:t>
            </a:r>
            <a:r>
              <a:rPr lang="nl-NL" sz="2400" dirty="0"/>
              <a:t> 5 Ampère</a:t>
            </a:r>
          </a:p>
          <a:p>
            <a:r>
              <a:rPr lang="nl-NL" sz="2400" dirty="0" err="1"/>
              <a:t>Temperature</a:t>
            </a:r>
            <a:r>
              <a:rPr lang="nl-NL" sz="2400" dirty="0"/>
              <a:t> </a:t>
            </a:r>
            <a:r>
              <a:rPr lang="nl-NL" sz="2400" dirty="0" err="1"/>
              <a:t>from</a:t>
            </a:r>
            <a:r>
              <a:rPr lang="nl-NL" sz="2400" dirty="0"/>
              <a:t> 79 K </a:t>
            </a:r>
            <a:r>
              <a:rPr lang="nl-NL" sz="2400" dirty="0" err="1"/>
              <a:t>to</a:t>
            </a:r>
            <a:r>
              <a:rPr lang="nl-NL" sz="2400" dirty="0"/>
              <a:t> 293 K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0487" y="3574439"/>
            <a:ext cx="4752331" cy="284400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2656127"/>
            <a:ext cx="4973124" cy="3744000"/>
          </a:xfrm>
          <a:prstGeom prst="rect">
            <a:avLst/>
          </a:prstGeom>
        </p:spPr>
      </p:pic>
      <p:pic>
        <p:nvPicPr>
          <p:cNvPr id="16" name="IMG_2301Trim_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890487" y="668089"/>
            <a:ext cx="4752000" cy="267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5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Afbeeldingsresultaat voor wi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207"/>
          <a:stretch/>
        </p:blipFill>
        <p:spPr bwMode="auto">
          <a:xfrm flipH="1">
            <a:off x="8566659" y="649647"/>
            <a:ext cx="2559157" cy="185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Results</a:t>
            </a:r>
            <a:r>
              <a:rPr lang="nl-NL" b="1" dirty="0"/>
              <a:t>:	</a:t>
            </a:r>
            <a:r>
              <a:rPr lang="nl-NL" b="1" dirty="0" err="1"/>
              <a:t>Magnetic</a:t>
            </a:r>
            <a:r>
              <a:rPr lang="nl-NL" b="1" dirty="0"/>
              <a:t> field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838200" y="1371152"/>
            <a:ext cx="35690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/>
              <a:t>Temperature</a:t>
            </a:r>
            <a:r>
              <a:rPr lang="nl-NL" sz="2400" dirty="0"/>
              <a:t> 79 K</a:t>
            </a:r>
          </a:p>
          <a:p>
            <a:r>
              <a:rPr lang="nl-NL" sz="2400" dirty="0" err="1"/>
              <a:t>Current</a:t>
            </a:r>
            <a:r>
              <a:rPr lang="nl-NL" sz="2400" dirty="0"/>
              <a:t> 120 Ampère</a:t>
            </a:r>
          </a:p>
          <a:p>
            <a:r>
              <a:rPr lang="nl-NL" sz="2400" dirty="0" err="1"/>
              <a:t>Magnet</a:t>
            </a:r>
            <a:r>
              <a:rPr lang="nl-NL" sz="2400" dirty="0"/>
              <a:t> of 0,5 T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628061"/>
            <a:ext cx="4897190" cy="3744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1468" y="3452275"/>
            <a:ext cx="4752331" cy="2844000"/>
          </a:xfrm>
          <a:prstGeom prst="rect">
            <a:avLst/>
          </a:prstGeom>
        </p:spPr>
      </p:pic>
      <p:pic>
        <p:nvPicPr>
          <p:cNvPr id="7170" name="Picture 2" descr="Afbeeldingsresultaat voor magneet noord en zuidpool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" r="3150"/>
          <a:stretch/>
        </p:blipFill>
        <p:spPr bwMode="auto">
          <a:xfrm>
            <a:off x="6978926" y="579264"/>
            <a:ext cx="2719497" cy="206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63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Superconductivity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98374" y="136269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Heike </a:t>
            </a:r>
            <a:r>
              <a:rPr lang="nl-NL" sz="2400" dirty="0" err="1"/>
              <a:t>Kamerlingh</a:t>
            </a:r>
            <a:r>
              <a:rPr lang="nl-NL" sz="2400" dirty="0"/>
              <a:t> Onnes (NL)</a:t>
            </a:r>
          </a:p>
          <a:p>
            <a:pPr marL="0" indent="0">
              <a:buNone/>
            </a:pPr>
            <a:r>
              <a:rPr lang="nl-NL" sz="2400" dirty="0" err="1"/>
              <a:t>liquefied</a:t>
            </a:r>
            <a:r>
              <a:rPr lang="nl-NL" sz="2400" dirty="0"/>
              <a:t> </a:t>
            </a:r>
            <a:r>
              <a:rPr lang="en-GB" sz="2400" dirty="0"/>
              <a:t>Helium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First </a:t>
            </a:r>
            <a:r>
              <a:rPr lang="nl-NL" sz="2400" dirty="0" err="1"/>
              <a:t>superconductive</a:t>
            </a:r>
            <a:r>
              <a:rPr lang="nl-NL" sz="2400" dirty="0"/>
              <a:t> </a:t>
            </a:r>
            <a:r>
              <a:rPr lang="nl-NL" sz="2400" dirty="0" err="1"/>
              <a:t>magnet</a:t>
            </a:r>
            <a:endParaRPr lang="nl-NL" sz="2400" dirty="0"/>
          </a:p>
          <a:p>
            <a:pPr marL="0" indent="0">
              <a:buNone/>
            </a:pPr>
            <a:r>
              <a:rPr lang="nl-NL" sz="2400" dirty="0" err="1"/>
              <a:t>Biggest</a:t>
            </a:r>
            <a:r>
              <a:rPr lang="nl-NL" sz="2400" dirty="0"/>
              <a:t> </a:t>
            </a:r>
            <a:r>
              <a:rPr lang="nl-NL" sz="2400" dirty="0" err="1"/>
              <a:t>accelartor</a:t>
            </a:r>
            <a:r>
              <a:rPr lang="nl-NL" sz="2400" dirty="0"/>
              <a:t>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</a:p>
          <a:p>
            <a:pPr marL="0" indent="0">
              <a:buNone/>
            </a:pPr>
            <a:r>
              <a:rPr lang="nl-NL" sz="2400" dirty="0" err="1"/>
              <a:t>superconductive</a:t>
            </a:r>
            <a:r>
              <a:rPr lang="nl-NL" sz="2400" dirty="0"/>
              <a:t> </a:t>
            </a:r>
            <a:r>
              <a:rPr lang="nl-NL" sz="2400" dirty="0" err="1"/>
              <a:t>magnets</a:t>
            </a:r>
            <a:r>
              <a:rPr lang="nl-NL" sz="2400" dirty="0"/>
              <a:t>: LHC</a:t>
            </a: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1" t="28119" r="6581" b="18205"/>
          <a:stretch/>
        </p:blipFill>
        <p:spPr>
          <a:xfrm>
            <a:off x="6278996" y="658368"/>
            <a:ext cx="1693088" cy="2340000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1916" y="657454"/>
            <a:ext cx="2612256" cy="2340000"/>
          </a:xfrm>
          <a:prstGeom prst="rect">
            <a:avLst/>
          </a:prstGeom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8368" cy="6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11266" name="Picture 2" descr="Afbeeldingsresultaat voor lh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996" y="3289783"/>
            <a:ext cx="4519563" cy="30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838200" y="1362699"/>
            <a:ext cx="11446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sz="2400" dirty="0"/>
              <a:t>1911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l-NL" sz="2400" dirty="0"/>
          </a:p>
          <a:p>
            <a:pPr marL="0" indent="0">
              <a:buFont typeface="Arial" panose="020B0604020202020204" pitchFamily="34" charset="0"/>
              <a:buNone/>
            </a:pPr>
            <a:endParaRPr lang="nl-NL" sz="2400" dirty="0"/>
          </a:p>
          <a:p>
            <a:pPr marL="0" indent="0">
              <a:buFont typeface="Arial" panose="020B0604020202020204" pitchFamily="34" charset="0"/>
              <a:buNone/>
            </a:pPr>
            <a:endParaRPr lang="nl-NL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400" dirty="0"/>
              <a:t>1970’s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400" dirty="0"/>
              <a:t>2008	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04267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8377"/>
            <a:ext cx="10515600" cy="2020266"/>
          </a:xfrm>
        </p:spPr>
        <p:txBody>
          <a:bodyPr>
            <a:normAutofit/>
          </a:bodyPr>
          <a:lstStyle/>
          <a:p>
            <a:r>
              <a:rPr lang="nl-NL" b="1" dirty="0"/>
              <a:t>Different </a:t>
            </a:r>
            <a:r>
              <a:rPr lang="nl-NL" b="1" dirty="0" err="1"/>
              <a:t>magnet</a:t>
            </a:r>
            <a:r>
              <a:rPr lang="nl-NL" b="1" dirty="0"/>
              <a:t> designs</a:t>
            </a:r>
            <a:br>
              <a:rPr lang="nl-NL" b="1" dirty="0"/>
            </a:br>
            <a:r>
              <a:rPr lang="nl-NL" b="1" dirty="0" err="1"/>
              <a:t>Cosine</a:t>
            </a:r>
            <a:r>
              <a:rPr lang="nl-NL" b="1" dirty="0"/>
              <a:t> </a:t>
            </a:r>
            <a:r>
              <a:rPr lang="nl-NL" b="1" dirty="0" err="1"/>
              <a:t>Theta</a:t>
            </a:r>
            <a:endParaRPr lang="nl-NL" b="1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818" y="1581591"/>
            <a:ext cx="4846982" cy="4923698"/>
          </a:xfrm>
        </p:spPr>
      </p:pic>
      <p:sp>
        <p:nvSpPr>
          <p:cNvPr id="5" name="Tekstvak 4"/>
          <p:cNvSpPr txBox="1"/>
          <p:nvPr/>
        </p:nvSpPr>
        <p:spPr>
          <a:xfrm>
            <a:off x="745435" y="2218268"/>
            <a:ext cx="3697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/>
              <a:t>Ideal</a:t>
            </a:r>
            <a:r>
              <a:rPr lang="nl-NL" sz="2400" dirty="0"/>
              <a:t> </a:t>
            </a:r>
            <a:r>
              <a:rPr lang="nl-NL" sz="2400" dirty="0" err="1"/>
              <a:t>magnet</a:t>
            </a:r>
            <a:endParaRPr lang="nl-NL" sz="2400" dirty="0"/>
          </a:p>
          <a:p>
            <a:r>
              <a:rPr lang="nl-NL" sz="2400" dirty="0" err="1"/>
              <a:t>Now</a:t>
            </a:r>
            <a:r>
              <a:rPr lang="nl-NL" sz="2400" dirty="0"/>
              <a:t> </a:t>
            </a:r>
            <a:r>
              <a:rPr lang="nl-NL" sz="2400" dirty="0" err="1"/>
              <a:t>used</a:t>
            </a:r>
            <a:r>
              <a:rPr lang="nl-NL" sz="2400" dirty="0"/>
              <a:t> in </a:t>
            </a:r>
            <a:r>
              <a:rPr lang="nl-NL" sz="2400" dirty="0" err="1"/>
              <a:t>the</a:t>
            </a:r>
            <a:r>
              <a:rPr lang="nl-NL" sz="2400" dirty="0"/>
              <a:t> LHC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7" t="35788" r="60120" b="32346"/>
          <a:stretch/>
        </p:blipFill>
        <p:spPr>
          <a:xfrm>
            <a:off x="838200" y="3224984"/>
            <a:ext cx="2465248" cy="2887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597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8377"/>
            <a:ext cx="10515600" cy="2073275"/>
          </a:xfrm>
        </p:spPr>
        <p:txBody>
          <a:bodyPr>
            <a:normAutofit/>
          </a:bodyPr>
          <a:lstStyle/>
          <a:p>
            <a:r>
              <a:rPr lang="nl-NL" sz="4900" b="1" dirty="0"/>
              <a:t>Different</a:t>
            </a:r>
            <a:r>
              <a:rPr lang="nl-NL" b="1" dirty="0"/>
              <a:t> </a:t>
            </a:r>
            <a:r>
              <a:rPr lang="nl-NL" b="1" dirty="0" err="1"/>
              <a:t>magnet</a:t>
            </a:r>
            <a:r>
              <a:rPr lang="nl-NL" b="1" dirty="0"/>
              <a:t> designs </a:t>
            </a:r>
            <a:r>
              <a:rPr lang="nl-NL" b="1" dirty="0" err="1"/>
              <a:t>for</a:t>
            </a:r>
            <a:r>
              <a:rPr lang="nl-NL" b="1" dirty="0"/>
              <a:t> </a:t>
            </a:r>
            <a:r>
              <a:rPr lang="nl-NL" b="1" dirty="0" err="1"/>
              <a:t>the</a:t>
            </a:r>
            <a:r>
              <a:rPr lang="nl-NL" b="1" dirty="0"/>
              <a:t> FCC</a:t>
            </a:r>
            <a:br>
              <a:rPr lang="nl-NL" b="1" dirty="0"/>
            </a:br>
            <a:r>
              <a:rPr lang="nl-NL" b="1" dirty="0" err="1"/>
              <a:t>Overlaping</a:t>
            </a:r>
            <a:r>
              <a:rPr lang="nl-NL" b="1" dirty="0"/>
              <a:t> </a:t>
            </a:r>
            <a:r>
              <a:rPr lang="nl-NL" b="1" dirty="0" err="1"/>
              <a:t>circles</a:t>
            </a:r>
            <a:endParaRPr lang="nl-NL" b="1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664" y="2035716"/>
            <a:ext cx="4194136" cy="4260518"/>
          </a:xfrm>
        </p:spPr>
      </p:pic>
    </p:spTree>
    <p:extLst>
      <p:ext uri="{BB962C8B-B14F-4D97-AF65-F5344CB8AC3E}">
        <p14:creationId xmlns:p14="http://schemas.microsoft.com/office/powerpoint/2010/main" val="26210899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8377"/>
            <a:ext cx="10515600" cy="1954006"/>
          </a:xfrm>
        </p:spPr>
        <p:txBody>
          <a:bodyPr>
            <a:normAutofit/>
          </a:bodyPr>
          <a:lstStyle/>
          <a:p>
            <a:r>
              <a:rPr lang="nl-NL" b="1" dirty="0"/>
              <a:t>Different </a:t>
            </a:r>
            <a:r>
              <a:rPr lang="nl-NL" b="1" dirty="0" err="1"/>
              <a:t>magnet</a:t>
            </a:r>
            <a:r>
              <a:rPr lang="nl-NL" b="1" dirty="0"/>
              <a:t> designs</a:t>
            </a:r>
            <a:br>
              <a:rPr lang="nl-NL" b="1" dirty="0"/>
            </a:br>
            <a:r>
              <a:rPr lang="nl-NL" b="1" dirty="0" err="1"/>
              <a:t>Dipole</a:t>
            </a:r>
            <a:r>
              <a:rPr lang="nl-NL" b="1" dirty="0"/>
              <a:t>: </a:t>
            </a:r>
            <a:r>
              <a:rPr lang="nl-NL" b="1" dirty="0" err="1"/>
              <a:t>Canted</a:t>
            </a:r>
            <a:r>
              <a:rPr lang="nl-NL" b="1" dirty="0"/>
              <a:t> </a:t>
            </a:r>
            <a:r>
              <a:rPr lang="nl-NL" b="1" dirty="0" err="1"/>
              <a:t>Cosine</a:t>
            </a:r>
            <a:r>
              <a:rPr lang="nl-NL" b="1" dirty="0"/>
              <a:t> </a:t>
            </a:r>
            <a:r>
              <a:rPr lang="nl-NL" b="1" dirty="0" err="1"/>
              <a:t>Theta</a:t>
            </a:r>
            <a:endParaRPr lang="nl-NL" b="1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0" t="13504" r="5561" b="15113"/>
          <a:stretch/>
        </p:blipFill>
        <p:spPr>
          <a:xfrm>
            <a:off x="838200" y="3480734"/>
            <a:ext cx="5728926" cy="26577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43" t="7913" r="26383" b="11588"/>
          <a:stretch/>
        </p:blipFill>
        <p:spPr>
          <a:xfrm>
            <a:off x="7245626" y="1737484"/>
            <a:ext cx="4412974" cy="4465983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38200" y="2332383"/>
            <a:ext cx="6039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/>
              <a:t>Horizontal</a:t>
            </a:r>
            <a:r>
              <a:rPr lang="nl-NL" sz="2800" dirty="0"/>
              <a:t> fields cancel </a:t>
            </a:r>
            <a:r>
              <a:rPr lang="nl-NL" sz="2800" dirty="0" err="1"/>
              <a:t>each</a:t>
            </a:r>
            <a:r>
              <a:rPr lang="nl-NL" sz="2800" dirty="0"/>
              <a:t> </a:t>
            </a:r>
            <a:r>
              <a:rPr lang="nl-NL" sz="2800" dirty="0" err="1"/>
              <a:t>other</a:t>
            </a:r>
            <a:r>
              <a:rPr lang="nl-NL" sz="2800" dirty="0"/>
              <a:t> out</a:t>
            </a:r>
          </a:p>
        </p:txBody>
      </p:sp>
    </p:spTree>
    <p:extLst>
      <p:ext uri="{BB962C8B-B14F-4D97-AF65-F5344CB8AC3E}">
        <p14:creationId xmlns:p14="http://schemas.microsoft.com/office/powerpoint/2010/main" val="10489712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78377"/>
            <a:ext cx="10515600" cy="2073275"/>
          </a:xfrm>
        </p:spPr>
        <p:txBody>
          <a:bodyPr>
            <a:normAutofit/>
          </a:bodyPr>
          <a:lstStyle/>
          <a:p>
            <a:r>
              <a:rPr lang="nl-NL" sz="4900" b="1" dirty="0"/>
              <a:t>Different</a:t>
            </a:r>
            <a:r>
              <a:rPr lang="nl-NL" b="1" dirty="0"/>
              <a:t> </a:t>
            </a:r>
            <a:r>
              <a:rPr lang="nl-NL" b="1" dirty="0" err="1"/>
              <a:t>magnet</a:t>
            </a:r>
            <a:r>
              <a:rPr lang="nl-NL" b="1" dirty="0"/>
              <a:t> designs</a:t>
            </a:r>
            <a:br>
              <a:rPr lang="nl-NL" b="1" dirty="0"/>
            </a:br>
            <a:r>
              <a:rPr lang="nl-NL" b="1" dirty="0" err="1"/>
              <a:t>Quadropole</a:t>
            </a:r>
            <a:r>
              <a:rPr lang="nl-NL" b="1" dirty="0"/>
              <a:t>: </a:t>
            </a:r>
            <a:r>
              <a:rPr lang="nl-NL" b="1" dirty="0" err="1"/>
              <a:t>Canted</a:t>
            </a:r>
            <a:r>
              <a:rPr lang="nl-NL" b="1" dirty="0"/>
              <a:t> </a:t>
            </a:r>
            <a:r>
              <a:rPr lang="nl-NL" b="1" dirty="0" err="1"/>
              <a:t>Cosine</a:t>
            </a:r>
            <a:r>
              <a:rPr lang="nl-NL" b="1" dirty="0"/>
              <a:t> </a:t>
            </a:r>
            <a:r>
              <a:rPr lang="nl-NL" b="1" dirty="0" err="1"/>
              <a:t>Theta</a:t>
            </a:r>
            <a:endParaRPr lang="nl-NL" b="1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6" t="15641" r="4997" b="10936"/>
          <a:stretch/>
        </p:blipFill>
        <p:spPr>
          <a:xfrm>
            <a:off x="838200" y="2238562"/>
            <a:ext cx="5783018" cy="3585072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6" t="8588" r="18083" b="11972"/>
          <a:stretch/>
        </p:blipFill>
        <p:spPr>
          <a:xfrm>
            <a:off x="7407965" y="2083670"/>
            <a:ext cx="3945835" cy="3894856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flipH="1">
            <a:off x="8792618" y="4233861"/>
            <a:ext cx="432000" cy="4320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>
            <a:off x="8828618" y="3461619"/>
            <a:ext cx="396000" cy="4320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 flipV="1">
            <a:off x="9641167" y="3461619"/>
            <a:ext cx="432000" cy="4320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 flipH="1" flipV="1">
            <a:off x="9641167" y="4261183"/>
            <a:ext cx="432000" cy="4320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12921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38620"/>
            <a:ext cx="10515600" cy="1980510"/>
          </a:xfrm>
        </p:spPr>
        <p:txBody>
          <a:bodyPr>
            <a:normAutofit/>
          </a:bodyPr>
          <a:lstStyle/>
          <a:p>
            <a:r>
              <a:rPr lang="nl-NL" b="1" dirty="0"/>
              <a:t>Different </a:t>
            </a:r>
            <a:r>
              <a:rPr lang="nl-NL" b="1" dirty="0" err="1"/>
              <a:t>magnet</a:t>
            </a:r>
            <a:r>
              <a:rPr lang="nl-NL" b="1" dirty="0"/>
              <a:t> designs </a:t>
            </a:r>
            <a:r>
              <a:rPr lang="nl-NL" b="1" dirty="0" err="1"/>
              <a:t>for</a:t>
            </a:r>
            <a:r>
              <a:rPr lang="nl-NL" b="1" dirty="0"/>
              <a:t> </a:t>
            </a:r>
            <a:r>
              <a:rPr lang="nl-NL" b="1" dirty="0" err="1"/>
              <a:t>the</a:t>
            </a:r>
            <a:r>
              <a:rPr lang="nl-NL" b="1" dirty="0"/>
              <a:t> FCC</a:t>
            </a:r>
            <a:br>
              <a:rPr lang="nl-NL" b="1" dirty="0"/>
            </a:br>
            <a:r>
              <a:rPr lang="nl-NL" b="1" dirty="0"/>
              <a:t>Block </a:t>
            </a:r>
            <a:r>
              <a:rPr lang="nl-NL" b="1" dirty="0" err="1"/>
              <a:t>coil</a:t>
            </a:r>
            <a:endParaRPr lang="nl-NL" b="1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1909" y="2205061"/>
            <a:ext cx="7048500" cy="391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6984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Future</a:t>
            </a:r>
            <a:r>
              <a:rPr lang="nl-NL" b="1" dirty="0"/>
              <a:t> </a:t>
            </a:r>
            <a:r>
              <a:rPr lang="nl-NL" b="1" dirty="0" err="1"/>
              <a:t>Circular</a:t>
            </a:r>
            <a:r>
              <a:rPr lang="nl-NL" b="1" dirty="0"/>
              <a:t> Collider</a:t>
            </a:r>
          </a:p>
        </p:txBody>
      </p:sp>
      <p:pic>
        <p:nvPicPr>
          <p:cNvPr id="4" name="Pictur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94606"/>
            <a:ext cx="5003352" cy="5003352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838200" y="1809957"/>
            <a:ext cx="38961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100 </a:t>
            </a:r>
            <a:r>
              <a:rPr lang="en-US" sz="2400" dirty="0" err="1"/>
              <a:t>TeV</a:t>
            </a:r>
            <a:r>
              <a:rPr lang="en-US" sz="2400" dirty="0"/>
              <a:t> </a:t>
            </a:r>
            <a:r>
              <a:rPr lang="en-US" sz="2400" dirty="0" err="1"/>
              <a:t>c.o.m</a:t>
            </a:r>
            <a:r>
              <a:rPr lang="en-US" sz="2400" dirty="0"/>
              <a:t>.</a:t>
            </a:r>
          </a:p>
          <a:p>
            <a:r>
              <a:rPr lang="en-US" sz="2400" dirty="0"/>
              <a:t>100 km circumference</a:t>
            </a:r>
          </a:p>
          <a:p>
            <a:r>
              <a:rPr lang="en-US" sz="2400" dirty="0"/>
              <a:t>16 T magnets -&gt; how?</a:t>
            </a:r>
          </a:p>
          <a:p>
            <a:endParaRPr lang="nl-NL" sz="1600" dirty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 rotWithShape="1">
          <a:blip r:embed="rId3"/>
          <a:srcRect b="34757"/>
          <a:stretch/>
        </p:blipFill>
        <p:spPr>
          <a:xfrm>
            <a:off x="838200" y="4229100"/>
            <a:ext cx="4041455" cy="989977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838200" y="5330970"/>
            <a:ext cx="4286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bg1">
                    <a:lumMod val="95000"/>
                  </a:schemeClr>
                </a:solidFill>
              </a:rPr>
              <a:t>14 T en 100 km </a:t>
            </a:r>
            <a:r>
              <a:rPr lang="nl-NL" sz="2400" dirty="0" err="1">
                <a:solidFill>
                  <a:schemeClr val="bg1">
                    <a:lumMod val="95000"/>
                  </a:schemeClr>
                </a:solidFill>
              </a:rPr>
              <a:t>length</a:t>
            </a:r>
            <a:r>
              <a:rPr lang="nl-NL" sz="2400" dirty="0">
                <a:solidFill>
                  <a:schemeClr val="bg1">
                    <a:lumMod val="95000"/>
                  </a:schemeClr>
                </a:solidFill>
              </a:rPr>
              <a:t> (R=16 km)</a:t>
            </a:r>
          </a:p>
          <a:p>
            <a:r>
              <a:rPr lang="nl-NL" sz="2400" dirty="0">
                <a:solidFill>
                  <a:schemeClr val="bg1">
                    <a:lumMod val="95000"/>
                  </a:schemeClr>
                </a:solidFill>
              </a:rPr>
              <a:t>                                          </a:t>
            </a:r>
            <a:r>
              <a:rPr lang="nl-NL" sz="2400" dirty="0">
                <a:solidFill>
                  <a:schemeClr val="bg1">
                    <a:lumMod val="95000"/>
                  </a:schemeClr>
                </a:solidFill>
                <a:sym typeface="Wingdings" panose="05000000000000000000" pitchFamily="2" charset="2"/>
              </a:rPr>
              <a:t> 67 </a:t>
            </a:r>
            <a:r>
              <a:rPr lang="nl-NL" sz="2400" dirty="0" err="1">
                <a:solidFill>
                  <a:schemeClr val="bg1">
                    <a:lumMod val="95000"/>
                  </a:schemeClr>
                </a:solidFill>
                <a:sym typeface="Wingdings" panose="05000000000000000000" pitchFamily="2" charset="2"/>
              </a:rPr>
              <a:t>TeV</a:t>
            </a:r>
            <a:endParaRPr lang="nl-NL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4498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Detector FCC</a:t>
            </a: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" t="10040" r="6249" b="3292"/>
          <a:stretch/>
        </p:blipFill>
        <p:spPr>
          <a:xfrm>
            <a:off x="950742" y="1690688"/>
            <a:ext cx="3705907" cy="2639825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191" y="1475210"/>
            <a:ext cx="6902397" cy="3094358"/>
          </a:xfrm>
          <a:prstGeom prst="rect">
            <a:avLst/>
          </a:prstGeom>
        </p:spPr>
      </p:pic>
      <p:sp>
        <p:nvSpPr>
          <p:cNvPr id="7" name="TextBox 4"/>
          <p:cNvSpPr txBox="1">
            <a:spLocks noGrp="1"/>
          </p:cNvSpPr>
          <p:nvPr>
            <p:ph idx="1"/>
          </p:nvPr>
        </p:nvSpPr>
        <p:spPr>
          <a:xfrm>
            <a:off x="1056759" y="4853820"/>
            <a:ext cx="10515600" cy="1474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defRPr/>
            </a:pPr>
            <a:r>
              <a:rPr lang="en-US" altLang="en-US" sz="2200" dirty="0">
                <a:sym typeface="Wingdings" pitchFamily="2" charset="2"/>
              </a:rPr>
              <a:t>Main solenoid with 4 T </a:t>
            </a:r>
          </a:p>
          <a:p>
            <a:pPr marL="0" indent="0">
              <a:buNone/>
              <a:defRPr/>
            </a:pPr>
            <a:r>
              <a:rPr lang="en-US" altLang="en-US" sz="2200" dirty="0">
                <a:sym typeface="Wingdings" pitchFamily="2" charset="2"/>
              </a:rPr>
              <a:t>Forward </a:t>
            </a:r>
            <a:r>
              <a:rPr lang="en-US" altLang="en-US" sz="2200" b="1" dirty="0">
                <a:sym typeface="Wingdings" pitchFamily="2" charset="2"/>
              </a:rPr>
              <a:t>solenoids</a:t>
            </a:r>
            <a:r>
              <a:rPr lang="en-US" altLang="en-US" sz="2200" dirty="0">
                <a:sym typeface="Wingdings" pitchFamily="2" charset="2"/>
              </a:rPr>
              <a:t> to </a:t>
            </a:r>
            <a:r>
              <a:rPr lang="en-US" altLang="en-US" sz="2200" b="1" dirty="0">
                <a:sym typeface="Wingdings" pitchFamily="2" charset="2"/>
              </a:rPr>
              <a:t>extend</a:t>
            </a:r>
            <a:r>
              <a:rPr lang="en-US" altLang="en-US" sz="2200" dirty="0">
                <a:sym typeface="Wingdings" pitchFamily="2" charset="2"/>
              </a:rPr>
              <a:t> the bending capacity</a:t>
            </a:r>
          </a:p>
          <a:p>
            <a:pPr marL="0" indent="0">
              <a:buNone/>
              <a:defRPr/>
            </a:pPr>
            <a:r>
              <a:rPr lang="en-US" altLang="en-US" sz="2200" dirty="0">
                <a:sym typeface="Wingdings" pitchFamily="2" charset="2"/>
              </a:rPr>
              <a:t>			 Simple design and low costs</a:t>
            </a:r>
          </a:p>
          <a:p>
            <a:pPr>
              <a:defRPr/>
            </a:pPr>
            <a:endParaRPr lang="en-US" altLang="en-US" sz="600" b="1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064224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Detector FCC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8392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400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" t="13081" r="3573" b="8929"/>
          <a:stretch/>
        </p:blipFill>
        <p:spPr>
          <a:xfrm>
            <a:off x="838200" y="1690688"/>
            <a:ext cx="10213272" cy="441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604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61" y="653143"/>
            <a:ext cx="7795153" cy="584636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08571" y="1219092"/>
            <a:ext cx="2801257" cy="4209249"/>
          </a:xfrm>
        </p:spPr>
        <p:txBody>
          <a:bodyPr>
            <a:normAutofit/>
          </a:bodyPr>
          <a:lstStyle/>
          <a:p>
            <a:r>
              <a:rPr lang="nl-NL" sz="3600" dirty="0" err="1"/>
              <a:t>Thanks</a:t>
            </a:r>
            <a:r>
              <a:rPr lang="nl-NL" sz="3600" dirty="0"/>
              <a:t> </a:t>
            </a:r>
            <a:r>
              <a:rPr lang="nl-NL" sz="3600" dirty="0" err="1"/>
              <a:t>for</a:t>
            </a:r>
            <a:r>
              <a:rPr lang="nl-NL" sz="3600" dirty="0"/>
              <a:t> </a:t>
            </a:r>
            <a:r>
              <a:rPr lang="nl-NL" sz="3600" dirty="0" err="1"/>
              <a:t>your</a:t>
            </a:r>
            <a:r>
              <a:rPr lang="nl-NL" sz="3600" dirty="0"/>
              <a:t> attention</a:t>
            </a:r>
            <a:br>
              <a:rPr lang="nl-NL" sz="3600" dirty="0"/>
            </a:br>
            <a:br>
              <a:rPr lang="nl-NL" sz="3600" dirty="0"/>
            </a:br>
            <a:br>
              <a:rPr lang="nl-NL" sz="3600" dirty="0"/>
            </a:br>
            <a:r>
              <a:rPr lang="nl-NL" sz="3600" dirty="0" err="1"/>
              <a:t>And</a:t>
            </a:r>
            <a:r>
              <a:rPr lang="nl-NL" sz="3600" dirty="0"/>
              <a:t> </a:t>
            </a:r>
            <a:r>
              <a:rPr lang="nl-NL" sz="3600" dirty="0" err="1"/>
              <a:t>thanks</a:t>
            </a:r>
            <a:r>
              <a:rPr lang="nl-NL" sz="3600" dirty="0"/>
              <a:t> Erwin</a:t>
            </a:r>
          </a:p>
        </p:txBody>
      </p:sp>
    </p:spTree>
    <p:extLst>
      <p:ext uri="{BB962C8B-B14F-4D97-AF65-F5344CB8AC3E}">
        <p14:creationId xmlns:p14="http://schemas.microsoft.com/office/powerpoint/2010/main" val="3788110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Superconductors</a:t>
            </a: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719" y="1622176"/>
            <a:ext cx="3689462" cy="3492000"/>
          </a:xfrm>
          <a:prstGeom prst="rect">
            <a:avLst/>
          </a:prstGeom>
        </p:spPr>
      </p:pic>
      <p:pic>
        <p:nvPicPr>
          <p:cNvPr id="13314" name="Picture 2" descr="Afbeeldingsresultaat voor cooperpair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4" b="18283"/>
          <a:stretch/>
        </p:blipFill>
        <p:spPr bwMode="auto">
          <a:xfrm>
            <a:off x="5219829" y="1622176"/>
            <a:ext cx="6133971" cy="34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81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Superconductors</a:t>
            </a:r>
          </a:p>
        </p:txBody>
      </p:sp>
      <p:grpSp>
        <p:nvGrpSpPr>
          <p:cNvPr id="7" name="Groep 6"/>
          <p:cNvGrpSpPr/>
          <p:nvPr/>
        </p:nvGrpSpPr>
        <p:grpSpPr>
          <a:xfrm>
            <a:off x="1009650" y="1690688"/>
            <a:ext cx="8134350" cy="3281362"/>
            <a:chOff x="1466850" y="1429652"/>
            <a:chExt cx="7907541" cy="3162140"/>
          </a:xfrm>
        </p:grpSpPr>
        <p:sp>
          <p:nvSpPr>
            <p:cNvPr id="6" name="Rechthoek 5"/>
            <p:cNvSpPr/>
            <p:nvPr/>
          </p:nvSpPr>
          <p:spPr>
            <a:xfrm>
              <a:off x="1466850" y="1429652"/>
              <a:ext cx="7907541" cy="31621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pic>
          <p:nvPicPr>
            <p:cNvPr id="5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795" y="1517867"/>
              <a:ext cx="7794596" cy="307392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sp>
        <p:nvSpPr>
          <p:cNvPr id="3" name="AutoShape 2" descr="blob:https://web.whatsapp.com/e496c0bc-0861-4724-82f1-5aa1e6fbdd3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4413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Use</a:t>
            </a:r>
            <a:r>
              <a:rPr lang="nl-NL" b="1" dirty="0"/>
              <a:t> of </a:t>
            </a:r>
            <a:r>
              <a:rPr lang="nl-NL" b="1" dirty="0" err="1"/>
              <a:t>magnets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583" y="1690688"/>
            <a:ext cx="4754217" cy="3157994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690687"/>
            <a:ext cx="5135062" cy="315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902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6592" y="365125"/>
            <a:ext cx="10515600" cy="1325563"/>
          </a:xfrm>
        </p:spPr>
        <p:txBody>
          <a:bodyPr/>
          <a:lstStyle/>
          <a:p>
            <a:r>
              <a:rPr lang="nl-NL" b="1" dirty="0" err="1"/>
              <a:t>Magnets</a:t>
            </a:r>
            <a:r>
              <a:rPr lang="nl-NL" b="1" dirty="0"/>
              <a:t> in </a:t>
            </a:r>
            <a:r>
              <a:rPr lang="nl-NL" b="1" dirty="0" err="1"/>
              <a:t>the</a:t>
            </a:r>
            <a:r>
              <a:rPr lang="nl-NL" b="1" dirty="0"/>
              <a:t> LHC: </a:t>
            </a:r>
            <a:r>
              <a:rPr lang="nl-NL" b="1" dirty="0" err="1"/>
              <a:t>Dipole</a:t>
            </a:r>
            <a:r>
              <a:rPr lang="nl-NL" b="1" dirty="0"/>
              <a:t> </a:t>
            </a:r>
            <a:r>
              <a:rPr lang="nl-NL" b="1" dirty="0" err="1"/>
              <a:t>magnets</a:t>
            </a:r>
            <a:endParaRPr lang="nl-NL" b="1" dirty="0"/>
          </a:p>
        </p:txBody>
      </p:sp>
      <p:pic>
        <p:nvPicPr>
          <p:cNvPr id="4" name="Picture 2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4" t="2261" r="26790" b="1670"/>
          <a:stretch/>
        </p:blipFill>
        <p:spPr>
          <a:xfrm>
            <a:off x="976592" y="1887698"/>
            <a:ext cx="3192559" cy="3600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2" r="18944"/>
          <a:stretch/>
        </p:blipFill>
        <p:spPr>
          <a:xfrm>
            <a:off x="8082244" y="1816936"/>
            <a:ext cx="3571875" cy="3600000"/>
          </a:xfrm>
          <a:prstGeom prst="rect">
            <a:avLst/>
          </a:prstGeom>
        </p:spPr>
      </p:pic>
      <p:sp>
        <p:nvSpPr>
          <p:cNvPr id="7" name="AutoShape 4" descr="Afbeeldingsresultaat voor racetrack dipole lh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6" name="Picture 8" descr="Afbeeldingsresultaat voor racetrack dipole lhc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934" b="89372" l="44658" r="96439">
                        <a14:foregroundMark x1="96439" y1="23833" x2="49471" y2="78422"/>
                        <a14:foregroundMark x1="51588" y1="84863" x2="51588" y2="84863"/>
                        <a14:foregroundMark x1="51781" y1="81320" x2="46583" y2="80998"/>
                        <a14:foregroundMark x1="57363" y1="84219" x2="51203" y2="88728"/>
                        <a14:foregroundMark x1="95669" y1="20934" x2="95669" y2="20934"/>
                        <a14:foregroundMark x1="44658" y1="79066" x2="44658" y2="79066"/>
                        <a14:backgroundMark x1="48893" y1="61675" x2="77960" y2="296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507" t="19239"/>
          <a:stretch/>
        </p:blipFill>
        <p:spPr bwMode="auto">
          <a:xfrm>
            <a:off x="4169152" y="1887698"/>
            <a:ext cx="3760681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584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Magnets</a:t>
            </a:r>
            <a:r>
              <a:rPr lang="nl-NL" b="1" dirty="0"/>
              <a:t> in </a:t>
            </a:r>
            <a:r>
              <a:rPr lang="nl-NL" b="1" dirty="0" err="1"/>
              <a:t>the</a:t>
            </a:r>
            <a:r>
              <a:rPr lang="nl-NL" b="1" dirty="0"/>
              <a:t> LHC: </a:t>
            </a:r>
            <a:r>
              <a:rPr lang="nl-NL" b="1" dirty="0" err="1"/>
              <a:t>Quadrupole</a:t>
            </a:r>
            <a:r>
              <a:rPr lang="nl-NL" b="1" dirty="0"/>
              <a:t> </a:t>
            </a:r>
            <a:r>
              <a:rPr lang="nl-NL" b="1" dirty="0" err="1"/>
              <a:t>magnets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Afbeeldingsresultaat voor lh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5409035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800" y="1825625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726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/>
              <a:t>Magnets</a:t>
            </a:r>
            <a:r>
              <a:rPr lang="nl-NL" b="1" dirty="0"/>
              <a:t> in </a:t>
            </a:r>
            <a:r>
              <a:rPr lang="nl-NL" b="1" dirty="0" err="1"/>
              <a:t>the</a:t>
            </a:r>
            <a:r>
              <a:rPr lang="nl-NL" b="1" dirty="0"/>
              <a:t> LHC: Detector </a:t>
            </a:r>
            <a:r>
              <a:rPr lang="nl-NL" b="1" dirty="0" err="1"/>
              <a:t>magnets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/>
              <a:t>Main</a:t>
            </a:r>
            <a:r>
              <a:rPr lang="nl-NL" dirty="0"/>
              <a:t> </a:t>
            </a:r>
            <a:r>
              <a:rPr lang="nl-NL" dirty="0" err="1"/>
              <a:t>experiments</a:t>
            </a:r>
            <a:r>
              <a:rPr lang="nl-NL" dirty="0"/>
              <a:t>: ATLAS </a:t>
            </a:r>
            <a:r>
              <a:rPr lang="nl-NL" dirty="0" err="1"/>
              <a:t>and</a:t>
            </a:r>
            <a:r>
              <a:rPr lang="nl-NL" dirty="0"/>
              <a:t> CMS</a:t>
            </a:r>
          </a:p>
        </p:txBody>
      </p:sp>
      <p:pic>
        <p:nvPicPr>
          <p:cNvPr id="3074" name="Picture 2" descr="Afbeeldingsresultaat voor lh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71294"/>
            <a:ext cx="4699890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fbeeldingsresultaat voor cms lh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800" y="2471294"/>
            <a:ext cx="5440000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004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dirty="0"/>
              <a:t>Experiment in ATLAS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1471953"/>
            <a:ext cx="8797698" cy="8117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err="1"/>
              <a:t>Measurments</a:t>
            </a:r>
            <a:r>
              <a:rPr lang="nl-NL" sz="2400" dirty="0"/>
              <a:t> </a:t>
            </a:r>
            <a:r>
              <a:rPr lang="nl-NL" sz="2400" dirty="0" err="1"/>
              <a:t>strength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direction</a:t>
            </a:r>
            <a:r>
              <a:rPr lang="nl-NL" sz="2400" dirty="0"/>
              <a:t> 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magnetic</a:t>
            </a:r>
            <a:r>
              <a:rPr lang="nl-NL" sz="2400" dirty="0"/>
              <a:t> field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5122" name="Picture 2" descr="Afbeeldingsresultaat voor sterkte magneetveld me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64" y="3552598"/>
            <a:ext cx="36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464" y="1955968"/>
            <a:ext cx="3600000" cy="133135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4"/>
          <a:srcRect r="5541"/>
          <a:stretch/>
        </p:blipFill>
        <p:spPr>
          <a:xfrm>
            <a:off x="4903163" y="2283732"/>
            <a:ext cx="6587213" cy="3928727"/>
          </a:xfrm>
          <a:prstGeom prst="rect">
            <a:avLst/>
          </a:prstGeom>
        </p:spPr>
      </p:pic>
      <p:cxnSp>
        <p:nvCxnSpPr>
          <p:cNvPr id="10" name="Rechte verbindingslijn met pijl 9"/>
          <p:cNvCxnSpPr/>
          <p:nvPr/>
        </p:nvCxnSpPr>
        <p:spPr>
          <a:xfrm flipH="1">
            <a:off x="8318500" y="468367"/>
            <a:ext cx="1676400" cy="433223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13898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268</Words>
  <Application>Microsoft Office PowerPoint</Application>
  <PresentationFormat>Breedbeeld</PresentationFormat>
  <Paragraphs>85</Paragraphs>
  <Slides>28</Slides>
  <Notes>0</Notes>
  <HiddenSlides>3</HiddenSlides>
  <MMClips>2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Wingdings</vt:lpstr>
      <vt:lpstr>Kantoorthema</vt:lpstr>
      <vt:lpstr>SUPERCONDUCTING MAGNET DESIGN</vt:lpstr>
      <vt:lpstr>Superconductivity</vt:lpstr>
      <vt:lpstr>Superconductors</vt:lpstr>
      <vt:lpstr>Superconductors</vt:lpstr>
      <vt:lpstr>Use of magnets</vt:lpstr>
      <vt:lpstr>Magnets in the LHC: Dipole magnets</vt:lpstr>
      <vt:lpstr>Magnets in the LHC: Quadrupole magnets</vt:lpstr>
      <vt:lpstr>Magnets in the LHC: Detector magnets</vt:lpstr>
      <vt:lpstr>Experiment in ATLAS</vt:lpstr>
      <vt:lpstr>Experiment with ATLAS </vt:lpstr>
      <vt:lpstr>Design of magnets</vt:lpstr>
      <vt:lpstr>High temperature superconductivity </vt:lpstr>
      <vt:lpstr>Experiment with HTS-tape</vt:lpstr>
      <vt:lpstr>Results: Burnout </vt:lpstr>
      <vt:lpstr>Results:  Burnout </vt:lpstr>
      <vt:lpstr>Results: Current</vt:lpstr>
      <vt:lpstr>Maximal current density</vt:lpstr>
      <vt:lpstr>Results: Temperature</vt:lpstr>
      <vt:lpstr>Results: Magnetic field</vt:lpstr>
      <vt:lpstr>Different magnet designs Cosine Theta</vt:lpstr>
      <vt:lpstr>Different magnet designs for the FCC Overlaping circles</vt:lpstr>
      <vt:lpstr>Different magnet designs Dipole: Canted Cosine Theta</vt:lpstr>
      <vt:lpstr>Different magnet designs Quadropole: Canted Cosine Theta</vt:lpstr>
      <vt:lpstr>Different magnet designs for the FCC Block coil</vt:lpstr>
      <vt:lpstr>Future Circular Collider</vt:lpstr>
      <vt:lpstr>Detector FCC</vt:lpstr>
      <vt:lpstr>Detector FCC</vt:lpstr>
      <vt:lpstr>Thanks for your attention   And thanks Erwin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Ole Grootes</dc:creator>
  <cp:lastModifiedBy>Ole Grootes</cp:lastModifiedBy>
  <cp:revision>33</cp:revision>
  <cp:lastPrinted>2018-05-10T13:06:07Z</cp:lastPrinted>
  <dcterms:created xsi:type="dcterms:W3CDTF">2018-05-08T12:09:34Z</dcterms:created>
  <dcterms:modified xsi:type="dcterms:W3CDTF">2018-05-10T13:06:18Z</dcterms:modified>
</cp:coreProperties>
</file>