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6"/>
  </p:notesMasterIdLst>
  <p:sldIdLst>
    <p:sldId id="261" r:id="rId2"/>
    <p:sldId id="271" r:id="rId3"/>
    <p:sldId id="276" r:id="rId4"/>
    <p:sldId id="257" r:id="rId5"/>
    <p:sldId id="283" r:id="rId6"/>
    <p:sldId id="268" r:id="rId7"/>
    <p:sldId id="269" r:id="rId8"/>
    <p:sldId id="296" r:id="rId9"/>
    <p:sldId id="285" r:id="rId10"/>
    <p:sldId id="288" r:id="rId11"/>
    <p:sldId id="286" r:id="rId12"/>
    <p:sldId id="282" r:id="rId13"/>
    <p:sldId id="293" r:id="rId14"/>
    <p:sldId id="295" r:id="rId15"/>
    <p:sldId id="297" r:id="rId16"/>
    <p:sldId id="298" r:id="rId17"/>
    <p:sldId id="299" r:id="rId18"/>
    <p:sldId id="300" r:id="rId19"/>
    <p:sldId id="301" r:id="rId20"/>
    <p:sldId id="275" r:id="rId21"/>
    <p:sldId id="289" r:id="rId22"/>
    <p:sldId id="290" r:id="rId23"/>
    <p:sldId id="291" r:id="rId24"/>
    <p:sldId id="302" r:id="rId2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77D88-A613-4AD1-AF75-B0991C52CFB1}" type="datetimeFigureOut">
              <a:rPr lang="pl-PL" smtClean="0"/>
              <a:t>15.11.2018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FC180-4CF2-4225-AA25-0AB0B6D3F5E8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FC180-4CF2-4225-AA25-0AB0B6D3F5E8}" type="slidenum">
              <a:rPr lang="pl-PL" smtClean="0"/>
              <a:t>11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15.11.2018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15.11.2018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15.11.2018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0155-70F8-4329-B0B0-F720EDC33D3A}" type="datetimeFigureOut">
              <a:rPr lang="en-GB" smtClean="0"/>
              <a:pPr/>
              <a:t>16/11/2018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5F81-2D5F-4F76-A9D2-7402EEC721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3497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15.11.2018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xmlns="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xmlns="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15.11.2018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15.11.2018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15.11.2018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15.11.2018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latin typeface="Comic Sans MS" pitchFamily="66" charset="0"/>
              </a:rPr>
              <a:t>Thermions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pl-PL" dirty="0" err="1" smtClean="0">
                <a:latin typeface="Comic Sans MS" pitchFamily="66" charset="0"/>
              </a:rPr>
              <a:t>Work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Overview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at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EP-DT</a:t>
            </a:r>
            <a:r>
              <a:rPr lang="pl-PL" dirty="0" smtClean="0">
                <a:latin typeface="Comic Sans MS" pitchFamily="66" charset="0"/>
              </a:rPr>
              <a:t>, </a:t>
            </a:r>
            <a:endParaRPr lang="pl-PL" dirty="0">
              <a:latin typeface="Comic Sans MS" pitchFamily="66" charset="0"/>
            </a:endParaRPr>
          </a:p>
        </p:txBody>
      </p:sp>
      <p:pic>
        <p:nvPicPr>
          <p:cNvPr id="4" name="Obraz 3" descr="LogoBadge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332656"/>
            <a:ext cx="172819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pole tekstowe 4"/>
          <p:cNvSpPr txBox="1"/>
          <p:nvPr/>
        </p:nvSpPr>
        <p:spPr>
          <a:xfrm>
            <a:off x="6516216" y="4869160"/>
            <a:ext cx="262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Karolina Klimek</a:t>
            </a:r>
          </a:p>
          <a:p>
            <a:r>
              <a:rPr lang="pl-PL" dirty="0" smtClean="0"/>
              <a:t>Adam Wątroba</a:t>
            </a:r>
          </a:p>
          <a:p>
            <a:r>
              <a:rPr lang="pl-PL" dirty="0" smtClean="0"/>
              <a:t>Kamil Iwanowski</a:t>
            </a:r>
          </a:p>
          <a:p>
            <a:r>
              <a:rPr lang="pl-PL" dirty="0" smtClean="0"/>
              <a:t>HSSIP </a:t>
            </a:r>
            <a:r>
              <a:rPr lang="pl-PL" dirty="0" err="1" smtClean="0"/>
              <a:t>November</a:t>
            </a:r>
            <a:r>
              <a:rPr lang="pl-PL" dirty="0" smtClean="0"/>
              <a:t> 2018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Comic Sans MS" pitchFamily="66" charset="0"/>
              </a:rPr>
              <a:t>Heat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conductivity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measurements</a:t>
            </a:r>
            <a:endParaRPr lang="pl-PL" dirty="0">
              <a:latin typeface="Comic Sans MS" pitchFamily="66" charset="0"/>
            </a:endParaRPr>
          </a:p>
        </p:txBody>
      </p:sp>
      <p:pic>
        <p:nvPicPr>
          <p:cNvPr id="4" name="Symbol zastępczy zawartości 3" descr="Pudełko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56218" y="1412776"/>
            <a:ext cx="5987782" cy="3429848"/>
          </a:xfrm>
        </p:spPr>
      </p:pic>
      <p:sp>
        <p:nvSpPr>
          <p:cNvPr id="5" name="pole tekstowe 4"/>
          <p:cNvSpPr txBox="1"/>
          <p:nvPr/>
        </p:nvSpPr>
        <p:spPr>
          <a:xfrm>
            <a:off x="5796136" y="4077072"/>
            <a:ext cx="3240360" cy="307777"/>
          </a:xfrm>
          <a:prstGeom prst="rect">
            <a:avLst/>
          </a:prstGeom>
          <a:noFill/>
          <a:effectLst>
            <a:glow rad="228600">
              <a:schemeClr val="accent4">
                <a:lumMod val="60000"/>
                <a:lumOff val="4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Existing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thermal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bridge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removal</a:t>
            </a:r>
            <a:endParaRPr lang="pl-PL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251520" y="1628800"/>
            <a:ext cx="2952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Detecter</a:t>
            </a:r>
            <a:r>
              <a:rPr lang="pl-PL" sz="2400" dirty="0" smtClean="0">
                <a:latin typeface="Comic Sans MS" pitchFamily="66" charset="0"/>
              </a:rPr>
              <a:t> thermal </a:t>
            </a:r>
            <a:r>
              <a:rPr lang="pl-PL" sz="2400" dirty="0" err="1" smtClean="0">
                <a:latin typeface="Comic Sans MS" pitchFamily="66" charset="0"/>
              </a:rPr>
              <a:t>isolation</a:t>
            </a:r>
            <a:endParaRPr lang="pl-PL" sz="24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Faraday’s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cage</a:t>
            </a:r>
            <a:endParaRPr lang="pl-PL" sz="24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smtClean="0">
                <a:latin typeface="Comic Sans MS" pitchFamily="66" charset="0"/>
              </a:rPr>
              <a:t>Temp. gradient </a:t>
            </a:r>
            <a:r>
              <a:rPr lang="pl-PL" sz="2400" dirty="0" err="1" smtClean="0">
                <a:latin typeface="Comic Sans MS" pitchFamily="66" charset="0"/>
              </a:rPr>
              <a:t>up</a:t>
            </a:r>
            <a:r>
              <a:rPr lang="pl-PL" sz="2400" dirty="0" smtClean="0">
                <a:latin typeface="Comic Sans MS" pitchFamily="66" charset="0"/>
              </a:rPr>
              <a:t> to 50 K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Isolation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needed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because</a:t>
            </a:r>
            <a:r>
              <a:rPr lang="pl-PL" sz="2400" dirty="0" smtClean="0">
                <a:latin typeface="Comic Sans MS" pitchFamily="66" charset="0"/>
              </a:rPr>
              <a:t> of </a:t>
            </a:r>
            <a:r>
              <a:rPr lang="pl-PL" sz="2400" dirty="0" err="1" smtClean="0">
                <a:latin typeface="Comic Sans MS" pitchFamily="66" charset="0"/>
              </a:rPr>
              <a:t>the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water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vapour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condensation</a:t>
            </a:r>
            <a:r>
              <a:rPr lang="pl-PL" sz="2400" dirty="0" smtClean="0">
                <a:latin typeface="Comic Sans MS" pitchFamily="66" charset="0"/>
              </a:rPr>
              <a:t> </a:t>
            </a:r>
            <a:endParaRPr lang="pl-PL" sz="2400" dirty="0">
              <a:latin typeface="Comic Sans MS" pitchFamily="66" charset="0"/>
            </a:endParaRPr>
          </a:p>
        </p:txBody>
      </p:sp>
      <p:cxnSp>
        <p:nvCxnSpPr>
          <p:cNvPr id="8" name="Łącznik prosty ze strzałką 7"/>
          <p:cNvCxnSpPr/>
          <p:nvPr/>
        </p:nvCxnSpPr>
        <p:spPr>
          <a:xfrm flipH="1" flipV="1">
            <a:off x="5940152" y="2996952"/>
            <a:ext cx="936104" cy="1008112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rostokąt 6"/>
          <p:cNvSpPr/>
          <p:nvPr/>
        </p:nvSpPr>
        <p:spPr>
          <a:xfrm>
            <a:off x="5580112" y="2780928"/>
            <a:ext cx="36004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Autofit/>
          </a:bodyPr>
          <a:lstStyle/>
          <a:p>
            <a:r>
              <a:rPr lang="pl-PL" sz="2800" dirty="0" err="1" smtClean="0"/>
              <a:t>Heat</a:t>
            </a:r>
            <a:r>
              <a:rPr lang="pl-PL" sz="2800" dirty="0" smtClean="0"/>
              <a:t> </a:t>
            </a:r>
            <a:r>
              <a:rPr lang="pl-PL" sz="2800" dirty="0" err="1" smtClean="0"/>
              <a:t>conductivity</a:t>
            </a:r>
            <a:r>
              <a:rPr lang="pl-PL" sz="2800" dirty="0" smtClean="0"/>
              <a:t> test @ </a:t>
            </a:r>
            <a:r>
              <a:rPr lang="pl-PL" sz="2800" dirty="0" err="1" smtClean="0"/>
              <a:t>detector</a:t>
            </a:r>
            <a:r>
              <a:rPr lang="pl-PL" sz="2800" dirty="0" smtClean="0"/>
              <a:t> </a:t>
            </a:r>
            <a:r>
              <a:rPr lang="pl-PL" sz="2800" dirty="0" err="1" smtClean="0"/>
              <a:t>laboratory</a:t>
            </a:r>
            <a:r>
              <a:rPr lang="pl-PL" sz="2800" dirty="0" smtClean="0"/>
              <a:t> - 3days</a:t>
            </a:r>
            <a:endParaRPr lang="pl-PL" sz="2800" dirty="0"/>
          </a:p>
        </p:txBody>
      </p:sp>
      <p:pic>
        <p:nvPicPr>
          <p:cNvPr id="4" name="Obraz 3" descr="IMG_20181113_1503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340768"/>
            <a:ext cx="2400267" cy="1800200"/>
          </a:xfrm>
          <a:prstGeom prst="rect">
            <a:avLst/>
          </a:prstGeom>
        </p:spPr>
      </p:pic>
      <p:pic>
        <p:nvPicPr>
          <p:cNvPr id="5" name="Obraz 4" descr="IMG_20181113_150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1340768"/>
            <a:ext cx="2376264" cy="1782198"/>
          </a:xfrm>
          <a:prstGeom prst="rect">
            <a:avLst/>
          </a:prstGeom>
        </p:spPr>
      </p:pic>
      <p:pic>
        <p:nvPicPr>
          <p:cNvPr id="6" name="Symbol zastępczy zawartości 3" descr="Test 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3" y="3212976"/>
            <a:ext cx="3689557" cy="1944216"/>
          </a:xfrm>
          <a:prstGeom prst="rect">
            <a:avLst/>
          </a:prstGeom>
        </p:spPr>
      </p:pic>
      <p:pic>
        <p:nvPicPr>
          <p:cNvPr id="7" name="Symbol zastępczy zawartości 3" descr="Test 1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3212976"/>
            <a:ext cx="3554787" cy="1872208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899592" y="52292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omic Sans MS" pitchFamily="66" charset="0"/>
              </a:rPr>
              <a:t>With</a:t>
            </a:r>
            <a:r>
              <a:rPr lang="pl-PL" dirty="0" smtClean="0">
                <a:latin typeface="Comic Sans MS" pitchFamily="66" charset="0"/>
              </a:rPr>
              <a:t> thermal </a:t>
            </a:r>
            <a:r>
              <a:rPr lang="pl-PL" dirty="0" err="1" smtClean="0">
                <a:latin typeface="Comic Sans MS" pitchFamily="66" charset="0"/>
              </a:rPr>
              <a:t>bridge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9" name="Tytuł 1"/>
          <p:cNvSpPr txBox="1">
            <a:spLocks/>
          </p:cNvSpPr>
          <p:nvPr/>
        </p:nvSpPr>
        <p:spPr>
          <a:xfrm>
            <a:off x="0" y="2924944"/>
            <a:ext cx="4394448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1st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measurement</a:t>
            </a:r>
            <a:endParaRPr kumimoji="0" lang="pl-PL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ytuł 1"/>
          <p:cNvSpPr txBox="1">
            <a:spLocks/>
          </p:cNvSpPr>
          <p:nvPr/>
        </p:nvSpPr>
        <p:spPr>
          <a:xfrm>
            <a:off x="3779912" y="2924944"/>
            <a:ext cx="4394448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>
                <a:latin typeface="Comic Sans MS" pitchFamily="66" charset="0"/>
                <a:ea typeface="+mj-ea"/>
                <a:cs typeface="+mj-cs"/>
              </a:rPr>
              <a:t>2nd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measurement</a:t>
            </a:r>
            <a:endParaRPr kumimoji="0" lang="pl-PL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Symbol zastępczy zawartości 4" descr="Experiment layout.bmp"/>
          <p:cNvPicPr>
            <a:picLocks noGrp="1" noChangeAspect="1"/>
          </p:cNvPicPr>
          <p:nvPr>
            <p:ph idx="1"/>
          </p:nvPr>
        </p:nvPicPr>
        <p:blipFill>
          <a:blip r:embed="rId7" cstate="print"/>
          <a:srcRect l="30388" t="9885" r="34985" b="7741"/>
          <a:stretch>
            <a:fillRect/>
          </a:stretch>
        </p:blipFill>
        <p:spPr>
          <a:xfrm>
            <a:off x="5364088" y="1227613"/>
            <a:ext cx="2016223" cy="2057371"/>
          </a:xfrm>
        </p:spPr>
      </p:pic>
      <p:sp>
        <p:nvSpPr>
          <p:cNvPr id="12" name="pole tekstowe 11"/>
          <p:cNvSpPr txBox="1"/>
          <p:nvPr/>
        </p:nvSpPr>
        <p:spPr>
          <a:xfrm>
            <a:off x="5364088" y="1628800"/>
            <a:ext cx="1296144" cy="246221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1000" b="1" dirty="0" smtClean="0">
                <a:solidFill>
                  <a:srgbClr val="FF0000"/>
                </a:solidFill>
                <a:effectLst>
                  <a:outerShdw blurRad="127000" dist="38100" sx="102000" sy="102000" algn="ctr" rotWithShape="0">
                    <a:schemeClr val="bg1"/>
                  </a:outerShdw>
                </a:effectLst>
              </a:rPr>
              <a:t>PT100</a:t>
            </a:r>
            <a:endParaRPr lang="pl-PL" sz="1000" b="1" dirty="0">
              <a:solidFill>
                <a:srgbClr val="FF0000"/>
              </a:solidFill>
              <a:effectLst>
                <a:outerShdw blurRad="127000" dist="38100" sx="102000" sy="102000" algn="ctr" rotWithShape="0">
                  <a:schemeClr val="bg1"/>
                </a:outerShdw>
              </a:effectLst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364088" y="2348880"/>
            <a:ext cx="1296144" cy="246221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1000" b="1" dirty="0" smtClean="0">
                <a:solidFill>
                  <a:srgbClr val="FF0000"/>
                </a:solidFill>
                <a:effectLst>
                  <a:outerShdw blurRad="127000" dist="38100" sx="102000" sy="102000" algn="ctr" rotWithShape="0">
                    <a:schemeClr val="bg1"/>
                  </a:outerShdw>
                </a:effectLst>
              </a:rPr>
              <a:t>PT100</a:t>
            </a:r>
            <a:endParaRPr lang="pl-PL" sz="1000" b="1" dirty="0">
              <a:solidFill>
                <a:srgbClr val="FF0000"/>
              </a:solidFill>
              <a:effectLst>
                <a:outerShdw blurRad="127000" dist="38100" sx="102000" sy="102000" algn="ctr" rotWithShape="0">
                  <a:schemeClr val="bg1"/>
                </a:outerShdw>
              </a:effectLst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6372200" y="1628800"/>
            <a:ext cx="1296144" cy="246221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1000" b="1" dirty="0" smtClean="0">
                <a:solidFill>
                  <a:srgbClr val="FF0000"/>
                </a:solidFill>
                <a:effectLst>
                  <a:outerShdw blurRad="127000" dist="38100" sx="102000" sy="102000" algn="ctr" rotWithShape="0">
                    <a:schemeClr val="bg1"/>
                  </a:outerShdw>
                </a:effectLst>
              </a:rPr>
              <a:t>PT100</a:t>
            </a:r>
            <a:endParaRPr lang="pl-PL" sz="1000" b="1" dirty="0">
              <a:solidFill>
                <a:srgbClr val="FF0000"/>
              </a:solidFill>
              <a:effectLst>
                <a:outerShdw blurRad="127000" dist="38100" sx="102000" sy="102000" algn="ctr" rotWithShape="0">
                  <a:schemeClr val="bg1"/>
                </a:outerShdw>
              </a:effectLst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6372200" y="2420888"/>
            <a:ext cx="1296144" cy="246221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1000" b="1" dirty="0" smtClean="0">
                <a:solidFill>
                  <a:srgbClr val="FF0000"/>
                </a:solidFill>
                <a:effectLst>
                  <a:outerShdw blurRad="127000" dist="38100" sx="102000" sy="102000" algn="ctr" rotWithShape="0">
                    <a:schemeClr val="bg1"/>
                  </a:outerShdw>
                </a:effectLst>
              </a:rPr>
              <a:t>PT100</a:t>
            </a:r>
            <a:endParaRPr lang="pl-PL" sz="1000" b="1" dirty="0">
              <a:solidFill>
                <a:srgbClr val="FF0000"/>
              </a:solidFill>
              <a:effectLst>
                <a:outerShdw blurRad="127000" dist="38100" sx="102000" sy="102000" algn="ctr" rotWithShape="0">
                  <a:schemeClr val="bg1"/>
                </a:outerShdw>
              </a:effectLst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7380312" y="1268760"/>
            <a:ext cx="14939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100" dirty="0" smtClean="0">
                <a:latin typeface="Comic Sans MS" pitchFamily="66" charset="0"/>
              </a:rPr>
              <a:t>PT 100(</a:t>
            </a:r>
            <a:r>
              <a:rPr lang="pl-PL" sz="1100" dirty="0" err="1" smtClean="0">
                <a:latin typeface="Comic Sans MS" pitchFamily="66" charset="0"/>
              </a:rPr>
              <a:t>resistance</a:t>
            </a:r>
            <a:r>
              <a:rPr lang="pl-PL" sz="1100" dirty="0" smtClean="0">
                <a:latin typeface="Comic Sans MS" pitchFamily="66" charset="0"/>
              </a:rPr>
              <a:t> </a:t>
            </a:r>
            <a:r>
              <a:rPr lang="pl-PL" sz="1100" dirty="0" err="1" smtClean="0">
                <a:latin typeface="Comic Sans MS" pitchFamily="66" charset="0"/>
              </a:rPr>
              <a:t>temperature</a:t>
            </a:r>
            <a:r>
              <a:rPr lang="pl-PL" sz="1100" dirty="0" smtClean="0">
                <a:latin typeface="Comic Sans MS" pitchFamily="66" charset="0"/>
              </a:rPr>
              <a:t> </a:t>
            </a:r>
            <a:r>
              <a:rPr lang="pl-PL" sz="1100" dirty="0" err="1" smtClean="0">
                <a:latin typeface="Comic Sans MS" pitchFamily="66" charset="0"/>
              </a:rPr>
              <a:t>detector</a:t>
            </a:r>
            <a:r>
              <a:rPr lang="pl-PL" sz="1100" dirty="0" smtClean="0">
                <a:latin typeface="Comic Sans MS" pitchFamily="66" charset="0"/>
              </a:rPr>
              <a:t> - RTD) sensor</a:t>
            </a:r>
            <a:endParaRPr lang="pl-PL" sz="1100" dirty="0"/>
          </a:p>
        </p:txBody>
      </p:sp>
      <p:pic>
        <p:nvPicPr>
          <p:cNvPr id="17" name="Obraz 16" descr="ERTD-PT-XX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52320" y="1988840"/>
            <a:ext cx="1440160" cy="842813"/>
          </a:xfrm>
          <a:prstGeom prst="rect">
            <a:avLst/>
          </a:prstGeom>
        </p:spPr>
      </p:pic>
      <p:sp>
        <p:nvSpPr>
          <p:cNvPr id="18" name="pole tekstowe 17"/>
          <p:cNvSpPr txBox="1"/>
          <p:nvPr/>
        </p:nvSpPr>
        <p:spPr>
          <a:xfrm>
            <a:off x="4644008" y="52292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omic Sans MS" pitchFamily="66" charset="0"/>
              </a:rPr>
              <a:t>Without</a:t>
            </a:r>
            <a:r>
              <a:rPr lang="pl-PL" dirty="0" smtClean="0">
                <a:latin typeface="Comic Sans MS" pitchFamily="66" charset="0"/>
              </a:rPr>
              <a:t> thermal </a:t>
            </a:r>
            <a:r>
              <a:rPr lang="pl-PL" dirty="0" err="1" smtClean="0">
                <a:latin typeface="Comic Sans MS" pitchFamily="66" charset="0"/>
              </a:rPr>
              <a:t>bridge</a:t>
            </a:r>
            <a:endParaRPr lang="pl-PL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art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3852" y="378557"/>
            <a:ext cx="7166540" cy="5570723"/>
          </a:xfrm>
          <a:prstGeom prst="rect">
            <a:avLst/>
          </a:prstGeom>
        </p:spPr>
      </p:pic>
      <p:cxnSp>
        <p:nvCxnSpPr>
          <p:cNvPr id="4" name="Łącznik prosty ze strzałką 3"/>
          <p:cNvCxnSpPr/>
          <p:nvPr/>
        </p:nvCxnSpPr>
        <p:spPr>
          <a:xfrm>
            <a:off x="6228184" y="1700808"/>
            <a:ext cx="0" cy="64807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ytuł 1"/>
          <p:cNvSpPr txBox="1">
            <a:spLocks/>
          </p:cNvSpPr>
          <p:nvPr/>
        </p:nvSpPr>
        <p:spPr>
          <a:xfrm>
            <a:off x="6228184" y="1912493"/>
            <a:ext cx="302433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Temperature</a:t>
            </a:r>
            <a:r>
              <a:rPr lang="pl-PL" sz="110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pl-PL" sz="110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increase</a:t>
            </a:r>
            <a:r>
              <a:rPr lang="pl-PL" sz="110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 </a:t>
            </a:r>
            <a:r>
              <a:rPr lang="pl-PL" sz="110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due</a:t>
            </a:r>
            <a:r>
              <a:rPr lang="pl-PL" sz="110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to thermal </a:t>
            </a:r>
            <a:r>
              <a:rPr lang="pl-PL" sz="110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bridge</a:t>
            </a:r>
            <a:r>
              <a:rPr lang="pl-PL" sz="110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pl-PL" sz="110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removal</a:t>
            </a:r>
            <a:r>
              <a:rPr lang="pl-PL" sz="110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. Temp. </a:t>
            </a:r>
            <a:r>
              <a:rPr lang="pl-PL" sz="110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is</a:t>
            </a:r>
            <a:r>
              <a:rPr lang="pl-PL" sz="110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much </a:t>
            </a:r>
            <a:r>
              <a:rPr lang="pl-PL" sz="110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higher</a:t>
            </a:r>
            <a:r>
              <a:rPr lang="pl-PL" sz="120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.</a:t>
            </a: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cxnSp>
        <p:nvCxnSpPr>
          <p:cNvPr id="7" name="Łącznik prosty 6"/>
          <p:cNvCxnSpPr/>
          <p:nvPr/>
        </p:nvCxnSpPr>
        <p:spPr>
          <a:xfrm>
            <a:off x="1763688" y="764704"/>
            <a:ext cx="6336704" cy="1296144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9"/>
          <p:cNvCxnSpPr/>
          <p:nvPr/>
        </p:nvCxnSpPr>
        <p:spPr>
          <a:xfrm>
            <a:off x="1763688" y="764704"/>
            <a:ext cx="5976664" cy="252028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 flipV="1">
            <a:off x="3563888" y="1196752"/>
            <a:ext cx="72008" cy="288032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ytuł 1"/>
          <p:cNvSpPr txBox="1">
            <a:spLocks/>
          </p:cNvSpPr>
          <p:nvPr/>
        </p:nvSpPr>
        <p:spPr>
          <a:xfrm rot="651427">
            <a:off x="3121336" y="1060013"/>
            <a:ext cx="302433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050" noProof="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Visible</a:t>
            </a:r>
            <a:r>
              <a:rPr lang="pl-PL" sz="1050" noProof="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pl-PL" sz="1050" noProof="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difference</a:t>
            </a:r>
            <a:r>
              <a:rPr lang="pl-PL" sz="1050" noProof="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pl-PL" sz="1050" noProof="0" dirty="0" err="1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in</a:t>
            </a:r>
            <a:r>
              <a:rPr lang="pl-PL" sz="1050" noProof="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gradient</a:t>
            </a:r>
            <a:endParaRPr kumimoji="0" lang="pl-PL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cxnSp>
        <p:nvCxnSpPr>
          <p:cNvPr id="22" name="Łącznik prosty ze strzałką 21"/>
          <p:cNvCxnSpPr/>
          <p:nvPr/>
        </p:nvCxnSpPr>
        <p:spPr>
          <a:xfrm flipH="1">
            <a:off x="7092280" y="4437112"/>
            <a:ext cx="288032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pole tekstowe 29"/>
          <p:cNvSpPr txBox="1"/>
          <p:nvPr/>
        </p:nvSpPr>
        <p:spPr>
          <a:xfrm>
            <a:off x="6840760" y="4006225"/>
            <a:ext cx="16196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err="1" smtClean="0">
                <a:solidFill>
                  <a:srgbClr val="FF0000"/>
                </a:solidFill>
                <a:latin typeface="Comic Sans MS" pitchFamily="66" charset="0"/>
              </a:rPr>
              <a:t>Radiation</a:t>
            </a:r>
            <a:r>
              <a:rPr lang="pl-PL" sz="1100" dirty="0" smtClean="0">
                <a:solidFill>
                  <a:srgbClr val="FF0000"/>
                </a:solidFill>
                <a:latin typeface="Comic Sans MS" pitchFamily="66" charset="0"/>
              </a:rPr>
              <a:t> influence </a:t>
            </a:r>
          </a:p>
          <a:p>
            <a:r>
              <a:rPr lang="pl-PL" sz="1100" dirty="0" smtClean="0">
                <a:solidFill>
                  <a:srgbClr val="FF0000"/>
                </a:solidFill>
                <a:latin typeface="Comic Sans MS" pitchFamily="66" charset="0"/>
              </a:rPr>
              <a:t>(4 K </a:t>
            </a:r>
            <a:r>
              <a:rPr lang="pl-PL" sz="1100" dirty="0" err="1" smtClean="0">
                <a:solidFill>
                  <a:srgbClr val="FF0000"/>
                </a:solidFill>
                <a:latin typeface="Comic Sans MS" pitchFamily="66" charset="0"/>
              </a:rPr>
              <a:t>diff</a:t>
            </a:r>
            <a:r>
              <a:rPr lang="pl-PL" sz="1100" dirty="0" smtClean="0">
                <a:solidFill>
                  <a:srgbClr val="FF0000"/>
                </a:solidFill>
                <a:latin typeface="Comic Sans MS" pitchFamily="66" charset="0"/>
              </a:rPr>
              <a:t>.)</a:t>
            </a:r>
            <a:endParaRPr lang="pl-PL" sz="11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260648"/>
            <a:ext cx="7749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Comic Sans MS" pitchFamily="66" charset="0"/>
              </a:rPr>
              <a:t>Kamil</a:t>
            </a: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 err="1" smtClean="0">
                <a:latin typeface="Comic Sans MS" pitchFamily="66" charset="0"/>
              </a:rPr>
              <a:t>Cichy</a:t>
            </a:r>
            <a:r>
              <a:rPr lang="en-US" sz="3200" dirty="0" smtClean="0">
                <a:latin typeface="Comic Sans MS" pitchFamily="66" charset="0"/>
              </a:rPr>
              <a:t>- CMS Phase II mechanics</a:t>
            </a:r>
            <a:endParaRPr lang="en-GB" sz="32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1" y="1174328"/>
            <a:ext cx="1216910" cy="98249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92739" y="2248899"/>
            <a:ext cx="109825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70C0"/>
                </a:solidFill>
                <a:latin typeface="Calibri" panose="020F0502020204030204" pitchFamily="34" charset="0"/>
              </a:rPr>
              <a:t>P</a:t>
            </a:r>
            <a:r>
              <a:rPr lang="en-GB" sz="1000" dirty="0">
                <a:latin typeface="Calibri" panose="020F0502020204030204" pitchFamily="34" charset="0"/>
              </a:rPr>
              <a:t>ixel + </a:t>
            </a:r>
            <a:r>
              <a:rPr lang="en-GB" sz="10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S</a:t>
            </a:r>
            <a:r>
              <a:rPr lang="en-GB" sz="1000" dirty="0" smtClean="0">
                <a:latin typeface="Calibri" panose="020F0502020204030204" pitchFamily="34" charset="0"/>
              </a:rPr>
              <a:t>trip semiconductor silicon </a:t>
            </a:r>
            <a:r>
              <a:rPr lang="en-GB" sz="1000" dirty="0">
                <a:latin typeface="Calibri" panose="020F0502020204030204" pitchFamily="34" charset="0"/>
              </a:rPr>
              <a:t>sensors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468" y="1122364"/>
            <a:ext cx="726575" cy="11297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7333" y="2248900"/>
            <a:ext cx="123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Preparation models in </a:t>
            </a:r>
            <a:r>
              <a:rPr lang="en-US" sz="1000" dirty="0" err="1" smtClean="0"/>
              <a:t>Catia</a:t>
            </a:r>
            <a:endParaRPr lang="en-GB" sz="1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2151" y="941158"/>
            <a:ext cx="2216308" cy="1492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6459" y="941157"/>
            <a:ext cx="2341905" cy="156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14356" y="2503002"/>
            <a:ext cx="3134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Less means better- new model of detectors for CMS</a:t>
            </a:r>
            <a:endParaRPr lang="en-GB" sz="1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852936"/>
            <a:ext cx="3528391" cy="26653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2634" y="3906982"/>
            <a:ext cx="1149865" cy="20442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5035" y="3877050"/>
            <a:ext cx="1153391" cy="205047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3501008"/>
            <a:ext cx="1889563" cy="241195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28160" y="6128988"/>
            <a:ext cx="2291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Real model made by using 3D printer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7002916" y="6231094"/>
            <a:ext cx="2023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Our group next to the prototype. </a:t>
            </a:r>
            <a:endParaRPr lang="en-GB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3753317" y="2812165"/>
            <a:ext cx="42611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smtClean="0">
                <a:latin typeface="Comic Sans MS" panose="030F0702030302020204" pitchFamily="66" charset="0"/>
              </a:rPr>
              <a:t>Sensors are located on different angles </a:t>
            </a:r>
          </a:p>
          <a:p>
            <a:r>
              <a:rPr lang="en-US" sz="1000" dirty="0" smtClean="0">
                <a:latin typeface="Comic Sans MS" panose="030F0702030302020204" pitchFamily="66" charset="0"/>
              </a:rPr>
              <a:t>and because of that we are able to catch</a:t>
            </a:r>
            <a:r>
              <a:rPr lang="en-GB" sz="1000" dirty="0"/>
              <a:t> </a:t>
            </a:r>
            <a:r>
              <a:rPr lang="en-GB" sz="1000" dirty="0" smtClean="0">
                <a:latin typeface="Comic Sans MS" panose="030F0702030302020204" pitchFamily="66" charset="0"/>
              </a:rPr>
              <a:t>every</a:t>
            </a:r>
            <a:r>
              <a:rPr lang="en-GB" sz="1000" dirty="0" smtClean="0"/>
              <a:t> </a:t>
            </a:r>
            <a:r>
              <a:rPr lang="en-GB" sz="1000" dirty="0" smtClean="0">
                <a:latin typeface="Comic Sans MS" panose="030F0702030302020204" pitchFamily="66" charset="0"/>
              </a:rPr>
              <a:t>particle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Comic Sans MS" panose="030F0702030302020204" pitchFamily="66" charset="0"/>
              </a:rPr>
              <a:t>There are less sensors so the </a:t>
            </a:r>
            <a:r>
              <a:rPr lang="en-US" sz="1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weight is smaller </a:t>
            </a:r>
            <a:r>
              <a:rPr lang="en-US" sz="1000" dirty="0" smtClean="0">
                <a:latin typeface="Comic Sans MS" panose="030F0702030302020204" pitchFamily="66" charset="0"/>
              </a:rPr>
              <a:t>– really important</a:t>
            </a:r>
            <a:endParaRPr lang="en-US" sz="1000" dirty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Comic Sans MS" panose="030F0702030302020204" pitchFamily="66" charset="0"/>
              </a:rPr>
              <a:t>You don’t need as much cooling part as before</a:t>
            </a:r>
          </a:p>
        </p:txBody>
      </p:sp>
      <p:cxnSp>
        <p:nvCxnSpPr>
          <p:cNvPr id="20" name="Straight Arrow Connector 19"/>
          <p:cNvCxnSpPr>
            <a:stCxn id="9" idx="3"/>
          </p:cNvCxnSpPr>
          <p:nvPr/>
        </p:nvCxnSpPr>
        <p:spPr>
          <a:xfrm flipV="1">
            <a:off x="6248458" y="1687249"/>
            <a:ext cx="244376" cy="1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91680" y="5589240"/>
            <a:ext cx="1050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Project in </a:t>
            </a:r>
            <a:r>
              <a:rPr lang="en-US" sz="1000" dirty="0" err="1" smtClean="0"/>
              <a:t>Catia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xmlns="" val="256884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124744"/>
            <a:ext cx="2324791" cy="25509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3789040"/>
            <a:ext cx="2304256" cy="20930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124744"/>
            <a:ext cx="2041731" cy="25509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4569" y="1164401"/>
            <a:ext cx="3219919" cy="33930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55976" y="5013176"/>
            <a:ext cx="42354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Comic Sans MS" panose="030F0702030302020204" pitchFamily="66" charset="0"/>
              </a:rPr>
              <a:t>Every meter along this pipe we can also measure temperature using sensors RT100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Comic Sans MS" panose="030F0702030302020204" pitchFamily="66" charset="0"/>
              </a:rPr>
              <a:t>In the future similar experiments are going to be conducted in vertical position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TextBox 10"/>
              <p:cNvSpPr txBox="1"/>
              <p:nvPr/>
            </p:nvSpPr>
            <p:spPr>
              <a:xfrm>
                <a:off x="884044" y="3911229"/>
                <a:ext cx="1742031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000" dirty="0" smtClean="0">
                    <a:latin typeface="Comic Sans MS" panose="030F0702030302020204" pitchFamily="66" charset="0"/>
                  </a:rPr>
                  <a:t>At the beginning of the experiment </a:t>
                </a:r>
              </a:p>
              <a:p>
                <a:r>
                  <a:rPr lang="en-US" sz="1000" dirty="0" smtClean="0">
                    <a:latin typeface="Comic Sans MS" panose="030F0702030302020204" pitchFamily="66" charset="0"/>
                  </a:rPr>
                  <a:t>we want to have specific enthalpy of</a:t>
                </a:r>
                <a14:m>
                  <m:oMath xmlns:m="http://schemas.openxmlformats.org/officeDocument/2006/math">
                    <m:r>
                      <a:rPr lang="en-US" sz="1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US" sz="1000" b="0" dirty="0" smtClean="0">
                  <a:latin typeface="Comic Sans MS" panose="030F0702030302020204" pitchFamily="66" charset="0"/>
                </a:endParaRPr>
              </a:p>
              <a:p>
                <a:endParaRPr lang="en-GB" sz="1000" dirty="0">
                  <a:latin typeface="Comic Sans MS" panose="030F0702030302020204" pitchFamily="66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34" y="3911229"/>
                <a:ext cx="1306523" cy="861774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283968" y="3933056"/>
            <a:ext cx="148673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Comic Sans MS" panose="030F0702030302020204" pitchFamily="66" charset="0"/>
              </a:rPr>
              <a:t>This setup is projected for measuring pressure loss along the horizontal pipe </a:t>
            </a:r>
          </a:p>
          <a:p>
            <a:endParaRPr lang="en-GB" dirty="0"/>
          </a:p>
        </p:txBody>
      </p:sp>
      <p:sp>
        <p:nvSpPr>
          <p:cNvPr id="13" name="Tytuł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CO2 DAQ </a:t>
            </a:r>
            <a:r>
              <a:rPr lang="pl-PL" dirty="0" err="1" smtClean="0"/>
              <a:t>racks</a:t>
            </a:r>
            <a:r>
              <a:rPr lang="pl-PL" dirty="0" smtClean="0"/>
              <a:t> – Data </a:t>
            </a:r>
            <a:r>
              <a:rPr lang="pl-PL" dirty="0" err="1" smtClean="0"/>
              <a:t>Acquisition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5519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509728" y="305079"/>
            <a:ext cx="7886700" cy="764428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Wiktor Byczyński,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microchannel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for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LHCb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Velo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Detector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484784"/>
            <a:ext cx="2887543" cy="4385646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484784"/>
            <a:ext cx="3096344" cy="4396730"/>
          </a:xfrm>
          <a:prstGeom prst="rect">
            <a:avLst/>
          </a:prstGeom>
        </p:spPr>
      </p:pic>
      <p:sp>
        <p:nvSpPr>
          <p:cNvPr id="11" name="pole tekstowe 10"/>
          <p:cNvSpPr txBox="1"/>
          <p:nvPr/>
        </p:nvSpPr>
        <p:spPr>
          <a:xfrm>
            <a:off x="6252882" y="770965"/>
            <a:ext cx="26356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Cooling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integrated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with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silicon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wafle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By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using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CO2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evaporation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to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cool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circuits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,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this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method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very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efficient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and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eco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–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friendly</a:t>
            </a:r>
            <a:endParaRPr lang="pl-PL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New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parts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will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be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installed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during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LHC LS2</a:t>
            </a: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4005064"/>
            <a:ext cx="194421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321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508466" y="257548"/>
            <a:ext cx="7886700" cy="764428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Wiktor Byczyński,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microchannel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for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LHCb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Velo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Detector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6299947" y="1156446"/>
            <a:ext cx="2635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Cooling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needs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to be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verified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with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tests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involving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using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150 bar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pressure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Of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course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,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it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needs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to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keep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its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properties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–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even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in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extreme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condotions</a:t>
            </a:r>
            <a:endParaRPr lang="pl-PL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Znalezione obrazy dla zapytania lhcb detec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3343454" cy="263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268760"/>
            <a:ext cx="2105556" cy="1527916"/>
          </a:xfrm>
          <a:prstGeom prst="rect">
            <a:avLst/>
          </a:prstGeom>
        </p:spPr>
      </p:pic>
      <p:cxnSp>
        <p:nvCxnSpPr>
          <p:cNvPr id="6" name="Łącznik prosty ze strzałką 5"/>
          <p:cNvCxnSpPr/>
          <p:nvPr/>
        </p:nvCxnSpPr>
        <p:spPr>
          <a:xfrm flipH="1">
            <a:off x="1035425" y="2554941"/>
            <a:ext cx="297794" cy="1497106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/>
          <p:cNvSpPr txBox="1"/>
          <p:nvPr/>
        </p:nvSpPr>
        <p:spPr>
          <a:xfrm>
            <a:off x="1475656" y="2852936"/>
            <a:ext cx="241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Planned</a:t>
            </a:r>
            <a:r>
              <a:rPr lang="pl-PL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for LHC LS2</a:t>
            </a:r>
            <a:endParaRPr lang="pl-PL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3501008"/>
            <a:ext cx="2537489" cy="2537489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2060848"/>
            <a:ext cx="1437931" cy="2340297"/>
          </a:xfrm>
          <a:prstGeom prst="rect">
            <a:avLst/>
          </a:prstGeom>
        </p:spPr>
      </p:pic>
      <p:sp>
        <p:nvSpPr>
          <p:cNvPr id="18" name="pole tekstowe 17"/>
          <p:cNvSpPr txBox="1"/>
          <p:nvPr/>
        </p:nvSpPr>
        <p:spPr>
          <a:xfrm>
            <a:off x="1600200" y="5590509"/>
            <a:ext cx="4195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Amateur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vacuum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chamber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– not from Leroy Merlin 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3347864" y="1268760"/>
            <a:ext cx="266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Professional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heater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– 4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lightbulbs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from Leroy Merlin 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21" name="Łącznik prosty ze strzałką 20"/>
          <p:cNvCxnSpPr/>
          <p:nvPr/>
        </p:nvCxnSpPr>
        <p:spPr>
          <a:xfrm flipV="1">
            <a:off x="4559899" y="5571564"/>
            <a:ext cx="1181449" cy="21688"/>
          </a:xfrm>
          <a:prstGeom prst="straightConnector1">
            <a:avLst/>
          </a:prstGeom>
          <a:ln w="539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3784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01756" y="185832"/>
            <a:ext cx="7886700" cy="7644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Desiree </a:t>
            </a:r>
            <a:r>
              <a:rPr lang="en-US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Hellenschmidt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-</a:t>
            </a:r>
            <a:r>
              <a:rPr lang="en-US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micro scale tests with TRACI CO2 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859" y="2171700"/>
            <a:ext cx="3816724" cy="3816724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5580112" y="1340768"/>
            <a:ext cx="2521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Test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chamber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scheme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899592" y="1412776"/>
            <a:ext cx="2762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Micro –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pipe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test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contraption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99" t="15431" r="2060" b="16404"/>
          <a:stretch/>
        </p:blipFill>
        <p:spPr>
          <a:xfrm>
            <a:off x="4355976" y="2132856"/>
            <a:ext cx="4377701" cy="388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917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01756" y="185832"/>
            <a:ext cx="7886700" cy="7644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Desiree </a:t>
            </a:r>
            <a:r>
              <a:rPr lang="en-US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Hellenschmidt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-</a:t>
            </a:r>
            <a:r>
              <a:rPr lang="en-US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micro scale tests with TRACI CO2 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282" y="1187031"/>
            <a:ext cx="4013948" cy="4013947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1403648" y="5229200"/>
            <a:ext cx="2535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Micro – </a:t>
            </a:r>
            <a:r>
              <a:rPr lang="pl-PL" sz="11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pipe</a:t>
            </a:r>
            <a:r>
              <a:rPr lang="pl-PL" sz="11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(1mm </a:t>
            </a:r>
            <a:r>
              <a:rPr lang="pl-PL" sz="11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diameter</a:t>
            </a:r>
            <a:r>
              <a:rPr lang="pl-PL" sz="11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) with </a:t>
            </a:r>
            <a:r>
              <a:rPr lang="pl-PL" sz="11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temperature</a:t>
            </a:r>
            <a:r>
              <a:rPr lang="pl-PL" sz="11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pl-PL" sz="11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sensors</a:t>
            </a:r>
            <a:endParaRPr lang="pl-PL" sz="11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Nawias klamrowy zamykający 14"/>
          <p:cNvSpPr/>
          <p:nvPr/>
        </p:nvSpPr>
        <p:spPr>
          <a:xfrm rot="5400000">
            <a:off x="2462033" y="2405530"/>
            <a:ext cx="539218" cy="1841643"/>
          </a:xfrm>
          <a:prstGeom prst="rightBrace">
            <a:avLst>
              <a:gd name="adj1" fmla="val 17061"/>
              <a:gd name="adj2" fmla="val 49842"/>
            </a:avLst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ole tekstowe 16"/>
          <p:cNvSpPr txBox="1"/>
          <p:nvPr/>
        </p:nvSpPr>
        <p:spPr>
          <a:xfrm>
            <a:off x="2721330" y="1159770"/>
            <a:ext cx="262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Heater</a:t>
            </a:r>
            <a:r>
              <a:rPr lang="pl-PL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cables</a:t>
            </a:r>
            <a:endParaRPr lang="pl-PL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9" name="Łącznik prosty ze strzałką 18"/>
          <p:cNvCxnSpPr/>
          <p:nvPr/>
        </p:nvCxnSpPr>
        <p:spPr>
          <a:xfrm flipH="1">
            <a:off x="3213847" y="1529102"/>
            <a:ext cx="253682" cy="94879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/>
          <p:nvPr/>
        </p:nvCxnSpPr>
        <p:spPr>
          <a:xfrm flipH="1">
            <a:off x="2575112" y="1551478"/>
            <a:ext cx="876666" cy="82251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y ze strzałką 24"/>
          <p:cNvCxnSpPr/>
          <p:nvPr/>
        </p:nvCxnSpPr>
        <p:spPr>
          <a:xfrm flipH="1">
            <a:off x="1810820" y="1529103"/>
            <a:ext cx="1656710" cy="8986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28"/>
          <p:cNvCxnSpPr>
            <a:stCxn id="15" idx="1"/>
            <a:endCxn id="14" idx="0"/>
          </p:cNvCxnSpPr>
          <p:nvPr/>
        </p:nvCxnSpPr>
        <p:spPr>
          <a:xfrm flipH="1">
            <a:off x="2671223" y="3595961"/>
            <a:ext cx="63329" cy="1633239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/>
          <p:cNvSpPr txBox="1"/>
          <p:nvPr/>
        </p:nvSpPr>
        <p:spPr>
          <a:xfrm>
            <a:off x="4644008" y="1233334"/>
            <a:ext cx="412001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We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can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predict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one –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phase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flow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in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both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macro- and micro-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tubes</a:t>
            </a:r>
            <a:endParaRPr lang="pl-PL" sz="1600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Two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–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phase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flow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in macro –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tubes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is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not a problem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too</a:t>
            </a:r>
            <a:endParaRPr lang="pl-PL" sz="1600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But we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have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no idea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how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two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–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phase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liquid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behaves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in micro –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tubes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Tests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about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that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are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currently</a:t>
            </a:r>
            <a:r>
              <a:rPr lang="pl-PL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in </a:t>
            </a:r>
            <a:r>
              <a:rPr lang="pl-PL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progress</a:t>
            </a:r>
            <a:endParaRPr lang="pl-PL" sz="16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1115616" y="5733256"/>
            <a:ext cx="3608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Pressure</a:t>
            </a:r>
            <a:r>
              <a:rPr lang="pl-PL" sz="1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pl-PL" sz="12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sensors</a:t>
            </a:r>
            <a:r>
              <a:rPr lang="pl-PL" sz="1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and </a:t>
            </a:r>
            <a:r>
              <a:rPr lang="pl-PL" sz="12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precise</a:t>
            </a:r>
            <a:r>
              <a:rPr lang="pl-PL" sz="1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pl-PL" sz="12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heaters</a:t>
            </a:r>
            <a:endParaRPr lang="pl-PL" sz="1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6" name="Łącznik prosty ze strzałką 35"/>
          <p:cNvCxnSpPr/>
          <p:nvPr/>
        </p:nvCxnSpPr>
        <p:spPr>
          <a:xfrm flipH="1" flipV="1">
            <a:off x="3868221" y="3155567"/>
            <a:ext cx="241442" cy="27454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Łącznik prosty ze strzałką 39"/>
          <p:cNvCxnSpPr/>
          <p:nvPr/>
        </p:nvCxnSpPr>
        <p:spPr>
          <a:xfrm flipV="1">
            <a:off x="1147447" y="3155567"/>
            <a:ext cx="57708" cy="274545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Obraz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883" r="-1"/>
          <a:stretch/>
        </p:blipFill>
        <p:spPr>
          <a:xfrm>
            <a:off x="4716016" y="3284984"/>
            <a:ext cx="3973703" cy="280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284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11560" y="620688"/>
            <a:ext cx="7886700" cy="764428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Loic</a:t>
            </a:r>
            <a:r>
              <a:rPr lang="en-US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Davoine</a:t>
            </a:r>
            <a:r>
              <a:rPr lang="en-US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, introduction to CO2 detector cooling &amp; controls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4716016" y="1268760"/>
            <a:ext cx="41200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Basically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, CO2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cooling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works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pretty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similar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to out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kitchen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fridges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–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it’s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just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a bit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oversized</a:t>
            </a:r>
            <a:endParaRPr lang="pl-PL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Also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,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it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is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staged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–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first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stage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cools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down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using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R404, and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second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stage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uses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CO2</a:t>
            </a:r>
          </a:p>
        </p:txBody>
      </p:sp>
      <p:pic>
        <p:nvPicPr>
          <p:cNvPr id="2050" name="Picture 2" descr="https://hub.globalccsinstitute.com/sites/default/files/imagecache/620xH/publications/25491/advanced/fig-0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493" y="2636912"/>
            <a:ext cx="4371975" cy="337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539552" y="1988840"/>
            <a:ext cx="3818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Carbon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Dioxide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: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Pressure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– </a:t>
            </a:r>
            <a:r>
              <a:rPr lang="pl-PL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Enthalpy</a:t>
            </a:r>
            <a:r>
              <a:rPr lang="pl-P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Diagram </a:t>
            </a:r>
            <a:endParaRPr lang="pl-PL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275" t="50457" r="30490" b="14379"/>
          <a:stretch/>
        </p:blipFill>
        <p:spPr>
          <a:xfrm>
            <a:off x="4860032" y="3140968"/>
            <a:ext cx="4032448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02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 smtClean="0">
                <a:latin typeface="Comic Sans MS" pitchFamily="66" charset="0"/>
              </a:rPr>
              <a:t>Work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timeline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1815361"/>
          </a:xfrm>
        </p:spPr>
        <p:txBody>
          <a:bodyPr>
            <a:normAutofit/>
          </a:bodyPr>
          <a:lstStyle/>
          <a:p>
            <a:r>
              <a:rPr lang="pl-PL" sz="1600" dirty="0" smtClean="0">
                <a:latin typeface="Comic Sans MS" pitchFamily="66" charset="0"/>
              </a:rPr>
              <a:t>Neil </a:t>
            </a:r>
            <a:r>
              <a:rPr lang="pl-PL" sz="1600" dirty="0" err="1" smtClean="0">
                <a:latin typeface="Comic Sans MS" pitchFamily="66" charset="0"/>
              </a:rPr>
              <a:t>laboratory</a:t>
            </a:r>
            <a:endParaRPr lang="pl-PL" sz="1600" dirty="0" smtClean="0">
              <a:latin typeface="Comic Sans MS" pitchFamily="66" charset="0"/>
            </a:endParaRPr>
          </a:p>
          <a:p>
            <a:r>
              <a:rPr lang="pl-PL" sz="1600" dirty="0" err="1" smtClean="0">
                <a:latin typeface="Comic Sans MS" pitchFamily="66" charset="0"/>
              </a:rPr>
              <a:t>Microtubes</a:t>
            </a:r>
            <a:endParaRPr lang="pl-PL" sz="1600" dirty="0" smtClean="0">
              <a:latin typeface="Comic Sans MS" pitchFamily="66" charset="0"/>
            </a:endParaRPr>
          </a:p>
          <a:p>
            <a:r>
              <a:rPr lang="pl-PL" sz="1600" dirty="0" smtClean="0">
                <a:latin typeface="Comic Sans MS" pitchFamily="66" charset="0"/>
              </a:rPr>
              <a:t>CO2 </a:t>
            </a:r>
            <a:r>
              <a:rPr lang="pl-PL" sz="1600" dirty="0" err="1" smtClean="0">
                <a:latin typeface="Comic Sans MS" pitchFamily="66" charset="0"/>
              </a:rPr>
              <a:t>cooling</a:t>
            </a:r>
            <a:endParaRPr lang="pl-PL" sz="1600" dirty="0" smtClean="0">
              <a:latin typeface="Comic Sans MS" pitchFamily="66" charset="0"/>
            </a:endParaRPr>
          </a:p>
          <a:p>
            <a:r>
              <a:rPr lang="pl-PL" sz="1600" dirty="0" err="1" smtClean="0">
                <a:latin typeface="Comic Sans MS" pitchFamily="66" charset="0"/>
              </a:rPr>
              <a:t>Types</a:t>
            </a:r>
            <a:r>
              <a:rPr lang="pl-PL" sz="1600" dirty="0" smtClean="0">
                <a:latin typeface="Comic Sans MS" pitchFamily="66" charset="0"/>
              </a:rPr>
              <a:t> of </a:t>
            </a:r>
            <a:r>
              <a:rPr lang="pl-PL" sz="1600" dirty="0" err="1" smtClean="0">
                <a:latin typeface="Comic Sans MS" pitchFamily="66" charset="0"/>
              </a:rPr>
              <a:t>trackers</a:t>
            </a:r>
            <a:endParaRPr lang="pl-PL" sz="1600" dirty="0" smtClean="0">
              <a:latin typeface="Comic Sans MS" pitchFamily="66" charset="0"/>
            </a:endParaRPr>
          </a:p>
          <a:p>
            <a:r>
              <a:rPr lang="pl-PL" sz="1600" dirty="0" err="1" smtClean="0">
                <a:latin typeface="Comic Sans MS" pitchFamily="66" charset="0"/>
              </a:rPr>
              <a:t>Fiber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optic</a:t>
            </a:r>
            <a:r>
              <a:rPr lang="pl-PL" sz="1600" dirty="0" smtClean="0">
                <a:latin typeface="Comic Sans MS" pitchFamily="66" charset="0"/>
              </a:rPr>
              <a:t> thermal </a:t>
            </a:r>
            <a:r>
              <a:rPr lang="pl-PL" sz="1600" dirty="0" err="1" smtClean="0">
                <a:latin typeface="Comic Sans MS" pitchFamily="66" charset="0"/>
              </a:rPr>
              <a:t>sensors</a:t>
            </a:r>
            <a:endParaRPr lang="pl-PL" sz="1600" dirty="0">
              <a:latin typeface="Comic Sans MS" pitchFamily="66" charset="0"/>
            </a:endParaRPr>
          </a:p>
        </p:txBody>
      </p:sp>
      <p:cxnSp>
        <p:nvCxnSpPr>
          <p:cNvPr id="5" name="Łącznik prosty ze strzałką 4"/>
          <p:cNvCxnSpPr/>
          <p:nvPr/>
        </p:nvCxnSpPr>
        <p:spPr>
          <a:xfrm>
            <a:off x="323528" y="4293096"/>
            <a:ext cx="8568952" cy="72008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6"/>
          <p:cNvCxnSpPr/>
          <p:nvPr/>
        </p:nvCxnSpPr>
        <p:spPr>
          <a:xfrm flipV="1">
            <a:off x="755576" y="4005064"/>
            <a:ext cx="0" cy="2880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179512" y="3671446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smtClean="0">
                <a:latin typeface="Comic Sans MS" pitchFamily="66" charset="0"/>
              </a:rPr>
              <a:t>@ Neil </a:t>
            </a:r>
            <a:r>
              <a:rPr lang="pl-PL" sz="1100" dirty="0" err="1" smtClean="0">
                <a:latin typeface="Comic Sans MS" pitchFamily="66" charset="0"/>
              </a:rPr>
              <a:t>laboratory</a:t>
            </a:r>
            <a:endParaRPr lang="pl-PL" sz="1100" dirty="0">
              <a:latin typeface="Comic Sans MS" pitchFamily="66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323528" y="436510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Comic Sans MS" pitchFamily="66" charset="0"/>
              </a:rPr>
              <a:t>6,13 /11</a:t>
            </a:r>
            <a:endParaRPr lang="pl-PL" sz="1200" dirty="0">
              <a:latin typeface="Comic Sans MS" pitchFamily="66" charset="0"/>
            </a:endParaRPr>
          </a:p>
        </p:txBody>
      </p:sp>
      <p:cxnSp>
        <p:nvCxnSpPr>
          <p:cNvPr id="12" name="Łącznik prosty 11"/>
          <p:cNvCxnSpPr/>
          <p:nvPr/>
        </p:nvCxnSpPr>
        <p:spPr>
          <a:xfrm flipV="1">
            <a:off x="1691680" y="4293096"/>
            <a:ext cx="0" cy="2880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 flipV="1">
            <a:off x="2627784" y="4005064"/>
            <a:ext cx="0" cy="2880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/>
          <p:cNvSpPr txBox="1"/>
          <p:nvPr/>
        </p:nvSpPr>
        <p:spPr>
          <a:xfrm>
            <a:off x="899592" y="4653136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 smtClean="0">
                <a:latin typeface="Comic Sans MS" pitchFamily="66" charset="0"/>
              </a:rPr>
              <a:t>Desiree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Hellenschmidt</a:t>
            </a:r>
            <a:r>
              <a:rPr lang="pl-PL" sz="1000" dirty="0" smtClean="0">
                <a:latin typeface="Comic Sans MS" pitchFamily="66" charset="0"/>
              </a:rPr>
              <a:t> micro </a:t>
            </a:r>
            <a:r>
              <a:rPr lang="pl-PL" sz="1000" dirty="0" err="1" smtClean="0">
                <a:latin typeface="Comic Sans MS" pitchFamily="66" charset="0"/>
              </a:rPr>
              <a:t>scale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tests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with</a:t>
            </a:r>
            <a:r>
              <a:rPr lang="pl-PL" sz="1000" dirty="0" smtClean="0">
                <a:latin typeface="Comic Sans MS" pitchFamily="66" charset="0"/>
              </a:rPr>
              <a:t> TRACI CO2</a:t>
            </a:r>
          </a:p>
          <a:p>
            <a:endParaRPr lang="pl-PL" sz="1000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1475656" y="400506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Comic Sans MS" pitchFamily="66" charset="0"/>
              </a:rPr>
              <a:t>9/11</a:t>
            </a:r>
            <a:endParaRPr lang="pl-PL" sz="1200" dirty="0">
              <a:latin typeface="Comic Sans MS" pitchFamily="66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907704" y="3356992"/>
            <a:ext cx="1728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>
                <a:latin typeface="Comic Sans MS" pitchFamily="66" charset="0"/>
              </a:rPr>
              <a:t>Wiktor Byczyński, </a:t>
            </a:r>
          </a:p>
          <a:p>
            <a:r>
              <a:rPr lang="pl-PL" sz="1000" dirty="0" err="1" smtClean="0">
                <a:latin typeface="Comic Sans MS" pitchFamily="66" charset="0"/>
              </a:rPr>
              <a:t>microchannel</a:t>
            </a:r>
            <a:r>
              <a:rPr lang="pl-PL" sz="1000" dirty="0" smtClean="0">
                <a:latin typeface="Comic Sans MS" pitchFamily="66" charset="0"/>
              </a:rPr>
              <a:t> </a:t>
            </a:r>
          </a:p>
          <a:p>
            <a:r>
              <a:rPr lang="pl-PL" sz="1000" dirty="0" smtClean="0">
                <a:latin typeface="Comic Sans MS" pitchFamily="66" charset="0"/>
              </a:rPr>
              <a:t>for  </a:t>
            </a:r>
            <a:r>
              <a:rPr lang="pl-PL" sz="1000" dirty="0" err="1" smtClean="0">
                <a:latin typeface="Comic Sans MS" pitchFamily="66" charset="0"/>
              </a:rPr>
              <a:t>LHCb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Velo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Detector</a:t>
            </a:r>
            <a:endParaRPr lang="pl-PL" sz="1000" dirty="0">
              <a:latin typeface="Comic Sans MS" pitchFamily="66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2339752" y="4365104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Comic Sans MS" pitchFamily="66" charset="0"/>
              </a:rPr>
              <a:t>12/11</a:t>
            </a:r>
            <a:endParaRPr lang="pl-PL" sz="1200" dirty="0">
              <a:latin typeface="Comic Sans MS" pitchFamily="66" charset="0"/>
            </a:endParaRPr>
          </a:p>
        </p:txBody>
      </p:sp>
      <p:cxnSp>
        <p:nvCxnSpPr>
          <p:cNvPr id="20" name="Łącznik prosty 19"/>
          <p:cNvCxnSpPr/>
          <p:nvPr/>
        </p:nvCxnSpPr>
        <p:spPr>
          <a:xfrm flipV="1">
            <a:off x="3779912" y="4293096"/>
            <a:ext cx="0" cy="2880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20"/>
          <p:cNvCxnSpPr/>
          <p:nvPr/>
        </p:nvCxnSpPr>
        <p:spPr>
          <a:xfrm flipV="1">
            <a:off x="4572000" y="4005064"/>
            <a:ext cx="0" cy="2880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21"/>
          <p:cNvCxnSpPr/>
          <p:nvPr/>
        </p:nvCxnSpPr>
        <p:spPr>
          <a:xfrm flipV="1">
            <a:off x="5940152" y="4365104"/>
            <a:ext cx="0" cy="2880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pole tekstowe 22"/>
          <p:cNvSpPr txBox="1"/>
          <p:nvPr/>
        </p:nvSpPr>
        <p:spPr>
          <a:xfrm>
            <a:off x="2915816" y="4653136"/>
            <a:ext cx="18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 smtClean="0">
                <a:latin typeface="Comic Sans MS" pitchFamily="66" charset="0"/>
              </a:rPr>
              <a:t>Loic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Davoine</a:t>
            </a:r>
            <a:r>
              <a:rPr lang="pl-PL" sz="1000" dirty="0" smtClean="0">
                <a:latin typeface="Comic Sans MS" pitchFamily="66" charset="0"/>
              </a:rPr>
              <a:t>, </a:t>
            </a:r>
            <a:r>
              <a:rPr lang="pl-PL" sz="1000" dirty="0" err="1" smtClean="0">
                <a:latin typeface="Comic Sans MS" pitchFamily="66" charset="0"/>
              </a:rPr>
              <a:t>introduction</a:t>
            </a:r>
            <a:r>
              <a:rPr lang="pl-PL" sz="1000" dirty="0" smtClean="0">
                <a:latin typeface="Comic Sans MS" pitchFamily="66" charset="0"/>
              </a:rPr>
              <a:t> to CO2 </a:t>
            </a:r>
            <a:r>
              <a:rPr lang="pl-PL" sz="1000" dirty="0" err="1" smtClean="0">
                <a:latin typeface="Comic Sans MS" pitchFamily="66" charset="0"/>
              </a:rPr>
              <a:t>detector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cooling</a:t>
            </a:r>
            <a:r>
              <a:rPr lang="pl-PL" sz="1000" dirty="0" smtClean="0">
                <a:latin typeface="Comic Sans MS" pitchFamily="66" charset="0"/>
              </a:rPr>
              <a:t> &amp; controls</a:t>
            </a:r>
            <a:endParaRPr lang="pl-PL" sz="1000" dirty="0">
              <a:latin typeface="Comic Sans MS" pitchFamily="66" charset="0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3923928" y="3284984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>
                <a:latin typeface="Comic Sans MS" pitchFamily="66" charset="0"/>
              </a:rPr>
              <a:t>Michael Brodski, </a:t>
            </a:r>
            <a:r>
              <a:rPr lang="pl-PL" sz="1000" dirty="0" err="1" smtClean="0">
                <a:latin typeface="Comic Sans MS" pitchFamily="66" charset="0"/>
              </a:rPr>
              <a:t>heater</a:t>
            </a:r>
            <a:r>
              <a:rPr lang="pl-PL" sz="1000" dirty="0" smtClean="0">
                <a:latin typeface="Comic Sans MS" pitchFamily="66" charset="0"/>
              </a:rPr>
              <a:t> test </a:t>
            </a:r>
            <a:r>
              <a:rPr lang="pl-PL" sz="1000" dirty="0" err="1" smtClean="0">
                <a:latin typeface="Comic Sans MS" pitchFamily="66" charset="0"/>
              </a:rPr>
              <a:t>at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Crystal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Palace</a:t>
            </a:r>
            <a:r>
              <a:rPr lang="pl-PL" sz="1000" dirty="0" smtClean="0">
                <a:latin typeface="Comic Sans MS" pitchFamily="66" charset="0"/>
              </a:rPr>
              <a:t> @ LUCASZ plant</a:t>
            </a:r>
            <a:endParaRPr lang="pl-PL" sz="1000" dirty="0">
              <a:latin typeface="Comic Sans MS" pitchFamily="66" charset="0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3491880" y="4005064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Comic Sans MS" pitchFamily="66" charset="0"/>
              </a:rPr>
              <a:t>12/11</a:t>
            </a:r>
            <a:endParaRPr lang="pl-PL" sz="1200" dirty="0">
              <a:latin typeface="Comic Sans MS" pitchFamily="66" charset="0"/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4283968" y="436510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Comic Sans MS" pitchFamily="66" charset="0"/>
              </a:rPr>
              <a:t>13/11</a:t>
            </a:r>
            <a:endParaRPr lang="pl-PL" sz="1200" dirty="0">
              <a:latin typeface="Comic Sans MS" pitchFamily="66" charset="0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4860032" y="4725144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>
                <a:latin typeface="Comic Sans MS" pitchFamily="66" charset="0"/>
              </a:rPr>
              <a:t>Wojciech Hulek &amp; Natalia </a:t>
            </a:r>
            <a:r>
              <a:rPr lang="pl-PL" sz="1000" dirty="0" err="1" smtClean="0">
                <a:latin typeface="Comic Sans MS" pitchFamily="66" charset="0"/>
              </a:rPr>
              <a:t>Koss</a:t>
            </a:r>
            <a:r>
              <a:rPr lang="pl-PL" sz="1000" dirty="0" smtClean="0">
                <a:latin typeface="Comic Sans MS" pitchFamily="66" charset="0"/>
              </a:rPr>
              <a:t> CO2 DAQ </a:t>
            </a:r>
            <a:r>
              <a:rPr lang="pl-PL" sz="1000" dirty="0" err="1" smtClean="0">
                <a:latin typeface="Comic Sans MS" pitchFamily="66" charset="0"/>
              </a:rPr>
              <a:t>racks</a:t>
            </a:r>
            <a:r>
              <a:rPr lang="pl-PL" sz="1000" dirty="0" smtClean="0">
                <a:latin typeface="Comic Sans MS" pitchFamily="66" charset="0"/>
              </a:rPr>
              <a:t> b.153 – </a:t>
            </a:r>
            <a:r>
              <a:rPr lang="pl-PL" sz="1000" dirty="0" err="1" smtClean="0">
                <a:latin typeface="Comic Sans MS" pitchFamily="66" charset="0"/>
              </a:rPr>
              <a:t>hands</a:t>
            </a:r>
            <a:r>
              <a:rPr lang="pl-PL" sz="1000" dirty="0" smtClean="0">
                <a:latin typeface="Comic Sans MS" pitchFamily="66" charset="0"/>
              </a:rPr>
              <a:t> on </a:t>
            </a:r>
            <a:r>
              <a:rPr lang="pl-PL" sz="1000" dirty="0" err="1" smtClean="0">
                <a:latin typeface="Comic Sans MS" pitchFamily="66" charset="0"/>
              </a:rPr>
              <a:t>control</a:t>
            </a:r>
            <a:r>
              <a:rPr lang="pl-PL" sz="1000" dirty="0" smtClean="0">
                <a:latin typeface="Comic Sans MS" pitchFamily="66" charset="0"/>
              </a:rPr>
              <a:t> system, sensor </a:t>
            </a:r>
            <a:r>
              <a:rPr lang="pl-PL" sz="1000" dirty="0" err="1" smtClean="0">
                <a:latin typeface="Comic Sans MS" pitchFamily="66" charset="0"/>
              </a:rPr>
              <a:t>calibration</a:t>
            </a:r>
            <a:endParaRPr lang="pl-PL" sz="1000" dirty="0">
              <a:latin typeface="Comic Sans MS" pitchFamily="66" charset="0"/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5652120" y="401609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Comic Sans MS" pitchFamily="66" charset="0"/>
              </a:rPr>
              <a:t>14/11</a:t>
            </a:r>
            <a:endParaRPr lang="pl-PL" sz="1200" dirty="0">
              <a:latin typeface="Comic Sans MS" pitchFamily="66" charset="0"/>
            </a:endParaRPr>
          </a:p>
        </p:txBody>
      </p:sp>
      <p:cxnSp>
        <p:nvCxnSpPr>
          <p:cNvPr id="29" name="Łącznik prosty 28"/>
          <p:cNvCxnSpPr/>
          <p:nvPr/>
        </p:nvCxnSpPr>
        <p:spPr>
          <a:xfrm flipV="1">
            <a:off x="7452320" y="4077072"/>
            <a:ext cx="0" cy="2880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pole tekstowe 29"/>
          <p:cNvSpPr txBox="1"/>
          <p:nvPr/>
        </p:nvSpPr>
        <p:spPr>
          <a:xfrm>
            <a:off x="7020272" y="3356992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>
                <a:latin typeface="Comic Sans MS" pitchFamily="66" charset="0"/>
              </a:rPr>
              <a:t>CMS </a:t>
            </a:r>
            <a:r>
              <a:rPr lang="pl-PL" sz="1000" dirty="0" err="1" smtClean="0">
                <a:latin typeface="Comic Sans MS" pitchFamily="66" charset="0"/>
              </a:rPr>
              <a:t>Phase</a:t>
            </a:r>
            <a:r>
              <a:rPr lang="pl-PL" sz="1000" dirty="0" smtClean="0">
                <a:latin typeface="Comic Sans MS" pitchFamily="66" charset="0"/>
              </a:rPr>
              <a:t> II </a:t>
            </a:r>
            <a:r>
              <a:rPr lang="pl-PL" sz="1000" dirty="0" err="1" smtClean="0">
                <a:latin typeface="Comic Sans MS" pitchFamily="66" charset="0"/>
              </a:rPr>
              <a:t>mechanics</a:t>
            </a:r>
            <a:r>
              <a:rPr lang="pl-PL" sz="1000" dirty="0" smtClean="0">
                <a:latin typeface="Comic Sans MS" pitchFamily="66" charset="0"/>
              </a:rPr>
              <a:t> – Kamil Cichy</a:t>
            </a:r>
            <a:endParaRPr lang="pl-PL" sz="1000" dirty="0">
              <a:latin typeface="Comic Sans MS" pitchFamily="66" charset="0"/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7164288" y="4365104"/>
            <a:ext cx="6480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Comic Sans MS" pitchFamily="66" charset="0"/>
              </a:rPr>
              <a:t>15/11</a:t>
            </a:r>
          </a:p>
          <a:p>
            <a:endParaRPr lang="pl-PL" dirty="0"/>
          </a:p>
        </p:txBody>
      </p:sp>
      <p:cxnSp>
        <p:nvCxnSpPr>
          <p:cNvPr id="32" name="Łącznik prosty 31"/>
          <p:cNvCxnSpPr/>
          <p:nvPr/>
        </p:nvCxnSpPr>
        <p:spPr>
          <a:xfrm flipV="1">
            <a:off x="8100392" y="4365104"/>
            <a:ext cx="0" cy="2880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pole tekstowe 32"/>
          <p:cNvSpPr txBox="1"/>
          <p:nvPr/>
        </p:nvSpPr>
        <p:spPr>
          <a:xfrm>
            <a:off x="7812360" y="408810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Comic Sans MS" pitchFamily="66" charset="0"/>
              </a:rPr>
              <a:t>15/11</a:t>
            </a:r>
            <a:endParaRPr lang="pl-PL" sz="1200" dirty="0">
              <a:latin typeface="Comic Sans MS" pitchFamily="66" charset="0"/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7668344" y="4725144"/>
            <a:ext cx="11521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>
                <a:latin typeface="Comic Sans MS" pitchFamily="66" charset="0"/>
              </a:rPr>
              <a:t>Tiago </a:t>
            </a:r>
            <a:r>
              <a:rPr lang="pl-PL" sz="1000" dirty="0" err="1" smtClean="0">
                <a:latin typeface="Comic Sans MS" pitchFamily="66" charset="0"/>
              </a:rPr>
              <a:t>Neves</a:t>
            </a:r>
            <a:r>
              <a:rPr lang="pl-PL" sz="1000" dirty="0" smtClean="0">
                <a:latin typeface="Comic Sans MS" pitchFamily="66" charset="0"/>
              </a:rPr>
              <a:t> - </a:t>
            </a:r>
            <a:r>
              <a:rPr lang="pl-PL" sz="1000" dirty="0" err="1" smtClean="0">
                <a:latin typeface="Comic Sans MS" pitchFamily="66" charset="0"/>
              </a:rPr>
              <a:t>F</a:t>
            </a:r>
            <a:r>
              <a:rPr lang="pl-PL" sz="1000" dirty="0" err="1" smtClean="0">
                <a:latin typeface="Comic Sans MS" pitchFamily="66" charset="0"/>
              </a:rPr>
              <a:t>iber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Optics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T</a:t>
            </a:r>
            <a:r>
              <a:rPr lang="pl-PL" sz="1000" dirty="0" err="1" smtClean="0">
                <a:latin typeface="Comic Sans MS" pitchFamily="66" charset="0"/>
              </a:rPr>
              <a:t>emperature</a:t>
            </a:r>
            <a:r>
              <a:rPr lang="pl-PL" sz="1000" dirty="0" smtClean="0">
                <a:latin typeface="Comic Sans MS" pitchFamily="66" charset="0"/>
              </a:rPr>
              <a:t> and </a:t>
            </a:r>
            <a:r>
              <a:rPr lang="pl-PL" sz="1000" dirty="0" err="1" smtClean="0">
                <a:latin typeface="Comic Sans MS" pitchFamily="66" charset="0"/>
              </a:rPr>
              <a:t>H</a:t>
            </a:r>
            <a:r>
              <a:rPr lang="pl-PL" sz="1000" dirty="0" err="1" smtClean="0">
                <a:latin typeface="Comic Sans MS" pitchFamily="66" charset="0"/>
              </a:rPr>
              <a:t>umidity</a:t>
            </a:r>
            <a:r>
              <a:rPr lang="pl-PL" sz="1000" dirty="0" smtClean="0">
                <a:latin typeface="Comic Sans MS" pitchFamily="66" charset="0"/>
              </a:rPr>
              <a:t> </a:t>
            </a:r>
            <a:r>
              <a:rPr lang="pl-PL" sz="1000" dirty="0" err="1" smtClean="0">
                <a:latin typeface="Comic Sans MS" pitchFamily="66" charset="0"/>
              </a:rPr>
              <a:t>sensors</a:t>
            </a:r>
            <a:endParaRPr lang="pl-PL" sz="1000" dirty="0">
              <a:latin typeface="Comic Sans MS" pitchFamily="66" charset="0"/>
            </a:endParaRPr>
          </a:p>
        </p:txBody>
      </p:sp>
      <p:pic>
        <p:nvPicPr>
          <p:cNvPr id="35" name="Obraz 34" descr="IMG_20181113_1654017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764704"/>
            <a:ext cx="1800200" cy="2400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Obraz 35" descr="IMG_20181113_1648192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60648"/>
            <a:ext cx="183620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Comic Sans MS" pitchFamily="66" charset="0"/>
              </a:rPr>
              <a:t>Fiber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optics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sensors</a:t>
            </a:r>
            <a:endParaRPr lang="pl-PL" dirty="0">
              <a:latin typeface="Comic Sans MS" pitchFamily="66" charset="0"/>
            </a:endParaRPr>
          </a:p>
        </p:txBody>
      </p:sp>
      <p:pic>
        <p:nvPicPr>
          <p:cNvPr id="4" name="Symbol zastępczy zawartości 3" descr="250px-SnellLow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012412"/>
            <a:ext cx="1872208" cy="1984540"/>
          </a:xfrm>
        </p:spPr>
      </p:pic>
      <p:pic>
        <p:nvPicPr>
          <p:cNvPr id="5" name="Obraz 4" descr="fiber-optics-total-internal-reflec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105843"/>
            <a:ext cx="2880320" cy="1692188"/>
          </a:xfrm>
          <a:prstGeom prst="rect">
            <a:avLst/>
          </a:prstGeom>
        </p:spPr>
      </p:pic>
      <p:pic>
        <p:nvPicPr>
          <p:cNvPr id="6" name="Obraz 5" descr="fiber-optic-cab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1124744"/>
            <a:ext cx="3025758" cy="1584176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611560" y="2998693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 smtClean="0">
                <a:latin typeface="Comic Sans MS" pitchFamily="66" charset="0"/>
              </a:rPr>
              <a:t>Snell’s</a:t>
            </a:r>
            <a:r>
              <a:rPr lang="pl-PL" sz="1400" dirty="0" smtClean="0">
                <a:latin typeface="Comic Sans MS" pitchFamily="66" charset="0"/>
              </a:rPr>
              <a:t> law</a:t>
            </a:r>
          </a:p>
          <a:p>
            <a:endParaRPr lang="pl-PL" dirty="0">
              <a:latin typeface="Comic Sans MS" pitchFamily="66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2483768" y="278092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mic Sans MS" pitchFamily="66" charset="0"/>
              </a:rPr>
              <a:t>Propagation of light in the </a:t>
            </a:r>
            <a:r>
              <a:rPr lang="en-GB" sz="1400" dirty="0" err="1" smtClean="0">
                <a:latin typeface="Comic Sans MS" pitchFamily="66" charset="0"/>
              </a:rPr>
              <a:t>fiber</a:t>
            </a:r>
            <a:r>
              <a:rPr lang="en-GB" sz="1400" dirty="0" smtClean="0">
                <a:latin typeface="Comic Sans MS" pitchFamily="66" charset="0"/>
              </a:rPr>
              <a:t>, difference in refractive indexes</a:t>
            </a:r>
            <a:endParaRPr lang="en-GB" sz="1400" dirty="0">
              <a:latin typeface="Comic Sans MS" pitchFamily="66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5868144" y="2782669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 smtClean="0">
                <a:latin typeface="Comic Sans MS" pitchFamily="66" charset="0"/>
              </a:rPr>
              <a:t>Optic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fiber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structure</a:t>
            </a:r>
            <a:endParaRPr lang="pl-PL" sz="1400" dirty="0" smtClean="0">
              <a:latin typeface="Comic Sans MS" pitchFamily="66" charset="0"/>
            </a:endParaRPr>
          </a:p>
          <a:p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059832" y="34197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rgbClr val="FF0000"/>
                </a:solidFill>
                <a:latin typeface="Comic Sans MS" pitchFamily="66" charset="0"/>
              </a:rPr>
              <a:t>Dependence</a:t>
            </a:r>
            <a:r>
              <a:rPr lang="pl-PL" dirty="0" smtClean="0">
                <a:solidFill>
                  <a:srgbClr val="FF0000"/>
                </a:solidFill>
                <a:latin typeface="Comic Sans MS" pitchFamily="66" charset="0"/>
              </a:rPr>
              <a:t> on:</a:t>
            </a:r>
            <a:endParaRPr lang="pl-PL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611560" y="544522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 smtClean="0">
                <a:latin typeface="Comic Sans MS" pitchFamily="66" charset="0"/>
              </a:rPr>
              <a:t>Temperature</a:t>
            </a:r>
            <a:endParaRPr lang="pl-PL" sz="1400" dirty="0" smtClean="0">
              <a:latin typeface="Comic Sans MS" pitchFamily="66" charset="0"/>
            </a:endParaRPr>
          </a:p>
          <a:p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2987824" y="544522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 smtClean="0">
                <a:latin typeface="Comic Sans MS" pitchFamily="66" charset="0"/>
              </a:rPr>
              <a:t>Mechanical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strains</a:t>
            </a:r>
            <a:r>
              <a:rPr lang="pl-PL" sz="1400" dirty="0" smtClean="0">
                <a:latin typeface="Comic Sans MS" pitchFamily="66" charset="0"/>
              </a:rPr>
              <a:t>/ </a:t>
            </a:r>
            <a:r>
              <a:rPr lang="pl-PL" sz="1400" dirty="0" err="1" smtClean="0">
                <a:latin typeface="Comic Sans MS" pitchFamily="66" charset="0"/>
              </a:rPr>
              <a:t>pressure</a:t>
            </a:r>
            <a:endParaRPr lang="pl-PL" sz="1400" dirty="0">
              <a:latin typeface="Comic Sans MS" pitchFamily="66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6372200" y="5445224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 smtClean="0">
                <a:latin typeface="Comic Sans MS" pitchFamily="66" charset="0"/>
              </a:rPr>
              <a:t>Radiation</a:t>
            </a:r>
            <a:endParaRPr lang="pl-PL" sz="1400" dirty="0" smtClean="0">
              <a:latin typeface="Comic Sans MS" pitchFamily="66" charset="0"/>
            </a:endParaRPr>
          </a:p>
          <a:p>
            <a:endParaRPr lang="pl-PL" dirty="0"/>
          </a:p>
        </p:txBody>
      </p:sp>
      <p:pic>
        <p:nvPicPr>
          <p:cNvPr id="14" name="Obraz 13" descr="climate-control-home-temperature-png-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005064"/>
            <a:ext cx="1940560" cy="1388368"/>
          </a:xfrm>
          <a:prstGeom prst="rect">
            <a:avLst/>
          </a:prstGeom>
        </p:spPr>
      </p:pic>
      <p:pic>
        <p:nvPicPr>
          <p:cNvPr id="15" name="Obraz 14" descr="downloa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87824" y="4005064"/>
            <a:ext cx="2011680" cy="1455420"/>
          </a:xfrm>
          <a:prstGeom prst="rect">
            <a:avLst/>
          </a:prstGeom>
        </p:spPr>
      </p:pic>
      <p:pic>
        <p:nvPicPr>
          <p:cNvPr id="16" name="Obraz 15" descr="download (1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176" y="3902556"/>
            <a:ext cx="1996440" cy="147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latin typeface="Comic Sans MS" pitchFamily="66" charset="0"/>
              </a:rPr>
              <a:t>FBG, LPG, </a:t>
            </a:r>
            <a:r>
              <a:rPr lang="pl-PL" dirty="0" err="1" smtClean="0">
                <a:latin typeface="Comic Sans MS" pitchFamily="66" charset="0"/>
              </a:rPr>
              <a:t>Continuous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sensors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>
                <a:latin typeface="Comic Sans MS" pitchFamily="66" charset="0"/>
              </a:rPr>
              <a:t>Fiber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Bragg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Grating</a:t>
            </a:r>
            <a:endParaRPr lang="pl-PL" dirty="0" smtClean="0">
              <a:latin typeface="Comic Sans MS" pitchFamily="66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539552" y="2125867"/>
            <a:ext cx="4752528" cy="1375141"/>
            <a:chOff x="539552" y="2125867"/>
            <a:chExt cx="8052346" cy="2606266"/>
          </a:xfrm>
        </p:grpSpPr>
        <p:pic>
          <p:nvPicPr>
            <p:cNvPr id="4" name="Obraz 3" descr="2018-11-15 (3)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2101" y="2125867"/>
              <a:ext cx="8039797" cy="2606266"/>
            </a:xfrm>
            <a:prstGeom prst="rect">
              <a:avLst/>
            </a:prstGeom>
          </p:spPr>
        </p:pic>
        <p:sp>
          <p:nvSpPr>
            <p:cNvPr id="5" name="Prostokąt 4"/>
            <p:cNvSpPr/>
            <p:nvPr/>
          </p:nvSpPr>
          <p:spPr>
            <a:xfrm>
              <a:off x="539552" y="2132856"/>
              <a:ext cx="2952328" cy="1440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7" name="Obraz 6" descr="2018-11-15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3501008"/>
            <a:ext cx="2448272" cy="171856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323528" y="3356992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1600" dirty="0" smtClean="0"/>
              <a:t> </a:t>
            </a:r>
            <a:r>
              <a:rPr lang="pl-PL" sz="1200" dirty="0" err="1" smtClean="0">
                <a:solidFill>
                  <a:srgbClr val="FF0000"/>
                </a:solidFill>
                <a:latin typeface="Comic Sans MS" pitchFamily="66" charset="0"/>
              </a:rPr>
              <a:t>Grating</a:t>
            </a:r>
            <a:r>
              <a:rPr lang="pl-PL" sz="1200" dirty="0" smtClean="0">
                <a:latin typeface="Comic Sans MS" pitchFamily="66" charset="0"/>
              </a:rPr>
              <a:t> </a:t>
            </a:r>
            <a:r>
              <a:rPr lang="pl-PL" sz="1200" dirty="0" err="1" smtClean="0">
                <a:latin typeface="Comic Sans MS" pitchFamily="66" charset="0"/>
              </a:rPr>
              <a:t>made</a:t>
            </a:r>
            <a:r>
              <a:rPr lang="pl-PL" sz="1200" dirty="0" smtClean="0">
                <a:latin typeface="Comic Sans MS" pitchFamily="66" charset="0"/>
              </a:rPr>
              <a:t> by </a:t>
            </a:r>
            <a:r>
              <a:rPr lang="pl-PL" sz="1200" dirty="0" smtClean="0">
                <a:solidFill>
                  <a:srgbClr val="FF0000"/>
                </a:solidFill>
                <a:latin typeface="Comic Sans MS" pitchFamily="66" charset="0"/>
              </a:rPr>
              <a:t>laser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5364088" y="2708920"/>
            <a:ext cx="34970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 </a:t>
            </a:r>
            <a:r>
              <a:rPr lang="pl-PL" sz="1400" dirty="0" err="1" smtClean="0">
                <a:latin typeface="Comic Sans MS" pitchFamily="66" charset="0"/>
              </a:rPr>
              <a:t>Sensitive</a:t>
            </a:r>
            <a:r>
              <a:rPr lang="pl-PL" sz="1400" dirty="0" smtClean="0">
                <a:latin typeface="Comic Sans MS" pitchFamily="66" charset="0"/>
              </a:rPr>
              <a:t> to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radiation</a:t>
            </a:r>
            <a:r>
              <a:rPr lang="pl-PL" sz="1400" dirty="0" smtClean="0">
                <a:latin typeface="Comic Sans MS" pitchFamily="66" charset="0"/>
              </a:rPr>
              <a:t>, </a:t>
            </a:r>
            <a:r>
              <a:rPr lang="pl-PL" sz="1400" dirty="0" err="1" smtClean="0">
                <a:latin typeface="Comic Sans MS" pitchFamily="66" charset="0"/>
              </a:rPr>
              <a:t>existence</a:t>
            </a:r>
            <a:r>
              <a:rPr lang="pl-PL" sz="1400" dirty="0" smtClean="0">
                <a:latin typeface="Comic Sans MS" pitchFamily="66" charset="0"/>
              </a:rPr>
              <a:t> of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safety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zones</a:t>
            </a:r>
            <a:r>
              <a:rPr lang="pl-PL" sz="1400" dirty="0" smtClean="0">
                <a:latin typeface="Comic Sans MS" pitchFamily="66" charset="0"/>
              </a:rPr>
              <a:t>, </a:t>
            </a:r>
            <a:r>
              <a:rPr lang="pl-PL" sz="1400" dirty="0" err="1" smtClean="0">
                <a:latin typeface="Comic Sans MS" pitchFamily="66" charset="0"/>
              </a:rPr>
              <a:t>required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adequate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calibration</a:t>
            </a:r>
            <a:endParaRPr lang="pl-PL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2987824" y="5066600"/>
            <a:ext cx="2664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Multiplexing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smtClean="0">
                <a:latin typeface="Comic Sans MS" pitchFamily="66" charset="0"/>
              </a:rPr>
              <a:t>-&gt; </a:t>
            </a:r>
            <a:r>
              <a:rPr lang="pl-PL" sz="1400" dirty="0" err="1" smtClean="0">
                <a:latin typeface="Comic Sans MS" pitchFamily="66" charset="0"/>
              </a:rPr>
              <a:t>more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sensors</a:t>
            </a:r>
            <a:r>
              <a:rPr lang="pl-PL" sz="1400" dirty="0" smtClean="0">
                <a:latin typeface="Comic Sans MS" pitchFamily="66" charset="0"/>
              </a:rPr>
              <a:t>(</a:t>
            </a:r>
            <a:r>
              <a:rPr lang="pl-PL" sz="1400" dirty="0" err="1" smtClean="0">
                <a:latin typeface="Comic Sans MS" pitchFamily="66" charset="0"/>
              </a:rPr>
              <a:t>up</a:t>
            </a:r>
            <a:r>
              <a:rPr lang="pl-PL" sz="1400" dirty="0" smtClean="0">
                <a:latin typeface="Comic Sans MS" pitchFamily="66" charset="0"/>
              </a:rPr>
              <a:t> to 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14!!</a:t>
            </a:r>
            <a:r>
              <a:rPr lang="pl-PL" sz="1400" dirty="0" smtClean="0">
                <a:latin typeface="Comic Sans MS" pitchFamily="66" charset="0"/>
              </a:rPr>
              <a:t>)</a:t>
            </a:r>
          </a:p>
          <a:p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smtClean="0">
                <a:latin typeface="Comic Sans MS" pitchFamily="66" charset="0"/>
              </a:rPr>
              <a:t>-&gt; </a:t>
            </a:r>
            <a:r>
              <a:rPr lang="pl-PL" sz="1400" dirty="0" err="1" smtClean="0">
                <a:latin typeface="Comic Sans MS" pitchFamily="66" charset="0"/>
              </a:rPr>
              <a:t>different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grating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periods</a:t>
            </a:r>
            <a:r>
              <a:rPr lang="pl-PL" sz="1400" dirty="0" smtClean="0">
                <a:latin typeface="Comic Sans MS" pitchFamily="66" charset="0"/>
              </a:rPr>
              <a:t> </a:t>
            </a:r>
            <a:endParaRPr lang="pl-PL" sz="1400" dirty="0">
              <a:latin typeface="Comic Sans MS" pitchFamily="66" charset="0"/>
            </a:endParaRPr>
          </a:p>
        </p:txBody>
      </p:sp>
      <p:pic>
        <p:nvPicPr>
          <p:cNvPr id="11" name="Obraz 10" descr="First+generation_+Polyimide-coated+FBGs.jpg"/>
          <p:cNvPicPr>
            <a:picLocks noChangeAspect="1"/>
          </p:cNvPicPr>
          <p:nvPr/>
        </p:nvPicPr>
        <p:blipFill>
          <a:blip r:embed="rId4" cstate="print"/>
          <a:srcRect l="37635" t="63441" r="26881" b="5018"/>
          <a:stretch>
            <a:fillRect/>
          </a:stretch>
        </p:blipFill>
        <p:spPr>
          <a:xfrm>
            <a:off x="5652120" y="1196752"/>
            <a:ext cx="2376264" cy="1584176"/>
          </a:xfrm>
          <a:prstGeom prst="rect">
            <a:avLst/>
          </a:prstGeom>
        </p:spPr>
      </p:pic>
      <p:pic>
        <p:nvPicPr>
          <p:cNvPr id="12" name="Obraz 11" descr="2018-11-15 (6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504" y="3717032"/>
            <a:ext cx="2965035" cy="1512168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179512" y="5229200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sz="1200" dirty="0" err="1" smtClean="0">
                <a:latin typeface="Comic Sans MS" pitchFamily="66" charset="0"/>
              </a:rPr>
              <a:t>Coating</a:t>
            </a:r>
            <a:r>
              <a:rPr lang="pl-PL" sz="1200" dirty="0" smtClean="0">
                <a:latin typeface="Comic Sans MS" pitchFamily="66" charset="0"/>
              </a:rPr>
              <a:t> </a:t>
            </a:r>
            <a:r>
              <a:rPr lang="pl-PL" sz="1200" dirty="0" smtClean="0">
                <a:latin typeface="Comic Sans MS" pitchFamily="66" charset="0"/>
              </a:rPr>
              <a:t>to </a:t>
            </a:r>
            <a:r>
              <a:rPr lang="pl-PL" sz="1200" dirty="0" err="1" smtClean="0">
                <a:latin typeface="Comic Sans MS" pitchFamily="66" charset="0"/>
              </a:rPr>
              <a:t>measure</a:t>
            </a:r>
            <a:r>
              <a:rPr lang="pl-PL" sz="1200" dirty="0" smtClean="0">
                <a:latin typeface="Comic Sans MS" pitchFamily="66" charset="0"/>
              </a:rPr>
              <a:t> </a:t>
            </a:r>
            <a:r>
              <a:rPr lang="pl-PL" sz="1200" dirty="0" err="1" smtClean="0">
                <a:latin typeface="Comic Sans MS" pitchFamily="66" charset="0"/>
              </a:rPr>
              <a:t>the</a:t>
            </a:r>
            <a:r>
              <a:rPr lang="pl-PL" sz="1200" dirty="0" smtClean="0">
                <a:latin typeface="Comic Sans MS" pitchFamily="66" charset="0"/>
              </a:rPr>
              <a:t> </a:t>
            </a:r>
            <a:r>
              <a:rPr lang="pl-PL" sz="1200" dirty="0" err="1" smtClean="0">
                <a:latin typeface="Comic Sans MS" pitchFamily="66" charset="0"/>
              </a:rPr>
              <a:t>stress</a:t>
            </a:r>
            <a:r>
              <a:rPr lang="pl-PL" sz="1200" dirty="0" smtClean="0">
                <a:latin typeface="Comic Sans MS" pitchFamily="66" charset="0"/>
              </a:rPr>
              <a:t> </a:t>
            </a:r>
          </a:p>
          <a:p>
            <a:r>
              <a:rPr lang="pl-PL" sz="1200" dirty="0" smtClean="0">
                <a:latin typeface="Comic Sans MS" pitchFamily="66" charset="0"/>
              </a:rPr>
              <a:t>   -&gt; </a:t>
            </a:r>
            <a:r>
              <a:rPr lang="pl-PL" sz="1200" dirty="0" err="1" smtClean="0">
                <a:solidFill>
                  <a:srgbClr val="FF0000"/>
                </a:solidFill>
                <a:latin typeface="Comic Sans MS" pitchFamily="66" charset="0"/>
              </a:rPr>
              <a:t>humidity</a:t>
            </a:r>
            <a:r>
              <a:rPr lang="pl-PL" sz="1200" dirty="0" smtClean="0">
                <a:latin typeface="Comic Sans MS" pitchFamily="66" charset="0"/>
              </a:rPr>
              <a:t> </a:t>
            </a:r>
            <a:r>
              <a:rPr lang="pl-PL" sz="1200" dirty="0" err="1" smtClean="0">
                <a:latin typeface="Comic Sans MS" pitchFamily="66" charset="0"/>
              </a:rPr>
              <a:t>measurement</a:t>
            </a:r>
            <a:endParaRPr lang="pl-PL" sz="1200" dirty="0" smtClean="0">
              <a:latin typeface="Comic Sans MS" pitchFamily="66" charset="0"/>
            </a:endParaRPr>
          </a:p>
          <a:p>
            <a:endParaRPr lang="pl-PL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5724128" y="4005064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  <a:latin typeface="Comic Sans MS" pitchFamily="66" charset="0"/>
              </a:rPr>
              <a:t>Best </a:t>
            </a:r>
            <a:r>
              <a:rPr lang="pl-PL" sz="2800" dirty="0" err="1" smtClean="0">
                <a:solidFill>
                  <a:srgbClr val="FF0000"/>
                </a:solidFill>
                <a:latin typeface="Comic Sans MS" pitchFamily="66" charset="0"/>
              </a:rPr>
              <a:t>suited</a:t>
            </a:r>
            <a:r>
              <a:rPr lang="pl-PL" sz="2800" dirty="0" smtClean="0">
                <a:solidFill>
                  <a:srgbClr val="FF0000"/>
                </a:solidFill>
                <a:latin typeface="Comic Sans MS" pitchFamily="66" charset="0"/>
              </a:rPr>
              <a:t> as </a:t>
            </a:r>
            <a:r>
              <a:rPr lang="pl-PL" sz="2800" dirty="0" err="1" smtClean="0">
                <a:solidFill>
                  <a:srgbClr val="FF0000"/>
                </a:solidFill>
                <a:latin typeface="Comic Sans MS" pitchFamily="66" charset="0"/>
              </a:rPr>
              <a:t>temperature</a:t>
            </a:r>
            <a:r>
              <a:rPr lang="pl-PL" sz="2800" dirty="0" smtClean="0">
                <a:solidFill>
                  <a:srgbClr val="FF0000"/>
                </a:solidFill>
                <a:latin typeface="Comic Sans MS" pitchFamily="66" charset="0"/>
              </a:rPr>
              <a:t>  sensor</a:t>
            </a:r>
            <a:endParaRPr lang="pl-PL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latin typeface="Comic Sans MS" pitchFamily="66" charset="0"/>
              </a:rPr>
              <a:t>FPG, LPG, </a:t>
            </a:r>
            <a:r>
              <a:rPr lang="pl-PL" dirty="0" err="1" smtClean="0">
                <a:latin typeface="Comic Sans MS" pitchFamily="66" charset="0"/>
              </a:rPr>
              <a:t>Continuous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sensors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Long Period </a:t>
            </a:r>
            <a:r>
              <a:rPr lang="pl-PL" dirty="0" err="1" smtClean="0"/>
              <a:t>Grating</a:t>
            </a:r>
            <a:endParaRPr lang="pl-PL" dirty="0"/>
          </a:p>
        </p:txBody>
      </p:sp>
      <p:pic>
        <p:nvPicPr>
          <p:cNvPr id="4" name="Obraz 3" descr="2018-11-15 (9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916832"/>
            <a:ext cx="3398815" cy="3010161"/>
          </a:xfrm>
          <a:prstGeom prst="rect">
            <a:avLst/>
          </a:prstGeom>
        </p:spPr>
      </p:pic>
      <p:pic>
        <p:nvPicPr>
          <p:cNvPr id="5" name="Obraz 4" descr="2018-11-15 (10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937680"/>
            <a:ext cx="4511880" cy="1635336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755576" y="4797152"/>
            <a:ext cx="34563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Light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propagation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in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LPG</a:t>
            </a:r>
          </a:p>
          <a:p>
            <a:endParaRPr lang="pl-PL" sz="1400" dirty="0" smtClean="0">
              <a:latin typeface="Comic Sans MS" pitchFamily="66" charset="0"/>
            </a:endParaRPr>
          </a:p>
          <a:p>
            <a:r>
              <a:rPr lang="pl-PL" sz="1400" dirty="0" err="1" smtClean="0">
                <a:latin typeface="Comic Sans MS" pitchFamily="66" charset="0"/>
              </a:rPr>
              <a:t>Leakage</a:t>
            </a:r>
            <a:r>
              <a:rPr lang="pl-PL" sz="1400" dirty="0" smtClean="0">
                <a:latin typeface="Comic Sans MS" pitchFamily="66" charset="0"/>
              </a:rPr>
              <a:t> of </a:t>
            </a:r>
            <a:r>
              <a:rPr lang="pl-PL" sz="1400" dirty="0" err="1" smtClean="0">
                <a:latin typeface="Comic Sans MS" pitchFamily="66" charset="0"/>
              </a:rPr>
              <a:t>the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light</a:t>
            </a:r>
            <a:r>
              <a:rPr lang="pl-PL" sz="1400" dirty="0" smtClean="0">
                <a:latin typeface="Comic Sans MS" pitchFamily="66" charset="0"/>
              </a:rPr>
              <a:t> to </a:t>
            </a:r>
            <a:r>
              <a:rPr lang="pl-PL" sz="1400" dirty="0" err="1" smtClean="0">
                <a:latin typeface="Comic Sans MS" pitchFamily="66" charset="0"/>
              </a:rPr>
              <a:t>the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cladding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enables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latin typeface="Comic Sans MS" pitchFamily="66" charset="0"/>
              </a:rPr>
              <a:t>it</a:t>
            </a:r>
            <a:r>
              <a:rPr lang="pl-PL" sz="1400" dirty="0" smtClean="0">
                <a:latin typeface="Comic Sans MS" pitchFamily="66" charset="0"/>
              </a:rPr>
              <a:t> to be </a:t>
            </a:r>
            <a:r>
              <a:rPr lang="pl-PL" sz="1400" dirty="0" err="1" smtClean="0">
                <a:latin typeface="Comic Sans MS" pitchFamily="66" charset="0"/>
              </a:rPr>
              <a:t>more</a:t>
            </a:r>
            <a:r>
              <a:rPr lang="pl-PL" sz="1400" dirty="0" smtClean="0">
                <a:latin typeface="Comic Sans MS" pitchFamily="66" charset="0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sensitive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to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outside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conditions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  <a:p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4211960" y="3717032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 </a:t>
            </a:r>
            <a:r>
              <a:rPr lang="pl-PL" dirty="0" err="1" smtClean="0">
                <a:latin typeface="Comic Sans MS" pitchFamily="66" charset="0"/>
              </a:rPr>
              <a:t>more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sensitive</a:t>
            </a:r>
            <a:r>
              <a:rPr lang="pl-PL" dirty="0" smtClean="0">
                <a:latin typeface="Comic Sans MS" pitchFamily="66" charset="0"/>
              </a:rPr>
              <a:t> to </a:t>
            </a:r>
            <a:r>
              <a:rPr lang="pl-PL" dirty="0" err="1" smtClean="0">
                <a:latin typeface="Comic Sans MS" pitchFamily="66" charset="0"/>
              </a:rPr>
              <a:t>Relative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Humidity</a:t>
            </a:r>
            <a:r>
              <a:rPr lang="pl-PL" dirty="0" smtClean="0">
                <a:latin typeface="Comic Sans MS" pitchFamily="66" charset="0"/>
              </a:rPr>
              <a:t> (RH)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solidFill>
                  <a:srgbClr val="FF0000"/>
                </a:solidFill>
                <a:latin typeface="Comic Sans MS" pitchFamily="66" charset="0"/>
              </a:rPr>
              <a:t>lack</a:t>
            </a:r>
            <a:r>
              <a:rPr lang="pl-PL" dirty="0" smtClean="0">
                <a:solidFill>
                  <a:srgbClr val="FF0000"/>
                </a:solidFill>
                <a:latin typeface="Comic Sans MS" pitchFamily="66" charset="0"/>
              </a:rPr>
              <a:t> of </a:t>
            </a:r>
            <a:r>
              <a:rPr lang="pl-PL" dirty="0" err="1" smtClean="0">
                <a:solidFill>
                  <a:srgbClr val="FF0000"/>
                </a:solidFill>
                <a:latin typeface="Comic Sans MS" pitchFamily="66" charset="0"/>
              </a:rPr>
              <a:t>ability</a:t>
            </a:r>
            <a:r>
              <a:rPr lang="pl-PL" dirty="0" smtClean="0">
                <a:solidFill>
                  <a:srgbClr val="FF0000"/>
                </a:solidFill>
                <a:latin typeface="Comic Sans MS" pitchFamily="66" charset="0"/>
              </a:rPr>
              <a:t> to </a:t>
            </a:r>
            <a:r>
              <a:rPr lang="pl-PL" dirty="0" err="1" smtClean="0">
                <a:solidFill>
                  <a:srgbClr val="FF0000"/>
                </a:solidFill>
                <a:latin typeface="Comic Sans MS" pitchFamily="66" charset="0"/>
              </a:rPr>
              <a:t>multiplex</a:t>
            </a:r>
            <a:r>
              <a:rPr lang="pl-PL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dirty="0" err="1" smtClean="0">
                <a:solidFill>
                  <a:srgbClr val="FF0000"/>
                </a:solidFill>
                <a:latin typeface="Comic Sans MS" pitchFamily="66" charset="0"/>
              </a:rPr>
              <a:t>efficiently</a:t>
            </a:r>
            <a:r>
              <a:rPr lang="pl-PL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dirty="0" smtClean="0">
                <a:latin typeface="Comic Sans MS" pitchFamily="66" charset="0"/>
              </a:rPr>
              <a:t>(</a:t>
            </a:r>
            <a:r>
              <a:rPr lang="pl-PL" dirty="0" err="1" smtClean="0">
                <a:latin typeface="Comic Sans MS" pitchFamily="66" charset="0"/>
              </a:rPr>
              <a:t>maximum</a:t>
            </a:r>
            <a:r>
              <a:rPr lang="pl-PL" dirty="0" smtClean="0">
                <a:latin typeface="Comic Sans MS" pitchFamily="66" charset="0"/>
              </a:rPr>
              <a:t> of 3/4 </a:t>
            </a:r>
            <a:r>
              <a:rPr lang="pl-PL" dirty="0" err="1" smtClean="0">
                <a:latin typeface="Comic Sans MS" pitchFamily="66" charset="0"/>
              </a:rPr>
              <a:t>sensors</a:t>
            </a:r>
            <a:r>
              <a:rPr lang="pl-PL" dirty="0" smtClean="0">
                <a:latin typeface="Comic Sans MS" pitchFamily="66" charset="0"/>
              </a:rPr>
              <a:t> on one </a:t>
            </a:r>
            <a:r>
              <a:rPr lang="pl-PL" dirty="0" err="1" smtClean="0">
                <a:latin typeface="Comic Sans MS" pitchFamily="66" charset="0"/>
              </a:rPr>
              <a:t>fiber</a:t>
            </a:r>
            <a:r>
              <a:rPr lang="pl-PL" dirty="0" smtClean="0">
                <a:latin typeface="Comic Sans MS" pitchFamily="66" charset="0"/>
              </a:rPr>
              <a:t>)</a:t>
            </a:r>
            <a:endParaRPr lang="pl-PL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Comic Sans MS" pitchFamily="66" charset="0"/>
              </a:rPr>
              <a:t>FPG, LPG, </a:t>
            </a:r>
            <a:r>
              <a:rPr lang="pl-PL" dirty="0" err="1" smtClean="0">
                <a:latin typeface="Comic Sans MS" pitchFamily="66" charset="0"/>
              </a:rPr>
              <a:t>Continuous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sensors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340768"/>
            <a:ext cx="8226854" cy="4667421"/>
          </a:xfrm>
        </p:spPr>
        <p:txBody>
          <a:bodyPr/>
          <a:lstStyle/>
          <a:p>
            <a:r>
              <a:rPr lang="pl-PL" dirty="0" err="1" smtClean="0">
                <a:latin typeface="Comic Sans MS" pitchFamily="66" charset="0"/>
              </a:rPr>
              <a:t>Distributed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Continuous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Sensors</a:t>
            </a:r>
            <a:endParaRPr lang="pl-PL" dirty="0" smtClean="0">
              <a:latin typeface="Comic Sans MS" pitchFamily="66" charset="0"/>
            </a:endParaRP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0" y="198884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omic Sans MS" pitchFamily="66" charset="0"/>
              </a:rPr>
              <a:t>Using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the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imperfections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in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the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fiber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structure</a:t>
            </a:r>
            <a:r>
              <a:rPr lang="pl-PL" dirty="0" smtClean="0">
                <a:latin typeface="Comic Sans MS" pitchFamily="66" charset="0"/>
              </a:rPr>
              <a:t> we </a:t>
            </a:r>
            <a:r>
              <a:rPr lang="pl-PL" dirty="0" err="1" smtClean="0">
                <a:latin typeface="Comic Sans MS" pitchFamily="66" charset="0"/>
              </a:rPr>
              <a:t>can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derive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the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information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about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the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temperature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along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the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fiber</a:t>
            </a:r>
            <a:r>
              <a:rPr lang="pl-PL" dirty="0" smtClean="0">
                <a:latin typeface="Comic Sans MS" pitchFamily="66" charset="0"/>
              </a:rPr>
              <a:t>.</a:t>
            </a:r>
          </a:p>
          <a:p>
            <a:r>
              <a:rPr lang="pl-PL" dirty="0" smtClean="0"/>
              <a:t>  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323528" y="2780928"/>
            <a:ext cx="56166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err="1" smtClean="0">
                <a:latin typeface="Comic Sans MS" pitchFamily="66" charset="0"/>
              </a:rPr>
              <a:t>Used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method</a:t>
            </a:r>
            <a:r>
              <a:rPr lang="pl-PL" sz="1600" dirty="0" smtClean="0">
                <a:latin typeface="Comic Sans MS" pitchFamily="66" charset="0"/>
              </a:rPr>
              <a:t>:</a:t>
            </a:r>
          </a:p>
          <a:p>
            <a:pPr marL="342900" indent="-342900">
              <a:buAutoNum type="arabicParenR"/>
            </a:pPr>
            <a:r>
              <a:rPr lang="pl-PL" sz="1600" dirty="0" smtClean="0">
                <a:latin typeface="Comic Sans MS" pitchFamily="66" charset="0"/>
              </a:rPr>
              <a:t>We </a:t>
            </a:r>
            <a:r>
              <a:rPr lang="pl-PL" sz="1600" dirty="0" err="1" smtClean="0">
                <a:latin typeface="Comic Sans MS" pitchFamily="66" charset="0"/>
              </a:rPr>
              <a:t>send</a:t>
            </a:r>
            <a:r>
              <a:rPr lang="pl-PL" sz="1600" dirty="0" smtClean="0">
                <a:latin typeface="Comic Sans MS" pitchFamily="66" charset="0"/>
              </a:rPr>
              <a:t> a </a:t>
            </a:r>
            <a:r>
              <a:rPr lang="pl-PL" sz="1600" dirty="0" err="1" smtClean="0">
                <a:latin typeface="Comic Sans MS" pitchFamily="66" charset="0"/>
              </a:rPr>
              <a:t>short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pulse</a:t>
            </a:r>
            <a:r>
              <a:rPr lang="pl-PL" sz="1600" dirty="0" smtClean="0">
                <a:latin typeface="Comic Sans MS" pitchFamily="66" charset="0"/>
              </a:rPr>
              <a:t> of </a:t>
            </a:r>
            <a:r>
              <a:rPr lang="pl-PL" sz="1600" dirty="0" err="1" smtClean="0">
                <a:latin typeface="Comic Sans MS" pitchFamily="66" charset="0"/>
              </a:rPr>
              <a:t>light</a:t>
            </a:r>
            <a:endParaRPr lang="pl-PL" sz="1600" dirty="0" smtClean="0">
              <a:latin typeface="Comic Sans MS" pitchFamily="66" charset="0"/>
            </a:endParaRPr>
          </a:p>
          <a:p>
            <a:pPr marL="342900" indent="-342900">
              <a:buAutoNum type="arabicParenR"/>
            </a:pP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When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the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light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passes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through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mediums</a:t>
            </a:r>
            <a:r>
              <a:rPr lang="pl-PL" sz="1600" dirty="0" smtClean="0">
                <a:latin typeface="Comic Sans MS" pitchFamily="66" charset="0"/>
              </a:rPr>
              <a:t> of </a:t>
            </a:r>
            <a:r>
              <a:rPr lang="pl-PL" sz="1600" dirty="0" err="1" smtClean="0">
                <a:latin typeface="Comic Sans MS" pitchFamily="66" charset="0"/>
              </a:rPr>
              <a:t>different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refractive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indexes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some</a:t>
            </a:r>
            <a:r>
              <a:rPr lang="pl-PL" sz="1600" dirty="0" smtClean="0">
                <a:latin typeface="Comic Sans MS" pitchFamily="66" charset="0"/>
              </a:rPr>
              <a:t> of </a:t>
            </a:r>
            <a:r>
              <a:rPr lang="pl-PL" sz="1600" dirty="0" err="1" smtClean="0">
                <a:latin typeface="Comic Sans MS" pitchFamily="66" charset="0"/>
              </a:rPr>
              <a:t>it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reflects</a:t>
            </a:r>
            <a:r>
              <a:rPr lang="pl-PL" sz="1600" dirty="0" smtClean="0">
                <a:latin typeface="Comic Sans MS" pitchFamily="66" charset="0"/>
              </a:rPr>
              <a:t>.</a:t>
            </a:r>
          </a:p>
          <a:p>
            <a:pPr marL="342900" indent="-342900">
              <a:buAutoNum type="arabicParenR"/>
            </a:pPr>
            <a:r>
              <a:rPr lang="pl-PL" sz="1600" dirty="0" err="1" smtClean="0">
                <a:latin typeface="Comic Sans MS" pitchFamily="66" charset="0"/>
              </a:rPr>
              <a:t>The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amount</a:t>
            </a:r>
            <a:r>
              <a:rPr lang="pl-PL" sz="1600" dirty="0" smtClean="0">
                <a:latin typeface="Comic Sans MS" pitchFamily="66" charset="0"/>
              </a:rPr>
              <a:t> of </a:t>
            </a:r>
            <a:r>
              <a:rPr lang="pl-PL" sz="1600" dirty="0" err="1" smtClean="0">
                <a:latin typeface="Comic Sans MS" pitchFamily="66" charset="0"/>
              </a:rPr>
              <a:t>reflected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light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depends</a:t>
            </a:r>
            <a:r>
              <a:rPr lang="pl-PL" sz="1600" dirty="0" smtClean="0">
                <a:latin typeface="Comic Sans MS" pitchFamily="66" charset="0"/>
              </a:rPr>
              <a:t> on </a:t>
            </a:r>
            <a:r>
              <a:rPr lang="pl-PL" sz="1600" dirty="0" err="1" smtClean="0">
                <a:latin typeface="Comic Sans MS" pitchFamily="66" charset="0"/>
              </a:rPr>
              <a:t>the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temperature</a:t>
            </a:r>
            <a:endParaRPr lang="pl-PL" sz="1600" dirty="0" smtClean="0">
              <a:latin typeface="Comic Sans MS" pitchFamily="66" charset="0"/>
            </a:endParaRPr>
          </a:p>
          <a:p>
            <a:pPr marL="342900" indent="-342900">
              <a:buAutoNum type="arabicParenR"/>
            </a:pPr>
            <a:r>
              <a:rPr lang="pl-PL" sz="1600" dirty="0" err="1" smtClean="0">
                <a:latin typeface="Comic Sans MS" pitchFamily="66" charset="0"/>
              </a:rPr>
              <a:t>The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reflected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light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can</a:t>
            </a:r>
            <a:r>
              <a:rPr lang="pl-PL" sz="1600" dirty="0" smtClean="0">
                <a:latin typeface="Comic Sans MS" pitchFamily="66" charset="0"/>
              </a:rPr>
              <a:t> be </a:t>
            </a:r>
            <a:r>
              <a:rPr lang="pl-PL" sz="1600" dirty="0" err="1" smtClean="0">
                <a:latin typeface="Comic Sans MS" pitchFamily="66" charset="0"/>
              </a:rPr>
              <a:t>distinguished</a:t>
            </a:r>
            <a:r>
              <a:rPr lang="pl-PL" sz="1600" dirty="0" smtClean="0">
                <a:latin typeface="Comic Sans MS" pitchFamily="66" charset="0"/>
              </a:rPr>
              <a:t> by </a:t>
            </a:r>
            <a:r>
              <a:rPr lang="pl-PL" sz="1600" dirty="0" err="1" smtClean="0">
                <a:latin typeface="Comic Sans MS" pitchFamily="66" charset="0"/>
              </a:rPr>
              <a:t>the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different</a:t>
            </a:r>
            <a:r>
              <a:rPr lang="pl-PL" sz="1600" dirty="0" smtClean="0">
                <a:latin typeface="Comic Sans MS" pitchFamily="66" charset="0"/>
              </a:rPr>
              <a:t> time of </a:t>
            </a:r>
            <a:r>
              <a:rPr lang="pl-PL" sz="1600" dirty="0" err="1" smtClean="0">
                <a:latin typeface="Comic Sans MS" pitchFamily="66" charset="0"/>
              </a:rPr>
              <a:t>arrivals</a:t>
            </a:r>
            <a:r>
              <a:rPr lang="pl-PL" sz="1600" dirty="0" smtClean="0">
                <a:latin typeface="Comic Sans MS" pitchFamily="66" charset="0"/>
              </a:rPr>
              <a:t>, </a:t>
            </a:r>
            <a:r>
              <a:rPr lang="pl-PL" sz="1600" dirty="0" err="1" smtClean="0">
                <a:latin typeface="Comic Sans MS" pitchFamily="66" charset="0"/>
              </a:rPr>
              <a:t>which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precisely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tells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us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the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position</a:t>
            </a:r>
            <a:r>
              <a:rPr lang="pl-PL" sz="1600" dirty="0" smtClean="0">
                <a:latin typeface="Comic Sans MS" pitchFamily="66" charset="0"/>
              </a:rPr>
              <a:t> of </a:t>
            </a:r>
            <a:r>
              <a:rPr lang="pl-PL" sz="1600" dirty="0" err="1" smtClean="0">
                <a:latin typeface="Comic Sans MS" pitchFamily="66" charset="0"/>
              </a:rPr>
              <a:t>the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imperfection</a:t>
            </a:r>
            <a:endParaRPr lang="pl-PL" sz="1600" dirty="0" smtClean="0">
              <a:latin typeface="Comic Sans MS" pitchFamily="66" charset="0"/>
            </a:endParaRPr>
          </a:p>
          <a:p>
            <a:pPr marL="342900" indent="-342900">
              <a:buAutoNum type="arabicParenR"/>
            </a:pPr>
            <a:r>
              <a:rPr lang="pl-PL" sz="1600" dirty="0" err="1" smtClean="0">
                <a:latin typeface="Comic Sans MS" pitchFamily="66" charset="0"/>
              </a:rPr>
              <a:t>Therefore</a:t>
            </a:r>
            <a:r>
              <a:rPr lang="pl-PL" sz="1600" dirty="0" smtClean="0">
                <a:latin typeface="Comic Sans MS" pitchFamily="66" charset="0"/>
              </a:rPr>
              <a:t> we </a:t>
            </a:r>
            <a:r>
              <a:rPr lang="pl-PL" sz="1600" dirty="0" err="1" smtClean="0">
                <a:latin typeface="Comic Sans MS" pitchFamily="66" charset="0"/>
              </a:rPr>
              <a:t>can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use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the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structure</a:t>
            </a:r>
            <a:r>
              <a:rPr lang="pl-PL" sz="1600" dirty="0" smtClean="0">
                <a:latin typeface="Comic Sans MS" pitchFamily="66" charset="0"/>
              </a:rPr>
              <a:t> as a </a:t>
            </a:r>
            <a:r>
              <a:rPr lang="pl-PL" sz="1600" dirty="0" err="1" smtClean="0">
                <a:latin typeface="Comic Sans MS" pitchFamily="66" charset="0"/>
              </a:rPr>
              <a:t>continuous</a:t>
            </a:r>
            <a:r>
              <a:rPr lang="pl-PL" sz="1600" dirty="0" smtClean="0">
                <a:latin typeface="Comic Sans MS" pitchFamily="66" charset="0"/>
              </a:rPr>
              <a:t> </a:t>
            </a:r>
            <a:r>
              <a:rPr lang="pl-PL" sz="1600" dirty="0" err="1" smtClean="0">
                <a:latin typeface="Comic Sans MS" pitchFamily="66" charset="0"/>
              </a:rPr>
              <a:t>temperature</a:t>
            </a:r>
            <a:r>
              <a:rPr lang="pl-PL" sz="1600" dirty="0" smtClean="0">
                <a:latin typeface="Comic Sans MS" pitchFamily="66" charset="0"/>
              </a:rPr>
              <a:t> sensor</a:t>
            </a:r>
            <a:endParaRPr lang="pl-PL" sz="1600" dirty="0">
              <a:latin typeface="Comic Sans MS" pitchFamily="66" charset="0"/>
            </a:endParaRPr>
          </a:p>
        </p:txBody>
      </p:sp>
      <p:pic>
        <p:nvPicPr>
          <p:cNvPr id="6" name="Obraz 5" descr="hqdefault.jpg"/>
          <p:cNvPicPr>
            <a:picLocks noChangeAspect="1"/>
          </p:cNvPicPr>
          <p:nvPr/>
        </p:nvPicPr>
        <p:blipFill>
          <a:blip r:embed="rId2" cstate="print"/>
          <a:srcRect l="2174" t="14493" r="2174" b="13043"/>
          <a:stretch>
            <a:fillRect/>
          </a:stretch>
        </p:blipFill>
        <p:spPr>
          <a:xfrm>
            <a:off x="5868144" y="2636912"/>
            <a:ext cx="3168352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404664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err="1" smtClean="0">
                <a:latin typeface="Comic Sans MS" pitchFamily="66" charset="0"/>
              </a:rPr>
              <a:t>Thanks</a:t>
            </a:r>
            <a:r>
              <a:rPr lang="pl-PL" sz="4000" dirty="0" smtClean="0">
                <a:latin typeface="Comic Sans MS" pitchFamily="66" charset="0"/>
              </a:rPr>
              <a:t> for </a:t>
            </a:r>
            <a:r>
              <a:rPr lang="pl-PL" sz="4000" dirty="0" err="1" smtClean="0">
                <a:latin typeface="Comic Sans MS" pitchFamily="66" charset="0"/>
              </a:rPr>
              <a:t>your</a:t>
            </a:r>
            <a:r>
              <a:rPr lang="pl-PL" sz="4000" dirty="0" smtClean="0">
                <a:latin typeface="Comic Sans MS" pitchFamily="66" charset="0"/>
              </a:rPr>
              <a:t> </a:t>
            </a:r>
            <a:r>
              <a:rPr lang="pl-PL" sz="4000" dirty="0" err="1" smtClean="0">
                <a:latin typeface="Comic Sans MS" pitchFamily="66" charset="0"/>
              </a:rPr>
              <a:t>attention</a:t>
            </a:r>
            <a:endParaRPr lang="pl-PL" sz="4000" dirty="0">
              <a:latin typeface="Comic Sans MS" pitchFamily="66" charset="0"/>
            </a:endParaRPr>
          </a:p>
        </p:txBody>
      </p:sp>
      <p:pic>
        <p:nvPicPr>
          <p:cNvPr id="3" name="Obraz 2" descr="IMG_20181108_110327474_HD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268760"/>
            <a:ext cx="6144683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Comic Sans MS" pitchFamily="66" charset="0"/>
              </a:rPr>
              <a:t>Our</a:t>
            </a:r>
            <a:r>
              <a:rPr lang="pl-PL" dirty="0" smtClean="0">
                <a:latin typeface="Comic Sans MS" pitchFamily="66" charset="0"/>
              </a:rPr>
              <a:t> master and </a:t>
            </a:r>
            <a:r>
              <a:rPr lang="pl-PL" dirty="0" err="1" smtClean="0">
                <a:latin typeface="Comic Sans MS" pitchFamily="66" charset="0"/>
              </a:rPr>
              <a:t>teacher</a:t>
            </a:r>
            <a:r>
              <a:rPr lang="pl-PL" dirty="0" smtClean="0">
                <a:latin typeface="Comic Sans MS" pitchFamily="66" charset="0"/>
              </a:rPr>
              <a:t> - Neil</a:t>
            </a:r>
            <a:endParaRPr lang="pl-PL" dirty="0">
              <a:latin typeface="Comic Sans MS" pitchFamily="66" charset="0"/>
            </a:endParaRPr>
          </a:p>
        </p:txBody>
      </p:sp>
      <p:pic>
        <p:nvPicPr>
          <p:cNvPr id="4" name="Symbol zastępczy zawartości 3" descr="safe_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268760"/>
            <a:ext cx="6635178" cy="4392488"/>
          </a:xfrm>
        </p:spPr>
      </p:pic>
      <p:sp>
        <p:nvSpPr>
          <p:cNvPr id="6" name="Elipsa 5"/>
          <p:cNvSpPr/>
          <p:nvPr/>
        </p:nvSpPr>
        <p:spPr>
          <a:xfrm>
            <a:off x="3059832" y="2564904"/>
            <a:ext cx="504056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Comic Sans MS" pitchFamily="66" charset="0"/>
              </a:rPr>
              <a:t>Transition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Radiation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Tracker</a:t>
            </a:r>
            <a:r>
              <a:rPr lang="pl-PL" dirty="0" smtClean="0">
                <a:latin typeface="Comic Sans MS" pitchFamily="66" charset="0"/>
              </a:rPr>
              <a:t> (TRT) 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endParaRPr lang="pl-PL" dirty="0"/>
          </a:p>
        </p:txBody>
      </p:sp>
      <p:grpSp>
        <p:nvGrpSpPr>
          <p:cNvPr id="6" name="Grupa 5"/>
          <p:cNvGrpSpPr/>
          <p:nvPr/>
        </p:nvGrpSpPr>
        <p:grpSpPr>
          <a:xfrm>
            <a:off x="179512" y="1772816"/>
            <a:ext cx="6226080" cy="3703641"/>
            <a:chOff x="251520" y="1916832"/>
            <a:chExt cx="6226080" cy="3703641"/>
          </a:xfrm>
        </p:grpSpPr>
        <p:pic>
          <p:nvPicPr>
            <p:cNvPr id="4" name="Obraz 3" descr="2018-11-14 (3)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520" y="1916832"/>
              <a:ext cx="6226080" cy="37036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Prostokąt 4"/>
            <p:cNvSpPr/>
            <p:nvPr/>
          </p:nvSpPr>
          <p:spPr>
            <a:xfrm>
              <a:off x="251520" y="2420888"/>
              <a:ext cx="432048" cy="15121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7" name="pole tekstowe 6"/>
          <p:cNvSpPr txBox="1"/>
          <p:nvPr/>
        </p:nvSpPr>
        <p:spPr>
          <a:xfrm>
            <a:off x="6588224" y="1844824"/>
            <a:ext cx="25557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 </a:t>
            </a:r>
            <a:r>
              <a:rPr lang="pl-PL" sz="2400" dirty="0" smtClean="0">
                <a:latin typeface="Comic Sans MS" pitchFamily="66" charset="0"/>
              </a:rPr>
              <a:t>3 </a:t>
            </a:r>
            <a:r>
              <a:rPr lang="pl-PL" sz="2400" dirty="0" err="1" smtClean="0">
                <a:latin typeface="Comic Sans MS" pitchFamily="66" charset="0"/>
              </a:rPr>
              <a:t>types</a:t>
            </a:r>
            <a:r>
              <a:rPr lang="pl-PL" sz="2400" dirty="0" smtClean="0">
                <a:latin typeface="Comic Sans MS" pitchFamily="66" charset="0"/>
              </a:rPr>
              <a:t> of </a:t>
            </a:r>
            <a:r>
              <a:rPr lang="pl-PL" sz="2400" dirty="0" err="1" smtClean="0">
                <a:latin typeface="Comic Sans MS" pitchFamily="66" charset="0"/>
              </a:rPr>
              <a:t>trackers</a:t>
            </a:r>
            <a:endParaRPr lang="pl-PL" sz="24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Pixel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detector</a:t>
            </a:r>
            <a:endParaRPr lang="pl-PL" sz="24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smtClean="0">
                <a:latin typeface="Comic Sans MS" pitchFamily="66" charset="0"/>
              </a:rPr>
              <a:t>Semiconductor </a:t>
            </a:r>
            <a:r>
              <a:rPr lang="pl-PL" sz="2400" dirty="0" err="1" smtClean="0">
                <a:latin typeface="Comic Sans MS" pitchFamily="66" charset="0"/>
              </a:rPr>
              <a:t>tracker</a:t>
            </a:r>
            <a:r>
              <a:rPr lang="pl-PL" sz="2400" dirty="0" smtClean="0">
                <a:latin typeface="Comic Sans MS" pitchFamily="66" charset="0"/>
              </a:rPr>
              <a:t> (SCT)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smtClean="0">
                <a:latin typeface="Comic Sans MS" pitchFamily="66" charset="0"/>
              </a:rPr>
              <a:t>TRT ( </a:t>
            </a:r>
            <a:r>
              <a:rPr lang="pl-PL" sz="2400" dirty="0" err="1" smtClean="0">
                <a:latin typeface="Comic Sans MS" pitchFamily="66" charset="0"/>
              </a:rPr>
              <a:t>Barrel</a:t>
            </a:r>
            <a:r>
              <a:rPr lang="pl-PL" sz="2400" dirty="0" smtClean="0">
                <a:latin typeface="Comic Sans MS" pitchFamily="66" charset="0"/>
              </a:rPr>
              <a:t> and </a:t>
            </a:r>
            <a:r>
              <a:rPr lang="pl-PL" sz="2400" dirty="0" err="1" smtClean="0">
                <a:latin typeface="Comic Sans MS" pitchFamily="66" charset="0"/>
              </a:rPr>
              <a:t>End-cap</a:t>
            </a:r>
            <a:r>
              <a:rPr lang="pl-PL" sz="2400" dirty="0" smtClean="0">
                <a:latin typeface="Comic Sans MS" pitchFamily="66" charset="0"/>
              </a:rPr>
              <a:t>)</a:t>
            </a:r>
            <a:endParaRPr lang="pl-PL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latin typeface="Comic Sans MS" pitchFamily="66" charset="0"/>
              </a:rPr>
              <a:t>How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it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works</a:t>
            </a:r>
            <a:r>
              <a:rPr lang="pl-PL" dirty="0" smtClean="0">
                <a:latin typeface="Comic Sans MS" pitchFamily="66" charset="0"/>
              </a:rPr>
              <a:t>?</a:t>
            </a:r>
            <a:endParaRPr lang="pl-PL" dirty="0">
              <a:latin typeface="Comic Sans MS" pitchFamily="66" charset="0"/>
            </a:endParaRPr>
          </a:p>
        </p:txBody>
      </p:sp>
      <p:pic>
        <p:nvPicPr>
          <p:cNvPr id="4" name="Symbol zastępczy zawartości 3" descr="2018-11-15 (2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5189054" cy="4667250"/>
          </a:xfrm>
        </p:spPr>
      </p:pic>
      <p:sp>
        <p:nvSpPr>
          <p:cNvPr id="5" name="pole tekstowe 4"/>
          <p:cNvSpPr txBox="1"/>
          <p:nvPr/>
        </p:nvSpPr>
        <p:spPr>
          <a:xfrm>
            <a:off x="5724128" y="1772816"/>
            <a:ext cx="28803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 </a:t>
            </a:r>
            <a:r>
              <a:rPr lang="pl-PL" sz="2400" dirty="0" smtClean="0">
                <a:latin typeface="Comic Sans MS" pitchFamily="66" charset="0"/>
              </a:rPr>
              <a:t>Geiger - </a:t>
            </a:r>
            <a:r>
              <a:rPr lang="pl-PL" sz="2400" dirty="0" err="1" smtClean="0">
                <a:latin typeface="Comic Sans MS" pitchFamily="66" charset="0"/>
              </a:rPr>
              <a:t>M</a:t>
            </a:r>
            <a:r>
              <a:rPr lang="pl-PL" sz="2400" dirty="0" err="1" smtClean="0">
                <a:latin typeface="Comic Sans MS" pitchFamily="66" charset="0"/>
              </a:rPr>
              <a:t>ueller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scheme</a:t>
            </a:r>
            <a:endParaRPr lang="pl-PL" sz="24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Ionisation</a:t>
            </a:r>
            <a:r>
              <a:rPr lang="pl-PL" sz="2400" dirty="0" smtClean="0">
                <a:latin typeface="Comic Sans MS" pitchFamily="66" charset="0"/>
              </a:rPr>
              <a:t> of </a:t>
            </a:r>
            <a:r>
              <a:rPr lang="pl-PL" sz="2400" dirty="0" err="1" smtClean="0">
                <a:latin typeface="Comic Sans MS" pitchFamily="66" charset="0"/>
              </a:rPr>
              <a:t>the</a:t>
            </a:r>
            <a:r>
              <a:rPr lang="pl-PL" sz="2400" dirty="0" smtClean="0">
                <a:latin typeface="Comic Sans MS" pitchFamily="66" charset="0"/>
              </a:rPr>
              <a:t> gas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Amplification</a:t>
            </a:r>
            <a:r>
              <a:rPr lang="pl-PL" sz="2400" dirty="0" smtClean="0">
                <a:latin typeface="Comic Sans MS" pitchFamily="66" charset="0"/>
              </a:rPr>
              <a:t> of </a:t>
            </a:r>
            <a:r>
              <a:rPr lang="pl-PL" sz="2400" dirty="0" err="1" smtClean="0">
                <a:latin typeface="Comic Sans MS" pitchFamily="66" charset="0"/>
              </a:rPr>
              <a:t>the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current</a:t>
            </a:r>
            <a:r>
              <a:rPr lang="pl-PL" sz="2400" dirty="0" smtClean="0">
                <a:latin typeface="Comic Sans MS" pitchFamily="66" charset="0"/>
              </a:rPr>
              <a:t>( High </a:t>
            </a:r>
            <a:r>
              <a:rPr lang="pl-PL" sz="2400" dirty="0" err="1" smtClean="0">
                <a:latin typeface="Comic Sans MS" pitchFamily="66" charset="0"/>
              </a:rPr>
              <a:t>voltage</a:t>
            </a:r>
            <a:r>
              <a:rPr lang="pl-PL" sz="2400" dirty="0" smtClean="0"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Current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measurement</a:t>
            </a:r>
            <a:endParaRPr lang="pl-PL" sz="24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dirty="0" err="1" smtClean="0">
                <a:latin typeface="Comic Sans MS" pitchFamily="66" charset="0"/>
              </a:rPr>
              <a:t>Different</a:t>
            </a:r>
            <a:r>
              <a:rPr lang="pl-PL" sz="3600" dirty="0" smtClean="0">
                <a:latin typeface="Comic Sans MS" pitchFamily="66" charset="0"/>
              </a:rPr>
              <a:t> </a:t>
            </a:r>
            <a:r>
              <a:rPr lang="pl-PL" sz="3600" dirty="0" err="1" smtClean="0">
                <a:latin typeface="Comic Sans MS" pitchFamily="66" charset="0"/>
              </a:rPr>
              <a:t>position</a:t>
            </a:r>
            <a:r>
              <a:rPr lang="pl-PL" sz="3600" dirty="0" smtClean="0">
                <a:latin typeface="Comic Sans MS" pitchFamily="66" charset="0"/>
              </a:rPr>
              <a:t> -&gt; </a:t>
            </a:r>
            <a:r>
              <a:rPr lang="pl-PL" sz="3600" dirty="0" err="1" smtClean="0">
                <a:latin typeface="Comic Sans MS" pitchFamily="66" charset="0"/>
              </a:rPr>
              <a:t>different</a:t>
            </a:r>
            <a:r>
              <a:rPr lang="pl-PL" sz="3600" dirty="0" smtClean="0">
                <a:latin typeface="Comic Sans MS" pitchFamily="66" charset="0"/>
              </a:rPr>
              <a:t> </a:t>
            </a:r>
            <a:r>
              <a:rPr lang="pl-PL" sz="3600" dirty="0" err="1" smtClean="0">
                <a:latin typeface="Comic Sans MS" pitchFamily="66" charset="0"/>
              </a:rPr>
              <a:t>structure</a:t>
            </a:r>
            <a:endParaRPr lang="pl-PL" sz="3600" dirty="0">
              <a:latin typeface="Comic Sans MS" pitchFamily="66" charset="0"/>
            </a:endParaRPr>
          </a:p>
        </p:txBody>
      </p:sp>
      <p:pic>
        <p:nvPicPr>
          <p:cNvPr id="5" name="Obraz 4" descr="IMG_20181106_1442578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2708920"/>
            <a:ext cx="4248472" cy="3186354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4499992" y="148478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omic Sans MS" pitchFamily="66" charset="0"/>
              </a:rPr>
              <a:t>Positioned</a:t>
            </a:r>
            <a:r>
              <a:rPr lang="pl-PL" dirty="0" smtClean="0">
                <a:latin typeface="Comic Sans MS" pitchFamily="66" charset="0"/>
              </a:rPr>
              <a:t> near </a:t>
            </a:r>
            <a:r>
              <a:rPr lang="pl-PL" dirty="0" err="1" smtClean="0">
                <a:latin typeface="Comic Sans MS" pitchFamily="66" charset="0"/>
              </a:rPr>
              <a:t>the</a:t>
            </a:r>
            <a:r>
              <a:rPr lang="pl-PL" dirty="0" smtClean="0">
                <a:latin typeface="Comic Sans MS" pitchFamily="66" charset="0"/>
              </a:rPr>
              <a:t> IP, </a:t>
            </a:r>
            <a:r>
              <a:rPr lang="pl-PL" dirty="0" err="1" smtClean="0">
                <a:latin typeface="Comic Sans MS" pitchFamily="66" charset="0"/>
              </a:rPr>
              <a:t>designed</a:t>
            </a:r>
            <a:r>
              <a:rPr lang="pl-PL" dirty="0" smtClean="0">
                <a:latin typeface="Comic Sans MS" pitchFamily="66" charset="0"/>
              </a:rPr>
              <a:t> to </a:t>
            </a:r>
            <a:r>
              <a:rPr lang="pl-PL" dirty="0" err="1" smtClean="0">
                <a:latin typeface="Comic Sans MS" pitchFamily="66" charset="0"/>
              </a:rPr>
              <a:t>detect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particles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moving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perpendicular</a:t>
            </a:r>
            <a:r>
              <a:rPr lang="pl-PL" dirty="0" smtClean="0">
                <a:latin typeface="Comic Sans MS" pitchFamily="66" charset="0"/>
              </a:rPr>
              <a:t> to </a:t>
            </a:r>
            <a:r>
              <a:rPr lang="pl-PL" dirty="0" err="1" smtClean="0">
                <a:latin typeface="Comic Sans MS" pitchFamily="66" charset="0"/>
              </a:rPr>
              <a:t>the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beam</a:t>
            </a:r>
            <a:r>
              <a:rPr lang="pl-PL" dirty="0" smtClean="0">
                <a:latin typeface="Comic Sans MS" pitchFamily="66" charset="0"/>
              </a:rPr>
              <a:t>(</a:t>
            </a:r>
            <a:r>
              <a:rPr lang="pl-PL" dirty="0" err="1" smtClean="0">
                <a:latin typeface="Comic Sans MS" pitchFamily="66" charset="0"/>
              </a:rPr>
              <a:t>Barrel</a:t>
            </a:r>
            <a:r>
              <a:rPr lang="pl-PL" dirty="0" smtClean="0">
                <a:latin typeface="Comic Sans MS" pitchFamily="66" charset="0"/>
              </a:rPr>
              <a:t>).</a:t>
            </a:r>
            <a:endParaRPr lang="pl-PL" dirty="0">
              <a:latin typeface="Comic Sans MS" pitchFamily="66" charset="0"/>
            </a:endParaRPr>
          </a:p>
        </p:txBody>
      </p:sp>
      <p:pic>
        <p:nvPicPr>
          <p:cNvPr id="9" name="Symbol zastępczy zawartości 8" descr="trt-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412776"/>
            <a:ext cx="4153816" cy="33843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dirty="0" err="1" smtClean="0">
                <a:latin typeface="Comic Sans MS" pitchFamily="66" charset="0"/>
              </a:rPr>
              <a:t>Different</a:t>
            </a:r>
            <a:r>
              <a:rPr lang="pl-PL" sz="3600" dirty="0" smtClean="0">
                <a:latin typeface="Comic Sans MS" pitchFamily="66" charset="0"/>
              </a:rPr>
              <a:t> </a:t>
            </a:r>
            <a:r>
              <a:rPr lang="pl-PL" sz="3600" dirty="0" err="1" smtClean="0">
                <a:latin typeface="Comic Sans MS" pitchFamily="66" charset="0"/>
              </a:rPr>
              <a:t>position</a:t>
            </a:r>
            <a:r>
              <a:rPr lang="pl-PL" sz="3600" dirty="0" smtClean="0">
                <a:latin typeface="Comic Sans MS" pitchFamily="66" charset="0"/>
              </a:rPr>
              <a:t> -&gt; </a:t>
            </a:r>
            <a:r>
              <a:rPr lang="pl-PL" sz="3600" dirty="0" err="1" smtClean="0">
                <a:latin typeface="Comic Sans MS" pitchFamily="66" charset="0"/>
              </a:rPr>
              <a:t>different</a:t>
            </a:r>
            <a:r>
              <a:rPr lang="pl-PL" sz="3600" dirty="0" smtClean="0">
                <a:latin typeface="Comic Sans MS" pitchFamily="66" charset="0"/>
              </a:rPr>
              <a:t> </a:t>
            </a:r>
            <a:r>
              <a:rPr lang="pl-PL" sz="3600" dirty="0" err="1" smtClean="0">
                <a:latin typeface="Comic Sans MS" pitchFamily="66" charset="0"/>
              </a:rPr>
              <a:t>structure</a:t>
            </a:r>
            <a:endParaRPr lang="pl-PL" sz="3600" dirty="0">
              <a:latin typeface="Comic Sans MS" pitchFamily="66" charset="0"/>
            </a:endParaRPr>
          </a:p>
        </p:txBody>
      </p:sp>
      <p:pic>
        <p:nvPicPr>
          <p:cNvPr id="4" name="Symbol zastępczy zawartości 3" descr="IMG_20181106_1351252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3212976"/>
            <a:ext cx="3401120" cy="2550840"/>
          </a:xfrm>
        </p:spPr>
      </p:pic>
      <p:sp>
        <p:nvSpPr>
          <p:cNvPr id="5" name="pole tekstowe 4"/>
          <p:cNvSpPr txBox="1"/>
          <p:nvPr/>
        </p:nvSpPr>
        <p:spPr>
          <a:xfrm>
            <a:off x="683568" y="4437112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omic Sans MS" pitchFamily="66" charset="0"/>
              </a:rPr>
              <a:t>Positioned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further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from</a:t>
            </a:r>
            <a:r>
              <a:rPr lang="pl-PL" dirty="0" smtClean="0">
                <a:latin typeface="Comic Sans MS" pitchFamily="66" charset="0"/>
              </a:rPr>
              <a:t> IP, </a:t>
            </a:r>
            <a:r>
              <a:rPr lang="pl-PL" dirty="0" err="1" smtClean="0">
                <a:latin typeface="Comic Sans MS" pitchFamily="66" charset="0"/>
              </a:rPr>
              <a:t>designed</a:t>
            </a:r>
            <a:r>
              <a:rPr lang="pl-PL" dirty="0" smtClean="0">
                <a:latin typeface="Comic Sans MS" pitchFamily="66" charset="0"/>
              </a:rPr>
              <a:t> to </a:t>
            </a:r>
            <a:r>
              <a:rPr lang="pl-PL" dirty="0" err="1" smtClean="0">
                <a:latin typeface="Comic Sans MS" pitchFamily="66" charset="0"/>
              </a:rPr>
              <a:t>detect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particles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moving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parallel</a:t>
            </a:r>
            <a:r>
              <a:rPr lang="pl-PL" dirty="0" smtClean="0">
                <a:latin typeface="Comic Sans MS" pitchFamily="66" charset="0"/>
              </a:rPr>
              <a:t> to </a:t>
            </a:r>
            <a:r>
              <a:rPr lang="pl-PL" dirty="0" err="1" smtClean="0">
                <a:latin typeface="Comic Sans MS" pitchFamily="66" charset="0"/>
              </a:rPr>
              <a:t>the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beam</a:t>
            </a:r>
            <a:r>
              <a:rPr lang="pl-PL" dirty="0" smtClean="0">
                <a:latin typeface="Comic Sans MS" pitchFamily="66" charset="0"/>
              </a:rPr>
              <a:t>(</a:t>
            </a:r>
            <a:r>
              <a:rPr lang="pl-PL" dirty="0" err="1" smtClean="0">
                <a:latin typeface="Comic Sans MS" pitchFamily="66" charset="0"/>
              </a:rPr>
              <a:t>End-cap</a:t>
            </a:r>
            <a:r>
              <a:rPr lang="pl-PL" dirty="0" smtClean="0">
                <a:latin typeface="Comic Sans MS" pitchFamily="66" charset="0"/>
              </a:rPr>
              <a:t>).</a:t>
            </a:r>
            <a:endParaRPr lang="pl-PL" dirty="0">
              <a:latin typeface="Comic Sans MS" pitchFamily="66" charset="0"/>
            </a:endParaRPr>
          </a:p>
        </p:txBody>
      </p:sp>
      <p:pic>
        <p:nvPicPr>
          <p:cNvPr id="6" name="Obraz 5" descr="trt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96752"/>
            <a:ext cx="5339408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6323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GEM detectors- </a:t>
            </a:r>
            <a:r>
              <a:rPr lang="en-GB" sz="3200" b="1" dirty="0">
                <a:latin typeface="Comic Sans MS" panose="030F0702030302020204" pitchFamily="66" charset="0"/>
              </a:rPr>
              <a:t>gas electron multiplier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omic Sans MS" panose="030F0702030302020204" pitchFamily="66" charset="0"/>
              </a:rPr>
              <a:t>A </a:t>
            </a:r>
            <a:r>
              <a:rPr lang="en-GB" sz="1200" dirty="0">
                <a:latin typeface="Comic Sans MS" panose="030F0702030302020204" pitchFamily="66" charset="0"/>
              </a:rPr>
              <a:t>gas electron multiplier (GEM) consists of a thin, metal-clad polymer foil, chemically pierced by a high density of holes. On application of a difference of potential between the two electrodes, electrons released by radiation in the gas on one side of the structure drift into the holes, multiply and transfer to a collection region.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852936"/>
            <a:ext cx="2304256" cy="25414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6370" y="2708921"/>
            <a:ext cx="1741694" cy="30963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2420888"/>
            <a:ext cx="3277982" cy="328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614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Comic Sans MS" pitchFamily="66" charset="0"/>
              </a:rPr>
              <a:t>Heat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conductivity</a:t>
            </a:r>
            <a:r>
              <a:rPr lang="pl-PL" dirty="0" smtClean="0">
                <a:latin typeface="Comic Sans MS" pitchFamily="66" charset="0"/>
              </a:rPr>
              <a:t> </a:t>
            </a:r>
            <a:r>
              <a:rPr lang="pl-PL" dirty="0" err="1" smtClean="0">
                <a:latin typeface="Comic Sans MS" pitchFamily="66" charset="0"/>
              </a:rPr>
              <a:t>measurements</a:t>
            </a:r>
            <a:endParaRPr lang="pl-PL" dirty="0">
              <a:latin typeface="Comic Sans MS" pitchFamily="66" charset="0"/>
            </a:endParaRPr>
          </a:p>
        </p:txBody>
      </p:sp>
      <p:pic>
        <p:nvPicPr>
          <p:cNvPr id="4" name="Symbol zastępczy zawartości 3" descr="Pudełko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56218" y="1412776"/>
            <a:ext cx="5987782" cy="3429848"/>
          </a:xfrm>
        </p:spPr>
      </p:pic>
      <p:sp>
        <p:nvSpPr>
          <p:cNvPr id="5" name="pole tekstowe 4"/>
          <p:cNvSpPr txBox="1"/>
          <p:nvPr/>
        </p:nvSpPr>
        <p:spPr>
          <a:xfrm>
            <a:off x="5796136" y="4077072"/>
            <a:ext cx="3240360" cy="307777"/>
          </a:xfrm>
          <a:prstGeom prst="rect">
            <a:avLst/>
          </a:prstGeom>
          <a:noFill/>
          <a:effectLst>
            <a:glow rad="228600">
              <a:schemeClr val="accent4">
                <a:lumMod val="60000"/>
                <a:lumOff val="4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Existing</a:t>
            </a:r>
            <a:r>
              <a:rPr lang="pl-PL" sz="1400" dirty="0" smtClean="0">
                <a:solidFill>
                  <a:srgbClr val="FF0000"/>
                </a:solidFill>
                <a:latin typeface="Comic Sans MS" pitchFamily="66" charset="0"/>
              </a:rPr>
              <a:t> thermal </a:t>
            </a:r>
            <a:r>
              <a:rPr lang="pl-PL" sz="1400" dirty="0" err="1" smtClean="0">
                <a:solidFill>
                  <a:srgbClr val="FF0000"/>
                </a:solidFill>
                <a:latin typeface="Comic Sans MS" pitchFamily="66" charset="0"/>
              </a:rPr>
              <a:t>bridge</a:t>
            </a:r>
            <a:endParaRPr lang="pl-PL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251520" y="1628800"/>
            <a:ext cx="2952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Detecter</a:t>
            </a:r>
            <a:r>
              <a:rPr lang="pl-PL" sz="2400" dirty="0" smtClean="0">
                <a:latin typeface="Comic Sans MS" pitchFamily="66" charset="0"/>
              </a:rPr>
              <a:t> thermal </a:t>
            </a:r>
            <a:r>
              <a:rPr lang="pl-PL" sz="2400" dirty="0" err="1" smtClean="0">
                <a:latin typeface="Comic Sans MS" pitchFamily="66" charset="0"/>
              </a:rPr>
              <a:t>isolation</a:t>
            </a:r>
            <a:endParaRPr lang="pl-PL" sz="24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Faraday’s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cage</a:t>
            </a:r>
            <a:endParaRPr lang="pl-PL" sz="24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smtClean="0">
                <a:latin typeface="Comic Sans MS" pitchFamily="66" charset="0"/>
              </a:rPr>
              <a:t>Temp. gradient </a:t>
            </a:r>
            <a:r>
              <a:rPr lang="pl-PL" sz="2400" dirty="0" err="1" smtClean="0">
                <a:latin typeface="Comic Sans MS" pitchFamily="66" charset="0"/>
              </a:rPr>
              <a:t>up</a:t>
            </a:r>
            <a:r>
              <a:rPr lang="pl-PL" sz="2400" dirty="0" smtClean="0">
                <a:latin typeface="Comic Sans MS" pitchFamily="66" charset="0"/>
              </a:rPr>
              <a:t> to 50 K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Isolation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needed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because</a:t>
            </a:r>
            <a:r>
              <a:rPr lang="pl-PL" sz="2400" dirty="0" smtClean="0">
                <a:latin typeface="Comic Sans MS" pitchFamily="66" charset="0"/>
              </a:rPr>
              <a:t> of </a:t>
            </a:r>
            <a:r>
              <a:rPr lang="pl-PL" sz="2400" dirty="0" err="1" smtClean="0">
                <a:latin typeface="Comic Sans MS" pitchFamily="66" charset="0"/>
              </a:rPr>
              <a:t>the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water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vapour</a:t>
            </a:r>
            <a:r>
              <a:rPr lang="pl-PL" sz="2400" dirty="0" smtClean="0">
                <a:latin typeface="Comic Sans MS" pitchFamily="66" charset="0"/>
              </a:rPr>
              <a:t> </a:t>
            </a:r>
            <a:r>
              <a:rPr lang="pl-PL" sz="2400" dirty="0" err="1" smtClean="0">
                <a:latin typeface="Comic Sans MS" pitchFamily="66" charset="0"/>
              </a:rPr>
              <a:t>condensation</a:t>
            </a:r>
            <a:r>
              <a:rPr lang="pl-PL" sz="2400" dirty="0" smtClean="0">
                <a:latin typeface="Comic Sans MS" pitchFamily="66" charset="0"/>
              </a:rPr>
              <a:t> </a:t>
            </a:r>
            <a:endParaRPr lang="pl-PL" sz="2400" dirty="0">
              <a:latin typeface="Comic Sans MS" pitchFamily="66" charset="0"/>
            </a:endParaRPr>
          </a:p>
        </p:txBody>
      </p:sp>
      <p:cxnSp>
        <p:nvCxnSpPr>
          <p:cNvPr id="8" name="Łącznik prosty ze strzałką 7"/>
          <p:cNvCxnSpPr/>
          <p:nvPr/>
        </p:nvCxnSpPr>
        <p:spPr>
          <a:xfrm flipH="1" flipV="1">
            <a:off x="5940152" y="2996952"/>
            <a:ext cx="936104" cy="1008112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CERN_4-3</Template>
  <TotalTime>948</TotalTime>
  <Words>997</Words>
  <Application>Microsoft Office PowerPoint</Application>
  <PresentationFormat>Pokaz na ekranie (4:3)</PresentationFormat>
  <Paragraphs>151</Paragraphs>
  <Slides>24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5" baseType="lpstr">
      <vt:lpstr>CERNCorporate4-3</vt:lpstr>
      <vt:lpstr>Thermions</vt:lpstr>
      <vt:lpstr>Work timeline</vt:lpstr>
      <vt:lpstr>Our master and teacher - Neil</vt:lpstr>
      <vt:lpstr>Transition Radiation Tracker (TRT) </vt:lpstr>
      <vt:lpstr>How it works?</vt:lpstr>
      <vt:lpstr>Different position -&gt; different structure</vt:lpstr>
      <vt:lpstr>Different position -&gt; different structure</vt:lpstr>
      <vt:lpstr>GEM detectors- gas electron multiplier</vt:lpstr>
      <vt:lpstr>Heat conductivity measurements</vt:lpstr>
      <vt:lpstr>Heat conductivity measurements</vt:lpstr>
      <vt:lpstr>Heat conductivity test @ detector laboratory - 3days</vt:lpstr>
      <vt:lpstr>Slajd 12</vt:lpstr>
      <vt:lpstr>Slajd 13</vt:lpstr>
      <vt:lpstr>CO2 DAQ racks – Data Acquisition</vt:lpstr>
      <vt:lpstr>Wiktor Byczyński, microchannel for LHCb Velo Detector</vt:lpstr>
      <vt:lpstr>Wiktor Byczyński, microchannel for LHCb Velo Detector</vt:lpstr>
      <vt:lpstr>Desiree Hellenschmidt - micro scale tests with TRACI CO2 </vt:lpstr>
      <vt:lpstr>Desiree Hellenschmidt - micro scale tests with TRACI CO2 </vt:lpstr>
      <vt:lpstr>Loic Davoine, introduction to CO2 detector cooling &amp; controls</vt:lpstr>
      <vt:lpstr>Fiber optics sensors</vt:lpstr>
      <vt:lpstr>FBG, LPG, Continuous sensors</vt:lpstr>
      <vt:lpstr>FPG, LPG, Continuous sensors</vt:lpstr>
      <vt:lpstr>FPG, LPG, Continuous sensors</vt:lpstr>
      <vt:lpstr>Slajd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Thermions</dc:title>
  <dc:creator>Lenovo</dc:creator>
  <cp:lastModifiedBy>Lenovo</cp:lastModifiedBy>
  <cp:revision>73</cp:revision>
  <dcterms:created xsi:type="dcterms:W3CDTF">2018-11-14T17:00:48Z</dcterms:created>
  <dcterms:modified xsi:type="dcterms:W3CDTF">2018-11-16T00:35:04Z</dcterms:modified>
</cp:coreProperties>
</file>