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mp4" ContentType="video/mp4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26"/>
  </p:notesMasterIdLst>
  <p:sldIdLst>
    <p:sldId id="256" r:id="rId2"/>
    <p:sldId id="278" r:id="rId3"/>
    <p:sldId id="280" r:id="rId4"/>
    <p:sldId id="279" r:id="rId5"/>
    <p:sldId id="276" r:id="rId6"/>
    <p:sldId id="285" r:id="rId7"/>
    <p:sldId id="260" r:id="rId8"/>
    <p:sldId id="259" r:id="rId9"/>
    <p:sldId id="277" r:id="rId10"/>
    <p:sldId id="269" r:id="rId11"/>
    <p:sldId id="261" r:id="rId12"/>
    <p:sldId id="263" r:id="rId13"/>
    <p:sldId id="264" r:id="rId14"/>
    <p:sldId id="266" r:id="rId15"/>
    <p:sldId id="262" r:id="rId16"/>
    <p:sldId id="267" r:id="rId17"/>
    <p:sldId id="268" r:id="rId18"/>
    <p:sldId id="272" r:id="rId19"/>
    <p:sldId id="273" r:id="rId20"/>
    <p:sldId id="271" r:id="rId21"/>
    <p:sldId id="274" r:id="rId22"/>
    <p:sldId id="265" r:id="rId23"/>
    <p:sldId id="270" r:id="rId24"/>
    <p:sldId id="286" r:id="rId2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BB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46"/>
    <p:restoredTop sz="94646"/>
  </p:normalViewPr>
  <p:slideViewPr>
    <p:cSldViewPr snapToGrid="0" snapToObjects="1">
      <p:cViewPr>
        <p:scale>
          <a:sx n="98" d="100"/>
          <a:sy n="98" d="100"/>
        </p:scale>
        <p:origin x="13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7E9C9-ED3F-C44B-B309-BB8B79D486C4}" type="datetimeFigureOut">
              <a:rPr lang="pl-PL" smtClean="0"/>
              <a:t>15.11.2018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4BFDD-5F22-6940-87D7-4BE1C62E019C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6629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4BFDD-5F22-6940-87D7-4BE1C62E019C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2199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edyt. styl wz. tyt.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edyt. styl wz. tyt.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Przeciągnij obraz na symbol zastępczy lub kliknij ikonę, aby go dodać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7963-1A17-7741-9B44-EBBD7030EF96}" type="datetimeFigureOut">
              <a:rPr lang="pl-PL" smtClean="0"/>
              <a:t>15.11.2018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8105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7963-1A17-7741-9B44-EBBD7030EF96}" type="datetimeFigureOut">
              <a:rPr lang="pl-PL" smtClean="0"/>
              <a:t>15.11.2018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0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edyt. styl wz. tyt.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edyt. styl wz. tyt.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edyt. styl wz. tyt.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edyt. styl wz. tyt.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edyt. styl wz. tyt.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77963-1A17-7741-9B44-EBBD7030EF96}" type="datetimeFigureOut">
              <a:rPr lang="pl-PL" smtClean="0"/>
              <a:t>13.11.2018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09EAB-7EF9-BC48-977A-CB5C477A52A9}" type="slidenum">
              <a:rPr lang="pl-PL" smtClean="0"/>
              <a:t>‹nr›</a:t>
            </a:fld>
            <a:endParaRPr lang="pl-PL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gif"/><Relationship Id="rId5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Relationship Id="rId3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2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9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Water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based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position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measuring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system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19504" y="5938679"/>
            <a:ext cx="9144000" cy="1655762"/>
          </a:xfrm>
        </p:spPr>
        <p:txBody>
          <a:bodyPr/>
          <a:lstStyle/>
          <a:p>
            <a:pPr algn="l"/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Miszczak</a:t>
            </a:r>
          </a:p>
          <a:p>
            <a:pPr algn="l"/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Under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supervision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of Antonio Marin</a:t>
            </a:r>
          </a:p>
          <a:p>
            <a:pPr algn="r"/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4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Measuring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stand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3" t="30757" r="14697" b="16700"/>
          <a:stretch/>
        </p:blipFill>
        <p:spPr>
          <a:xfrm>
            <a:off x="120735" y="1382010"/>
            <a:ext cx="7848600" cy="4555367"/>
          </a:xfrm>
        </p:spPr>
      </p:pic>
      <p:sp>
        <p:nvSpPr>
          <p:cNvPr id="9" name="Strzałka w górę i w dół 8"/>
          <p:cNvSpPr/>
          <p:nvPr/>
        </p:nvSpPr>
        <p:spPr>
          <a:xfrm>
            <a:off x="1281571" y="3043185"/>
            <a:ext cx="118403" cy="33924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 w górę i w dół 9"/>
          <p:cNvSpPr/>
          <p:nvPr/>
        </p:nvSpPr>
        <p:spPr>
          <a:xfrm>
            <a:off x="5688034" y="2927144"/>
            <a:ext cx="118403" cy="4552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/>
          <p:cNvCxnSpPr/>
          <p:nvPr/>
        </p:nvCxnSpPr>
        <p:spPr>
          <a:xfrm>
            <a:off x="1005860" y="3414487"/>
            <a:ext cx="6176865" cy="0"/>
          </a:xfrm>
          <a:prstGeom prst="line">
            <a:avLst/>
          </a:prstGeom>
          <a:ln w="47625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Tekstowe 12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840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Measuring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system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52333"/>
            <a:ext cx="1528397" cy="1528397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3"/>
          <a:srcRect l="18812" t="11273" r="19057" b="16215"/>
          <a:stretch/>
        </p:blipFill>
        <p:spPr>
          <a:xfrm>
            <a:off x="8988672" y="2426975"/>
            <a:ext cx="2828190" cy="2335274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597" y="2795611"/>
            <a:ext cx="2055202" cy="2055202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929" y="3208365"/>
            <a:ext cx="1097154" cy="1097154"/>
          </a:xfrm>
          <a:prstGeom prst="rect">
            <a:avLst/>
          </a:prstGeom>
        </p:spPr>
      </p:pic>
      <p:sp>
        <p:nvSpPr>
          <p:cNvPr id="11" name="Tytuł 1"/>
          <p:cNvSpPr txBox="1">
            <a:spLocks/>
          </p:cNvSpPr>
          <p:nvPr/>
        </p:nvSpPr>
        <p:spPr>
          <a:xfrm>
            <a:off x="2716142" y="1992793"/>
            <a:ext cx="44504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analog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12" name="Tytuł 1"/>
          <p:cNvSpPr txBox="1">
            <a:spLocks/>
          </p:cNvSpPr>
          <p:nvPr/>
        </p:nvSpPr>
        <p:spPr>
          <a:xfrm>
            <a:off x="7366370" y="1882802"/>
            <a:ext cx="44504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digital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13" name="Zaokrąglony prostokąt 12"/>
          <p:cNvSpPr/>
          <p:nvPr/>
        </p:nvSpPr>
        <p:spPr>
          <a:xfrm>
            <a:off x="4709619" y="3407612"/>
            <a:ext cx="2311935" cy="617837"/>
          </a:xfrm>
          <a:prstGeom prst="roundRect">
            <a:avLst/>
          </a:prstGeom>
          <a:noFill/>
          <a:ln w="793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 smtClean="0">
                <a:solidFill>
                  <a:sysClr val="windowText" lastClr="000000"/>
                </a:solidFill>
              </a:rPr>
              <a:t>SAS</a:t>
            </a:r>
            <a:endParaRPr lang="pl-PL" sz="2800" dirty="0">
              <a:solidFill>
                <a:sysClr val="windowText" lastClr="000000"/>
              </a:solidFill>
            </a:endParaRPr>
          </a:p>
        </p:txBody>
      </p:sp>
      <p:sp>
        <p:nvSpPr>
          <p:cNvPr id="16" name="Zaokrąglony prostokąt 15"/>
          <p:cNvSpPr/>
          <p:nvPr/>
        </p:nvSpPr>
        <p:spPr>
          <a:xfrm>
            <a:off x="4941388" y="4088328"/>
            <a:ext cx="237515" cy="105196"/>
          </a:xfrm>
          <a:prstGeom prst="round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Zaokrąglony prostokąt 16"/>
          <p:cNvSpPr/>
          <p:nvPr/>
        </p:nvSpPr>
        <p:spPr>
          <a:xfrm>
            <a:off x="6563690" y="4088328"/>
            <a:ext cx="237515" cy="105196"/>
          </a:xfrm>
          <a:prstGeom prst="round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8" name="PoleTekstowe 37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778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Calibration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8" t="19311" r="29634" b="9425"/>
          <a:stretch/>
        </p:blipFill>
        <p:spPr>
          <a:xfrm>
            <a:off x="457199" y="1173936"/>
            <a:ext cx="3954463" cy="4808174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4" t="15000" r="22839" b="4082"/>
          <a:stretch/>
        </p:blipFill>
        <p:spPr>
          <a:xfrm>
            <a:off x="7315201" y="172642"/>
            <a:ext cx="2895599" cy="6538708"/>
          </a:xfrm>
          <a:prstGeom prst="rect">
            <a:avLst/>
          </a:prstGeom>
        </p:spPr>
      </p:pic>
      <p:sp>
        <p:nvSpPr>
          <p:cNvPr id="8" name="Strzałka w prawo 7"/>
          <p:cNvSpPr/>
          <p:nvPr/>
        </p:nvSpPr>
        <p:spPr>
          <a:xfrm>
            <a:off x="4857750" y="3441996"/>
            <a:ext cx="1666876" cy="800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764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792" y="191295"/>
            <a:ext cx="7900457" cy="5925343"/>
          </a:xfrm>
        </p:spPr>
      </p:pic>
      <p:sp>
        <p:nvSpPr>
          <p:cNvPr id="7" name="Strzałka w lewo i prawo 6"/>
          <p:cNvSpPr/>
          <p:nvPr/>
        </p:nvSpPr>
        <p:spPr>
          <a:xfrm>
            <a:off x="5295900" y="1690688"/>
            <a:ext cx="1371600" cy="3476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Tekstowe 7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236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eTekstowe 11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  <p:pic>
        <p:nvPicPr>
          <p:cNvPr id="6" name="Symbol zastępczy zawartości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40440" r="56690" b="40089"/>
          <a:stretch/>
        </p:blipFill>
        <p:spPr>
          <a:xfrm>
            <a:off x="8240098" y="699848"/>
            <a:ext cx="3769585" cy="2835832"/>
          </a:xfrm>
          <a:prstGeom prst="rect">
            <a:avLst/>
          </a:prstGeom>
        </p:spPr>
      </p:pic>
      <p:pic>
        <p:nvPicPr>
          <p:cNvPr id="7" name="Symbol zastępczy zawartości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1" t="14974" r="29975" b="63448"/>
          <a:stretch/>
        </p:blipFill>
        <p:spPr>
          <a:xfrm>
            <a:off x="121920" y="49922"/>
            <a:ext cx="7147560" cy="3485758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4481"/>
            <a:ext cx="12192000" cy="1713519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5680"/>
            <a:ext cx="12192000" cy="1431030"/>
          </a:xfrm>
          <a:prstGeom prst="rect">
            <a:avLst/>
          </a:prstGeom>
        </p:spPr>
      </p:pic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3936"/>
          <a:stretch/>
        </p:blipFill>
        <p:spPr>
          <a:xfrm>
            <a:off x="1155068" y="361064"/>
            <a:ext cx="4940932" cy="1123135"/>
          </a:xfrm>
        </p:spPr>
      </p:pic>
    </p:spTree>
    <p:extLst>
      <p:ext uri="{BB962C8B-B14F-4D97-AF65-F5344CB8AC3E}">
        <p14:creationId xmlns:p14="http://schemas.microsoft.com/office/powerpoint/2010/main" val="138113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LabView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controll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programme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96" y="1854200"/>
            <a:ext cx="3195084" cy="305308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282" y="1963420"/>
            <a:ext cx="2621280" cy="262128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709" y="3179661"/>
            <a:ext cx="1953655" cy="229310"/>
          </a:xfrm>
          <a:prstGeom prst="rect">
            <a:avLst/>
          </a:prstGeom>
        </p:spPr>
      </p:pic>
      <p:sp>
        <p:nvSpPr>
          <p:cNvPr id="9" name="Strzałka w prawo 8"/>
          <p:cNvSpPr/>
          <p:nvPr/>
        </p:nvSpPr>
        <p:spPr>
          <a:xfrm>
            <a:off x="3535680" y="3274060"/>
            <a:ext cx="2055651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183" y="2154714"/>
            <a:ext cx="762000" cy="7620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" y="2893060"/>
            <a:ext cx="762000" cy="7620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138" y="3548380"/>
            <a:ext cx="762000" cy="762000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99956" y="2018538"/>
            <a:ext cx="2892044" cy="2892044"/>
          </a:xfrm>
          <a:prstGeom prst="rect">
            <a:avLst/>
          </a:prstGeom>
        </p:spPr>
      </p:pic>
      <p:sp>
        <p:nvSpPr>
          <p:cNvPr id="17" name="Strzałka w prawo 16"/>
          <p:cNvSpPr/>
          <p:nvPr/>
        </p:nvSpPr>
        <p:spPr>
          <a:xfrm>
            <a:off x="8094689" y="3274060"/>
            <a:ext cx="1094282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oleTekstowe 17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374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936" y="3087543"/>
            <a:ext cx="7188200" cy="320040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86"/>
          <a:stretch/>
        </p:blipFill>
        <p:spPr>
          <a:xfrm>
            <a:off x="0" y="903628"/>
            <a:ext cx="5024881" cy="1574315"/>
          </a:xfrm>
          <a:prstGeom prst="rect">
            <a:avLst/>
          </a:prstGeom>
        </p:spPr>
      </p:pic>
      <p:sp>
        <p:nvSpPr>
          <p:cNvPr id="8" name="PoleTekstowe 7"/>
          <p:cNvSpPr txBox="1"/>
          <p:nvPr/>
        </p:nvSpPr>
        <p:spPr>
          <a:xfrm>
            <a:off x="5416069" y="903628"/>
            <a:ext cx="13184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8000" dirty="0" smtClean="0"/>
              <a:t>…</a:t>
            </a:r>
            <a:endParaRPr lang="pl-PL" sz="8000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3789"/>
          <a:stretch/>
        </p:blipFill>
        <p:spPr>
          <a:xfrm>
            <a:off x="6907761" y="903628"/>
            <a:ext cx="4414780" cy="1574315"/>
          </a:xfrm>
          <a:prstGeom prst="rect">
            <a:avLst/>
          </a:prstGeom>
        </p:spPr>
      </p:pic>
      <p:sp>
        <p:nvSpPr>
          <p:cNvPr id="10" name="Strzałka w dół 9"/>
          <p:cNvSpPr/>
          <p:nvPr/>
        </p:nvSpPr>
        <p:spPr>
          <a:xfrm>
            <a:off x="5902036" y="2477943"/>
            <a:ext cx="346505" cy="7640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oleTekstowe 13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755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009" y="1097492"/>
            <a:ext cx="3500913" cy="4351338"/>
          </a:xfrm>
        </p:spPr>
      </p:pic>
      <p:sp>
        <p:nvSpPr>
          <p:cNvPr id="6" name="Strzałka w lewo 5"/>
          <p:cNvSpPr/>
          <p:nvPr/>
        </p:nvSpPr>
        <p:spPr>
          <a:xfrm>
            <a:off x="4070714" y="2561962"/>
            <a:ext cx="1473200" cy="3354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781" y="1085894"/>
            <a:ext cx="5837217" cy="820389"/>
          </a:xfrm>
          <a:prstGeom prst="rect">
            <a:avLst/>
          </a:prstGeom>
        </p:spPr>
      </p:pic>
      <p:sp>
        <p:nvSpPr>
          <p:cNvPr id="10" name="Strzałka w lewo 9"/>
          <p:cNvSpPr/>
          <p:nvPr/>
        </p:nvSpPr>
        <p:spPr>
          <a:xfrm>
            <a:off x="4070714" y="1328343"/>
            <a:ext cx="1473200" cy="3354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331363"/>
            <a:ext cx="5531122" cy="813224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896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Testing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25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15239"/>
          </a:xfrm>
        </p:spPr>
        <p:txBody>
          <a:bodyPr/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For LHC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errors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must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be &lt;</a:t>
            </a:r>
            <a:r>
              <a:rPr lang="en-US" dirty="0" smtClean="0">
                <a:latin typeface="Helvetica Neue Thin" charset="0"/>
                <a:ea typeface="Helvetica Neue Thin" charset="0"/>
                <a:cs typeface="Helvetica Neue Thin" charset="0"/>
              </a:rPr>
              <a:t> 5μm</a:t>
            </a:r>
            <a:r>
              <a:rPr lang="pl-PL" dirty="0" smtClean="0">
                <a:effectLst/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0813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Where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is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LHC?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9898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Accuracy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of SAS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 t="19395" r="123" b="14545"/>
          <a:stretch/>
        </p:blipFill>
        <p:spPr>
          <a:xfrm>
            <a:off x="242741" y="1407429"/>
            <a:ext cx="5143500" cy="4530437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812" y="0"/>
            <a:ext cx="7469436" cy="6858000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005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4"/>
          <a:stretch/>
        </p:blipFill>
        <p:spPr>
          <a:xfrm>
            <a:off x="377536" y="232063"/>
            <a:ext cx="6605155" cy="25146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5"/>
          <a:stretch/>
        </p:blipFill>
        <p:spPr>
          <a:xfrm>
            <a:off x="256886" y="3629890"/>
            <a:ext cx="7023100" cy="2396837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686" y="3134590"/>
            <a:ext cx="3619500" cy="495300"/>
          </a:xfrm>
          <a:prstGeom prst="rect">
            <a:avLst/>
          </a:prstGeom>
        </p:spPr>
      </p:pic>
      <p:sp>
        <p:nvSpPr>
          <p:cNvPr id="9" name="PoleTekstowe 8"/>
          <p:cNvSpPr txBox="1"/>
          <p:nvPr/>
        </p:nvSpPr>
        <p:spPr>
          <a:xfrm>
            <a:off x="7722236" y="1350914"/>
            <a:ext cx="417021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Helvetica Neue Thin" charset="0"/>
                <a:ea typeface="Helvetica Neue Thin" charset="0"/>
                <a:cs typeface="Helvetica Neue Thin" charset="0"/>
              </a:rPr>
              <a:t>± </a:t>
            </a:r>
            <a:r>
              <a:rPr lang="en-US" sz="4800" dirty="0" smtClean="0">
                <a:latin typeface="Helvetica Neue Thin" charset="0"/>
                <a:ea typeface="Helvetica Neue Thin" charset="0"/>
                <a:cs typeface="Helvetica Neue Thin" charset="0"/>
              </a:rPr>
              <a:t>1,5mV </a:t>
            </a:r>
          </a:p>
          <a:p>
            <a:endParaRPr lang="en-US" sz="4800" dirty="0">
              <a:latin typeface="Helvetica Neue Thin" charset="0"/>
              <a:ea typeface="Helvetica Neue Thin" charset="0"/>
              <a:cs typeface="Helvetica Neue Thin" charset="0"/>
            </a:endParaRPr>
          </a:p>
          <a:p>
            <a:endParaRPr lang="en-US" sz="4800" dirty="0" smtClean="0">
              <a:latin typeface="Helvetica Neue Thin" charset="0"/>
              <a:ea typeface="Helvetica Neue Thin" charset="0"/>
              <a:cs typeface="Helvetica Neue Thin" charset="0"/>
            </a:endParaRPr>
          </a:p>
          <a:p>
            <a:r>
              <a:rPr lang="en-US" sz="4800" dirty="0" smtClean="0">
                <a:latin typeface="Helvetica Neue Thin" charset="0"/>
                <a:ea typeface="Helvetica Neue Thin" charset="0"/>
                <a:cs typeface="Helvetica Neue Thin" charset="0"/>
              </a:rPr>
              <a:t>           </a:t>
            </a:r>
          </a:p>
          <a:p>
            <a:r>
              <a:rPr lang="en-US" sz="4800" dirty="0" smtClean="0">
                <a:latin typeface="Helvetica Neue Thin" charset="0"/>
                <a:ea typeface="Helvetica Neue Thin" charset="0"/>
                <a:cs typeface="Helvetica Neue Thin" charset="0"/>
              </a:rPr>
              <a:t> ±0,75μm</a:t>
            </a:r>
            <a:endParaRPr lang="pl-PL" sz="4800" dirty="0">
              <a:latin typeface="Helvetica Neue Thin" charset="0"/>
              <a:ea typeface="Helvetica Neue Thin" charset="0"/>
              <a:cs typeface="Helvetica Neue Thin" charset="0"/>
            </a:endParaRPr>
          </a:p>
          <a:p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10" name="Strzałka w dół 9"/>
          <p:cNvSpPr/>
          <p:nvPr/>
        </p:nvSpPr>
        <p:spPr>
          <a:xfrm>
            <a:off x="8924526" y="2476500"/>
            <a:ext cx="562264" cy="1504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830" y="4021668"/>
            <a:ext cx="1613280" cy="1613280"/>
          </a:xfrm>
          <a:prstGeom prst="rect">
            <a:avLst/>
          </a:prstGeom>
        </p:spPr>
      </p:pic>
      <p:sp>
        <p:nvSpPr>
          <p:cNvPr id="12" name="PoleTekstowe 11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417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Helvetica Neue Thin" charset="0"/>
                <a:ea typeface="Helvetica Neue Thin" charset="0"/>
                <a:cs typeface="Helvetica Neue Thin" charset="0"/>
              </a:rPr>
              <a:t>S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oftware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5" name="Symbol zastępczy zawartości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40440" r="56690" b="40089"/>
          <a:stretch/>
        </p:blipFill>
        <p:spPr>
          <a:xfrm>
            <a:off x="5420591" y="1"/>
            <a:ext cx="4017877" cy="302262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0" t="16970" r="15302" b="16970"/>
          <a:stretch/>
        </p:blipFill>
        <p:spPr>
          <a:xfrm>
            <a:off x="6216802" y="2983352"/>
            <a:ext cx="4039788" cy="3237773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11905" r="24881" b="21428"/>
          <a:stretch/>
        </p:blipFill>
        <p:spPr>
          <a:xfrm>
            <a:off x="532964" y="-8857569"/>
            <a:ext cx="4887627" cy="457200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 t="19395" r="123" b="14545"/>
          <a:stretch/>
        </p:blipFill>
        <p:spPr>
          <a:xfrm>
            <a:off x="277091" y="1565550"/>
            <a:ext cx="5143500" cy="4530437"/>
          </a:xfrm>
          <a:prstGeom prst="rect">
            <a:avLst/>
          </a:prstGeom>
        </p:spPr>
      </p:pic>
      <p:sp>
        <p:nvSpPr>
          <p:cNvPr id="10" name="PoleTekstowe 9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023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SSIP bench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71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Tekstowe 1"/>
          <p:cNvSpPr txBox="1"/>
          <p:nvPr/>
        </p:nvSpPr>
        <p:spPr>
          <a:xfrm>
            <a:off x="224200" y="6129701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2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Mikołaj Miszczak </a:t>
            </a:r>
          </a:p>
          <a:p>
            <a:r>
              <a:rPr lang="pl-PL" dirty="0" smtClean="0">
                <a:solidFill>
                  <a:schemeClr val="bg2"/>
                </a:solidFill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2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650" y="0"/>
            <a:ext cx="3858350" cy="6858000"/>
          </a:xfrm>
          <a:prstGeom prst="rect">
            <a:avLst/>
          </a:prstGeom>
        </p:spPr>
      </p:pic>
      <p:sp>
        <p:nvSpPr>
          <p:cNvPr id="8" name="Strzałka w lewo 7"/>
          <p:cNvSpPr/>
          <p:nvPr/>
        </p:nvSpPr>
        <p:spPr>
          <a:xfrm rot="10800000">
            <a:off x="6852322" y="3136106"/>
            <a:ext cx="2962656" cy="1636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Tekstowe 8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564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"/>
          <a:stretch/>
        </p:blipFill>
        <p:spPr>
          <a:xfrm>
            <a:off x="8333650" y="0"/>
            <a:ext cx="3858350" cy="6858000"/>
          </a:xfrm>
          <a:prstGeom prst="rect">
            <a:avLst/>
          </a:prstGeom>
        </p:spPr>
      </p:pic>
      <p:sp>
        <p:nvSpPr>
          <p:cNvPr id="5" name="Strzałka w lewo 4"/>
          <p:cNvSpPr/>
          <p:nvPr/>
        </p:nvSpPr>
        <p:spPr>
          <a:xfrm rot="10800000">
            <a:off x="5494598" y="2252262"/>
            <a:ext cx="2962656" cy="1636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Tekstowe 5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024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130"/>
            <a:ext cx="8193024" cy="6144768"/>
          </a:xfrm>
        </p:spPr>
      </p:pic>
      <p:sp>
        <p:nvSpPr>
          <p:cNvPr id="6" name="Strzałka w lewo 5"/>
          <p:cNvSpPr/>
          <p:nvPr/>
        </p:nvSpPr>
        <p:spPr>
          <a:xfrm>
            <a:off x="8046720" y="2295144"/>
            <a:ext cx="2962656" cy="1636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Tekstowe 6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4703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4" r="48131"/>
          <a:stretch/>
        </p:blipFill>
        <p:spPr>
          <a:xfrm>
            <a:off x="8103476" y="279856"/>
            <a:ext cx="3332199" cy="6052241"/>
          </a:xfrm>
        </p:spPr>
      </p:pic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535319" y="2954910"/>
            <a:ext cx="2176849" cy="1214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en-US" sz="4800" dirty="0" smtClean="0">
                <a:latin typeface="Helvetica Neue Light" charset="0"/>
                <a:ea typeface="Helvetica Neue Light" charset="0"/>
                <a:cs typeface="Helvetica Neue Light" charset="0"/>
              </a:rPr>
              <a:t>± 5μm</a:t>
            </a:r>
            <a:r>
              <a:rPr lang="pl-PL" sz="48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endParaRPr lang="pl-PL" sz="48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6" name="PoleTekstowe 5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31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3036586"/>
            <a:ext cx="2176849" cy="1214137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800" dirty="0" smtClean="0">
                <a:latin typeface="Helvetica Neue Light" charset="0"/>
                <a:ea typeface="Helvetica Neue Light" charset="0"/>
                <a:cs typeface="Helvetica Neue Light" charset="0"/>
              </a:rPr>
              <a:t>± 5μm</a:t>
            </a:r>
            <a:r>
              <a:rPr lang="pl-PL" sz="4800" dirty="0" smtClean="0">
                <a:effectLst/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endParaRPr lang="pl-PL" sz="48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55" y="304801"/>
            <a:ext cx="8178549" cy="6133912"/>
          </a:xfrm>
          <a:prstGeom prst="rect">
            <a:avLst/>
          </a:prstGeom>
        </p:spPr>
      </p:pic>
      <p:cxnSp>
        <p:nvCxnSpPr>
          <p:cNvPr id="6" name="Łącznik prosty 5"/>
          <p:cNvCxnSpPr/>
          <p:nvPr/>
        </p:nvCxnSpPr>
        <p:spPr>
          <a:xfrm>
            <a:off x="8684721" y="4085038"/>
            <a:ext cx="167272" cy="359818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oleTekstowe 20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9864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Capacity</a:t>
            </a:r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pl-PL" dirty="0" err="1" smtClean="0">
                <a:latin typeface="Helvetica Neue Thin" charset="0"/>
                <a:ea typeface="Helvetica Neue Thin" charset="0"/>
                <a:cs typeface="Helvetica Neue Thin" charset="0"/>
              </a:rPr>
              <a:t>sensors</a:t>
            </a:r>
            <a:endParaRPr lang="pl-PL" dirty="0"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1" r="17312"/>
          <a:stretch/>
        </p:blipFill>
        <p:spPr>
          <a:xfrm>
            <a:off x="7963338" y="1422701"/>
            <a:ext cx="3104054" cy="4693937"/>
          </a:xfr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4" t="19311" r="14483" b="9425"/>
          <a:stretch/>
        </p:blipFill>
        <p:spPr>
          <a:xfrm>
            <a:off x="725591" y="1422701"/>
            <a:ext cx="6420094" cy="4693937"/>
          </a:xfrm>
          <a:prstGeom prst="rect">
            <a:avLst/>
          </a:prstGeom>
        </p:spPr>
      </p:pic>
      <p:sp>
        <p:nvSpPr>
          <p:cNvPr id="6" name="PoleTekstowe 5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6300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G_1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620713"/>
            <a:ext cx="1998662" cy="55229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H="1">
            <a:off x="6600825" y="5229225"/>
            <a:ext cx="935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588250" y="5040314"/>
            <a:ext cx="169148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x-none">
                <a:latin typeface="Helvetica Neue Light" charset="0"/>
                <a:ea typeface="Helvetica Neue Light" charset="0"/>
                <a:cs typeface="Helvetica Neue Light" charset="0"/>
              </a:rPr>
              <a:t>fiducial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RST parameters</a:t>
            </a: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6332539" y="3978275"/>
            <a:ext cx="9350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319964" y="3789363"/>
            <a:ext cx="217559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x-none">
                <a:latin typeface="Helvetica Neue Light" charset="0"/>
                <a:ea typeface="Helvetica Neue Light" charset="0"/>
                <a:cs typeface="Helvetica Neue Light" charset="0"/>
              </a:rPr>
              <a:t>WPS sensor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mechanical offset (X,Y)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interchangeability (X,Y)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polynomials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measurements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>
            <a:off x="6261100" y="1385888"/>
            <a:ext cx="935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7248525" y="1196975"/>
            <a:ext cx="1827744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x-none">
                <a:latin typeface="Helvetica Neue Light" charset="0"/>
                <a:ea typeface="Helvetica Neue Light" charset="0"/>
                <a:cs typeface="Helvetica Neue Light" charset="0"/>
              </a:rPr>
              <a:t>HLS sensor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mechanical offset 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interchangeability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optical offset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polynomial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measurement</a:t>
            </a: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>
            <a:off x="4151314" y="1268413"/>
            <a:ext cx="9350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919289" y="1049339"/>
            <a:ext cx="203902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x-none" dirty="0" err="1">
                <a:latin typeface="Helvetica Neue Light" charset="0"/>
                <a:ea typeface="Helvetica Neue Light" charset="0"/>
                <a:cs typeface="Helvetica Neue Light" charset="0"/>
              </a:rPr>
              <a:t>temperature</a:t>
            </a:r>
            <a:r>
              <a:rPr lang="fr-FR" altLang="x-none" dirty="0">
                <a:latin typeface="Helvetica Neue Light" charset="0"/>
                <a:ea typeface="Helvetica Neue Light" charset="0"/>
                <a:cs typeface="Helvetica Neue Light" charset="0"/>
              </a:rPr>
              <a:t> probe</a:t>
            </a:r>
          </a:p>
          <a:p>
            <a:r>
              <a:rPr lang="fr-FR" altLang="x-none" sz="1400" dirty="0">
                <a:latin typeface="Helvetica Neue Light" charset="0"/>
                <a:ea typeface="Helvetica Neue Light" charset="0"/>
                <a:cs typeface="Helvetica Neue Light" charset="0"/>
              </a:rPr>
              <a:t>     polynomial</a:t>
            </a:r>
          </a:p>
          <a:p>
            <a:r>
              <a:rPr lang="fr-FR" altLang="x-none" sz="1400" dirty="0">
                <a:latin typeface="Helvetica Neue Light" charset="0"/>
                <a:ea typeface="Helvetica Neue Light" charset="0"/>
                <a:cs typeface="Helvetica Neue Light" charset="0"/>
              </a:rPr>
              <a:t>     </a:t>
            </a:r>
            <a:r>
              <a:rPr lang="fr-FR" altLang="x-none" sz="1400" dirty="0" err="1">
                <a:latin typeface="Helvetica Neue Light" charset="0"/>
                <a:ea typeface="Helvetica Neue Light" charset="0"/>
                <a:cs typeface="Helvetica Neue Light" charset="0"/>
              </a:rPr>
              <a:t>measurement</a:t>
            </a:r>
            <a:endParaRPr lang="fr-FR" altLang="x-none" sz="14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 flipV="1">
            <a:off x="3359151" y="2924176"/>
            <a:ext cx="2087563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279650" y="2708275"/>
            <a:ext cx="1883849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x-none">
                <a:latin typeface="Helvetica Neue Light" charset="0"/>
                <a:ea typeface="Helvetica Neue Light" charset="0"/>
                <a:cs typeface="Helvetica Neue Light" charset="0"/>
              </a:rPr>
              <a:t>support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WPS radial offset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WPS vertical offset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HLS vertical offset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HLS shim height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 flipH="1">
            <a:off x="4584700" y="2063750"/>
            <a:ext cx="935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108325" y="1912939"/>
            <a:ext cx="12923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x-none">
                <a:latin typeface="Helvetica Neue Light" charset="0"/>
                <a:ea typeface="Helvetica Neue Light" charset="0"/>
                <a:cs typeface="Helvetica Neue Light" charset="0"/>
              </a:rPr>
              <a:t>HLS vessel</a:t>
            </a:r>
          </a:p>
          <a:p>
            <a:r>
              <a:rPr lang="fr-FR" altLang="x-none" sz="1400">
                <a:latin typeface="Helvetica Neue Light" charset="0"/>
                <a:ea typeface="Helvetica Neue Light" charset="0"/>
                <a:cs typeface="Helvetica Neue Light" charset="0"/>
              </a:rPr>
              <a:t>     height</a:t>
            </a:r>
          </a:p>
        </p:txBody>
      </p:sp>
      <p:sp>
        <p:nvSpPr>
          <p:cNvPr id="16" name="PoleTekstowe 15"/>
          <p:cNvSpPr txBox="1"/>
          <p:nvPr/>
        </p:nvSpPr>
        <p:spPr>
          <a:xfrm>
            <a:off x="1021035" y="6116638"/>
            <a:ext cx="4076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Mikołaj </a:t>
            </a:r>
            <a:r>
              <a:rPr lang="pl-PL" smtClean="0">
                <a:latin typeface="Helvetica Neue Thin" charset="0"/>
                <a:ea typeface="Helvetica Neue Thin" charset="0"/>
                <a:cs typeface="Helvetica Neue Thin" charset="0"/>
              </a:rPr>
              <a:t>Miszczak </a:t>
            </a:r>
          </a:p>
          <a:p>
            <a:r>
              <a:rPr lang="pl-PL" dirty="0" smtClean="0">
                <a:latin typeface="Helvetica Neue Thin" charset="0"/>
                <a:ea typeface="Helvetica Neue Thin" charset="0"/>
                <a:cs typeface="Helvetica Neue Thin" charset="0"/>
              </a:rPr>
              <a:t>HSSIP Poland 2018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316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/>
      <p:bldP spid="2055" grpId="0" animBg="1"/>
      <p:bldP spid="2056" grpId="0"/>
      <p:bldP spid="2057" grpId="0" animBg="1"/>
      <p:bldP spid="2058" grpId="0"/>
      <p:bldP spid="2059" grpId="0" animBg="1"/>
      <p:bldP spid="2060" grpId="0"/>
      <p:bldP spid="2061" grpId="0" animBg="1"/>
      <p:bldP spid="2062" grpId="0"/>
      <p:bldP spid="2064" grpId="0" animBg="1"/>
      <p:bldP spid="2065" grpId="0"/>
    </p:bld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</Template>
  <TotalTime>3861</TotalTime>
  <Words>225</Words>
  <Application>Microsoft Macintosh PowerPoint</Application>
  <PresentationFormat>Panoramiczny</PresentationFormat>
  <Paragraphs>92</Paragraphs>
  <Slides>24</Slides>
  <Notes>1</Notes>
  <HiddenSlides>0</HiddenSlides>
  <MMClips>1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1" baseType="lpstr">
      <vt:lpstr>Calibri</vt:lpstr>
      <vt:lpstr>Helvetica Neue Light</vt:lpstr>
      <vt:lpstr>Helvetica Neue Thin</vt:lpstr>
      <vt:lpstr>Mangal</vt:lpstr>
      <vt:lpstr>Optima</vt:lpstr>
      <vt:lpstr>Arial</vt:lpstr>
      <vt:lpstr>CERNcobrandi16-9</vt:lpstr>
      <vt:lpstr>Water based position measuring system</vt:lpstr>
      <vt:lpstr>Where is LHC?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Capacity sensors</vt:lpstr>
      <vt:lpstr>Prezentacja programu PowerPoint</vt:lpstr>
      <vt:lpstr>Measuring stand</vt:lpstr>
      <vt:lpstr>Measuring system</vt:lpstr>
      <vt:lpstr>Calibration</vt:lpstr>
      <vt:lpstr>Prezentacja programu PowerPoint</vt:lpstr>
      <vt:lpstr>Prezentacja programu PowerPoint</vt:lpstr>
      <vt:lpstr>LabView controll programme</vt:lpstr>
      <vt:lpstr>Prezentacja programu PowerPoint</vt:lpstr>
      <vt:lpstr>Prezentacja programu PowerPoint</vt:lpstr>
      <vt:lpstr>Testing</vt:lpstr>
      <vt:lpstr>For LHC errors must be &lt; 5μm </vt:lpstr>
      <vt:lpstr>Accuracy of SAS</vt:lpstr>
      <vt:lpstr>Prezentacja programu PowerPoint</vt:lpstr>
      <vt:lpstr>Software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mikolaj miszczak</dc:creator>
  <cp:lastModifiedBy>mikolaj miszczak</cp:lastModifiedBy>
  <cp:revision>43</cp:revision>
  <dcterms:created xsi:type="dcterms:W3CDTF">2018-11-13T15:26:47Z</dcterms:created>
  <dcterms:modified xsi:type="dcterms:W3CDTF">2018-11-16T07:47:50Z</dcterms:modified>
</cp:coreProperties>
</file>