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tags/tag1.xml" ContentType="application/vnd.openxmlformats-officedocument.presentationml.tags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5" r:id="rId1"/>
  </p:sldMasterIdLst>
  <p:notesMasterIdLst>
    <p:notesMasterId r:id="rId70"/>
  </p:notesMasterIdLst>
  <p:handoutMasterIdLst>
    <p:handoutMasterId r:id="rId71"/>
  </p:handoutMasterIdLst>
  <p:sldIdLst>
    <p:sldId id="716" r:id="rId2"/>
    <p:sldId id="1218" r:id="rId3"/>
    <p:sldId id="1219" r:id="rId4"/>
    <p:sldId id="582" r:id="rId5"/>
    <p:sldId id="430" r:id="rId6"/>
    <p:sldId id="581" r:id="rId7"/>
    <p:sldId id="541" r:id="rId8"/>
    <p:sldId id="353" r:id="rId9"/>
    <p:sldId id="354" r:id="rId10"/>
    <p:sldId id="355" r:id="rId11"/>
    <p:sldId id="1221" r:id="rId12"/>
    <p:sldId id="422" r:id="rId13"/>
    <p:sldId id="474" r:id="rId14"/>
    <p:sldId id="419" r:id="rId15"/>
    <p:sldId id="584" r:id="rId16"/>
    <p:sldId id="585" r:id="rId17"/>
    <p:sldId id="589" r:id="rId18"/>
    <p:sldId id="591" r:id="rId19"/>
    <p:sldId id="1226" r:id="rId20"/>
    <p:sldId id="592" r:id="rId21"/>
    <p:sldId id="593" r:id="rId22"/>
    <p:sldId id="594" r:id="rId23"/>
    <p:sldId id="597" r:id="rId24"/>
    <p:sldId id="598" r:id="rId25"/>
    <p:sldId id="599" r:id="rId26"/>
    <p:sldId id="600" r:id="rId27"/>
    <p:sldId id="1224" r:id="rId28"/>
    <p:sldId id="1225" r:id="rId29"/>
    <p:sldId id="601" r:id="rId30"/>
    <p:sldId id="604" r:id="rId31"/>
    <p:sldId id="606" r:id="rId32"/>
    <p:sldId id="667" r:id="rId33"/>
    <p:sldId id="668" r:id="rId34"/>
    <p:sldId id="669" r:id="rId35"/>
    <p:sldId id="709" r:id="rId36"/>
    <p:sldId id="670" r:id="rId37"/>
    <p:sldId id="688" r:id="rId38"/>
    <p:sldId id="609" r:id="rId39"/>
    <p:sldId id="1227" r:id="rId40"/>
    <p:sldId id="551" r:id="rId41"/>
    <p:sldId id="674" r:id="rId42"/>
    <p:sldId id="675" r:id="rId43"/>
    <p:sldId id="641" r:id="rId44"/>
    <p:sldId id="700" r:id="rId45"/>
    <p:sldId id="701" r:id="rId46"/>
    <p:sldId id="630" r:id="rId47"/>
    <p:sldId id="1222" r:id="rId48"/>
    <p:sldId id="679" r:id="rId49"/>
    <p:sldId id="680" r:id="rId50"/>
    <p:sldId id="682" r:id="rId51"/>
    <p:sldId id="712" r:id="rId52"/>
    <p:sldId id="713" r:id="rId53"/>
    <p:sldId id="382" r:id="rId54"/>
    <p:sldId id="1223" r:id="rId55"/>
    <p:sldId id="1160" r:id="rId56"/>
    <p:sldId id="1190" r:id="rId57"/>
    <p:sldId id="1129" r:id="rId58"/>
    <p:sldId id="1192" r:id="rId59"/>
    <p:sldId id="1193" r:id="rId60"/>
    <p:sldId id="1138" r:id="rId61"/>
    <p:sldId id="1161" r:id="rId62"/>
    <p:sldId id="1162" r:id="rId63"/>
    <p:sldId id="1180" r:id="rId64"/>
    <p:sldId id="1181" r:id="rId65"/>
    <p:sldId id="1210" r:id="rId66"/>
    <p:sldId id="1144" r:id="rId67"/>
    <p:sldId id="638" r:id="rId68"/>
    <p:sldId id="1220" r:id="rId6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pos="11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onneman" initials="s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  <a:srgbClr val="FF5050"/>
    <a:srgbClr val="FF0000"/>
    <a:srgbClr val="008000"/>
    <a:srgbClr val="009900"/>
    <a:srgbClr val="FFFF99"/>
    <a:srgbClr val="003300"/>
    <a:srgbClr val="00FF00"/>
    <a:srgbClr val="FF9966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392" autoAdjust="0"/>
    <p:restoredTop sz="86423" autoAdjust="0"/>
  </p:normalViewPr>
  <p:slideViewPr>
    <p:cSldViewPr>
      <p:cViewPr varScale="1">
        <p:scale>
          <a:sx n="82" d="100"/>
          <a:sy n="82" d="100"/>
        </p:scale>
        <p:origin x="184" y="1128"/>
      </p:cViewPr>
      <p:guideLst>
        <p:guide orient="horz" pos="890"/>
        <p:guide pos="1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notesMaster" Target="notesMasters/notesMaster1.xml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image" Target="../media/image58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10BA0-050A-4997-B1AC-FD3BCC455418}" type="datetimeFigureOut">
              <a:rPr lang="en-GB" smtClean="0"/>
              <a:t>11/11/2018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99761C-D337-4915-A6DD-157470CC09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4741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632A1A-D26E-42D0-A2DF-B39D9B2C3CCA}" type="datetimeFigureOut">
              <a:rPr lang="en-GB" smtClean="0"/>
              <a:pPr/>
              <a:t>11/11/2018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04DCD-C511-4B12-9DBB-AC80DD19A49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123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32084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350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677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914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7211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14694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55157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2842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595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EE5E98-89E9-4F32-A598-027BA0615885}" type="slidenum">
              <a:rPr lang="en-US"/>
              <a:pPr/>
              <a:t>29</a:t>
            </a:fld>
            <a:endParaRPr lang="en-US"/>
          </a:p>
        </p:txBody>
      </p:sp>
      <p:sp>
        <p:nvSpPr>
          <p:cNvPr id="157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5756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BE8C69A-D1CF-431D-B594-A8CD4B2D9E8C}" type="slidenum">
              <a:rPr lang="en-US"/>
              <a:pPr/>
              <a:t>30</a:t>
            </a:fld>
            <a:endParaRPr lang="en-US" dirty="0"/>
          </a:p>
        </p:txBody>
      </p:sp>
      <p:sp>
        <p:nvSpPr>
          <p:cNvPr id="159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650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3527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F940FBB-7485-4CA7-A774-CA6585BB6B08}" type="slidenum">
              <a:rPr lang="en-US"/>
              <a:pPr/>
              <a:t>31</a:t>
            </a:fld>
            <a:endParaRPr lang="en-US" dirty="0"/>
          </a:p>
        </p:txBody>
      </p:sp>
      <p:sp>
        <p:nvSpPr>
          <p:cNvPr id="162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282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2840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7FD0BC-A8C8-4178-8492-B45E11004D9B}" type="slidenum">
              <a:rPr lang="en-GB" smtClean="0"/>
              <a:pPr/>
              <a:t>32</a:t>
            </a:fld>
            <a:endParaRPr lang="en-GB" dirty="0"/>
          </a:p>
        </p:txBody>
      </p:sp>
      <p:sp>
        <p:nvSpPr>
          <p:cNvPr id="117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465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133814-93A8-46E7-99D8-547D40957D0D}" type="slidenum">
              <a:rPr lang="en-GB" smtClean="0"/>
              <a:pPr/>
              <a:t>34</a:t>
            </a:fld>
            <a:endParaRPr lang="en-GB" dirty="0"/>
          </a:p>
        </p:txBody>
      </p:sp>
      <p:sp>
        <p:nvSpPr>
          <p:cNvPr id="118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03491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6340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91917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 txBox="1">
            <a:spLocks noGrp="1" noChangeArrowheads="1"/>
          </p:cNvSpPr>
          <p:nvPr/>
        </p:nvSpPr>
        <p:spPr bwMode="auto">
          <a:xfrm>
            <a:off x="3885243" y="8683776"/>
            <a:ext cx="2971653" cy="45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58" tIns="45679" rIns="91358" bIns="45679" anchor="b"/>
          <a:lstStyle/>
          <a:p>
            <a:pPr algn="r" defTabSz="912813"/>
            <a:fld id="{D39E7B9B-C290-4148-BE41-0944FE5DE280}" type="slidenum">
              <a:rPr lang="en-GB" sz="1200">
                <a:latin typeface="Arial" pitchFamily="34" charset="0"/>
              </a:rPr>
              <a:pPr algn="r" defTabSz="912813"/>
              <a:t>41</a:t>
            </a:fld>
            <a:endParaRPr lang="en-GB" sz="1200">
              <a:latin typeface="Arial" pitchFamily="34" charset="0"/>
            </a:endParaRPr>
          </a:p>
        </p:txBody>
      </p:sp>
      <p:sp>
        <p:nvSpPr>
          <p:cNvPr id="1239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6904" y="4349451"/>
            <a:ext cx="5024192" cy="3848171"/>
          </a:xfrm>
          <a:noFill/>
          <a:ln/>
        </p:spPr>
        <p:txBody>
          <a:bodyPr lIns="88184" tIns="43318" rIns="88184" bIns="43318"/>
          <a:lstStyle/>
          <a:p>
            <a:pPr eaLnBrk="1" hangingPunct="1"/>
            <a:endParaRPr lang="en-GB">
              <a:latin typeface="Arial" pitchFamily="34" charset="0"/>
            </a:endParaRPr>
          </a:p>
        </p:txBody>
      </p:sp>
      <p:sp>
        <p:nvSpPr>
          <p:cNvPr id="123908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90638" y="793750"/>
            <a:ext cx="4276725" cy="3208338"/>
          </a:xfrm>
          <a:ln w="12700" cap="flat">
            <a:solidFill>
              <a:schemeClr val="tx1"/>
            </a:solidFill>
          </a:ln>
        </p:spPr>
      </p:sp>
    </p:spTree>
    <p:extLst>
      <p:ext uri="{BB962C8B-B14F-4D97-AF65-F5344CB8AC3E}">
        <p14:creationId xmlns:p14="http://schemas.microsoft.com/office/powerpoint/2010/main" val="25456155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6805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4015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6275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912FC95-D0B9-4504-9804-A8EA494EA62E}" type="slidenum">
              <a:rPr lang="en-US" smtClean="0">
                <a:latin typeface="Arial" charset="0"/>
              </a:rPr>
              <a:pPr/>
              <a:t>46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091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603282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F9D0C0-BDBA-4D3C-9436-83F544C0BC7C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130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7388"/>
            <a:ext cx="4567238" cy="3425825"/>
          </a:xfrm>
          <a:ln/>
        </p:spPr>
      </p:sp>
      <p:sp>
        <p:nvSpPr>
          <p:cNvPr id="130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986345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9911694-DADE-FF46-AFBB-148B00474745}" type="slidenum">
              <a:rPr lang="en-GB"/>
              <a:pPr/>
              <a:t>51</a:t>
            </a:fld>
            <a:endParaRPr lang="en-GB"/>
          </a:p>
        </p:txBody>
      </p:sp>
      <p:sp>
        <p:nvSpPr>
          <p:cNvPr id="15667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3738"/>
            <a:ext cx="4560887" cy="3422650"/>
          </a:xfrm>
        </p:spPr>
      </p:sp>
      <p:sp>
        <p:nvSpPr>
          <p:cNvPr id="15667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56677" name="Slide Number Placeholder 3"/>
          <p:cNvSpPr txBox="1">
            <a:spLocks noGrp="1"/>
          </p:cNvSpPr>
          <p:nvPr/>
        </p:nvSpPr>
        <p:spPr bwMode="auto">
          <a:xfrm>
            <a:off x="3884240" y="8685068"/>
            <a:ext cx="2972360" cy="45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B4D3CE59-3DB8-AF4B-8D13-3A91E2A567B3}" type="slidenum">
              <a:rPr lang="en-GB" sz="1200"/>
              <a:pPr algn="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51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3510809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B996F069-FAC3-C94C-8F4B-CC6063A7844B}" type="slidenum">
              <a:rPr lang="en-GB"/>
              <a:pPr/>
              <a:t>52</a:t>
            </a:fld>
            <a:endParaRPr lang="en-GB"/>
          </a:p>
        </p:txBody>
      </p:sp>
      <p:sp>
        <p:nvSpPr>
          <p:cNvPr id="15872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4588" y="693738"/>
            <a:ext cx="4560887" cy="3422650"/>
          </a:xfrm>
        </p:spPr>
      </p:sp>
      <p:sp>
        <p:nvSpPr>
          <p:cNvPr id="15872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158725" name="Slide Number Placeholder 3"/>
          <p:cNvSpPr txBox="1">
            <a:spLocks noGrp="1"/>
          </p:cNvSpPr>
          <p:nvPr/>
        </p:nvSpPr>
        <p:spPr bwMode="auto">
          <a:xfrm>
            <a:off x="3884240" y="8685068"/>
            <a:ext cx="2972360" cy="457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29" tIns="45714" rIns="91429" bIns="45714" anchor="b">
            <a:prstTxWarp prst="textNoShape">
              <a:avLst/>
            </a:prstTxWarp>
          </a:bodyPr>
          <a:lstStyle/>
          <a:p>
            <a:pPr algn="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fld id="{B24DB711-55B9-3B46-99A0-3AFBD48E67F8}" type="slidenum">
              <a:rPr lang="en-GB" sz="1200"/>
              <a:pPr algn="r" hangingPunct="0">
                <a:lnSpc>
                  <a:spcPct val="93000"/>
                </a:lnSpc>
                <a:buClr>
                  <a:srgbClr val="000000"/>
                </a:buClr>
                <a:buSzPct val="100000"/>
                <a:buFont typeface="Times New Roman" charset="0"/>
                <a:buNone/>
              </a:pPr>
              <a:t>52</a:t>
            </a:fld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1268492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57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82586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Fix layout</a:t>
            </a:r>
            <a:r>
              <a:rPr lang="en-US" baseline="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60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31349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226820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62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478460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169604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3EBDC04-82DE-414C-8AF1-057005818799}" type="slidenum"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303736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67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08935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2966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l-P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9125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4E264E-8E35-413C-B5F3-43A5581B85BF}" type="slidenum">
              <a:rPr lang="en-US" smtClean="0">
                <a:latin typeface="Arial" charset="0"/>
              </a:rPr>
              <a:pPr/>
              <a:t>17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0444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4221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94E264E-8E35-413C-B5F3-43A5581B85BF}" type="slidenum">
              <a:rPr lang="en-US" smtClean="0">
                <a:latin typeface="Arial" charset="0"/>
              </a:rPr>
              <a:pPr/>
              <a:t>19</a:t>
            </a:fld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5856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D51536-E04A-4177-BCE3-FA1A345B032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431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30393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pl-PL" noProof="0"/>
              <a:t>Click to edit Master text styles</a:t>
            </a:r>
          </a:p>
          <a:p>
            <a:pPr lvl="1"/>
            <a:r>
              <a:rPr lang="pl-PL" noProof="0"/>
              <a:t>Second level</a:t>
            </a:r>
          </a:p>
          <a:p>
            <a:pPr lvl="2"/>
            <a:r>
              <a:rPr lang="pl-PL" noProof="0"/>
              <a:t>Third level</a:t>
            </a:r>
          </a:p>
          <a:p>
            <a:pPr lvl="3"/>
            <a:r>
              <a:rPr lang="pl-PL" noProof="0"/>
              <a:t>Fourth level</a:t>
            </a:r>
          </a:p>
          <a:p>
            <a:pPr lvl="4"/>
            <a:r>
              <a:rPr lang="pl-PL" noProof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noProof="0" dirty="0"/>
              <a:t>Kliknij i edytuj tytuł</a:t>
            </a:r>
          </a:p>
        </p:txBody>
      </p:sp>
    </p:spTree>
    <p:extLst>
      <p:ext uri="{BB962C8B-B14F-4D97-AF65-F5344CB8AC3E}">
        <p14:creationId xmlns:p14="http://schemas.microsoft.com/office/powerpoint/2010/main" val="2480699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 noProof="0" dirty="0"/>
              <a:t>Kliknij i edytuj tytuł</a:t>
            </a:r>
          </a:p>
        </p:txBody>
      </p:sp>
    </p:spTree>
    <p:extLst>
      <p:ext uri="{BB962C8B-B14F-4D97-AF65-F5344CB8AC3E}">
        <p14:creationId xmlns:p14="http://schemas.microsoft.com/office/powerpoint/2010/main" val="540941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0" y="0"/>
            <a:ext cx="9144000" cy="611188"/>
          </a:xfrm>
          <a:prstGeom prst="rect">
            <a:avLst/>
          </a:prstGeom>
          <a:solidFill>
            <a:srgbClr val="FFB4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nl-BE" sz="2400">
              <a:latin typeface="Arial" charset="0"/>
            </a:endParaRPr>
          </a:p>
        </p:txBody>
      </p:sp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43834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0E336263-EC32-42C2-8B8D-03EBBE202F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144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9124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0798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91592" y="6259378"/>
            <a:ext cx="2744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0" noProof="0" dirty="0">
                <a:solidFill>
                  <a:schemeClr val="bg1"/>
                </a:solidFill>
              </a:rPr>
              <a:t>PL-HSSIP   Tuesday 13 November 2018</a:t>
            </a:r>
          </a:p>
          <a:p>
            <a:r>
              <a:rPr lang="en-GB" sz="1000" b="0" noProof="0" dirty="0">
                <a:solidFill>
                  <a:schemeClr val="bg1"/>
                </a:solidFill>
              </a:rPr>
              <a:t>Andrzej Siemko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4" r:id="rId2"/>
    <p:sldLayoutId id="2147483689" r:id="rId3"/>
    <p:sldLayoutId id="2147483690" r:id="rId4"/>
    <p:sldLayoutId id="2147483694" r:id="rId5"/>
    <p:sldLayoutId id="2147483696" r:id="rId6"/>
    <p:sldLayoutId id="2147483699" r:id="rId7"/>
    <p:sldLayoutId id="2147483700" r:id="rId8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tiff"/><Relationship Id="rId5" Type="http://schemas.openxmlformats.org/officeDocument/2006/relationships/image" Target="../media/image21.e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26.xml"/><Relationship Id="rId7" Type="http://schemas.openxmlformats.org/officeDocument/2006/relationships/image" Target="../media/image6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0.jpeg"/><Relationship Id="rId5" Type="http://schemas.openxmlformats.org/officeDocument/2006/relationships/image" Target="../media/image58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59.emf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9.gi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1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4.jpe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jpeg"/><Relationship Id="rId7" Type="http://schemas.openxmlformats.org/officeDocument/2006/relationships/image" Target="../media/image89.tiff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8.jpeg"/><Relationship Id="rId5" Type="http://schemas.openxmlformats.org/officeDocument/2006/relationships/image" Target="../media/image84.jpeg"/><Relationship Id="rId4" Type="http://schemas.openxmlformats.org/officeDocument/2006/relationships/image" Target="../media/image87.jpeg"/><Relationship Id="rId9" Type="http://schemas.openxmlformats.org/officeDocument/2006/relationships/image" Target="../media/image9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6" Type="http://schemas.openxmlformats.org/officeDocument/2006/relationships/image" Target="../media/image94.jpeg"/><Relationship Id="rId5" Type="http://schemas.openxmlformats.org/officeDocument/2006/relationships/image" Target="../media/image93.emf"/><Relationship Id="rId4" Type="http://schemas.openxmlformats.org/officeDocument/2006/relationships/image" Target="../media/image92.e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png"/><Relationship Id="rId12" Type="http://schemas.openxmlformats.org/officeDocument/2006/relationships/image" Target="../media/image10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11" Type="http://schemas.openxmlformats.org/officeDocument/2006/relationships/image" Target="../media/image104.emf"/><Relationship Id="rId5" Type="http://schemas.openxmlformats.org/officeDocument/2006/relationships/image" Target="../media/image98.png"/><Relationship Id="rId10" Type="http://schemas.openxmlformats.org/officeDocument/2006/relationships/image" Target="../media/image103.jpeg"/><Relationship Id="rId4" Type="http://schemas.openxmlformats.org/officeDocument/2006/relationships/image" Target="../media/image97.png"/><Relationship Id="rId9" Type="http://schemas.openxmlformats.org/officeDocument/2006/relationships/image" Target="../media/image102.gif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emf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emf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9.emf"/><Relationship Id="rId4" Type="http://schemas.openxmlformats.org/officeDocument/2006/relationships/image" Target="../media/image9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5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2" descr="LOGOfin.eps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0693" y="221894"/>
            <a:ext cx="864122" cy="1081238"/>
          </a:xfrm>
          <a:prstGeom prst="rect">
            <a:avLst/>
          </a:prstGeom>
        </p:spPr>
      </p:pic>
      <p:sp>
        <p:nvSpPr>
          <p:cNvPr id="2" name="AutoShape 2" descr="https://espace2013.cern.ch/fcc/PublishingImages/AlpsWithFCC950x23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FFFFFF"/>
              </a:solidFill>
            </a:endParaRPr>
          </a:p>
        </p:txBody>
      </p:sp>
      <p:pic>
        <p:nvPicPr>
          <p:cNvPr id="3074" name="Picture 2" descr="http://sciencesprings.files.wordpress.com/2013/01/cern-lhc-new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6993"/>
            <a:ext cx="9144000" cy="3501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9552" y="293581"/>
            <a:ext cx="712879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dirty="0"/>
              <a:t>Od LHC do ery post-LHC</a:t>
            </a:r>
          </a:p>
          <a:p>
            <a:endParaRPr lang="en-GB" sz="2400" dirty="0"/>
          </a:p>
          <a:p>
            <a:r>
              <a:rPr lang="pl-PL" sz="2400" dirty="0"/>
              <a:t>Czyli o tym jak powstał Wielki Zderzacz Hadronów i jakie są nowe projekty i nowe inicjatywy w CERN</a:t>
            </a:r>
          </a:p>
          <a:p>
            <a:endParaRPr lang="pl-PL" sz="3200" dirty="0"/>
          </a:p>
          <a:p>
            <a:r>
              <a:rPr lang="pl-PL" sz="2000" dirty="0"/>
              <a:t>Andrzej Siemko, CERN</a:t>
            </a:r>
            <a:endParaRPr lang="en-GB" sz="2000" dirty="0"/>
          </a:p>
          <a:p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71828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16925" y="6597650"/>
            <a:ext cx="674688" cy="287338"/>
          </a:xfrm>
          <a:prstGeom prst="rect">
            <a:avLst/>
          </a:prstGeom>
        </p:spPr>
        <p:txBody>
          <a:bodyPr/>
          <a:lstStyle/>
          <a:p>
            <a:fld id="{4BF31DF0-74AD-4E75-A696-80F9467E4665}" type="slidenum">
              <a:rPr lang="en-GB"/>
              <a:pPr/>
              <a:t>10</a:t>
            </a:fld>
            <a:endParaRPr lang="en-GB" dirty="0"/>
          </a:p>
        </p:txBody>
      </p:sp>
      <p:pic>
        <p:nvPicPr>
          <p:cNvPr id="587778" name="Picture 2" descr="3d-tunnel-picture-with-S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81000" y="4800601"/>
            <a:ext cx="3300413" cy="1589088"/>
            <a:chOff x="240" y="3024"/>
            <a:chExt cx="2079" cy="1001"/>
          </a:xfrm>
        </p:grpSpPr>
        <p:sp>
          <p:nvSpPr>
            <p:cNvPr id="587780" name="Text Box 4"/>
            <p:cNvSpPr txBox="1">
              <a:spLocks noChangeArrowheads="1"/>
            </p:cNvSpPr>
            <p:nvPr/>
          </p:nvSpPr>
          <p:spPr bwMode="auto">
            <a:xfrm>
              <a:off x="384" y="3385"/>
              <a:ext cx="1935" cy="640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Próżnia izolacyjna w kriogenicznej linii dystrybucyjnej</a:t>
              </a:r>
            </a:p>
          </p:txBody>
        </p:sp>
        <p:sp>
          <p:nvSpPr>
            <p:cNvPr id="587781" name="Line 5"/>
            <p:cNvSpPr>
              <a:spLocks noChangeShapeType="1"/>
            </p:cNvSpPr>
            <p:nvPr/>
          </p:nvSpPr>
          <p:spPr bwMode="auto">
            <a:xfrm flipH="1" flipV="1">
              <a:off x="240" y="3024"/>
              <a:ext cx="411" cy="369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87782" name="Text Box 6"/>
          <p:cNvSpPr txBox="1">
            <a:spLocks noChangeArrowheads="1"/>
          </p:cNvSpPr>
          <p:nvPr/>
        </p:nvSpPr>
        <p:spPr bwMode="auto">
          <a:xfrm>
            <a:off x="5652120" y="152400"/>
            <a:ext cx="3339480" cy="1169551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Regularny  łuk:</a:t>
            </a:r>
          </a:p>
          <a:p>
            <a:pPr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Próżnia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495800" y="3581401"/>
            <a:ext cx="3505200" cy="2224088"/>
            <a:chOff x="2832" y="2256"/>
            <a:chExt cx="2208" cy="1401"/>
          </a:xfrm>
        </p:grpSpPr>
        <p:sp>
          <p:nvSpPr>
            <p:cNvPr id="587784" name="Text Box 8"/>
            <p:cNvSpPr txBox="1">
              <a:spLocks noChangeArrowheads="1"/>
            </p:cNvSpPr>
            <p:nvPr/>
          </p:nvSpPr>
          <p:spPr bwMode="auto">
            <a:xfrm>
              <a:off x="2832" y="3211"/>
              <a:ext cx="2208" cy="446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Próżnia izolacyjna w kriostatach magnesów</a:t>
              </a:r>
            </a:p>
          </p:txBody>
        </p:sp>
        <p:sp>
          <p:nvSpPr>
            <p:cNvPr id="587785" name="Line 9"/>
            <p:cNvSpPr>
              <a:spLocks noChangeShapeType="1"/>
            </p:cNvSpPr>
            <p:nvPr/>
          </p:nvSpPr>
          <p:spPr bwMode="auto">
            <a:xfrm flipV="1">
              <a:off x="3099" y="2256"/>
              <a:ext cx="0" cy="945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785812" y="609600"/>
            <a:ext cx="3714752" cy="2971800"/>
            <a:chOff x="495" y="384"/>
            <a:chExt cx="2340" cy="1872"/>
          </a:xfrm>
        </p:grpSpPr>
        <p:sp>
          <p:nvSpPr>
            <p:cNvPr id="587787" name="Text Box 11"/>
            <p:cNvSpPr txBox="1">
              <a:spLocks noChangeArrowheads="1"/>
            </p:cNvSpPr>
            <p:nvPr/>
          </p:nvSpPr>
          <p:spPr bwMode="auto">
            <a:xfrm>
              <a:off x="495" y="384"/>
              <a:ext cx="2340" cy="543"/>
            </a:xfrm>
            <a:prstGeom prst="rect">
              <a:avLst/>
            </a:prstGeom>
            <a:solidFill>
              <a:schemeClr val="accent4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Ultra wysoka próżnia wiązki</a:t>
              </a:r>
            </a:p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Beam 1 + Beam 2 </a:t>
              </a:r>
            </a:p>
          </p:txBody>
        </p:sp>
        <p:sp>
          <p:nvSpPr>
            <p:cNvPr id="587788" name="Line 12"/>
            <p:cNvSpPr>
              <a:spLocks noChangeShapeType="1"/>
            </p:cNvSpPr>
            <p:nvPr/>
          </p:nvSpPr>
          <p:spPr bwMode="auto">
            <a:xfrm>
              <a:off x="1296" y="912"/>
              <a:ext cx="0" cy="1344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587789" name="Line 13"/>
            <p:cNvSpPr>
              <a:spLocks noChangeShapeType="1"/>
            </p:cNvSpPr>
            <p:nvPr/>
          </p:nvSpPr>
          <p:spPr bwMode="auto">
            <a:xfrm flipH="1">
              <a:off x="1488" y="912"/>
              <a:ext cx="0" cy="1344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</p:grpSp>
      <p:sp>
        <p:nvSpPr>
          <p:cNvPr id="16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07950" y="6453188"/>
            <a:ext cx="1177902" cy="404812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A. Siemko</a:t>
            </a:r>
          </a:p>
        </p:txBody>
      </p:sp>
    </p:spTree>
    <p:extLst>
      <p:ext uri="{BB962C8B-B14F-4D97-AF65-F5344CB8AC3E}">
        <p14:creationId xmlns:p14="http://schemas.microsoft.com/office/powerpoint/2010/main" val="99284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208BA6-4880-7641-B56B-3AD51DEA7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91264" cy="4983163"/>
          </a:xfrm>
        </p:spPr>
        <p:txBody>
          <a:bodyPr>
            <a:normAutofit fontScale="92500" lnSpcReduction="10000"/>
          </a:bodyPr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Czym jest Wielki Zderzacz Hadronów - LHC</a:t>
            </a:r>
          </a:p>
          <a:p>
            <a:endParaRPr lang="pl-PL" sz="1300" dirty="0"/>
          </a:p>
          <a:p>
            <a:r>
              <a:rPr lang="pl-PL" dirty="0"/>
              <a:t>Wyzwania związane z opracowaniem i budową LHC</a:t>
            </a:r>
          </a:p>
          <a:p>
            <a:pPr lvl="1"/>
            <a:r>
              <a:rPr lang="pl-PL" dirty="0"/>
              <a:t>Zastosowania nadprzewodnictwa w akceleratorze LHC</a:t>
            </a:r>
          </a:p>
          <a:p>
            <a:pPr lvl="1"/>
            <a:r>
              <a:rPr lang="pl-PL" dirty="0"/>
              <a:t>Magnesy nadprzewodnikowe LHC</a:t>
            </a:r>
          </a:p>
          <a:p>
            <a:pPr lvl="1"/>
            <a:r>
              <a:rPr lang="pl-PL" dirty="0"/>
              <a:t>Nadprzewodnikowe wnęki rezonansowe LHC</a:t>
            </a:r>
          </a:p>
          <a:p>
            <a:pPr lvl="1"/>
            <a:r>
              <a:rPr lang="pl-PL" dirty="0"/>
              <a:t>Energia wiązek protonowych LHC</a:t>
            </a:r>
          </a:p>
          <a:p>
            <a:pPr lvl="1"/>
            <a:r>
              <a:rPr lang="pl-PL" dirty="0"/>
              <a:t>Zastosowanie nadpłynnego helu</a:t>
            </a:r>
          </a:p>
          <a:p>
            <a:pPr lvl="1"/>
            <a:endParaRPr lang="pl-PL" sz="1300" dirty="0"/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Trochę historii i faktów związanych z LHC</a:t>
            </a:r>
          </a:p>
          <a:p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 po LHC?</a:t>
            </a:r>
          </a:p>
          <a:p>
            <a:pPr lvl="1"/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CLIC lub może FCC?</a:t>
            </a:r>
          </a:p>
          <a:p>
            <a:pPr marL="36513" indent="0">
              <a:buNone/>
            </a:pPr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Podsumowanie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155E8-33A8-664B-A099-F1D159FED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43000"/>
          </a:xfrm>
        </p:spPr>
        <p:txBody>
          <a:bodyPr/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Plan wykładu</a:t>
            </a:r>
          </a:p>
        </p:txBody>
      </p:sp>
    </p:spTree>
    <p:extLst>
      <p:ext uri="{BB962C8B-B14F-4D97-AF65-F5344CB8AC3E}">
        <p14:creationId xmlns:p14="http://schemas.microsoft.com/office/powerpoint/2010/main" val="281824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5786" y="0"/>
            <a:ext cx="7775575" cy="1428736"/>
          </a:xfrm>
        </p:spPr>
        <p:txBody>
          <a:bodyPr>
            <a:normAutofit fontScale="90000"/>
          </a:bodyPr>
          <a:lstStyle/>
          <a:p>
            <a:r>
              <a:rPr lang="pl-PL" sz="3600" dirty="0"/>
              <a:t>Parametry głównych nadprzewodnikowych magnesów dipolowych  LHC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28736"/>
            <a:ext cx="8568952" cy="4786346"/>
          </a:xfrm>
        </p:spPr>
        <p:txBody>
          <a:bodyPr/>
          <a:lstStyle/>
          <a:p>
            <a:endParaRPr lang="pl-PL" sz="2400" dirty="0"/>
          </a:p>
          <a:p>
            <a:r>
              <a:rPr lang="pl-PL" sz="2400" dirty="0"/>
              <a:t>Liczba głównych dipoli				  1232</a:t>
            </a:r>
          </a:p>
          <a:p>
            <a:r>
              <a:rPr lang="pl-PL" sz="2400" dirty="0"/>
              <a:t>Pole dipolowe dla 7 TeV           			  8.33 T </a:t>
            </a:r>
          </a:p>
          <a:p>
            <a:r>
              <a:rPr lang="pl-PL" sz="2400" dirty="0"/>
              <a:t>Prąd w  dipolach dla 7 TeV       		  	  11850 A</a:t>
            </a:r>
          </a:p>
          <a:p>
            <a:r>
              <a:rPr lang="pl-PL" sz="2400" dirty="0"/>
              <a:t>Energia zmagazynowana w dipolach 		  10 GJ</a:t>
            </a:r>
          </a:p>
          <a:p>
            <a:r>
              <a:rPr lang="pl-PL" sz="2400" dirty="0"/>
              <a:t>Liczba dipolowych obwodów  elektrycznych	  8</a:t>
            </a:r>
          </a:p>
          <a:p>
            <a:endParaRPr lang="pl-PL" sz="2400" dirty="0"/>
          </a:p>
          <a:p>
            <a:r>
              <a:rPr lang="pl-PL" sz="2400" dirty="0"/>
              <a:t>Całkowita liczba magnesów nadprzewodnikowych 	~9600</a:t>
            </a:r>
          </a:p>
          <a:p>
            <a:r>
              <a:rPr lang="pl-PL" sz="2400" dirty="0"/>
              <a:t>Liczba  wszystkich obwodów  elektrycznych 	  1766</a:t>
            </a:r>
          </a:p>
          <a:p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4028000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16675"/>
            <a:ext cx="2133600" cy="365125"/>
          </a:xfrm>
        </p:spPr>
        <p:txBody>
          <a:bodyPr/>
          <a:lstStyle/>
          <a:p>
            <a:pPr>
              <a:defRPr/>
            </a:pPr>
            <a:r>
              <a:rPr lang="en-US"/>
              <a:t>2009-04-21</a:t>
            </a:r>
            <a:endParaRPr lang="pl-PL"/>
          </a:p>
        </p:txBody>
      </p:sp>
      <p:sp>
        <p:nvSpPr>
          <p:cNvPr id="444418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1000108"/>
          </a:xfrm>
          <a:noFill/>
        </p:spPr>
        <p:txBody>
          <a:bodyPr/>
          <a:lstStyle/>
          <a:p>
            <a:r>
              <a:rPr lang="pl-PL">
                <a:latin typeface="Arial" charset="0"/>
              </a:rPr>
              <a:t>Magnesy dipolowe</a:t>
            </a:r>
          </a:p>
        </p:txBody>
      </p:sp>
      <p:sp>
        <p:nvSpPr>
          <p:cNvPr id="444419" name="Rectangle 3"/>
          <p:cNvSpPr>
            <a:spLocks noGrp="1"/>
          </p:cNvSpPr>
          <p:nvPr>
            <p:ph type="body" idx="1"/>
          </p:nvPr>
        </p:nvSpPr>
        <p:spPr>
          <a:xfrm>
            <a:off x="142844" y="928670"/>
            <a:ext cx="6429420" cy="5380055"/>
          </a:xfrm>
        </p:spPr>
        <p:txBody>
          <a:bodyPr/>
          <a:lstStyle/>
          <a:p>
            <a:r>
              <a:rPr lang="pl-PL" dirty="0"/>
              <a:t>Utrzymywanie wiązki na stałej orbicie kołowej</a:t>
            </a:r>
          </a:p>
          <a:p>
            <a:pPr>
              <a:buFont typeface="Wingdings 2" pitchFamily="18" charset="2"/>
              <a:buNone/>
            </a:pPr>
            <a:r>
              <a:rPr lang="pl-PL" dirty="0"/>
              <a:t>			→ Dipol</a:t>
            </a:r>
          </a:p>
        </p:txBody>
      </p:sp>
      <p:pic>
        <p:nvPicPr>
          <p:cNvPr id="444420" name="Picture 4" descr="b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056" y="1664981"/>
            <a:ext cx="2590800" cy="828675"/>
          </a:xfrm>
          <a:prstGeom prst="rect">
            <a:avLst/>
          </a:prstGeom>
          <a:noFill/>
        </p:spPr>
      </p:pic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6559" y="3289965"/>
            <a:ext cx="3775075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dip-x-sec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00192" y="725197"/>
            <a:ext cx="2273559" cy="2044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730960" y="2366653"/>
            <a:ext cx="221457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rgbClr val="FFCC66"/>
                </a:solidFill>
              </a:rPr>
              <a:t>L</a:t>
            </a:r>
            <a:r>
              <a:rPr lang="en-US" sz="2000" b="1" dirty="0">
                <a:solidFill>
                  <a:srgbClr val="FFCC66"/>
                </a:solidFill>
              </a:rPr>
              <a:t>HC</a:t>
            </a:r>
            <a:endParaRPr lang="pl-PL" sz="2000" b="1" dirty="0">
              <a:solidFill>
                <a:srgbClr val="FFCC66"/>
              </a:solidFill>
            </a:endParaRPr>
          </a:p>
          <a:p>
            <a:r>
              <a:rPr lang="en-US" sz="2000" b="1" dirty="0"/>
              <a:t>p</a:t>
            </a:r>
            <a:r>
              <a:rPr lang="pl-PL" sz="2000" b="1" dirty="0"/>
              <a:t> = </a:t>
            </a:r>
            <a:r>
              <a:rPr lang="en-US" sz="2000" b="1" dirty="0"/>
              <a:t>7000</a:t>
            </a:r>
            <a:r>
              <a:rPr lang="pl-PL" sz="2000" b="1" dirty="0"/>
              <a:t> GeV/c</a:t>
            </a:r>
          </a:p>
          <a:p>
            <a:r>
              <a:rPr lang="pl-PL" sz="2000" dirty="0"/>
              <a:t>ρ </a:t>
            </a:r>
            <a:r>
              <a:rPr lang="pl-PL" sz="2000" b="1" dirty="0"/>
              <a:t>= 27 Km </a:t>
            </a:r>
          </a:p>
          <a:p>
            <a:r>
              <a:rPr lang="pl-PL" sz="2000" b="1" dirty="0"/>
              <a:t>B = </a:t>
            </a:r>
            <a:r>
              <a:rPr lang="en-US" sz="2000" b="1" dirty="0"/>
              <a:t>8</a:t>
            </a:r>
            <a:r>
              <a:rPr lang="pl-PL" sz="2000" b="1" dirty="0"/>
              <a:t>.</a:t>
            </a:r>
            <a:r>
              <a:rPr lang="en-US" sz="2000" b="1" dirty="0"/>
              <a:t>33</a:t>
            </a:r>
            <a:r>
              <a:rPr lang="pl-PL" sz="2000" b="1" dirty="0"/>
              <a:t> Tesla</a:t>
            </a:r>
          </a:p>
          <a:p>
            <a:endParaRPr lang="pl-PL" sz="2000" b="1" dirty="0">
              <a:solidFill>
                <a:srgbClr val="FFCC66"/>
              </a:solidFill>
            </a:endParaRPr>
          </a:p>
        </p:txBody>
      </p:sp>
      <p:grpSp>
        <p:nvGrpSpPr>
          <p:cNvPr id="11" name="Group 82"/>
          <p:cNvGrpSpPr>
            <a:grpSpLocks/>
          </p:cNvGrpSpPr>
          <p:nvPr/>
        </p:nvGrpSpPr>
        <p:grpSpPr bwMode="auto">
          <a:xfrm>
            <a:off x="1233478" y="3643314"/>
            <a:ext cx="2714644" cy="2514594"/>
            <a:chOff x="3270" y="2130"/>
            <a:chExt cx="2224" cy="2079"/>
          </a:xfrm>
        </p:grpSpPr>
        <p:grpSp>
          <p:nvGrpSpPr>
            <p:cNvPr id="12" name="Group 47"/>
            <p:cNvGrpSpPr>
              <a:grpSpLocks/>
            </p:cNvGrpSpPr>
            <p:nvPr/>
          </p:nvGrpSpPr>
          <p:grpSpPr bwMode="auto">
            <a:xfrm>
              <a:off x="3269" y="2131"/>
              <a:ext cx="2223" cy="2080"/>
              <a:chOff x="2152" y="1858"/>
              <a:chExt cx="2517" cy="2462"/>
            </a:xfrm>
          </p:grpSpPr>
          <p:sp>
            <p:nvSpPr>
              <p:cNvPr id="19" name="Arc 48"/>
              <p:cNvSpPr>
                <a:spLocks/>
              </p:cNvSpPr>
              <p:nvPr/>
            </p:nvSpPr>
            <p:spPr bwMode="auto">
              <a:xfrm>
                <a:off x="3797" y="2012"/>
                <a:ext cx="872" cy="1539"/>
              </a:xfrm>
              <a:custGeom>
                <a:avLst/>
                <a:gdLst>
                  <a:gd name="G0" fmla="+- 0 0 0"/>
                  <a:gd name="G1" fmla="+- 17576 0 0"/>
                  <a:gd name="G2" fmla="+- 21600 0 0"/>
                  <a:gd name="T0" fmla="*/ 12555 w 21600"/>
                  <a:gd name="T1" fmla="*/ 0 h 34682"/>
                  <a:gd name="T2" fmla="*/ 13189 w 21600"/>
                  <a:gd name="T3" fmla="*/ 34682 h 34682"/>
                  <a:gd name="T4" fmla="*/ 0 w 21600"/>
                  <a:gd name="T5" fmla="*/ 17576 h 34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4682" fill="none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</a:path>
                  <a:path w="21600" h="34682" stroke="0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  <a:lnTo>
                      <a:pt x="0" y="17576"/>
                    </a:lnTo>
                    <a:close/>
                  </a:path>
                </a:pathLst>
              </a:custGeom>
              <a:solidFill>
                <a:srgbClr val="F8C7A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n-GB" sz="1800" b="1" dirty="0">
                    <a:latin typeface="Times New Roman" pitchFamily="18" charset="0"/>
                  </a:rPr>
                  <a:t>I</a:t>
                </a:r>
                <a:endParaRPr lang="en-US" sz="1800" b="1" dirty="0">
                  <a:latin typeface="Times New Roman" pitchFamily="18" charset="0"/>
                </a:endParaRPr>
              </a:p>
            </p:txBody>
          </p:sp>
          <p:pic>
            <p:nvPicPr>
              <p:cNvPr id="20" name="Picture 49" descr="dipsect3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2152" y="2359"/>
                <a:ext cx="1925" cy="1684"/>
              </a:xfrm>
              <a:prstGeom prst="rect">
                <a:avLst/>
              </a:prstGeom>
              <a:noFill/>
            </p:spPr>
          </p:pic>
          <p:sp>
            <p:nvSpPr>
              <p:cNvPr id="21" name="AutoShape 50"/>
              <p:cNvSpPr>
                <a:spLocks noChangeArrowheads="1"/>
              </p:cNvSpPr>
              <p:nvPr/>
            </p:nvSpPr>
            <p:spPr bwMode="auto">
              <a:xfrm rot="-2034893">
                <a:off x="2888" y="2259"/>
                <a:ext cx="797" cy="268"/>
              </a:xfrm>
              <a:prstGeom prst="parallelogram">
                <a:avLst>
                  <a:gd name="adj" fmla="val 9046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2" name="AutoShape 51"/>
              <p:cNvSpPr>
                <a:spLocks noChangeArrowheads="1"/>
              </p:cNvSpPr>
              <p:nvPr/>
            </p:nvSpPr>
            <p:spPr bwMode="auto">
              <a:xfrm rot="8797440" flipH="1">
                <a:off x="3342" y="2272"/>
                <a:ext cx="825" cy="108"/>
              </a:xfrm>
              <a:prstGeom prst="parallelogram">
                <a:avLst>
                  <a:gd name="adj" fmla="val 68113"/>
                </a:avLst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" name="AutoShape 52"/>
              <p:cNvSpPr>
                <a:spLocks noChangeArrowheads="1"/>
              </p:cNvSpPr>
              <p:nvPr/>
            </p:nvSpPr>
            <p:spPr bwMode="auto">
              <a:xfrm rot="19584613" flipV="1">
                <a:off x="2577" y="2139"/>
                <a:ext cx="800" cy="270"/>
              </a:xfrm>
              <a:prstGeom prst="parallelogram">
                <a:avLst>
                  <a:gd name="adj" fmla="val 21742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4" name="Group 53"/>
              <p:cNvGrpSpPr>
                <a:grpSpLocks/>
              </p:cNvGrpSpPr>
              <p:nvPr/>
            </p:nvGrpSpPr>
            <p:grpSpPr bwMode="auto">
              <a:xfrm>
                <a:off x="3388" y="2080"/>
                <a:ext cx="716" cy="428"/>
                <a:chOff x="3388" y="2080"/>
                <a:chExt cx="716" cy="428"/>
              </a:xfrm>
            </p:grpSpPr>
            <p:sp>
              <p:nvSpPr>
                <p:cNvPr id="45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388" y="2084"/>
                  <a:ext cx="624" cy="4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6" name="Line 55"/>
                <p:cNvSpPr>
                  <a:spLocks noChangeShapeType="1"/>
                </p:cNvSpPr>
                <p:nvPr/>
              </p:nvSpPr>
              <p:spPr bwMode="auto">
                <a:xfrm>
                  <a:off x="4008" y="2080"/>
                  <a:ext cx="96" cy="5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25" name="Arc 56"/>
              <p:cNvSpPr>
                <a:spLocks/>
              </p:cNvSpPr>
              <p:nvPr/>
            </p:nvSpPr>
            <p:spPr bwMode="auto">
              <a:xfrm>
                <a:off x="3192" y="2423"/>
                <a:ext cx="872" cy="1561"/>
              </a:xfrm>
              <a:custGeom>
                <a:avLst/>
                <a:gdLst>
                  <a:gd name="G0" fmla="+- 0 0 0"/>
                  <a:gd name="G1" fmla="+- 17347 0 0"/>
                  <a:gd name="G2" fmla="+- 21600 0 0"/>
                  <a:gd name="T0" fmla="*/ 12870 w 21600"/>
                  <a:gd name="T1" fmla="*/ 0 h 35107"/>
                  <a:gd name="T2" fmla="*/ 12294 w 21600"/>
                  <a:gd name="T3" fmla="*/ 35107 h 35107"/>
                  <a:gd name="T4" fmla="*/ 0 w 21600"/>
                  <a:gd name="T5" fmla="*/ 17347 h 3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07" fill="none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</a:path>
                  <a:path w="21600" h="35107" stroke="0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  <a:lnTo>
                      <a:pt x="0" y="17347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" name="Rectangle 57"/>
              <p:cNvSpPr>
                <a:spLocks noChangeArrowheads="1"/>
              </p:cNvSpPr>
              <p:nvPr/>
            </p:nvSpPr>
            <p:spPr bwMode="auto">
              <a:xfrm rot="-2951095">
                <a:off x="3488" y="2480"/>
                <a:ext cx="172" cy="56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" name="AutoShape 58"/>
              <p:cNvSpPr>
                <a:spLocks noChangeArrowheads="1"/>
              </p:cNvSpPr>
              <p:nvPr/>
            </p:nvSpPr>
            <p:spPr bwMode="auto">
              <a:xfrm rot="3678264">
                <a:off x="2074" y="1979"/>
                <a:ext cx="2406" cy="2164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" name="AutoShape 59"/>
              <p:cNvSpPr>
                <a:spLocks noChangeArrowheads="1"/>
              </p:cNvSpPr>
              <p:nvPr/>
            </p:nvSpPr>
            <p:spPr bwMode="auto">
              <a:xfrm rot="5400000">
                <a:off x="2375" y="2388"/>
                <a:ext cx="2249" cy="1616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" name="Rectangle 60"/>
              <p:cNvSpPr>
                <a:spLocks noChangeArrowheads="1"/>
              </p:cNvSpPr>
              <p:nvPr/>
            </p:nvSpPr>
            <p:spPr bwMode="auto">
              <a:xfrm rot="-1986641">
                <a:off x="3721" y="2177"/>
                <a:ext cx="672" cy="163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" name="Line 61"/>
              <p:cNvSpPr>
                <a:spLocks noChangeShapeType="1"/>
              </p:cNvSpPr>
              <p:nvPr/>
            </p:nvSpPr>
            <p:spPr bwMode="auto">
              <a:xfrm flipV="1">
                <a:off x="3696" y="2012"/>
                <a:ext cx="604" cy="4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" name="AutoShape 62"/>
              <p:cNvSpPr>
                <a:spLocks noChangeArrowheads="1"/>
              </p:cNvSpPr>
              <p:nvPr/>
            </p:nvSpPr>
            <p:spPr bwMode="auto">
              <a:xfrm rot="19576837" flipH="1">
                <a:off x="3696" y="3535"/>
                <a:ext cx="637" cy="20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" name="Line 63"/>
              <p:cNvSpPr>
                <a:spLocks noChangeShapeType="1"/>
              </p:cNvSpPr>
              <p:nvPr/>
            </p:nvSpPr>
            <p:spPr bwMode="auto">
              <a:xfrm flipV="1">
                <a:off x="3700" y="3539"/>
                <a:ext cx="643" cy="4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" name="AutoShape 64"/>
              <p:cNvSpPr>
                <a:spLocks noChangeArrowheads="1"/>
              </p:cNvSpPr>
              <p:nvPr/>
            </p:nvSpPr>
            <p:spPr bwMode="auto">
              <a:xfrm rot="18892305" flipH="1">
                <a:off x="3750" y="3635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" name="AutoShape 65"/>
              <p:cNvSpPr>
                <a:spLocks noChangeArrowheads="1"/>
              </p:cNvSpPr>
              <p:nvPr/>
            </p:nvSpPr>
            <p:spPr bwMode="auto">
              <a:xfrm rot="18343118" flipH="1">
                <a:off x="3797" y="3526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AutoShape 66"/>
              <p:cNvSpPr>
                <a:spLocks noChangeArrowheads="1"/>
              </p:cNvSpPr>
              <p:nvPr/>
            </p:nvSpPr>
            <p:spPr bwMode="auto">
              <a:xfrm rot="-1848406">
                <a:off x="3729" y="2363"/>
                <a:ext cx="176" cy="97"/>
              </a:xfrm>
              <a:custGeom>
                <a:avLst/>
                <a:gdLst>
                  <a:gd name="G0" fmla="+- 3752 0 0"/>
                  <a:gd name="G1" fmla="+- 21600 0 3752"/>
                  <a:gd name="G2" fmla="*/ 3752 1 2"/>
                  <a:gd name="G3" fmla="+- 21600 0 G2"/>
                  <a:gd name="G4" fmla="+/ 3752 21600 2"/>
                  <a:gd name="G5" fmla="+/ G1 0 2"/>
                  <a:gd name="G6" fmla="*/ 21600 21600 3752"/>
                  <a:gd name="G7" fmla="*/ G6 1 2"/>
                  <a:gd name="G8" fmla="+- 21600 0 G7"/>
                  <a:gd name="G9" fmla="*/ 21600 1 2"/>
                  <a:gd name="G10" fmla="+- 3752 0 G9"/>
                  <a:gd name="G11" fmla="?: G10 G8 0"/>
                  <a:gd name="G12" fmla="?: G10 G7 21600"/>
                  <a:gd name="T0" fmla="*/ 19724 w 21600"/>
                  <a:gd name="T1" fmla="*/ 10800 h 21600"/>
                  <a:gd name="T2" fmla="*/ 10800 w 21600"/>
                  <a:gd name="T3" fmla="*/ 21600 h 21600"/>
                  <a:gd name="T4" fmla="*/ 1876 w 21600"/>
                  <a:gd name="T5" fmla="*/ 10800 h 21600"/>
                  <a:gd name="T6" fmla="*/ 10800 w 21600"/>
                  <a:gd name="T7" fmla="*/ 0 h 21600"/>
                  <a:gd name="T8" fmla="*/ 3676 w 21600"/>
                  <a:gd name="T9" fmla="*/ 3676 h 21600"/>
                  <a:gd name="T10" fmla="*/ 17924 w 21600"/>
                  <a:gd name="T11" fmla="*/ 179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52" y="21600"/>
                    </a:lnTo>
                    <a:lnTo>
                      <a:pt x="17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" name="Line 67"/>
              <p:cNvSpPr>
                <a:spLocks noChangeShapeType="1"/>
              </p:cNvSpPr>
              <p:nvPr/>
            </p:nvSpPr>
            <p:spPr bwMode="auto">
              <a:xfrm>
                <a:off x="3392" y="2512"/>
                <a:ext cx="156" cy="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" name="Line 68"/>
              <p:cNvSpPr>
                <a:spLocks noChangeShapeType="1"/>
              </p:cNvSpPr>
              <p:nvPr/>
            </p:nvSpPr>
            <p:spPr bwMode="auto">
              <a:xfrm flipV="1">
                <a:off x="3544" y="2420"/>
                <a:ext cx="160" cy="1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" name="AutoShape 69"/>
              <p:cNvSpPr>
                <a:spLocks noChangeArrowheads="1"/>
              </p:cNvSpPr>
              <p:nvPr/>
            </p:nvSpPr>
            <p:spPr bwMode="auto">
              <a:xfrm rot="-2153951">
                <a:off x="3055" y="3595"/>
                <a:ext cx="14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" name="AutoShape 70"/>
              <p:cNvSpPr>
                <a:spLocks noChangeArrowheads="1"/>
              </p:cNvSpPr>
              <p:nvPr/>
            </p:nvSpPr>
            <p:spPr bwMode="auto">
              <a:xfrm rot="19408951" flipH="1">
                <a:off x="2844" y="3707"/>
                <a:ext cx="25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" name="Line 71"/>
              <p:cNvSpPr>
                <a:spLocks noChangeShapeType="1"/>
              </p:cNvSpPr>
              <p:nvPr/>
            </p:nvSpPr>
            <p:spPr bwMode="auto">
              <a:xfrm flipV="1">
                <a:off x="2904" y="3652"/>
                <a:ext cx="324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" name="AutoShape 72"/>
              <p:cNvSpPr>
                <a:spLocks noChangeArrowheads="1"/>
              </p:cNvSpPr>
              <p:nvPr/>
            </p:nvSpPr>
            <p:spPr bwMode="auto">
              <a:xfrm rot="8048969">
                <a:off x="2573" y="3894"/>
                <a:ext cx="238" cy="48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2" name="Line 73"/>
              <p:cNvSpPr>
                <a:spLocks noChangeShapeType="1"/>
              </p:cNvSpPr>
              <p:nvPr/>
            </p:nvSpPr>
            <p:spPr bwMode="auto">
              <a:xfrm flipV="1">
                <a:off x="2584" y="3856"/>
                <a:ext cx="208" cy="1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3" name="Line 74"/>
              <p:cNvSpPr>
                <a:spLocks noChangeShapeType="1"/>
              </p:cNvSpPr>
              <p:nvPr/>
            </p:nvSpPr>
            <p:spPr bwMode="auto">
              <a:xfrm>
                <a:off x="3657" y="2292"/>
                <a:ext cx="42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4" name="Line 75"/>
              <p:cNvSpPr>
                <a:spLocks noChangeShapeType="1"/>
              </p:cNvSpPr>
              <p:nvPr/>
            </p:nvSpPr>
            <p:spPr bwMode="auto">
              <a:xfrm flipH="1">
                <a:off x="3270" y="2505"/>
                <a:ext cx="123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3" name="AutoShape 76"/>
            <p:cNvSpPr>
              <a:spLocks noChangeArrowheads="1"/>
            </p:cNvSpPr>
            <p:nvPr/>
          </p:nvSpPr>
          <p:spPr bwMode="auto">
            <a:xfrm rot="8902329" flipH="1" flipV="1">
              <a:off x="5057" y="2634"/>
              <a:ext cx="339" cy="154"/>
            </a:xfrm>
            <a:prstGeom prst="rightArrow">
              <a:avLst>
                <a:gd name="adj1" fmla="val 48139"/>
                <a:gd name="adj2" fmla="val 89683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4" name="Text Box 77"/>
            <p:cNvSpPr txBox="1">
              <a:spLocks noChangeArrowheads="1"/>
            </p:cNvSpPr>
            <p:nvPr/>
          </p:nvSpPr>
          <p:spPr bwMode="auto">
            <a:xfrm>
              <a:off x="5119" y="2852"/>
              <a:ext cx="1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5" name="AutoShape 78"/>
            <p:cNvSpPr>
              <a:spLocks noChangeArrowheads="1"/>
            </p:cNvSpPr>
            <p:nvPr/>
          </p:nvSpPr>
          <p:spPr bwMode="auto">
            <a:xfrm rot="-2003319" flipH="1" flipV="1">
              <a:off x="3829" y="2420"/>
              <a:ext cx="281" cy="155"/>
            </a:xfrm>
            <a:prstGeom prst="rightArrow">
              <a:avLst>
                <a:gd name="adj1" fmla="val 33806"/>
                <a:gd name="adj2" fmla="val 54102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6" name="Text Box 79"/>
            <p:cNvSpPr txBox="1">
              <a:spLocks noChangeArrowheads="1"/>
            </p:cNvSpPr>
            <p:nvPr/>
          </p:nvSpPr>
          <p:spPr bwMode="auto">
            <a:xfrm>
              <a:off x="4159" y="2406"/>
              <a:ext cx="17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7" name="AutoShape 80"/>
            <p:cNvSpPr>
              <a:spLocks noChangeArrowheads="1"/>
            </p:cNvSpPr>
            <p:nvPr/>
          </p:nvSpPr>
          <p:spPr bwMode="auto">
            <a:xfrm>
              <a:off x="4063" y="2953"/>
              <a:ext cx="197" cy="273"/>
            </a:xfrm>
            <a:prstGeom prst="upArrow">
              <a:avLst>
                <a:gd name="adj1" fmla="val 50000"/>
                <a:gd name="adj2" fmla="val 34645"/>
              </a:avLst>
            </a:prstGeom>
            <a:solidFill>
              <a:srgbClr val="6F6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8" name="Text Box 81"/>
            <p:cNvSpPr txBox="1">
              <a:spLocks noChangeArrowheads="1"/>
            </p:cNvSpPr>
            <p:nvPr/>
          </p:nvSpPr>
          <p:spPr bwMode="auto">
            <a:xfrm>
              <a:off x="4072" y="3272"/>
              <a:ext cx="212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6F6FFF"/>
                  </a:solidFill>
                  <a:latin typeface="Times New Roman" pitchFamily="18" charset="0"/>
                </a:rPr>
                <a:t>B</a:t>
              </a:r>
              <a:endParaRPr lang="en-US" sz="1800" b="1" dirty="0">
                <a:solidFill>
                  <a:srgbClr val="6F6FFF"/>
                </a:solidFill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150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94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6420539" y="3897213"/>
            <a:ext cx="1936750" cy="231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9426" name="Rectangle 2"/>
          <p:cNvSpPr>
            <a:spLocks noGrp="1"/>
          </p:cNvSpPr>
          <p:nvPr>
            <p:ph type="title"/>
          </p:nvPr>
        </p:nvSpPr>
        <p:spPr bwMode="auto">
          <a:xfrm>
            <a:off x="500034" y="142852"/>
            <a:ext cx="8229600" cy="928694"/>
          </a:xfrm>
          <a:noFill/>
        </p:spPr>
        <p:txBody>
          <a:bodyPr/>
          <a:lstStyle/>
          <a:p>
            <a:r>
              <a:rPr lang="pl-PL" b="0" dirty="0"/>
              <a:t>Magnesy kwadrupolowe</a:t>
            </a:r>
            <a:endParaRPr lang="en-US" b="0" dirty="0"/>
          </a:p>
        </p:txBody>
      </p:sp>
      <p:pic>
        <p:nvPicPr>
          <p:cNvPr id="3594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4998" y="810420"/>
            <a:ext cx="3016443" cy="2910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9433" name="Group 9"/>
          <p:cNvGrpSpPr>
            <a:grpSpLocks/>
          </p:cNvGrpSpPr>
          <p:nvPr/>
        </p:nvGrpSpPr>
        <p:grpSpPr bwMode="auto">
          <a:xfrm>
            <a:off x="4860032" y="4060734"/>
            <a:ext cx="3714776" cy="1944688"/>
            <a:chOff x="3515" y="3158"/>
            <a:chExt cx="2028" cy="977"/>
          </a:xfrm>
        </p:grpSpPr>
        <p:pic>
          <p:nvPicPr>
            <p:cNvPr id="359430" name="Picture 6" descr="DSCN114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241" y="3158"/>
              <a:ext cx="1302" cy="977"/>
            </a:xfrm>
            <a:prstGeom prst="rect">
              <a:avLst/>
            </a:prstGeom>
            <a:noFill/>
          </p:spPr>
        </p:pic>
        <p:sp>
          <p:nvSpPr>
            <p:cNvPr id="359432" name="Text Box 8"/>
            <p:cNvSpPr txBox="1">
              <a:spLocks noChangeArrowheads="1"/>
            </p:cNvSpPr>
            <p:nvPr/>
          </p:nvSpPr>
          <p:spPr bwMode="auto">
            <a:xfrm>
              <a:off x="3515" y="3475"/>
              <a:ext cx="680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/>
                <a:t>I inne…</a:t>
              </a:r>
            </a:p>
          </p:txBody>
        </p:sp>
      </p:grpSp>
      <p:pic>
        <p:nvPicPr>
          <p:cNvPr id="14" name="Picture 11" descr="ResistivQuad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31102" y="3181360"/>
            <a:ext cx="2713720" cy="2924172"/>
          </a:xfrm>
          <a:prstGeom prst="rect">
            <a:avLst/>
          </a:prstGeom>
          <a:noFill/>
        </p:spPr>
      </p:pic>
      <p:pic>
        <p:nvPicPr>
          <p:cNvPr id="15" name="Picture 12" descr="QuadRes"/>
          <p:cNvPicPr>
            <a:picLocks noChangeAspect="1" noChangeArrowheads="1"/>
          </p:cNvPicPr>
          <p:nvPr/>
        </p:nvPicPr>
        <p:blipFill>
          <a:blip r:embed="rId6"/>
          <a:srcRect b="6602"/>
          <a:stretch>
            <a:fillRect/>
          </a:stretch>
        </p:blipFill>
        <p:spPr bwMode="auto">
          <a:xfrm>
            <a:off x="785786" y="1214422"/>
            <a:ext cx="2202038" cy="208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9431" name="Picture 7" descr="agfocus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0694" y="404664"/>
            <a:ext cx="3452810" cy="34528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710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9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9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Magnesy LHC - Nadprzewodnictwo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1000"/>
          </a:xfrm>
        </p:spPr>
        <p:txBody>
          <a:bodyPr>
            <a:normAutofit fontScale="92500" lnSpcReduction="20000"/>
          </a:bodyPr>
          <a:lstStyle/>
          <a:p>
            <a:endParaRPr lang="pl-PL" sz="2400" dirty="0"/>
          </a:p>
          <a:p>
            <a:r>
              <a:rPr lang="pl-PL" sz="2400" u="sng" dirty="0">
                <a:solidFill>
                  <a:srgbClr val="00B0F0"/>
                </a:solidFill>
              </a:rPr>
              <a:t>Nadprzewodnictwo</a:t>
            </a:r>
            <a:r>
              <a:rPr lang="pl-PL" sz="2400" dirty="0"/>
              <a:t> jest cechą wielu pierwiastków i materiałów</a:t>
            </a:r>
            <a:r>
              <a:rPr lang="en-US" sz="2400" dirty="0"/>
              <a:t> </a:t>
            </a:r>
            <a:r>
              <a:rPr lang="pl-PL" sz="2400" dirty="0"/>
              <a:t>polegającą na tym, że w pewnych warunkach maja one </a:t>
            </a:r>
            <a:r>
              <a:rPr lang="pl-PL" sz="2400" u="sng" dirty="0">
                <a:solidFill>
                  <a:srgbClr val="00B0F0"/>
                </a:solidFill>
              </a:rPr>
              <a:t>zerową rezystancję</a:t>
            </a:r>
          </a:p>
          <a:p>
            <a:r>
              <a:rPr lang="pl-PL" sz="2400" dirty="0"/>
              <a:t>Poprawne określenie nadprzewodnictwa wymaga spełnienia jednocześnie dwóch warunków:</a:t>
            </a:r>
          </a:p>
          <a:p>
            <a:endParaRPr lang="pl-PL" sz="2400" dirty="0"/>
          </a:p>
          <a:p>
            <a:pPr lvl="1"/>
            <a:r>
              <a:rPr lang="en-US" sz="3100" dirty="0"/>
              <a:t>  </a:t>
            </a:r>
            <a:r>
              <a:rPr lang="pl-PL" sz="3100" dirty="0"/>
              <a:t>zaniku </a:t>
            </a:r>
            <a:r>
              <a:rPr lang="pl-PL" sz="3100" u="sng" dirty="0">
                <a:solidFill>
                  <a:srgbClr val="00B0F0"/>
                </a:solidFill>
              </a:rPr>
              <a:t>oporu elektrycznego</a:t>
            </a:r>
          </a:p>
          <a:p>
            <a:endParaRPr lang="pl-PL" sz="1300" dirty="0"/>
          </a:p>
          <a:p>
            <a:pPr lvl="1"/>
            <a:r>
              <a:rPr lang="en-US" sz="3100" dirty="0"/>
              <a:t> </a:t>
            </a:r>
            <a:r>
              <a:rPr lang="pl-PL" sz="3100" dirty="0"/>
              <a:t>istnienia</a:t>
            </a:r>
            <a:r>
              <a:rPr lang="en-US" sz="3100" dirty="0"/>
              <a:t> </a:t>
            </a:r>
            <a:r>
              <a:rPr lang="pl-PL" sz="3100" u="sng" dirty="0">
                <a:solidFill>
                  <a:srgbClr val="00B0F0"/>
                </a:solidFill>
              </a:rPr>
              <a:t>doskonałego diamagnetyzmu</a:t>
            </a:r>
            <a:r>
              <a:rPr lang="pl-PL" sz="3100" dirty="0">
                <a:solidFill>
                  <a:srgbClr val="00B0F0"/>
                </a:solidFill>
              </a:rPr>
              <a:t> </a:t>
            </a:r>
            <a:r>
              <a:rPr lang="pl-PL" sz="3100" dirty="0"/>
              <a:t>materiału nadprzewodzącego, zwanego efektem Meissnera</a:t>
            </a:r>
          </a:p>
        </p:txBody>
      </p:sp>
    </p:spTree>
    <p:extLst>
      <p:ext uri="{BB962C8B-B14F-4D97-AF65-F5344CB8AC3E}">
        <p14:creationId xmlns:p14="http://schemas.microsoft.com/office/powerpoint/2010/main" val="176592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940371"/>
          </a:xfrm>
        </p:spPr>
        <p:txBody>
          <a:bodyPr/>
          <a:lstStyle/>
          <a:p>
            <a:r>
              <a:rPr lang="pl-PL" b="1" dirty="0"/>
              <a:t>Odkrycie nadprzewodnictwa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0137" y="1897535"/>
            <a:ext cx="3963963" cy="863353"/>
          </a:xfrm>
        </p:spPr>
        <p:txBody>
          <a:bodyPr>
            <a:normAutofit/>
          </a:bodyPr>
          <a:lstStyle/>
          <a:p>
            <a:r>
              <a:rPr lang="pl-PL" dirty="0">
                <a:solidFill>
                  <a:srgbClr val="FF6600"/>
                </a:solidFill>
                <a:latin typeface="Arial" pitchFamily="34" charset="0"/>
              </a:rPr>
              <a:t>1911 </a:t>
            </a:r>
            <a:r>
              <a:rPr lang="pl-PL" dirty="0">
                <a:latin typeface="Arial" pitchFamily="34" charset="0"/>
              </a:rPr>
              <a:t>– Pomiar zależności R-T dla rtęci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09600" y="1167408"/>
            <a:ext cx="8001000" cy="5334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pl-PL" sz="2800" b="0" i="0" u="none" strike="noStrike" kern="1200" cap="none" spc="0" normalizeH="0" baseline="0" dirty="0">
                <a:ln>
                  <a:noFill/>
                </a:ln>
                <a:solidFill>
                  <a:srgbClr val="FF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1908</a:t>
            </a:r>
            <a:r>
              <a:rPr lang="pl-PL" sz="2800" dirty="0">
                <a:solidFill>
                  <a:srgbClr val="FFFF99"/>
                </a:solidFill>
                <a:latin typeface="+mn-lt"/>
              </a:rPr>
              <a:t> </a:t>
            </a:r>
            <a:r>
              <a:rPr lang="pl-PL" sz="2800" dirty="0">
                <a:latin typeface="+mn-lt"/>
              </a:rPr>
              <a:t>– </a:t>
            </a:r>
            <a:r>
              <a:rPr kumimoji="0" lang="pl-PL" sz="28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Kamerlingh Onnes skrapla hel 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5025966"/>
              </p:ext>
            </p:extLst>
          </p:nvPr>
        </p:nvGraphicFramePr>
        <p:xfrm>
          <a:off x="304800" y="1948408"/>
          <a:ext cx="2027237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r:id="rId4" imgW="1321560" imgH="1886040" progId="Word.Document.8">
                  <p:embed/>
                </p:oleObj>
              </mc:Choice>
              <mc:Fallback>
                <p:oleObj name="Document" r:id="rId4" imgW="1321560" imgH="1886040" progId="Word.Document.8">
                  <p:embed/>
                  <p:pic>
                    <p:nvPicPr>
                      <p:cNvPr id="7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1948408"/>
                        <a:ext cx="2027237" cy="3048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304800" y="5338184"/>
            <a:ext cx="8458200" cy="72921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pl-PL" dirty="0"/>
          </a:p>
        </p:txBody>
      </p:sp>
      <p:sp>
        <p:nvSpPr>
          <p:cNvPr id="11" name="Rectangle 14"/>
          <p:cNvSpPr>
            <a:spLocks noChangeArrowheads="1"/>
          </p:cNvSpPr>
          <p:nvPr/>
        </p:nvSpPr>
        <p:spPr bwMode="auto">
          <a:xfrm>
            <a:off x="304800" y="5301208"/>
            <a:ext cx="8458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pl-PL" sz="2000" b="1" dirty="0">
                <a:latin typeface="Arial" pitchFamily="34" charset="0"/>
              </a:rPr>
              <a:t>Podstawową właściwością stanu nadprzewodzącego jest to, że prąd elektryczny może płynąć bez występowania różnicy potencjałów</a:t>
            </a:r>
          </a:p>
        </p:txBody>
      </p:sp>
      <p:graphicFrame>
        <p:nvGraphicFramePr>
          <p:cNvPr id="9" name="Content Placeholder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2803211"/>
              </p:ext>
            </p:extLst>
          </p:nvPr>
        </p:nvGraphicFramePr>
        <p:xfrm>
          <a:off x="6372200" y="1916832"/>
          <a:ext cx="2390799" cy="3240303"/>
        </p:xfrm>
        <a:graphic>
          <a:graphicData uri="http://schemas.openxmlformats.org/drawingml/2006/table">
            <a:tbl>
              <a:tblPr/>
              <a:tblGrid>
                <a:gridCol w="7914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14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079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241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Metal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TC [K]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</a:rPr>
                        <a:t>TC [°C]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Nb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9.3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-263.85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9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Pb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-265.954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19050" marB="1905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1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V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5.4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-267.75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-268.25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Ta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4.5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-268.65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Hg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</a:rPr>
                        <a:t>4.2</a:t>
                      </a:r>
                      <a:endParaRPr lang="en-US" sz="1100" b="1" i="0" u="none" strike="noStrike" dirty="0">
                        <a:solidFill>
                          <a:srgbClr val="FF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-268.95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Sn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-269.45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In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3.4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-269.75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-269.85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3.0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-270.15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-270.77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9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Al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19050" marB="1905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1.2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19050" marB="1905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-271.95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Zn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-272.3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-272.75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939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Rh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0.000325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-273.15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1FCAE870-BC46-A449-B4C0-7B0246E335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71800" y="2767396"/>
            <a:ext cx="3240360" cy="2274417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1783580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Rodzaje nadprzewodnictwa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05800" cy="4877117"/>
          </a:xfrm>
        </p:spPr>
        <p:txBody>
          <a:bodyPr>
            <a:normAutofit/>
          </a:bodyPr>
          <a:lstStyle/>
          <a:p>
            <a:pPr eaLnBrk="1" hangingPunct="1"/>
            <a:endParaRPr lang="en-US" sz="2400" dirty="0"/>
          </a:p>
          <a:p>
            <a:pPr eaLnBrk="1" hangingPunct="1"/>
            <a:r>
              <a:rPr lang="pl-PL" sz="2400" dirty="0"/>
              <a:t>Wyróżnia się dwa podstawowe typy nadprzewodnictwa:</a:t>
            </a:r>
          </a:p>
          <a:p>
            <a:pPr eaLnBrk="1" hangingPunct="1"/>
            <a:endParaRPr lang="en-US" sz="2400" dirty="0"/>
          </a:p>
          <a:p>
            <a:pPr eaLnBrk="1" hangingPunct="1"/>
            <a:endParaRPr lang="pl-PL" sz="2400" dirty="0"/>
          </a:p>
          <a:p>
            <a:r>
              <a:rPr lang="pl-PL" sz="2400" dirty="0"/>
              <a:t>Nadprzewodnictwo </a:t>
            </a:r>
            <a:r>
              <a:rPr lang="pl-PL" sz="2400" u="sng" dirty="0">
                <a:solidFill>
                  <a:srgbClr val="00B0F0"/>
                </a:solidFill>
              </a:rPr>
              <a:t>I-go rodzaju</a:t>
            </a:r>
            <a:r>
              <a:rPr lang="pl-PL" sz="2400" dirty="0"/>
              <a:t>, które występuje głownie w czystych metalach</a:t>
            </a:r>
          </a:p>
          <a:p>
            <a:pPr eaLnBrk="1" hangingPunct="1"/>
            <a:endParaRPr lang="pl-PL" sz="2400" dirty="0"/>
          </a:p>
          <a:p>
            <a:r>
              <a:rPr lang="pl-PL" sz="2400" dirty="0"/>
              <a:t>Nadprzewodnictwo </a:t>
            </a:r>
            <a:r>
              <a:rPr lang="pl-PL" sz="2400" u="sng" dirty="0">
                <a:solidFill>
                  <a:srgbClr val="00B0F0"/>
                </a:solidFill>
              </a:rPr>
              <a:t>II-go rodzaju</a:t>
            </a:r>
            <a:r>
              <a:rPr lang="pl-PL" sz="2400" dirty="0"/>
              <a:t>, charakterystyczne dla stopów metalicznych  oraz </a:t>
            </a:r>
            <a:r>
              <a:rPr lang="en-US" sz="2400" dirty="0"/>
              <a:t> </a:t>
            </a:r>
            <a:r>
              <a:rPr lang="en-US" sz="2400" dirty="0" err="1"/>
              <a:t>tzw</a:t>
            </a:r>
            <a:r>
              <a:rPr lang="en-US" sz="2400" dirty="0"/>
              <a:t>. </a:t>
            </a:r>
            <a:r>
              <a:rPr lang="pl-PL" sz="2400" dirty="0"/>
              <a:t>nadprzewodnikach wysokotemperaturowych</a:t>
            </a:r>
          </a:p>
          <a:p>
            <a:pPr eaLnBrk="1" hangingPunct="1"/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266795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/>
          <p:cNvSpPr/>
          <p:nvPr/>
        </p:nvSpPr>
        <p:spPr>
          <a:xfrm>
            <a:off x="914400" y="2743200"/>
            <a:ext cx="2894365" cy="2971801"/>
          </a:xfrm>
          <a:custGeom>
            <a:avLst/>
            <a:gdLst>
              <a:gd name="connsiteX0" fmla="*/ 16476 w 2818165"/>
              <a:gd name="connsiteY0" fmla="*/ 192765 h 2420277"/>
              <a:gd name="connsiteX1" fmla="*/ 11533 w 2818165"/>
              <a:gd name="connsiteY1" fmla="*/ 34599 h 2420277"/>
              <a:gd name="connsiteX2" fmla="*/ 11533 w 2818165"/>
              <a:gd name="connsiteY2" fmla="*/ 4942 h 2420277"/>
              <a:gd name="connsiteX3" fmla="*/ 80731 w 2818165"/>
              <a:gd name="connsiteY3" fmla="*/ 9885 h 2420277"/>
              <a:gd name="connsiteX4" fmla="*/ 451434 w 2818165"/>
              <a:gd name="connsiteY4" fmla="*/ 64255 h 2420277"/>
              <a:gd name="connsiteX5" fmla="*/ 1227438 w 2818165"/>
              <a:gd name="connsiteY5" fmla="*/ 326218 h 2420277"/>
              <a:gd name="connsiteX6" fmla="*/ 1973786 w 2818165"/>
              <a:gd name="connsiteY6" fmla="*/ 825431 h 2420277"/>
              <a:gd name="connsiteX7" fmla="*/ 2497713 w 2818165"/>
              <a:gd name="connsiteY7" fmla="*/ 1547066 h 2420277"/>
              <a:gd name="connsiteX8" fmla="*/ 2754733 w 2818165"/>
              <a:gd name="connsiteY8" fmla="*/ 2278586 h 2420277"/>
              <a:gd name="connsiteX9" fmla="*/ 2794275 w 2818165"/>
              <a:gd name="connsiteY9" fmla="*/ 2397210 h 2420277"/>
              <a:gd name="connsiteX10" fmla="*/ 2799218 w 2818165"/>
              <a:gd name="connsiteY10" fmla="*/ 2416981 h 2420277"/>
              <a:gd name="connsiteX11" fmla="*/ 2680593 w 2818165"/>
              <a:gd name="connsiteY11" fmla="*/ 2412039 h 2420277"/>
              <a:gd name="connsiteX12" fmla="*/ 891334 w 2818165"/>
              <a:gd name="connsiteY12" fmla="*/ 2402153 h 2420277"/>
              <a:gd name="connsiteX13" fmla="*/ 387179 w 2818165"/>
              <a:gd name="connsiteY13" fmla="*/ 2402153 h 2420277"/>
              <a:gd name="connsiteX14" fmla="*/ 105445 w 2818165"/>
              <a:gd name="connsiteY14" fmla="*/ 2397210 h 2420277"/>
              <a:gd name="connsiteX15" fmla="*/ 46132 w 2818165"/>
              <a:gd name="connsiteY15" fmla="*/ 2397210 h 2420277"/>
              <a:gd name="connsiteX16" fmla="*/ 16476 w 2818165"/>
              <a:gd name="connsiteY16" fmla="*/ 2392268 h 2420277"/>
              <a:gd name="connsiteX17" fmla="*/ 16476 w 2818165"/>
              <a:gd name="connsiteY17" fmla="*/ 2352726 h 2420277"/>
              <a:gd name="connsiteX18" fmla="*/ 16476 w 2818165"/>
              <a:gd name="connsiteY18" fmla="*/ 192765 h 242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18165" h="2420277">
                <a:moveTo>
                  <a:pt x="16476" y="192765"/>
                </a:moveTo>
                <a:cubicBezTo>
                  <a:pt x="14416" y="129334"/>
                  <a:pt x="12357" y="65903"/>
                  <a:pt x="11533" y="34599"/>
                </a:cubicBezTo>
                <a:cubicBezTo>
                  <a:pt x="10709" y="3295"/>
                  <a:pt x="0" y="9061"/>
                  <a:pt x="11533" y="4942"/>
                </a:cubicBezTo>
                <a:cubicBezTo>
                  <a:pt x="23066" y="823"/>
                  <a:pt x="7414" y="0"/>
                  <a:pt x="80731" y="9885"/>
                </a:cubicBezTo>
                <a:cubicBezTo>
                  <a:pt x="154048" y="19771"/>
                  <a:pt x="260316" y="11533"/>
                  <a:pt x="451434" y="64255"/>
                </a:cubicBezTo>
                <a:cubicBezTo>
                  <a:pt x="642552" y="116977"/>
                  <a:pt x="973713" y="199355"/>
                  <a:pt x="1227438" y="326218"/>
                </a:cubicBezTo>
                <a:cubicBezTo>
                  <a:pt x="1481163" y="453081"/>
                  <a:pt x="1762074" y="621956"/>
                  <a:pt x="1973786" y="825431"/>
                </a:cubicBezTo>
                <a:cubicBezTo>
                  <a:pt x="2185499" y="1028906"/>
                  <a:pt x="2367555" y="1304874"/>
                  <a:pt x="2497713" y="1547066"/>
                </a:cubicBezTo>
                <a:cubicBezTo>
                  <a:pt x="2627871" y="1789259"/>
                  <a:pt x="2705306" y="2136895"/>
                  <a:pt x="2754733" y="2278586"/>
                </a:cubicBezTo>
                <a:cubicBezTo>
                  <a:pt x="2804160" y="2420277"/>
                  <a:pt x="2786861" y="2374144"/>
                  <a:pt x="2794275" y="2397210"/>
                </a:cubicBezTo>
                <a:cubicBezTo>
                  <a:pt x="2801689" y="2420276"/>
                  <a:pt x="2818165" y="2414510"/>
                  <a:pt x="2799218" y="2416981"/>
                </a:cubicBezTo>
                <a:cubicBezTo>
                  <a:pt x="2780271" y="2419452"/>
                  <a:pt x="2680593" y="2412039"/>
                  <a:pt x="2680593" y="2412039"/>
                </a:cubicBezTo>
                <a:lnTo>
                  <a:pt x="891334" y="2402153"/>
                </a:lnTo>
                <a:lnTo>
                  <a:pt x="387179" y="2402153"/>
                </a:lnTo>
                <a:cubicBezTo>
                  <a:pt x="256198" y="2401329"/>
                  <a:pt x="162286" y="2398034"/>
                  <a:pt x="105445" y="2397210"/>
                </a:cubicBezTo>
                <a:cubicBezTo>
                  <a:pt x="48604" y="2396386"/>
                  <a:pt x="60960" y="2398034"/>
                  <a:pt x="46132" y="2397210"/>
                </a:cubicBezTo>
                <a:cubicBezTo>
                  <a:pt x="31304" y="2396386"/>
                  <a:pt x="21419" y="2399682"/>
                  <a:pt x="16476" y="2392268"/>
                </a:cubicBezTo>
                <a:cubicBezTo>
                  <a:pt x="11533" y="2384854"/>
                  <a:pt x="16476" y="2352726"/>
                  <a:pt x="16476" y="2352726"/>
                </a:cubicBezTo>
                <a:lnTo>
                  <a:pt x="16476" y="192765"/>
                </a:lnTo>
                <a:close/>
              </a:path>
            </a:pathLst>
          </a:custGeom>
          <a:gradFill flip="none"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path path="circle">
              <a:fillToRect l="100000" t="100000"/>
            </a:path>
            <a:tileRect r="-100000" b="-100000"/>
          </a:gra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68362"/>
          </a:xfrm>
        </p:spPr>
        <p:txBody>
          <a:bodyPr>
            <a:normAutofit fontScale="90000"/>
          </a:bodyPr>
          <a:lstStyle/>
          <a:p>
            <a:br>
              <a:rPr lang="en-US" b="1" dirty="0"/>
            </a:br>
            <a:r>
              <a:rPr lang="pl-PL" b="1" dirty="0"/>
              <a:t>Nadprzewodniki </a:t>
            </a:r>
            <a:r>
              <a:rPr lang="en-US" b="1" dirty="0"/>
              <a:t>I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pl-PL" b="1" dirty="0"/>
              <a:t>II rodzaju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295400" y="5791200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Temperatura</a:t>
            </a:r>
            <a:r>
              <a:rPr lang="en-US" sz="2000" dirty="0">
                <a:solidFill>
                  <a:srgbClr val="FF0000"/>
                </a:solidFill>
              </a:rPr>
              <a:t> [K]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42845" y="3724245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>
                <a:solidFill>
                  <a:srgbClr val="FF0000"/>
                </a:solidFill>
              </a:rPr>
              <a:t>Indukcja </a:t>
            </a:r>
            <a:r>
              <a:rPr lang="en-US" sz="2000" dirty="0">
                <a:solidFill>
                  <a:srgbClr val="FF0000"/>
                </a:solidFill>
              </a:rPr>
              <a:t> [T]</a:t>
            </a:r>
            <a:endParaRPr lang="pl-PL" sz="20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05200" y="5715000"/>
            <a:ext cx="45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solidFill>
                  <a:srgbClr val="FF0000"/>
                </a:solidFill>
              </a:rPr>
              <a:t>T</a:t>
            </a:r>
            <a:r>
              <a:rPr lang="pl-PL" sz="2000" b="1" baseline="-25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81000" y="2590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B</a:t>
            </a:r>
            <a:r>
              <a:rPr lang="pl-PL" b="1" baseline="-25000" dirty="0">
                <a:solidFill>
                  <a:srgbClr val="FF0000"/>
                </a:solidFill>
              </a:rPr>
              <a:t>c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endParaRPr lang="pl-PL" b="1" baseline="-25000" dirty="0">
              <a:solidFill>
                <a:srgbClr val="FF0000"/>
              </a:solidFill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>
            <a:off x="4724400" y="1676400"/>
            <a:ext cx="3581400" cy="1600200"/>
          </a:xfrm>
          <a:prstGeom prst="rect">
            <a:avLst/>
          </a:prstGeom>
          <a:noFill/>
          <a:ln>
            <a:solidFill>
              <a:srgbClr val="F07F09"/>
            </a:solidFill>
          </a:ln>
        </p:spPr>
        <p:txBody>
          <a:bodyPr>
            <a:normAutofit fontScale="85000" lnSpcReduction="2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Stan nadprzewodzący </a:t>
            </a:r>
            <a:r>
              <a:rPr kumimoji="0" lang="pl-PL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drugiego rodzaju </a:t>
            </a:r>
            <a:r>
              <a:rPr kumimoji="0" lang="en-US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(stan mieszany)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l-GR" sz="2800" dirty="0"/>
              <a:t>ρ</a:t>
            </a:r>
            <a:r>
              <a:rPr lang="en-US" sz="2800" dirty="0"/>
              <a:t> = 0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pl-PL" sz="2800" dirty="0"/>
              <a:t>B</a:t>
            </a:r>
            <a:r>
              <a:rPr lang="en-US" sz="2800" dirty="0"/>
              <a:t> ≠ 0 </a:t>
            </a:r>
            <a:endParaRPr kumimoji="0" lang="pl-PL" sz="28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914400" y="5029200"/>
            <a:ext cx="2894365" cy="685801"/>
          </a:xfrm>
          <a:custGeom>
            <a:avLst/>
            <a:gdLst>
              <a:gd name="connsiteX0" fmla="*/ 16476 w 2818165"/>
              <a:gd name="connsiteY0" fmla="*/ 192765 h 2420277"/>
              <a:gd name="connsiteX1" fmla="*/ 11533 w 2818165"/>
              <a:gd name="connsiteY1" fmla="*/ 34599 h 2420277"/>
              <a:gd name="connsiteX2" fmla="*/ 11533 w 2818165"/>
              <a:gd name="connsiteY2" fmla="*/ 4942 h 2420277"/>
              <a:gd name="connsiteX3" fmla="*/ 80731 w 2818165"/>
              <a:gd name="connsiteY3" fmla="*/ 9885 h 2420277"/>
              <a:gd name="connsiteX4" fmla="*/ 451434 w 2818165"/>
              <a:gd name="connsiteY4" fmla="*/ 64255 h 2420277"/>
              <a:gd name="connsiteX5" fmla="*/ 1227438 w 2818165"/>
              <a:gd name="connsiteY5" fmla="*/ 326218 h 2420277"/>
              <a:gd name="connsiteX6" fmla="*/ 1973786 w 2818165"/>
              <a:gd name="connsiteY6" fmla="*/ 825431 h 2420277"/>
              <a:gd name="connsiteX7" fmla="*/ 2497713 w 2818165"/>
              <a:gd name="connsiteY7" fmla="*/ 1547066 h 2420277"/>
              <a:gd name="connsiteX8" fmla="*/ 2754733 w 2818165"/>
              <a:gd name="connsiteY8" fmla="*/ 2278586 h 2420277"/>
              <a:gd name="connsiteX9" fmla="*/ 2794275 w 2818165"/>
              <a:gd name="connsiteY9" fmla="*/ 2397210 h 2420277"/>
              <a:gd name="connsiteX10" fmla="*/ 2799218 w 2818165"/>
              <a:gd name="connsiteY10" fmla="*/ 2416981 h 2420277"/>
              <a:gd name="connsiteX11" fmla="*/ 2680593 w 2818165"/>
              <a:gd name="connsiteY11" fmla="*/ 2412039 h 2420277"/>
              <a:gd name="connsiteX12" fmla="*/ 891334 w 2818165"/>
              <a:gd name="connsiteY12" fmla="*/ 2402153 h 2420277"/>
              <a:gd name="connsiteX13" fmla="*/ 387179 w 2818165"/>
              <a:gd name="connsiteY13" fmla="*/ 2402153 h 2420277"/>
              <a:gd name="connsiteX14" fmla="*/ 105445 w 2818165"/>
              <a:gd name="connsiteY14" fmla="*/ 2397210 h 2420277"/>
              <a:gd name="connsiteX15" fmla="*/ 46132 w 2818165"/>
              <a:gd name="connsiteY15" fmla="*/ 2397210 h 2420277"/>
              <a:gd name="connsiteX16" fmla="*/ 16476 w 2818165"/>
              <a:gd name="connsiteY16" fmla="*/ 2392268 h 2420277"/>
              <a:gd name="connsiteX17" fmla="*/ 16476 w 2818165"/>
              <a:gd name="connsiteY17" fmla="*/ 2352726 h 2420277"/>
              <a:gd name="connsiteX18" fmla="*/ 16476 w 2818165"/>
              <a:gd name="connsiteY18" fmla="*/ 192765 h 242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818165" h="2420277">
                <a:moveTo>
                  <a:pt x="16476" y="192765"/>
                </a:moveTo>
                <a:cubicBezTo>
                  <a:pt x="14416" y="129334"/>
                  <a:pt x="12357" y="65903"/>
                  <a:pt x="11533" y="34599"/>
                </a:cubicBezTo>
                <a:cubicBezTo>
                  <a:pt x="10709" y="3295"/>
                  <a:pt x="0" y="9061"/>
                  <a:pt x="11533" y="4942"/>
                </a:cubicBezTo>
                <a:cubicBezTo>
                  <a:pt x="23066" y="823"/>
                  <a:pt x="7414" y="0"/>
                  <a:pt x="80731" y="9885"/>
                </a:cubicBezTo>
                <a:cubicBezTo>
                  <a:pt x="154048" y="19771"/>
                  <a:pt x="260316" y="11533"/>
                  <a:pt x="451434" y="64255"/>
                </a:cubicBezTo>
                <a:cubicBezTo>
                  <a:pt x="642552" y="116977"/>
                  <a:pt x="973713" y="199355"/>
                  <a:pt x="1227438" y="326218"/>
                </a:cubicBezTo>
                <a:cubicBezTo>
                  <a:pt x="1481163" y="453081"/>
                  <a:pt x="1762074" y="621956"/>
                  <a:pt x="1973786" y="825431"/>
                </a:cubicBezTo>
                <a:cubicBezTo>
                  <a:pt x="2185499" y="1028906"/>
                  <a:pt x="2367555" y="1304874"/>
                  <a:pt x="2497713" y="1547066"/>
                </a:cubicBezTo>
                <a:cubicBezTo>
                  <a:pt x="2627871" y="1789259"/>
                  <a:pt x="2705306" y="2136895"/>
                  <a:pt x="2754733" y="2278586"/>
                </a:cubicBezTo>
                <a:cubicBezTo>
                  <a:pt x="2804160" y="2420277"/>
                  <a:pt x="2786861" y="2374144"/>
                  <a:pt x="2794275" y="2397210"/>
                </a:cubicBezTo>
                <a:cubicBezTo>
                  <a:pt x="2801689" y="2420276"/>
                  <a:pt x="2818165" y="2414510"/>
                  <a:pt x="2799218" y="2416981"/>
                </a:cubicBezTo>
                <a:cubicBezTo>
                  <a:pt x="2780271" y="2419452"/>
                  <a:pt x="2680593" y="2412039"/>
                  <a:pt x="2680593" y="2412039"/>
                </a:cubicBezTo>
                <a:lnTo>
                  <a:pt x="891334" y="2402153"/>
                </a:lnTo>
                <a:lnTo>
                  <a:pt x="387179" y="2402153"/>
                </a:lnTo>
                <a:cubicBezTo>
                  <a:pt x="256198" y="2401329"/>
                  <a:pt x="162286" y="2398034"/>
                  <a:pt x="105445" y="2397210"/>
                </a:cubicBezTo>
                <a:cubicBezTo>
                  <a:pt x="48604" y="2396386"/>
                  <a:pt x="60960" y="2398034"/>
                  <a:pt x="46132" y="2397210"/>
                </a:cubicBezTo>
                <a:cubicBezTo>
                  <a:pt x="31304" y="2396386"/>
                  <a:pt x="21419" y="2399682"/>
                  <a:pt x="16476" y="2392268"/>
                </a:cubicBezTo>
                <a:cubicBezTo>
                  <a:pt x="11533" y="2384854"/>
                  <a:pt x="16476" y="2352726"/>
                  <a:pt x="16476" y="2352726"/>
                </a:cubicBezTo>
                <a:lnTo>
                  <a:pt x="16476" y="192765"/>
                </a:ln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path path="circle">
              <a:fillToRect r="100000" b="100000"/>
            </a:path>
            <a:tileRect l="-100000" t="-100000"/>
          </a:gradFill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-915591" y="3886597"/>
            <a:ext cx="3659188" cy="794"/>
          </a:xfrm>
          <a:prstGeom prst="straightConnector1">
            <a:avLst/>
          </a:prstGeom>
          <a:ln w="571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914400" y="5715000"/>
            <a:ext cx="3657600" cy="1588"/>
          </a:xfrm>
          <a:prstGeom prst="straightConnector1">
            <a:avLst/>
          </a:prstGeom>
          <a:ln w="508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2324100" y="2324100"/>
            <a:ext cx="2895600" cy="20574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066800" y="5257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Stan </a:t>
            </a:r>
            <a:r>
              <a:rPr lang="en-US" dirty="0"/>
              <a:t>Meissnera</a:t>
            </a:r>
            <a:endParaRPr lang="pl-PL" dirty="0"/>
          </a:p>
        </p:txBody>
      </p:sp>
      <p:sp>
        <p:nvSpPr>
          <p:cNvPr id="53" name="TextBox 52"/>
          <p:cNvSpPr txBox="1"/>
          <p:nvPr/>
        </p:nvSpPr>
        <p:spPr>
          <a:xfrm>
            <a:off x="2209800" y="2438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Stan normalny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66800" y="3733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Stan mieszany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14400" y="2362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B</a:t>
            </a:r>
            <a:r>
              <a:rPr lang="pl-PL" baseline="-25000" dirty="0"/>
              <a:t>c</a:t>
            </a:r>
            <a:r>
              <a:rPr lang="en-US" baseline="-25000" dirty="0"/>
              <a:t>2</a:t>
            </a:r>
            <a:r>
              <a:rPr lang="en-US" dirty="0"/>
              <a:t>(T)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4400" y="4648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solidFill>
                  <a:srgbClr val="FFFF99"/>
                </a:solidFill>
              </a:rPr>
              <a:t>B</a:t>
            </a:r>
            <a:r>
              <a:rPr lang="pl-PL" baseline="-25000" dirty="0">
                <a:solidFill>
                  <a:srgbClr val="FFFF99"/>
                </a:solidFill>
              </a:rPr>
              <a:t>c</a:t>
            </a:r>
            <a:r>
              <a:rPr lang="en-US" baseline="-25000" dirty="0">
                <a:solidFill>
                  <a:srgbClr val="FFFF99"/>
                </a:solidFill>
              </a:rPr>
              <a:t>1</a:t>
            </a:r>
            <a:r>
              <a:rPr lang="en-US" dirty="0">
                <a:solidFill>
                  <a:srgbClr val="FFFF99"/>
                </a:solidFill>
              </a:rPr>
              <a:t>(T)</a:t>
            </a: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4724400" y="3810000"/>
            <a:ext cx="3581400" cy="1600200"/>
          </a:xfrm>
          <a:prstGeom prst="rect">
            <a:avLst/>
          </a:prstGeom>
          <a:noFill/>
          <a:ln>
            <a:solidFill>
              <a:srgbClr val="F07F09"/>
            </a:solidFill>
          </a:ln>
        </p:spPr>
        <p:txBody>
          <a:bodyPr>
            <a:normAutofit fontScale="85000" lnSpcReduction="200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Stan nadprzewodzący </a:t>
            </a:r>
            <a:r>
              <a:rPr kumimoji="0" lang="pl-PL" sz="2800" b="0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pierwszego rodzaju </a:t>
            </a: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(stan</a:t>
            </a:r>
            <a:r>
              <a:rPr lang="pl-PL" sz="2800" dirty="0">
                <a:latin typeface="+mn-lt"/>
              </a:rPr>
              <a:t> Meissnera)</a:t>
            </a:r>
            <a:endParaRPr kumimoji="0" lang="pl-PL" sz="2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</a:endParaRPr>
          </a:p>
          <a:p>
            <a:pPr marL="749300" lvl="1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en-US" sz="2800" dirty="0">
                <a:latin typeface="+mn-lt"/>
              </a:rPr>
              <a:t> </a:t>
            </a:r>
            <a:r>
              <a:rPr lang="el-GR" sz="2800" dirty="0">
                <a:latin typeface="+mn-lt"/>
              </a:rPr>
              <a:t>ρ</a:t>
            </a:r>
            <a:r>
              <a:rPr lang="en-US" sz="2800" dirty="0">
                <a:latin typeface="+mn-lt"/>
              </a:rPr>
              <a:t> = 0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B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0</a:t>
            </a:r>
            <a:endParaRPr kumimoji="0" lang="pl-PL" sz="2800" b="0" i="0" u="none" strike="noStrike" kern="1200" cap="none" spc="0" normalizeH="0" baseline="-2500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rot="10800000" flipV="1">
            <a:off x="2895600" y="4038600"/>
            <a:ext cx="1905000" cy="14478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1000" y="4800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solidFill>
                  <a:srgbClr val="FF0000"/>
                </a:solidFill>
              </a:rPr>
              <a:t>B</a:t>
            </a:r>
            <a:r>
              <a:rPr lang="pl-PL" b="1" baseline="-25000" dirty="0">
                <a:solidFill>
                  <a:srgbClr val="FF0000"/>
                </a:solidFill>
              </a:rPr>
              <a:t>c</a:t>
            </a:r>
            <a:r>
              <a:rPr lang="en-US" b="1" baseline="-25000" dirty="0">
                <a:solidFill>
                  <a:srgbClr val="FF0000"/>
                </a:solidFill>
              </a:rPr>
              <a:t>1</a:t>
            </a:r>
            <a:endParaRPr lang="pl-PL" b="1" baseline="-25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9600" y="5715000"/>
            <a:ext cx="304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0</a:t>
            </a:r>
            <a:endParaRPr lang="pl-PL" sz="2000" b="1" baseline="-25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1588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Nadprzewodnictwo I-go rodzaju</a:t>
            </a: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457200" y="1268761"/>
            <a:ext cx="8305800" cy="1008111"/>
          </a:xfrm>
        </p:spPr>
        <p:txBody>
          <a:bodyPr>
            <a:normAutofit fontScale="92500" lnSpcReduction="20000"/>
          </a:bodyPr>
          <a:lstStyle/>
          <a:p>
            <a:pPr marL="36513" indent="0" eaLnBrk="1" hangingPunct="1">
              <a:buNone/>
            </a:pPr>
            <a:endParaRPr lang="pl-PL" sz="2400" dirty="0"/>
          </a:p>
          <a:p>
            <a:r>
              <a:rPr lang="pl-PL" dirty="0"/>
              <a:t>Idealny diamagnetyzm materiału nadprzewodzącego, zwany efektem Meissnera</a:t>
            </a:r>
            <a:endParaRPr lang="pl-PL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90D7CB-8797-4941-A880-1189322D4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100" y="2448272"/>
            <a:ext cx="70358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36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208BA6-4880-7641-B56B-3AD51DEA7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91264" cy="4983163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Czym jest Wielki Zderzacz Hadronów - LHC</a:t>
            </a:r>
          </a:p>
          <a:p>
            <a:endParaRPr lang="pl-PL" sz="1300" dirty="0"/>
          </a:p>
          <a:p>
            <a:r>
              <a:rPr lang="pl-PL" dirty="0"/>
              <a:t>Wyzwania związane z opracowaniem i budową LHC</a:t>
            </a:r>
          </a:p>
          <a:p>
            <a:pPr lvl="1"/>
            <a:r>
              <a:rPr lang="pl-PL" dirty="0"/>
              <a:t>Zastosowania nadprzewodnictwa w akceleratorze LHC</a:t>
            </a:r>
          </a:p>
          <a:p>
            <a:pPr lvl="1"/>
            <a:r>
              <a:rPr lang="pl-PL" dirty="0"/>
              <a:t>Magnesy nadprzewodnikowe LHC</a:t>
            </a:r>
          </a:p>
          <a:p>
            <a:pPr lvl="1"/>
            <a:r>
              <a:rPr lang="pl-PL" dirty="0"/>
              <a:t>Nadprzewodnikowe wnęki rezonansowe LHC</a:t>
            </a:r>
          </a:p>
          <a:p>
            <a:pPr lvl="1"/>
            <a:r>
              <a:rPr lang="pl-PL" dirty="0"/>
              <a:t>Energia wiązek protonowych LHC</a:t>
            </a:r>
          </a:p>
          <a:p>
            <a:pPr lvl="1"/>
            <a:r>
              <a:rPr lang="pl-PL" dirty="0"/>
              <a:t>Zastosowanie nadpłynnego helu</a:t>
            </a:r>
          </a:p>
          <a:p>
            <a:pPr lvl="1"/>
            <a:endParaRPr lang="pl-PL" sz="1300" dirty="0"/>
          </a:p>
          <a:p>
            <a:r>
              <a:rPr lang="pl-PL" dirty="0"/>
              <a:t>Trochę historii i faktów związanych z LHC</a:t>
            </a:r>
          </a:p>
          <a:p>
            <a:endParaRPr lang="pl-PL" sz="1300" dirty="0"/>
          </a:p>
          <a:p>
            <a:r>
              <a:rPr lang="pl-PL" dirty="0"/>
              <a:t>Co po LHC?</a:t>
            </a:r>
          </a:p>
          <a:p>
            <a:pPr lvl="1"/>
            <a:endParaRPr lang="pl-PL" sz="1300" dirty="0"/>
          </a:p>
          <a:p>
            <a:pPr lvl="1"/>
            <a:r>
              <a:rPr lang="pl-PL" dirty="0"/>
              <a:t>CLIC lub może FCC?</a:t>
            </a:r>
          </a:p>
          <a:p>
            <a:pPr marL="36513" indent="0">
              <a:buNone/>
            </a:pPr>
            <a:endParaRPr lang="pl-PL" sz="1300" dirty="0"/>
          </a:p>
          <a:p>
            <a:r>
              <a:rPr lang="pl-PL" dirty="0"/>
              <a:t>Podsumowanie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155E8-33A8-664B-A099-F1D159FED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43000"/>
          </a:xfrm>
        </p:spPr>
        <p:txBody>
          <a:bodyPr/>
          <a:lstStyle/>
          <a:p>
            <a:r>
              <a:rPr lang="pl-PL" dirty="0"/>
              <a:t>Plan wykładu</a:t>
            </a:r>
          </a:p>
        </p:txBody>
      </p:sp>
    </p:spTree>
    <p:extLst>
      <p:ext uri="{BB962C8B-B14F-4D97-AF65-F5344CB8AC3E}">
        <p14:creationId xmlns:p14="http://schemas.microsoft.com/office/powerpoint/2010/main" val="399403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Nadprzewodniki II rodzaju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1"/>
            <a:ext cx="8077200" cy="761999"/>
          </a:xfrm>
        </p:spPr>
        <p:txBody>
          <a:bodyPr>
            <a:normAutofit/>
          </a:bodyPr>
          <a:lstStyle/>
          <a:p>
            <a:pPr marL="292100" lvl="1" indent="-292100">
              <a:spcBef>
                <a:spcPts val="0"/>
              </a:spcBef>
              <a:buClr>
                <a:schemeClr val="accent1"/>
              </a:buClr>
              <a:buSzPct val="70000"/>
            </a:pPr>
            <a:r>
              <a:rPr lang="pl-PL"/>
              <a:t>Kwantowanie strumienia magnetycznego przechodzącego przez nadprzewodzące pętle prądowe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39967" y="3200400"/>
            <a:ext cx="4823551" cy="2291080"/>
            <a:chOff x="381000" y="1981200"/>
            <a:chExt cx="5410200" cy="3124200"/>
          </a:xfrm>
        </p:grpSpPr>
        <p:grpSp>
          <p:nvGrpSpPr>
            <p:cNvPr id="5" name="Group 342"/>
            <p:cNvGrpSpPr/>
            <p:nvPr/>
          </p:nvGrpSpPr>
          <p:grpSpPr>
            <a:xfrm>
              <a:off x="381017" y="4038600"/>
              <a:ext cx="381001" cy="1066800"/>
              <a:chOff x="6103937" y="3338574"/>
              <a:chExt cx="356053" cy="1148580"/>
            </a:xfrm>
          </p:grpSpPr>
          <p:sp>
            <p:nvSpPr>
              <p:cNvPr id="282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7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8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02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03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9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00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01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0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98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99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1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2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93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94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3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91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92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4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89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90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5" name="Group 593"/>
            <p:cNvGrpSpPr/>
            <p:nvPr/>
          </p:nvGrpSpPr>
          <p:grpSpPr>
            <a:xfrm>
              <a:off x="3429017" y="4038600"/>
              <a:ext cx="381001" cy="1066800"/>
              <a:chOff x="6103937" y="3338574"/>
              <a:chExt cx="356053" cy="1148580"/>
            </a:xfrm>
          </p:grpSpPr>
          <p:sp>
            <p:nvSpPr>
              <p:cNvPr id="260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6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17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9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80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81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0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78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9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1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76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7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22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3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71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2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4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69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70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1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67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68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32" name="Group 616"/>
            <p:cNvGrpSpPr/>
            <p:nvPr/>
          </p:nvGrpSpPr>
          <p:grpSpPr>
            <a:xfrm>
              <a:off x="1066817" y="3352800"/>
              <a:ext cx="381001" cy="1066800"/>
              <a:chOff x="6103937" y="3338574"/>
              <a:chExt cx="356053" cy="1148580"/>
            </a:xfrm>
          </p:grpSpPr>
          <p:sp>
            <p:nvSpPr>
              <p:cNvPr id="238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33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41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42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58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59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43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56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57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44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54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55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45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46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49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50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53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47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48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54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45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46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55" name="Group 639"/>
            <p:cNvGrpSpPr/>
            <p:nvPr/>
          </p:nvGrpSpPr>
          <p:grpSpPr>
            <a:xfrm>
              <a:off x="2438417" y="4038600"/>
              <a:ext cx="381001" cy="1066800"/>
              <a:chOff x="6103937" y="3338574"/>
              <a:chExt cx="356053" cy="1148580"/>
            </a:xfrm>
          </p:grpSpPr>
          <p:sp>
            <p:nvSpPr>
              <p:cNvPr id="216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63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64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65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36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37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66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34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35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67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32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33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68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75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27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28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76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25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26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77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23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24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85" name="Group 662"/>
            <p:cNvGrpSpPr/>
            <p:nvPr/>
          </p:nvGrpSpPr>
          <p:grpSpPr>
            <a:xfrm>
              <a:off x="1752617" y="2667000"/>
              <a:ext cx="381001" cy="1066800"/>
              <a:chOff x="6103937" y="3338574"/>
              <a:chExt cx="356053" cy="1148580"/>
            </a:xfrm>
          </p:grpSpPr>
          <p:sp>
            <p:nvSpPr>
              <p:cNvPr id="194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86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87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88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14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5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89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12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3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90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10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11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97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98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05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06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99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03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04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07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01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02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08" name="Group 685"/>
            <p:cNvGrpSpPr/>
            <p:nvPr/>
          </p:nvGrpSpPr>
          <p:grpSpPr>
            <a:xfrm>
              <a:off x="4114817" y="3352800"/>
              <a:ext cx="381001" cy="1066800"/>
              <a:chOff x="6103937" y="3338574"/>
              <a:chExt cx="356053" cy="1148580"/>
            </a:xfrm>
          </p:grpSpPr>
          <p:sp>
            <p:nvSpPr>
              <p:cNvPr id="172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09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110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11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92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93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12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90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91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19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88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89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20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21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83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84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29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81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82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30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79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80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31" name="Group 708"/>
            <p:cNvGrpSpPr/>
            <p:nvPr/>
          </p:nvGrpSpPr>
          <p:grpSpPr>
            <a:xfrm>
              <a:off x="4724417" y="2667000"/>
              <a:ext cx="381001" cy="1066800"/>
              <a:chOff x="6103937" y="3338574"/>
              <a:chExt cx="356053" cy="1148580"/>
            </a:xfrm>
          </p:grpSpPr>
          <p:sp>
            <p:nvSpPr>
              <p:cNvPr id="150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32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133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34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70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71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41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68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9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42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66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7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43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51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61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2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52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59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60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53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57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58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54" name="Group 731"/>
            <p:cNvGrpSpPr/>
            <p:nvPr/>
          </p:nvGrpSpPr>
          <p:grpSpPr>
            <a:xfrm>
              <a:off x="3810017" y="2667000"/>
              <a:ext cx="381001" cy="1066800"/>
              <a:chOff x="6103937" y="3338574"/>
              <a:chExt cx="356053" cy="1148580"/>
            </a:xfrm>
          </p:grpSpPr>
          <p:sp>
            <p:nvSpPr>
              <p:cNvPr id="128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55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156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63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48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49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64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46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47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65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44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45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73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74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39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40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75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37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38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76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35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36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177" name="Group 754"/>
            <p:cNvGrpSpPr/>
            <p:nvPr/>
          </p:nvGrpSpPr>
          <p:grpSpPr>
            <a:xfrm>
              <a:off x="1371617" y="4038600"/>
              <a:ext cx="381001" cy="1066800"/>
              <a:chOff x="6103937" y="3338574"/>
              <a:chExt cx="356053" cy="1148580"/>
            </a:xfrm>
          </p:grpSpPr>
          <p:sp>
            <p:nvSpPr>
              <p:cNvPr id="106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178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185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86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26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7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87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24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5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95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22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23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196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197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17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18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98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15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16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199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13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14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200" name="Group 800"/>
            <p:cNvGrpSpPr/>
            <p:nvPr/>
          </p:nvGrpSpPr>
          <p:grpSpPr>
            <a:xfrm>
              <a:off x="5410217" y="1981200"/>
              <a:ext cx="381001" cy="1066800"/>
              <a:chOff x="6103937" y="3338574"/>
              <a:chExt cx="356053" cy="1148580"/>
            </a:xfrm>
          </p:grpSpPr>
          <p:sp>
            <p:nvSpPr>
              <p:cNvPr id="84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07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208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09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04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05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17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02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03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18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100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101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219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20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95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96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21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93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94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22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91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92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229" name="Group 823"/>
            <p:cNvGrpSpPr/>
            <p:nvPr/>
          </p:nvGrpSpPr>
          <p:grpSpPr>
            <a:xfrm>
              <a:off x="4419617" y="1981200"/>
              <a:ext cx="381001" cy="1066800"/>
              <a:chOff x="6103937" y="3338574"/>
              <a:chExt cx="356053" cy="1148580"/>
            </a:xfrm>
          </p:grpSpPr>
          <p:sp>
            <p:nvSpPr>
              <p:cNvPr id="62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30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231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39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82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83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40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80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81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41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78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9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242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43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73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4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44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71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2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51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69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70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252" name="Group 846"/>
            <p:cNvGrpSpPr/>
            <p:nvPr/>
          </p:nvGrpSpPr>
          <p:grpSpPr>
            <a:xfrm>
              <a:off x="3429017" y="1981200"/>
              <a:ext cx="381001" cy="1066800"/>
              <a:chOff x="6103937" y="3338574"/>
              <a:chExt cx="356053" cy="1148580"/>
            </a:xfrm>
          </p:grpSpPr>
          <p:sp>
            <p:nvSpPr>
              <p:cNvPr id="40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53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261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62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60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61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63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58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59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64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56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57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265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66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51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52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73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49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50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74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47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8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275" name="Group 869"/>
            <p:cNvGrpSpPr/>
            <p:nvPr/>
          </p:nvGrpSpPr>
          <p:grpSpPr>
            <a:xfrm>
              <a:off x="2438417" y="1981200"/>
              <a:ext cx="381001" cy="1066800"/>
              <a:chOff x="6103937" y="3338574"/>
              <a:chExt cx="356053" cy="1148580"/>
            </a:xfrm>
          </p:grpSpPr>
          <p:sp>
            <p:nvSpPr>
              <p:cNvPr id="18" name="AutoShape 2686"/>
              <p:cNvSpPr>
                <a:spLocks noChangeArrowheads="1"/>
              </p:cNvSpPr>
              <p:nvPr/>
            </p:nvSpPr>
            <p:spPr bwMode="auto">
              <a:xfrm>
                <a:off x="6207125" y="3338574"/>
                <a:ext cx="163286" cy="114858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grpSp>
            <p:nvGrpSpPr>
              <p:cNvPr id="283" name="Group 2697"/>
              <p:cNvGrpSpPr>
                <a:grpSpLocks/>
              </p:cNvGrpSpPr>
              <p:nvPr/>
            </p:nvGrpSpPr>
            <p:grpSpPr bwMode="auto">
              <a:xfrm>
                <a:off x="6103937" y="3530004"/>
                <a:ext cx="356053" cy="827935"/>
                <a:chOff x="1489" y="2252"/>
                <a:chExt cx="314" cy="692"/>
              </a:xfrm>
            </p:grpSpPr>
            <p:grpSp>
              <p:nvGrpSpPr>
                <p:cNvPr id="284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85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8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9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86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6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7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87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4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5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288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295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9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0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96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7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8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297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25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26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</p:grpSp>
      <p:grpSp>
        <p:nvGrpSpPr>
          <p:cNvPr id="304" name="Group 304"/>
          <p:cNvGrpSpPr/>
          <p:nvPr/>
        </p:nvGrpSpPr>
        <p:grpSpPr>
          <a:xfrm>
            <a:off x="2320887" y="3200400"/>
            <a:ext cx="1290809" cy="2067560"/>
            <a:chOff x="2057400" y="1981200"/>
            <a:chExt cx="1447800" cy="2819400"/>
          </a:xfrm>
        </p:grpSpPr>
        <p:grpSp>
          <p:nvGrpSpPr>
            <p:cNvPr id="305" name="Group 281"/>
            <p:cNvGrpSpPr/>
            <p:nvPr/>
          </p:nvGrpSpPr>
          <p:grpSpPr>
            <a:xfrm>
              <a:off x="3047998" y="2667002"/>
              <a:ext cx="457199" cy="2133601"/>
              <a:chOff x="1036638" y="2238375"/>
              <a:chExt cx="544512" cy="3035300"/>
            </a:xfrm>
          </p:grpSpPr>
          <p:sp>
            <p:nvSpPr>
              <p:cNvPr id="373" name="AutoShape 2686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8600" cy="152400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74" name="Oval 2687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7012" cy="128587"/>
              </a:xfrm>
              <a:prstGeom prst="ellipse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375" name="Line 2688"/>
              <p:cNvSpPr>
                <a:spLocks noChangeShapeType="1"/>
              </p:cNvSpPr>
              <p:nvPr/>
            </p:nvSpPr>
            <p:spPr bwMode="auto">
              <a:xfrm flipV="1">
                <a:off x="1304925" y="2244725"/>
                <a:ext cx="0" cy="302418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6" name="Line 2689"/>
              <p:cNvSpPr>
                <a:spLocks noChangeShapeType="1"/>
              </p:cNvSpPr>
              <p:nvPr/>
            </p:nvSpPr>
            <p:spPr bwMode="auto">
              <a:xfrm flipV="1">
                <a:off x="1036638" y="4862513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7" name="Freeform 2690"/>
              <p:cNvSpPr>
                <a:spLocks/>
              </p:cNvSpPr>
              <p:nvPr/>
            </p:nvSpPr>
            <p:spPr bwMode="auto">
              <a:xfrm>
                <a:off x="1036638" y="4697413"/>
                <a:ext cx="157162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8" name="Line 2691"/>
              <p:cNvSpPr>
                <a:spLocks noChangeShapeType="1"/>
              </p:cNvSpPr>
              <p:nvPr/>
            </p:nvSpPr>
            <p:spPr bwMode="auto">
              <a:xfrm flipV="1">
                <a:off x="1546225" y="4867275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79" name="Freeform 2692"/>
              <p:cNvSpPr>
                <a:spLocks/>
              </p:cNvSpPr>
              <p:nvPr/>
            </p:nvSpPr>
            <p:spPr bwMode="auto">
              <a:xfrm flipH="1">
                <a:off x="1417638" y="4706938"/>
                <a:ext cx="128587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0" name="Freeform 2693"/>
              <p:cNvSpPr>
                <a:spLocks/>
              </p:cNvSpPr>
              <p:nvPr/>
            </p:nvSpPr>
            <p:spPr bwMode="auto">
              <a:xfrm flipH="1">
                <a:off x="1085850" y="3128963"/>
                <a:ext cx="128588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1" name="Freeform 2694"/>
              <p:cNvSpPr>
                <a:spLocks/>
              </p:cNvSpPr>
              <p:nvPr/>
            </p:nvSpPr>
            <p:spPr bwMode="auto">
              <a:xfrm>
                <a:off x="1416050" y="3111500"/>
                <a:ext cx="157163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2" name="Line 2695"/>
              <p:cNvSpPr>
                <a:spLocks noChangeShapeType="1"/>
              </p:cNvSpPr>
              <p:nvPr/>
            </p:nvSpPr>
            <p:spPr bwMode="auto">
              <a:xfrm flipV="1">
                <a:off x="1085850" y="224472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83" name="Line 2696"/>
              <p:cNvSpPr>
                <a:spLocks noChangeShapeType="1"/>
              </p:cNvSpPr>
              <p:nvPr/>
            </p:nvSpPr>
            <p:spPr bwMode="auto">
              <a:xfrm flipV="1">
                <a:off x="1581150" y="223837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06" name="Group 2697"/>
              <p:cNvGrpSpPr>
                <a:grpSpLocks/>
              </p:cNvGrpSpPr>
              <p:nvPr/>
            </p:nvGrpSpPr>
            <p:grpSpPr bwMode="auto">
              <a:xfrm>
                <a:off x="1047750" y="3484563"/>
                <a:ext cx="498475" cy="1098550"/>
                <a:chOff x="1489" y="2252"/>
                <a:chExt cx="314" cy="692"/>
              </a:xfrm>
            </p:grpSpPr>
            <p:grpSp>
              <p:nvGrpSpPr>
                <p:cNvPr id="307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08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403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04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20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401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02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21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99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400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322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23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94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95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24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92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93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25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90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91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332" name="Group 281"/>
            <p:cNvGrpSpPr/>
            <p:nvPr/>
          </p:nvGrpSpPr>
          <p:grpSpPr>
            <a:xfrm>
              <a:off x="2743198" y="1981202"/>
              <a:ext cx="457199" cy="2133601"/>
              <a:chOff x="1036638" y="2238375"/>
              <a:chExt cx="544512" cy="3035300"/>
            </a:xfrm>
          </p:grpSpPr>
          <p:sp>
            <p:nvSpPr>
              <p:cNvPr id="341" name="AutoShape 2686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8600" cy="152400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2" name="Oval 2687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7012" cy="128587"/>
              </a:xfrm>
              <a:prstGeom prst="ellipse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343" name="Line 2688"/>
              <p:cNvSpPr>
                <a:spLocks noChangeShapeType="1"/>
              </p:cNvSpPr>
              <p:nvPr/>
            </p:nvSpPr>
            <p:spPr bwMode="auto">
              <a:xfrm flipV="1">
                <a:off x="1304925" y="2244725"/>
                <a:ext cx="0" cy="302418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4" name="Line 2689"/>
              <p:cNvSpPr>
                <a:spLocks noChangeShapeType="1"/>
              </p:cNvSpPr>
              <p:nvPr/>
            </p:nvSpPr>
            <p:spPr bwMode="auto">
              <a:xfrm flipV="1">
                <a:off x="1036638" y="4862513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5" name="Freeform 2690"/>
              <p:cNvSpPr>
                <a:spLocks/>
              </p:cNvSpPr>
              <p:nvPr/>
            </p:nvSpPr>
            <p:spPr bwMode="auto">
              <a:xfrm>
                <a:off x="1036638" y="4697413"/>
                <a:ext cx="157162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6" name="Line 2691"/>
              <p:cNvSpPr>
                <a:spLocks noChangeShapeType="1"/>
              </p:cNvSpPr>
              <p:nvPr/>
            </p:nvSpPr>
            <p:spPr bwMode="auto">
              <a:xfrm flipV="1">
                <a:off x="1546225" y="4867275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7" name="Freeform 2692"/>
              <p:cNvSpPr>
                <a:spLocks/>
              </p:cNvSpPr>
              <p:nvPr/>
            </p:nvSpPr>
            <p:spPr bwMode="auto">
              <a:xfrm flipH="1">
                <a:off x="1417638" y="4706938"/>
                <a:ext cx="128587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8" name="Freeform 2693"/>
              <p:cNvSpPr>
                <a:spLocks/>
              </p:cNvSpPr>
              <p:nvPr/>
            </p:nvSpPr>
            <p:spPr bwMode="auto">
              <a:xfrm flipH="1">
                <a:off x="1085850" y="3128963"/>
                <a:ext cx="128588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49" name="Freeform 2694"/>
              <p:cNvSpPr>
                <a:spLocks/>
              </p:cNvSpPr>
              <p:nvPr/>
            </p:nvSpPr>
            <p:spPr bwMode="auto">
              <a:xfrm>
                <a:off x="1416050" y="3111500"/>
                <a:ext cx="157163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0" name="Line 2695"/>
              <p:cNvSpPr>
                <a:spLocks noChangeShapeType="1"/>
              </p:cNvSpPr>
              <p:nvPr/>
            </p:nvSpPr>
            <p:spPr bwMode="auto">
              <a:xfrm flipV="1">
                <a:off x="1085850" y="224472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51" name="Line 2696"/>
              <p:cNvSpPr>
                <a:spLocks noChangeShapeType="1"/>
              </p:cNvSpPr>
              <p:nvPr/>
            </p:nvSpPr>
            <p:spPr bwMode="auto">
              <a:xfrm flipV="1">
                <a:off x="1581150" y="223837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33" name="Group 2697"/>
              <p:cNvGrpSpPr>
                <a:grpSpLocks/>
              </p:cNvGrpSpPr>
              <p:nvPr/>
            </p:nvGrpSpPr>
            <p:grpSpPr bwMode="auto">
              <a:xfrm>
                <a:off x="1047750" y="3484563"/>
                <a:ext cx="498475" cy="1098550"/>
                <a:chOff x="1489" y="2252"/>
                <a:chExt cx="314" cy="692"/>
              </a:xfrm>
            </p:grpSpPr>
            <p:grpSp>
              <p:nvGrpSpPr>
                <p:cNvPr id="334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52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71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72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53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69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70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54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67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68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355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56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62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63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57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60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61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64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58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59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  <p:grpSp>
          <p:nvGrpSpPr>
            <p:cNvPr id="365" name="Group 281"/>
            <p:cNvGrpSpPr/>
            <p:nvPr/>
          </p:nvGrpSpPr>
          <p:grpSpPr>
            <a:xfrm>
              <a:off x="2057398" y="2667002"/>
              <a:ext cx="457199" cy="2133601"/>
              <a:chOff x="1036638" y="2238375"/>
              <a:chExt cx="544512" cy="3035300"/>
            </a:xfrm>
          </p:grpSpPr>
          <p:sp>
            <p:nvSpPr>
              <p:cNvPr id="309" name="AutoShape 2686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8600" cy="1524000"/>
              </a:xfrm>
              <a:prstGeom prst="can">
                <a:avLst>
                  <a:gd name="adj" fmla="val 55556"/>
                </a:avLst>
              </a:prstGeom>
              <a:solidFill>
                <a:srgbClr val="B2B2B2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10" name="Oval 2687"/>
              <p:cNvSpPr>
                <a:spLocks noChangeArrowheads="1"/>
              </p:cNvSpPr>
              <p:nvPr/>
            </p:nvSpPr>
            <p:spPr bwMode="auto">
              <a:xfrm>
                <a:off x="1192213" y="3230563"/>
                <a:ext cx="227012" cy="128587"/>
              </a:xfrm>
              <a:prstGeom prst="ellipse">
                <a:avLst/>
              </a:prstGeom>
              <a:solidFill>
                <a:srgbClr val="B2B2B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311" name="Line 2688"/>
              <p:cNvSpPr>
                <a:spLocks noChangeShapeType="1"/>
              </p:cNvSpPr>
              <p:nvPr/>
            </p:nvSpPr>
            <p:spPr bwMode="auto">
              <a:xfrm flipV="1">
                <a:off x="1304925" y="2244725"/>
                <a:ext cx="0" cy="302418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2" name="Line 2689"/>
              <p:cNvSpPr>
                <a:spLocks noChangeShapeType="1"/>
              </p:cNvSpPr>
              <p:nvPr/>
            </p:nvSpPr>
            <p:spPr bwMode="auto">
              <a:xfrm flipV="1">
                <a:off x="1036638" y="4862513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3" name="Freeform 2690"/>
              <p:cNvSpPr>
                <a:spLocks/>
              </p:cNvSpPr>
              <p:nvPr/>
            </p:nvSpPr>
            <p:spPr bwMode="auto">
              <a:xfrm>
                <a:off x="1036638" y="4697413"/>
                <a:ext cx="157162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4" name="Line 2691"/>
              <p:cNvSpPr>
                <a:spLocks noChangeShapeType="1"/>
              </p:cNvSpPr>
              <p:nvPr/>
            </p:nvSpPr>
            <p:spPr bwMode="auto">
              <a:xfrm flipV="1">
                <a:off x="1546225" y="4867275"/>
                <a:ext cx="0" cy="406400"/>
              </a:xfrm>
              <a:prstGeom prst="line">
                <a:avLst/>
              </a:pr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5" name="Freeform 2692"/>
              <p:cNvSpPr>
                <a:spLocks/>
              </p:cNvSpPr>
              <p:nvPr/>
            </p:nvSpPr>
            <p:spPr bwMode="auto">
              <a:xfrm flipH="1">
                <a:off x="1417638" y="4706938"/>
                <a:ext cx="128587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635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6" name="Freeform 2693"/>
              <p:cNvSpPr>
                <a:spLocks/>
              </p:cNvSpPr>
              <p:nvPr/>
            </p:nvSpPr>
            <p:spPr bwMode="auto">
              <a:xfrm flipH="1">
                <a:off x="1085850" y="3128963"/>
                <a:ext cx="128588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7" name="Freeform 2694"/>
              <p:cNvSpPr>
                <a:spLocks/>
              </p:cNvSpPr>
              <p:nvPr/>
            </p:nvSpPr>
            <p:spPr bwMode="auto">
              <a:xfrm>
                <a:off x="1416050" y="3111500"/>
                <a:ext cx="157163" cy="171450"/>
              </a:xfrm>
              <a:custGeom>
                <a:avLst/>
                <a:gdLst>
                  <a:gd name="T0" fmla="*/ 96 w 96"/>
                  <a:gd name="T1" fmla="*/ 0 h 102"/>
                  <a:gd name="T2" fmla="*/ 78 w 96"/>
                  <a:gd name="T3" fmla="*/ 42 h 102"/>
                  <a:gd name="T4" fmla="*/ 0 w 96"/>
                  <a:gd name="T5" fmla="*/ 102 h 102"/>
                  <a:gd name="T6" fmla="*/ 0 60000 65536"/>
                  <a:gd name="T7" fmla="*/ 0 60000 65536"/>
                  <a:gd name="T8" fmla="*/ 0 60000 65536"/>
                  <a:gd name="T9" fmla="*/ 0 w 96"/>
                  <a:gd name="T10" fmla="*/ 0 h 102"/>
                  <a:gd name="T11" fmla="*/ 96 w 96"/>
                  <a:gd name="T12" fmla="*/ 102 h 10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96" h="102">
                    <a:moveTo>
                      <a:pt x="96" y="0"/>
                    </a:moveTo>
                    <a:cubicBezTo>
                      <a:pt x="95" y="12"/>
                      <a:pt x="94" y="25"/>
                      <a:pt x="78" y="42"/>
                    </a:cubicBezTo>
                    <a:cubicBezTo>
                      <a:pt x="62" y="59"/>
                      <a:pt x="14" y="92"/>
                      <a:pt x="0" y="102"/>
                    </a:cubicBezTo>
                  </a:path>
                </a:pathLst>
              </a:custGeom>
              <a:noFill/>
              <a:ln w="12700">
                <a:solidFill>
                  <a:srgbClr val="FFFF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8" name="Line 2695"/>
              <p:cNvSpPr>
                <a:spLocks noChangeShapeType="1"/>
              </p:cNvSpPr>
              <p:nvPr/>
            </p:nvSpPr>
            <p:spPr bwMode="auto">
              <a:xfrm flipV="1">
                <a:off x="1085850" y="224472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319" name="Line 2696"/>
              <p:cNvSpPr>
                <a:spLocks noChangeShapeType="1"/>
              </p:cNvSpPr>
              <p:nvPr/>
            </p:nvSpPr>
            <p:spPr bwMode="auto">
              <a:xfrm flipV="1">
                <a:off x="1581150" y="2238375"/>
                <a:ext cx="0" cy="884238"/>
              </a:xfrm>
              <a:prstGeom prst="line">
                <a:avLst/>
              </a:prstGeom>
              <a:noFill/>
              <a:ln w="12700">
                <a:solidFill>
                  <a:srgbClr val="FFFF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 dirty="0"/>
              </a:p>
            </p:txBody>
          </p:sp>
          <p:grpSp>
            <p:nvGrpSpPr>
              <p:cNvPr id="366" name="Group 2697"/>
              <p:cNvGrpSpPr>
                <a:grpSpLocks/>
              </p:cNvGrpSpPr>
              <p:nvPr/>
            </p:nvGrpSpPr>
            <p:grpSpPr bwMode="auto">
              <a:xfrm>
                <a:off x="1047750" y="3484563"/>
                <a:ext cx="498475" cy="1098550"/>
                <a:chOff x="1489" y="2252"/>
                <a:chExt cx="314" cy="692"/>
              </a:xfrm>
            </p:grpSpPr>
            <p:grpSp>
              <p:nvGrpSpPr>
                <p:cNvPr id="384" name="Group 2698"/>
                <p:cNvGrpSpPr>
                  <a:grpSpLocks/>
                </p:cNvGrpSpPr>
                <p:nvPr/>
              </p:nvGrpSpPr>
              <p:grpSpPr bwMode="auto">
                <a:xfrm>
                  <a:off x="1497" y="2252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85" name="Group 269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39" name="Oval 270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40" name="Line 270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86" name="Group 270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37" name="Oval 270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8" name="Line 270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87" name="Group 270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35" name="Oval 270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6" name="Line 270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  <p:grpSp>
              <p:nvGrpSpPr>
                <p:cNvPr id="388" name="Group 2708"/>
                <p:cNvGrpSpPr>
                  <a:grpSpLocks/>
                </p:cNvGrpSpPr>
                <p:nvPr/>
              </p:nvGrpSpPr>
              <p:grpSpPr bwMode="auto">
                <a:xfrm>
                  <a:off x="1489" y="2576"/>
                  <a:ext cx="306" cy="368"/>
                  <a:chOff x="1497" y="2252"/>
                  <a:chExt cx="306" cy="368"/>
                </a:xfrm>
              </p:grpSpPr>
              <p:grpSp>
                <p:nvGrpSpPr>
                  <p:cNvPr id="389" name="Group 2709"/>
                  <p:cNvGrpSpPr>
                    <a:grpSpLocks/>
                  </p:cNvGrpSpPr>
                  <p:nvPr/>
                </p:nvGrpSpPr>
                <p:grpSpPr bwMode="auto">
                  <a:xfrm>
                    <a:off x="1497" y="2364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30" name="Oval 2710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31" name="Line 27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96" name="Group 2712"/>
                  <p:cNvGrpSpPr>
                    <a:grpSpLocks/>
                  </p:cNvGrpSpPr>
                  <p:nvPr/>
                </p:nvGrpSpPr>
                <p:grpSpPr bwMode="auto">
                  <a:xfrm>
                    <a:off x="1497" y="2476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28" name="Oval 2713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9" name="Line 27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  <p:grpSp>
                <p:nvGrpSpPr>
                  <p:cNvPr id="397" name="Group 2715"/>
                  <p:cNvGrpSpPr>
                    <a:grpSpLocks/>
                  </p:cNvGrpSpPr>
                  <p:nvPr/>
                </p:nvGrpSpPr>
                <p:grpSpPr bwMode="auto">
                  <a:xfrm>
                    <a:off x="1497" y="2252"/>
                    <a:ext cx="306" cy="144"/>
                    <a:chOff x="1497" y="2364"/>
                    <a:chExt cx="306" cy="144"/>
                  </a:xfrm>
                </p:grpSpPr>
                <p:sp>
                  <p:nvSpPr>
                    <p:cNvPr id="326" name="Oval 2716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1497" y="2364"/>
                      <a:ext cx="306" cy="144"/>
                    </a:xfrm>
                    <a:prstGeom prst="ellips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pPr algn="ctr" eaLnBrk="1" hangingPunct="1"/>
                      <a:endParaRPr lang="pl-PL" dirty="0">
                        <a:latin typeface="Times New Roman" pitchFamily="18" charset="0"/>
                      </a:endParaRPr>
                    </a:p>
                  </p:txBody>
                </p:sp>
                <p:sp>
                  <p:nvSpPr>
                    <p:cNvPr id="327" name="Line 271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1619" y="2508"/>
                      <a:ext cx="64" cy="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rgbClr val="FFFFFF"/>
                      </a:solidFill>
                      <a:prstDash val="sysDot"/>
                      <a:round/>
                      <a:headEnd/>
                      <a:tailEnd type="triangle" w="sm" len="med"/>
                    </a:ln>
                  </p:spPr>
                  <p:txBody>
                    <a:bodyPr/>
                    <a:lstStyle/>
                    <a:p>
                      <a:endParaRPr lang="en-US" dirty="0"/>
                    </a:p>
                  </p:txBody>
                </p:sp>
              </p:grpSp>
            </p:grpSp>
          </p:grpSp>
        </p:grpSp>
      </p:grpSp>
      <p:grpSp>
        <p:nvGrpSpPr>
          <p:cNvPr id="398" name="Group 404"/>
          <p:cNvGrpSpPr/>
          <p:nvPr/>
        </p:nvGrpSpPr>
        <p:grpSpPr>
          <a:xfrm>
            <a:off x="3962400" y="3276600"/>
            <a:ext cx="1494622" cy="1005840"/>
            <a:chOff x="5791200" y="4343400"/>
            <a:chExt cx="1676400" cy="1371600"/>
          </a:xfrm>
        </p:grpSpPr>
        <p:grpSp>
          <p:nvGrpSpPr>
            <p:cNvPr id="405" name="Group 999"/>
            <p:cNvGrpSpPr/>
            <p:nvPr/>
          </p:nvGrpSpPr>
          <p:grpSpPr>
            <a:xfrm>
              <a:off x="5791200" y="5029200"/>
              <a:ext cx="990600" cy="685800"/>
              <a:chOff x="5867400" y="2971800"/>
              <a:chExt cx="990600" cy="685800"/>
            </a:xfrm>
          </p:grpSpPr>
          <p:cxnSp>
            <p:nvCxnSpPr>
              <p:cNvPr id="414" name="Straight Connector 413"/>
              <p:cNvCxnSpPr/>
              <p:nvPr/>
            </p:nvCxnSpPr>
            <p:spPr>
              <a:xfrm rot="5400000" flipH="1" flipV="1">
                <a:off x="6172200" y="2971800"/>
                <a:ext cx="685800" cy="6858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5" name="Straight Connector 414"/>
              <p:cNvCxnSpPr/>
              <p:nvPr/>
            </p:nvCxnSpPr>
            <p:spPr>
              <a:xfrm>
                <a:off x="5867400" y="2971800"/>
                <a:ext cx="990600" cy="158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6" name="Straight Connector 415"/>
              <p:cNvCxnSpPr/>
              <p:nvPr/>
            </p:nvCxnSpPr>
            <p:spPr>
              <a:xfrm rot="16200000" flipH="1">
                <a:off x="5676900" y="3162300"/>
                <a:ext cx="685800" cy="3048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6" name="Group 1004"/>
            <p:cNvGrpSpPr/>
            <p:nvPr/>
          </p:nvGrpSpPr>
          <p:grpSpPr>
            <a:xfrm flipH="1" flipV="1">
              <a:off x="5791200" y="4343400"/>
              <a:ext cx="990600" cy="685800"/>
              <a:chOff x="5867400" y="2971800"/>
              <a:chExt cx="990600" cy="685800"/>
            </a:xfrm>
          </p:grpSpPr>
          <p:cxnSp>
            <p:nvCxnSpPr>
              <p:cNvPr id="411" name="Straight Connector 410"/>
              <p:cNvCxnSpPr/>
              <p:nvPr/>
            </p:nvCxnSpPr>
            <p:spPr>
              <a:xfrm rot="5400000" flipH="1" flipV="1">
                <a:off x="6172200" y="2971800"/>
                <a:ext cx="685800" cy="6858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2" name="Straight Connector 411"/>
              <p:cNvCxnSpPr/>
              <p:nvPr/>
            </p:nvCxnSpPr>
            <p:spPr>
              <a:xfrm>
                <a:off x="5867400" y="2971800"/>
                <a:ext cx="990600" cy="1588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3" name="Straight Connector 412"/>
              <p:cNvCxnSpPr/>
              <p:nvPr/>
            </p:nvCxnSpPr>
            <p:spPr>
              <a:xfrm rot="16200000" flipH="1">
                <a:off x="5676900" y="3162300"/>
                <a:ext cx="685800" cy="30480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08" name="Straight Connector 407"/>
            <p:cNvCxnSpPr/>
            <p:nvPr/>
          </p:nvCxnSpPr>
          <p:spPr>
            <a:xfrm>
              <a:off x="6477000" y="4343400"/>
              <a:ext cx="990600" cy="1588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9" name="Straight Connector 408"/>
            <p:cNvCxnSpPr/>
            <p:nvPr/>
          </p:nvCxnSpPr>
          <p:spPr>
            <a:xfrm rot="5400000" flipH="1" flipV="1">
              <a:off x="6781006" y="4344194"/>
              <a:ext cx="687388" cy="6858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Connector 409"/>
            <p:cNvCxnSpPr/>
            <p:nvPr/>
          </p:nvCxnSpPr>
          <p:spPr>
            <a:xfrm rot="16200000" flipV="1">
              <a:off x="6285706" y="4534694"/>
              <a:ext cx="687388" cy="30480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7" name="AutoShape 2750"/>
          <p:cNvSpPr>
            <a:spLocks noChangeArrowheads="1"/>
          </p:cNvSpPr>
          <p:nvPr/>
        </p:nvSpPr>
        <p:spPr bwMode="auto">
          <a:xfrm>
            <a:off x="533400" y="3048000"/>
            <a:ext cx="5638800" cy="2514600"/>
          </a:xfrm>
          <a:prstGeom prst="cube">
            <a:avLst>
              <a:gd name="adj" fmla="val 72829"/>
            </a:avLst>
          </a:prstGeom>
          <a:solidFill>
            <a:schemeClr val="folHlink">
              <a:alpha val="50195"/>
            </a:schemeClr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pl-PL" dirty="0">
              <a:latin typeface="Times New Roman" pitchFamily="18" charset="0"/>
            </a:endParaRPr>
          </a:p>
        </p:txBody>
      </p:sp>
      <p:grpSp>
        <p:nvGrpSpPr>
          <p:cNvPr id="407" name="Group 417"/>
          <p:cNvGrpSpPr/>
          <p:nvPr/>
        </p:nvGrpSpPr>
        <p:grpSpPr>
          <a:xfrm>
            <a:off x="7112457" y="1796940"/>
            <a:ext cx="1143000" cy="3962400"/>
            <a:chOff x="7086600" y="1219200"/>
            <a:chExt cx="1143000" cy="3962400"/>
          </a:xfrm>
        </p:grpSpPr>
        <p:sp>
          <p:nvSpPr>
            <p:cNvPr id="419" name="Rectangle 418"/>
            <p:cNvSpPr/>
            <p:nvPr/>
          </p:nvSpPr>
          <p:spPr>
            <a:xfrm>
              <a:off x="7086600" y="1219200"/>
              <a:ext cx="1143000" cy="3962400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0" name="Line 2688"/>
            <p:cNvSpPr>
              <a:spLocks noChangeShapeType="1"/>
            </p:cNvSpPr>
            <p:nvPr/>
          </p:nvSpPr>
          <p:spPr bwMode="auto">
            <a:xfrm flipV="1">
              <a:off x="7543800" y="1447800"/>
              <a:ext cx="0" cy="3644210"/>
            </a:xfrm>
            <a:prstGeom prst="line">
              <a:avLst/>
            </a:prstGeom>
            <a:noFill/>
            <a:ln w="12700">
              <a:solidFill>
                <a:schemeClr val="accent3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1" name="Line 2688"/>
            <p:cNvSpPr>
              <a:spLocks noChangeShapeType="1"/>
            </p:cNvSpPr>
            <p:nvPr/>
          </p:nvSpPr>
          <p:spPr bwMode="auto">
            <a:xfrm flipV="1">
              <a:off x="7772400" y="1447800"/>
              <a:ext cx="0" cy="3644210"/>
            </a:xfrm>
            <a:prstGeom prst="line">
              <a:avLst/>
            </a:prstGeom>
            <a:noFill/>
            <a:ln w="12700">
              <a:solidFill>
                <a:schemeClr val="accent3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2" name="Oval 2687"/>
            <p:cNvSpPr>
              <a:spLocks noChangeArrowheads="1"/>
            </p:cNvSpPr>
            <p:nvPr/>
          </p:nvSpPr>
          <p:spPr bwMode="auto">
            <a:xfrm>
              <a:off x="7478486" y="2491007"/>
              <a:ext cx="349453" cy="154950"/>
            </a:xfrm>
            <a:prstGeom prst="ellipse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1" hangingPunct="1"/>
              <a:endParaRPr lang="pl-PL" dirty="0">
                <a:latin typeface="Times New Roman" pitchFamily="18" charset="0"/>
              </a:endParaRPr>
            </a:p>
          </p:txBody>
        </p:sp>
        <p:sp>
          <p:nvSpPr>
            <p:cNvPr id="423" name="Line 2688"/>
            <p:cNvSpPr>
              <a:spLocks noChangeShapeType="1"/>
            </p:cNvSpPr>
            <p:nvPr/>
          </p:nvSpPr>
          <p:spPr bwMode="auto">
            <a:xfrm flipV="1">
              <a:off x="7651990" y="1303052"/>
              <a:ext cx="0" cy="3644210"/>
            </a:xfrm>
            <a:prstGeom prst="line">
              <a:avLst/>
            </a:prstGeom>
            <a:noFill/>
            <a:ln w="12700">
              <a:solidFill>
                <a:schemeClr val="accent3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4" name="Line 2689"/>
            <p:cNvSpPr>
              <a:spLocks noChangeShapeType="1"/>
            </p:cNvSpPr>
            <p:nvPr/>
          </p:nvSpPr>
          <p:spPr bwMode="auto">
            <a:xfrm flipV="1">
              <a:off x="7315200" y="4419600"/>
              <a:ext cx="0" cy="489721"/>
            </a:xfrm>
            <a:prstGeom prst="line">
              <a:avLst/>
            </a:prstGeom>
            <a:noFill/>
            <a:ln w="6350">
              <a:solidFill>
                <a:schemeClr val="accent3"/>
              </a:solidFill>
              <a:round/>
              <a:headEnd/>
              <a:tailEnd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5" name="Freeform 2690"/>
            <p:cNvSpPr>
              <a:spLocks/>
            </p:cNvSpPr>
            <p:nvPr/>
          </p:nvSpPr>
          <p:spPr bwMode="auto">
            <a:xfrm>
              <a:off x="7315200" y="4258593"/>
              <a:ext cx="165729" cy="161008"/>
            </a:xfrm>
            <a:custGeom>
              <a:avLst/>
              <a:gdLst>
                <a:gd name="T0" fmla="*/ 96 w 96"/>
                <a:gd name="T1" fmla="*/ 0 h 102"/>
                <a:gd name="T2" fmla="*/ 78 w 96"/>
                <a:gd name="T3" fmla="*/ 42 h 102"/>
                <a:gd name="T4" fmla="*/ 0 w 96"/>
                <a:gd name="T5" fmla="*/ 102 h 102"/>
                <a:gd name="T6" fmla="*/ 0 60000 65536"/>
                <a:gd name="T7" fmla="*/ 0 60000 65536"/>
                <a:gd name="T8" fmla="*/ 0 60000 65536"/>
                <a:gd name="T9" fmla="*/ 0 w 96"/>
                <a:gd name="T10" fmla="*/ 0 h 102"/>
                <a:gd name="T11" fmla="*/ 96 w 9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102">
                  <a:moveTo>
                    <a:pt x="96" y="0"/>
                  </a:moveTo>
                  <a:cubicBezTo>
                    <a:pt x="95" y="12"/>
                    <a:pt x="94" y="25"/>
                    <a:pt x="78" y="42"/>
                  </a:cubicBezTo>
                  <a:cubicBezTo>
                    <a:pt x="62" y="59"/>
                    <a:pt x="14" y="92"/>
                    <a:pt x="0" y="102"/>
                  </a:cubicBezTo>
                </a:path>
              </a:pathLst>
            </a:custGeom>
            <a:noFill/>
            <a:ln w="6350">
              <a:solidFill>
                <a:schemeClr val="accent3"/>
              </a:solidFill>
              <a:round/>
              <a:headEnd/>
              <a:tailEnd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6" name="Line 2691"/>
            <p:cNvSpPr>
              <a:spLocks noChangeShapeType="1"/>
            </p:cNvSpPr>
            <p:nvPr/>
          </p:nvSpPr>
          <p:spPr bwMode="auto">
            <a:xfrm flipV="1">
              <a:off x="8001000" y="4419600"/>
              <a:ext cx="0" cy="489721"/>
            </a:xfrm>
            <a:prstGeom prst="line">
              <a:avLst/>
            </a:prstGeom>
            <a:noFill/>
            <a:ln w="6350" cmpd="sng">
              <a:solidFill>
                <a:schemeClr val="accent3"/>
              </a:solidFill>
              <a:round/>
              <a:headEnd/>
              <a:tailEnd w="lg" len="lg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7" name="Freeform 2692"/>
            <p:cNvSpPr>
              <a:spLocks/>
            </p:cNvSpPr>
            <p:nvPr/>
          </p:nvSpPr>
          <p:spPr bwMode="auto">
            <a:xfrm flipH="1">
              <a:off x="7848600" y="4267201"/>
              <a:ext cx="152400" cy="152400"/>
            </a:xfrm>
            <a:custGeom>
              <a:avLst/>
              <a:gdLst>
                <a:gd name="T0" fmla="*/ 96 w 96"/>
                <a:gd name="T1" fmla="*/ 0 h 102"/>
                <a:gd name="T2" fmla="*/ 78 w 96"/>
                <a:gd name="T3" fmla="*/ 42 h 102"/>
                <a:gd name="T4" fmla="*/ 0 w 96"/>
                <a:gd name="T5" fmla="*/ 102 h 102"/>
                <a:gd name="T6" fmla="*/ 0 60000 65536"/>
                <a:gd name="T7" fmla="*/ 0 60000 65536"/>
                <a:gd name="T8" fmla="*/ 0 60000 65536"/>
                <a:gd name="T9" fmla="*/ 0 w 96"/>
                <a:gd name="T10" fmla="*/ 0 h 102"/>
                <a:gd name="T11" fmla="*/ 96 w 9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102">
                  <a:moveTo>
                    <a:pt x="96" y="0"/>
                  </a:moveTo>
                  <a:cubicBezTo>
                    <a:pt x="95" y="12"/>
                    <a:pt x="94" y="25"/>
                    <a:pt x="78" y="42"/>
                  </a:cubicBezTo>
                  <a:cubicBezTo>
                    <a:pt x="62" y="59"/>
                    <a:pt x="14" y="92"/>
                    <a:pt x="0" y="102"/>
                  </a:cubicBezTo>
                </a:path>
              </a:pathLst>
            </a:custGeom>
            <a:noFill/>
            <a:ln w="6350" cmpd="sng">
              <a:solidFill>
                <a:schemeClr val="accent3"/>
              </a:solidFill>
              <a:round/>
              <a:headEnd/>
              <a:tailEnd w="lg" len="lg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8" name="Freeform 2693"/>
            <p:cNvSpPr>
              <a:spLocks/>
            </p:cNvSpPr>
            <p:nvPr/>
          </p:nvSpPr>
          <p:spPr bwMode="auto">
            <a:xfrm flipH="1">
              <a:off x="7314755" y="2368577"/>
              <a:ext cx="197943" cy="206601"/>
            </a:xfrm>
            <a:custGeom>
              <a:avLst/>
              <a:gdLst>
                <a:gd name="T0" fmla="*/ 96 w 96"/>
                <a:gd name="T1" fmla="*/ 0 h 102"/>
                <a:gd name="T2" fmla="*/ 78 w 96"/>
                <a:gd name="T3" fmla="*/ 42 h 102"/>
                <a:gd name="T4" fmla="*/ 0 w 96"/>
                <a:gd name="T5" fmla="*/ 102 h 102"/>
                <a:gd name="T6" fmla="*/ 0 60000 65536"/>
                <a:gd name="T7" fmla="*/ 0 60000 65536"/>
                <a:gd name="T8" fmla="*/ 0 60000 65536"/>
                <a:gd name="T9" fmla="*/ 0 w 96"/>
                <a:gd name="T10" fmla="*/ 0 h 102"/>
                <a:gd name="T11" fmla="*/ 96 w 9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102">
                  <a:moveTo>
                    <a:pt x="96" y="0"/>
                  </a:moveTo>
                  <a:cubicBezTo>
                    <a:pt x="95" y="12"/>
                    <a:pt x="94" y="25"/>
                    <a:pt x="78" y="42"/>
                  </a:cubicBezTo>
                  <a:cubicBezTo>
                    <a:pt x="62" y="59"/>
                    <a:pt x="14" y="92"/>
                    <a:pt x="0" y="102"/>
                  </a:cubicBezTo>
                </a:path>
              </a:pathLst>
            </a:custGeom>
            <a:noFill/>
            <a:ln w="12700">
              <a:solidFill>
                <a:schemeClr val="accent3"/>
              </a:solidFill>
              <a:round/>
              <a:headEnd/>
              <a:tailEnd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9" name="Freeform 2694"/>
            <p:cNvSpPr>
              <a:spLocks/>
            </p:cNvSpPr>
            <p:nvPr/>
          </p:nvSpPr>
          <p:spPr bwMode="auto">
            <a:xfrm>
              <a:off x="7823052" y="2362200"/>
              <a:ext cx="177948" cy="191935"/>
            </a:xfrm>
            <a:custGeom>
              <a:avLst/>
              <a:gdLst>
                <a:gd name="T0" fmla="*/ 96 w 96"/>
                <a:gd name="T1" fmla="*/ 0 h 102"/>
                <a:gd name="T2" fmla="*/ 78 w 96"/>
                <a:gd name="T3" fmla="*/ 42 h 102"/>
                <a:gd name="T4" fmla="*/ 0 w 96"/>
                <a:gd name="T5" fmla="*/ 102 h 102"/>
                <a:gd name="T6" fmla="*/ 0 60000 65536"/>
                <a:gd name="T7" fmla="*/ 0 60000 65536"/>
                <a:gd name="T8" fmla="*/ 0 60000 65536"/>
                <a:gd name="T9" fmla="*/ 0 w 96"/>
                <a:gd name="T10" fmla="*/ 0 h 102"/>
                <a:gd name="T11" fmla="*/ 96 w 96"/>
                <a:gd name="T12" fmla="*/ 102 h 10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6" h="102">
                  <a:moveTo>
                    <a:pt x="96" y="0"/>
                  </a:moveTo>
                  <a:cubicBezTo>
                    <a:pt x="95" y="12"/>
                    <a:pt x="94" y="25"/>
                    <a:pt x="78" y="42"/>
                  </a:cubicBezTo>
                  <a:cubicBezTo>
                    <a:pt x="62" y="59"/>
                    <a:pt x="14" y="92"/>
                    <a:pt x="0" y="102"/>
                  </a:cubicBezTo>
                </a:path>
              </a:pathLst>
            </a:custGeom>
            <a:noFill/>
            <a:ln w="12700" cmpd="sng">
              <a:solidFill>
                <a:schemeClr val="accent3"/>
              </a:solidFill>
              <a:round/>
              <a:headEnd/>
              <a:tailEnd w="lg" len="lg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0" name="Line 2695"/>
            <p:cNvSpPr>
              <a:spLocks noChangeShapeType="1"/>
            </p:cNvSpPr>
            <p:nvPr/>
          </p:nvSpPr>
          <p:spPr bwMode="auto">
            <a:xfrm flipV="1">
              <a:off x="7314755" y="1303052"/>
              <a:ext cx="0" cy="1065525"/>
            </a:xfrm>
            <a:prstGeom prst="line">
              <a:avLst/>
            </a:prstGeom>
            <a:noFill/>
            <a:ln w="12700">
              <a:solidFill>
                <a:schemeClr val="accent3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1" name="Line 2696"/>
            <p:cNvSpPr>
              <a:spLocks noChangeShapeType="1"/>
            </p:cNvSpPr>
            <p:nvPr/>
          </p:nvSpPr>
          <p:spPr bwMode="auto">
            <a:xfrm flipV="1">
              <a:off x="8001000" y="1295400"/>
              <a:ext cx="0" cy="1065525"/>
            </a:xfrm>
            <a:prstGeom prst="line">
              <a:avLst/>
            </a:prstGeom>
            <a:noFill/>
            <a:ln w="12700" cmpd="sng">
              <a:solidFill>
                <a:schemeClr val="accent3"/>
              </a:solidFill>
              <a:round/>
              <a:headEnd/>
              <a:tailEnd type="triangle" w="lg" len="lg"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32" name="AutoShape 2686"/>
            <p:cNvSpPr>
              <a:spLocks noChangeArrowheads="1"/>
            </p:cNvSpPr>
            <p:nvPr/>
          </p:nvSpPr>
          <p:spPr bwMode="auto">
            <a:xfrm>
              <a:off x="7478486" y="2491007"/>
              <a:ext cx="351898" cy="1836452"/>
            </a:xfrm>
            <a:prstGeom prst="can">
              <a:avLst>
                <a:gd name="adj" fmla="val 55556"/>
              </a:avLst>
            </a:prstGeom>
            <a:solidFill>
              <a:schemeClr val="bg2">
                <a:lumMod val="50000"/>
                <a:lumOff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418" name="Group 2712"/>
            <p:cNvGrpSpPr>
              <a:grpSpLocks/>
            </p:cNvGrpSpPr>
            <p:nvPr/>
          </p:nvGrpSpPr>
          <p:grpSpPr bwMode="auto">
            <a:xfrm>
              <a:off x="7256105" y="3845391"/>
              <a:ext cx="747782" cy="275468"/>
              <a:chOff x="1497" y="2364"/>
              <a:chExt cx="306" cy="144"/>
            </a:xfrm>
          </p:grpSpPr>
          <p:sp>
            <p:nvSpPr>
              <p:cNvPr id="449" name="Oval 2713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50" name="Line 2714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33" name="Group 2709"/>
            <p:cNvGrpSpPr>
              <a:grpSpLocks/>
            </p:cNvGrpSpPr>
            <p:nvPr/>
          </p:nvGrpSpPr>
          <p:grpSpPr bwMode="auto">
            <a:xfrm>
              <a:off x="7256105" y="3631139"/>
              <a:ext cx="747782" cy="275468"/>
              <a:chOff x="1497" y="2364"/>
              <a:chExt cx="306" cy="144"/>
            </a:xfrm>
          </p:grpSpPr>
          <p:sp>
            <p:nvSpPr>
              <p:cNvPr id="447" name="Oval 2710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48" name="Line 2711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34" name="Group 2715"/>
            <p:cNvGrpSpPr>
              <a:grpSpLocks/>
            </p:cNvGrpSpPr>
            <p:nvPr/>
          </p:nvGrpSpPr>
          <p:grpSpPr bwMode="auto">
            <a:xfrm>
              <a:off x="7256105" y="3416886"/>
              <a:ext cx="747782" cy="275468"/>
              <a:chOff x="1497" y="2364"/>
              <a:chExt cx="306" cy="144"/>
            </a:xfrm>
          </p:grpSpPr>
          <p:sp>
            <p:nvSpPr>
              <p:cNvPr id="445" name="Oval 2716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46" name="Line 2717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35" name="Group 2702"/>
            <p:cNvGrpSpPr>
              <a:grpSpLocks/>
            </p:cNvGrpSpPr>
            <p:nvPr/>
          </p:nvGrpSpPr>
          <p:grpSpPr bwMode="auto">
            <a:xfrm>
              <a:off x="7275655" y="3225588"/>
              <a:ext cx="747782" cy="275468"/>
              <a:chOff x="1497" y="2364"/>
              <a:chExt cx="306" cy="144"/>
            </a:xfrm>
          </p:grpSpPr>
          <p:sp>
            <p:nvSpPr>
              <p:cNvPr id="443" name="Oval 2703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44" name="Line 2704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36" name="Group 2699"/>
            <p:cNvGrpSpPr>
              <a:grpSpLocks/>
            </p:cNvGrpSpPr>
            <p:nvPr/>
          </p:nvGrpSpPr>
          <p:grpSpPr bwMode="auto">
            <a:xfrm>
              <a:off x="7275655" y="3011336"/>
              <a:ext cx="747782" cy="275468"/>
              <a:chOff x="1497" y="2364"/>
              <a:chExt cx="306" cy="144"/>
            </a:xfrm>
          </p:grpSpPr>
          <p:sp>
            <p:nvSpPr>
              <p:cNvPr id="441" name="Oval 2700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42" name="Line 2701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  <p:grpSp>
          <p:nvGrpSpPr>
            <p:cNvPr id="437" name="Group 2705"/>
            <p:cNvGrpSpPr>
              <a:grpSpLocks/>
            </p:cNvGrpSpPr>
            <p:nvPr/>
          </p:nvGrpSpPr>
          <p:grpSpPr bwMode="auto">
            <a:xfrm>
              <a:off x="7275655" y="2797083"/>
              <a:ext cx="747782" cy="275468"/>
              <a:chOff x="1497" y="2364"/>
              <a:chExt cx="306" cy="144"/>
            </a:xfrm>
          </p:grpSpPr>
          <p:sp>
            <p:nvSpPr>
              <p:cNvPr id="439" name="Oval 2706"/>
              <p:cNvSpPr>
                <a:spLocks noChangeArrowheads="1"/>
              </p:cNvSpPr>
              <p:nvPr/>
            </p:nvSpPr>
            <p:spPr bwMode="auto">
              <a:xfrm>
                <a:off x="1497" y="2364"/>
                <a:ext cx="306" cy="144"/>
              </a:xfrm>
              <a:prstGeom prst="ellipse">
                <a:avLst/>
              </a:prstGeom>
              <a:noFill/>
              <a:ln w="25400">
                <a:solidFill>
                  <a:srgbClr val="FF0000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1" hangingPunct="1"/>
                <a:endParaRPr lang="pl-PL" dirty="0">
                  <a:latin typeface="Times New Roman" pitchFamily="18" charset="0"/>
                </a:endParaRPr>
              </a:p>
            </p:txBody>
          </p:sp>
          <p:sp>
            <p:nvSpPr>
              <p:cNvPr id="440" name="Line 2707"/>
              <p:cNvSpPr>
                <a:spLocks noChangeShapeType="1"/>
              </p:cNvSpPr>
              <p:nvPr/>
            </p:nvSpPr>
            <p:spPr bwMode="auto">
              <a:xfrm>
                <a:off x="1619" y="2508"/>
                <a:ext cx="64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prstDash val="sysDot"/>
                <a:round/>
                <a:headEnd/>
                <a:tailEnd type="triangle" w="lg" len="lg"/>
              </a:ln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438" name="Group 450"/>
          <p:cNvGrpSpPr/>
          <p:nvPr/>
        </p:nvGrpSpPr>
        <p:grpSpPr>
          <a:xfrm>
            <a:off x="837406" y="2667000"/>
            <a:ext cx="686594" cy="1448594"/>
            <a:chOff x="608806" y="1447800"/>
            <a:chExt cx="686594" cy="1448594"/>
          </a:xfrm>
        </p:grpSpPr>
        <p:cxnSp>
          <p:nvCxnSpPr>
            <p:cNvPr id="452" name="Straight Connector 451"/>
            <p:cNvCxnSpPr/>
            <p:nvPr/>
          </p:nvCxnSpPr>
          <p:spPr>
            <a:xfrm rot="5400000" flipH="1" flipV="1">
              <a:off x="-114300" y="2171700"/>
              <a:ext cx="1447800" cy="1588"/>
            </a:xfrm>
            <a:prstGeom prst="line">
              <a:avLst/>
            </a:prstGeom>
            <a:ln w="127000">
              <a:solidFill>
                <a:schemeClr val="accent3">
                  <a:lumMod val="60000"/>
                  <a:lumOff val="4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3" name="TextBox 452"/>
            <p:cNvSpPr txBox="1"/>
            <p:nvPr/>
          </p:nvSpPr>
          <p:spPr>
            <a:xfrm>
              <a:off x="838200" y="1447800"/>
              <a:ext cx="45720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400" b="1" dirty="0">
                  <a:solidFill>
                    <a:srgbClr val="00B0F0"/>
                  </a:solidFill>
                </a:rPr>
                <a:t>B</a:t>
              </a:r>
            </a:p>
          </p:txBody>
        </p:sp>
      </p:grpSp>
      <p:grpSp>
        <p:nvGrpSpPr>
          <p:cNvPr id="451" name="Group 453"/>
          <p:cNvGrpSpPr/>
          <p:nvPr/>
        </p:nvGrpSpPr>
        <p:grpSpPr>
          <a:xfrm>
            <a:off x="4495800" y="4114800"/>
            <a:ext cx="914400" cy="1285220"/>
            <a:chOff x="4267200" y="2895600"/>
            <a:chExt cx="914400" cy="1285220"/>
          </a:xfrm>
        </p:grpSpPr>
        <p:cxnSp>
          <p:nvCxnSpPr>
            <p:cNvPr id="455" name="Straight Connector 454"/>
            <p:cNvCxnSpPr/>
            <p:nvPr/>
          </p:nvCxnSpPr>
          <p:spPr>
            <a:xfrm rot="5400000" flipH="1" flipV="1">
              <a:off x="4267200" y="2895600"/>
              <a:ext cx="914400" cy="914400"/>
            </a:xfrm>
            <a:prstGeom prst="line">
              <a:avLst/>
            </a:prstGeom>
            <a:ln w="127000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6" name="TextBox 455"/>
            <p:cNvSpPr txBox="1"/>
            <p:nvPr/>
          </p:nvSpPr>
          <p:spPr>
            <a:xfrm>
              <a:off x="4800600" y="3657600"/>
              <a:ext cx="3810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>
                  <a:solidFill>
                    <a:srgbClr val="FF0000"/>
                  </a:solidFill>
                  <a:latin typeface="Verdana" pitchFamily="34" charset="0"/>
                </a:rPr>
                <a:t>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68022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Sieć w</a:t>
            </a:r>
            <a:r>
              <a:rPr lang="en-US" dirty="0" err="1"/>
              <a:t>ir</a:t>
            </a:r>
            <a:r>
              <a:rPr lang="pl-PL" dirty="0"/>
              <a:t>ów</a:t>
            </a:r>
          </a:p>
        </p:txBody>
      </p:sp>
      <p:pic>
        <p:nvPicPr>
          <p:cNvPr id="7" name="Picture 9" descr="Rose-FluxonPicture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609600" y="1219200"/>
            <a:ext cx="2554470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4" name="Picture 3" descr="hess_worteks_ST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8400" y="1219200"/>
            <a:ext cx="2286000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5" descr="holes_Bitter_Grenobl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403" y="3810000"/>
            <a:ext cx="2561897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Picture 8" descr="mgb2stm_genev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05200" y="1219200"/>
            <a:ext cx="2438400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0" name="Picture 9" descr="wortyksy_Oslo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05200" y="3810000"/>
            <a:ext cx="2438400" cy="228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14" name="Picture 13" descr="basel_mag_force_microscope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8400" y="3810000"/>
            <a:ext cx="2286000" cy="225742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265961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pl-PL" dirty="0"/>
              <a:t>Diagram fazowy - powierzchnia krytyczna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058" y="1785926"/>
            <a:ext cx="5029200" cy="1219200"/>
          </a:xfrm>
        </p:spPr>
        <p:txBody>
          <a:bodyPr>
            <a:normAutofit fontScale="92500" lnSpcReduction="10000"/>
          </a:bodyPr>
          <a:lstStyle/>
          <a:p>
            <a:r>
              <a:rPr lang="pl-PL" dirty="0"/>
              <a:t>Temperatura krytyczna T</a:t>
            </a:r>
            <a:r>
              <a:rPr lang="pl-PL" baseline="-25000" dirty="0"/>
              <a:t>c</a:t>
            </a:r>
          </a:p>
          <a:p>
            <a:r>
              <a:rPr lang="pl-PL" dirty="0"/>
              <a:t>Krytyczna gęstość prądu J</a:t>
            </a:r>
            <a:r>
              <a:rPr lang="pl-PL" baseline="-25000" dirty="0"/>
              <a:t>c</a:t>
            </a:r>
          </a:p>
          <a:p>
            <a:r>
              <a:rPr lang="pl-PL" dirty="0"/>
              <a:t>Krytyczne pole magnetyczne B</a:t>
            </a:r>
            <a:r>
              <a:rPr lang="pl-PL" baseline="-25000" dirty="0"/>
              <a:t>c</a:t>
            </a:r>
          </a:p>
        </p:txBody>
      </p:sp>
      <p:grpSp>
        <p:nvGrpSpPr>
          <p:cNvPr id="4" name="Group 17"/>
          <p:cNvGrpSpPr/>
          <p:nvPr/>
        </p:nvGrpSpPr>
        <p:grpSpPr>
          <a:xfrm>
            <a:off x="609600" y="2057400"/>
            <a:ext cx="4572000" cy="3219510"/>
            <a:chOff x="609600" y="2057400"/>
            <a:chExt cx="4572000" cy="3219510"/>
          </a:xfrm>
        </p:grpSpPr>
        <p:sp>
          <p:nvSpPr>
            <p:cNvPr id="10" name="Freeform 9"/>
            <p:cNvSpPr/>
            <p:nvPr/>
          </p:nvSpPr>
          <p:spPr>
            <a:xfrm>
              <a:off x="838200" y="2667000"/>
              <a:ext cx="3200400" cy="2251075"/>
            </a:xfrm>
            <a:custGeom>
              <a:avLst/>
              <a:gdLst>
                <a:gd name="connsiteX0" fmla="*/ 300037 w 3089275"/>
                <a:gd name="connsiteY0" fmla="*/ 2085975 h 2289175"/>
                <a:gd name="connsiteX1" fmla="*/ 1147762 w 3089275"/>
                <a:gd name="connsiteY1" fmla="*/ 123825 h 2289175"/>
                <a:gd name="connsiteX2" fmla="*/ 2947987 w 3089275"/>
                <a:gd name="connsiteY2" fmla="*/ 1343025 h 2289175"/>
                <a:gd name="connsiteX3" fmla="*/ 300037 w 3089275"/>
                <a:gd name="connsiteY3" fmla="*/ 2085975 h 228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89275" h="2289175">
                  <a:moveTo>
                    <a:pt x="300037" y="2085975"/>
                  </a:moveTo>
                  <a:cubicBezTo>
                    <a:pt x="0" y="1882775"/>
                    <a:pt x="706437" y="247650"/>
                    <a:pt x="1147762" y="123825"/>
                  </a:cubicBezTo>
                  <a:cubicBezTo>
                    <a:pt x="1589087" y="0"/>
                    <a:pt x="3089275" y="1017587"/>
                    <a:pt x="2947987" y="1343025"/>
                  </a:cubicBezTo>
                  <a:cubicBezTo>
                    <a:pt x="2806699" y="1668463"/>
                    <a:pt x="600074" y="2289175"/>
                    <a:pt x="300037" y="2085975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lin ang="5400000" scaled="0"/>
              <a:tileRect/>
            </a:gradFill>
            <a:ln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B prst="relaxedInse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1029494" y="3009106"/>
              <a:ext cx="1905000" cy="1588"/>
            </a:xfrm>
            <a:prstGeom prst="straightConnector1">
              <a:avLst/>
            </a:prstGeom>
            <a:ln w="38100">
              <a:solidFill>
                <a:schemeClr val="tx1">
                  <a:alpha val="5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1981200" y="3962400"/>
              <a:ext cx="3200400" cy="794"/>
            </a:xfrm>
            <a:prstGeom prst="straightConnector1">
              <a:avLst/>
            </a:prstGeom>
            <a:ln w="38100">
              <a:solidFill>
                <a:schemeClr val="tx1">
                  <a:alpha val="5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rot="10800000" flipV="1">
              <a:off x="609600" y="3962400"/>
              <a:ext cx="1370806" cy="1218406"/>
            </a:xfrm>
            <a:prstGeom prst="straightConnector1">
              <a:avLst/>
            </a:prstGeom>
            <a:ln w="38100">
              <a:solidFill>
                <a:schemeClr val="tx1">
                  <a:alpha val="54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914400" y="4876800"/>
              <a:ext cx="2133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dirty="0">
                  <a:solidFill>
                    <a:srgbClr val="FF0000"/>
                  </a:solidFill>
                </a:rPr>
                <a:t>Temperatura</a:t>
              </a:r>
              <a:r>
                <a:rPr lang="en-US" sz="2000" dirty="0">
                  <a:solidFill>
                    <a:srgbClr val="FF0000"/>
                  </a:solidFill>
                </a:rPr>
                <a:t> [K]</a:t>
              </a:r>
              <a:r>
                <a:rPr lang="pl-PL" sz="2000" dirty="0">
                  <a:solidFill>
                    <a:srgbClr val="FF0000"/>
                  </a:solidFill>
                </a:rPr>
                <a:t> 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962400" y="3276600"/>
              <a:ext cx="1143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pl-PL" sz="2000" dirty="0">
                  <a:solidFill>
                    <a:srgbClr val="FF0000"/>
                  </a:solidFill>
                </a:rPr>
                <a:t>Indukcja</a:t>
              </a:r>
              <a:endParaRPr lang="en-US" sz="2000" dirty="0">
                <a:solidFill>
                  <a:srgbClr val="FF0000"/>
                </a:solidFill>
              </a:endParaRPr>
            </a:p>
            <a:p>
              <a:pPr algn="ctr"/>
              <a:r>
                <a:rPr lang="en-US" sz="2000" dirty="0">
                  <a:solidFill>
                    <a:srgbClr val="FF0000"/>
                  </a:solidFill>
                </a:rPr>
                <a:t>[T]</a:t>
              </a:r>
              <a:endParaRPr lang="pl-PL" sz="20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057400" y="2057400"/>
              <a:ext cx="19050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dirty="0">
                  <a:solidFill>
                    <a:srgbClr val="FF0000"/>
                  </a:solidFill>
                </a:rPr>
                <a:t>Gęstość prądu  [A/m</a:t>
              </a:r>
              <a:r>
                <a:rPr lang="pl-PL" sz="2000" baseline="30000" dirty="0">
                  <a:solidFill>
                    <a:srgbClr val="FF0000"/>
                  </a:solidFill>
                </a:rPr>
                <a:t>2</a:t>
              </a:r>
              <a:r>
                <a:rPr lang="pl-PL" sz="2000" dirty="0">
                  <a:solidFill>
                    <a:srgbClr val="FF0000"/>
                  </a:solidFill>
                </a:rPr>
                <a:t>]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24000" y="23622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dirty="0">
                  <a:solidFill>
                    <a:srgbClr val="FF0000"/>
                  </a:solidFill>
                </a:rPr>
                <a:t>J</a:t>
              </a:r>
              <a:r>
                <a:rPr lang="pl-PL" sz="2000" baseline="-25000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09600" y="441960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2000" dirty="0">
                  <a:solidFill>
                    <a:srgbClr val="FF0000"/>
                  </a:solidFill>
                </a:rPr>
                <a:t>T</a:t>
              </a:r>
              <a:r>
                <a:rPr lang="pl-PL" sz="2000" baseline="-25000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86200" y="3962400"/>
              <a:ext cx="457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dirty="0">
                  <a:solidFill>
                    <a:srgbClr val="FF0000"/>
                  </a:solidFill>
                </a:rPr>
                <a:t>B</a:t>
              </a:r>
              <a:r>
                <a:rPr lang="pl-PL" baseline="-25000" dirty="0">
                  <a:solidFill>
                    <a:srgbClr val="FF0000"/>
                  </a:solidFill>
                </a:rPr>
                <a:t>c</a:t>
              </a:r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4343400" y="4420394"/>
            <a:ext cx="3962400" cy="1676400"/>
          </a:xfrm>
          <a:prstGeom prst="rect">
            <a:avLst/>
          </a:prstGeom>
          <a:noFill/>
          <a:ln>
            <a:solidFill>
              <a:srgbClr val="F07F09"/>
            </a:solidFill>
          </a:ln>
        </p:spPr>
        <p:txBody>
          <a:bodyPr>
            <a:normAutofit fontScale="92500"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 pitchFamily="2" charset="2"/>
              <a:buChar char="q"/>
              <a:tabLst/>
              <a:defRPr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Stan nadprzewodzący:</a:t>
            </a:r>
          </a:p>
          <a:p>
            <a:pPr marL="1663700" lvl="3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lang="pl-PL" sz="2800" dirty="0">
                <a:solidFill>
                  <a:srgbClr val="00B0F0"/>
                </a:solidFill>
                <a:latin typeface="+mn-lt"/>
              </a:rPr>
              <a:t>T &lt; T</a:t>
            </a:r>
            <a:r>
              <a:rPr lang="pl-PL" sz="2800" baseline="-25000" dirty="0">
                <a:solidFill>
                  <a:srgbClr val="00B0F0"/>
                </a:solidFill>
                <a:latin typeface="+mn-lt"/>
              </a:rPr>
              <a:t>c</a:t>
            </a:r>
            <a:endParaRPr kumimoji="0" lang="pl-PL" sz="2800" b="0" i="0" u="none" strike="noStrike" kern="1200" cap="none" spc="0" normalizeH="0" baseline="-2500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</a:endParaRPr>
          </a:p>
          <a:p>
            <a:pPr marL="1663700" lvl="3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 &lt; J</a:t>
            </a:r>
            <a:r>
              <a:rPr kumimoji="0" lang="pl-PL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</a:p>
          <a:p>
            <a:pPr marL="1663700" lvl="3" indent="-292100">
              <a:buClr>
                <a:schemeClr val="accent1"/>
              </a:buClr>
              <a:buSzPct val="70000"/>
              <a:buFont typeface="Wingdings" pitchFamily="2" charset="2"/>
              <a:buChar char="q"/>
            </a:pPr>
            <a:r>
              <a:rPr kumimoji="0" lang="pl-PL" sz="28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 &lt; B</a:t>
            </a:r>
            <a:r>
              <a:rPr kumimoji="0" lang="pl-PL" sz="2800" b="0" i="0" u="none" strike="noStrike" kern="1200" cap="none" spc="0" normalizeH="0" baseline="-2500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rot="10800000">
            <a:off x="2895600" y="4114800"/>
            <a:ext cx="1371600" cy="76200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312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856" y="-4655"/>
            <a:ext cx="8496944" cy="1143000"/>
          </a:xfrm>
        </p:spPr>
        <p:txBody>
          <a:bodyPr>
            <a:normAutofit/>
          </a:bodyPr>
          <a:lstStyle/>
          <a:p>
            <a:r>
              <a:rPr lang="en-US" sz="3200" dirty="0" err="1"/>
              <a:t>Nadprzewodniki</a:t>
            </a:r>
            <a:r>
              <a:rPr lang="en-US" sz="3200" dirty="0"/>
              <a:t> LHC - 7000 km </a:t>
            </a:r>
            <a:r>
              <a:rPr lang="en-US" sz="3200" dirty="0" err="1"/>
              <a:t>kabli</a:t>
            </a:r>
            <a:r>
              <a:rPr lang="en-US" sz="3200" dirty="0"/>
              <a:t> Cu/Nb-Ti</a:t>
            </a:r>
          </a:p>
        </p:txBody>
      </p:sp>
      <p:pic>
        <p:nvPicPr>
          <p:cNvPr id="5" name="Picture 4" descr="NbTi filaments inside copper"/>
          <p:cNvPicPr>
            <a:picLocks noChangeAspect="1" noChangeArrowheads="1"/>
          </p:cNvPicPr>
          <p:nvPr/>
        </p:nvPicPr>
        <p:blipFill>
          <a:blip r:embed="rId3"/>
          <a:srcRect l="2632"/>
          <a:stretch>
            <a:fillRect/>
          </a:stretch>
        </p:blipFill>
        <p:spPr bwMode="auto">
          <a:xfrm>
            <a:off x="6019800" y="980728"/>
            <a:ext cx="2819400" cy="2119312"/>
          </a:xfrm>
          <a:prstGeom prst="rect">
            <a:avLst/>
          </a:prstGeom>
          <a:noFill/>
        </p:spPr>
      </p:pic>
      <p:pic>
        <p:nvPicPr>
          <p:cNvPr id="6" name="Picture 5" descr="0403045_01"/>
          <p:cNvPicPr>
            <a:picLocks noChangeAspect="1" noChangeArrowheads="1"/>
          </p:cNvPicPr>
          <p:nvPr/>
        </p:nvPicPr>
        <p:blipFill>
          <a:blip r:embed="rId4" cstate="print"/>
          <a:srcRect l="9406"/>
          <a:stretch>
            <a:fillRect/>
          </a:stretch>
        </p:blipFill>
        <p:spPr bwMode="auto">
          <a:xfrm>
            <a:off x="6019800" y="3114328"/>
            <a:ext cx="2819400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4943128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9" descr="Sc table"/>
          <p:cNvPicPr>
            <a:picLocks noChangeAspect="1" noChangeArrowheads="1"/>
          </p:cNvPicPr>
          <p:nvPr/>
        </p:nvPicPr>
        <p:blipFill>
          <a:blip r:embed="rId6"/>
          <a:srcRect t="4878" r="22244"/>
          <a:stretch>
            <a:fillRect/>
          </a:stretch>
        </p:blipFill>
        <p:spPr bwMode="auto">
          <a:xfrm>
            <a:off x="457200" y="980728"/>
            <a:ext cx="5410200" cy="3873500"/>
          </a:xfrm>
          <a:prstGeom prst="rect">
            <a:avLst/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</p:pic>
      <p:pic>
        <p:nvPicPr>
          <p:cNvPr id="9" name="Picture 5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2000" y="1895128"/>
            <a:ext cx="7696200" cy="2733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51330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Produkcja nadprzewodników typu Nb-Ti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838200" y="1981200"/>
            <a:ext cx="6477000" cy="1447800"/>
            <a:chOff x="288" y="672"/>
            <a:chExt cx="4080" cy="912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4011" y="672"/>
              <a:ext cx="357" cy="912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441" y="672"/>
              <a:ext cx="3774" cy="912"/>
            </a:xfrm>
            <a:prstGeom prst="rect">
              <a:avLst/>
            </a:prstGeom>
            <a:solidFill>
              <a:srgbClr val="CC0000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288" y="672"/>
              <a:ext cx="306" cy="912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762000" y="1905000"/>
            <a:ext cx="6705600" cy="1524000"/>
            <a:chOff x="1728" y="480"/>
            <a:chExt cx="4224" cy="960"/>
          </a:xfrm>
        </p:grpSpPr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5376" y="480"/>
              <a:ext cx="576" cy="96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1920" y="480"/>
              <a:ext cx="3744" cy="96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1728" y="480"/>
              <a:ext cx="384" cy="96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rgbClr val="CC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1776" y="52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09600" y="1676400"/>
            <a:ext cx="6858000" cy="1981200"/>
            <a:chOff x="2256" y="2016"/>
            <a:chExt cx="4320" cy="1248"/>
          </a:xfrm>
        </p:grpSpPr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6000" y="201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7" name="Rectangle 12"/>
            <p:cNvSpPr>
              <a:spLocks noChangeArrowheads="1"/>
            </p:cNvSpPr>
            <p:nvPr/>
          </p:nvSpPr>
          <p:spPr bwMode="auto">
            <a:xfrm>
              <a:off x="2544" y="2016"/>
              <a:ext cx="3744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2256" y="201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9" name="Oval 27"/>
            <p:cNvSpPr>
              <a:spLocks noChangeArrowheads="1"/>
            </p:cNvSpPr>
            <p:nvPr/>
          </p:nvSpPr>
          <p:spPr bwMode="auto">
            <a:xfrm>
              <a:off x="2352" y="2160"/>
              <a:ext cx="384" cy="96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0" name="Oval 18"/>
            <p:cNvSpPr>
              <a:spLocks noChangeArrowheads="1"/>
            </p:cNvSpPr>
            <p:nvPr/>
          </p:nvSpPr>
          <p:spPr bwMode="auto">
            <a:xfrm>
              <a:off x="2400" y="220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1219200" y="4419600"/>
            <a:ext cx="6815138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pl-PL" sz="2000" dirty="0">
                <a:latin typeface="Comic Sans MS" pitchFamily="66" charset="0"/>
                <a:sym typeface="Symbol" pitchFamily="18" charset="2"/>
              </a:rPr>
              <a:t></a:t>
            </a:r>
          </a:p>
          <a:p>
            <a:r>
              <a:rPr lang="pl-PL" sz="2000" dirty="0">
                <a:latin typeface="Comic Sans MS" pitchFamily="66" charset="0"/>
              </a:rPr>
              <a:t>Uszczelnienie i odpompowanie </a:t>
            </a:r>
            <a:r>
              <a:rPr lang="pl-PL" sz="2000" dirty="0">
                <a:latin typeface="Comic Sans MS" pitchFamily="66" charset="0"/>
                <a:sym typeface="Symbol" pitchFamily="18" charset="2"/>
              </a:rPr>
              <a:t> </a:t>
            </a:r>
            <a:r>
              <a:rPr lang="pl-PL" sz="2000" dirty="0">
                <a:latin typeface="Comic Sans MS" pitchFamily="66" charset="0"/>
              </a:rPr>
              <a:t>Ekstruzja i ciągnienie</a:t>
            </a:r>
          </a:p>
        </p:txBody>
      </p: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304800" y="5638800"/>
            <a:ext cx="7467600" cy="457200"/>
            <a:chOff x="192" y="3456"/>
            <a:chExt cx="4704" cy="288"/>
          </a:xfrm>
        </p:grpSpPr>
        <p:sp>
          <p:nvSpPr>
            <p:cNvPr id="53" name="Oval 32"/>
            <p:cNvSpPr>
              <a:spLocks noChangeArrowheads="1"/>
            </p:cNvSpPr>
            <p:nvPr/>
          </p:nvSpPr>
          <p:spPr bwMode="auto">
            <a:xfrm>
              <a:off x="4752" y="3456"/>
              <a:ext cx="144" cy="28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288" y="3456"/>
              <a:ext cx="4512" cy="28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5" name="Oval 34"/>
            <p:cNvSpPr>
              <a:spLocks noChangeArrowheads="1"/>
            </p:cNvSpPr>
            <p:nvPr/>
          </p:nvSpPr>
          <p:spPr bwMode="auto">
            <a:xfrm>
              <a:off x="192" y="3456"/>
              <a:ext cx="144" cy="288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240" y="3504"/>
              <a:ext cx="48" cy="192"/>
            </a:xfrm>
            <a:prstGeom prst="ellipse">
              <a:avLst/>
            </a:prstGeom>
            <a:solidFill>
              <a:srgbClr val="CC0000"/>
            </a:solidFill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7" name="Text Box 38"/>
          <p:cNvSpPr txBox="1">
            <a:spLocks noChangeArrowheads="1"/>
          </p:cNvSpPr>
          <p:nvPr/>
        </p:nvSpPr>
        <p:spPr bwMode="auto">
          <a:xfrm>
            <a:off x="3352800" y="1219200"/>
            <a:ext cx="1219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1 m</a:t>
            </a:r>
          </a:p>
        </p:txBody>
      </p:sp>
      <p:sp>
        <p:nvSpPr>
          <p:cNvPr id="58" name="Text Box 39"/>
          <p:cNvSpPr txBox="1">
            <a:spLocks noChangeArrowheads="1"/>
          </p:cNvSpPr>
          <p:nvPr/>
        </p:nvSpPr>
        <p:spPr bwMode="auto">
          <a:xfrm>
            <a:off x="3657600" y="5181600"/>
            <a:ext cx="1143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10 m</a:t>
            </a:r>
          </a:p>
        </p:txBody>
      </p:sp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7620000" y="2438400"/>
            <a:ext cx="1371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sym typeface="Symbol" pitchFamily="18" charset="2"/>
              </a:rPr>
              <a:t>Ø</a:t>
            </a:r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20 cm</a:t>
            </a:r>
          </a:p>
        </p:txBody>
      </p:sp>
      <p:sp>
        <p:nvSpPr>
          <p:cNvPr id="60" name="Text Box 41"/>
          <p:cNvSpPr txBox="1">
            <a:spLocks noChangeArrowheads="1"/>
          </p:cNvSpPr>
          <p:nvPr/>
        </p:nvSpPr>
        <p:spPr bwMode="auto">
          <a:xfrm>
            <a:off x="1219200" y="3810000"/>
            <a:ext cx="803553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CC0000"/>
                </a:solidFill>
              </a:rPr>
              <a:t>Nb-Ti</a:t>
            </a:r>
          </a:p>
        </p:txBody>
      </p:sp>
      <p:sp>
        <p:nvSpPr>
          <p:cNvPr id="61" name="Text Box 42"/>
          <p:cNvSpPr txBox="1">
            <a:spLocks noChangeArrowheads="1"/>
          </p:cNvSpPr>
          <p:nvPr/>
        </p:nvSpPr>
        <p:spPr bwMode="auto">
          <a:xfrm>
            <a:off x="3581400" y="3810000"/>
            <a:ext cx="1141659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</a:rPr>
              <a:t>Folia Nb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62" name="Text Box 43"/>
          <p:cNvSpPr txBox="1">
            <a:spLocks noChangeArrowheads="1"/>
          </p:cNvSpPr>
          <p:nvPr/>
        </p:nvSpPr>
        <p:spPr bwMode="auto">
          <a:xfrm>
            <a:off x="5715000" y="3810000"/>
            <a:ext cx="1725152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</a:rPr>
              <a:t>Cylinder z Cu</a:t>
            </a:r>
            <a:endParaRPr lang="en-US" dirty="0"/>
          </a:p>
        </p:txBody>
      </p:sp>
      <p:sp>
        <p:nvSpPr>
          <p:cNvPr id="63" name="Text Box 44"/>
          <p:cNvSpPr txBox="1">
            <a:spLocks noChangeArrowheads="1"/>
          </p:cNvSpPr>
          <p:nvPr/>
        </p:nvSpPr>
        <p:spPr bwMode="auto">
          <a:xfrm>
            <a:off x="7848600" y="5562600"/>
            <a:ext cx="11430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ym typeface="Symbol" pitchFamily="18" charset="2"/>
              </a:rPr>
              <a:t>Ø</a:t>
            </a:r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7cm</a:t>
            </a:r>
          </a:p>
        </p:txBody>
      </p:sp>
    </p:spTree>
    <p:extLst>
      <p:ext uri="{BB962C8B-B14F-4D97-AF65-F5344CB8AC3E}">
        <p14:creationId xmlns:p14="http://schemas.microsoft.com/office/powerpoint/2010/main" val="854920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utoUpdateAnimBg="0"/>
      <p:bldP spid="57" grpId="0" autoUpdateAnimBg="0"/>
      <p:bldP spid="58" grpId="0" autoUpdateAnimBg="0"/>
      <p:bldP spid="59" grpId="0" autoUpdateAnimBg="0"/>
      <p:bldP spid="60" grpId="0" autoUpdateAnimBg="0"/>
      <p:bldP spid="61" grpId="0" autoUpdateAnimBg="0"/>
      <p:bldP spid="62" grpId="0" autoUpdateAnimBg="0"/>
      <p:bldP spid="63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Produkcja nadprzewodników typu Nb-Ti</a:t>
            </a:r>
          </a:p>
        </p:txBody>
      </p:sp>
      <p:grpSp>
        <p:nvGrpSpPr>
          <p:cNvPr id="3" name="Group 54"/>
          <p:cNvGrpSpPr>
            <a:grpSpLocks/>
          </p:cNvGrpSpPr>
          <p:nvPr/>
        </p:nvGrpSpPr>
        <p:grpSpPr bwMode="auto">
          <a:xfrm>
            <a:off x="914400" y="3962400"/>
            <a:ext cx="2667000" cy="1981200"/>
            <a:chOff x="576" y="2496"/>
            <a:chExt cx="1680" cy="1248"/>
          </a:xfrm>
        </p:grpSpPr>
        <p:sp>
          <p:nvSpPr>
            <p:cNvPr id="5" name="Oval 31"/>
            <p:cNvSpPr>
              <a:spLocks noChangeArrowheads="1"/>
            </p:cNvSpPr>
            <p:nvPr/>
          </p:nvSpPr>
          <p:spPr bwMode="auto">
            <a:xfrm>
              <a:off x="1680" y="249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6" name="Rectangle 32"/>
            <p:cNvSpPr>
              <a:spLocks noChangeArrowheads="1"/>
            </p:cNvSpPr>
            <p:nvPr/>
          </p:nvSpPr>
          <p:spPr bwMode="auto">
            <a:xfrm>
              <a:off x="864" y="2496"/>
              <a:ext cx="1152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7" name="Oval 33"/>
            <p:cNvSpPr>
              <a:spLocks noChangeArrowheads="1"/>
            </p:cNvSpPr>
            <p:nvPr/>
          </p:nvSpPr>
          <p:spPr bwMode="auto">
            <a:xfrm>
              <a:off x="576" y="249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8" name="Oval 34"/>
            <p:cNvSpPr>
              <a:spLocks noChangeArrowheads="1"/>
            </p:cNvSpPr>
            <p:nvPr/>
          </p:nvSpPr>
          <p:spPr bwMode="auto">
            <a:xfrm>
              <a:off x="672" y="2640"/>
              <a:ext cx="384" cy="96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9" name="Oval 35"/>
            <p:cNvSpPr>
              <a:spLocks noChangeArrowheads="1"/>
            </p:cNvSpPr>
            <p:nvPr/>
          </p:nvSpPr>
          <p:spPr bwMode="auto">
            <a:xfrm>
              <a:off x="720" y="268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5029200" y="3962400"/>
            <a:ext cx="2819400" cy="1981200"/>
            <a:chOff x="3168" y="2496"/>
            <a:chExt cx="1776" cy="1248"/>
          </a:xfrm>
        </p:grpSpPr>
        <p:sp>
          <p:nvSpPr>
            <p:cNvPr id="11" name="Rectangle 40"/>
            <p:cNvSpPr>
              <a:spLocks noChangeArrowheads="1"/>
            </p:cNvSpPr>
            <p:nvPr/>
          </p:nvSpPr>
          <p:spPr bwMode="auto">
            <a:xfrm>
              <a:off x="3552" y="2496"/>
              <a:ext cx="1152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2" name="AutoShape 39"/>
            <p:cNvSpPr>
              <a:spLocks noChangeArrowheads="1"/>
            </p:cNvSpPr>
            <p:nvPr/>
          </p:nvSpPr>
          <p:spPr bwMode="auto">
            <a:xfrm>
              <a:off x="3168" y="2496"/>
              <a:ext cx="720" cy="124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6600"/>
            </a:solidFill>
            <a:ln w="28575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37"/>
            <p:cNvSpPr>
              <a:spLocks noChangeArrowheads="1"/>
            </p:cNvSpPr>
            <p:nvPr/>
          </p:nvSpPr>
          <p:spPr bwMode="auto">
            <a:xfrm>
              <a:off x="3312" y="2640"/>
              <a:ext cx="384" cy="96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4" name="Oval 36"/>
            <p:cNvSpPr>
              <a:spLocks noChangeArrowheads="1"/>
            </p:cNvSpPr>
            <p:nvPr/>
          </p:nvSpPr>
          <p:spPr bwMode="auto">
            <a:xfrm>
              <a:off x="3360" y="268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5" name="AutoShape 41"/>
            <p:cNvSpPr>
              <a:spLocks noChangeArrowheads="1"/>
            </p:cNvSpPr>
            <p:nvPr/>
          </p:nvSpPr>
          <p:spPr bwMode="auto">
            <a:xfrm>
              <a:off x="4224" y="2496"/>
              <a:ext cx="720" cy="124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pPr algn="ctr"/>
              <a:endParaRPr lang="en-US" dirty="0"/>
            </a:p>
          </p:txBody>
        </p:sp>
        <p:sp>
          <p:nvSpPr>
            <p:cNvPr id="16" name="Line 42"/>
            <p:cNvSpPr>
              <a:spLocks noChangeShapeType="1"/>
            </p:cNvSpPr>
            <p:nvPr/>
          </p:nvSpPr>
          <p:spPr bwMode="auto">
            <a:xfrm>
              <a:off x="3888" y="3120"/>
              <a:ext cx="10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17" name="Rectangle 48"/>
          <p:cNvSpPr>
            <a:spLocks noChangeArrowheads="1"/>
          </p:cNvSpPr>
          <p:nvPr/>
        </p:nvSpPr>
        <p:spPr bwMode="auto">
          <a:xfrm>
            <a:off x="1066800" y="2819400"/>
            <a:ext cx="69342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algn="ctr">
              <a:spcBef>
                <a:spcPct val="20000"/>
              </a:spcBef>
              <a:buClr>
                <a:schemeClr val="tx2"/>
              </a:buClr>
              <a:buSzPct val="75000"/>
              <a:buFont typeface="Monotype Sorts" pitchFamily="2" charset="2"/>
              <a:buNone/>
            </a:pPr>
            <a:r>
              <a:rPr lang="pl-PL" sz="2400" dirty="0">
                <a:latin typeface="Calibri" pitchFamily="34" charset="0"/>
              </a:rPr>
              <a:t>Ostateczne ciągnienie połączone z formowaniem kształtu sześciokątnego i ciecie na odcinki </a:t>
            </a:r>
            <a:r>
              <a:rPr lang="pl-PL" sz="2400" b="1" dirty="0">
                <a:latin typeface="Calibri" pitchFamily="34" charset="0"/>
              </a:rPr>
              <a:t>~</a:t>
            </a:r>
            <a:r>
              <a:rPr lang="pl-PL" sz="2400" dirty="0">
                <a:latin typeface="Calibri" pitchFamily="34" charset="0"/>
                <a:sym typeface="Symbol" pitchFamily="18" charset="2"/>
              </a:rPr>
              <a:t> 1 m</a:t>
            </a:r>
            <a:r>
              <a:rPr lang="pl-PL" sz="2400" dirty="0">
                <a:latin typeface="Calibri" pitchFamily="34" charset="0"/>
              </a:rPr>
              <a:t> </a:t>
            </a:r>
          </a:p>
        </p:txBody>
      </p:sp>
      <p:sp>
        <p:nvSpPr>
          <p:cNvPr id="18" name="AutoShape 49"/>
          <p:cNvSpPr>
            <a:spLocks noChangeArrowheads="1"/>
          </p:cNvSpPr>
          <p:nvPr/>
        </p:nvSpPr>
        <p:spPr bwMode="auto">
          <a:xfrm>
            <a:off x="3962400" y="4724400"/>
            <a:ext cx="685800" cy="457200"/>
          </a:xfrm>
          <a:prstGeom prst="rightArrow">
            <a:avLst>
              <a:gd name="adj1" fmla="val 50000"/>
              <a:gd name="adj2" fmla="val 37500"/>
            </a:avLst>
          </a:prstGeom>
          <a:solidFill>
            <a:srgbClr val="FFFF00"/>
          </a:solidFill>
          <a:ln w="12700">
            <a:solidFill>
              <a:schemeClr val="tx1">
                <a:lumMod val="75000"/>
              </a:schemeClr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 dirty="0"/>
          </a:p>
        </p:txBody>
      </p:sp>
      <p:sp>
        <p:nvSpPr>
          <p:cNvPr id="19" name="Rectangle 50"/>
          <p:cNvSpPr txBox="1">
            <a:spLocks noChangeArrowheads="1"/>
          </p:cNvSpPr>
          <p:nvPr/>
        </p:nvSpPr>
        <p:spPr>
          <a:xfrm>
            <a:off x="838200" y="1295400"/>
            <a:ext cx="7543800" cy="152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7500" lnSpcReduction="20000"/>
          </a:bodyPr>
          <a:lstStyle/>
          <a:p>
            <a:pPr marL="292100" lvl="0" indent="-292100" algn="ctr" fontAlgn="auto"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Dalsze wielokrotne ciągnienie połączone </a:t>
            </a:r>
            <a:r>
              <a:rPr lang="pl-PL" sz="5100" dirty="0">
                <a:latin typeface="Calibri" pitchFamily="34" charset="0"/>
              </a:rPr>
              <a:t>z obróbką cieplną</a:t>
            </a:r>
          </a:p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Redukcja średnicy od Ø </a:t>
            </a:r>
            <a:r>
              <a:rPr kumimoji="0" lang="pl-PL" sz="51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7 cm to Ø </a:t>
            </a: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sym typeface="Symbol" pitchFamily="18" charset="2"/>
              </a:rPr>
              <a:t>1-5 mm</a:t>
            </a:r>
          </a:p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sym typeface="Symbol" pitchFamily="18" charset="2"/>
              </a:rPr>
              <a:t></a:t>
            </a:r>
          </a:p>
        </p:txBody>
      </p:sp>
    </p:spTree>
    <p:extLst>
      <p:ext uri="{BB962C8B-B14F-4D97-AF65-F5344CB8AC3E}">
        <p14:creationId xmlns:p14="http://schemas.microsoft.com/office/powerpoint/2010/main" val="3740564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utoUpdateAnimBg="0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Produkcja nadprzewodników typu Nb-Ti</a:t>
            </a:r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990600" y="2438400"/>
            <a:ext cx="5943600" cy="381000"/>
            <a:chOff x="864" y="1632"/>
            <a:chExt cx="3744" cy="240"/>
          </a:xfrm>
        </p:grpSpPr>
        <p:sp>
          <p:nvSpPr>
            <p:cNvPr id="656" name="Rectangle 53"/>
            <p:cNvSpPr>
              <a:spLocks noChangeArrowheads="1"/>
            </p:cNvSpPr>
            <p:nvPr/>
          </p:nvSpPr>
          <p:spPr bwMode="auto">
            <a:xfrm>
              <a:off x="912" y="1632"/>
              <a:ext cx="3600" cy="240"/>
            </a:xfrm>
            <a:prstGeom prst="rect">
              <a:avLst/>
            </a:prstGeom>
            <a:solidFill>
              <a:srgbClr val="FF6600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7" name="Oval 4"/>
            <p:cNvSpPr>
              <a:spLocks noChangeArrowheads="1"/>
            </p:cNvSpPr>
            <p:nvPr/>
          </p:nvSpPr>
          <p:spPr bwMode="auto">
            <a:xfrm>
              <a:off x="864" y="1632"/>
              <a:ext cx="144" cy="240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58" name="Oval 54"/>
            <p:cNvSpPr>
              <a:spLocks noChangeArrowheads="1"/>
            </p:cNvSpPr>
            <p:nvPr/>
          </p:nvSpPr>
          <p:spPr bwMode="auto">
            <a:xfrm>
              <a:off x="4464" y="1632"/>
              <a:ext cx="144" cy="240"/>
            </a:xfrm>
            <a:prstGeom prst="ellipse">
              <a:avLst/>
            </a:prstGeom>
            <a:solidFill>
              <a:srgbClr val="FF66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59" name="Text Box 24"/>
          <p:cNvSpPr txBox="1">
            <a:spLocks noChangeArrowheads="1"/>
          </p:cNvSpPr>
          <p:nvPr/>
        </p:nvSpPr>
        <p:spPr bwMode="auto">
          <a:xfrm>
            <a:off x="2819400" y="1295400"/>
            <a:ext cx="1219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ym typeface="Symbol" pitchFamily="18" charset="2"/>
              </a:rPr>
              <a:t> 1 m</a:t>
            </a:r>
            <a:endParaRPr lang="en-US" dirty="0"/>
          </a:p>
        </p:txBody>
      </p:sp>
      <p:sp>
        <p:nvSpPr>
          <p:cNvPr id="660" name="Text Box 26"/>
          <p:cNvSpPr txBox="1">
            <a:spLocks noChangeArrowheads="1"/>
          </p:cNvSpPr>
          <p:nvPr/>
        </p:nvSpPr>
        <p:spPr bwMode="auto">
          <a:xfrm>
            <a:off x="7696200" y="2438400"/>
            <a:ext cx="1219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>
                <a:sym typeface="Symbol" pitchFamily="18" charset="2"/>
              </a:rPr>
              <a:t> 20 cm</a:t>
            </a:r>
            <a:endParaRPr lang="en-US"/>
          </a:p>
        </p:txBody>
      </p:sp>
      <p:sp>
        <p:nvSpPr>
          <p:cNvPr id="661" name="Text Box 27"/>
          <p:cNvSpPr txBox="1">
            <a:spLocks noChangeArrowheads="1"/>
          </p:cNvSpPr>
          <p:nvPr/>
        </p:nvSpPr>
        <p:spPr bwMode="auto">
          <a:xfrm>
            <a:off x="990600" y="3657600"/>
            <a:ext cx="14605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Copper bar</a:t>
            </a:r>
          </a:p>
        </p:txBody>
      </p:sp>
      <p:sp>
        <p:nvSpPr>
          <p:cNvPr id="662" name="Text Box 28"/>
          <p:cNvSpPr txBox="1">
            <a:spLocks noChangeArrowheads="1"/>
          </p:cNvSpPr>
          <p:nvPr/>
        </p:nvSpPr>
        <p:spPr bwMode="auto">
          <a:xfrm>
            <a:off x="2590800" y="3657600"/>
            <a:ext cx="290512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CC0000"/>
                </a:solidFill>
              </a:rPr>
              <a:t>ca. 5000-10000 hexagons</a:t>
            </a:r>
          </a:p>
        </p:txBody>
      </p:sp>
      <p:sp>
        <p:nvSpPr>
          <p:cNvPr id="663" name="Text Box 29"/>
          <p:cNvSpPr txBox="1">
            <a:spLocks noChangeArrowheads="1"/>
          </p:cNvSpPr>
          <p:nvPr/>
        </p:nvSpPr>
        <p:spPr bwMode="auto">
          <a:xfrm>
            <a:off x="4876800" y="3886200"/>
            <a:ext cx="15906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r>
              <a:rPr lang="en-US" sz="2000">
                <a:solidFill>
                  <a:srgbClr val="FF6600"/>
                </a:solidFill>
              </a:rPr>
              <a:t>Copper tube</a:t>
            </a:r>
            <a:endParaRPr lang="en-US"/>
          </a:p>
        </p:txBody>
      </p: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609600" y="1676400"/>
            <a:ext cx="7086600" cy="1981200"/>
            <a:chOff x="1152" y="2016"/>
            <a:chExt cx="4464" cy="1248"/>
          </a:xfrm>
        </p:grpSpPr>
        <p:grpSp>
          <p:nvGrpSpPr>
            <p:cNvPr id="5" name="Group 57"/>
            <p:cNvGrpSpPr>
              <a:grpSpLocks/>
            </p:cNvGrpSpPr>
            <p:nvPr/>
          </p:nvGrpSpPr>
          <p:grpSpPr bwMode="auto">
            <a:xfrm>
              <a:off x="1152" y="2016"/>
              <a:ext cx="4464" cy="1248"/>
              <a:chOff x="1152" y="2016"/>
              <a:chExt cx="4464" cy="1248"/>
            </a:xfrm>
          </p:grpSpPr>
          <p:grpSp>
            <p:nvGrpSpPr>
              <p:cNvPr id="6" name="Group 56"/>
              <p:cNvGrpSpPr>
                <a:grpSpLocks/>
              </p:cNvGrpSpPr>
              <p:nvPr/>
            </p:nvGrpSpPr>
            <p:grpSpPr bwMode="auto">
              <a:xfrm>
                <a:off x="1152" y="2016"/>
                <a:ext cx="4464" cy="1248"/>
                <a:chOff x="1152" y="2016"/>
                <a:chExt cx="4464" cy="1248"/>
              </a:xfrm>
            </p:grpSpPr>
            <p:sp>
              <p:nvSpPr>
                <p:cNvPr id="670" name="Oval 43"/>
                <p:cNvSpPr>
                  <a:spLocks noChangeArrowheads="1"/>
                </p:cNvSpPr>
                <p:nvPr/>
              </p:nvSpPr>
              <p:spPr bwMode="auto">
                <a:xfrm>
                  <a:off x="5040" y="2016"/>
                  <a:ext cx="576" cy="1248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noFill/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71" name="Rectangle 44"/>
                <p:cNvSpPr>
                  <a:spLocks noChangeArrowheads="1"/>
                </p:cNvSpPr>
                <p:nvPr/>
              </p:nvSpPr>
              <p:spPr bwMode="auto">
                <a:xfrm>
                  <a:off x="1440" y="2016"/>
                  <a:ext cx="3888" cy="1248"/>
                </a:xfrm>
                <a:prstGeom prst="rect">
                  <a:avLst/>
                </a:prstGeom>
                <a:solidFill>
                  <a:srgbClr val="FF6600"/>
                </a:solidFill>
                <a:ln w="28575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72" name="Oval 45"/>
                <p:cNvSpPr>
                  <a:spLocks noChangeArrowheads="1"/>
                </p:cNvSpPr>
                <p:nvPr/>
              </p:nvSpPr>
              <p:spPr bwMode="auto">
                <a:xfrm>
                  <a:off x="1152" y="2016"/>
                  <a:ext cx="624" cy="1248"/>
                </a:xfrm>
                <a:prstGeom prst="ellipse">
                  <a:avLst/>
                </a:prstGeom>
                <a:solidFill>
                  <a:srgbClr val="FF6600"/>
                </a:solidFill>
                <a:ln w="28575">
                  <a:solidFill>
                    <a:srgbClr val="FFCC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73" name="Oval 49"/>
                <p:cNvSpPr>
                  <a:spLocks noChangeArrowheads="1"/>
                </p:cNvSpPr>
                <p:nvPr/>
              </p:nvSpPr>
              <p:spPr bwMode="auto">
                <a:xfrm>
                  <a:off x="1248" y="2160"/>
                  <a:ext cx="432" cy="960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rgbClr val="FFCC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74" name="Rectangle 5"/>
                <p:cNvSpPr>
                  <a:spLocks noChangeArrowheads="1"/>
                </p:cNvSpPr>
                <p:nvPr/>
              </p:nvSpPr>
              <p:spPr bwMode="auto">
                <a:xfrm>
                  <a:off x="1488" y="2496"/>
                  <a:ext cx="192" cy="240"/>
                </a:xfrm>
                <a:prstGeom prst="rect">
                  <a:avLst/>
                </a:prstGeom>
                <a:solidFill>
                  <a:srgbClr val="FF6600"/>
                </a:solidFill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  <p:sp>
              <p:nvSpPr>
                <p:cNvPr id="675" name="Oval 6"/>
                <p:cNvSpPr>
                  <a:spLocks noChangeArrowheads="1"/>
                </p:cNvSpPr>
                <p:nvPr/>
              </p:nvSpPr>
              <p:spPr bwMode="auto">
                <a:xfrm>
                  <a:off x="1392" y="2496"/>
                  <a:ext cx="144" cy="240"/>
                </a:xfrm>
                <a:prstGeom prst="ellipse">
                  <a:avLst/>
                </a:prstGeom>
                <a:solidFill>
                  <a:srgbClr val="FF6600"/>
                </a:solidFill>
                <a:ln w="12700">
                  <a:solidFill>
                    <a:srgbClr val="FFCC00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 wrap="none" anchor="ctr"/>
                <a:lstStyle/>
                <a:p>
                  <a:endParaRPr lang="pl-PL"/>
                </a:p>
              </p:txBody>
            </p:sp>
          </p:grpSp>
          <p:sp>
            <p:nvSpPr>
              <p:cNvPr id="668" name="Line 41"/>
              <p:cNvSpPr>
                <a:spLocks noChangeShapeType="1"/>
              </p:cNvSpPr>
              <p:nvPr/>
            </p:nvSpPr>
            <p:spPr bwMode="auto">
              <a:xfrm>
                <a:off x="1488" y="2736"/>
                <a:ext cx="192" cy="0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669" name="Line 40"/>
              <p:cNvSpPr>
                <a:spLocks noChangeShapeType="1"/>
              </p:cNvSpPr>
              <p:nvPr/>
            </p:nvSpPr>
            <p:spPr bwMode="auto">
              <a:xfrm>
                <a:off x="1488" y="2496"/>
                <a:ext cx="192" cy="0"/>
              </a:xfrm>
              <a:prstGeom prst="line">
                <a:avLst/>
              </a:prstGeom>
              <a:noFill/>
              <a:ln w="12700">
                <a:solidFill>
                  <a:srgbClr val="FFCC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66" name="Line 52"/>
            <p:cNvSpPr>
              <a:spLocks noChangeShapeType="1"/>
            </p:cNvSpPr>
            <p:nvPr/>
          </p:nvSpPr>
          <p:spPr bwMode="auto">
            <a:xfrm>
              <a:off x="1680" y="2496"/>
              <a:ext cx="0" cy="240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7" name="Group 66"/>
          <p:cNvGrpSpPr>
            <a:grpSpLocks/>
          </p:cNvGrpSpPr>
          <p:nvPr/>
        </p:nvGrpSpPr>
        <p:grpSpPr bwMode="auto">
          <a:xfrm>
            <a:off x="609600" y="1676400"/>
            <a:ext cx="7086600" cy="1981200"/>
            <a:chOff x="624" y="2448"/>
            <a:chExt cx="4464" cy="1248"/>
          </a:xfrm>
        </p:grpSpPr>
        <p:sp>
          <p:nvSpPr>
            <p:cNvPr id="677" name="Oval 13"/>
            <p:cNvSpPr>
              <a:spLocks noChangeArrowheads="1"/>
            </p:cNvSpPr>
            <p:nvPr/>
          </p:nvSpPr>
          <p:spPr bwMode="auto">
            <a:xfrm>
              <a:off x="4512" y="2448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8" name="Rectangle 14"/>
            <p:cNvSpPr>
              <a:spLocks noChangeArrowheads="1"/>
            </p:cNvSpPr>
            <p:nvPr/>
          </p:nvSpPr>
          <p:spPr bwMode="auto">
            <a:xfrm>
              <a:off x="912" y="2448"/>
              <a:ext cx="3888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79" name="Oval 15"/>
            <p:cNvSpPr>
              <a:spLocks noChangeArrowheads="1"/>
            </p:cNvSpPr>
            <p:nvPr/>
          </p:nvSpPr>
          <p:spPr bwMode="auto">
            <a:xfrm>
              <a:off x="624" y="2448"/>
              <a:ext cx="624" cy="1248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0" name="Oval 16"/>
            <p:cNvSpPr>
              <a:spLocks noChangeArrowheads="1"/>
            </p:cNvSpPr>
            <p:nvPr/>
          </p:nvSpPr>
          <p:spPr bwMode="auto">
            <a:xfrm>
              <a:off x="720" y="2592"/>
              <a:ext cx="432" cy="960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1" name="Oval 17"/>
            <p:cNvSpPr>
              <a:spLocks noChangeArrowheads="1"/>
            </p:cNvSpPr>
            <p:nvPr/>
          </p:nvSpPr>
          <p:spPr bwMode="auto">
            <a:xfrm>
              <a:off x="864" y="2928"/>
              <a:ext cx="144" cy="240"/>
            </a:xfrm>
            <a:prstGeom prst="ellipse">
              <a:avLst/>
            </a:prstGeom>
            <a:solidFill>
              <a:srgbClr val="FF66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682" name="Oval 74"/>
          <p:cNvSpPr>
            <a:spLocks noChangeArrowheads="1"/>
          </p:cNvSpPr>
          <p:nvPr/>
        </p:nvSpPr>
        <p:spPr bwMode="auto">
          <a:xfrm>
            <a:off x="2590800" y="1371600"/>
            <a:ext cx="5257800" cy="5105400"/>
          </a:xfrm>
          <a:prstGeom prst="ellipse">
            <a:avLst/>
          </a:prstGeom>
          <a:solidFill>
            <a:srgbClr val="FF6600"/>
          </a:solidFill>
          <a:ln w="12700">
            <a:solidFill>
              <a:srgbClr val="CC0000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/>
          </a:p>
        </p:txBody>
      </p:sp>
      <p:sp>
        <p:nvSpPr>
          <p:cNvPr id="683" name="Oval 803"/>
          <p:cNvSpPr>
            <a:spLocks noChangeArrowheads="1"/>
          </p:cNvSpPr>
          <p:nvPr/>
        </p:nvSpPr>
        <p:spPr bwMode="auto">
          <a:xfrm>
            <a:off x="3048000" y="1828800"/>
            <a:ext cx="4343400" cy="42672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8" name="Group 801"/>
          <p:cNvGrpSpPr>
            <a:grpSpLocks/>
          </p:cNvGrpSpPr>
          <p:nvPr/>
        </p:nvGrpSpPr>
        <p:grpSpPr bwMode="auto">
          <a:xfrm>
            <a:off x="3048000" y="1828800"/>
            <a:ext cx="4267200" cy="4114800"/>
            <a:chOff x="2448" y="1008"/>
            <a:chExt cx="2688" cy="2592"/>
          </a:xfrm>
        </p:grpSpPr>
        <p:grpSp>
          <p:nvGrpSpPr>
            <p:cNvPr id="9" name="Group 86"/>
            <p:cNvGrpSpPr>
              <a:grpSpLocks/>
            </p:cNvGrpSpPr>
            <p:nvPr/>
          </p:nvGrpSpPr>
          <p:grpSpPr bwMode="auto">
            <a:xfrm>
              <a:off x="3024" y="2112"/>
              <a:ext cx="288" cy="288"/>
              <a:chOff x="1056" y="240"/>
              <a:chExt cx="288" cy="288"/>
            </a:xfrm>
          </p:grpSpPr>
          <p:sp>
            <p:nvSpPr>
              <p:cNvPr id="801" name="AutoShape 8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2" name="AutoShape 8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3" name="AutoShape 8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4" name="AutoShape 9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5" name="AutoShape 9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6" name="AutoShape 9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7" name="AutoShape 9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86" name="AutoShape 159"/>
            <p:cNvSpPr>
              <a:spLocks noChangeArrowheads="1"/>
            </p:cNvSpPr>
            <p:nvPr/>
          </p:nvSpPr>
          <p:spPr bwMode="auto">
            <a:xfrm>
              <a:off x="4656" y="153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7" name="AutoShape 161"/>
            <p:cNvSpPr>
              <a:spLocks noChangeArrowheads="1"/>
            </p:cNvSpPr>
            <p:nvPr/>
          </p:nvSpPr>
          <p:spPr bwMode="auto">
            <a:xfrm>
              <a:off x="4656" y="144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8" name="AutoShape 162"/>
            <p:cNvSpPr>
              <a:spLocks noChangeArrowheads="1"/>
            </p:cNvSpPr>
            <p:nvPr/>
          </p:nvSpPr>
          <p:spPr bwMode="auto">
            <a:xfrm>
              <a:off x="4752" y="158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89" name="AutoShape 163"/>
            <p:cNvSpPr>
              <a:spLocks noChangeArrowheads="1"/>
            </p:cNvSpPr>
            <p:nvPr/>
          </p:nvSpPr>
          <p:spPr bwMode="auto">
            <a:xfrm>
              <a:off x="4848" y="163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0" name="AutoShape 164"/>
            <p:cNvSpPr>
              <a:spLocks noChangeArrowheads="1"/>
            </p:cNvSpPr>
            <p:nvPr/>
          </p:nvSpPr>
          <p:spPr bwMode="auto">
            <a:xfrm>
              <a:off x="4848" y="153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1" name="AutoShape 165"/>
            <p:cNvSpPr>
              <a:spLocks noChangeArrowheads="1"/>
            </p:cNvSpPr>
            <p:nvPr/>
          </p:nvSpPr>
          <p:spPr bwMode="auto">
            <a:xfrm>
              <a:off x="4848" y="172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2" name="AutoShape 176"/>
            <p:cNvSpPr>
              <a:spLocks noChangeArrowheads="1"/>
            </p:cNvSpPr>
            <p:nvPr/>
          </p:nvSpPr>
          <p:spPr bwMode="auto">
            <a:xfrm>
              <a:off x="4080" y="25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3" name="AutoShape 177"/>
            <p:cNvSpPr>
              <a:spLocks noChangeArrowheads="1"/>
            </p:cNvSpPr>
            <p:nvPr/>
          </p:nvSpPr>
          <p:spPr bwMode="auto">
            <a:xfrm>
              <a:off x="4080" y="201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4" name="AutoShape 179"/>
            <p:cNvSpPr>
              <a:spLocks noChangeArrowheads="1"/>
            </p:cNvSpPr>
            <p:nvPr/>
          </p:nvSpPr>
          <p:spPr bwMode="auto">
            <a:xfrm>
              <a:off x="4944" y="177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5" name="AutoShape 180"/>
            <p:cNvSpPr>
              <a:spLocks noChangeArrowheads="1"/>
            </p:cNvSpPr>
            <p:nvPr/>
          </p:nvSpPr>
          <p:spPr bwMode="auto">
            <a:xfrm>
              <a:off x="4944" y="273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696" name="AutoShape 181"/>
            <p:cNvSpPr>
              <a:spLocks noChangeArrowheads="1"/>
            </p:cNvSpPr>
            <p:nvPr/>
          </p:nvSpPr>
          <p:spPr bwMode="auto">
            <a:xfrm>
              <a:off x="4176" y="244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0" name="Group 190"/>
            <p:cNvGrpSpPr>
              <a:grpSpLocks/>
            </p:cNvGrpSpPr>
            <p:nvPr/>
          </p:nvGrpSpPr>
          <p:grpSpPr bwMode="auto">
            <a:xfrm>
              <a:off x="4464" y="2544"/>
              <a:ext cx="288" cy="288"/>
              <a:chOff x="1056" y="240"/>
              <a:chExt cx="288" cy="288"/>
            </a:xfrm>
          </p:grpSpPr>
          <p:sp>
            <p:nvSpPr>
              <p:cNvPr id="794" name="AutoShape 19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5" name="AutoShape 19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6" name="AutoShape 19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7" name="AutoShape 19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8" name="AutoShape 19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9" name="AutoShape 19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00" name="AutoShape 19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1" name="Group 222"/>
            <p:cNvGrpSpPr>
              <a:grpSpLocks/>
            </p:cNvGrpSpPr>
            <p:nvPr/>
          </p:nvGrpSpPr>
          <p:grpSpPr bwMode="auto">
            <a:xfrm>
              <a:off x="3504" y="2928"/>
              <a:ext cx="288" cy="288"/>
              <a:chOff x="1056" y="240"/>
              <a:chExt cx="288" cy="288"/>
            </a:xfrm>
          </p:grpSpPr>
          <p:sp>
            <p:nvSpPr>
              <p:cNvPr id="787" name="AutoShape 22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8" name="AutoShape 22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9" name="AutoShape 22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0" name="AutoShape 22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1" name="AutoShape 22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2" name="AutoShape 22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93" name="AutoShape 22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699" name="AutoShape 271"/>
            <p:cNvSpPr>
              <a:spLocks noChangeArrowheads="1"/>
            </p:cNvSpPr>
            <p:nvPr/>
          </p:nvSpPr>
          <p:spPr bwMode="auto">
            <a:xfrm>
              <a:off x="2544" y="24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0" name="AutoShape 272"/>
            <p:cNvSpPr>
              <a:spLocks noChangeArrowheads="1"/>
            </p:cNvSpPr>
            <p:nvPr/>
          </p:nvSpPr>
          <p:spPr bwMode="auto">
            <a:xfrm>
              <a:off x="3408" y="350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1" name="AutoShape 273"/>
            <p:cNvSpPr>
              <a:spLocks noChangeArrowheads="1"/>
            </p:cNvSpPr>
            <p:nvPr/>
          </p:nvSpPr>
          <p:spPr bwMode="auto">
            <a:xfrm>
              <a:off x="3312" y="34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2" name="AutoShape 274"/>
            <p:cNvSpPr>
              <a:spLocks noChangeArrowheads="1"/>
            </p:cNvSpPr>
            <p:nvPr/>
          </p:nvSpPr>
          <p:spPr bwMode="auto">
            <a:xfrm>
              <a:off x="2640" y="292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3" name="AutoShape 275"/>
            <p:cNvSpPr>
              <a:spLocks noChangeArrowheads="1"/>
            </p:cNvSpPr>
            <p:nvPr/>
          </p:nvSpPr>
          <p:spPr bwMode="auto">
            <a:xfrm>
              <a:off x="3408" y="340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4" name="AutoShape 277"/>
            <p:cNvSpPr>
              <a:spLocks noChangeArrowheads="1"/>
            </p:cNvSpPr>
            <p:nvPr/>
          </p:nvSpPr>
          <p:spPr bwMode="auto">
            <a:xfrm>
              <a:off x="3504" y="34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5" name="AutoShape 351"/>
            <p:cNvSpPr>
              <a:spLocks noChangeArrowheads="1"/>
            </p:cNvSpPr>
            <p:nvPr/>
          </p:nvSpPr>
          <p:spPr bwMode="auto">
            <a:xfrm>
              <a:off x="4464" y="336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6" name="AutoShape 352"/>
            <p:cNvSpPr>
              <a:spLocks noChangeArrowheads="1"/>
            </p:cNvSpPr>
            <p:nvPr/>
          </p:nvSpPr>
          <p:spPr bwMode="auto">
            <a:xfrm>
              <a:off x="4560" y="331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7" name="AutoShape 353"/>
            <p:cNvSpPr>
              <a:spLocks noChangeArrowheads="1"/>
            </p:cNvSpPr>
            <p:nvPr/>
          </p:nvSpPr>
          <p:spPr bwMode="auto">
            <a:xfrm>
              <a:off x="4464" y="32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8" name="AutoShape 354"/>
            <p:cNvSpPr>
              <a:spLocks noChangeArrowheads="1"/>
            </p:cNvSpPr>
            <p:nvPr/>
          </p:nvSpPr>
          <p:spPr bwMode="auto">
            <a:xfrm>
              <a:off x="2832" y="312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09" name="AutoShape 356"/>
            <p:cNvSpPr>
              <a:spLocks noChangeArrowheads="1"/>
            </p:cNvSpPr>
            <p:nvPr/>
          </p:nvSpPr>
          <p:spPr bwMode="auto">
            <a:xfrm>
              <a:off x="2544" y="25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0" name="AutoShape 357"/>
            <p:cNvSpPr>
              <a:spLocks noChangeArrowheads="1"/>
            </p:cNvSpPr>
            <p:nvPr/>
          </p:nvSpPr>
          <p:spPr bwMode="auto">
            <a:xfrm>
              <a:off x="4656" y="32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2" name="Group 374"/>
            <p:cNvGrpSpPr>
              <a:grpSpLocks/>
            </p:cNvGrpSpPr>
            <p:nvPr/>
          </p:nvGrpSpPr>
          <p:grpSpPr bwMode="auto">
            <a:xfrm>
              <a:off x="3792" y="2880"/>
              <a:ext cx="288" cy="288"/>
              <a:chOff x="1056" y="240"/>
              <a:chExt cx="288" cy="288"/>
            </a:xfrm>
          </p:grpSpPr>
          <p:sp>
            <p:nvSpPr>
              <p:cNvPr id="780" name="AutoShape 37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1" name="AutoShape 37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2" name="AutoShape 37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3" name="AutoShape 37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4" name="AutoShape 37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5" name="AutoShape 38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86" name="AutoShape 38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3" name="Group 398"/>
            <p:cNvGrpSpPr>
              <a:grpSpLocks/>
            </p:cNvGrpSpPr>
            <p:nvPr/>
          </p:nvGrpSpPr>
          <p:grpSpPr bwMode="auto">
            <a:xfrm>
              <a:off x="2736" y="2160"/>
              <a:ext cx="288" cy="288"/>
              <a:chOff x="1056" y="240"/>
              <a:chExt cx="288" cy="288"/>
            </a:xfrm>
          </p:grpSpPr>
          <p:sp>
            <p:nvSpPr>
              <p:cNvPr id="773" name="AutoShape 39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4" name="AutoShape 40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5" name="AutoShape 40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6" name="AutoShape 40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7" name="AutoShape 40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8" name="AutoShape 40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9" name="AutoShape 40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13" name="AutoShape 419"/>
            <p:cNvSpPr>
              <a:spLocks noChangeArrowheads="1"/>
            </p:cNvSpPr>
            <p:nvPr/>
          </p:nvSpPr>
          <p:spPr bwMode="auto">
            <a:xfrm>
              <a:off x="4176" y="216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4" name="AutoShape 420"/>
            <p:cNvSpPr>
              <a:spLocks noChangeArrowheads="1"/>
            </p:cNvSpPr>
            <p:nvPr/>
          </p:nvSpPr>
          <p:spPr bwMode="auto">
            <a:xfrm>
              <a:off x="4272" y="230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5" name="AutoShape 421"/>
            <p:cNvSpPr>
              <a:spLocks noChangeArrowheads="1"/>
            </p:cNvSpPr>
            <p:nvPr/>
          </p:nvSpPr>
          <p:spPr bwMode="auto">
            <a:xfrm>
              <a:off x="4272" y="220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14" name="Group 502"/>
            <p:cNvGrpSpPr>
              <a:grpSpLocks/>
            </p:cNvGrpSpPr>
            <p:nvPr/>
          </p:nvGrpSpPr>
          <p:grpSpPr bwMode="auto">
            <a:xfrm>
              <a:off x="4464" y="1872"/>
              <a:ext cx="288" cy="288"/>
              <a:chOff x="1056" y="240"/>
              <a:chExt cx="288" cy="288"/>
            </a:xfrm>
          </p:grpSpPr>
          <p:sp>
            <p:nvSpPr>
              <p:cNvPr id="766" name="AutoShape 50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7" name="AutoShape 50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8" name="AutoShape 50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9" name="AutoShape 50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0" name="AutoShape 50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1" name="AutoShape 50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72" name="AutoShape 50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5" name="Group 598"/>
            <p:cNvGrpSpPr>
              <a:grpSpLocks/>
            </p:cNvGrpSpPr>
            <p:nvPr/>
          </p:nvGrpSpPr>
          <p:grpSpPr bwMode="auto">
            <a:xfrm>
              <a:off x="3600" y="1344"/>
              <a:ext cx="288" cy="288"/>
              <a:chOff x="1056" y="240"/>
              <a:chExt cx="288" cy="288"/>
            </a:xfrm>
          </p:grpSpPr>
          <p:sp>
            <p:nvSpPr>
              <p:cNvPr id="759" name="AutoShape 59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0" name="AutoShape 60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1" name="AutoShape 60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2" name="AutoShape 60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3" name="AutoShape 60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4" name="AutoShape 60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765" name="AutoShape 60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718" name="AutoShape 631"/>
            <p:cNvSpPr>
              <a:spLocks noChangeArrowheads="1"/>
            </p:cNvSpPr>
            <p:nvPr/>
          </p:nvSpPr>
          <p:spPr bwMode="auto">
            <a:xfrm>
              <a:off x="4464" y="134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19" name="AutoShape 632"/>
            <p:cNvSpPr>
              <a:spLocks noChangeArrowheads="1"/>
            </p:cNvSpPr>
            <p:nvPr/>
          </p:nvSpPr>
          <p:spPr bwMode="auto">
            <a:xfrm>
              <a:off x="4560" y="12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0" name="AutoShape 633"/>
            <p:cNvSpPr>
              <a:spLocks noChangeArrowheads="1"/>
            </p:cNvSpPr>
            <p:nvPr/>
          </p:nvSpPr>
          <p:spPr bwMode="auto">
            <a:xfrm>
              <a:off x="4464" y="124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1" name="AutoShape 634"/>
            <p:cNvSpPr>
              <a:spLocks noChangeArrowheads="1"/>
            </p:cNvSpPr>
            <p:nvPr/>
          </p:nvSpPr>
          <p:spPr bwMode="auto">
            <a:xfrm>
              <a:off x="4560" y="13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2" name="AutoShape 635"/>
            <p:cNvSpPr>
              <a:spLocks noChangeArrowheads="1"/>
            </p:cNvSpPr>
            <p:nvPr/>
          </p:nvSpPr>
          <p:spPr bwMode="auto">
            <a:xfrm>
              <a:off x="4368" y="120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3" name="AutoShape 637"/>
            <p:cNvSpPr>
              <a:spLocks noChangeArrowheads="1"/>
            </p:cNvSpPr>
            <p:nvPr/>
          </p:nvSpPr>
          <p:spPr bwMode="auto">
            <a:xfrm>
              <a:off x="4272" y="115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4" name="AutoShape 711"/>
            <p:cNvSpPr>
              <a:spLocks noChangeArrowheads="1"/>
            </p:cNvSpPr>
            <p:nvPr/>
          </p:nvSpPr>
          <p:spPr bwMode="auto">
            <a:xfrm>
              <a:off x="3984" y="196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5" name="AutoShape 712"/>
            <p:cNvSpPr>
              <a:spLocks noChangeArrowheads="1"/>
            </p:cNvSpPr>
            <p:nvPr/>
          </p:nvSpPr>
          <p:spPr bwMode="auto">
            <a:xfrm>
              <a:off x="3312" y="211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6" name="AutoShape 714"/>
            <p:cNvSpPr>
              <a:spLocks noChangeArrowheads="1"/>
            </p:cNvSpPr>
            <p:nvPr/>
          </p:nvSpPr>
          <p:spPr bwMode="auto">
            <a:xfrm>
              <a:off x="3312" y="115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7" name="AutoShape 715"/>
            <p:cNvSpPr>
              <a:spLocks noChangeArrowheads="1"/>
            </p:cNvSpPr>
            <p:nvPr/>
          </p:nvSpPr>
          <p:spPr bwMode="auto">
            <a:xfrm>
              <a:off x="3600" y="110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8" name="AutoShape 716"/>
            <p:cNvSpPr>
              <a:spLocks noChangeArrowheads="1"/>
            </p:cNvSpPr>
            <p:nvPr/>
          </p:nvSpPr>
          <p:spPr bwMode="auto">
            <a:xfrm>
              <a:off x="3312" y="220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29" name="AutoShape 717"/>
            <p:cNvSpPr>
              <a:spLocks noChangeArrowheads="1"/>
            </p:cNvSpPr>
            <p:nvPr/>
          </p:nvSpPr>
          <p:spPr bwMode="auto">
            <a:xfrm>
              <a:off x="3408" y="20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0" name="AutoShape 718"/>
            <p:cNvSpPr>
              <a:spLocks noChangeArrowheads="1"/>
            </p:cNvSpPr>
            <p:nvPr/>
          </p:nvSpPr>
          <p:spPr bwMode="auto">
            <a:xfrm>
              <a:off x="2736" y="307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1" name="AutoShape 720"/>
            <p:cNvSpPr>
              <a:spLocks noChangeArrowheads="1"/>
            </p:cNvSpPr>
            <p:nvPr/>
          </p:nvSpPr>
          <p:spPr bwMode="auto">
            <a:xfrm>
              <a:off x="4944" y="216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2" name="AutoShape 721"/>
            <p:cNvSpPr>
              <a:spLocks noChangeArrowheads="1"/>
            </p:cNvSpPr>
            <p:nvPr/>
          </p:nvSpPr>
          <p:spPr bwMode="auto">
            <a:xfrm>
              <a:off x="5040" y="211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3" name="AutoShape 722"/>
            <p:cNvSpPr>
              <a:spLocks noChangeArrowheads="1"/>
            </p:cNvSpPr>
            <p:nvPr/>
          </p:nvSpPr>
          <p:spPr bwMode="auto">
            <a:xfrm>
              <a:off x="4944" y="20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4" name="AutoShape 726"/>
            <p:cNvSpPr>
              <a:spLocks noChangeArrowheads="1"/>
            </p:cNvSpPr>
            <p:nvPr/>
          </p:nvSpPr>
          <p:spPr bwMode="auto">
            <a:xfrm>
              <a:off x="5040" y="24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5" name="AutoShape 728"/>
            <p:cNvSpPr>
              <a:spLocks noChangeArrowheads="1"/>
            </p:cNvSpPr>
            <p:nvPr/>
          </p:nvSpPr>
          <p:spPr bwMode="auto">
            <a:xfrm>
              <a:off x="3408" y="264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6" name="AutoShape 729"/>
            <p:cNvSpPr>
              <a:spLocks noChangeArrowheads="1"/>
            </p:cNvSpPr>
            <p:nvPr/>
          </p:nvSpPr>
          <p:spPr bwMode="auto">
            <a:xfrm>
              <a:off x="3504" y="25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7" name="AutoShape 730"/>
            <p:cNvSpPr>
              <a:spLocks noChangeArrowheads="1"/>
            </p:cNvSpPr>
            <p:nvPr/>
          </p:nvSpPr>
          <p:spPr bwMode="auto">
            <a:xfrm>
              <a:off x="3408" y="254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8" name="AutoShape 731"/>
            <p:cNvSpPr>
              <a:spLocks noChangeArrowheads="1"/>
            </p:cNvSpPr>
            <p:nvPr/>
          </p:nvSpPr>
          <p:spPr bwMode="auto">
            <a:xfrm>
              <a:off x="3504" y="268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39" name="AutoShape 734"/>
            <p:cNvSpPr>
              <a:spLocks noChangeArrowheads="1"/>
            </p:cNvSpPr>
            <p:nvPr/>
          </p:nvSpPr>
          <p:spPr bwMode="auto">
            <a:xfrm>
              <a:off x="4176" y="350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0" name="AutoShape 775"/>
            <p:cNvSpPr>
              <a:spLocks noChangeArrowheads="1"/>
            </p:cNvSpPr>
            <p:nvPr/>
          </p:nvSpPr>
          <p:spPr bwMode="auto">
            <a:xfrm>
              <a:off x="3696" y="10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1" name="AutoShape 776"/>
            <p:cNvSpPr>
              <a:spLocks noChangeArrowheads="1"/>
            </p:cNvSpPr>
            <p:nvPr/>
          </p:nvSpPr>
          <p:spPr bwMode="auto">
            <a:xfrm>
              <a:off x="2928" y="144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2" name="AutoShape 778"/>
            <p:cNvSpPr>
              <a:spLocks noChangeArrowheads="1"/>
            </p:cNvSpPr>
            <p:nvPr/>
          </p:nvSpPr>
          <p:spPr bwMode="auto">
            <a:xfrm>
              <a:off x="3024" y="13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3" name="AutoShape 779"/>
            <p:cNvSpPr>
              <a:spLocks noChangeArrowheads="1"/>
            </p:cNvSpPr>
            <p:nvPr/>
          </p:nvSpPr>
          <p:spPr bwMode="auto">
            <a:xfrm>
              <a:off x="2928" y="134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4" name="AutoShape 780"/>
            <p:cNvSpPr>
              <a:spLocks noChangeArrowheads="1"/>
            </p:cNvSpPr>
            <p:nvPr/>
          </p:nvSpPr>
          <p:spPr bwMode="auto">
            <a:xfrm>
              <a:off x="2544" y="192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5" name="AutoShape 781"/>
            <p:cNvSpPr>
              <a:spLocks noChangeArrowheads="1"/>
            </p:cNvSpPr>
            <p:nvPr/>
          </p:nvSpPr>
          <p:spPr bwMode="auto">
            <a:xfrm>
              <a:off x="3408" y="110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6" name="AutoShape 782"/>
            <p:cNvSpPr>
              <a:spLocks noChangeArrowheads="1"/>
            </p:cNvSpPr>
            <p:nvPr/>
          </p:nvSpPr>
          <p:spPr bwMode="auto">
            <a:xfrm>
              <a:off x="3888" y="10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7" name="AutoShape 783"/>
            <p:cNvSpPr>
              <a:spLocks noChangeArrowheads="1"/>
            </p:cNvSpPr>
            <p:nvPr/>
          </p:nvSpPr>
          <p:spPr bwMode="auto">
            <a:xfrm>
              <a:off x="3792" y="100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8" name="AutoShape 784"/>
            <p:cNvSpPr>
              <a:spLocks noChangeArrowheads="1"/>
            </p:cNvSpPr>
            <p:nvPr/>
          </p:nvSpPr>
          <p:spPr bwMode="auto">
            <a:xfrm>
              <a:off x="3504" y="10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49" name="AutoShape 785"/>
            <p:cNvSpPr>
              <a:spLocks noChangeArrowheads="1"/>
            </p:cNvSpPr>
            <p:nvPr/>
          </p:nvSpPr>
          <p:spPr bwMode="auto">
            <a:xfrm>
              <a:off x="4848" y="297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0" name="AutoShape 786"/>
            <p:cNvSpPr>
              <a:spLocks noChangeArrowheads="1"/>
            </p:cNvSpPr>
            <p:nvPr/>
          </p:nvSpPr>
          <p:spPr bwMode="auto">
            <a:xfrm>
              <a:off x="2640" y="168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1" name="AutoShape 788"/>
            <p:cNvSpPr>
              <a:spLocks noChangeArrowheads="1"/>
            </p:cNvSpPr>
            <p:nvPr/>
          </p:nvSpPr>
          <p:spPr bwMode="auto">
            <a:xfrm>
              <a:off x="3024" y="331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2" name="AutoShape 789"/>
            <p:cNvSpPr>
              <a:spLocks noChangeArrowheads="1"/>
            </p:cNvSpPr>
            <p:nvPr/>
          </p:nvSpPr>
          <p:spPr bwMode="auto">
            <a:xfrm>
              <a:off x="4944" y="283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3" name="AutoShape 790"/>
            <p:cNvSpPr>
              <a:spLocks noChangeArrowheads="1"/>
            </p:cNvSpPr>
            <p:nvPr/>
          </p:nvSpPr>
          <p:spPr bwMode="auto">
            <a:xfrm>
              <a:off x="5040" y="192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4" name="AutoShape 791"/>
            <p:cNvSpPr>
              <a:spLocks noChangeArrowheads="1"/>
            </p:cNvSpPr>
            <p:nvPr/>
          </p:nvSpPr>
          <p:spPr bwMode="auto">
            <a:xfrm>
              <a:off x="4944" y="168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5" name="AutoShape 792"/>
            <p:cNvSpPr>
              <a:spLocks noChangeArrowheads="1"/>
            </p:cNvSpPr>
            <p:nvPr/>
          </p:nvSpPr>
          <p:spPr bwMode="auto">
            <a:xfrm>
              <a:off x="2448" y="244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6" name="AutoShape 793"/>
            <p:cNvSpPr>
              <a:spLocks noChangeArrowheads="1"/>
            </p:cNvSpPr>
            <p:nvPr/>
          </p:nvSpPr>
          <p:spPr bwMode="auto">
            <a:xfrm>
              <a:off x="2544" y="182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7" name="AutoShape 794"/>
            <p:cNvSpPr>
              <a:spLocks noChangeArrowheads="1"/>
            </p:cNvSpPr>
            <p:nvPr/>
          </p:nvSpPr>
          <p:spPr bwMode="auto">
            <a:xfrm>
              <a:off x="2448" y="216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758" name="AutoShape 796"/>
            <p:cNvSpPr>
              <a:spLocks noChangeArrowheads="1"/>
            </p:cNvSpPr>
            <p:nvPr/>
          </p:nvSpPr>
          <p:spPr bwMode="auto">
            <a:xfrm>
              <a:off x="2448" y="20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808" name="Line 802"/>
          <p:cNvSpPr>
            <a:spLocks noChangeShapeType="1"/>
          </p:cNvSpPr>
          <p:nvPr/>
        </p:nvSpPr>
        <p:spPr bwMode="auto">
          <a:xfrm>
            <a:off x="1600200" y="2667000"/>
            <a:ext cx="1600200" cy="30480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triangle" w="med" len="med"/>
          </a:ln>
          <a:effectLst/>
        </p:spPr>
        <p:txBody>
          <a:bodyPr wrap="none" anchor="ctr"/>
          <a:lstStyle/>
          <a:p>
            <a:endParaRPr lang="pl-PL"/>
          </a:p>
        </p:txBody>
      </p:sp>
      <p:grpSp>
        <p:nvGrpSpPr>
          <p:cNvPr id="16" name="Group 800"/>
          <p:cNvGrpSpPr>
            <a:grpSpLocks/>
          </p:cNvGrpSpPr>
          <p:nvPr/>
        </p:nvGrpSpPr>
        <p:grpSpPr bwMode="auto">
          <a:xfrm>
            <a:off x="3048000" y="1905000"/>
            <a:ext cx="4267200" cy="4114800"/>
            <a:chOff x="2448" y="1056"/>
            <a:chExt cx="2688" cy="2592"/>
          </a:xfrm>
        </p:grpSpPr>
        <p:grpSp>
          <p:nvGrpSpPr>
            <p:cNvPr id="17" name="Group 77"/>
            <p:cNvGrpSpPr>
              <a:grpSpLocks/>
            </p:cNvGrpSpPr>
            <p:nvPr/>
          </p:nvGrpSpPr>
          <p:grpSpPr bwMode="auto">
            <a:xfrm>
              <a:off x="2448" y="2208"/>
              <a:ext cx="288" cy="288"/>
              <a:chOff x="1056" y="240"/>
              <a:chExt cx="288" cy="288"/>
            </a:xfrm>
          </p:grpSpPr>
          <p:sp>
            <p:nvSpPr>
              <p:cNvPr id="1295" name="AutoShape 6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6" name="AutoShape 6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7" name="AutoShape 6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8" name="AutoShape 7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9" name="AutoShape 7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00" name="AutoShape 7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301" name="AutoShape 7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8" name="Group 78"/>
            <p:cNvGrpSpPr>
              <a:grpSpLocks/>
            </p:cNvGrpSpPr>
            <p:nvPr/>
          </p:nvGrpSpPr>
          <p:grpSpPr bwMode="auto">
            <a:xfrm>
              <a:off x="2544" y="1968"/>
              <a:ext cx="288" cy="288"/>
              <a:chOff x="1056" y="240"/>
              <a:chExt cx="288" cy="288"/>
            </a:xfrm>
          </p:grpSpPr>
          <p:sp>
            <p:nvSpPr>
              <p:cNvPr id="1288" name="AutoShape 7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9" name="AutoShape 8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0" name="AutoShape 8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1" name="AutoShape 8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2" name="AutoShape 8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3" name="AutoShape 8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94" name="AutoShape 8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19" name="Group 94"/>
            <p:cNvGrpSpPr>
              <a:grpSpLocks/>
            </p:cNvGrpSpPr>
            <p:nvPr/>
          </p:nvGrpSpPr>
          <p:grpSpPr bwMode="auto">
            <a:xfrm>
              <a:off x="4176" y="1920"/>
              <a:ext cx="288" cy="288"/>
              <a:chOff x="1056" y="240"/>
              <a:chExt cx="288" cy="288"/>
            </a:xfrm>
          </p:grpSpPr>
          <p:sp>
            <p:nvSpPr>
              <p:cNvPr id="1281" name="AutoShape 9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2" name="AutoShape 9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3" name="AutoShape 9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4" name="AutoShape 9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5" name="AutoShape 9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6" name="AutoShape 10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7" name="AutoShape 10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0" name="Group 102"/>
            <p:cNvGrpSpPr>
              <a:grpSpLocks/>
            </p:cNvGrpSpPr>
            <p:nvPr/>
          </p:nvGrpSpPr>
          <p:grpSpPr bwMode="auto">
            <a:xfrm>
              <a:off x="4752" y="2496"/>
              <a:ext cx="288" cy="288"/>
              <a:chOff x="1056" y="240"/>
              <a:chExt cx="288" cy="288"/>
            </a:xfrm>
          </p:grpSpPr>
          <p:sp>
            <p:nvSpPr>
              <p:cNvPr id="1274" name="AutoShape 10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5" name="AutoShape 10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6" name="AutoShape 10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7" name="AutoShape 10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8" name="AutoShape 10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9" name="AutoShape 10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80" name="AutoShape 10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1" name="Group 110"/>
            <p:cNvGrpSpPr>
              <a:grpSpLocks/>
            </p:cNvGrpSpPr>
            <p:nvPr/>
          </p:nvGrpSpPr>
          <p:grpSpPr bwMode="auto">
            <a:xfrm>
              <a:off x="3408" y="3168"/>
              <a:ext cx="288" cy="288"/>
              <a:chOff x="1056" y="240"/>
              <a:chExt cx="288" cy="288"/>
            </a:xfrm>
          </p:grpSpPr>
          <p:sp>
            <p:nvSpPr>
              <p:cNvPr id="1267" name="AutoShape 11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8" name="AutoShape 11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9" name="AutoShape 11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0" name="AutoShape 11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1" name="AutoShape 11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2" name="AutoShape 11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73" name="AutoShape 11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2" name="Group 118"/>
            <p:cNvGrpSpPr>
              <a:grpSpLocks/>
            </p:cNvGrpSpPr>
            <p:nvPr/>
          </p:nvGrpSpPr>
          <p:grpSpPr bwMode="auto">
            <a:xfrm>
              <a:off x="3888" y="2640"/>
              <a:ext cx="288" cy="288"/>
              <a:chOff x="1056" y="240"/>
              <a:chExt cx="288" cy="288"/>
            </a:xfrm>
          </p:grpSpPr>
          <p:sp>
            <p:nvSpPr>
              <p:cNvPr id="1260" name="AutoShape 11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1" name="AutoShape 12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2" name="AutoShape 12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3" name="AutoShape 12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4" name="AutoShape 12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5" name="AutoShape 12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66" name="AutoShape 12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3" name="Group 126"/>
            <p:cNvGrpSpPr>
              <a:grpSpLocks/>
            </p:cNvGrpSpPr>
            <p:nvPr/>
          </p:nvGrpSpPr>
          <p:grpSpPr bwMode="auto">
            <a:xfrm>
              <a:off x="4272" y="2352"/>
              <a:ext cx="288" cy="288"/>
              <a:chOff x="1056" y="240"/>
              <a:chExt cx="288" cy="288"/>
            </a:xfrm>
          </p:grpSpPr>
          <p:sp>
            <p:nvSpPr>
              <p:cNvPr id="1253" name="AutoShape 12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4" name="AutoShape 12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5" name="AutoShape 12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6" name="AutoShape 13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7" name="AutoShape 13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8" name="AutoShape 13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9" name="AutoShape 13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4" name="Group 134"/>
            <p:cNvGrpSpPr>
              <a:grpSpLocks/>
            </p:cNvGrpSpPr>
            <p:nvPr/>
          </p:nvGrpSpPr>
          <p:grpSpPr bwMode="auto">
            <a:xfrm>
              <a:off x="2640" y="2400"/>
              <a:ext cx="288" cy="288"/>
              <a:chOff x="1056" y="240"/>
              <a:chExt cx="288" cy="288"/>
            </a:xfrm>
          </p:grpSpPr>
          <p:sp>
            <p:nvSpPr>
              <p:cNvPr id="1246" name="AutoShape 13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7" name="AutoShape 13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8" name="AutoShape 13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9" name="AutoShape 13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0" name="AutoShape 13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1" name="AutoShape 14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52" name="AutoShape 14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5" name="Group 142"/>
            <p:cNvGrpSpPr>
              <a:grpSpLocks/>
            </p:cNvGrpSpPr>
            <p:nvPr/>
          </p:nvGrpSpPr>
          <p:grpSpPr bwMode="auto">
            <a:xfrm>
              <a:off x="2928" y="2352"/>
              <a:ext cx="288" cy="288"/>
              <a:chOff x="1056" y="240"/>
              <a:chExt cx="288" cy="288"/>
            </a:xfrm>
          </p:grpSpPr>
          <p:sp>
            <p:nvSpPr>
              <p:cNvPr id="1239" name="AutoShape 14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0" name="AutoShape 14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1" name="AutoShape 14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2" name="AutoShape 14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3" name="AutoShape 14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4" name="AutoShape 14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45" name="AutoShape 14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6" name="Group 150"/>
            <p:cNvGrpSpPr>
              <a:grpSpLocks/>
            </p:cNvGrpSpPr>
            <p:nvPr/>
          </p:nvGrpSpPr>
          <p:grpSpPr bwMode="auto">
            <a:xfrm>
              <a:off x="3120" y="2544"/>
              <a:ext cx="288" cy="288"/>
              <a:chOff x="1056" y="240"/>
              <a:chExt cx="288" cy="288"/>
            </a:xfrm>
          </p:grpSpPr>
          <p:sp>
            <p:nvSpPr>
              <p:cNvPr id="1232" name="AutoShape 15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3" name="AutoShape 15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4" name="AutoShape 15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5" name="AutoShape 15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6" name="AutoShape 15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7" name="AutoShape 15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8" name="AutoShape 15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0" name="AutoShape 160"/>
            <p:cNvSpPr>
              <a:spLocks noChangeArrowheads="1"/>
            </p:cNvSpPr>
            <p:nvPr/>
          </p:nvSpPr>
          <p:spPr bwMode="auto">
            <a:xfrm>
              <a:off x="4752" y="148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7" name="Group 166"/>
            <p:cNvGrpSpPr>
              <a:grpSpLocks/>
            </p:cNvGrpSpPr>
            <p:nvPr/>
          </p:nvGrpSpPr>
          <p:grpSpPr bwMode="auto">
            <a:xfrm>
              <a:off x="4656" y="2736"/>
              <a:ext cx="288" cy="288"/>
              <a:chOff x="1056" y="240"/>
              <a:chExt cx="288" cy="288"/>
            </a:xfrm>
          </p:grpSpPr>
          <p:sp>
            <p:nvSpPr>
              <p:cNvPr id="1225" name="AutoShape 16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6" name="AutoShape 16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7" name="AutoShape 16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8" name="AutoShape 17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9" name="AutoShape 17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0" name="AutoShape 17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31" name="AutoShape 17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22" name="AutoShape 175"/>
            <p:cNvSpPr>
              <a:spLocks noChangeArrowheads="1"/>
            </p:cNvSpPr>
            <p:nvPr/>
          </p:nvSpPr>
          <p:spPr bwMode="auto">
            <a:xfrm>
              <a:off x="4176" y="254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23" name="AutoShape 178"/>
            <p:cNvSpPr>
              <a:spLocks noChangeArrowheads="1"/>
            </p:cNvSpPr>
            <p:nvPr/>
          </p:nvSpPr>
          <p:spPr bwMode="auto">
            <a:xfrm>
              <a:off x="4080" y="211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28" name="Group 182"/>
            <p:cNvGrpSpPr>
              <a:grpSpLocks/>
            </p:cNvGrpSpPr>
            <p:nvPr/>
          </p:nvGrpSpPr>
          <p:grpSpPr bwMode="auto">
            <a:xfrm>
              <a:off x="4176" y="2592"/>
              <a:ext cx="288" cy="288"/>
              <a:chOff x="1056" y="240"/>
              <a:chExt cx="288" cy="288"/>
            </a:xfrm>
          </p:grpSpPr>
          <p:sp>
            <p:nvSpPr>
              <p:cNvPr id="1218" name="AutoShape 18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9" name="AutoShape 18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0" name="AutoShape 18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1" name="AutoShape 18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2" name="AutoShape 18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3" name="AutoShape 18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24" name="AutoShape 18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29" name="Group 198"/>
            <p:cNvGrpSpPr>
              <a:grpSpLocks/>
            </p:cNvGrpSpPr>
            <p:nvPr/>
          </p:nvGrpSpPr>
          <p:grpSpPr bwMode="auto">
            <a:xfrm>
              <a:off x="3216" y="2304"/>
              <a:ext cx="288" cy="288"/>
              <a:chOff x="1056" y="240"/>
              <a:chExt cx="288" cy="288"/>
            </a:xfrm>
          </p:grpSpPr>
          <p:sp>
            <p:nvSpPr>
              <p:cNvPr id="1211" name="AutoShape 19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2" name="AutoShape 20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3" name="AutoShape 20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4" name="AutoShape 20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5" name="AutoShape 20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6" name="AutoShape 20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7" name="AutoShape 20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0" name="Group 206"/>
            <p:cNvGrpSpPr>
              <a:grpSpLocks/>
            </p:cNvGrpSpPr>
            <p:nvPr/>
          </p:nvGrpSpPr>
          <p:grpSpPr bwMode="auto">
            <a:xfrm>
              <a:off x="2832" y="2592"/>
              <a:ext cx="288" cy="288"/>
              <a:chOff x="1056" y="240"/>
              <a:chExt cx="288" cy="288"/>
            </a:xfrm>
          </p:grpSpPr>
          <p:sp>
            <p:nvSpPr>
              <p:cNvPr id="1204" name="AutoShape 20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5" name="AutoShape 20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6" name="AutoShape 20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7" name="AutoShape 21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8" name="AutoShape 21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9" name="AutoShape 21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10" name="AutoShape 21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31" name="Group 214"/>
            <p:cNvGrpSpPr>
              <a:grpSpLocks/>
            </p:cNvGrpSpPr>
            <p:nvPr/>
          </p:nvGrpSpPr>
          <p:grpSpPr bwMode="auto">
            <a:xfrm>
              <a:off x="3120" y="3216"/>
              <a:ext cx="288" cy="288"/>
              <a:chOff x="1056" y="240"/>
              <a:chExt cx="288" cy="288"/>
            </a:xfrm>
          </p:grpSpPr>
          <p:sp>
            <p:nvSpPr>
              <p:cNvPr id="1197" name="AutoShape 21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8" name="AutoShape 21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9" name="AutoShape 21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0" name="AutoShape 21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1" name="AutoShape 21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2" name="AutoShape 22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203" name="AutoShape 22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09" name="Group 238"/>
            <p:cNvGrpSpPr>
              <a:grpSpLocks/>
            </p:cNvGrpSpPr>
            <p:nvPr/>
          </p:nvGrpSpPr>
          <p:grpSpPr bwMode="auto">
            <a:xfrm>
              <a:off x="4080" y="2832"/>
              <a:ext cx="288" cy="288"/>
              <a:chOff x="1056" y="240"/>
              <a:chExt cx="288" cy="288"/>
            </a:xfrm>
          </p:grpSpPr>
          <p:sp>
            <p:nvSpPr>
              <p:cNvPr id="1190" name="AutoShape 23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1" name="AutoShape 24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2" name="AutoShape 24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3" name="AutoShape 24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4" name="AutoShape 24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5" name="AutoShape 24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96" name="AutoShape 24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0" name="Group 246"/>
            <p:cNvGrpSpPr>
              <a:grpSpLocks/>
            </p:cNvGrpSpPr>
            <p:nvPr/>
          </p:nvGrpSpPr>
          <p:grpSpPr bwMode="auto">
            <a:xfrm>
              <a:off x="4368" y="2784"/>
              <a:ext cx="288" cy="288"/>
              <a:chOff x="1056" y="240"/>
              <a:chExt cx="288" cy="288"/>
            </a:xfrm>
          </p:grpSpPr>
          <p:sp>
            <p:nvSpPr>
              <p:cNvPr id="1183" name="AutoShape 24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4" name="AutoShape 24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5" name="AutoShape 24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6" name="AutoShape 25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7" name="AutoShape 25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8" name="AutoShape 25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9" name="AutoShape 25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1" name="Group 254"/>
            <p:cNvGrpSpPr>
              <a:grpSpLocks/>
            </p:cNvGrpSpPr>
            <p:nvPr/>
          </p:nvGrpSpPr>
          <p:grpSpPr bwMode="auto">
            <a:xfrm>
              <a:off x="4560" y="2976"/>
              <a:ext cx="288" cy="288"/>
              <a:chOff x="1056" y="240"/>
              <a:chExt cx="288" cy="288"/>
            </a:xfrm>
          </p:grpSpPr>
          <p:sp>
            <p:nvSpPr>
              <p:cNvPr id="1176" name="AutoShape 25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7" name="AutoShape 25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8" name="AutoShape 25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9" name="AutoShape 25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0" name="AutoShape 25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1" name="AutoShape 26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82" name="AutoShape 26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2" name="Group 262"/>
            <p:cNvGrpSpPr>
              <a:grpSpLocks/>
            </p:cNvGrpSpPr>
            <p:nvPr/>
          </p:nvGrpSpPr>
          <p:grpSpPr bwMode="auto">
            <a:xfrm>
              <a:off x="2544" y="2640"/>
              <a:ext cx="288" cy="288"/>
              <a:chOff x="1056" y="240"/>
              <a:chExt cx="288" cy="288"/>
            </a:xfrm>
          </p:grpSpPr>
          <p:sp>
            <p:nvSpPr>
              <p:cNvPr id="1169" name="AutoShape 26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0" name="AutoShape 26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1" name="AutoShape 26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2" name="AutoShape 26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3" name="AutoShape 26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4" name="AutoShape 26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75" name="AutoShape 26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32" name="AutoShape 276"/>
            <p:cNvSpPr>
              <a:spLocks noChangeArrowheads="1"/>
            </p:cNvSpPr>
            <p:nvPr/>
          </p:nvSpPr>
          <p:spPr bwMode="auto">
            <a:xfrm>
              <a:off x="3504" y="355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13" name="Group 278"/>
            <p:cNvGrpSpPr>
              <a:grpSpLocks/>
            </p:cNvGrpSpPr>
            <p:nvPr/>
          </p:nvGrpSpPr>
          <p:grpSpPr bwMode="auto">
            <a:xfrm>
              <a:off x="3024" y="2784"/>
              <a:ext cx="288" cy="288"/>
              <a:chOff x="1056" y="240"/>
              <a:chExt cx="288" cy="288"/>
            </a:xfrm>
          </p:grpSpPr>
          <p:sp>
            <p:nvSpPr>
              <p:cNvPr id="1162" name="AutoShape 27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3" name="AutoShape 28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4" name="AutoShape 28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5" name="AutoShape 28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6" name="AutoShape 28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7" name="AutoShape 28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8" name="AutoShape 28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4" name="Group 286"/>
            <p:cNvGrpSpPr>
              <a:grpSpLocks/>
            </p:cNvGrpSpPr>
            <p:nvPr/>
          </p:nvGrpSpPr>
          <p:grpSpPr bwMode="auto">
            <a:xfrm>
              <a:off x="3312" y="2736"/>
              <a:ext cx="288" cy="288"/>
              <a:chOff x="1056" y="240"/>
              <a:chExt cx="288" cy="288"/>
            </a:xfrm>
          </p:grpSpPr>
          <p:sp>
            <p:nvSpPr>
              <p:cNvPr id="1155" name="AutoShape 28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6" name="AutoShape 28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7" name="AutoShape 28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8" name="AutoShape 29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9" name="AutoShape 29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0" name="AutoShape 29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61" name="AutoShape 29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5" name="Group 302"/>
            <p:cNvGrpSpPr>
              <a:grpSpLocks/>
            </p:cNvGrpSpPr>
            <p:nvPr/>
          </p:nvGrpSpPr>
          <p:grpSpPr bwMode="auto">
            <a:xfrm>
              <a:off x="3984" y="3072"/>
              <a:ext cx="288" cy="288"/>
              <a:chOff x="1056" y="240"/>
              <a:chExt cx="288" cy="288"/>
            </a:xfrm>
          </p:grpSpPr>
          <p:sp>
            <p:nvSpPr>
              <p:cNvPr id="1148" name="AutoShape 30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9" name="AutoShape 30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0" name="AutoShape 30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1" name="AutoShape 30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2" name="AutoShape 30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3" name="AutoShape 30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54" name="AutoShape 30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6" name="Group 310"/>
            <p:cNvGrpSpPr>
              <a:grpSpLocks/>
            </p:cNvGrpSpPr>
            <p:nvPr/>
          </p:nvGrpSpPr>
          <p:grpSpPr bwMode="auto">
            <a:xfrm>
              <a:off x="4272" y="3024"/>
              <a:ext cx="288" cy="288"/>
              <a:chOff x="1056" y="240"/>
              <a:chExt cx="288" cy="288"/>
            </a:xfrm>
          </p:grpSpPr>
          <p:sp>
            <p:nvSpPr>
              <p:cNvPr id="1141" name="AutoShape 31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2" name="AutoShape 31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3" name="AutoShape 31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4" name="AutoShape 31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5" name="AutoShape 31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6" name="AutoShape 31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7" name="AutoShape 31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7" name="Group 326"/>
            <p:cNvGrpSpPr>
              <a:grpSpLocks/>
            </p:cNvGrpSpPr>
            <p:nvPr/>
          </p:nvGrpSpPr>
          <p:grpSpPr bwMode="auto">
            <a:xfrm>
              <a:off x="2736" y="2832"/>
              <a:ext cx="288" cy="288"/>
              <a:chOff x="1056" y="240"/>
              <a:chExt cx="288" cy="288"/>
            </a:xfrm>
          </p:grpSpPr>
          <p:sp>
            <p:nvSpPr>
              <p:cNvPr id="1134" name="AutoShape 32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5" name="AutoShape 32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6" name="AutoShape 32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7" name="AutoShape 33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8" name="AutoShape 33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9" name="AutoShape 33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40" name="AutoShape 33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8" name="Group 334"/>
            <p:cNvGrpSpPr>
              <a:grpSpLocks/>
            </p:cNvGrpSpPr>
            <p:nvPr/>
          </p:nvGrpSpPr>
          <p:grpSpPr bwMode="auto">
            <a:xfrm>
              <a:off x="2928" y="3024"/>
              <a:ext cx="288" cy="288"/>
              <a:chOff x="1056" y="240"/>
              <a:chExt cx="288" cy="288"/>
            </a:xfrm>
          </p:grpSpPr>
          <p:sp>
            <p:nvSpPr>
              <p:cNvPr id="1127" name="AutoShape 33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8" name="AutoShape 33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9" name="AutoShape 33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0" name="AutoShape 33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1" name="AutoShape 33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2" name="AutoShape 34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33" name="AutoShape 34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19" name="Group 342"/>
            <p:cNvGrpSpPr>
              <a:grpSpLocks/>
            </p:cNvGrpSpPr>
            <p:nvPr/>
          </p:nvGrpSpPr>
          <p:grpSpPr bwMode="auto">
            <a:xfrm>
              <a:off x="3216" y="2976"/>
              <a:ext cx="288" cy="288"/>
              <a:chOff x="1056" y="240"/>
              <a:chExt cx="288" cy="288"/>
            </a:xfrm>
          </p:grpSpPr>
          <p:sp>
            <p:nvSpPr>
              <p:cNvPr id="1120" name="AutoShape 34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1" name="AutoShape 34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2" name="AutoShape 34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3" name="AutoShape 34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4" name="AutoShape 34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5" name="AutoShape 34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26" name="AutoShape 34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40" name="AutoShape 355"/>
            <p:cNvSpPr>
              <a:spLocks noChangeArrowheads="1"/>
            </p:cNvSpPr>
            <p:nvPr/>
          </p:nvSpPr>
          <p:spPr bwMode="auto">
            <a:xfrm>
              <a:off x="4560" y="321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21" name="Group 366"/>
            <p:cNvGrpSpPr>
              <a:grpSpLocks/>
            </p:cNvGrpSpPr>
            <p:nvPr/>
          </p:nvGrpSpPr>
          <p:grpSpPr bwMode="auto">
            <a:xfrm>
              <a:off x="4176" y="3264"/>
              <a:ext cx="288" cy="288"/>
              <a:chOff x="1056" y="240"/>
              <a:chExt cx="288" cy="288"/>
            </a:xfrm>
          </p:grpSpPr>
          <p:sp>
            <p:nvSpPr>
              <p:cNvPr id="1113" name="AutoShape 36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4" name="AutoShape 36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5" name="AutoShape 36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6" name="AutoShape 37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7" name="AutoShape 37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8" name="AutoShape 37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9" name="AutoShape 37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24" name="Group 390"/>
            <p:cNvGrpSpPr>
              <a:grpSpLocks/>
            </p:cNvGrpSpPr>
            <p:nvPr/>
          </p:nvGrpSpPr>
          <p:grpSpPr bwMode="auto">
            <a:xfrm>
              <a:off x="3312" y="1392"/>
              <a:ext cx="288" cy="288"/>
              <a:chOff x="1056" y="240"/>
              <a:chExt cx="288" cy="288"/>
            </a:xfrm>
          </p:grpSpPr>
          <p:sp>
            <p:nvSpPr>
              <p:cNvPr id="1106" name="AutoShape 39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7" name="AutoShape 39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8" name="AutoShape 39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9" name="AutoShape 39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0" name="AutoShape 39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1" name="AutoShape 39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12" name="AutoShape 39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25" name="Group 406"/>
            <p:cNvGrpSpPr>
              <a:grpSpLocks/>
            </p:cNvGrpSpPr>
            <p:nvPr/>
          </p:nvGrpSpPr>
          <p:grpSpPr bwMode="auto">
            <a:xfrm>
              <a:off x="3024" y="1440"/>
              <a:ext cx="288" cy="288"/>
              <a:chOff x="1056" y="240"/>
              <a:chExt cx="288" cy="288"/>
            </a:xfrm>
          </p:grpSpPr>
          <p:sp>
            <p:nvSpPr>
              <p:cNvPr id="1099" name="AutoShape 40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0" name="AutoShape 40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1" name="AutoShape 40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2" name="AutoShape 41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3" name="AutoShape 41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4" name="AutoShape 41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105" name="AutoShape 41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44" name="AutoShape 415"/>
            <p:cNvSpPr>
              <a:spLocks noChangeArrowheads="1"/>
            </p:cNvSpPr>
            <p:nvPr/>
          </p:nvSpPr>
          <p:spPr bwMode="auto">
            <a:xfrm>
              <a:off x="4080" y="24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5" name="AutoShape 416"/>
            <p:cNvSpPr>
              <a:spLocks noChangeArrowheads="1"/>
            </p:cNvSpPr>
            <p:nvPr/>
          </p:nvSpPr>
          <p:spPr bwMode="auto">
            <a:xfrm>
              <a:off x="4176" y="225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6" name="AutoShape 417"/>
            <p:cNvSpPr>
              <a:spLocks noChangeArrowheads="1"/>
            </p:cNvSpPr>
            <p:nvPr/>
          </p:nvSpPr>
          <p:spPr bwMode="auto">
            <a:xfrm>
              <a:off x="3792" y="264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47" name="AutoShape 418"/>
            <p:cNvSpPr>
              <a:spLocks noChangeArrowheads="1"/>
            </p:cNvSpPr>
            <p:nvPr/>
          </p:nvSpPr>
          <p:spPr bwMode="auto">
            <a:xfrm>
              <a:off x="4176" y="235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26" name="Group 422"/>
            <p:cNvGrpSpPr>
              <a:grpSpLocks/>
            </p:cNvGrpSpPr>
            <p:nvPr/>
          </p:nvGrpSpPr>
          <p:grpSpPr bwMode="auto">
            <a:xfrm>
              <a:off x="4560" y="2304"/>
              <a:ext cx="288" cy="288"/>
              <a:chOff x="1056" y="240"/>
              <a:chExt cx="288" cy="288"/>
            </a:xfrm>
          </p:grpSpPr>
          <p:sp>
            <p:nvSpPr>
              <p:cNvPr id="1092" name="AutoShape 42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3" name="AutoShape 42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4" name="AutoShape 42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5" name="AutoShape 42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6" name="AutoShape 42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7" name="AutoShape 42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8" name="AutoShape 42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27" name="Group 430"/>
            <p:cNvGrpSpPr>
              <a:grpSpLocks/>
            </p:cNvGrpSpPr>
            <p:nvPr/>
          </p:nvGrpSpPr>
          <p:grpSpPr bwMode="auto">
            <a:xfrm>
              <a:off x="3600" y="3360"/>
              <a:ext cx="288" cy="288"/>
              <a:chOff x="1056" y="240"/>
              <a:chExt cx="288" cy="288"/>
            </a:xfrm>
          </p:grpSpPr>
          <p:sp>
            <p:nvSpPr>
              <p:cNvPr id="1085" name="AutoShape 43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6" name="AutoShape 43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7" name="AutoShape 43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8" name="AutoShape 43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9" name="AutoShape 43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0" name="AutoShape 43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91" name="AutoShape 43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28" name="Group 438"/>
            <p:cNvGrpSpPr>
              <a:grpSpLocks/>
            </p:cNvGrpSpPr>
            <p:nvPr/>
          </p:nvGrpSpPr>
          <p:grpSpPr bwMode="auto">
            <a:xfrm>
              <a:off x="4368" y="2112"/>
              <a:ext cx="288" cy="288"/>
              <a:chOff x="1056" y="240"/>
              <a:chExt cx="288" cy="288"/>
            </a:xfrm>
          </p:grpSpPr>
          <p:sp>
            <p:nvSpPr>
              <p:cNvPr id="1078" name="AutoShape 43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9" name="AutoShape 44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0" name="AutoShape 44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1" name="AutoShape 44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2" name="AutoShape 44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3" name="AutoShape 44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84" name="AutoShape 44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29" name="Group 446"/>
            <p:cNvGrpSpPr>
              <a:grpSpLocks/>
            </p:cNvGrpSpPr>
            <p:nvPr/>
          </p:nvGrpSpPr>
          <p:grpSpPr bwMode="auto">
            <a:xfrm>
              <a:off x="4848" y="2256"/>
              <a:ext cx="288" cy="288"/>
              <a:chOff x="1056" y="240"/>
              <a:chExt cx="288" cy="288"/>
            </a:xfrm>
          </p:grpSpPr>
          <p:sp>
            <p:nvSpPr>
              <p:cNvPr id="1071" name="AutoShape 44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2" name="AutoShape 44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3" name="AutoShape 44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4" name="AutoShape 45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5" name="AutoShape 45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6" name="AutoShape 45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7" name="AutoShape 45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0" name="Group 454"/>
            <p:cNvGrpSpPr>
              <a:grpSpLocks/>
            </p:cNvGrpSpPr>
            <p:nvPr/>
          </p:nvGrpSpPr>
          <p:grpSpPr bwMode="auto">
            <a:xfrm>
              <a:off x="2832" y="1920"/>
              <a:ext cx="288" cy="288"/>
              <a:chOff x="1056" y="240"/>
              <a:chExt cx="288" cy="288"/>
            </a:xfrm>
          </p:grpSpPr>
          <p:sp>
            <p:nvSpPr>
              <p:cNvPr id="1064" name="AutoShape 45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5" name="AutoShape 45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6" name="AutoShape 45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7" name="AutoShape 45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8" name="AutoShape 45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9" name="AutoShape 46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70" name="AutoShape 46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1" name="Group 462"/>
            <p:cNvGrpSpPr>
              <a:grpSpLocks/>
            </p:cNvGrpSpPr>
            <p:nvPr/>
          </p:nvGrpSpPr>
          <p:grpSpPr bwMode="auto">
            <a:xfrm>
              <a:off x="2640" y="1728"/>
              <a:ext cx="288" cy="288"/>
              <a:chOff x="1056" y="240"/>
              <a:chExt cx="288" cy="288"/>
            </a:xfrm>
          </p:grpSpPr>
          <p:sp>
            <p:nvSpPr>
              <p:cNvPr id="1057" name="AutoShape 46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8" name="AutoShape 46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9" name="AutoShape 46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0" name="AutoShape 46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1" name="AutoShape 46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2" name="AutoShape 46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63" name="AutoShape 46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3" name="Group 470"/>
            <p:cNvGrpSpPr>
              <a:grpSpLocks/>
            </p:cNvGrpSpPr>
            <p:nvPr/>
          </p:nvGrpSpPr>
          <p:grpSpPr bwMode="auto">
            <a:xfrm>
              <a:off x="3120" y="1872"/>
              <a:ext cx="288" cy="288"/>
              <a:chOff x="1056" y="240"/>
              <a:chExt cx="288" cy="288"/>
            </a:xfrm>
          </p:grpSpPr>
          <p:sp>
            <p:nvSpPr>
              <p:cNvPr id="1050" name="AutoShape 47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1" name="AutoShape 47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2" name="AutoShape 47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3" name="AutoShape 47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4" name="AutoShape 47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5" name="AutoShape 47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56" name="AutoShape 47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4" name="Group 478"/>
            <p:cNvGrpSpPr>
              <a:grpSpLocks/>
            </p:cNvGrpSpPr>
            <p:nvPr/>
          </p:nvGrpSpPr>
          <p:grpSpPr bwMode="auto">
            <a:xfrm>
              <a:off x="3888" y="1296"/>
              <a:ext cx="288" cy="288"/>
              <a:chOff x="1056" y="240"/>
              <a:chExt cx="288" cy="288"/>
            </a:xfrm>
          </p:grpSpPr>
          <p:sp>
            <p:nvSpPr>
              <p:cNvPr id="1043" name="AutoShape 47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4" name="AutoShape 48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5" name="AutoShape 48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6" name="AutoShape 48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7" name="AutoShape 48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8" name="AutoShape 48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9" name="AutoShape 48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5" name="Group 486"/>
            <p:cNvGrpSpPr>
              <a:grpSpLocks/>
            </p:cNvGrpSpPr>
            <p:nvPr/>
          </p:nvGrpSpPr>
          <p:grpSpPr bwMode="auto">
            <a:xfrm>
              <a:off x="3696" y="3120"/>
              <a:ext cx="288" cy="288"/>
              <a:chOff x="1056" y="240"/>
              <a:chExt cx="288" cy="288"/>
            </a:xfrm>
          </p:grpSpPr>
          <p:sp>
            <p:nvSpPr>
              <p:cNvPr id="1036" name="AutoShape 48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7" name="AutoShape 48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8" name="AutoShape 48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9" name="AutoShape 49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0" name="AutoShape 49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1" name="AutoShape 49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42" name="AutoShape 49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6" name="Group 494"/>
            <p:cNvGrpSpPr>
              <a:grpSpLocks/>
            </p:cNvGrpSpPr>
            <p:nvPr/>
          </p:nvGrpSpPr>
          <p:grpSpPr bwMode="auto">
            <a:xfrm>
              <a:off x="4272" y="1680"/>
              <a:ext cx="288" cy="288"/>
              <a:chOff x="1056" y="240"/>
              <a:chExt cx="288" cy="288"/>
            </a:xfrm>
          </p:grpSpPr>
          <p:sp>
            <p:nvSpPr>
              <p:cNvPr id="1029" name="AutoShape 49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0" name="AutoShape 49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1" name="AutoShape 49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2" name="AutoShape 49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3" name="AutoShape 49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4" name="AutoShape 50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35" name="AutoShape 50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7" name="Group 510"/>
            <p:cNvGrpSpPr>
              <a:grpSpLocks/>
            </p:cNvGrpSpPr>
            <p:nvPr/>
          </p:nvGrpSpPr>
          <p:grpSpPr bwMode="auto">
            <a:xfrm>
              <a:off x="4656" y="2064"/>
              <a:ext cx="288" cy="288"/>
              <a:chOff x="1056" y="240"/>
              <a:chExt cx="288" cy="288"/>
            </a:xfrm>
          </p:grpSpPr>
          <p:sp>
            <p:nvSpPr>
              <p:cNvPr id="1022" name="AutoShape 51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3" name="AutoShape 51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4" name="AutoShape 51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5" name="AutoShape 51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6" name="AutoShape 51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7" name="AutoShape 51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8" name="AutoShape 51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8" name="Group 518"/>
            <p:cNvGrpSpPr>
              <a:grpSpLocks/>
            </p:cNvGrpSpPr>
            <p:nvPr/>
          </p:nvGrpSpPr>
          <p:grpSpPr bwMode="auto">
            <a:xfrm>
              <a:off x="2928" y="1680"/>
              <a:ext cx="288" cy="288"/>
              <a:chOff x="1056" y="240"/>
              <a:chExt cx="288" cy="288"/>
            </a:xfrm>
          </p:grpSpPr>
          <p:sp>
            <p:nvSpPr>
              <p:cNvPr id="1015" name="AutoShape 51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6" name="AutoShape 52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7" name="AutoShape 52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8" name="AutoShape 52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9" name="AutoShape 52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0" name="AutoShape 52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21" name="AutoShape 52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39" name="Group 526"/>
            <p:cNvGrpSpPr>
              <a:grpSpLocks/>
            </p:cNvGrpSpPr>
            <p:nvPr/>
          </p:nvGrpSpPr>
          <p:grpSpPr bwMode="auto">
            <a:xfrm>
              <a:off x="2736" y="1488"/>
              <a:ext cx="288" cy="288"/>
              <a:chOff x="1056" y="240"/>
              <a:chExt cx="288" cy="288"/>
            </a:xfrm>
          </p:grpSpPr>
          <p:sp>
            <p:nvSpPr>
              <p:cNvPr id="1008" name="AutoShape 52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9" name="AutoShape 52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0" name="AutoShape 52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1" name="AutoShape 53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2" name="AutoShape 53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3" name="AutoShape 53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14" name="AutoShape 53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41" name="Group 534"/>
            <p:cNvGrpSpPr>
              <a:grpSpLocks/>
            </p:cNvGrpSpPr>
            <p:nvPr/>
          </p:nvGrpSpPr>
          <p:grpSpPr bwMode="auto">
            <a:xfrm>
              <a:off x="3792" y="1536"/>
              <a:ext cx="288" cy="288"/>
              <a:chOff x="1056" y="240"/>
              <a:chExt cx="288" cy="288"/>
            </a:xfrm>
          </p:grpSpPr>
          <p:sp>
            <p:nvSpPr>
              <p:cNvPr id="1001" name="AutoShape 53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2" name="AutoShape 53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3" name="AutoShape 53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4" name="AutoShape 53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5" name="AutoShape 53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6" name="AutoShape 54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7" name="AutoShape 54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42" name="Group 542"/>
            <p:cNvGrpSpPr>
              <a:grpSpLocks/>
            </p:cNvGrpSpPr>
            <p:nvPr/>
          </p:nvGrpSpPr>
          <p:grpSpPr bwMode="auto">
            <a:xfrm>
              <a:off x="3984" y="1728"/>
              <a:ext cx="288" cy="288"/>
              <a:chOff x="1056" y="240"/>
              <a:chExt cx="288" cy="288"/>
            </a:xfrm>
          </p:grpSpPr>
          <p:sp>
            <p:nvSpPr>
              <p:cNvPr id="994" name="AutoShape 54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5" name="AutoShape 54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6" name="AutoShape 54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7" name="AutoShape 54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8" name="AutoShape 54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9" name="AutoShape 54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1000" name="AutoShape 54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43" name="Group 558"/>
            <p:cNvGrpSpPr>
              <a:grpSpLocks/>
            </p:cNvGrpSpPr>
            <p:nvPr/>
          </p:nvGrpSpPr>
          <p:grpSpPr bwMode="auto">
            <a:xfrm>
              <a:off x="4560" y="1632"/>
              <a:ext cx="288" cy="288"/>
              <a:chOff x="1056" y="240"/>
              <a:chExt cx="288" cy="288"/>
            </a:xfrm>
          </p:grpSpPr>
          <p:sp>
            <p:nvSpPr>
              <p:cNvPr id="987" name="AutoShape 559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8" name="AutoShape 560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9" name="AutoShape 561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0" name="AutoShape 562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1" name="AutoShape 563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2" name="AutoShape 564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93" name="AutoShape 565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48" name="Group 566"/>
            <p:cNvGrpSpPr>
              <a:grpSpLocks/>
            </p:cNvGrpSpPr>
            <p:nvPr/>
          </p:nvGrpSpPr>
          <p:grpSpPr bwMode="auto">
            <a:xfrm>
              <a:off x="4752" y="1824"/>
              <a:ext cx="288" cy="288"/>
              <a:chOff x="1056" y="240"/>
              <a:chExt cx="288" cy="288"/>
            </a:xfrm>
          </p:grpSpPr>
          <p:sp>
            <p:nvSpPr>
              <p:cNvPr id="980" name="AutoShape 56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1" name="AutoShape 56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2" name="AutoShape 56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3" name="AutoShape 57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4" name="AutoShape 57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5" name="AutoShape 57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86" name="AutoShape 57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49" name="Group 574"/>
            <p:cNvGrpSpPr>
              <a:grpSpLocks/>
            </p:cNvGrpSpPr>
            <p:nvPr/>
          </p:nvGrpSpPr>
          <p:grpSpPr bwMode="auto">
            <a:xfrm>
              <a:off x="3888" y="3312"/>
              <a:ext cx="288" cy="288"/>
              <a:chOff x="1056" y="240"/>
              <a:chExt cx="288" cy="288"/>
            </a:xfrm>
          </p:grpSpPr>
          <p:sp>
            <p:nvSpPr>
              <p:cNvPr id="973" name="AutoShape 57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4" name="AutoShape 57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5" name="AutoShape 57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6" name="AutoShape 57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7" name="AutoShape 57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8" name="AutoShape 58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9" name="AutoShape 58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0" name="Group 582"/>
            <p:cNvGrpSpPr>
              <a:grpSpLocks/>
            </p:cNvGrpSpPr>
            <p:nvPr/>
          </p:nvGrpSpPr>
          <p:grpSpPr bwMode="auto">
            <a:xfrm>
              <a:off x="3216" y="1632"/>
              <a:ext cx="288" cy="288"/>
              <a:chOff x="1056" y="240"/>
              <a:chExt cx="288" cy="288"/>
            </a:xfrm>
          </p:grpSpPr>
          <p:sp>
            <p:nvSpPr>
              <p:cNvPr id="966" name="AutoShape 58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7" name="AutoShape 58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8" name="AutoShape 58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9" name="AutoShape 58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0" name="AutoShape 58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1" name="AutoShape 58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72" name="AutoShape 58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1" name="Group 590"/>
            <p:cNvGrpSpPr>
              <a:grpSpLocks/>
            </p:cNvGrpSpPr>
            <p:nvPr/>
          </p:nvGrpSpPr>
          <p:grpSpPr bwMode="auto">
            <a:xfrm>
              <a:off x="3408" y="1152"/>
              <a:ext cx="288" cy="288"/>
              <a:chOff x="1056" y="240"/>
              <a:chExt cx="288" cy="288"/>
            </a:xfrm>
          </p:grpSpPr>
          <p:sp>
            <p:nvSpPr>
              <p:cNvPr id="959" name="AutoShape 59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0" name="AutoShape 59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1" name="AutoShape 59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2" name="AutoShape 59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3" name="AutoShape 59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4" name="AutoShape 59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65" name="AutoShape 59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2" name="Group 606"/>
            <p:cNvGrpSpPr>
              <a:grpSpLocks/>
            </p:cNvGrpSpPr>
            <p:nvPr/>
          </p:nvGrpSpPr>
          <p:grpSpPr bwMode="auto">
            <a:xfrm>
              <a:off x="4080" y="1488"/>
              <a:ext cx="288" cy="288"/>
              <a:chOff x="1056" y="240"/>
              <a:chExt cx="288" cy="288"/>
            </a:xfrm>
          </p:grpSpPr>
          <p:sp>
            <p:nvSpPr>
              <p:cNvPr id="952" name="AutoShape 607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3" name="AutoShape 608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4" name="AutoShape 609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5" name="AutoShape 610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6" name="AutoShape 611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7" name="AutoShape 612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8" name="AutoShape 613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3" name="Group 622"/>
            <p:cNvGrpSpPr>
              <a:grpSpLocks/>
            </p:cNvGrpSpPr>
            <p:nvPr/>
          </p:nvGrpSpPr>
          <p:grpSpPr bwMode="auto">
            <a:xfrm>
              <a:off x="4368" y="1440"/>
              <a:ext cx="288" cy="288"/>
              <a:chOff x="1056" y="240"/>
              <a:chExt cx="288" cy="288"/>
            </a:xfrm>
          </p:grpSpPr>
          <p:sp>
            <p:nvSpPr>
              <p:cNvPr id="945" name="AutoShape 62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6" name="AutoShape 62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7" name="AutoShape 62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8" name="AutoShape 62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9" name="AutoShape 62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0" name="AutoShape 62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51" name="AutoShape 62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70" name="AutoShape 636"/>
            <p:cNvSpPr>
              <a:spLocks noChangeArrowheads="1"/>
            </p:cNvSpPr>
            <p:nvPr/>
          </p:nvSpPr>
          <p:spPr bwMode="auto">
            <a:xfrm>
              <a:off x="4656" y="134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54" name="Group 654"/>
            <p:cNvGrpSpPr>
              <a:grpSpLocks/>
            </p:cNvGrpSpPr>
            <p:nvPr/>
          </p:nvGrpSpPr>
          <p:grpSpPr bwMode="auto">
            <a:xfrm>
              <a:off x="3696" y="1104"/>
              <a:ext cx="288" cy="288"/>
              <a:chOff x="1056" y="240"/>
              <a:chExt cx="288" cy="288"/>
            </a:xfrm>
          </p:grpSpPr>
          <p:sp>
            <p:nvSpPr>
              <p:cNvPr id="938" name="AutoShape 655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9" name="AutoShape 656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0" name="AutoShape 657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1" name="AutoShape 658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2" name="AutoShape 659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3" name="AutoShape 660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44" name="AutoShape 661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5" name="Group 662"/>
            <p:cNvGrpSpPr>
              <a:grpSpLocks/>
            </p:cNvGrpSpPr>
            <p:nvPr/>
          </p:nvGrpSpPr>
          <p:grpSpPr bwMode="auto">
            <a:xfrm>
              <a:off x="3984" y="1056"/>
              <a:ext cx="288" cy="288"/>
              <a:chOff x="1056" y="240"/>
              <a:chExt cx="288" cy="288"/>
            </a:xfrm>
          </p:grpSpPr>
          <p:sp>
            <p:nvSpPr>
              <p:cNvPr id="931" name="AutoShape 663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2" name="AutoShape 664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3" name="AutoShape 665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4" name="AutoShape 666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5" name="AutoShape 667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6" name="AutoShape 668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7" name="AutoShape 669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6" name="Group 670"/>
            <p:cNvGrpSpPr>
              <a:grpSpLocks/>
            </p:cNvGrpSpPr>
            <p:nvPr/>
          </p:nvGrpSpPr>
          <p:grpSpPr bwMode="auto">
            <a:xfrm>
              <a:off x="4176" y="1248"/>
              <a:ext cx="288" cy="288"/>
              <a:chOff x="1056" y="240"/>
              <a:chExt cx="288" cy="288"/>
            </a:xfrm>
          </p:grpSpPr>
          <p:sp>
            <p:nvSpPr>
              <p:cNvPr id="924" name="AutoShape 671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5" name="AutoShape 672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6" name="AutoShape 673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7" name="AutoShape 674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8" name="AutoShape 675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9" name="AutoShape 676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30" name="AutoShape 677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74" name="AutoShape 713"/>
            <p:cNvSpPr>
              <a:spLocks noChangeArrowheads="1"/>
            </p:cNvSpPr>
            <p:nvPr/>
          </p:nvSpPr>
          <p:spPr bwMode="auto">
            <a:xfrm>
              <a:off x="3408" y="216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5" name="AutoShape 723"/>
            <p:cNvSpPr>
              <a:spLocks noChangeArrowheads="1"/>
            </p:cNvSpPr>
            <p:nvPr/>
          </p:nvSpPr>
          <p:spPr bwMode="auto">
            <a:xfrm>
              <a:off x="5040" y="2208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6" name="AutoShape 724"/>
            <p:cNvSpPr>
              <a:spLocks noChangeArrowheads="1"/>
            </p:cNvSpPr>
            <p:nvPr/>
          </p:nvSpPr>
          <p:spPr bwMode="auto">
            <a:xfrm>
              <a:off x="5040" y="201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7" name="AutoShape 725"/>
            <p:cNvSpPr>
              <a:spLocks noChangeArrowheads="1"/>
            </p:cNvSpPr>
            <p:nvPr/>
          </p:nvSpPr>
          <p:spPr bwMode="auto">
            <a:xfrm>
              <a:off x="5040" y="25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8" name="AutoShape 732"/>
            <p:cNvSpPr>
              <a:spLocks noChangeArrowheads="1"/>
            </p:cNvSpPr>
            <p:nvPr/>
          </p:nvSpPr>
          <p:spPr bwMode="auto">
            <a:xfrm>
              <a:off x="3504" y="24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79" name="AutoShape 733"/>
            <p:cNvSpPr>
              <a:spLocks noChangeArrowheads="1"/>
            </p:cNvSpPr>
            <p:nvPr/>
          </p:nvSpPr>
          <p:spPr bwMode="auto">
            <a:xfrm>
              <a:off x="3600" y="2640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grpSp>
          <p:nvGrpSpPr>
            <p:cNvPr id="857" name="Group 735"/>
            <p:cNvGrpSpPr>
              <a:grpSpLocks/>
            </p:cNvGrpSpPr>
            <p:nvPr/>
          </p:nvGrpSpPr>
          <p:grpSpPr bwMode="auto">
            <a:xfrm>
              <a:off x="3600" y="2688"/>
              <a:ext cx="288" cy="288"/>
              <a:chOff x="1056" y="240"/>
              <a:chExt cx="288" cy="288"/>
            </a:xfrm>
          </p:grpSpPr>
          <p:sp>
            <p:nvSpPr>
              <p:cNvPr id="917" name="AutoShape 736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8" name="AutoShape 737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9" name="AutoShape 738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0" name="AutoShape 739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1" name="AutoShape 740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2" name="AutoShape 741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23" name="AutoShape 742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8" name="Group 743"/>
            <p:cNvGrpSpPr>
              <a:grpSpLocks/>
            </p:cNvGrpSpPr>
            <p:nvPr/>
          </p:nvGrpSpPr>
          <p:grpSpPr bwMode="auto">
            <a:xfrm>
              <a:off x="3696" y="1776"/>
              <a:ext cx="288" cy="288"/>
              <a:chOff x="1056" y="240"/>
              <a:chExt cx="288" cy="288"/>
            </a:xfrm>
          </p:grpSpPr>
          <p:sp>
            <p:nvSpPr>
              <p:cNvPr id="910" name="AutoShape 744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1" name="AutoShape 745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2" name="AutoShape 746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3" name="AutoShape 747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4" name="AutoShape 748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5" name="AutoShape 749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16" name="AutoShape 750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59" name="Group 751"/>
            <p:cNvGrpSpPr>
              <a:grpSpLocks/>
            </p:cNvGrpSpPr>
            <p:nvPr/>
          </p:nvGrpSpPr>
          <p:grpSpPr bwMode="auto">
            <a:xfrm>
              <a:off x="3120" y="1200"/>
              <a:ext cx="288" cy="288"/>
              <a:chOff x="1056" y="240"/>
              <a:chExt cx="288" cy="288"/>
            </a:xfrm>
          </p:grpSpPr>
          <p:sp>
            <p:nvSpPr>
              <p:cNvPr id="903" name="AutoShape 752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4" name="AutoShape 753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5" name="AutoShape 754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6" name="AutoShape 755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7" name="AutoShape 756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8" name="AutoShape 757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9" name="AutoShape 758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60" name="Group 759"/>
            <p:cNvGrpSpPr>
              <a:grpSpLocks/>
            </p:cNvGrpSpPr>
            <p:nvPr/>
          </p:nvGrpSpPr>
          <p:grpSpPr bwMode="auto">
            <a:xfrm>
              <a:off x="3504" y="1584"/>
              <a:ext cx="288" cy="288"/>
              <a:chOff x="1056" y="240"/>
              <a:chExt cx="288" cy="288"/>
            </a:xfrm>
          </p:grpSpPr>
          <p:sp>
            <p:nvSpPr>
              <p:cNvPr id="896" name="AutoShape 760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7" name="AutoShape 761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8" name="AutoShape 762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9" name="AutoShape 763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0" name="AutoShape 764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1" name="AutoShape 765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902" name="AutoShape 766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grpSp>
          <p:nvGrpSpPr>
            <p:cNvPr id="861" name="Group 767"/>
            <p:cNvGrpSpPr>
              <a:grpSpLocks/>
            </p:cNvGrpSpPr>
            <p:nvPr/>
          </p:nvGrpSpPr>
          <p:grpSpPr bwMode="auto">
            <a:xfrm>
              <a:off x="3408" y="1824"/>
              <a:ext cx="288" cy="288"/>
              <a:chOff x="1056" y="240"/>
              <a:chExt cx="288" cy="288"/>
            </a:xfrm>
          </p:grpSpPr>
          <p:sp>
            <p:nvSpPr>
              <p:cNvPr id="889" name="AutoShape 768"/>
              <p:cNvSpPr>
                <a:spLocks noChangeArrowheads="1"/>
              </p:cNvSpPr>
              <p:nvPr/>
            </p:nvSpPr>
            <p:spPr bwMode="auto">
              <a:xfrm>
                <a:off x="1056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0" name="AutoShape 769"/>
              <p:cNvSpPr>
                <a:spLocks noChangeArrowheads="1"/>
              </p:cNvSpPr>
              <p:nvPr/>
            </p:nvSpPr>
            <p:spPr bwMode="auto">
              <a:xfrm>
                <a:off x="1152" y="336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1" name="AutoShape 770"/>
              <p:cNvSpPr>
                <a:spLocks noChangeArrowheads="1"/>
              </p:cNvSpPr>
              <p:nvPr/>
            </p:nvSpPr>
            <p:spPr bwMode="auto">
              <a:xfrm>
                <a:off x="1056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2" name="AutoShape 771"/>
              <p:cNvSpPr>
                <a:spLocks noChangeArrowheads="1"/>
              </p:cNvSpPr>
              <p:nvPr/>
            </p:nvSpPr>
            <p:spPr bwMode="auto">
              <a:xfrm>
                <a:off x="1152" y="432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3" name="AutoShape 772"/>
              <p:cNvSpPr>
                <a:spLocks noChangeArrowheads="1"/>
              </p:cNvSpPr>
              <p:nvPr/>
            </p:nvSpPr>
            <p:spPr bwMode="auto">
              <a:xfrm>
                <a:off x="1152" y="240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4" name="AutoShape 773"/>
              <p:cNvSpPr>
                <a:spLocks noChangeArrowheads="1"/>
              </p:cNvSpPr>
              <p:nvPr/>
            </p:nvSpPr>
            <p:spPr bwMode="auto">
              <a:xfrm>
                <a:off x="1248" y="384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  <p:sp>
            <p:nvSpPr>
              <p:cNvPr id="895" name="AutoShape 774"/>
              <p:cNvSpPr>
                <a:spLocks noChangeArrowheads="1"/>
              </p:cNvSpPr>
              <p:nvPr/>
            </p:nvSpPr>
            <p:spPr bwMode="auto">
              <a:xfrm>
                <a:off x="1248" y="288"/>
                <a:ext cx="96" cy="96"/>
              </a:xfrm>
              <a:prstGeom prst="hexagon">
                <a:avLst>
                  <a:gd name="adj" fmla="val 25000"/>
                  <a:gd name="vf" fmla="val 115470"/>
                </a:avLst>
              </a:prstGeom>
              <a:solidFill>
                <a:srgbClr val="CC0000"/>
              </a:solidFill>
              <a:ln w="12700">
                <a:solidFill>
                  <a:srgbClr val="FFCC00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pl-PL"/>
              </a:p>
            </p:txBody>
          </p:sp>
        </p:grpSp>
        <p:sp>
          <p:nvSpPr>
            <p:cNvPr id="885" name="AutoShape 777"/>
            <p:cNvSpPr>
              <a:spLocks noChangeArrowheads="1"/>
            </p:cNvSpPr>
            <p:nvPr/>
          </p:nvSpPr>
          <p:spPr bwMode="auto">
            <a:xfrm>
              <a:off x="3024" y="1296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6" name="AutoShape 797"/>
            <p:cNvSpPr>
              <a:spLocks noChangeArrowheads="1"/>
            </p:cNvSpPr>
            <p:nvPr/>
          </p:nvSpPr>
          <p:spPr bwMode="auto">
            <a:xfrm>
              <a:off x="3888" y="355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7" name="AutoShape 798"/>
            <p:cNvSpPr>
              <a:spLocks noChangeArrowheads="1"/>
            </p:cNvSpPr>
            <p:nvPr/>
          </p:nvSpPr>
          <p:spPr bwMode="auto">
            <a:xfrm>
              <a:off x="2832" y="1392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888" name="AutoShape 799"/>
            <p:cNvSpPr>
              <a:spLocks noChangeArrowheads="1"/>
            </p:cNvSpPr>
            <p:nvPr/>
          </p:nvSpPr>
          <p:spPr bwMode="auto">
            <a:xfrm>
              <a:off x="2928" y="3264"/>
              <a:ext cx="96" cy="96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rgbClr val="CC0000"/>
            </a:solidFill>
            <a:ln w="12700">
              <a:solidFill>
                <a:srgbClr val="FFCC00"/>
              </a:solidFill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sp>
        <p:nvSpPr>
          <p:cNvPr id="1302" name="Oval 804"/>
          <p:cNvSpPr>
            <a:spLocks noChangeArrowheads="1"/>
          </p:cNvSpPr>
          <p:nvPr/>
        </p:nvSpPr>
        <p:spPr bwMode="auto">
          <a:xfrm>
            <a:off x="4724400" y="3505200"/>
            <a:ext cx="990600" cy="914400"/>
          </a:xfrm>
          <a:prstGeom prst="ellipse">
            <a:avLst/>
          </a:prstGeom>
          <a:solidFill>
            <a:srgbClr val="FF6600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26019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9" grpId="0" autoUpdateAnimBg="0"/>
      <p:bldP spid="660" grpId="0" autoUpdateAnimBg="0"/>
      <p:bldP spid="662" grpId="0" autoUpdateAnimBg="0"/>
      <p:bldP spid="663" grpId="0" autoUpdateAnimBg="0"/>
      <p:bldP spid="682" grpId="0" animBg="1"/>
      <p:bldP spid="683" grpId="0" animBg="1"/>
      <p:bldP spid="808" grpId="0" animBg="1"/>
      <p:bldP spid="130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Produkcja nadprzewodników typu Nb-Ti</a:t>
            </a:r>
          </a:p>
        </p:txBody>
      </p: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838200" y="1981200"/>
            <a:ext cx="6477000" cy="1447800"/>
            <a:chOff x="288" y="672"/>
            <a:chExt cx="4080" cy="912"/>
          </a:xfrm>
        </p:grpSpPr>
        <p:sp>
          <p:nvSpPr>
            <p:cNvPr id="37" name="Oval 5"/>
            <p:cNvSpPr>
              <a:spLocks noChangeArrowheads="1"/>
            </p:cNvSpPr>
            <p:nvPr/>
          </p:nvSpPr>
          <p:spPr bwMode="auto">
            <a:xfrm>
              <a:off x="4011" y="672"/>
              <a:ext cx="357" cy="912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8" name="Rectangle 9"/>
            <p:cNvSpPr>
              <a:spLocks noChangeArrowheads="1"/>
            </p:cNvSpPr>
            <p:nvPr/>
          </p:nvSpPr>
          <p:spPr bwMode="auto">
            <a:xfrm>
              <a:off x="441" y="672"/>
              <a:ext cx="3774" cy="912"/>
            </a:xfrm>
            <a:prstGeom prst="rect">
              <a:avLst/>
            </a:prstGeom>
            <a:solidFill>
              <a:srgbClr val="CC0000"/>
            </a:solidFill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288" y="672"/>
              <a:ext cx="306" cy="912"/>
            </a:xfrm>
            <a:prstGeom prst="ellipse">
              <a:avLst/>
            </a:prstGeom>
            <a:solidFill>
              <a:srgbClr val="CC0000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762000" y="1905000"/>
            <a:ext cx="6705600" cy="1524000"/>
            <a:chOff x="1728" y="480"/>
            <a:chExt cx="4224" cy="960"/>
          </a:xfrm>
        </p:grpSpPr>
        <p:sp>
          <p:nvSpPr>
            <p:cNvPr id="41" name="Oval 22"/>
            <p:cNvSpPr>
              <a:spLocks noChangeArrowheads="1"/>
            </p:cNvSpPr>
            <p:nvPr/>
          </p:nvSpPr>
          <p:spPr bwMode="auto">
            <a:xfrm>
              <a:off x="5376" y="480"/>
              <a:ext cx="576" cy="960"/>
            </a:xfrm>
            <a:prstGeom prst="ellipse">
              <a:avLst/>
            </a:prstGeom>
            <a:solidFill>
              <a:schemeClr val="accent1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2" name="Rectangle 23"/>
            <p:cNvSpPr>
              <a:spLocks noChangeArrowheads="1"/>
            </p:cNvSpPr>
            <p:nvPr/>
          </p:nvSpPr>
          <p:spPr bwMode="auto">
            <a:xfrm>
              <a:off x="1920" y="480"/>
              <a:ext cx="3744" cy="960"/>
            </a:xfrm>
            <a:prstGeom prst="rect">
              <a:avLst/>
            </a:prstGeom>
            <a:solidFill>
              <a:schemeClr val="accent1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3" name="Oval 24"/>
            <p:cNvSpPr>
              <a:spLocks noChangeArrowheads="1"/>
            </p:cNvSpPr>
            <p:nvPr/>
          </p:nvSpPr>
          <p:spPr bwMode="auto">
            <a:xfrm>
              <a:off x="1728" y="480"/>
              <a:ext cx="384" cy="960"/>
            </a:xfrm>
            <a:prstGeom prst="ellipse">
              <a:avLst/>
            </a:prstGeom>
            <a:solidFill>
              <a:schemeClr val="accent1"/>
            </a:solidFill>
            <a:ln w="28575">
              <a:solidFill>
                <a:srgbClr val="CC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4" name="Oval 25"/>
            <p:cNvSpPr>
              <a:spLocks noChangeArrowheads="1"/>
            </p:cNvSpPr>
            <p:nvPr/>
          </p:nvSpPr>
          <p:spPr bwMode="auto">
            <a:xfrm>
              <a:off x="1776" y="52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5" name="Group 50"/>
          <p:cNvGrpSpPr>
            <a:grpSpLocks/>
          </p:cNvGrpSpPr>
          <p:nvPr/>
        </p:nvGrpSpPr>
        <p:grpSpPr bwMode="auto">
          <a:xfrm>
            <a:off x="609600" y="1676400"/>
            <a:ext cx="6858000" cy="1981200"/>
            <a:chOff x="2256" y="2016"/>
            <a:chExt cx="4320" cy="1248"/>
          </a:xfrm>
        </p:grpSpPr>
        <p:sp>
          <p:nvSpPr>
            <p:cNvPr id="46" name="Oval 11"/>
            <p:cNvSpPr>
              <a:spLocks noChangeArrowheads="1"/>
            </p:cNvSpPr>
            <p:nvPr/>
          </p:nvSpPr>
          <p:spPr bwMode="auto">
            <a:xfrm>
              <a:off x="6000" y="201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7" name="Rectangle 12"/>
            <p:cNvSpPr>
              <a:spLocks noChangeArrowheads="1"/>
            </p:cNvSpPr>
            <p:nvPr/>
          </p:nvSpPr>
          <p:spPr bwMode="auto">
            <a:xfrm>
              <a:off x="2544" y="2016"/>
              <a:ext cx="3744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8" name="Oval 15"/>
            <p:cNvSpPr>
              <a:spLocks noChangeArrowheads="1"/>
            </p:cNvSpPr>
            <p:nvPr/>
          </p:nvSpPr>
          <p:spPr bwMode="auto">
            <a:xfrm>
              <a:off x="2256" y="2016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49" name="Oval 27"/>
            <p:cNvSpPr>
              <a:spLocks noChangeArrowheads="1"/>
            </p:cNvSpPr>
            <p:nvPr/>
          </p:nvSpPr>
          <p:spPr bwMode="auto">
            <a:xfrm>
              <a:off x="2352" y="2160"/>
              <a:ext cx="384" cy="960"/>
            </a:xfrm>
            <a:prstGeom prst="ellipse">
              <a:avLst/>
            </a:prstGeom>
            <a:solidFill>
              <a:schemeClr val="accent1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0" name="Oval 18"/>
            <p:cNvSpPr>
              <a:spLocks noChangeArrowheads="1"/>
            </p:cNvSpPr>
            <p:nvPr/>
          </p:nvSpPr>
          <p:spPr bwMode="auto">
            <a:xfrm>
              <a:off x="2400" y="2208"/>
              <a:ext cx="288" cy="864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1" name="Text Box 30"/>
          <p:cNvSpPr txBox="1">
            <a:spLocks noChangeArrowheads="1"/>
          </p:cNvSpPr>
          <p:nvPr/>
        </p:nvSpPr>
        <p:spPr bwMode="auto">
          <a:xfrm>
            <a:off x="1219200" y="4419600"/>
            <a:ext cx="6815138" cy="70788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/>
            <a:r>
              <a:rPr lang="pl-PL" sz="2000" dirty="0">
                <a:latin typeface="Comic Sans MS" pitchFamily="66" charset="0"/>
                <a:sym typeface="Symbol" pitchFamily="18" charset="2"/>
              </a:rPr>
              <a:t></a:t>
            </a:r>
          </a:p>
          <a:p>
            <a:r>
              <a:rPr lang="pl-PL" sz="2000" dirty="0">
                <a:latin typeface="Comic Sans MS" pitchFamily="66" charset="0"/>
              </a:rPr>
              <a:t>Uszczelnienie i odpompowanie </a:t>
            </a:r>
            <a:r>
              <a:rPr lang="pl-PL" sz="2000" dirty="0">
                <a:latin typeface="Comic Sans MS" pitchFamily="66" charset="0"/>
                <a:sym typeface="Symbol" pitchFamily="18" charset="2"/>
              </a:rPr>
              <a:t> </a:t>
            </a:r>
            <a:r>
              <a:rPr lang="pl-PL" sz="2000" dirty="0">
                <a:latin typeface="Comic Sans MS" pitchFamily="66" charset="0"/>
              </a:rPr>
              <a:t>Ekstruzja i ciągnienie</a:t>
            </a:r>
          </a:p>
        </p:txBody>
      </p:sp>
      <p:grpSp>
        <p:nvGrpSpPr>
          <p:cNvPr id="6" name="Group 51"/>
          <p:cNvGrpSpPr>
            <a:grpSpLocks/>
          </p:cNvGrpSpPr>
          <p:nvPr/>
        </p:nvGrpSpPr>
        <p:grpSpPr bwMode="auto">
          <a:xfrm>
            <a:off x="304800" y="5638800"/>
            <a:ext cx="7467600" cy="457200"/>
            <a:chOff x="192" y="3456"/>
            <a:chExt cx="4704" cy="288"/>
          </a:xfrm>
        </p:grpSpPr>
        <p:sp>
          <p:nvSpPr>
            <p:cNvPr id="53" name="Oval 32"/>
            <p:cNvSpPr>
              <a:spLocks noChangeArrowheads="1"/>
            </p:cNvSpPr>
            <p:nvPr/>
          </p:nvSpPr>
          <p:spPr bwMode="auto">
            <a:xfrm>
              <a:off x="4752" y="3456"/>
              <a:ext cx="144" cy="28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4" name="Rectangle 33"/>
            <p:cNvSpPr>
              <a:spLocks noChangeArrowheads="1"/>
            </p:cNvSpPr>
            <p:nvPr/>
          </p:nvSpPr>
          <p:spPr bwMode="auto">
            <a:xfrm>
              <a:off x="288" y="3456"/>
              <a:ext cx="4512" cy="28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5" name="Oval 34"/>
            <p:cNvSpPr>
              <a:spLocks noChangeArrowheads="1"/>
            </p:cNvSpPr>
            <p:nvPr/>
          </p:nvSpPr>
          <p:spPr bwMode="auto">
            <a:xfrm>
              <a:off x="192" y="3456"/>
              <a:ext cx="144" cy="288"/>
            </a:xfrm>
            <a:prstGeom prst="ellipse">
              <a:avLst/>
            </a:prstGeom>
            <a:solidFill>
              <a:srgbClr val="FF6600"/>
            </a:solidFill>
            <a:ln w="12700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56" name="Oval 36"/>
            <p:cNvSpPr>
              <a:spLocks noChangeArrowheads="1"/>
            </p:cNvSpPr>
            <p:nvPr/>
          </p:nvSpPr>
          <p:spPr bwMode="auto">
            <a:xfrm>
              <a:off x="240" y="3504"/>
              <a:ext cx="48" cy="192"/>
            </a:xfrm>
            <a:prstGeom prst="ellipse">
              <a:avLst/>
            </a:prstGeom>
            <a:solidFill>
              <a:srgbClr val="CC0000"/>
            </a:solidFill>
            <a:ln w="28575">
              <a:solidFill>
                <a:schemeClr val="accent1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7" name="Text Box 38"/>
          <p:cNvSpPr txBox="1">
            <a:spLocks noChangeArrowheads="1"/>
          </p:cNvSpPr>
          <p:nvPr/>
        </p:nvSpPr>
        <p:spPr bwMode="auto">
          <a:xfrm>
            <a:off x="3352800" y="1219200"/>
            <a:ext cx="1219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1 m</a:t>
            </a:r>
          </a:p>
        </p:txBody>
      </p:sp>
      <p:sp>
        <p:nvSpPr>
          <p:cNvPr id="58" name="Text Box 39"/>
          <p:cNvSpPr txBox="1">
            <a:spLocks noChangeArrowheads="1"/>
          </p:cNvSpPr>
          <p:nvPr/>
        </p:nvSpPr>
        <p:spPr bwMode="auto">
          <a:xfrm>
            <a:off x="3657600" y="5181600"/>
            <a:ext cx="11430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10 m</a:t>
            </a:r>
          </a:p>
        </p:txBody>
      </p:sp>
      <p:sp>
        <p:nvSpPr>
          <p:cNvPr id="59" name="Text Box 40"/>
          <p:cNvSpPr txBox="1">
            <a:spLocks noChangeArrowheads="1"/>
          </p:cNvSpPr>
          <p:nvPr/>
        </p:nvSpPr>
        <p:spPr bwMode="auto">
          <a:xfrm>
            <a:off x="7620000" y="2438400"/>
            <a:ext cx="1371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r>
              <a:rPr lang="en-US" sz="2000" dirty="0">
                <a:sym typeface="Symbol" pitchFamily="18" charset="2"/>
              </a:rPr>
              <a:t>Ø</a:t>
            </a:r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20 cm</a:t>
            </a:r>
          </a:p>
        </p:txBody>
      </p:sp>
      <p:sp>
        <p:nvSpPr>
          <p:cNvPr id="63" name="Text Box 44"/>
          <p:cNvSpPr txBox="1">
            <a:spLocks noChangeArrowheads="1"/>
          </p:cNvSpPr>
          <p:nvPr/>
        </p:nvSpPr>
        <p:spPr bwMode="auto">
          <a:xfrm>
            <a:off x="7848600" y="5562600"/>
            <a:ext cx="1143000" cy="40011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r>
              <a:rPr lang="en-US" sz="2000" dirty="0">
                <a:sym typeface="Symbol" pitchFamily="18" charset="2"/>
              </a:rPr>
              <a:t>Ø</a:t>
            </a:r>
            <a:r>
              <a:rPr lang="en-US" sz="2000" dirty="0">
                <a:latin typeface="Comic Sans MS" pitchFamily="66" charset="0"/>
              </a:rPr>
              <a:t>~</a:t>
            </a:r>
            <a:r>
              <a:rPr lang="en-US" sz="2000" dirty="0">
                <a:sym typeface="Symbol" pitchFamily="18" charset="2"/>
              </a:rPr>
              <a:t> 7cm</a:t>
            </a:r>
          </a:p>
        </p:txBody>
      </p:sp>
    </p:spTree>
    <p:extLst>
      <p:ext uri="{BB962C8B-B14F-4D97-AF65-F5344CB8AC3E}">
        <p14:creationId xmlns:p14="http://schemas.microsoft.com/office/powerpoint/2010/main" val="268680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utoUpdateAnimBg="0"/>
      <p:bldP spid="58" grpId="0" autoUpdateAnimBg="0"/>
      <p:bldP spid="63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dirty="0"/>
              <a:t>Produkcja nadprzewodników typu Nb-Ti</a:t>
            </a:r>
          </a:p>
        </p:txBody>
      </p:sp>
      <p:sp>
        <p:nvSpPr>
          <p:cNvPr id="19" name="Rectangle 50"/>
          <p:cNvSpPr txBox="1">
            <a:spLocks noChangeArrowheads="1"/>
          </p:cNvSpPr>
          <p:nvPr/>
        </p:nvSpPr>
        <p:spPr>
          <a:xfrm>
            <a:off x="838200" y="1295400"/>
            <a:ext cx="7543800" cy="152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7500" lnSpcReduction="20000"/>
          </a:bodyPr>
          <a:lstStyle/>
          <a:p>
            <a:pPr marL="292100" lvl="0" indent="-292100" algn="ctr" fontAlgn="auto"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Dalsze wielokrotne ciągnienie połączone </a:t>
            </a:r>
            <a:r>
              <a:rPr lang="pl-PL" sz="5100" dirty="0">
                <a:latin typeface="Calibri" pitchFamily="34" charset="0"/>
              </a:rPr>
              <a:t>z obróbką cieplną</a:t>
            </a:r>
          </a:p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Redukcja średnicy od Ø </a:t>
            </a:r>
            <a:r>
              <a:rPr kumimoji="0" lang="pl-PL" sz="5100" b="0" i="0" u="none" strike="noStrike" kern="1200" cap="none" spc="0" normalizeH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7 cm to </a:t>
            </a:r>
            <a:r>
              <a:rPr kumimoji="0" lang="pl-PL" sz="51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Ø</a:t>
            </a: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sym typeface="Symbol" pitchFamily="18" charset="2"/>
              </a:rPr>
              <a:t>0.8-1 mm</a:t>
            </a:r>
          </a:p>
          <a:p>
            <a:pPr marL="292100" marR="0" lvl="0" indent="-292100" algn="ctr" defTabSz="914400" rtl="0" eaLnBrk="1" fontAlgn="auto" latinLnBrk="0" hangingPunct="1">
              <a:lnSpc>
                <a:spcPct val="100000"/>
              </a:lnSpc>
              <a:spcBef>
                <a:spcPct val="700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kumimoji="0" lang="pl-PL" sz="5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itchFamily="34" charset="0"/>
                <a:sym typeface="Symbol" pitchFamily="18" charset="2"/>
              </a:rPr>
              <a:t></a:t>
            </a:r>
          </a:p>
        </p:txBody>
      </p:sp>
      <p:grpSp>
        <p:nvGrpSpPr>
          <p:cNvPr id="20" name="Group 66">
            <a:extLst>
              <a:ext uri="{FF2B5EF4-FFF2-40B4-BE49-F238E27FC236}">
                <a16:creationId xmlns:a16="http://schemas.microsoft.com/office/drawing/2014/main" id="{324CDB6F-3655-1B4B-8ACA-CE5E59873930}"/>
              </a:ext>
            </a:extLst>
          </p:cNvPr>
          <p:cNvGrpSpPr>
            <a:grpSpLocks/>
          </p:cNvGrpSpPr>
          <p:nvPr/>
        </p:nvGrpSpPr>
        <p:grpSpPr bwMode="auto">
          <a:xfrm>
            <a:off x="3989029" y="3438162"/>
            <a:ext cx="4743707" cy="1981200"/>
            <a:chOff x="624" y="2448"/>
            <a:chExt cx="4464" cy="1248"/>
          </a:xfrm>
        </p:grpSpPr>
        <p:sp>
          <p:nvSpPr>
            <p:cNvPr id="21" name="Oval 13">
              <a:extLst>
                <a:ext uri="{FF2B5EF4-FFF2-40B4-BE49-F238E27FC236}">
                  <a16:creationId xmlns:a16="http://schemas.microsoft.com/office/drawing/2014/main" id="{BDF1C0B6-4EE6-EF4F-A965-D405C0FBCE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2448"/>
              <a:ext cx="576" cy="1248"/>
            </a:xfrm>
            <a:prstGeom prst="ellipse">
              <a:avLst/>
            </a:prstGeom>
            <a:solidFill>
              <a:srgbClr val="FF6600"/>
            </a:solidFill>
            <a:ln w="28575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2" name="Rectangle 14">
              <a:extLst>
                <a:ext uri="{FF2B5EF4-FFF2-40B4-BE49-F238E27FC236}">
                  <a16:creationId xmlns:a16="http://schemas.microsoft.com/office/drawing/2014/main" id="{D1ADA26E-3526-2A4F-8BFA-E25CAD7F9E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2" y="2448"/>
              <a:ext cx="3888" cy="1248"/>
            </a:xfrm>
            <a:prstGeom prst="rect">
              <a:avLst/>
            </a:prstGeom>
            <a:solidFill>
              <a:srgbClr val="FF6600"/>
            </a:solidFill>
            <a:ln w="28575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3" name="Oval 15">
              <a:extLst>
                <a:ext uri="{FF2B5EF4-FFF2-40B4-BE49-F238E27FC236}">
                  <a16:creationId xmlns:a16="http://schemas.microsoft.com/office/drawing/2014/main" id="{0D376DDD-46A3-B845-A94F-E7D00949F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" y="2448"/>
              <a:ext cx="624" cy="1248"/>
            </a:xfrm>
            <a:prstGeom prst="ellipse">
              <a:avLst/>
            </a:prstGeom>
            <a:solidFill>
              <a:srgbClr val="FF6600"/>
            </a:solidFill>
            <a:ln w="28575">
              <a:solidFill>
                <a:srgbClr val="FFCC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4" name="Oval 16">
              <a:extLst>
                <a:ext uri="{FF2B5EF4-FFF2-40B4-BE49-F238E27FC236}">
                  <a16:creationId xmlns:a16="http://schemas.microsoft.com/office/drawing/2014/main" id="{40179A72-7288-C84F-8F7D-A809320B92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0" y="2592"/>
              <a:ext cx="432" cy="960"/>
            </a:xfrm>
            <a:prstGeom prst="ellipse">
              <a:avLst/>
            </a:prstGeom>
            <a:solidFill>
              <a:srgbClr val="CC00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  <p:sp>
          <p:nvSpPr>
            <p:cNvPr id="25" name="Oval 17">
              <a:extLst>
                <a:ext uri="{FF2B5EF4-FFF2-40B4-BE49-F238E27FC236}">
                  <a16:creationId xmlns:a16="http://schemas.microsoft.com/office/drawing/2014/main" id="{7BC1167E-39B5-2449-91F9-CF2B3AA5EC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4" y="2928"/>
              <a:ext cx="144" cy="240"/>
            </a:xfrm>
            <a:prstGeom prst="ellipse">
              <a:avLst/>
            </a:prstGeom>
            <a:solidFill>
              <a:srgbClr val="FF6600"/>
            </a:solidFill>
            <a:ln w="12700">
              <a:noFill/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63559397-0C5F-7744-9860-EDBBB58D06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01" y="2772070"/>
            <a:ext cx="3384803" cy="3247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6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65868"/>
          </a:xfrm>
        </p:spPr>
        <p:txBody>
          <a:bodyPr>
            <a:normAutofit/>
          </a:bodyPr>
          <a:lstStyle/>
          <a:p>
            <a:r>
              <a:rPr lang="pl-PL" dirty="0"/>
              <a:t>Magnesy nadprzewodnikowe LHC</a:t>
            </a:r>
          </a:p>
        </p:txBody>
      </p:sp>
      <p:pic>
        <p:nvPicPr>
          <p:cNvPr id="604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1472" y="1072480"/>
            <a:ext cx="8001000" cy="487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3917218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556C17-91C8-C34C-81E6-136FE5AAC8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417638"/>
            <a:ext cx="8291264" cy="4708525"/>
          </a:xfrm>
        </p:spPr>
        <p:txBody>
          <a:bodyPr>
            <a:normAutofit fontScale="77500" lnSpcReduction="20000"/>
          </a:bodyPr>
          <a:lstStyle/>
          <a:p>
            <a:r>
              <a:rPr lang="pl-PL" dirty="0"/>
              <a:t>Akceleratory badawcze są to wielkie urządzenia </a:t>
            </a:r>
            <a:r>
              <a:rPr lang="pl-PL" u="sng" dirty="0">
                <a:solidFill>
                  <a:srgbClr val="00B0F0"/>
                </a:solidFill>
              </a:rPr>
              <a:t>służące do przyspieszania cząstek </a:t>
            </a:r>
            <a:r>
              <a:rPr lang="pl-PL" u="sng" dirty="0" err="1">
                <a:solidFill>
                  <a:srgbClr val="00B0F0"/>
                </a:solidFill>
              </a:rPr>
              <a:t>naladowanych</a:t>
            </a:r>
            <a:r>
              <a:rPr lang="pl-PL" u="sng" dirty="0">
                <a:solidFill>
                  <a:srgbClr val="00B0F0"/>
                </a:solidFill>
              </a:rPr>
              <a:t> do prędkości bliskich prędkości światła</a:t>
            </a:r>
            <a:endParaRPr lang="pl-PL" dirty="0"/>
          </a:p>
          <a:p>
            <a:endParaRPr lang="pl-PL" dirty="0"/>
          </a:p>
          <a:p>
            <a:r>
              <a:rPr lang="pl-PL" dirty="0"/>
              <a:t>Kompleks akceleratorów w CERN jest największym i najbardziej uniwersalnym zespołem akceleratorowym na świecie </a:t>
            </a:r>
          </a:p>
          <a:p>
            <a:pPr marL="36513" indent="0">
              <a:buNone/>
            </a:pPr>
            <a:endParaRPr lang="pl-PL" dirty="0"/>
          </a:p>
          <a:p>
            <a:r>
              <a:rPr lang="pl-PL" dirty="0"/>
              <a:t>W jego skład wchodzą zarówno akceleratory liniowe jak i kołowe</a:t>
            </a:r>
          </a:p>
          <a:p>
            <a:endParaRPr lang="pl-PL" dirty="0"/>
          </a:p>
          <a:p>
            <a:r>
              <a:rPr lang="pl-PL" dirty="0"/>
              <a:t>Niemal wszystkie akceleratory stanowią ogniwa łańcucha akceleratorów przyśpieszających i dostarczających wiązkę do 27-kilometrowego LHC, który jako jedyny jest zarówno przyspieszaczem jak i zderzaczem cząstek elementarnych </a:t>
            </a:r>
          </a:p>
          <a:p>
            <a:endParaRPr lang="pl-PL" dirty="0"/>
          </a:p>
          <a:p>
            <a:r>
              <a:rPr lang="pl-PL" dirty="0"/>
              <a:t>W CERN wykorzystywane są wiązki elektronów, pozytonów, protonów, antyprotonów a także "ciężkich jonów" takich jak jądra atomów np. tlenu, argonu lub ołowiu </a:t>
            </a:r>
          </a:p>
          <a:p>
            <a:pPr marL="36513" indent="0">
              <a:buNone/>
            </a:pPr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3EFEE1-984D-754B-9478-E82B1432B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Czym są akceleratory badawcze</a:t>
            </a:r>
          </a:p>
        </p:txBody>
      </p:sp>
    </p:spTree>
    <p:extLst>
      <p:ext uri="{BB962C8B-B14F-4D97-AF65-F5344CB8AC3E}">
        <p14:creationId xmlns:p14="http://schemas.microsoft.com/office/powerpoint/2010/main" val="155972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0"/>
            <a:ext cx="8532440" cy="836712"/>
          </a:xfrm>
        </p:spPr>
        <p:txBody>
          <a:bodyPr>
            <a:normAutofit/>
          </a:bodyPr>
          <a:lstStyle/>
          <a:p>
            <a:r>
              <a:rPr lang="pl-PL"/>
              <a:t>Montaż cewek nadprzewodnikowych</a:t>
            </a:r>
          </a:p>
        </p:txBody>
      </p:sp>
      <p:pic>
        <p:nvPicPr>
          <p:cNvPr id="6246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821558"/>
            <a:ext cx="7696200" cy="520065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4016949120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534400" cy="813264"/>
          </a:xfrm>
        </p:spPr>
        <p:txBody>
          <a:bodyPr>
            <a:normAutofit/>
          </a:bodyPr>
          <a:lstStyle/>
          <a:p>
            <a:pPr eaLnBrk="1" hangingPunct="1"/>
            <a:r>
              <a:rPr lang="pl-PL" dirty="0"/>
              <a:t>Produkcja w przemyśle</a:t>
            </a:r>
          </a:p>
        </p:txBody>
      </p:sp>
      <p:pic>
        <p:nvPicPr>
          <p:cNvPr id="6451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" y="1041864"/>
            <a:ext cx="5486400" cy="487711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4518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81700" y="1047525"/>
            <a:ext cx="2895600" cy="2286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4519" name="Picture 8" descr="LT640_200x2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96200" y="2362200"/>
            <a:ext cx="1143000" cy="1219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4520" name="Picture 10" descr="ABB CS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36437" y="3352800"/>
            <a:ext cx="2895438" cy="25908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3416981442"/>
      </p:ext>
    </p:extLst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4" descr="SMA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446" y="632043"/>
            <a:ext cx="8622034" cy="54899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Rectangle 9"/>
          <p:cNvSpPr>
            <a:spLocks noChangeArrowheads="1"/>
          </p:cNvSpPr>
          <p:nvPr/>
        </p:nvSpPr>
        <p:spPr bwMode="auto">
          <a:xfrm>
            <a:off x="357158" y="-14288"/>
            <a:ext cx="8786842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3600" dirty="0">
                <a:latin typeface="Arial" pitchFamily="34" charset="0"/>
                <a:sym typeface="Monotype Sorts" pitchFamily="2" charset="2"/>
              </a:rPr>
              <a:t>Montaż finalny magnesów w kriostatach</a:t>
            </a:r>
          </a:p>
        </p:txBody>
      </p:sp>
    </p:spTree>
    <p:extLst>
      <p:ext uri="{BB962C8B-B14F-4D97-AF65-F5344CB8AC3E}">
        <p14:creationId xmlns:p14="http://schemas.microsoft.com/office/powerpoint/2010/main" val="3300664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 descr="0403011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329" y="1124744"/>
            <a:ext cx="8956747" cy="4429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14282" y="0"/>
            <a:ext cx="8786842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3600" dirty="0">
                <a:latin typeface="Arial" pitchFamily="34" charset="0"/>
                <a:sym typeface="Monotype Sorts" pitchFamily="2" charset="2"/>
              </a:rPr>
              <a:t>Testy w stacji testów</a:t>
            </a:r>
          </a:p>
        </p:txBody>
      </p:sp>
    </p:spTree>
    <p:extLst>
      <p:ext uri="{BB962C8B-B14F-4D97-AF65-F5344CB8AC3E}">
        <p14:creationId xmlns:p14="http://schemas.microsoft.com/office/powerpoint/2010/main" val="1420757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last magn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500" y="764704"/>
            <a:ext cx="4968875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5" descr="0704009_02-A5-at-72-dp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772659"/>
            <a:ext cx="3536944" cy="5207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9"/>
          <p:cNvSpPr>
            <a:spLocks noChangeArrowheads="1"/>
          </p:cNvSpPr>
          <p:nvPr/>
        </p:nvSpPr>
        <p:spPr bwMode="auto">
          <a:xfrm>
            <a:off x="357158" y="-14288"/>
            <a:ext cx="8786842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3600" dirty="0">
                <a:latin typeface="Arial" pitchFamily="34" charset="0"/>
                <a:sym typeface="Monotype Sorts" pitchFamily="2" charset="2"/>
              </a:rPr>
              <a:t>Podroż 100m pod ziemie</a:t>
            </a:r>
          </a:p>
        </p:txBody>
      </p:sp>
    </p:spTree>
    <p:extLst>
      <p:ext uri="{BB962C8B-B14F-4D97-AF65-F5344CB8AC3E}">
        <p14:creationId xmlns:p14="http://schemas.microsoft.com/office/powerpoint/2010/main" val="161057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mediaarchive.cern.ch/MediaArchive/Photo/Public/2005/0503013/0503013_03/0503013_03-A4-at-144-dp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6632"/>
            <a:ext cx="9144000" cy="5956340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57158" y="5188730"/>
            <a:ext cx="4071966" cy="784830"/>
          </a:xfrm>
          <a:prstGeom prst="rect">
            <a:avLst/>
          </a:prstGeom>
          <a:solidFill>
            <a:schemeClr val="accent6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dirty="0">
                <a:latin typeface="Arial" pitchFamily="34" charset="0"/>
              </a:rPr>
              <a:t>…i podroż w tunelu </a:t>
            </a:r>
            <a:endParaRPr lang="pl-PL" sz="1800" dirty="0">
              <a:latin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pl-PL" sz="1800" dirty="0">
                <a:latin typeface="Arial" pitchFamily="34" charset="0"/>
              </a:rPr>
              <a:t>30’000 km z prędkością 2 km/h!</a:t>
            </a:r>
          </a:p>
        </p:txBody>
      </p:sp>
      <p:sp>
        <p:nvSpPr>
          <p:cNvPr id="6" name="TextBox 48"/>
          <p:cNvSpPr txBox="1">
            <a:spLocks noChangeArrowheads="1"/>
          </p:cNvSpPr>
          <p:nvPr/>
        </p:nvSpPr>
        <p:spPr bwMode="auto">
          <a:xfrm>
            <a:off x="4857752" y="5266662"/>
            <a:ext cx="4046809" cy="707886"/>
          </a:xfrm>
          <a:prstGeom prst="rect">
            <a:avLst/>
          </a:prstGeom>
          <a:solidFill>
            <a:schemeClr val="accent6"/>
          </a:solidFill>
          <a:ln>
            <a:headEnd/>
            <a:tailEnd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pl-PL" sz="2000" b="1" dirty="0"/>
              <a:t>Waga urządzeń w tunelu: </a:t>
            </a:r>
          </a:p>
          <a:p>
            <a:pPr algn="ctr"/>
            <a:r>
              <a:rPr lang="pl-PL" sz="2000" b="1" dirty="0"/>
              <a:t>50 000 t</a:t>
            </a:r>
          </a:p>
        </p:txBody>
      </p:sp>
    </p:spTree>
    <p:extLst>
      <p:ext uri="{BB962C8B-B14F-4D97-AF65-F5344CB8AC3E}">
        <p14:creationId xmlns:p14="http://schemas.microsoft.com/office/powerpoint/2010/main" val="21497151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392" y="620688"/>
            <a:ext cx="8423271" cy="549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214282" y="-27384"/>
            <a:ext cx="8786842" cy="646331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3600" dirty="0">
                <a:latin typeface="Arial" pitchFamily="34" charset="0"/>
                <a:sym typeface="Monotype Sorts" pitchFamily="2" charset="2"/>
              </a:rPr>
              <a:t>Instalacja – setki tysięcy połączeń</a:t>
            </a:r>
          </a:p>
        </p:txBody>
      </p:sp>
      <p:pic>
        <p:nvPicPr>
          <p:cNvPr id="7" name="Picture 12" descr="LHC_tunnel_0504028_02_c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682586"/>
            <a:ext cx="5321307" cy="403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0704007_01-A5-at-72-dp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63975" y="2573313"/>
            <a:ext cx="52800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60432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4419600" y="609601"/>
            <a:ext cx="4724400" cy="3287318"/>
            <a:chOff x="2976" y="384"/>
            <a:chExt cx="2784" cy="1856"/>
          </a:xfrm>
        </p:grpSpPr>
        <p:pic>
          <p:nvPicPr>
            <p:cNvPr id="36874" name="Picture 10" descr="IMG_4004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976" y="384"/>
              <a:ext cx="2784" cy="1856"/>
            </a:xfrm>
            <a:prstGeom prst="rect">
              <a:avLst/>
            </a:prstGeom>
            <a:noFill/>
          </p:spPr>
        </p:pic>
        <p:sp>
          <p:nvSpPr>
            <p:cNvPr id="36876" name="Text Box 12"/>
            <p:cNvSpPr txBox="1">
              <a:spLocks noChangeAspect="1" noChangeArrowheads="1"/>
            </p:cNvSpPr>
            <p:nvPr/>
          </p:nvSpPr>
          <p:spPr bwMode="auto">
            <a:xfrm>
              <a:off x="3465" y="405"/>
              <a:ext cx="1769" cy="346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dirty="0">
                  <a:solidFill>
                    <a:schemeClr val="accent2"/>
                  </a:solidFill>
                  <a:latin typeface="Verdana" pitchFamily="34" charset="0"/>
                  <a:sym typeface="Symbol" pitchFamily="18" charset="2"/>
                </a:rPr>
                <a:t>LHC Beam dump Lines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dirty="0">
                  <a:solidFill>
                    <a:schemeClr val="accent2"/>
                  </a:solidFill>
                  <a:latin typeface="Verdana" pitchFamily="34" charset="0"/>
                  <a:sym typeface="Symbol" pitchFamily="18" charset="2"/>
                </a:rPr>
                <a:t>(TD62 &amp; TD68)</a:t>
              </a:r>
              <a:endParaRPr lang="en-GB" baseline="33000" dirty="0">
                <a:solidFill>
                  <a:schemeClr val="accent2"/>
                </a:solidFill>
                <a:latin typeface="Verdana" pitchFamily="34" charset="0"/>
              </a:endParaRPr>
            </a:p>
          </p:txBody>
        </p:sp>
      </p:grp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0" y="609601"/>
            <a:ext cx="4419600" cy="6248400"/>
            <a:chOff x="0" y="384"/>
            <a:chExt cx="2784" cy="3936"/>
          </a:xfrm>
        </p:grpSpPr>
        <p:pic>
          <p:nvPicPr>
            <p:cNvPr id="36871" name="Picture 7" descr="PICT1020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384"/>
              <a:ext cx="2784" cy="2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873" name="Picture 9" descr="PICT341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2483"/>
              <a:ext cx="2784" cy="1837"/>
            </a:xfrm>
            <a:prstGeom prst="rect">
              <a:avLst/>
            </a:prstGeom>
            <a:noFill/>
          </p:spPr>
        </p:pic>
        <p:sp>
          <p:nvSpPr>
            <p:cNvPr id="36875" name="Text Box 11"/>
            <p:cNvSpPr txBox="1">
              <a:spLocks noChangeAspect="1" noChangeArrowheads="1"/>
            </p:cNvSpPr>
            <p:nvPr/>
          </p:nvSpPr>
          <p:spPr bwMode="auto">
            <a:xfrm>
              <a:off x="360" y="405"/>
              <a:ext cx="1927" cy="346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dirty="0">
                  <a:solidFill>
                    <a:schemeClr val="accent2"/>
                  </a:solidFill>
                  <a:latin typeface="Verdana" pitchFamily="34" charset="0"/>
                  <a:sym typeface="Symbol" pitchFamily="18" charset="2"/>
                </a:rPr>
                <a:t>SPS to LHC Transfer Lines</a:t>
              </a: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FontTx/>
                <a:buNone/>
                <a:tabLst>
                  <a:tab pos="723900" algn="l"/>
                  <a:tab pos="1447800" algn="l"/>
                  <a:tab pos="2171700" algn="l"/>
                </a:tabLst>
              </a:pPr>
              <a:r>
                <a:rPr lang="en-US" dirty="0">
                  <a:solidFill>
                    <a:schemeClr val="accent2"/>
                  </a:solidFill>
                  <a:latin typeface="Verdana" pitchFamily="34" charset="0"/>
                  <a:sym typeface="Symbol" pitchFamily="18" charset="2"/>
                </a:rPr>
                <a:t>(TI2 &amp; TI8)</a:t>
              </a:r>
              <a:endParaRPr lang="en-GB" baseline="33000" dirty="0">
                <a:solidFill>
                  <a:schemeClr val="accent2"/>
                </a:solidFill>
                <a:latin typeface="Verdana" pitchFamily="34" charset="0"/>
              </a:endParaRPr>
            </a:p>
          </p:txBody>
        </p:sp>
      </p:grpSp>
      <p:pic>
        <p:nvPicPr>
          <p:cNvPr id="12" name="Picture 10" descr="IMG_3736-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3924300"/>
            <a:ext cx="4724400" cy="2961083"/>
          </a:xfrm>
          <a:prstGeom prst="rect">
            <a:avLst/>
          </a:prstGeom>
          <a:noFill/>
        </p:spPr>
      </p:pic>
      <p:sp>
        <p:nvSpPr>
          <p:cNvPr id="13" name="Title 1"/>
          <p:cNvSpPr txBox="1">
            <a:spLocks/>
          </p:cNvSpPr>
          <p:nvPr/>
        </p:nvSpPr>
        <p:spPr>
          <a:xfrm>
            <a:off x="0" y="0"/>
            <a:ext cx="9144000" cy="57148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3200" b="1" i="0" strike="noStrike" kern="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Akcelerator</a:t>
            </a:r>
            <a:r>
              <a:rPr kumimoji="0" lang="en-US" sz="3200" b="1" i="0" strike="noStrike" kern="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LHC</a:t>
            </a:r>
            <a:r>
              <a:rPr kumimoji="0" lang="pl-PL" sz="3200" b="1" i="0" strike="noStrike" kern="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pl-PL" sz="3200" b="1" i="0" strike="noStrike" kern="0" cap="none" spc="0" normalizeH="0" baseline="0" noProof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pl-PL" sz="3200" b="1" i="0" strike="noStrike" kern="0" cap="none" spc="0" normalizeH="0" baseline="0" noProof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3929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534400" cy="1041864"/>
          </a:xfrm>
        </p:spPr>
        <p:txBody>
          <a:bodyPr>
            <a:normAutofit fontScale="90000"/>
          </a:bodyPr>
          <a:lstStyle/>
          <a:p>
            <a:r>
              <a:rPr lang="pl-PL" dirty="0"/>
              <a:t>Magnesy nadprzewodnikowe w tunelu LHC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072480"/>
            <a:ext cx="7772400" cy="4876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 flipH="1">
            <a:off x="5029200" y="1148680"/>
            <a:ext cx="3331844" cy="830997"/>
          </a:xfrm>
          <a:prstGeom prst="rect">
            <a:avLst/>
          </a:prstGeom>
          <a:solidFill>
            <a:schemeClr val="accent6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sz="2400" b="1" dirty="0">
                <a:solidFill>
                  <a:srgbClr val="FF0000"/>
                </a:solidFill>
                <a:latin typeface="Book Antiqua" pitchFamily="18" charset="0"/>
              </a:rPr>
              <a:t>Magnesy w regularnej części łuku LHC</a:t>
            </a:r>
          </a:p>
        </p:txBody>
      </p:sp>
    </p:spTree>
    <p:extLst>
      <p:ext uri="{BB962C8B-B14F-4D97-AF65-F5344CB8AC3E}">
        <p14:creationId xmlns:p14="http://schemas.microsoft.com/office/powerpoint/2010/main" val="146484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rmAutofit/>
          </a:bodyPr>
          <a:lstStyle/>
          <a:p>
            <a:r>
              <a:rPr lang="pl-PL" sz="2800" b="1" dirty="0"/>
              <a:t>Nadprzewodnikowe wnęki rezonansowe LHC</a:t>
            </a:r>
          </a:p>
        </p:txBody>
      </p:sp>
      <p:pic>
        <p:nvPicPr>
          <p:cNvPr id="7170" name="Picture 2" descr="https://cds.cern.ch/record/2293083/files/LHC-P4-47.jpg?subformat=icon-1440">
            <a:extLst>
              <a:ext uri="{FF2B5EF4-FFF2-40B4-BE49-F238E27FC236}">
                <a16:creationId xmlns:a16="http://schemas.microsoft.com/office/drawing/2014/main" id="{069AA3B2-7521-0D44-8BE0-15D87BABA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6" y="928607"/>
            <a:ext cx="7639023" cy="5092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12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924296"/>
          </a:xfrm>
        </p:spPr>
        <p:txBody>
          <a:bodyPr>
            <a:normAutofit/>
          </a:bodyPr>
          <a:lstStyle/>
          <a:p>
            <a:pPr algn="ctr"/>
            <a:r>
              <a:rPr lang="pl-PL" u="sng" dirty="0"/>
              <a:t>Kompleks akceleratorów w CERN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980728"/>
            <a:ext cx="7772400" cy="5067300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781300" y="4437112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778125" y="4437112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5797550" y="2420888"/>
            <a:ext cx="114300" cy="114300"/>
          </a:xfrm>
          <a:prstGeom prst="ellipse">
            <a:avLst/>
          </a:prstGeom>
          <a:solidFill>
            <a:srgbClr val="0000FF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5657850" y="3212976"/>
            <a:ext cx="114300" cy="1143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4464050" y="1109762"/>
            <a:ext cx="125412" cy="125412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3" name="Picture 11" descr="MCDD00942_0000[1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5587" y="836712"/>
            <a:ext cx="8588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4421187" y="1117699"/>
            <a:ext cx="152400" cy="1524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800" dirty="0"/>
              <a:t>?</a:t>
            </a:r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421187" y="1117699"/>
            <a:ext cx="152400" cy="152400"/>
          </a:xfrm>
          <a:prstGeom prst="ellipse">
            <a:avLst/>
          </a:prstGeom>
          <a:solidFill>
            <a:srgbClr val="FF33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800" dirty="0"/>
              <a:t>?</a:t>
            </a:r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97387" y="1117699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800" dirty="0"/>
              <a:t>?</a:t>
            </a: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497387" y="1117699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r>
              <a:rPr lang="en-US" sz="1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09751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2014 0.01898 0.04027 0.03796 0.05104 0.04652 C 0.0618 0.05509 0.06128 0.05069 0.0651 0.05208 C 0.06892 0.05347 0.07152 0.05439 0.07448 0.05486 C 0.07743 0.05532 0.07899 0.05555 0.08333 0.05555 C 0.08767 0.05555 0.09496 0.05532 0.10104 0.05416 L 0.11979 0.04791 C 0.12291 0.04537 0.12239 0.0412 0.12031 0.03819 C 0.11823 0.03518 0.11128 0.03148 0.10677 0.02986 C 0.10225 0.02824 0.09809 0.0287 0.09323 0.02847 C 0.08836 0.02824 0.08229 0.02731 0.07708 0.02777 C 0.07187 0.02824 0.0658 0.03032 0.06146 0.03194 C 0.05711 0.03356 0.05208 0.03541 0.05052 0.0375 C 0.04896 0.03958 0.05 0.04282 0.05208 0.04513 C 0.05416 0.04745 0.05868 0.04976 0.06354 0.05138 C 0.0684 0.053 0.07517 0.05532 0.08177 0.05555 C 0.08836 0.05578 0.09722 0.05509 0.10364 0.05347 C 0.11007 0.05185 0.11875 0.04884 0.12083 0.04513 C 0.12291 0.04143 0.11996 0.03379 0.11614 0.03125 C 0.11232 0.0287 0.1033 0.03125 0.09739 0.02986 C 0.09149 0.02847 0.08593 0.02523 0.08073 0.02291 C 0.07552 0.0206 0.07048 0.01875 0.06614 0.01597 C 0.0618 0.01319 0.05677 0.01018 0.05468 0.00625 C 0.0526 0.00231 0.05243 -0.00417 0.05312 -0.00764 C 0.05382 -0.01112 0.0559 -0.01227 0.05885 -0.01528 C 0.0618 -0.01829 0.0658 -0.02246 0.07083 -0.025 C 0.07586 -0.02755 0.08316 -0.02894 0.08854 -0.03056 C 0.09392 -0.03218 0.09861 -0.0345 0.10364 -0.03542 C 0.10868 -0.03635 0.11475 -0.03635 0.11927 -0.03681 C 0.12378 -0.03727 0.12621 -0.03866 0.13125 -0.03889 C 0.13628 -0.03913 0.14409 -0.03889 0.15 -0.03889 C 0.1559 -0.03889 0.16198 -0.03936 0.16718 -0.03889 C 0.17239 -0.03843 0.17639 -0.03681 0.18125 -0.03612 C 0.18611 -0.03542 0.19236 -0.03588 0.19687 -0.03473 C 0.20139 -0.03357 0.20399 -0.03149 0.20833 -0.02987 C 0.21267 -0.02825 0.2184 -0.02755 0.22291 -0.025 C 0.22743 -0.02246 0.23316 -0.01806 0.23593 -0.01459 C 0.23871 -0.01112 0.2401 -0.00695 0.2401 -0.00348 C 0.2401 4.81481E-6 0.23889 0.00393 0.23646 0.00694 C 0.23402 0.00995 0.22968 0.0125 0.225 0.01527 C 0.22031 0.01805 0.21458 0.02152 0.20833 0.02361 C 0.20208 0.02569 0.1967 0.02731 0.1875 0.02847 C 0.1783 0.02962 0.16371 0.03078 0.1526 0.03125 C 0.14149 0.03171 0.13038 0.03217 0.12031 0.03125 C 0.11024 0.03032 0.10104 0.02731 0.09218 0.025 C 0.08333 0.02268 0.07291 0.02013 0.06666 0.01666 C 0.06041 0.01319 0.05625 0.00787 0.05416 0.00347 C 0.05208 -0.00093 0.05277 -0.00602 0.05416 -0.00973 C 0.05555 -0.01343 0.05972 -0.0169 0.06302 -0.01945 C 0.06632 -0.022 0.06771 -0.02315 0.07396 -0.0257 C 0.08021 -0.02825 0.09149 -0.03264 0.10052 -0.03473 C 0.10955 -0.03681 0.11771 -0.03774 0.12812 -0.0382 C 0.13854 -0.03866 0.15225 -0.03889 0.16354 -0.0382 C 0.17482 -0.0375 0.18559 -0.03681 0.19635 -0.03403 C 0.20711 -0.03125 0.22083 -0.02686 0.22812 -0.02223 C 0.23541 -0.0176 0.23958 -0.01135 0.24062 -0.00625 C 0.24166 -0.00116 0.23871 0.00439 0.23437 0.00902 C 0.23003 0.01365 0.22257 0.01828 0.21458 0.02152 C 0.20659 0.02476 0.19965 0.02754 0.18646 0.02916 C 0.17326 0.03078 0.15 0.03171 0.13489 0.03125 C 0.11979 0.03078 0.10816 0.02939 0.09583 0.02638 C 0.0835 0.02337 0.06823 0.01851 0.06093 0.0125 C 0.05364 0.00648 0.05434 0.00092 0.05208 -0.00973 C 0.04982 -0.02038 0.05052 -0.02755 0.04791 -0.05139 C 0.04531 -0.07524 0.03975 -0.12246 0.03646 -0.15278 C 0.03316 -0.18311 0.02916 -0.21922 0.02812 -0.23334 C 0.02708 -0.24746 0.02812 -0.23519 0.02968 -0.2382 C 0.03125 -0.24121 0.03211 -0.24607 0.03698 -0.25139 C 0.04184 -0.25672 0.04878 -0.26528 0.05885 -0.27084 C 0.06892 -0.27639 0.08281 -0.28079 0.09791 -0.28542 C 0.11302 -0.29005 0.12916 -0.29584 0.14948 -0.29862 C 0.16979 -0.30139 0.19826 -0.30232 0.22031 -0.30209 C 0.24236 -0.30186 0.26024 -0.30116 0.28229 -0.29723 C 0.30434 -0.29329 0.33385 -0.28681 0.3526 -0.27848 C 0.37135 -0.27014 0.38802 -0.25857 0.39479 -0.24723 C 0.40156 -0.23588 0.40191 -0.22176 0.39323 -0.21042 C 0.38455 -0.19908 0.3625 -0.18727 0.34218 -0.17917 C 0.32187 -0.17107 0.30191 -0.16459 0.27083 -0.16181 C 0.23975 -0.15903 0.18923 -0.15764 0.15521 -0.16181 C 0.12118 -0.16598 0.08732 -0.17686 0.06614 -0.18681 C 0.04496 -0.19676 0.03142 -0.2095 0.0276 -0.22153 C 0.02378 -0.23357 0.02795 -0.24792 0.04271 -0.25973 C 0.05746 -0.27153 0.08559 -0.28426 0.11614 -0.29167 C 0.1467 -0.29908 0.19097 -0.30487 0.22656 -0.30417 C 0.26215 -0.30348 0.30347 -0.29491 0.32968 -0.2875 C 0.3559 -0.2801 0.37205 -0.26945 0.38385 -0.25973 C 0.39566 -0.25 0.40156 -0.24005 0.4 -0.22917 C 0.39843 -0.21829 0.38854 -0.20417 0.37396 -0.19445 C 0.35937 -0.18473 0.32534 -0.17616 0.3125 -0.1713 " pathEditMode="relative" rAng="0" ptsTypes="aaaaaAaaaaaaaaaaaaaaaaaaaaaaaaaaaaaaaaaaaaaaaaaaaaaaaaaaaaaaaaaaaaaaaaaaaaaaaaaaaaaaaaaaa">
                                      <p:cBhvr>
                                        <p:cTn id="6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125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fill="hold" grpId="1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209 0.00093 C -0.00504 0.00255 -0.00764 0.00417 -0.0099 0.00371 C -0.01198 0.00324 0.00035 0.00185 -0.01597 -0.00185 C -0.03264 -0.00555 -0.08594 -0.01597 -0.10834 -0.01852 C -0.13073 -0.02106 -0.12257 -0.01597 -0.15 -0.01759 C -0.17761 -0.01921 -0.23316 -0.0206 -0.27379 -0.02777 C -0.31406 -0.03495 -0.3632 -0.05 -0.39236 -0.06111 C -0.42153 -0.07222 -0.43351 -0.08102 -0.44861 -0.09444 C -0.46372 -0.10787 -0.47865 -0.12569 -0.48334 -0.14166 C -0.48802 -0.15764 -0.48646 -0.1743 -0.47709 -0.19074 C -0.46771 -0.20717 -0.45104 -0.22569 -0.42709 -0.24074 C -0.40313 -0.25578 -0.37691 -0.2699 -0.33334 -0.28055 C -0.28993 -0.2912 -0.21858 -0.30208 -0.16597 -0.30463 C -0.11354 -0.30717 -0.0684 -0.30578 -0.01806 -0.29629 C 0.03194 -0.2868 0.09965 -0.26389 0.13472 -0.24722 C 0.16979 -0.23055 0.18125 -0.21458 0.19236 -0.19629 C 0.20347 -0.17801 0.20937 -0.15717 0.20139 -0.13796 C 0.1934 -0.11875 0.16198 -0.09467 0.14444 -0.08148 C 0.12691 -0.06828 0.10955 -0.06435 0.09583 -0.05833 C 0.08212 -0.05231 0.08003 -0.05069 0.06163 -0.04537 C 0.0434 -0.04004 0.02187 -0.03171 -0.01406 -0.02685 C -0.04983 -0.02199 -0.10695 -0.01504 -0.15278 -0.01574 C -0.19879 -0.01643 -0.24584 -0.02199 -0.28976 -0.03148 C -0.33334 -0.04097 -0.3842 -0.05625 -0.41528 -0.07222 C -0.44636 -0.08819 -0.46563 -0.10833 -0.47639 -0.12777 C -0.48715 -0.14722 -0.48854 -0.17037 -0.47986 -0.18889 C -0.47118 -0.2074 -0.44601 -0.22477 -0.42431 -0.23889 C -0.40261 -0.25301 -0.38403 -0.26389 -0.35 -0.27407 C -0.31597 -0.28426 -0.26511 -0.2949 -0.22014 -0.3 C -0.17518 -0.30509 -0.12483 -0.3074 -0.08073 -0.30463 C -0.03646 -0.30185 0.00903 -0.29328 0.04566 -0.28333 C 0.08246 -0.27338 0.11458 -0.26041 0.14028 -0.24444 C 0.16597 -0.22847 0.18993 -0.20486 0.2 -0.18703 C 0.21007 -0.16921 0.20885 -0.1544 0.20069 -0.13703 C 0.19253 -0.11967 0.18107 -0.0993 0.15139 -0.0824 C 0.1217 -0.06574 0.06545 -0.04606 0.02274 -0.03518 C -0.01979 -0.0243 -0.06146 -0.01967 -0.10486 -0.01759 C -0.14844 -0.01551 -0.19271 -0.01643 -0.23889 -0.02315 C -0.28525 -0.02986 -0.34514 -0.04375 -0.38195 -0.0574 C -0.41875 -0.07106 -0.44254 -0.08958 -0.45972 -0.10555 C -0.47691 -0.12152 -0.4849 -0.13565 -0.48542 -0.1537 C -0.48594 -0.17176 -0.47622 -0.19699 -0.4625 -0.21389 C -0.44879 -0.23078 -0.42518 -0.24421 -0.40278 -0.25555 C -0.38038 -0.2669 -0.36094 -0.27477 -0.32847 -0.2824 C -0.29618 -0.29004 -0.24028 -0.29815 -0.20764 -0.30185 C -0.175 -0.30555 -0.14445 -0.30648 -0.13281 -0.30463 " pathEditMode="relative" ptsTypes="aaaaaaaaaaaaaaaaaaaaaaaaaaaaaaaaaaaaaaaaaaaaaA">
                                      <p:cBhvr>
                                        <p:cTn id="12" dur="3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-3.88889E-6 0.00092 C 0.02014 0.01967 0.04028 0.03889 0.05105 0.04722 C 0.06181 0.05601 0.06129 0.05162 0.06511 0.05301 C 0.06893 0.05439 0.07153 0.05509 0.07448 0.05578 C 0.07743 0.05601 0.079 0.05625 0.08334 0.05625 C 0.08768 0.05625 0.09497 0.05601 0.10105 0.05486 L 0.1198 0.04861 C 0.12292 0.04606 0.1224 0.04213 0.12032 0.03912 C 0.11823 0.03611 0.11129 0.03217 0.10677 0.03055 C 0.10226 0.02893 0.09809 0.02963 0.09323 0.02916 C 0.08837 0.02893 0.0823 0.02824 0.07709 0.0287 C 0.07188 0.02893 0.0658 0.03125 0.06146 0.03287 C 0.05712 0.03449 0.05209 0.03634 0.05052 0.03819 C 0.04896 0.04051 0.05 0.04375 0.05209 0.04583 C 0.05417 0.04838 0.05868 0.05046 0.06355 0.05208 C 0.06841 0.05393 0.07518 0.05601 0.08177 0.05625 C 0.08837 0.05648 0.09723 0.05601 0.10365 0.05439 C 0.11007 0.05277 0.11875 0.04976 0.12084 0.04583 C 0.12292 0.04236 0.11997 0.03472 0.11615 0.03194 C 0.11233 0.02963 0.1033 0.03194 0.0974 0.03055 C 0.0915 0.02916 0.08594 0.02592 0.08073 0.02384 C 0.07552 0.02129 0.07049 0.01967 0.06615 0.01666 C 0.06181 0.01389 0.05677 0.01088 0.05469 0.00717 C 0.05261 0.00301 0.05243 -0.00324 0.05313 -0.00672 C 0.05382 -0.01042 0.05591 -0.01135 0.05886 -0.01436 C 0.06181 -0.01736 0.0658 -0.02153 0.07084 -0.02431 C 0.07587 -0.02662 0.08316 -0.02801 0.08855 -0.02963 C 0.09393 -0.03149 0.09862 -0.03357 0.10365 -0.03473 C 0.10868 -0.03542 0.11476 -0.03542 0.1191 -0.03611 C 0.12379 -0.03635 0.12622 -0.03797 0.13125 -0.03797 C 0.13629 -0.0382 0.1441 -0.03797 0.15 -0.03797 C 0.15591 -0.03797 0.16198 -0.03843 0.16719 -0.03797 C 0.1724 -0.03774 0.17639 -0.03611 0.18125 -0.03519 C 0.18612 -0.03473 0.19237 -0.03496 0.19688 -0.0338 C 0.20122 -0.03264 0.204 -0.03056 0.20816 -0.02894 C 0.21268 -0.02732 0.21841 -0.02662 0.22292 -0.02431 C 0.22743 -0.02153 0.23316 -0.01713 0.23594 -0.01366 C 0.23855 -0.01042 0.24011 -0.00602 0.24011 -0.00278 C 0.24011 0.00092 0.23872 0.00463 0.23646 0.00764 C 0.23403 0.01064 0.22969 0.01342 0.225 0.0162 C 0.22032 0.01898 0.21459 0.02245 0.20816 0.0243 C 0.20209 0.02662 0.19671 0.02824 0.1875 0.02916 C 0.1783 0.03032 0.16372 0.03171 0.15261 0.03194 C 0.1415 0.03264 0.13039 0.0331 0.12032 0.03194 C 0.11025 0.03125 0.10105 0.02824 0.09219 0.02569 C 0.08334 0.02361 0.07292 0.02106 0.06667 0.01759 C 0.06042 0.01389 0.05625 0.00879 0.05417 0.00439 C 0.05209 3.7037E-6 0.05278 -0.0051 0.05417 -0.00903 C 0.05556 -0.0125 0.05973 -0.01598 0.06302 -0.01852 C 0.06632 -0.0213 0.06771 -0.02246 0.07396 -0.02477 C 0.08021 -0.02732 0.0915 -0.03172 0.10035 -0.0338 C 0.10955 -0.03611 0.11771 -0.03681 0.12813 -0.03727 C 0.13855 -0.03797 0.15226 -0.03797 0.16355 -0.03727 C 0.17483 -0.03658 0.18559 -0.03611 0.19636 -0.03334 C 0.20712 -0.03033 0.22084 -0.02593 0.22813 -0.0213 C 0.23542 -0.01667 0.23959 -0.01065 0.24063 -0.00533 C 0.24167 -0.00024 0.23855 0.00532 0.23438 0.00995 C 0.23004 0.01458 0.22257 0.01921 0.21459 0.02245 C 0.2066 0.02569 0.19966 0.02847 0.18646 0.03009 C 0.17327 0.03171 0.15 0.03264 0.1349 0.03194 C 0.1198 0.03171 0.10799 0.03032 0.09584 0.02731 C 0.08351 0.0243 0.06823 0.01944 0.06094 0.01342 C 0.05365 0.0074 0.05434 0.00162 0.05209 -0.00903 C 0.04983 -0.01968 0.05052 -0.02662 0.04792 -0.05047 C 0.04532 -0.07431 0.03976 -0.12176 0.03646 -0.15209 C 0.03316 -0.18241 0.02917 -0.21829 0.02813 -0.23264 C 0.02709 -0.24653 0.02813 -0.23449 0.02969 -0.23727 C 0.03125 -0.24028 0.03212 -0.24514 0.03698 -0.25047 C 0.04184 -0.25579 0.04879 -0.26436 0.05886 -0.26991 C 0.06893 -0.27547 0.08282 -0.27986 0.09792 -0.28449 C 0.11302 -0.28912 0.12917 -0.29491 0.14948 -0.29769 C 0.1698 -0.30047 0.19827 -0.30139 0.22032 -0.30116 C 0.24237 -0.30093 0.26025 -0.30024 0.2823 -0.2963 C 0.30434 -0.29236 0.33386 -0.28588 0.35261 -0.27755 C 0.37136 -0.26922 0.38802 -0.25764 0.3948 -0.2463 C 0.40157 -0.23496 0.40191 -0.22084 0.39323 -0.20949 C 0.38455 -0.19815 0.3625 -0.18635 0.34219 -0.17848 C 0.32188 -0.17014 0.30191 -0.16366 0.27084 -0.16111 C 0.23976 -0.15811 0.18924 -0.15672 0.15521 -0.16111 C 0.12118 -0.16505 0.08733 -0.17616 0.06615 -0.18588 C 0.04497 -0.19584 0.03143 -0.20857 0.02761 -0.22084 C 0.02379 -0.23264 0.02796 -0.24699 0.04271 -0.2588 C 0.05747 -0.27061 0.08559 -0.28334 0.11615 -0.29074 C 0.14671 -0.29815 0.19098 -0.30394 0.22657 -0.30324 C 0.26216 -0.30255 0.30348 -0.29399 0.32969 -0.28658 C 0.35591 -0.27917 0.37205 -0.26852 0.38386 -0.2588 C 0.39566 -0.24908 0.40157 -0.23912 0.4 -0.22848 C 0.39844 -0.21736 0.38768 -0.20301 0.37396 -0.19352 C 0.36025 -0.18403 0.34184 -0.17732 0.31771 -0.1713 C 0.29358 -0.16528 0.24671 -0.16042 0.22917 -0.15811 C 0.21146 -0.15579 0.23073 -0.15649 0.21146 -0.15811 C 0.19219 -0.15973 0.14289 -0.15973 0.11355 -0.16783 C 0.08421 -0.17616 0.0474 -0.1919 0.0349 -0.20672 C 0.0224 -0.22153 0.02379 -0.24236 0.03855 -0.25672 C 0.0533 -0.27107 0.09115 -0.28542 0.12292 -0.29283 C 0.15469 -0.30024 0.19914 -0.30186 0.22917 -0.30186 C 0.25921 -0.30186 0.28646 -0.29561 0.30365 -0.29283 C 0.32084 -0.29005 0.32743 -0.28611 0.3323 -0.28449 " pathEditMode="relative" rAng="0" ptsTypes="aaaaaAaaaaaaaaaaaaaaaaaaaaaaaaaaaaaaaaaaaaaaaaaaaaaaaaaaaaaaaaaaaaaaaaaaaaaaaaaaaaaaaaaaaaaaaaaaaA">
                                      <p:cBhvr>
                                        <p:cTn id="1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100" y="-1250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0" presetClass="path" presetSubtype="0" fill="hold" grpId="1" nodeType="withEffect">
                                  <p:stCondLst>
                                    <p:cond delay="6300"/>
                                  </p:stCondLst>
                                  <p:childTnLst>
                                    <p:animMotion origin="layout" path="M 0.00277 0.00023 C 0.01128 -0.00185 0.01979 -0.0037 0.02638 -0.00347 C 0.03298 -0.00324 0.0375 1.48148E-6 0.04236 0.00209 C 0.04722 0.00417 0.04895 0.00579 0.05625 0.00949 C 0.06354 0.0132 0.07534 0.02107 0.08611 0.02431 C 0.09687 0.02755 0.10972 0.02963 0.12083 0.02894 C 0.13194 0.02824 0.14288 0.02685 0.15277 0.0206 C 0.16267 0.01435 0.17378 0.00232 0.18055 -0.0081 C 0.18732 -0.01852 0.1927 -0.02916 0.19305 -0.04143 C 0.1934 -0.0537 0.19079 -0.06782 0.18263 -0.08125 C 0.17447 -0.09467 0.16701 -0.10787 0.14375 -0.12199 C 0.12048 -0.13611 0.07777 -0.15555 0.04305 -0.16643 C 0.00833 -0.17731 -0.02761 -0.18287 -0.06459 -0.1868 C -0.10157 -0.19074 -0.13525 -0.19305 -0.17917 -0.19051 C -0.22309 -0.18796 -0.28386 -0.18194 -0.32778 -0.17106 C -0.37171 -0.16018 -0.41493 -0.14259 -0.44237 -0.12477 C -0.4698 -0.10694 -0.48594 -0.08472 -0.49237 -0.06458 C -0.49879 -0.04444 -0.49462 -0.02338 -0.48056 -0.0044 C -0.4665 0.01459 -0.44271 0.0338 -0.40764 0.04931 C -0.37257 0.06482 -0.32309 0.08056 -0.27014 0.0882 C -0.21719 0.09584 -0.14948 0.10047 -0.09028 0.0956 C -0.03108 0.09074 0.04045 0.07593 0.08472 0.05949 C 0.12899 0.04306 0.15781 0.0176 0.17569 -0.00254 C 0.19357 -0.02268 0.19357 -0.0449 0.19166 -0.0618 C 0.18975 -0.0787 0.18159 -0.08889 0.16458 -0.10347 C 0.14757 -0.11805 0.1217 -0.1368 0.08958 -0.14977 C 0.05746 -0.16273 0.01041 -0.17453 -0.02848 -0.18125 C -0.06737 -0.18796 -0.10434 -0.18935 -0.14375 -0.18958 C -0.18316 -0.18981 -0.22414 -0.18842 -0.26459 -0.18217 C -0.30504 -0.17592 -0.35174 -0.16666 -0.38681 -0.15254 C -0.42188 -0.13842 -0.45712 -0.11666 -0.475 -0.09791 C -0.49289 -0.07916 -0.4974 -0.05972 -0.49375 -0.03958 C -0.49011 -0.01944 -0.47101 0.00648 -0.45278 0.02246 C -0.43455 0.03843 -0.40747 0.04722 -0.38403 0.05672 C -0.36059 0.06621 -0.34254 0.07269 -0.3125 0.07894 C -0.28247 0.08519 -0.24705 0.09167 -0.20417 0.09375 C -0.16129 0.09584 -0.09879 0.09607 -0.05556 0.0919 C -0.01233 0.08773 0.02187 0.07963 0.05555 0.06875 C 0.08923 0.05787 0.12413 0.04213 0.14652 0.02616 C 0.16892 0.01019 0.18368 -0.00949 0.19027 -0.02662 C 0.19687 -0.04375 0.19149 -0.0625 0.18611 -0.07662 C 0.18072 -0.09074 0.17691 -0.09745 0.15763 -0.11088 C 0.13836 -0.1243 0.10659 -0.1449 0.07083 -0.15717 C 0.03507 -0.16944 -0.02171 -0.1794 -0.05695 -0.18495 C -0.09219 -0.19051 -0.13421 -0.19398 -0.14098 -0.19051 " pathEditMode="relative" ptsTypes="aaaaaaaaaaaaaaaaaaaaaaaaaaaaaaaaaaaaaaaaaaaaA">
                                      <p:cBhvr>
                                        <p:cTn id="22" dur="26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21"/>
                                            </p:cond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6" presetClass="emph" presetSubtype="0" autoRev="1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Scale>
                                      <p:cBhvr>
                                        <p:cTn id="26" dur="9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8900"/>
                                  </p:stCondLst>
                                  <p:childTnLst>
                                    <p:animMotion origin="layout" path="M 0 0 L -0.21667 -0.13321 " pathEditMode="relative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31667 0.13321 " pathEditMode="relative" ptsTypes="AA">
                                      <p:cBhvr>
                                        <p:cTn id="3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0.08333 -0.16652 " pathEditMode="relative" ptsTypes="AA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nodeType="withEffect">
                                  <p:stCondLst>
                                    <p:cond delay="9300"/>
                                  </p:stCondLst>
                                  <p:childTnLst>
                                    <p:animMotion origin="layout" path="M 0 0 L -0.09167 0.28862 " pathEditMode="relative" ptsTypes="AA">
                                      <p:cBhvr>
                                        <p:cTn id="4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42852"/>
            <a:ext cx="8640960" cy="928694"/>
          </a:xfrm>
        </p:spPr>
        <p:txBody>
          <a:bodyPr>
            <a:normAutofit/>
          </a:bodyPr>
          <a:lstStyle/>
          <a:p>
            <a:r>
              <a:rPr lang="pl-PL" sz="2800" b="1" dirty="0"/>
              <a:t>Nadprzewodnikowe doprowadzenia prądowe LHC</a:t>
            </a:r>
          </a:p>
        </p:txBody>
      </p:sp>
      <p:pic>
        <p:nvPicPr>
          <p:cNvPr id="6146" name="Picture 2" descr="Image result for lhc dfb">
            <a:extLst>
              <a:ext uri="{FF2B5EF4-FFF2-40B4-BE49-F238E27FC236}">
                <a16:creationId xmlns:a16="http://schemas.microsoft.com/office/drawing/2014/main" id="{71263B95-8A57-574C-BEE9-C0E11E8AC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23098"/>
            <a:ext cx="7344816" cy="4900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31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"/>
          <p:cNvSpPr>
            <a:spLocks noChangeArrowheads="1"/>
          </p:cNvSpPr>
          <p:nvPr/>
        </p:nvSpPr>
        <p:spPr bwMode="auto">
          <a:xfrm>
            <a:off x="4073525" y="5029200"/>
            <a:ext cx="9969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GB"/>
          </a:p>
        </p:txBody>
      </p:sp>
      <p:sp>
        <p:nvSpPr>
          <p:cNvPr id="59395" name="Rectangle 4"/>
          <p:cNvSpPr>
            <a:spLocks noChangeArrowheads="1"/>
          </p:cNvSpPr>
          <p:nvPr/>
        </p:nvSpPr>
        <p:spPr bwMode="auto">
          <a:xfrm>
            <a:off x="4481513" y="3133725"/>
            <a:ext cx="166687" cy="758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eaLnBrk="0" hangingPunct="0">
              <a:spcBef>
                <a:spcPct val="20000"/>
              </a:spcBef>
            </a:pPr>
            <a:endParaRPr lang="en-GB" sz="2200"/>
          </a:p>
          <a:p>
            <a:pPr eaLnBrk="0" latinLnBrk="1" hangingPunct="0"/>
            <a:endParaRPr lang="en-GB" sz="2200"/>
          </a:p>
        </p:txBody>
      </p:sp>
      <p:sp>
        <p:nvSpPr>
          <p:cNvPr id="993292" name="Rectangle 12"/>
          <p:cNvSpPr>
            <a:spLocks noChangeArrowheads="1"/>
          </p:cNvSpPr>
          <p:nvPr/>
        </p:nvSpPr>
        <p:spPr bwMode="auto">
          <a:xfrm>
            <a:off x="323528" y="836712"/>
            <a:ext cx="7292975" cy="162083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pPr marL="342900" indent="-342900">
              <a:defRPr/>
            </a:pPr>
            <a:r>
              <a:rPr lang="en-GB" sz="2000">
                <a:solidFill>
                  <a:srgbClr val="CC0000"/>
                </a:solidFill>
                <a:latin typeface="Arial" pitchFamily="34" charset="0"/>
              </a:rPr>
              <a:t>Momentum at collision 		7 TeV  </a:t>
            </a:r>
            <a:r>
              <a:rPr lang="en-GB" sz="1400">
                <a:solidFill>
                  <a:srgbClr val="CC0000"/>
                </a:solidFill>
                <a:latin typeface="Arial" pitchFamily="34" charset="0"/>
              </a:rPr>
              <a:t>(</a:t>
            </a:r>
            <a:r>
              <a:rPr lang="fr-CH" sz="1400">
                <a:solidFill>
                  <a:srgbClr val="CC0000"/>
                </a:solidFill>
                <a:latin typeface="Arial" pitchFamily="34" charset="0"/>
              </a:rPr>
              <a:t>1 eV = 1,6 × 10</a:t>
            </a:r>
            <a:r>
              <a:rPr lang="fr-CH" sz="1400" baseline="30000">
                <a:solidFill>
                  <a:srgbClr val="CC0000"/>
                </a:solidFill>
                <a:latin typeface="Arial" pitchFamily="34" charset="0"/>
              </a:rPr>
              <a:t>-19</a:t>
            </a:r>
            <a:r>
              <a:rPr lang="fr-CH" sz="1400">
                <a:solidFill>
                  <a:srgbClr val="CC0000"/>
                </a:solidFill>
                <a:latin typeface="Arial" pitchFamily="34" charset="0"/>
              </a:rPr>
              <a:t> Joule)</a:t>
            </a:r>
            <a:endParaRPr lang="en-GB" sz="1400">
              <a:solidFill>
                <a:srgbClr val="CC0000"/>
              </a:solidFill>
              <a:latin typeface="Arial" pitchFamily="34" charset="0"/>
            </a:endParaRPr>
          </a:p>
          <a:p>
            <a:pPr marL="342900" indent="-342900">
              <a:defRPr/>
            </a:pPr>
            <a:r>
              <a:rPr lang="en-GB" sz="2000">
                <a:solidFill>
                  <a:srgbClr val="CC0000"/>
                </a:solidFill>
                <a:latin typeface="Arial" pitchFamily="34" charset="0"/>
              </a:rPr>
              <a:t>Number of bunches	            	2808</a:t>
            </a:r>
          </a:p>
          <a:p>
            <a:pPr marL="342900" indent="-342900">
              <a:defRPr/>
            </a:pPr>
            <a:r>
              <a:rPr lang="en-GB" sz="2000">
                <a:solidFill>
                  <a:srgbClr val="CC0000"/>
                </a:solidFill>
                <a:latin typeface="Arial" pitchFamily="34" charset="0"/>
              </a:rPr>
              <a:t>Protons per bunch		1.15 </a:t>
            </a:r>
            <a:r>
              <a:rPr lang="en-GB" sz="2000">
                <a:solidFill>
                  <a:srgbClr val="CC0000"/>
                </a:solidFill>
                <a:latin typeface="Arial" pitchFamily="34" charset="0"/>
                <a:sym typeface="Symbol" pitchFamily="18" charset="2"/>
              </a:rPr>
              <a:t></a:t>
            </a:r>
            <a:r>
              <a:rPr lang="en-GB" sz="2000">
                <a:solidFill>
                  <a:srgbClr val="CC0000"/>
                </a:solidFill>
                <a:latin typeface="Arial" pitchFamily="34" charset="0"/>
              </a:rPr>
              <a:t> 10</a:t>
            </a:r>
            <a:r>
              <a:rPr lang="en-GB" sz="2000" baseline="30000">
                <a:solidFill>
                  <a:srgbClr val="CC0000"/>
                </a:solidFill>
                <a:latin typeface="Arial" pitchFamily="34" charset="0"/>
              </a:rPr>
              <a:t>11</a:t>
            </a:r>
            <a:r>
              <a:rPr lang="en-GB" baseline="30000">
                <a:solidFill>
                  <a:srgbClr val="CC0000"/>
                </a:solidFill>
                <a:latin typeface="Arial" pitchFamily="34" charset="0"/>
              </a:rPr>
              <a:t> </a:t>
            </a:r>
          </a:p>
          <a:p>
            <a:pPr marL="342900" indent="-342900">
              <a:defRPr/>
            </a:pPr>
            <a:r>
              <a:rPr lang="en-GB" sz="2000">
                <a:solidFill>
                  <a:srgbClr val="CC0000"/>
                </a:solidFill>
                <a:latin typeface="Arial" pitchFamily="34" charset="0"/>
              </a:rPr>
              <a:t>Total number of protons		6.5   . 10</a:t>
            </a:r>
            <a:r>
              <a:rPr lang="en-GB" sz="2000" baseline="30000">
                <a:solidFill>
                  <a:srgbClr val="CC0000"/>
                </a:solidFill>
                <a:latin typeface="Arial" pitchFamily="34" charset="0"/>
              </a:rPr>
              <a:t>14</a:t>
            </a:r>
            <a:r>
              <a:rPr lang="en-GB" baseline="30000">
                <a:solidFill>
                  <a:srgbClr val="CC0000"/>
                </a:solidFill>
                <a:latin typeface="Arial" pitchFamily="34" charset="0"/>
              </a:rPr>
              <a:t>  </a:t>
            </a:r>
            <a:r>
              <a:rPr lang="en-GB">
                <a:solidFill>
                  <a:srgbClr val="CC0000"/>
                </a:solidFill>
                <a:latin typeface="Arial" pitchFamily="34" charset="0"/>
              </a:rPr>
              <a:t>(1 ng of H</a:t>
            </a:r>
            <a:r>
              <a:rPr lang="en-GB" baseline="30000">
                <a:solidFill>
                  <a:srgbClr val="CC0000"/>
                </a:solidFill>
                <a:latin typeface="Arial" pitchFamily="34" charset="0"/>
              </a:rPr>
              <a:t>+</a:t>
            </a:r>
            <a:r>
              <a:rPr lang="en-GB">
                <a:solidFill>
                  <a:srgbClr val="CC0000"/>
                </a:solidFill>
                <a:latin typeface="Arial" pitchFamily="34" charset="0"/>
              </a:rPr>
              <a:t>)</a:t>
            </a:r>
          </a:p>
          <a:p>
            <a:pPr marL="342900" indent="-342900">
              <a:defRPr/>
            </a:pPr>
            <a:endParaRPr lang="en-GB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59398" name="AutoShape 14"/>
          <p:cNvSpPr>
            <a:spLocks noChangeArrowheads="1"/>
          </p:cNvSpPr>
          <p:nvPr/>
        </p:nvSpPr>
        <p:spPr bwMode="auto">
          <a:xfrm>
            <a:off x="1133475" y="-19050"/>
            <a:ext cx="4407515" cy="715089"/>
          </a:xfrm>
          <a:prstGeom prst="roundRect">
            <a:avLst>
              <a:gd name="adj" fmla="val 16667"/>
            </a:avLst>
          </a:prstGeom>
          <a:noFill/>
          <a:ln w="57150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3600" dirty="0" err="1">
                <a:solidFill>
                  <a:schemeClr val="bg1"/>
                </a:solidFill>
                <a:latin typeface="Arial" pitchFamily="34" charset="0"/>
                <a:sym typeface="Monotype Sorts" pitchFamily="2" charset="2"/>
              </a:rPr>
              <a:t>Energia</a:t>
            </a:r>
            <a:r>
              <a:rPr lang="en-GB" sz="3600" dirty="0">
                <a:solidFill>
                  <a:schemeClr val="bg1"/>
                </a:solidFill>
                <a:latin typeface="Arial" pitchFamily="34" charset="0"/>
                <a:sym typeface="Monotype Sorts" pitchFamily="2" charset="2"/>
              </a:rPr>
              <a:t> </a:t>
            </a:r>
            <a:r>
              <a:rPr lang="en-GB" sz="3600" dirty="0" err="1">
                <a:solidFill>
                  <a:schemeClr val="bg1"/>
                </a:solidFill>
                <a:latin typeface="Arial" pitchFamily="34" charset="0"/>
                <a:sym typeface="Monotype Sorts" pitchFamily="2" charset="2"/>
              </a:rPr>
              <a:t>wiazek</a:t>
            </a:r>
            <a:r>
              <a:rPr lang="en-GB" sz="3600" dirty="0">
                <a:solidFill>
                  <a:schemeClr val="bg1"/>
                </a:solidFill>
                <a:latin typeface="Arial" pitchFamily="34" charset="0"/>
                <a:sym typeface="Monotype Sorts" pitchFamily="2" charset="2"/>
              </a:rPr>
              <a:t> LHC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539750" y="3644900"/>
            <a:ext cx="4343403" cy="2876550"/>
            <a:chOff x="1440" y="2352"/>
            <a:chExt cx="2736" cy="1812"/>
          </a:xfrm>
        </p:grpSpPr>
        <p:pic>
          <p:nvPicPr>
            <p:cNvPr id="59402" name="Picture 17" descr="Copp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40" y="2352"/>
              <a:ext cx="2736" cy="18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403" name="Text Box 18"/>
            <p:cNvSpPr txBox="1">
              <a:spLocks noChangeArrowheads="1"/>
            </p:cNvSpPr>
            <p:nvPr/>
          </p:nvSpPr>
          <p:spPr bwMode="auto">
            <a:xfrm>
              <a:off x="1478" y="2353"/>
              <a:ext cx="2614" cy="523"/>
            </a:xfrm>
            <a:prstGeom prst="rect">
              <a:avLst/>
            </a:prstGeom>
            <a:noFill/>
            <a:ln w="5715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pl-PL" sz="2400" b="1" dirty="0">
                  <a:solidFill>
                    <a:srgbClr val="FFFF00"/>
                  </a:solidFill>
                </a:rPr>
                <a:t>700 MJ może stopić 1 tonę </a:t>
              </a:r>
            </a:p>
            <a:p>
              <a:r>
                <a:rPr lang="pl-PL" sz="2400" b="1" dirty="0">
                  <a:solidFill>
                    <a:srgbClr val="FFFF00"/>
                  </a:solidFill>
                </a:rPr>
                <a:t>miedzi </a:t>
              </a:r>
            </a:p>
          </p:txBody>
        </p:sp>
      </p:grpSp>
      <p:sp>
        <p:nvSpPr>
          <p:cNvPr id="993300" name="Rectangle 20"/>
          <p:cNvSpPr>
            <a:spLocks noChangeArrowheads="1"/>
          </p:cNvSpPr>
          <p:nvPr/>
        </p:nvSpPr>
        <p:spPr bwMode="auto">
          <a:xfrm>
            <a:off x="339403" y="2655987"/>
            <a:ext cx="7297764" cy="707886"/>
          </a:xfrm>
          <a:prstGeom prst="rect">
            <a:avLst/>
          </a:prstGeom>
          <a:solidFill>
            <a:srgbClr val="FFFFCC"/>
          </a:solidFill>
          <a:ln w="57150" algn="ctr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pl-PL" sz="2000" b="1" dirty="0">
                <a:solidFill>
                  <a:srgbClr val="CC0000"/>
                </a:solidFill>
              </a:rPr>
              <a:t>Energia zmagazynowana w 2 wiązkach: 	724 </a:t>
            </a:r>
            <a:r>
              <a:rPr lang="pl-PL" sz="2000" b="1" dirty="0" err="1">
                <a:solidFill>
                  <a:srgbClr val="CC0000"/>
                </a:solidFill>
              </a:rPr>
              <a:t>MJoule</a:t>
            </a:r>
            <a:endParaRPr lang="pl-PL" sz="2000" b="1" dirty="0">
              <a:solidFill>
                <a:srgbClr val="CC0000"/>
              </a:solidFill>
            </a:endParaRPr>
          </a:p>
          <a:p>
            <a:pPr>
              <a:defRPr/>
            </a:pPr>
            <a:r>
              <a:rPr lang="pl-PL" sz="2000" b="1" dirty="0">
                <a:solidFill>
                  <a:srgbClr val="CC0000"/>
                </a:solidFill>
              </a:rPr>
              <a:t>Energia potrzebna do stopienia 1 tony Cu: 	700 </a:t>
            </a:r>
            <a:r>
              <a:rPr lang="pl-PL" sz="2000" b="1" dirty="0" err="1">
                <a:solidFill>
                  <a:srgbClr val="CC0000"/>
                </a:solidFill>
              </a:rPr>
              <a:t>MJoule</a:t>
            </a:r>
            <a:endParaRPr lang="pl-PL" sz="2000" b="1" dirty="0">
              <a:solidFill>
                <a:srgbClr val="CC0000"/>
              </a:solidFill>
            </a:endParaRPr>
          </a:p>
        </p:txBody>
      </p:sp>
      <p:sp>
        <p:nvSpPr>
          <p:cNvPr id="324619" name="Text Box 11"/>
          <p:cNvSpPr txBox="1">
            <a:spLocks noChangeArrowheads="1"/>
          </p:cNvSpPr>
          <p:nvPr/>
        </p:nvSpPr>
        <p:spPr bwMode="auto">
          <a:xfrm>
            <a:off x="5040313" y="4149725"/>
            <a:ext cx="4049507" cy="2031325"/>
          </a:xfrm>
          <a:prstGeom prst="rect">
            <a:avLst/>
          </a:prstGeom>
          <a:noFill/>
          <a:ln w="571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l-PL" dirty="0"/>
              <a:t>700 MJ </a:t>
            </a:r>
            <a:r>
              <a:rPr lang="pl-PL" dirty="0" err="1"/>
              <a:t>zdysypowane</a:t>
            </a:r>
            <a:r>
              <a:rPr lang="pl-PL" dirty="0"/>
              <a:t> w czasie  88 </a:t>
            </a:r>
            <a:r>
              <a:rPr lang="pl-PL" dirty="0" err="1">
                <a:sym typeface="Symbol" pitchFamily="18" charset="2"/>
              </a:rPr>
              <a:t></a:t>
            </a:r>
            <a:r>
              <a:rPr lang="pl-PL" dirty="0" err="1"/>
              <a:t>s</a:t>
            </a:r>
            <a:endParaRPr lang="pl-PL" dirty="0"/>
          </a:p>
          <a:p>
            <a:r>
              <a:rPr lang="pl-PL" dirty="0"/>
              <a:t> </a:t>
            </a:r>
          </a:p>
          <a:p>
            <a:r>
              <a:rPr lang="pl-PL" dirty="0"/>
              <a:t>700.10</a:t>
            </a:r>
            <a:r>
              <a:rPr lang="pl-PL" baseline="30000" dirty="0"/>
              <a:t>6</a:t>
            </a:r>
            <a:r>
              <a:rPr lang="pl-PL" dirty="0"/>
              <a:t> / 88.10</a:t>
            </a:r>
            <a:r>
              <a:rPr lang="en-US" baseline="30000" dirty="0"/>
              <a:t>-6</a:t>
            </a:r>
            <a:r>
              <a:rPr lang="pl-PL" dirty="0"/>
              <a:t>  </a:t>
            </a:r>
            <a:r>
              <a:rPr lang="pl-PL" dirty="0">
                <a:sym typeface="Symbol" pitchFamily="18" charset="2"/>
              </a:rPr>
              <a:t> 8 TW</a:t>
            </a:r>
          </a:p>
          <a:p>
            <a:endParaRPr lang="en-US" dirty="0">
              <a:sym typeface="Symbol" pitchFamily="18" charset="2"/>
            </a:endParaRPr>
          </a:p>
          <a:p>
            <a:endParaRPr lang="pl-PL" dirty="0">
              <a:sym typeface="Symbol" pitchFamily="18" charset="2"/>
            </a:endParaRPr>
          </a:p>
          <a:p>
            <a:r>
              <a:rPr lang="pl-PL" dirty="0">
                <a:sym typeface="Symbol" pitchFamily="18" charset="2"/>
              </a:rPr>
              <a:t>Moc wszystkich elektrowni na świecie</a:t>
            </a:r>
            <a:endParaRPr lang="en-US" dirty="0">
              <a:sym typeface="Symbol" pitchFamily="18" charset="2"/>
            </a:endParaRPr>
          </a:p>
          <a:p>
            <a:r>
              <a:rPr lang="pl-PL" dirty="0">
                <a:sym typeface="Symbol" pitchFamily="18" charset="2"/>
              </a:rPr>
              <a:t>  3.8 TW</a:t>
            </a:r>
          </a:p>
        </p:txBody>
      </p:sp>
    </p:spTree>
    <p:extLst>
      <p:ext uri="{BB962C8B-B14F-4D97-AF65-F5344CB8AC3E}">
        <p14:creationId xmlns:p14="http://schemas.microsoft.com/office/powerpoint/2010/main" val="17551220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4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4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9933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9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0754" name="Object 2"/>
          <p:cNvGraphicFramePr>
            <a:graphicFrameLocks noChangeAspect="1"/>
          </p:cNvGraphicFramePr>
          <p:nvPr/>
        </p:nvGraphicFramePr>
        <p:xfrm>
          <a:off x="719138" y="908050"/>
          <a:ext cx="4967287" cy="5181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CorelPhotoPaint.Image.6" r:id="rId4" imgW="6364776" imgH="6614733" progId="CorelPhotoPaint.Image.6">
                  <p:embed/>
                </p:oleObj>
              </mc:Choice>
              <mc:Fallback>
                <p:oleObj name="CorelPhotoPaint.Image.6" r:id="rId4" imgW="6364776" imgH="6614733" progId="CorelPhotoPaint.Image.6">
                  <p:embed/>
                  <p:pic>
                    <p:nvPicPr>
                      <p:cNvPr id="33075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138" y="908050"/>
                        <a:ext cx="4967287" cy="5181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00166" y="642918"/>
            <a:ext cx="7643834" cy="5857916"/>
            <a:chOff x="672" y="672"/>
            <a:chExt cx="4536" cy="3420"/>
          </a:xfrm>
        </p:grpSpPr>
        <p:pic>
          <p:nvPicPr>
            <p:cNvPr id="2059" name="Picture 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72" y="672"/>
              <a:ext cx="4536" cy="3420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674" y="2999"/>
              <a:ext cx="1440" cy="950"/>
              <a:chOff x="816" y="624"/>
              <a:chExt cx="1440" cy="950"/>
            </a:xfrm>
          </p:grpSpPr>
          <p:pic>
            <p:nvPicPr>
              <p:cNvPr id="2067" name="Picture 6" descr="MAN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1872" y="1104"/>
                <a:ext cx="384" cy="232"/>
              </a:xfrm>
              <a:prstGeom prst="rect">
                <a:avLst/>
              </a:prstGeom>
              <a:solidFill>
                <a:schemeClr val="hlink"/>
              </a:solidFill>
              <a:ln w="9525">
                <a:solidFill>
                  <a:schemeClr val="hlink"/>
                </a:solidFill>
                <a:miter lim="800000"/>
                <a:headEnd/>
                <a:tailEnd/>
              </a:ln>
            </p:spPr>
          </p:pic>
          <p:graphicFrame>
            <p:nvGraphicFramePr>
              <p:cNvPr id="2051" name="Object 7"/>
              <p:cNvGraphicFramePr>
                <a:graphicFrameLocks/>
              </p:cNvGraphicFramePr>
              <p:nvPr/>
            </p:nvGraphicFramePr>
            <p:xfrm>
              <a:off x="816" y="624"/>
              <a:ext cx="1078" cy="95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100" name="AutoCAD Drawing" r:id="rId8" imgW="4838400" imgH="3286080" progId="">
                      <p:embed/>
                    </p:oleObj>
                  </mc:Choice>
                  <mc:Fallback>
                    <p:oleObj name="AutoCAD Drawing" r:id="rId8" imgW="4838400" imgH="3286080" progId="">
                      <p:embed/>
                      <p:pic>
                        <p:nvPicPr>
                          <p:cNvPr id="2051" name="Object 7"/>
                          <p:cNvPicPr>
                            <a:picLocks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 l="15848" t="4710" r="20833" b="13037"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816" y="624"/>
                            <a:ext cx="1078" cy="950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2061" name="Text Box 8"/>
            <p:cNvSpPr txBox="1">
              <a:spLocks noChangeArrowheads="1"/>
            </p:cNvSpPr>
            <p:nvPr/>
          </p:nvSpPr>
          <p:spPr bwMode="auto">
            <a:xfrm>
              <a:off x="2640" y="816"/>
              <a:ext cx="1152" cy="40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2"/>
                  </a:solidFill>
                  <a:latin typeface="Arial" pitchFamily="34" charset="0"/>
                </a:rPr>
                <a:t>beam absorber (graphite)</a:t>
              </a:r>
            </a:p>
          </p:txBody>
        </p:sp>
        <p:sp>
          <p:nvSpPr>
            <p:cNvPr id="2062" name="Line 9"/>
            <p:cNvSpPr>
              <a:spLocks noChangeShapeType="1"/>
            </p:cNvSpPr>
            <p:nvPr/>
          </p:nvSpPr>
          <p:spPr bwMode="auto">
            <a:xfrm>
              <a:off x="2880" y="1248"/>
              <a:ext cx="0" cy="960"/>
            </a:xfrm>
            <a:prstGeom prst="line">
              <a:avLst/>
            </a:prstGeom>
            <a:noFill/>
            <a:ln w="19050">
              <a:solidFill>
                <a:schemeClr val="accent2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3" name="Line 10"/>
            <p:cNvSpPr>
              <a:spLocks noChangeShapeType="1"/>
            </p:cNvSpPr>
            <p:nvPr/>
          </p:nvSpPr>
          <p:spPr bwMode="auto">
            <a:xfrm flipV="1">
              <a:off x="2256" y="2112"/>
              <a:ext cx="1632" cy="96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2064" name="Text Box 11"/>
            <p:cNvSpPr txBox="1">
              <a:spLocks noChangeArrowheads="1"/>
            </p:cNvSpPr>
            <p:nvPr/>
          </p:nvSpPr>
          <p:spPr bwMode="auto">
            <a:xfrm>
              <a:off x="2976" y="2544"/>
              <a:ext cx="960" cy="231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2"/>
                  </a:solidFill>
                  <a:latin typeface="Arial" pitchFamily="34" charset="0"/>
                </a:rPr>
                <a:t>about 8 m</a:t>
              </a:r>
            </a:p>
          </p:txBody>
        </p:sp>
        <p:sp>
          <p:nvSpPr>
            <p:cNvPr id="2065" name="Text Box 12"/>
            <p:cNvSpPr txBox="1">
              <a:spLocks noChangeArrowheads="1"/>
            </p:cNvSpPr>
            <p:nvPr/>
          </p:nvSpPr>
          <p:spPr bwMode="auto">
            <a:xfrm>
              <a:off x="2448" y="3264"/>
              <a:ext cx="816" cy="404"/>
            </a:xfrm>
            <a:prstGeom prst="rect">
              <a:avLst/>
            </a:prstGeom>
            <a:solidFill>
              <a:srgbClr val="FFFFCC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/>
            <a:p>
              <a:pPr eaLnBrk="0" hangingPunct="0"/>
              <a:r>
                <a:rPr lang="en-GB" sz="1800">
                  <a:solidFill>
                    <a:schemeClr val="accent2"/>
                  </a:solidFill>
                  <a:latin typeface="Arial" pitchFamily="34" charset="0"/>
                </a:rPr>
                <a:t>concrete shielding</a:t>
              </a:r>
            </a:p>
          </p:txBody>
        </p:sp>
        <p:sp>
          <p:nvSpPr>
            <p:cNvPr id="2066" name="Line 13"/>
            <p:cNvSpPr>
              <a:spLocks noChangeShapeType="1"/>
            </p:cNvSpPr>
            <p:nvPr/>
          </p:nvSpPr>
          <p:spPr bwMode="auto">
            <a:xfrm flipH="1" flipV="1">
              <a:off x="3072" y="3024"/>
              <a:ext cx="0" cy="2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arrow" w="med" len="med"/>
            </a:ln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054" name="AutoShape 15"/>
          <p:cNvSpPr>
            <a:spLocks noChangeArrowheads="1"/>
          </p:cNvSpPr>
          <p:nvPr/>
        </p:nvSpPr>
        <p:spPr bwMode="auto">
          <a:xfrm>
            <a:off x="2071670" y="0"/>
            <a:ext cx="2116654" cy="715089"/>
          </a:xfrm>
          <a:prstGeom prst="roundRect">
            <a:avLst>
              <a:gd name="adj" fmla="val 16667"/>
            </a:avLst>
          </a:prstGeom>
          <a:noFill/>
          <a:ln w="9525" algn="ctr">
            <a:noFill/>
            <a:round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rgbClr val="FFFF00"/>
                </a:solidFill>
                <a:latin typeface="Arial" pitchFamily="34" charset="0"/>
                <a:sym typeface="Monotype Sorts" pitchFamily="2" charset="2"/>
              </a:rPr>
              <a:t>Absorber</a:t>
            </a:r>
            <a:endParaRPr lang="en-GB" sz="3600" dirty="0">
              <a:solidFill>
                <a:srgbClr val="FFFF00"/>
              </a:solidFill>
              <a:latin typeface="Arial" pitchFamily="34" charset="0"/>
              <a:sym typeface="Monotype Sort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834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62428E-6 L -0.38489 0.537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307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300" y="269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3075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274638"/>
            <a:ext cx="8677628" cy="1143000"/>
          </a:xfrm>
        </p:spPr>
        <p:txBody>
          <a:bodyPr/>
          <a:lstStyle/>
          <a:p>
            <a:r>
              <a:rPr lang="pl-PL" sz="3200" b="1" dirty="0"/>
              <a:t>Magnesy LHC - chłodzenie nadpłynnym helem 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700808"/>
            <a:ext cx="8772556" cy="4430117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lnSpc>
                <a:spcPct val="80000"/>
              </a:lnSpc>
            </a:pPr>
            <a:r>
              <a:rPr lang="pl-PL" sz="2400" b="1" dirty="0"/>
              <a:t>Nadpłynny hel = doskonałe chłodzenie!!!</a:t>
            </a:r>
            <a:endParaRPr lang="en-US" sz="2400" b="1" dirty="0"/>
          </a:p>
          <a:p>
            <a:endParaRPr lang="en-US" sz="800" dirty="0"/>
          </a:p>
          <a:p>
            <a:r>
              <a:rPr lang="pl-PL" sz="2000" dirty="0"/>
              <a:t>Zwykły hel gazowy to atomy izotopu  </a:t>
            </a:r>
            <a:r>
              <a:rPr lang="pl-PL" sz="2000" baseline="30000" dirty="0">
                <a:solidFill>
                  <a:srgbClr val="FF0000"/>
                </a:solidFill>
              </a:rPr>
              <a:t>4</a:t>
            </a:r>
            <a:r>
              <a:rPr lang="pl-PL" sz="2000" dirty="0">
                <a:solidFill>
                  <a:srgbClr val="FF0000"/>
                </a:solidFill>
              </a:rPr>
              <a:t>He</a:t>
            </a:r>
            <a:r>
              <a:rPr lang="pl-PL" sz="2000" dirty="0"/>
              <a:t>.</a:t>
            </a:r>
            <a:r>
              <a:rPr lang="pl-PL" sz="2000" dirty="0">
                <a:solidFill>
                  <a:srgbClr val="FF0000"/>
                </a:solidFill>
              </a:rPr>
              <a:t> </a:t>
            </a:r>
            <a:r>
              <a:rPr lang="pl-PL" sz="2000" dirty="0"/>
              <a:t>Przy normalnym ciśnieniu  atmosferycznym </a:t>
            </a:r>
            <a:r>
              <a:rPr lang="pl-PL" sz="2000" baseline="30000" dirty="0">
                <a:solidFill>
                  <a:srgbClr val="FF0000"/>
                </a:solidFill>
              </a:rPr>
              <a:t>4</a:t>
            </a:r>
            <a:r>
              <a:rPr lang="pl-PL" sz="2000" dirty="0">
                <a:solidFill>
                  <a:srgbClr val="FF0000"/>
                </a:solidFill>
              </a:rPr>
              <a:t>He</a:t>
            </a:r>
            <a:r>
              <a:rPr lang="pl-PL" sz="2000" dirty="0"/>
              <a:t> skrapla się w T = 4.22 K. Przy obniżeniu  ciśnienia do 50 </a:t>
            </a:r>
            <a:r>
              <a:rPr lang="pl-PL" sz="2000" dirty="0" err="1"/>
              <a:t>mbar</a:t>
            </a:r>
            <a:r>
              <a:rPr lang="pl-PL" sz="2000" dirty="0"/>
              <a:t> T &lt; 2.17K  (</a:t>
            </a:r>
            <a:r>
              <a:rPr lang="pl-PL" sz="2000" dirty="0" err="1">
                <a:solidFill>
                  <a:srgbClr val="FF0000"/>
                </a:solidFill>
              </a:rPr>
              <a:t>T</a:t>
            </a:r>
            <a:r>
              <a:rPr lang="pl-PL" sz="2000" baseline="-25000" dirty="0" err="1">
                <a:solidFill>
                  <a:srgbClr val="FF0000"/>
                </a:solidFill>
              </a:rPr>
              <a:t>λ</a:t>
            </a:r>
            <a:r>
              <a:rPr lang="pl-PL" sz="2000" dirty="0">
                <a:solidFill>
                  <a:srgbClr val="FF0000"/>
                </a:solidFill>
              </a:rPr>
              <a:t> = 2.17 K  punkt λ </a:t>
            </a:r>
            <a:r>
              <a:rPr lang="pl-PL" sz="2000" dirty="0"/>
              <a:t>) zachodzi dramatyczna zmiana jego właściwości</a:t>
            </a:r>
          </a:p>
          <a:p>
            <a:endParaRPr lang="pl-PL" sz="2000" dirty="0"/>
          </a:p>
          <a:p>
            <a:pPr>
              <a:buNone/>
            </a:pPr>
            <a:r>
              <a:rPr lang="pl-PL" sz="2000" dirty="0"/>
              <a:t>       0</a:t>
            </a:r>
            <a:r>
              <a:rPr lang="en-US" sz="2000" dirty="0"/>
              <a:t>  </a:t>
            </a:r>
            <a:r>
              <a:rPr lang="pl-PL" sz="2000" dirty="0"/>
              <a:t>--------------    2.17 K ------------------- 5.2 K --------------------→ T</a:t>
            </a:r>
          </a:p>
          <a:p>
            <a:pPr>
              <a:buNone/>
            </a:pPr>
            <a:r>
              <a:rPr lang="pl-PL" sz="2000" dirty="0"/>
              <a:t>              </a:t>
            </a:r>
            <a:r>
              <a:rPr lang="en-US" sz="2000" dirty="0"/>
              <a:t>    </a:t>
            </a:r>
            <a:r>
              <a:rPr lang="pl-PL" sz="2000" dirty="0">
                <a:solidFill>
                  <a:srgbClr val="FF0000"/>
                </a:solidFill>
              </a:rPr>
              <a:t>He II              </a:t>
            </a:r>
            <a:r>
              <a:rPr lang="pl-PL" sz="2000" dirty="0"/>
              <a:t>I                </a:t>
            </a:r>
            <a:r>
              <a:rPr lang="pl-PL" sz="2000" dirty="0">
                <a:solidFill>
                  <a:srgbClr val="FF0000"/>
                </a:solidFill>
              </a:rPr>
              <a:t>He I                 </a:t>
            </a:r>
            <a:r>
              <a:rPr lang="pl-PL" sz="2000" dirty="0" err="1"/>
              <a:t>I</a:t>
            </a:r>
            <a:r>
              <a:rPr lang="pl-PL" sz="2000" dirty="0"/>
              <a:t>                    </a:t>
            </a:r>
            <a:r>
              <a:rPr lang="pl-PL" sz="2000" dirty="0">
                <a:solidFill>
                  <a:srgbClr val="FF0000"/>
                </a:solidFill>
              </a:rPr>
              <a:t> He</a:t>
            </a:r>
          </a:p>
          <a:p>
            <a:pPr marL="609600" indent="-609600">
              <a:lnSpc>
                <a:spcPct val="80000"/>
              </a:lnSpc>
            </a:pPr>
            <a:endParaRPr lang="pl-PL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pl-PL" sz="2000" b="1" dirty="0"/>
              <a:t>Najbardziej niezwykłą zdolnością nadpłynnego Helu jest to, ze ciepło może w nim płynąć bez występowania gradientu temperatury</a:t>
            </a:r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endParaRPr lang="pl-PL" sz="2000" b="1" dirty="0"/>
          </a:p>
          <a:p>
            <a:pPr marL="609600" indent="-609600">
              <a:lnSpc>
                <a:spcPct val="80000"/>
              </a:lnSpc>
              <a:buFont typeface="Wingdings" pitchFamily="2" charset="2"/>
              <a:buChar char="q"/>
            </a:pPr>
            <a:r>
              <a:rPr lang="pl-PL" sz="2000" b="1" dirty="0"/>
              <a:t>Nadpłynność jest zjawiskiem “nadprzewodnictwa” ciepła</a:t>
            </a:r>
            <a:endParaRPr lang="pl-PL" dirty="0"/>
          </a:p>
          <a:p>
            <a:pPr marL="609600" indent="-609600" algn="ctr">
              <a:lnSpc>
                <a:spcPct val="80000"/>
              </a:lnSpc>
              <a:buFont typeface="Wingdings" pitchFamily="2" charset="2"/>
              <a:buNone/>
            </a:pPr>
            <a:r>
              <a:rPr lang="pl-PL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9928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Nadpłynność – efekt kapilarny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1676400" y="2338406"/>
            <a:ext cx="1219200" cy="3048000"/>
            <a:chOff x="3429000" y="2057400"/>
            <a:chExt cx="1219200" cy="3048000"/>
          </a:xfrm>
        </p:grpSpPr>
        <p:sp>
          <p:nvSpPr>
            <p:cNvPr id="5" name="U-Turn Arrow 4"/>
            <p:cNvSpPr/>
            <p:nvPr/>
          </p:nvSpPr>
          <p:spPr>
            <a:xfrm>
              <a:off x="4419600" y="2057400"/>
              <a:ext cx="228600" cy="3048000"/>
            </a:xfrm>
            <a:prstGeom prst="uturnArrow">
              <a:avLst/>
            </a:prstGeom>
            <a:solidFill>
              <a:srgbClr val="00B0F0"/>
            </a:solidFill>
            <a:ln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U-Turn Arrow 5"/>
            <p:cNvSpPr/>
            <p:nvPr/>
          </p:nvSpPr>
          <p:spPr>
            <a:xfrm flipH="1">
              <a:off x="3429000" y="2057400"/>
              <a:ext cx="228600" cy="3048000"/>
            </a:xfrm>
            <a:prstGeom prst="uturnArrow">
              <a:avLst/>
            </a:prstGeom>
            <a:solidFill>
              <a:srgbClr val="00B0F0"/>
            </a:solidFill>
            <a:ln>
              <a:solidFill>
                <a:srgbClr val="FFFFFF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6"/>
          <p:cNvGrpSpPr/>
          <p:nvPr/>
        </p:nvGrpSpPr>
        <p:grpSpPr>
          <a:xfrm>
            <a:off x="762000" y="1652606"/>
            <a:ext cx="2971800" cy="4419600"/>
            <a:chOff x="762000" y="1371600"/>
            <a:chExt cx="2971800" cy="4419600"/>
          </a:xfrm>
        </p:grpSpPr>
        <p:sp>
          <p:nvSpPr>
            <p:cNvPr id="8" name="Rectangle 7"/>
            <p:cNvSpPr/>
            <p:nvPr/>
          </p:nvSpPr>
          <p:spPr>
            <a:xfrm>
              <a:off x="762000" y="4495800"/>
              <a:ext cx="2971800" cy="12954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FF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762000" y="1371600"/>
              <a:ext cx="2971800" cy="4419600"/>
            </a:xfrm>
            <a:prstGeom prst="rect">
              <a:avLst/>
            </a:prstGeom>
            <a:noFill/>
            <a:ln w="57150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28800" y="3505200"/>
              <a:ext cx="914400" cy="2209800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FFFFFF">
                  <a:alpha val="50000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 rot="5400000">
              <a:off x="38894" y="3923506"/>
              <a:ext cx="3581400" cy="1588"/>
            </a:xfrm>
            <a:prstGeom prst="line">
              <a:avLst/>
            </a:prstGeom>
            <a:ln w="444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953294" y="3923506"/>
              <a:ext cx="3581400" cy="1588"/>
            </a:xfrm>
            <a:prstGeom prst="line">
              <a:avLst/>
            </a:prstGeom>
            <a:ln w="444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0800000">
              <a:off x="1828800" y="5715000"/>
              <a:ext cx="914400" cy="1588"/>
            </a:xfrm>
            <a:prstGeom prst="line">
              <a:avLst/>
            </a:prstGeom>
            <a:ln w="44450">
              <a:solidFill>
                <a:schemeClr val="tx1">
                  <a:alpha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13"/>
          <p:cNvGrpSpPr/>
          <p:nvPr/>
        </p:nvGrpSpPr>
        <p:grpSpPr>
          <a:xfrm>
            <a:off x="4267200" y="1652606"/>
            <a:ext cx="4114800" cy="4419600"/>
            <a:chOff x="4267200" y="1371600"/>
            <a:chExt cx="4114800" cy="4419600"/>
          </a:xfrm>
        </p:grpSpPr>
        <p:grpSp>
          <p:nvGrpSpPr>
            <p:cNvPr id="14" name="Group 21"/>
            <p:cNvGrpSpPr/>
            <p:nvPr/>
          </p:nvGrpSpPr>
          <p:grpSpPr>
            <a:xfrm>
              <a:off x="5410200" y="1371600"/>
              <a:ext cx="2971800" cy="4419600"/>
              <a:chOff x="4495800" y="1371600"/>
              <a:chExt cx="2971800" cy="4419600"/>
            </a:xfrm>
          </p:grpSpPr>
          <p:sp>
            <p:nvSpPr>
              <p:cNvPr id="17" name="Rectangle 15"/>
              <p:cNvSpPr/>
              <p:nvPr/>
            </p:nvSpPr>
            <p:spPr>
              <a:xfrm>
                <a:off x="4495800" y="4191000"/>
                <a:ext cx="2971800" cy="16002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FFFFFF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4495800" y="1371600"/>
                <a:ext cx="2971800" cy="4419600"/>
              </a:xfrm>
              <a:prstGeom prst="rect">
                <a:avLst/>
              </a:prstGeom>
              <a:noFill/>
              <a:ln w="57150">
                <a:solidFill>
                  <a:schemeClr val="tx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562600" y="4191000"/>
                <a:ext cx="914400" cy="1524000"/>
              </a:xfrm>
              <a:prstGeom prst="rect">
                <a:avLst/>
              </a:prstGeom>
              <a:solidFill>
                <a:srgbClr val="00B0F0"/>
              </a:solidFill>
              <a:ln>
                <a:solidFill>
                  <a:srgbClr val="FFFFFF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 rot="5400000">
                <a:off x="3772694" y="3923506"/>
                <a:ext cx="3581400" cy="1588"/>
              </a:xfrm>
              <a:prstGeom prst="line">
                <a:avLst/>
              </a:prstGeom>
              <a:ln w="44450"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5400000">
                <a:off x="4687094" y="3923506"/>
                <a:ext cx="3581400" cy="1588"/>
              </a:xfrm>
              <a:prstGeom prst="line">
                <a:avLst/>
              </a:prstGeom>
              <a:ln w="44450"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10800000">
                <a:off x="5562600" y="5715000"/>
                <a:ext cx="914400" cy="1588"/>
              </a:xfrm>
              <a:prstGeom prst="line">
                <a:avLst/>
              </a:prstGeom>
              <a:ln w="44450"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Striped Right Arrow 15"/>
            <p:cNvSpPr/>
            <p:nvPr/>
          </p:nvSpPr>
          <p:spPr>
            <a:xfrm>
              <a:off x="4267200" y="3352800"/>
              <a:ext cx="914400" cy="685800"/>
            </a:xfrm>
            <a:prstGeom prst="stripedRightArrow">
              <a:avLst/>
            </a:prstGeom>
            <a:solidFill>
              <a:srgbClr val="F07F09"/>
            </a:solidFill>
            <a:ln cmpd="dbl">
              <a:solidFill>
                <a:srgbClr val="FFFFC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505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l-PL" b="1" dirty="0"/>
              <a:t>Nadpłynność – efekt fontannowy</a:t>
            </a:r>
          </a:p>
        </p:txBody>
      </p:sp>
      <p:grpSp>
        <p:nvGrpSpPr>
          <p:cNvPr id="3" name="Group 46"/>
          <p:cNvGrpSpPr>
            <a:grpSpLocks/>
          </p:cNvGrpSpPr>
          <p:nvPr/>
        </p:nvGrpSpPr>
        <p:grpSpPr bwMode="auto">
          <a:xfrm>
            <a:off x="1143000" y="1600200"/>
            <a:ext cx="2971800" cy="4419600"/>
            <a:chOff x="762000" y="1371600"/>
            <a:chExt cx="2971800" cy="4419600"/>
          </a:xfrm>
        </p:grpSpPr>
        <p:sp>
          <p:nvSpPr>
            <p:cNvPr id="5" name="Rectangle 4"/>
            <p:cNvSpPr/>
            <p:nvPr/>
          </p:nvSpPr>
          <p:spPr>
            <a:xfrm>
              <a:off x="762000" y="3733800"/>
              <a:ext cx="2971800" cy="2057400"/>
            </a:xfrm>
            <a:prstGeom prst="rect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62000" y="1371600"/>
              <a:ext cx="2971800" cy="4419600"/>
            </a:xfrm>
            <a:prstGeom prst="rect">
              <a:avLst/>
            </a:pr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7" name="Straight Connector 6"/>
            <p:cNvCxnSpPr>
              <a:stCxn id="9" idx="0"/>
            </p:cNvCxnSpPr>
            <p:nvPr/>
          </p:nvCxnSpPr>
          <p:spPr>
            <a:xfrm rot="10800000" flipV="1">
              <a:off x="2743200" y="3733800"/>
              <a:ext cx="1588" cy="1905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>
              <a:stCxn id="9" idx="2"/>
            </p:cNvCxnSpPr>
            <p:nvPr/>
          </p:nvCxnSpPr>
          <p:spPr>
            <a:xfrm>
              <a:off x="1828800" y="3733800"/>
              <a:ext cx="1588" cy="1905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Left Brace 8"/>
            <p:cNvSpPr/>
            <p:nvPr/>
          </p:nvSpPr>
          <p:spPr>
            <a:xfrm rot="5400000">
              <a:off x="1676400" y="2667000"/>
              <a:ext cx="1219200" cy="914400"/>
            </a:xfrm>
            <a:prstGeom prst="leftBrace">
              <a:avLst/>
            </a:prstGeom>
            <a:solidFill>
              <a:srgbClr val="383838"/>
            </a:solidFill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 flipH="1" flipV="1">
              <a:off x="1981994" y="2742406"/>
              <a:ext cx="609600" cy="1588"/>
            </a:xfrm>
            <a:prstGeom prst="line">
              <a:avLst/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xplosion 1 10"/>
            <p:cNvSpPr/>
            <p:nvPr/>
          </p:nvSpPr>
          <p:spPr>
            <a:xfrm>
              <a:off x="2438400" y="5638800"/>
              <a:ext cx="533400" cy="152400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12" name="Explosion 1 11"/>
            <p:cNvSpPr/>
            <p:nvPr/>
          </p:nvSpPr>
          <p:spPr>
            <a:xfrm>
              <a:off x="1600200" y="5638800"/>
              <a:ext cx="533400" cy="152400"/>
            </a:xfrm>
            <a:prstGeom prst="irregularSeal1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</p:grpSp>
      <p:grpSp>
        <p:nvGrpSpPr>
          <p:cNvPr id="4" name="Group 58"/>
          <p:cNvGrpSpPr>
            <a:grpSpLocks/>
          </p:cNvGrpSpPr>
          <p:nvPr/>
        </p:nvGrpSpPr>
        <p:grpSpPr bwMode="auto">
          <a:xfrm>
            <a:off x="2362200" y="4343400"/>
            <a:ext cx="685800" cy="1231900"/>
            <a:chOff x="5181600" y="1752600"/>
            <a:chExt cx="1752600" cy="3670299"/>
          </a:xfrm>
        </p:grpSpPr>
        <p:sp>
          <p:nvSpPr>
            <p:cNvPr id="14" name="Line 5"/>
            <p:cNvSpPr>
              <a:spLocks noChangeShapeType="1"/>
            </p:cNvSpPr>
            <p:nvPr/>
          </p:nvSpPr>
          <p:spPr bwMode="auto">
            <a:xfrm rot="16200000" flipH="1">
              <a:off x="4436624" y="3348476"/>
              <a:ext cx="2099553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 rot="-5400000">
              <a:off x="4919764" y="2302302"/>
              <a:ext cx="1539672" cy="440267"/>
            </a:xfrm>
            <a:prstGeom prst="ellipse">
              <a:avLst/>
            </a:prstGeom>
            <a:solidFill>
              <a:srgbClr val="FFFF99">
                <a:alpha val="70195"/>
              </a:srgbClr>
            </a:solidFill>
            <a:ln w="508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 rot="-5400000">
              <a:off x="5165298" y="2302302"/>
              <a:ext cx="1539672" cy="440267"/>
            </a:xfrm>
            <a:prstGeom prst="ellipse">
              <a:avLst/>
            </a:prstGeom>
            <a:solidFill>
              <a:srgbClr val="FFFF99">
                <a:alpha val="70195"/>
              </a:srgbClr>
            </a:solidFill>
            <a:ln w="508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 rot="-5400000">
              <a:off x="5622498" y="2302302"/>
              <a:ext cx="1539672" cy="440267"/>
            </a:xfrm>
            <a:prstGeom prst="ellipse">
              <a:avLst/>
            </a:prstGeom>
            <a:solidFill>
              <a:srgbClr val="FFFF99">
                <a:alpha val="70195"/>
              </a:srgbClr>
            </a:solidFill>
            <a:ln w="508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  <p:sp>
          <p:nvSpPr>
            <p:cNvPr id="18" name="Line 5"/>
            <p:cNvSpPr>
              <a:spLocks noChangeShapeType="1"/>
            </p:cNvSpPr>
            <p:nvPr/>
          </p:nvSpPr>
          <p:spPr bwMode="auto">
            <a:xfrm rot="16200000" flipH="1">
              <a:off x="5579624" y="3335777"/>
              <a:ext cx="2099553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pl-PL" dirty="0"/>
            </a:p>
          </p:txBody>
        </p:sp>
        <p:sp>
          <p:nvSpPr>
            <p:cNvPr id="19" name="Plus 18"/>
            <p:cNvSpPr/>
            <p:nvPr/>
          </p:nvSpPr>
          <p:spPr>
            <a:xfrm>
              <a:off x="5181600" y="4495865"/>
              <a:ext cx="912814" cy="912846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20" name="Minus 19"/>
            <p:cNvSpPr/>
            <p:nvPr/>
          </p:nvSpPr>
          <p:spPr>
            <a:xfrm>
              <a:off x="6021389" y="4510056"/>
              <a:ext cx="912811" cy="912843"/>
            </a:xfrm>
            <a:prstGeom prst="mathMinus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sp>
          <p:nvSpPr>
            <p:cNvPr id="21" name="Oval 17"/>
            <p:cNvSpPr>
              <a:spLocks noChangeArrowheads="1"/>
            </p:cNvSpPr>
            <p:nvPr/>
          </p:nvSpPr>
          <p:spPr bwMode="auto">
            <a:xfrm rot="-5400000">
              <a:off x="5393898" y="2302302"/>
              <a:ext cx="1539672" cy="440267"/>
            </a:xfrm>
            <a:prstGeom prst="ellipse">
              <a:avLst/>
            </a:prstGeom>
            <a:solidFill>
              <a:srgbClr val="FFFF99">
                <a:alpha val="70195"/>
              </a:srgbClr>
            </a:solidFill>
            <a:ln w="50800">
              <a:solidFill>
                <a:srgbClr val="FF33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>
                <a:latin typeface="Calibri" pitchFamily="34" charset="0"/>
              </a:endParaRPr>
            </a:p>
          </p:txBody>
        </p:sp>
      </p:grpSp>
      <p:grpSp>
        <p:nvGrpSpPr>
          <p:cNvPr id="13" name="Group 34"/>
          <p:cNvGrpSpPr>
            <a:grpSpLocks/>
          </p:cNvGrpSpPr>
          <p:nvPr/>
        </p:nvGrpSpPr>
        <p:grpSpPr bwMode="auto">
          <a:xfrm>
            <a:off x="2209800" y="2743200"/>
            <a:ext cx="914400" cy="1219200"/>
            <a:chOff x="3962400" y="4038600"/>
            <a:chExt cx="914400" cy="1219200"/>
          </a:xfrm>
          <a:solidFill>
            <a:srgbClr val="00B0F0"/>
          </a:solidFill>
        </p:grpSpPr>
        <p:sp>
          <p:nvSpPr>
            <p:cNvPr id="23" name="Left Brace 22"/>
            <p:cNvSpPr/>
            <p:nvPr/>
          </p:nvSpPr>
          <p:spPr>
            <a:xfrm rot="5400000">
              <a:off x="3810000" y="4191000"/>
              <a:ext cx="1219200" cy="914400"/>
            </a:xfrm>
            <a:prstGeom prst="leftBrace">
              <a:avLst/>
            </a:prstGeom>
            <a:grpFill/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 rot="5400000" flipH="1" flipV="1">
              <a:off x="4115594" y="4342606"/>
              <a:ext cx="609600" cy="1588"/>
            </a:xfrm>
            <a:prstGeom prst="line">
              <a:avLst/>
            </a:prstGeom>
            <a:grpFill/>
            <a:ln w="317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78"/>
          <p:cNvGrpSpPr>
            <a:grpSpLocks/>
          </p:cNvGrpSpPr>
          <p:nvPr/>
        </p:nvGrpSpPr>
        <p:grpSpPr bwMode="auto">
          <a:xfrm>
            <a:off x="1676400" y="2133600"/>
            <a:ext cx="2057400" cy="1828800"/>
            <a:chOff x="5029200" y="2895600"/>
            <a:chExt cx="2057400" cy="1828800"/>
          </a:xfrm>
          <a:solidFill>
            <a:srgbClr val="00B0F0"/>
          </a:solidFill>
        </p:grpSpPr>
        <p:sp>
          <p:nvSpPr>
            <p:cNvPr id="26" name="U-Turn Arrow 25"/>
            <p:cNvSpPr/>
            <p:nvPr/>
          </p:nvSpPr>
          <p:spPr>
            <a:xfrm flipH="1">
              <a:off x="5029200" y="2895600"/>
              <a:ext cx="990600" cy="1182688"/>
            </a:xfrm>
            <a:prstGeom prst="uturnArrow">
              <a:avLst>
                <a:gd name="adj1" fmla="val 5382"/>
                <a:gd name="adj2" fmla="val 9421"/>
                <a:gd name="adj3" fmla="val 30971"/>
                <a:gd name="adj4" fmla="val 43750"/>
                <a:gd name="adj5" fmla="val 10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U-Turn Arrow 26"/>
            <p:cNvSpPr/>
            <p:nvPr/>
          </p:nvSpPr>
          <p:spPr>
            <a:xfrm>
              <a:off x="6019800" y="2895600"/>
              <a:ext cx="1066800" cy="1182688"/>
            </a:xfrm>
            <a:prstGeom prst="uturnArrow">
              <a:avLst>
                <a:gd name="adj1" fmla="val 5382"/>
                <a:gd name="adj2" fmla="val 9421"/>
                <a:gd name="adj3" fmla="val 30971"/>
                <a:gd name="adj4" fmla="val 43750"/>
                <a:gd name="adj5" fmla="val 100000"/>
              </a:avLst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8" name="Left Brace 27"/>
            <p:cNvSpPr/>
            <p:nvPr/>
          </p:nvSpPr>
          <p:spPr>
            <a:xfrm rot="5400000">
              <a:off x="5410200" y="3657600"/>
              <a:ext cx="1219200" cy="914400"/>
            </a:xfrm>
            <a:prstGeom prst="leftBrace">
              <a:avLst/>
            </a:prstGeom>
            <a:grpFill/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H="1" flipV="1">
              <a:off x="5599113" y="3695700"/>
              <a:ext cx="839788" cy="1587"/>
            </a:xfrm>
            <a:prstGeom prst="line">
              <a:avLst/>
            </a:prstGeom>
            <a:grpFill/>
            <a:ln w="317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 descr="Fountain_nature_old_bi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600200"/>
            <a:ext cx="3040063" cy="4419600"/>
          </a:xfrm>
          <a:prstGeom prst="rect">
            <a:avLst/>
          </a:prstGeom>
          <a:noFill/>
          <a:ln w="44450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19796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b="1" dirty="0"/>
              <a:t>LHC - najzimniejsza część wszechświata</a:t>
            </a: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447800"/>
            <a:ext cx="8215312" cy="4316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57021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208BA6-4880-7641-B56B-3AD51DEA7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91264" cy="4983163"/>
          </a:xfrm>
        </p:spPr>
        <p:txBody>
          <a:bodyPr>
            <a:normAutofit fontScale="92500" lnSpcReduction="10000"/>
          </a:bodyPr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Czym jest Wielki Zderzacz Hadronów - LHC</a:t>
            </a:r>
          </a:p>
          <a:p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Wyzwania związane z opracowaniem i budową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Zastosowania nadprzewodnictwa w akceleratorze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Magnesy nadprzewodnikowe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Nadprzewodnikowe wnęki rezonansowe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Energia wiązek protonowych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Zastosowanie nadpłynnego helu</a:t>
            </a:r>
          </a:p>
          <a:p>
            <a:pPr lvl="1"/>
            <a:endParaRPr lang="pl-PL" sz="1300" dirty="0"/>
          </a:p>
          <a:p>
            <a:r>
              <a:rPr lang="pl-PL" dirty="0"/>
              <a:t>Trochę historii i faktów związanych z LHC</a:t>
            </a:r>
          </a:p>
          <a:p>
            <a:endParaRPr lang="pl-PL" sz="1300" dirty="0"/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Co po LHC?</a:t>
            </a:r>
          </a:p>
          <a:p>
            <a:pPr lvl="1"/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CLIC lub może FCC?</a:t>
            </a:r>
          </a:p>
          <a:p>
            <a:pPr marL="36513" indent="0">
              <a:buNone/>
            </a:pPr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Podsumowanie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155E8-33A8-664B-A099-F1D159FED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43000"/>
          </a:xfrm>
        </p:spPr>
        <p:txBody>
          <a:bodyPr/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Plan wykładu</a:t>
            </a:r>
          </a:p>
        </p:txBody>
      </p:sp>
    </p:spTree>
    <p:extLst>
      <p:ext uri="{BB962C8B-B14F-4D97-AF65-F5344CB8AC3E}">
        <p14:creationId xmlns:p14="http://schemas.microsoft.com/office/powerpoint/2010/main" val="2817001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0809002_09_cr_sm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1546"/>
            <a:ext cx="9144000" cy="4194810"/>
          </a:xfrm>
          <a:prstGeom prst="rect">
            <a:avLst/>
          </a:prstGeom>
        </p:spPr>
      </p:pic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/>
          </a:bodyPr>
          <a:lstStyle/>
          <a:p>
            <a:r>
              <a:rPr lang="pl-PL" sz="2800" dirty="0"/>
              <a:t>10/09 2008… pierwsza wiązka i wielki sukces</a:t>
            </a:r>
          </a:p>
        </p:txBody>
      </p:sp>
      <p:pic>
        <p:nvPicPr>
          <p:cNvPr id="4" name="Picture 20" descr="first-turn-trajector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5303838"/>
            <a:ext cx="65008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0" y="4286256"/>
            <a:ext cx="2643174" cy="2571744"/>
            <a:chOff x="96" y="2208"/>
            <a:chExt cx="1885" cy="2016"/>
          </a:xfrm>
        </p:grpSpPr>
        <p:pic>
          <p:nvPicPr>
            <p:cNvPr id="67590" name="Picture 17" descr="first-turn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6" y="2208"/>
              <a:ext cx="1885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7591" name="Rectangle 18"/>
            <p:cNvSpPr>
              <a:spLocks noChangeArrowheads="1"/>
            </p:cNvSpPr>
            <p:nvPr/>
          </p:nvSpPr>
          <p:spPr bwMode="auto">
            <a:xfrm>
              <a:off x="912" y="2448"/>
              <a:ext cx="98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/>
                <a:t>First turn 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3808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itle 1"/>
          <p:cNvSpPr>
            <a:spLocks noGrp="1"/>
          </p:cNvSpPr>
          <p:nvPr>
            <p:ph type="title" idx="4294967295"/>
          </p:nvPr>
        </p:nvSpPr>
        <p:spPr>
          <a:xfrm>
            <a:off x="428596" y="0"/>
            <a:ext cx="8324850" cy="1357298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lvl="0" eaLnBrk="1" hangingPunct="1"/>
            <a:r>
              <a:rPr lang="pl-PL" sz="4800" dirty="0">
                <a:solidFill>
                  <a:schemeClr val="bg2"/>
                </a:solidFill>
              </a:rPr>
              <a:t>19/09 2008</a:t>
            </a:r>
            <a:r>
              <a:rPr lang="en-US" sz="4800" dirty="0">
                <a:solidFill>
                  <a:schemeClr val="bg2"/>
                </a:solidFill>
              </a:rPr>
              <a:t>   </a:t>
            </a:r>
            <a:br>
              <a:rPr lang="en-US" sz="4800" dirty="0">
                <a:solidFill>
                  <a:schemeClr val="bg2"/>
                </a:solidFill>
              </a:rPr>
            </a:br>
            <a:r>
              <a:rPr lang="pl-PL" sz="4800" dirty="0">
                <a:solidFill>
                  <a:schemeClr val="bg2"/>
                </a:solidFill>
              </a:rPr>
              <a:t>…poważna awaria</a:t>
            </a:r>
            <a:endParaRPr lang="en-US" sz="4800" dirty="0">
              <a:solidFill>
                <a:schemeClr val="bg2"/>
              </a:solidFill>
            </a:endParaRPr>
          </a:p>
        </p:txBody>
      </p:sp>
      <p:pic>
        <p:nvPicPr>
          <p:cNvPr id="68611" name="Picture 3" descr="interconne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1988840"/>
            <a:ext cx="4086225" cy="331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2" name="Picture 4" descr="QBQ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8215" y="1988840"/>
            <a:ext cx="4084638" cy="332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0"/>
            <a:ext cx="8229600" cy="78579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pl-PL" sz="2800" b="1" i="0" u="none" strike="noStrike" kern="0" cap="none" spc="0" normalizeH="0" baseline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3346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0692" name="Picture 4" descr="Cern-complex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720" y="214290"/>
            <a:ext cx="5149161" cy="591451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383166" y="3626368"/>
            <a:ext cx="928694" cy="307777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0.999393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8144" y="3472480"/>
            <a:ext cx="1071570" cy="307777"/>
          </a:xfrm>
          <a:prstGeom prst="rect">
            <a:avLst/>
          </a:prstGeom>
          <a:solidFill>
            <a:srgbClr val="0033CC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0.9999978</a:t>
            </a:r>
            <a:endParaRPr lang="en-GB" sz="14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7" name="Straight Arrow Connector 6"/>
          <p:cNvCxnSpPr>
            <a:stCxn id="5" idx="1"/>
          </p:cNvCxnSpPr>
          <p:nvPr/>
        </p:nvCxnSpPr>
        <p:spPr bwMode="auto">
          <a:xfrm rot="10800000">
            <a:off x="5225202" y="2972415"/>
            <a:ext cx="642942" cy="65395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9" name="Straight Arrow Connector 8"/>
          <p:cNvCxnSpPr>
            <a:stCxn id="4" idx="3"/>
          </p:cNvCxnSpPr>
          <p:nvPr/>
        </p:nvCxnSpPr>
        <p:spPr bwMode="auto">
          <a:xfrm flipV="1">
            <a:off x="3311860" y="3769244"/>
            <a:ext cx="500066" cy="1101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stealth"/>
          </a:ln>
          <a:effectLst/>
        </p:spPr>
      </p:cxnSp>
    </p:spTree>
    <p:extLst>
      <p:ext uri="{BB962C8B-B14F-4D97-AF65-F5344CB8AC3E}">
        <p14:creationId xmlns:p14="http://schemas.microsoft.com/office/powerpoint/2010/main" val="30682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Title 1"/>
          <p:cNvSpPr>
            <a:spLocks noGrp="1"/>
          </p:cNvSpPr>
          <p:nvPr>
            <p:ph type="title" idx="4294967295"/>
          </p:nvPr>
        </p:nvSpPr>
        <p:spPr>
          <a:xfrm>
            <a:off x="802153" y="91746"/>
            <a:ext cx="7599561" cy="85725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pl-PL" sz="3200" dirty="0"/>
              <a:t>Co potrafi zrobić duża energia i duże ciśnienie!!!</a:t>
            </a:r>
          </a:p>
        </p:txBody>
      </p:sp>
      <p:pic>
        <p:nvPicPr>
          <p:cNvPr id="696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552" y="1068330"/>
            <a:ext cx="3799907" cy="491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024" y="1068330"/>
            <a:ext cx="3795638" cy="491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3853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9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9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Title 1"/>
          <p:cNvSpPr>
            <a:spLocks noGrp="1"/>
          </p:cNvSpPr>
          <p:nvPr>
            <p:ph type="title" idx="4294967295"/>
          </p:nvPr>
        </p:nvSpPr>
        <p:spPr>
          <a:xfrm>
            <a:off x="323528" y="-6480"/>
            <a:ext cx="8291264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/>
              <a:t>November 2009 - LHC is back in action!</a:t>
            </a:r>
          </a:p>
        </p:txBody>
      </p:sp>
      <p:pic>
        <p:nvPicPr>
          <p:cNvPr id="6" name="Picture 5" descr="CCC_LHC_is_back_20_nov_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7337" y="940423"/>
            <a:ext cx="7851087" cy="5080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50958908"/>
      </p:ext>
    </p:extLst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GB" sz="3200" dirty="0" err="1"/>
              <a:t>Listopad</a:t>
            </a:r>
            <a:r>
              <a:rPr lang="en-GB" sz="3200" dirty="0"/>
              <a:t> 2009 - </a:t>
            </a:r>
            <a:r>
              <a:rPr lang="en-GB" sz="3200" dirty="0" err="1"/>
              <a:t>detektory</a:t>
            </a:r>
            <a:r>
              <a:rPr lang="en-GB" sz="3200" dirty="0"/>
              <a:t> LHC </a:t>
            </a:r>
            <a:r>
              <a:rPr lang="en-GB" sz="3200" dirty="0" err="1"/>
              <a:t>rejestruja</a:t>
            </a:r>
            <a:r>
              <a:rPr lang="en-GB" sz="3200" dirty="0"/>
              <a:t> </a:t>
            </a:r>
            <a:r>
              <a:rPr lang="en-GB" sz="3200" dirty="0" err="1"/>
              <a:t>pierwsze</a:t>
            </a:r>
            <a:r>
              <a:rPr lang="en-GB" sz="3200" dirty="0"/>
              <a:t> </a:t>
            </a:r>
            <a:r>
              <a:rPr lang="en-GB" sz="3200" dirty="0" err="1"/>
              <a:t>zderzenia</a:t>
            </a:r>
            <a:r>
              <a:rPr lang="en-GB" sz="3200" dirty="0"/>
              <a:t> </a:t>
            </a:r>
            <a:r>
              <a:rPr lang="en-GB" sz="3200" dirty="0" err="1"/>
              <a:t>dla</a:t>
            </a:r>
            <a:r>
              <a:rPr lang="en-GB" sz="3200" dirty="0"/>
              <a:t> </a:t>
            </a:r>
            <a:r>
              <a:rPr lang="en-GB" sz="3200" dirty="0" err="1"/>
              <a:t>energii</a:t>
            </a:r>
            <a:r>
              <a:rPr lang="en-GB" sz="3200" dirty="0"/>
              <a:t> 900 </a:t>
            </a:r>
            <a:r>
              <a:rPr lang="en-GB" sz="3200" dirty="0" err="1"/>
              <a:t>GeV</a:t>
            </a:r>
            <a:endParaRPr lang="en-GB" sz="3200" dirty="0"/>
          </a:p>
        </p:txBody>
      </p:sp>
      <p:pic>
        <p:nvPicPr>
          <p:cNvPr id="157699" name="Content Placeholder 3" descr="CCC_LHC_is_back_20_nov_3.jpg"/>
          <p:cNvPicPr>
            <a:picLocks noGrp="1" noChangeAspect="1"/>
          </p:cNvPicPr>
          <p:nvPr>
            <p:ph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1258560" y="1556792"/>
            <a:ext cx="6553800" cy="4388646"/>
          </a:xfrm>
        </p:spPr>
      </p:pic>
    </p:spTree>
    <p:extLst>
      <p:ext uri="{BB962C8B-B14F-4D97-AF65-F5344CB8AC3E}">
        <p14:creationId xmlns:p14="http://schemas.microsoft.com/office/powerpoint/2010/main" val="607218343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dirty="0">
                <a:latin typeface="+mn-lt"/>
              </a:rPr>
              <a:t>The Nobel Prize in Physics 2013 was awarded jointly to François Englert and Peter W. Higgs </a:t>
            </a:r>
            <a:r>
              <a:rPr lang="en-US" sz="1400" i="1" dirty="0"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400" i="1" dirty="0">
                <a:solidFill>
                  <a:srgbClr val="00B0F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400" dirty="0">
              <a:solidFill>
                <a:srgbClr val="00B0F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86602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208BA6-4880-7641-B56B-3AD51DEA7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143000"/>
            <a:ext cx="8291264" cy="4983163"/>
          </a:xfrm>
        </p:spPr>
        <p:txBody>
          <a:bodyPr>
            <a:normAutofit fontScale="92500" lnSpcReduction="10000"/>
          </a:bodyPr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Czym jest Wielki Zderzacz Hadronów - LHC</a:t>
            </a:r>
          </a:p>
          <a:p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Wyzwania związane z opracowaniem i budową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Zastosowania nadprzewodnictwa w akceleratorze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Magnesy nadprzewodnikowe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Nadprzewodnikowe wnęki rezonansowe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Energia wiązek protonowych LHC</a:t>
            </a:r>
          </a:p>
          <a:p>
            <a:pPr lvl="1"/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Zastosowanie nadpłynnego helu</a:t>
            </a:r>
          </a:p>
          <a:p>
            <a:pPr lvl="1"/>
            <a:endParaRPr lang="pl-PL" sz="13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Trochę historii i faktów związanych z LHC</a:t>
            </a:r>
          </a:p>
          <a:p>
            <a:endParaRPr lang="pl-PL" sz="1300" dirty="0"/>
          </a:p>
          <a:p>
            <a:r>
              <a:rPr lang="pl-PL" dirty="0"/>
              <a:t>Co po LHC?</a:t>
            </a:r>
          </a:p>
          <a:p>
            <a:pPr lvl="1"/>
            <a:endParaRPr lang="pl-PL" sz="1300" dirty="0"/>
          </a:p>
          <a:p>
            <a:pPr lvl="1"/>
            <a:r>
              <a:rPr lang="pl-PL" dirty="0"/>
              <a:t>CLIC lub może FCC?</a:t>
            </a:r>
          </a:p>
          <a:p>
            <a:pPr marL="36513" indent="0">
              <a:buNone/>
            </a:pPr>
            <a:endParaRPr lang="pl-PL" sz="1300" dirty="0"/>
          </a:p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Podsumowanie</a:t>
            </a:r>
          </a:p>
          <a:p>
            <a:endParaRPr lang="pl-PL" dirty="0"/>
          </a:p>
          <a:p>
            <a:endParaRPr lang="pl-PL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F155E8-33A8-664B-A099-F1D159FED3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291264" cy="1143000"/>
          </a:xfrm>
        </p:spPr>
        <p:txBody>
          <a:bodyPr/>
          <a:lstStyle/>
          <a:p>
            <a:r>
              <a:rPr lang="pl-PL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Plan wykładu</a:t>
            </a:r>
          </a:p>
        </p:txBody>
      </p:sp>
    </p:spTree>
    <p:extLst>
      <p:ext uri="{BB962C8B-B14F-4D97-AF65-F5344CB8AC3E}">
        <p14:creationId xmlns:p14="http://schemas.microsoft.com/office/powerpoint/2010/main" val="831223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53871" y="233493"/>
            <a:ext cx="7030182" cy="613078"/>
          </a:xfrm>
        </p:spPr>
        <p:txBody>
          <a:bodyPr anchor="t">
            <a:normAutofit fontScale="90000"/>
          </a:bodyPr>
          <a:lstStyle/>
          <a:p>
            <a:pPr algn="ctr"/>
            <a:r>
              <a:rPr lang="en-GB" sz="3200" b="1" dirty="0"/>
              <a:t>The HL-LHC Project</a:t>
            </a:r>
            <a:br>
              <a:rPr lang="en-GB" sz="3200" b="1" dirty="0"/>
            </a:br>
            <a:endParaRPr lang="fr-FR" sz="3200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03693" y="2708920"/>
            <a:ext cx="3239754" cy="2670986"/>
          </a:xfrm>
        </p:spPr>
        <p:txBody>
          <a:bodyPr>
            <a:normAutofit fontScale="92500" lnSpcReduction="20000"/>
          </a:bodyPr>
          <a:lstStyle/>
          <a:p>
            <a:pPr marL="379476" indent="-342900">
              <a:buFont typeface="Wingdings" panose="05000000000000000000" pitchFamily="2" charset="2"/>
              <a:buChar char="§"/>
            </a:pPr>
            <a:r>
              <a:rPr lang="en-GB" sz="1800" b="1" dirty="0"/>
              <a:t>New IR-quads Nb</a:t>
            </a:r>
            <a:r>
              <a:rPr lang="en-GB" sz="1800" b="1" baseline="-25000" dirty="0"/>
              <a:t>3</a:t>
            </a:r>
            <a:r>
              <a:rPr lang="en-GB" sz="1800" b="1" dirty="0"/>
              <a:t>Sn</a:t>
            </a:r>
          </a:p>
          <a:p>
            <a:pPr marL="36576" indent="0">
              <a:buNone/>
              <a:tabLst>
                <a:tab pos="444500" algn="l"/>
              </a:tabLst>
            </a:pPr>
            <a:r>
              <a:rPr lang="en-GB" sz="1800" b="1" dirty="0"/>
              <a:t>	(inner triplets)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b="1" dirty="0"/>
              <a:t>New 11 T Nb</a:t>
            </a:r>
            <a:r>
              <a:rPr lang="en-GB" sz="1800" b="1" baseline="-25000" dirty="0"/>
              <a:t>3</a:t>
            </a:r>
            <a:r>
              <a:rPr lang="en-GB" sz="1800" b="1" dirty="0"/>
              <a:t>Sn </a:t>
            </a:r>
          </a:p>
          <a:p>
            <a:pPr marL="0" lvl="1" indent="0">
              <a:buClr>
                <a:schemeClr val="tx1"/>
              </a:buClr>
              <a:buNone/>
              <a:tabLst>
                <a:tab pos="444500" algn="l"/>
              </a:tabLst>
            </a:pPr>
            <a:r>
              <a:rPr lang="en-GB" sz="1800" b="1" dirty="0"/>
              <a:t>	(5.5 m dipoles)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b="1" dirty="0"/>
              <a:t>Crab Cavities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/>
              <a:t>Collimation upgrade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/>
              <a:t>Cryogenics upgrade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/>
              <a:t>Cold powering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/>
              <a:t>Machine protection</a:t>
            </a:r>
          </a:p>
          <a:p>
            <a:pPr marL="342900" lvl="1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800" dirty="0"/>
              <a:t>…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447" y="846570"/>
            <a:ext cx="5159410" cy="4416336"/>
          </a:xfrm>
          <a:prstGeom prst="rect">
            <a:avLst/>
          </a:prstGeom>
        </p:spPr>
      </p:pic>
      <p:pic>
        <p:nvPicPr>
          <p:cNvPr id="8" name="Image 11" descr="HLU-logoN-title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17" y="313005"/>
            <a:ext cx="1316315" cy="533565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55576" y="5565913"/>
            <a:ext cx="7696661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LHC</a:t>
            </a:r>
            <a:endParaRPr lang="en-GB" b="1" dirty="0">
              <a:solidFill>
                <a:schemeClr val="bg1"/>
              </a:solidFill>
              <a:sym typeface="Wingding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06912" y="5496908"/>
            <a:ext cx="8180402" cy="5243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LHC</a:t>
            </a:r>
            <a:endParaRPr lang="en-GB" sz="1800" b="1" dirty="0">
              <a:solidFill>
                <a:schemeClr val="bg1"/>
              </a:solidFill>
              <a:sym typeface="Wingding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D51BFF-6EB0-C749-9137-0FA8303F9B48}"/>
              </a:ext>
            </a:extLst>
          </p:cNvPr>
          <p:cNvSpPr txBox="1"/>
          <p:nvPr/>
        </p:nvSpPr>
        <p:spPr>
          <a:xfrm>
            <a:off x="107504" y="1145369"/>
            <a:ext cx="3888432" cy="1384995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HL-LHC PROJECT </a:t>
            </a:r>
          </a:p>
          <a:p>
            <a:pPr algn="ctr"/>
            <a:r>
              <a:rPr lang="en-GB" sz="2400" b="1" dirty="0">
                <a:solidFill>
                  <a:schemeClr val="bg1"/>
                </a:solidFill>
              </a:rPr>
              <a:t>300 fb</a:t>
            </a:r>
            <a:r>
              <a:rPr lang="en-GB" sz="2400" b="1" baseline="30000" dirty="0">
                <a:solidFill>
                  <a:schemeClr val="bg1"/>
                </a:solidFill>
              </a:rPr>
              <a:t>-1</a:t>
            </a:r>
            <a:r>
              <a:rPr lang="en-GB" sz="2400" b="1" dirty="0">
                <a:solidFill>
                  <a:schemeClr val="bg1"/>
                </a:solidFill>
              </a:rPr>
              <a:t> → 3000 fb</a:t>
            </a:r>
            <a:r>
              <a:rPr lang="en-GB" sz="2400" b="1" baseline="30000" dirty="0">
                <a:solidFill>
                  <a:schemeClr val="bg1"/>
                </a:solidFill>
              </a:rPr>
              <a:t>-1</a:t>
            </a:r>
          </a:p>
          <a:p>
            <a:r>
              <a:rPr lang="en-GB" dirty="0">
                <a:solidFill>
                  <a:schemeClr val="bg1"/>
                </a:solidFill>
              </a:rPr>
              <a:t>Including: </a:t>
            </a:r>
            <a:r>
              <a:rPr lang="en-GB" dirty="0" err="1">
                <a:solidFill>
                  <a:schemeClr val="bg1"/>
                </a:solidFill>
              </a:rPr>
              <a:t>Linac</a:t>
            </a:r>
            <a:r>
              <a:rPr lang="en-GB" dirty="0">
                <a:solidFill>
                  <a:schemeClr val="bg1"/>
                </a:solidFill>
              </a:rPr>
              <a:t> 4, Booster 2GeV, PS and SPS upgrade </a:t>
            </a:r>
          </a:p>
        </p:txBody>
      </p:sp>
    </p:spTree>
    <p:extLst>
      <p:ext uri="{BB962C8B-B14F-4D97-AF65-F5344CB8AC3E}">
        <p14:creationId xmlns:p14="http://schemas.microsoft.com/office/powerpoint/2010/main" val="384384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l15_2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632" r="-5296"/>
          <a:stretch/>
        </p:blipFill>
        <p:spPr>
          <a:xfrm>
            <a:off x="6951778" y="2819063"/>
            <a:ext cx="2116741" cy="1551457"/>
          </a:xfrm>
          <a:prstGeom prst="rect">
            <a:avLst/>
          </a:prstGeom>
        </p:spPr>
      </p:pic>
      <p:sp>
        <p:nvSpPr>
          <p:cNvPr id="15" name="Content Placeholder 2"/>
          <p:cNvSpPr txBox="1">
            <a:spLocks/>
          </p:cNvSpPr>
          <p:nvPr/>
        </p:nvSpPr>
        <p:spPr>
          <a:xfrm>
            <a:off x="372442" y="836712"/>
            <a:ext cx="8180402" cy="145898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b="1" dirty="0"/>
              <a:t>LINAC4 – PS Booster:</a:t>
            </a:r>
          </a:p>
          <a:p>
            <a:pPr marL="361950" lvl="1" indent="-188913"/>
            <a:r>
              <a:rPr lang="en-GB" sz="1600" dirty="0"/>
              <a:t>H</a:t>
            </a:r>
            <a:r>
              <a:rPr lang="en-GB" sz="1600" baseline="30000" dirty="0"/>
              <a:t>-</a:t>
            </a:r>
            <a:r>
              <a:rPr lang="en-GB" sz="1600" dirty="0"/>
              <a:t> injection and increase of PSB injection energy from 50 MeV to 160 MeV, to increase PSB space charge threshold</a:t>
            </a:r>
          </a:p>
          <a:p>
            <a:pPr marL="361950" lvl="1" indent="-188913"/>
            <a:r>
              <a:rPr lang="en-GB" sz="1600" dirty="0"/>
              <a:t>New RF cavity system, new main power converters</a:t>
            </a:r>
          </a:p>
          <a:p>
            <a:pPr marL="361950" lvl="1" indent="-188913"/>
            <a:r>
              <a:rPr lang="en-GB" sz="1600" dirty="0"/>
              <a:t>Increase of extraction energy from 1.4 </a:t>
            </a:r>
            <a:r>
              <a:rPr lang="en-GB" sz="1600" dirty="0" err="1"/>
              <a:t>GeV</a:t>
            </a:r>
            <a:r>
              <a:rPr lang="en-GB" sz="1600" dirty="0"/>
              <a:t> to 2 </a:t>
            </a:r>
            <a:r>
              <a:rPr lang="en-GB" sz="1600" dirty="0" err="1"/>
              <a:t>GeV</a:t>
            </a:r>
            <a:endParaRPr lang="en-GB" sz="1600" dirty="0"/>
          </a:p>
        </p:txBody>
      </p:sp>
      <p:sp>
        <p:nvSpPr>
          <p:cNvPr id="17" name="Rectangle 16"/>
          <p:cNvSpPr/>
          <p:nvPr/>
        </p:nvSpPr>
        <p:spPr>
          <a:xfrm>
            <a:off x="8754901" y="3167382"/>
            <a:ext cx="374215" cy="2426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330712" y="5275062"/>
            <a:ext cx="4601328" cy="69635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b="1" dirty="0">
                <a:solidFill>
                  <a:schemeClr val="bg1"/>
                </a:solidFill>
                <a:sym typeface="Wingdings"/>
              </a:rPr>
              <a:t>These are only the main modifications and this list is far from exhaustive</a:t>
            </a:r>
          </a:p>
        </p:txBody>
      </p:sp>
      <p:pic>
        <p:nvPicPr>
          <p:cNvPr id="10" name="Picture 9" descr="sl15_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600" y="1427367"/>
            <a:ext cx="3204797" cy="1280749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05218" y="188640"/>
            <a:ext cx="7488038" cy="52322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2800" dirty="0">
                <a:solidFill>
                  <a:srgbClr val="FFFFFF"/>
                </a:solidFill>
                <a:latin typeface="Arial"/>
              </a:rPr>
              <a:t>LS2 : </a:t>
            </a:r>
            <a:r>
              <a:rPr lang="en-GB" sz="1600" dirty="0">
                <a:solidFill>
                  <a:srgbClr val="FFFFFF"/>
                </a:solidFill>
                <a:latin typeface="Arial"/>
              </a:rPr>
              <a:t>(2019-2020), </a:t>
            </a:r>
            <a:r>
              <a:rPr lang="en-GB" sz="2800" dirty="0">
                <a:solidFill>
                  <a:srgbClr val="FFFFFF"/>
                </a:solidFill>
                <a:latin typeface="Arial"/>
              </a:rPr>
              <a:t>LHC Injector Upgrades (LIU)</a:t>
            </a:r>
          </a:p>
        </p:txBody>
      </p:sp>
      <p:sp>
        <p:nvSpPr>
          <p:cNvPr id="5" name="Rectangle 4"/>
          <p:cNvSpPr/>
          <p:nvPr/>
        </p:nvSpPr>
        <p:spPr>
          <a:xfrm>
            <a:off x="330712" y="4070258"/>
            <a:ext cx="843705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SPS</a:t>
            </a:r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Electron Cloud mitigation – feedback system and partial  coating of the vacuum system</a:t>
            </a:r>
            <a:endParaRPr lang="en-GB" sz="1400" dirty="0"/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Impedance reduction, improved feedbacks</a:t>
            </a:r>
          </a:p>
          <a:p>
            <a:pPr marL="360363" lvl="1" indent="-265113">
              <a:buFont typeface="Arial" panose="020B0604020202020204" pitchFamily="34" charset="0"/>
              <a:buChar char="−"/>
            </a:pPr>
            <a:r>
              <a:rPr lang="en-GB" sz="1600" dirty="0"/>
              <a:t>Large-scale modification to the main RF system </a:t>
            </a:r>
          </a:p>
        </p:txBody>
      </p:sp>
      <p:sp>
        <p:nvSpPr>
          <p:cNvPr id="6" name="Rectangle 5"/>
          <p:cNvSpPr/>
          <p:nvPr/>
        </p:nvSpPr>
        <p:spPr>
          <a:xfrm>
            <a:off x="393504" y="2373012"/>
            <a:ext cx="668968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/>
              <a:t>PS: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Increase of injection energy from 1.4 </a:t>
            </a:r>
            <a:r>
              <a:rPr lang="en-GB" sz="1600" dirty="0" err="1"/>
              <a:t>GeV</a:t>
            </a:r>
            <a:r>
              <a:rPr lang="en-GB" sz="1600" dirty="0"/>
              <a:t> to 2 </a:t>
            </a:r>
            <a:r>
              <a:rPr lang="en-GB" sz="1600" dirty="0" err="1"/>
              <a:t>GeV</a:t>
            </a:r>
            <a:r>
              <a:rPr lang="en-GB" sz="1600" dirty="0"/>
              <a:t> to increase PS space charge threshold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Transverse resonance compensation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New RF Longitudinal feedback system </a:t>
            </a:r>
          </a:p>
          <a:p>
            <a:pPr marL="355600" lvl="1" indent="-177800">
              <a:buFont typeface="Arial" panose="020B0604020202020204" pitchFamily="34" charset="0"/>
              <a:buChar char="−"/>
            </a:pPr>
            <a:r>
              <a:rPr lang="en-GB" sz="1600" dirty="0"/>
              <a:t>New RF beam manipulation scheme to increase beam brightness</a:t>
            </a:r>
          </a:p>
        </p:txBody>
      </p:sp>
      <p:pic>
        <p:nvPicPr>
          <p:cNvPr id="13" name="Picture 2" descr="http://www.uib.no/info/bilder/2004/0227cern-accelerators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5539" y="4723130"/>
            <a:ext cx="3838461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126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624"/>
            <a:ext cx="9144000" cy="387864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3610" y="978078"/>
            <a:ext cx="1065475" cy="30777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fr-CH" sz="1400" b="1" dirty="0" err="1"/>
              <a:t>Run</a:t>
            </a:r>
            <a:r>
              <a:rPr lang="fr-CH" sz="1400" b="1" dirty="0"/>
              <a:t> I</a:t>
            </a:r>
            <a:endParaRPr lang="en-GB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211919" y="987966"/>
            <a:ext cx="1811442" cy="288000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fr-CH" sz="1400" b="1" dirty="0" err="1"/>
              <a:t>Run</a:t>
            </a:r>
            <a:r>
              <a:rPr lang="fr-CH" sz="1400" b="1" dirty="0"/>
              <a:t> II</a:t>
            </a:r>
            <a:endParaRPr lang="en-GB" sz="1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036085" y="968189"/>
            <a:ext cx="1455087" cy="307777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fr-CH" sz="1400" b="1" dirty="0" err="1"/>
              <a:t>Run</a:t>
            </a:r>
            <a:r>
              <a:rPr lang="fr-CH" sz="1400" b="1" dirty="0"/>
              <a:t> III</a:t>
            </a:r>
            <a:endParaRPr lang="en-GB" sz="1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579337" y="978078"/>
            <a:ext cx="1354372" cy="307777"/>
          </a:xfrm>
          <a:prstGeom prst="rect">
            <a:avLst/>
          </a:prstGeom>
          <a:ln>
            <a:noFill/>
          </a:ln>
          <a:effectLst>
            <a:softEdge rad="3175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 anchor="ctr" anchorCtr="0">
            <a:spAutoFit/>
          </a:bodyPr>
          <a:lstStyle/>
          <a:p>
            <a:pPr algn="ctr"/>
            <a:r>
              <a:rPr lang="fr-CH" sz="1400" b="1" dirty="0" err="1"/>
              <a:t>Run</a:t>
            </a:r>
            <a:r>
              <a:rPr lang="fr-CH" sz="1400" b="1" dirty="0"/>
              <a:t> IV, V…</a:t>
            </a:r>
            <a:endParaRPr lang="en-GB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4032448" y="5797085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  <a:latin typeface="Tahoma" panose="020B0604030504040204" pitchFamily="34" charset="0"/>
                <a:ea typeface="Times New Roman" panose="02020603050405020304" pitchFamily="18" charset="0"/>
              </a:rPr>
              <a:t>FAV = Fabrication, Assembly and Verification 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923928" y="836712"/>
            <a:ext cx="28968" cy="529892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462912" y="1467561"/>
            <a:ext cx="1804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today</a:t>
            </a:r>
          </a:p>
        </p:txBody>
      </p:sp>
      <p:sp>
        <p:nvSpPr>
          <p:cNvPr id="5" name="Rectangle 4"/>
          <p:cNvSpPr/>
          <p:nvPr/>
        </p:nvSpPr>
        <p:spPr>
          <a:xfrm>
            <a:off x="2423332" y="1844824"/>
            <a:ext cx="202657" cy="12566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945" y="3965608"/>
            <a:ext cx="7488831" cy="21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40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Picture 101" descr="FRIOA06f4.pdf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613"/>
          <a:stretch/>
        </p:blipFill>
        <p:spPr>
          <a:xfrm>
            <a:off x="540957" y="3669507"/>
            <a:ext cx="5393362" cy="242773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1217" y="101121"/>
            <a:ext cx="2048241" cy="516421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AWAKE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51522" y="753559"/>
            <a:ext cx="8309765" cy="1575425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4F81BD"/>
                </a:solidFill>
              </a:rPr>
              <a:t>Advanced Proton Driven Plasma Wakefield Acceleration Experiment</a:t>
            </a:r>
          </a:p>
          <a:p>
            <a:r>
              <a:rPr lang="en-US" dirty="0"/>
              <a:t>Proof-of-concept experiment to </a:t>
            </a:r>
            <a:r>
              <a:rPr lang="en-US" b="1" dirty="0"/>
              <a:t>demonstrate</a:t>
            </a:r>
            <a:r>
              <a:rPr lang="en-US" dirty="0"/>
              <a:t> a </a:t>
            </a:r>
            <a:r>
              <a:rPr lang="en-US" b="1" dirty="0"/>
              <a:t>novel acceleration technique </a:t>
            </a:r>
            <a:r>
              <a:rPr lang="en-US" dirty="0"/>
              <a:t>that accelerates particles up to </a:t>
            </a:r>
            <a:r>
              <a:rPr lang="en-US" b="1" dirty="0"/>
              <a:t>three orders of magnitude </a:t>
            </a:r>
            <a:r>
              <a:rPr lang="en-US" dirty="0"/>
              <a:t>stronger than conventional methods. </a:t>
            </a:r>
            <a:endParaRPr lang="en-US" b="1" dirty="0"/>
          </a:p>
          <a:p>
            <a:pPr lvl="1"/>
            <a:r>
              <a:rPr lang="en-US" dirty="0"/>
              <a:t>Accelerate electrons of </a:t>
            </a:r>
            <a:r>
              <a:rPr lang="en-US" b="1" dirty="0"/>
              <a:t>several GeV/m </a:t>
            </a:r>
          </a:p>
          <a:p>
            <a:r>
              <a:rPr lang="en-US" dirty="0"/>
              <a:t>Use the </a:t>
            </a:r>
            <a:r>
              <a:rPr lang="en-US" b="1" dirty="0"/>
              <a:t>SPS proton beam </a:t>
            </a:r>
            <a:r>
              <a:rPr lang="en-US" dirty="0"/>
              <a:t>to generate powerful wakefields in a </a:t>
            </a:r>
            <a:r>
              <a:rPr lang="en-US" b="1" dirty="0"/>
              <a:t>10m long plasma</a:t>
            </a:r>
            <a:r>
              <a:rPr lang="en-US" dirty="0"/>
              <a:t>.</a:t>
            </a:r>
          </a:p>
          <a:p>
            <a:r>
              <a:rPr lang="en-US" dirty="0"/>
              <a:t>Wakefields </a:t>
            </a:r>
            <a:r>
              <a:rPr lang="en-US" b="1" dirty="0"/>
              <a:t>accelerate externally injected electron </a:t>
            </a:r>
            <a:r>
              <a:rPr lang="en-US" dirty="0"/>
              <a:t>beam.</a:t>
            </a:r>
          </a:p>
          <a:p>
            <a:r>
              <a:rPr lang="en-US" dirty="0"/>
              <a:t>Experiment has started end </a:t>
            </a:r>
            <a:r>
              <a:rPr lang="en-US" b="1" dirty="0"/>
              <a:t>2016</a:t>
            </a:r>
            <a:r>
              <a:rPr lang="en-US" dirty="0"/>
              <a:t>. </a:t>
            </a:r>
          </a:p>
        </p:txBody>
      </p:sp>
      <p:grpSp>
        <p:nvGrpSpPr>
          <p:cNvPr id="107" name="Group 106"/>
          <p:cNvGrpSpPr/>
          <p:nvPr/>
        </p:nvGrpSpPr>
        <p:grpSpPr>
          <a:xfrm>
            <a:off x="1202074" y="2450793"/>
            <a:ext cx="6250283" cy="1501130"/>
            <a:chOff x="370840" y="724508"/>
            <a:chExt cx="8409973" cy="1621062"/>
          </a:xfrm>
        </p:grpSpPr>
        <p:grpSp>
          <p:nvGrpSpPr>
            <p:cNvPr id="52" name="Group 51"/>
            <p:cNvGrpSpPr/>
            <p:nvPr/>
          </p:nvGrpSpPr>
          <p:grpSpPr>
            <a:xfrm>
              <a:off x="370840" y="724508"/>
              <a:ext cx="8409973" cy="1621062"/>
              <a:chOff x="1170613" y="724508"/>
              <a:chExt cx="6378022" cy="1248557"/>
            </a:xfrm>
          </p:grpSpPr>
          <p:grpSp>
            <p:nvGrpSpPr>
              <p:cNvPr id="53" name="Group 52"/>
              <p:cNvGrpSpPr/>
              <p:nvPr/>
            </p:nvGrpSpPr>
            <p:grpSpPr>
              <a:xfrm>
                <a:off x="1170613" y="724508"/>
                <a:ext cx="6378022" cy="1248557"/>
                <a:chOff x="121636" y="1836539"/>
                <a:chExt cx="8492660" cy="1975003"/>
              </a:xfrm>
            </p:grpSpPr>
            <p:grpSp>
              <p:nvGrpSpPr>
                <p:cNvPr id="56" name="Group 55"/>
                <p:cNvGrpSpPr/>
                <p:nvPr/>
              </p:nvGrpSpPr>
              <p:grpSpPr>
                <a:xfrm>
                  <a:off x="121636" y="1836539"/>
                  <a:ext cx="8492660" cy="1975003"/>
                  <a:chOff x="121636" y="1836539"/>
                  <a:chExt cx="8492660" cy="1975003"/>
                </a:xfrm>
              </p:grpSpPr>
              <p:grpSp>
                <p:nvGrpSpPr>
                  <p:cNvPr id="58" name="Group 57"/>
                  <p:cNvGrpSpPr/>
                  <p:nvPr/>
                </p:nvGrpSpPr>
                <p:grpSpPr>
                  <a:xfrm>
                    <a:off x="121636" y="1836539"/>
                    <a:ext cx="8492660" cy="1975003"/>
                    <a:chOff x="115434" y="2078848"/>
                    <a:chExt cx="8492660" cy="1975003"/>
                  </a:xfrm>
                </p:grpSpPr>
                <p:cxnSp>
                  <p:nvCxnSpPr>
                    <p:cNvPr id="60" name="Straight Arrow Connector 59"/>
                    <p:cNvCxnSpPr/>
                    <p:nvPr/>
                  </p:nvCxnSpPr>
                  <p:spPr>
                    <a:xfrm flipV="1">
                      <a:off x="236560" y="3155795"/>
                      <a:ext cx="1204907" cy="46550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61" name="Rectangle 60"/>
                    <p:cNvSpPr/>
                    <p:nvPr/>
                  </p:nvSpPr>
                  <p:spPr>
                    <a:xfrm>
                      <a:off x="2929575" y="3002915"/>
                      <a:ext cx="2117827" cy="339672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cxnSp>
                  <p:nvCxnSpPr>
                    <p:cNvPr id="62" name="Straight Arrow Connector 61"/>
                    <p:cNvCxnSpPr/>
                    <p:nvPr/>
                  </p:nvCxnSpPr>
                  <p:spPr>
                    <a:xfrm>
                      <a:off x="1408584" y="3171671"/>
                      <a:ext cx="152099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3" name="Straight Arrow Connector 62"/>
                    <p:cNvCxnSpPr>
                      <a:stCxn id="61" idx="1"/>
                    </p:cNvCxnSpPr>
                    <p:nvPr/>
                  </p:nvCxnSpPr>
                  <p:spPr>
                    <a:xfrm flipV="1">
                      <a:off x="2929575" y="3157950"/>
                      <a:ext cx="4846806" cy="1480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4" name="Straight Arrow Connector 63"/>
                    <p:cNvCxnSpPr/>
                    <p:nvPr/>
                  </p:nvCxnSpPr>
                  <p:spPr>
                    <a:xfrm>
                      <a:off x="850662" y="2628900"/>
                      <a:ext cx="0" cy="563936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5" name="Straight Arrow Connector 64"/>
                    <p:cNvCxnSpPr/>
                    <p:nvPr/>
                  </p:nvCxnSpPr>
                  <p:spPr>
                    <a:xfrm>
                      <a:off x="2272448" y="2534949"/>
                      <a:ext cx="393832" cy="60857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6" name="Straight Arrow Connector 65"/>
                    <p:cNvCxnSpPr/>
                    <p:nvPr/>
                  </p:nvCxnSpPr>
                  <p:spPr>
                    <a:xfrm>
                      <a:off x="1886373" y="2539633"/>
                      <a:ext cx="395817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7" name="Straight Arrow Connector 66"/>
                    <p:cNvCxnSpPr/>
                    <p:nvPr/>
                  </p:nvCxnSpPr>
                  <p:spPr>
                    <a:xfrm flipV="1">
                      <a:off x="3593737" y="3143528"/>
                      <a:ext cx="2441705" cy="2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8" name="Straight Arrow Connector 67"/>
                    <p:cNvCxnSpPr/>
                    <p:nvPr/>
                  </p:nvCxnSpPr>
                  <p:spPr>
                    <a:xfrm flipV="1">
                      <a:off x="5037427" y="3192836"/>
                      <a:ext cx="1565681" cy="329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69" name="Straight Arrow Connector 68"/>
                    <p:cNvCxnSpPr/>
                    <p:nvPr/>
                  </p:nvCxnSpPr>
                  <p:spPr>
                    <a:xfrm flipV="1">
                      <a:off x="5970879" y="2579103"/>
                      <a:ext cx="529166" cy="578847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0" name="Straight Arrow Connector 69"/>
                    <p:cNvCxnSpPr/>
                    <p:nvPr/>
                  </p:nvCxnSpPr>
                  <p:spPr>
                    <a:xfrm>
                      <a:off x="759644" y="31204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Arrow Connector 70"/>
                    <p:cNvCxnSpPr/>
                    <p:nvPr/>
                  </p:nvCxnSpPr>
                  <p:spPr>
                    <a:xfrm>
                      <a:off x="6500045" y="3079073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Arrow Connector 71"/>
                    <p:cNvCxnSpPr/>
                    <p:nvPr/>
                  </p:nvCxnSpPr>
                  <p:spPr>
                    <a:xfrm>
                      <a:off x="912044" y="32728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Arrow Connector 72"/>
                    <p:cNvCxnSpPr/>
                    <p:nvPr/>
                  </p:nvCxnSpPr>
                  <p:spPr>
                    <a:xfrm>
                      <a:off x="6599814" y="3178009"/>
                      <a:ext cx="0" cy="312793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4" name="Rectangle 73"/>
                    <p:cNvSpPr/>
                    <p:nvPr/>
                  </p:nvSpPr>
                  <p:spPr>
                    <a:xfrm>
                      <a:off x="7790620" y="2750951"/>
                      <a:ext cx="698500" cy="809688"/>
                    </a:xfrm>
                    <a:prstGeom prst="rect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sp>
                  <p:nvSpPr>
                    <p:cNvPr id="75" name="Rectangle 74"/>
                    <p:cNvSpPr/>
                    <p:nvPr/>
                  </p:nvSpPr>
                  <p:spPr>
                    <a:xfrm>
                      <a:off x="1433297" y="2422281"/>
                      <a:ext cx="630238" cy="296406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 dirty="0"/>
                    </a:p>
                  </p:txBody>
                </p:sp>
                <p:sp>
                  <p:nvSpPr>
                    <p:cNvPr id="76" name="Isosceles Triangle 75"/>
                    <p:cNvSpPr/>
                    <p:nvPr/>
                  </p:nvSpPr>
                  <p:spPr>
                    <a:xfrm>
                      <a:off x="1274779" y="2837713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77" name="Isosceles Triangle 76"/>
                    <p:cNvSpPr/>
                    <p:nvPr/>
                  </p:nvSpPr>
                  <p:spPr>
                    <a:xfrm rot="8280435">
                      <a:off x="5915395" y="2924647"/>
                      <a:ext cx="196140" cy="445738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78" name="Isosceles Triangle 77"/>
                    <p:cNvSpPr/>
                    <p:nvPr/>
                  </p:nvSpPr>
                  <p:spPr>
                    <a:xfrm rot="2282123">
                      <a:off x="2242501" y="2420160"/>
                      <a:ext cx="145710" cy="283769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79" name="Rectangle 78"/>
                    <p:cNvSpPr/>
                    <p:nvPr/>
                  </p:nvSpPr>
                  <p:spPr>
                    <a:xfrm>
                      <a:off x="535543" y="2232737"/>
                      <a:ext cx="630238" cy="40481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200" dirty="0"/>
                    </a:p>
                  </p:txBody>
                </p:sp>
                <p:sp>
                  <p:nvSpPr>
                    <p:cNvPr id="80" name="Rectangle 79"/>
                    <p:cNvSpPr/>
                    <p:nvPr/>
                  </p:nvSpPr>
                  <p:spPr>
                    <a:xfrm rot="2520350">
                      <a:off x="6444169" y="2433701"/>
                      <a:ext cx="202546" cy="169934"/>
                    </a:xfrm>
                    <a:prstGeom prst="rect">
                      <a:avLst/>
                    </a:prstGeom>
                    <a:solidFill>
                      <a:srgbClr val="66FF66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100" dirty="0"/>
                    </a:p>
                  </p:txBody>
                </p: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6297572" y="3409882"/>
                      <a:ext cx="815046" cy="56690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>
                          <a:solidFill>
                            <a:srgbClr val="0000FF"/>
                          </a:solidFill>
                        </a:rPr>
                        <a:t>Laser </a:t>
                      </a:r>
                    </a:p>
                    <a:p>
                      <a:r>
                        <a:rPr lang="en-US" sz="1100" b="1" dirty="0">
                          <a:solidFill>
                            <a:srgbClr val="0000FF"/>
                          </a:solidFill>
                        </a:rPr>
                        <a:t>dump</a:t>
                      </a:r>
                    </a:p>
                  </p:txBody>
                </p:sp>
                <p:sp>
                  <p:nvSpPr>
                    <p:cNvPr id="82" name="TextBox 81"/>
                    <p:cNvSpPr txBox="1"/>
                    <p:nvPr/>
                  </p:nvSpPr>
                  <p:spPr>
                    <a:xfrm>
                      <a:off x="5828428" y="2078848"/>
                      <a:ext cx="1790837" cy="3644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200" b="1" baseline="30000" dirty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200" b="1" dirty="0">
                          <a:solidFill>
                            <a:srgbClr val="008000"/>
                          </a:solidFill>
                        </a:rPr>
                        <a:t> spectrometer</a:t>
                      </a:r>
                    </a:p>
                  </p:txBody>
                </p:sp>
                <p:sp>
                  <p:nvSpPr>
                    <p:cNvPr id="83" name="Rectangle 82"/>
                    <p:cNvSpPr/>
                    <p:nvPr/>
                  </p:nvSpPr>
                  <p:spPr>
                    <a:xfrm flipH="1">
                      <a:off x="2474591" y="2534949"/>
                      <a:ext cx="357188" cy="769377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600" baseline="30000" dirty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600" dirty="0">
                          <a:solidFill>
                            <a:srgbClr val="008000"/>
                          </a:solidFill>
                        </a:rPr>
                        <a:t> </a:t>
                      </a:r>
                      <a:endParaRPr lang="en-US" sz="1600" dirty="0"/>
                    </a:p>
                  </p:txBody>
                </p:sp>
                <p:sp>
                  <p:nvSpPr>
                    <p:cNvPr id="84" name="TextBox 83"/>
                    <p:cNvSpPr txBox="1"/>
                    <p:nvPr/>
                  </p:nvSpPr>
                  <p:spPr>
                    <a:xfrm>
                      <a:off x="115434" y="3446449"/>
                      <a:ext cx="1030680" cy="60740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SPS</a:t>
                      </a:r>
                    </a:p>
                    <a:p>
                      <a:pPr algn="ctr"/>
                      <a:r>
                        <a:rPr lang="en-US" sz="1200" b="1" dirty="0">
                          <a:solidFill>
                            <a:srgbClr val="FF0000"/>
                          </a:solidFill>
                        </a:rPr>
                        <a:t>protons</a:t>
                      </a:r>
                    </a:p>
                  </p:txBody>
                </p:sp>
                <p:sp>
                  <p:nvSpPr>
                    <p:cNvPr id="85" name="TextBox 84"/>
                    <p:cNvSpPr txBox="1"/>
                    <p:nvPr/>
                  </p:nvSpPr>
                  <p:spPr>
                    <a:xfrm>
                      <a:off x="3565154" y="2528247"/>
                      <a:ext cx="656044" cy="36444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10m</a:t>
                      </a:r>
                    </a:p>
                  </p:txBody>
                </p:sp>
                <p:cxnSp>
                  <p:nvCxnSpPr>
                    <p:cNvPr id="86" name="Straight Arrow Connector 85"/>
                    <p:cNvCxnSpPr/>
                    <p:nvPr/>
                  </p:nvCxnSpPr>
                  <p:spPr>
                    <a:xfrm flipV="1">
                      <a:off x="2915699" y="2897007"/>
                      <a:ext cx="2183213" cy="7274"/>
                    </a:xfrm>
                    <a:prstGeom prst="straightConnector1">
                      <a:avLst/>
                    </a:prstGeom>
                    <a:ln w="25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7" name="Straight Arrow Connector 86"/>
                    <p:cNvCxnSpPr/>
                    <p:nvPr/>
                  </p:nvCxnSpPr>
                  <p:spPr>
                    <a:xfrm>
                      <a:off x="2666280" y="3147516"/>
                      <a:ext cx="1020423" cy="431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8" name="Straight Arrow Connector 87"/>
                    <p:cNvCxnSpPr>
                      <a:endCxn id="75" idx="1"/>
                    </p:cNvCxnSpPr>
                    <p:nvPr/>
                  </p:nvCxnSpPr>
                  <p:spPr>
                    <a:xfrm>
                      <a:off x="1168190" y="2554270"/>
                      <a:ext cx="265107" cy="1621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9" name="Straight Arrow Connector 88"/>
                    <p:cNvCxnSpPr/>
                    <p:nvPr/>
                  </p:nvCxnSpPr>
                  <p:spPr>
                    <a:xfrm>
                      <a:off x="2919827" y="3460398"/>
                      <a:ext cx="757128" cy="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0" name="TextBox 89"/>
                    <p:cNvSpPr txBox="1"/>
                    <p:nvPr/>
                  </p:nvSpPr>
                  <p:spPr>
                    <a:xfrm>
                      <a:off x="3050828" y="3406057"/>
                      <a:ext cx="590701" cy="3441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/>
                        <a:t>SMI</a:t>
                      </a:r>
                    </a:p>
                  </p:txBody>
                </p:sp>
                <p:cxnSp>
                  <p:nvCxnSpPr>
                    <p:cNvPr id="91" name="Straight Arrow Connector 90"/>
                    <p:cNvCxnSpPr/>
                    <p:nvPr/>
                  </p:nvCxnSpPr>
                  <p:spPr>
                    <a:xfrm flipV="1">
                      <a:off x="3728883" y="3441447"/>
                      <a:ext cx="1308544" cy="9999"/>
                    </a:xfrm>
                    <a:prstGeom prst="straightConnector1">
                      <a:avLst/>
                    </a:prstGeom>
                    <a:ln w="25400">
                      <a:solidFill>
                        <a:srgbClr val="000000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92" name="TextBox 91"/>
                    <p:cNvSpPr txBox="1"/>
                    <p:nvPr/>
                  </p:nvSpPr>
                  <p:spPr>
                    <a:xfrm>
                      <a:off x="3904887" y="3406057"/>
                      <a:ext cx="1400955" cy="3441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>
                          <a:solidFill>
                            <a:srgbClr val="000000"/>
                          </a:solidFill>
                        </a:rPr>
                        <a:t>Acceleration</a:t>
                      </a:r>
                    </a:p>
                  </p:txBody>
                </p:sp>
                <p:sp>
                  <p:nvSpPr>
                    <p:cNvPr id="93" name="TextBox 92"/>
                    <p:cNvSpPr txBox="1"/>
                    <p:nvPr/>
                  </p:nvSpPr>
                  <p:spPr>
                    <a:xfrm>
                      <a:off x="7686319" y="2778185"/>
                      <a:ext cx="921775" cy="789622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beam </a:t>
                      </a:r>
                    </a:p>
                    <a:p>
                      <a:pPr algn="ctr"/>
                      <a:r>
                        <a:rPr lang="en-US" sz="1100" b="1" dirty="0">
                          <a:solidFill>
                            <a:schemeClr val="bg1"/>
                          </a:solidFill>
                        </a:rPr>
                        <a:t>dump</a:t>
                      </a:r>
                    </a:p>
                  </p:txBody>
                </p:sp>
                <p:sp>
                  <p:nvSpPr>
                    <p:cNvPr id="94" name="TextBox 93"/>
                    <p:cNvSpPr txBox="1"/>
                    <p:nvPr/>
                  </p:nvSpPr>
                  <p:spPr>
                    <a:xfrm>
                      <a:off x="1398132" y="2405135"/>
                      <a:ext cx="773663" cy="3441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>
                          <a:solidFill>
                            <a:srgbClr val="FFFFFF"/>
                          </a:solidFill>
                        </a:rPr>
                        <a:t>e-gun</a:t>
                      </a:r>
                    </a:p>
                  </p:txBody>
                </p:sp>
                <p:sp>
                  <p:nvSpPr>
                    <p:cNvPr id="95" name="TextBox 94"/>
                    <p:cNvSpPr txBox="1"/>
                    <p:nvPr/>
                  </p:nvSpPr>
                  <p:spPr>
                    <a:xfrm>
                      <a:off x="475262" y="2269332"/>
                      <a:ext cx="762772" cy="34419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100" b="1" dirty="0">
                          <a:solidFill>
                            <a:srgbClr val="FFFFFF"/>
                          </a:solidFill>
                        </a:rPr>
                        <a:t>Laser</a:t>
                      </a:r>
                    </a:p>
                  </p:txBody>
                </p:sp>
                <p:sp>
                  <p:nvSpPr>
                    <p:cNvPr id="96" name="Isosceles Triangle 95"/>
                    <p:cNvSpPr/>
                    <p:nvPr/>
                  </p:nvSpPr>
                  <p:spPr>
                    <a:xfrm rot="10800000">
                      <a:off x="2569438" y="2869325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sp>
                  <p:nvSpPr>
                    <p:cNvPr id="97" name="TextBox 96"/>
                    <p:cNvSpPr txBox="1"/>
                    <p:nvPr/>
                  </p:nvSpPr>
                  <p:spPr>
                    <a:xfrm>
                      <a:off x="5015750" y="3342587"/>
                      <a:ext cx="1316011" cy="56690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1100" b="1" dirty="0">
                          <a:solidFill>
                            <a:srgbClr val="FF00FF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1100" b="1" dirty="0">
                          <a:solidFill>
                            <a:srgbClr val="FF00FF"/>
                          </a:solidFill>
                        </a:rPr>
                        <a:t>diagnostics</a:t>
                      </a:r>
                    </a:p>
                  </p:txBody>
                </p:sp>
                <p:cxnSp>
                  <p:nvCxnSpPr>
                    <p:cNvPr id="98" name="Straight Arrow Connector 97"/>
                    <p:cNvCxnSpPr/>
                    <p:nvPr/>
                  </p:nvCxnSpPr>
                  <p:spPr>
                    <a:xfrm>
                      <a:off x="5497282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9" name="Straight Arrow Connector 98"/>
                    <p:cNvCxnSpPr/>
                    <p:nvPr/>
                  </p:nvCxnSpPr>
                  <p:spPr>
                    <a:xfrm>
                      <a:off x="5608788" y="3095143"/>
                      <a:ext cx="0" cy="159925"/>
                    </a:xfrm>
                    <a:prstGeom prst="straightConnector1">
                      <a:avLst/>
                    </a:prstGeom>
                    <a:ln w="25400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0" name="Rectangle 99"/>
                    <p:cNvSpPr/>
                    <p:nvPr/>
                  </p:nvSpPr>
                  <p:spPr>
                    <a:xfrm>
                      <a:off x="5276878" y="3043968"/>
                      <a:ext cx="396875" cy="281188"/>
                    </a:xfrm>
                    <a:prstGeom prst="rect">
                      <a:avLst/>
                    </a:prstGeom>
                    <a:solidFill>
                      <a:srgbClr val="FF66FF">
                        <a:alpha val="16000"/>
                      </a:srgbClr>
                    </a:solidFill>
                    <a:ln>
                      <a:solidFill>
                        <a:srgbClr val="FF00F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600"/>
                    </a:p>
                  </p:txBody>
                </p:sp>
                <p:cxnSp>
                  <p:nvCxnSpPr>
                    <p:cNvPr id="101" name="Straight Arrow Connector 100"/>
                    <p:cNvCxnSpPr/>
                    <p:nvPr/>
                  </p:nvCxnSpPr>
                  <p:spPr>
                    <a:xfrm>
                      <a:off x="5354407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59" name="Straight Arrow Connector 58"/>
                  <p:cNvCxnSpPr/>
                  <p:nvPr/>
                </p:nvCxnSpPr>
                <p:spPr>
                  <a:xfrm>
                    <a:off x="865176" y="2950527"/>
                    <a:ext cx="4196740" cy="0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57" name="Rectangle 56"/>
                <p:cNvSpPr/>
                <p:nvPr/>
              </p:nvSpPr>
              <p:spPr>
                <a:xfrm flipH="1">
                  <a:off x="1599395" y="2511724"/>
                  <a:ext cx="357188" cy="36444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b="1" dirty="0">
                      <a:solidFill>
                        <a:srgbClr val="FF0000"/>
                      </a:solidFill>
                    </a:rPr>
                    <a:t>p </a:t>
                  </a:r>
                </a:p>
              </p:txBody>
            </p:sp>
          </p:grpSp>
          <p:sp>
            <p:nvSpPr>
              <p:cNvPr id="54" name="Rectangle 53"/>
              <p:cNvSpPr/>
              <p:nvPr/>
            </p:nvSpPr>
            <p:spPr>
              <a:xfrm flipH="1">
                <a:off x="6505274" y="1233564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  <p:sp>
            <p:nvSpPr>
              <p:cNvPr id="55" name="Rectangle 54"/>
              <p:cNvSpPr/>
              <p:nvPr/>
            </p:nvSpPr>
            <p:spPr>
              <a:xfrm flipH="1">
                <a:off x="4936155" y="1246107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105" name="TextBox 104"/>
            <p:cNvSpPr txBox="1"/>
            <p:nvPr/>
          </p:nvSpPr>
          <p:spPr>
            <a:xfrm>
              <a:off x="3511747" y="904668"/>
              <a:ext cx="1482220" cy="33236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Plasma cell</a:t>
              </a:r>
            </a:p>
          </p:txBody>
        </p:sp>
      </p:grpSp>
      <p:pic>
        <p:nvPicPr>
          <p:cNvPr id="111" name="Picture 110" descr="AWAKE-proton-beam.pn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64796" y="4647469"/>
            <a:ext cx="1233538" cy="1465529"/>
          </a:xfrm>
          <a:prstGeom prst="rect">
            <a:avLst/>
          </a:prstGeom>
        </p:spPr>
      </p:pic>
      <p:sp>
        <p:nvSpPr>
          <p:cNvPr id="112" name="TextBox 111"/>
          <p:cNvSpPr txBox="1"/>
          <p:nvPr/>
        </p:nvSpPr>
        <p:spPr>
          <a:xfrm>
            <a:off x="7355980" y="3577050"/>
            <a:ext cx="18567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First proton beam sent to AWAKE for proton beam line tests (16 June 2016)</a:t>
            </a:r>
          </a:p>
        </p:txBody>
      </p:sp>
      <p:sp>
        <p:nvSpPr>
          <p:cNvPr id="113" name="Oval 112"/>
          <p:cNvSpPr/>
          <p:nvPr/>
        </p:nvSpPr>
        <p:spPr>
          <a:xfrm>
            <a:off x="6205964" y="2925403"/>
            <a:ext cx="447852" cy="795767"/>
          </a:xfrm>
          <a:prstGeom prst="ellipse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5" name="Straight Arrow Connector 114"/>
          <p:cNvCxnSpPr>
            <a:stCxn id="113" idx="4"/>
          </p:cNvCxnSpPr>
          <p:nvPr/>
        </p:nvCxnSpPr>
        <p:spPr>
          <a:xfrm>
            <a:off x="6429890" y="3721170"/>
            <a:ext cx="934906" cy="983617"/>
          </a:xfrm>
          <a:prstGeom prst="straightConnector1">
            <a:avLst/>
          </a:prstGeom>
          <a:ln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" name="Picture 102" descr="AWAKE_white_background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8457" y="116131"/>
            <a:ext cx="1431621" cy="72058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2112361">
            <a:off x="4487284" y="5044904"/>
            <a:ext cx="1229446" cy="670660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955070" y="3607508"/>
            <a:ext cx="138211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>
                <a:solidFill>
                  <a:srgbClr val="545454"/>
                </a:solidFill>
              </a:rPr>
              <a:t>Self-Modulation Instability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822337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2380" y="2703419"/>
            <a:ext cx="2404735" cy="1931859"/>
            <a:chOff x="501594" y="974261"/>
            <a:chExt cx="2607157" cy="2186284"/>
          </a:xfrm>
        </p:grpSpPr>
        <p:pic>
          <p:nvPicPr>
            <p:cNvPr id="30" name="Picture 29" descr="IMG_6481.jpg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1594" y="974261"/>
              <a:ext cx="2512328" cy="218628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874292" y="2353898"/>
              <a:ext cx="2234459" cy="6617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Experiment diagnostics</a:t>
              </a:r>
            </a:p>
          </p:txBody>
        </p:sp>
      </p:grpSp>
      <p:sp>
        <p:nvSpPr>
          <p:cNvPr id="28" name="Content Placeholder 2"/>
          <p:cNvSpPr>
            <a:spLocks noGrp="1"/>
          </p:cNvSpPr>
          <p:nvPr>
            <p:ph idx="1"/>
          </p:nvPr>
        </p:nvSpPr>
        <p:spPr>
          <a:xfrm>
            <a:off x="82709" y="693936"/>
            <a:ext cx="5508359" cy="1592650"/>
          </a:xfrm>
        </p:spPr>
        <p:txBody>
          <a:bodyPr>
            <a:noAutofit/>
          </a:bodyPr>
          <a:lstStyle/>
          <a:p>
            <a:pPr>
              <a:buFont typeface="Wingdings" charset="0"/>
              <a:buChar char="à"/>
            </a:pPr>
            <a:r>
              <a:rPr lang="en-US" sz="1200" dirty="0"/>
              <a:t>Facility considerably modified for the AWAKE experiment. </a:t>
            </a:r>
          </a:p>
          <a:p>
            <a:pPr>
              <a:buFont typeface="Wingdings" charset="0"/>
              <a:buChar char="à"/>
            </a:pPr>
            <a:r>
              <a:rPr lang="en-US" sz="1200" dirty="0"/>
              <a:t>Proton and laser beam line installed and commissioned, matching all specifications.</a:t>
            </a:r>
          </a:p>
          <a:p>
            <a:pPr>
              <a:buFont typeface="Wingdings" charset="0"/>
              <a:buChar char="à"/>
            </a:pPr>
            <a:r>
              <a:rPr lang="en-US" sz="1200" dirty="0"/>
              <a:t>Experiment diagnostics installed and tested.</a:t>
            </a:r>
          </a:p>
          <a:p>
            <a:pPr>
              <a:buFont typeface="Wingdings" charset="0"/>
              <a:buChar char="à"/>
            </a:pPr>
            <a:r>
              <a:rPr lang="en-US" sz="1200" dirty="0"/>
              <a:t>Plasma cell installed and hardware commissioned. </a:t>
            </a:r>
          </a:p>
          <a:p>
            <a:pPr>
              <a:buFont typeface="Wingdings" charset="0"/>
              <a:buChar char="à"/>
            </a:pPr>
            <a:r>
              <a:rPr lang="en-US" sz="1200" dirty="0"/>
              <a:t>Synchronization of SPS beam with AWAKE laser with 20 </a:t>
            </a:r>
            <a:r>
              <a:rPr lang="en-US" sz="1200" dirty="0" err="1"/>
              <a:t>ps</a:t>
            </a:r>
            <a:r>
              <a:rPr lang="en-US" sz="1200" dirty="0"/>
              <a:t> accuracy.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26109" y="4119792"/>
            <a:ext cx="3282763" cy="2363558"/>
            <a:chOff x="644841" y="390510"/>
            <a:chExt cx="3365500" cy="2601912"/>
          </a:xfrm>
        </p:grpSpPr>
        <p:pic>
          <p:nvPicPr>
            <p:cNvPr id="16" name="Picture 15" descr="736-3621_IM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841" y="390510"/>
              <a:ext cx="3365500" cy="2601912"/>
            </a:xfrm>
            <a:prstGeom prst="rect">
              <a:avLst/>
            </a:prstGeom>
            <a:noFill/>
            <a:ln w="57150" cmpd="sng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788371" y="2545562"/>
              <a:ext cx="2766178" cy="4065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750m proton beam line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9400" y="2111715"/>
            <a:ext cx="2432179" cy="1891736"/>
            <a:chOff x="100833" y="379726"/>
            <a:chExt cx="2862329" cy="2316129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0833" y="379726"/>
              <a:ext cx="2782156" cy="2233273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2021418" y="2243667"/>
              <a:ext cx="941744" cy="4521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Laser</a:t>
              </a: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725833" y="4811889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plasma cell</a:t>
            </a:r>
          </a:p>
        </p:txBody>
      </p:sp>
      <p:pic>
        <p:nvPicPr>
          <p:cNvPr id="29" name="Picture 28" descr="AWAKE_white_background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4657" y="91467"/>
            <a:ext cx="966355" cy="486399"/>
          </a:xfrm>
          <a:prstGeom prst="rect">
            <a:avLst/>
          </a:prstGeom>
        </p:spPr>
      </p:pic>
      <p:grpSp>
        <p:nvGrpSpPr>
          <p:cNvPr id="34" name="Group 33"/>
          <p:cNvGrpSpPr/>
          <p:nvPr/>
        </p:nvGrpSpPr>
        <p:grpSpPr>
          <a:xfrm>
            <a:off x="2388669" y="2749264"/>
            <a:ext cx="4349186" cy="1095416"/>
            <a:chOff x="274803" y="724508"/>
            <a:chExt cx="8586345" cy="1693494"/>
          </a:xfrm>
        </p:grpSpPr>
        <p:grpSp>
          <p:nvGrpSpPr>
            <p:cNvPr id="35" name="Group 34"/>
            <p:cNvGrpSpPr/>
            <p:nvPr/>
          </p:nvGrpSpPr>
          <p:grpSpPr>
            <a:xfrm>
              <a:off x="274803" y="724508"/>
              <a:ext cx="8586345" cy="1693494"/>
              <a:chOff x="1097780" y="724508"/>
              <a:chExt cx="6511780" cy="1304345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1097780" y="724508"/>
                <a:ext cx="6511780" cy="1304345"/>
                <a:chOff x="24655" y="1836539"/>
                <a:chExt cx="8670766" cy="2063250"/>
              </a:xfrm>
            </p:grpSpPr>
            <p:grpSp>
              <p:nvGrpSpPr>
                <p:cNvPr id="40" name="Group 39"/>
                <p:cNvGrpSpPr/>
                <p:nvPr/>
              </p:nvGrpSpPr>
              <p:grpSpPr>
                <a:xfrm>
                  <a:off x="24655" y="1836539"/>
                  <a:ext cx="8670766" cy="2063250"/>
                  <a:chOff x="24655" y="1836539"/>
                  <a:chExt cx="8670766" cy="2063250"/>
                </a:xfrm>
              </p:grpSpPr>
              <p:grpSp>
                <p:nvGrpSpPr>
                  <p:cNvPr id="42" name="Group 41"/>
                  <p:cNvGrpSpPr/>
                  <p:nvPr/>
                </p:nvGrpSpPr>
                <p:grpSpPr>
                  <a:xfrm>
                    <a:off x="24655" y="1836539"/>
                    <a:ext cx="8670766" cy="2063250"/>
                    <a:chOff x="18453" y="2078848"/>
                    <a:chExt cx="8670766" cy="2063250"/>
                  </a:xfrm>
                </p:grpSpPr>
                <p:cxnSp>
                  <p:nvCxnSpPr>
                    <p:cNvPr id="44" name="Straight Arrow Connector 43"/>
                    <p:cNvCxnSpPr/>
                    <p:nvPr/>
                  </p:nvCxnSpPr>
                  <p:spPr>
                    <a:xfrm flipV="1">
                      <a:off x="236560" y="3155795"/>
                      <a:ext cx="1204907" cy="465506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5" name="Rectangle 44"/>
                    <p:cNvSpPr/>
                    <p:nvPr/>
                  </p:nvSpPr>
                  <p:spPr>
                    <a:xfrm>
                      <a:off x="2929575" y="3002915"/>
                      <a:ext cx="2117827" cy="339672"/>
                    </a:xfrm>
                    <a:prstGeom prst="rect">
                      <a:avLst/>
                    </a:prstGeom>
                    <a:solidFill>
                      <a:srgbClr val="FF66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900" dirty="0"/>
                    </a:p>
                  </p:txBody>
                </p:sp>
                <p:cxnSp>
                  <p:nvCxnSpPr>
                    <p:cNvPr id="46" name="Straight Arrow Connector 45"/>
                    <p:cNvCxnSpPr/>
                    <p:nvPr/>
                  </p:nvCxnSpPr>
                  <p:spPr>
                    <a:xfrm>
                      <a:off x="1408584" y="3171671"/>
                      <a:ext cx="1520991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7" name="Straight Arrow Connector 46"/>
                    <p:cNvCxnSpPr>
                      <a:stCxn id="45" idx="1"/>
                    </p:cNvCxnSpPr>
                    <p:nvPr/>
                  </p:nvCxnSpPr>
                  <p:spPr>
                    <a:xfrm flipV="1">
                      <a:off x="2929575" y="3157950"/>
                      <a:ext cx="4846806" cy="14801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8" name="Straight Arrow Connector 47"/>
                    <p:cNvCxnSpPr/>
                    <p:nvPr/>
                  </p:nvCxnSpPr>
                  <p:spPr>
                    <a:xfrm>
                      <a:off x="850662" y="2628900"/>
                      <a:ext cx="0" cy="563936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9" name="Straight Arrow Connector 48"/>
                    <p:cNvCxnSpPr/>
                    <p:nvPr/>
                  </p:nvCxnSpPr>
                  <p:spPr>
                    <a:xfrm>
                      <a:off x="2272448" y="2534949"/>
                      <a:ext cx="393832" cy="60857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Straight Arrow Connector 49"/>
                    <p:cNvCxnSpPr/>
                    <p:nvPr/>
                  </p:nvCxnSpPr>
                  <p:spPr>
                    <a:xfrm>
                      <a:off x="1886373" y="2539633"/>
                      <a:ext cx="395817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Arrow Connector 50"/>
                    <p:cNvCxnSpPr/>
                    <p:nvPr/>
                  </p:nvCxnSpPr>
                  <p:spPr>
                    <a:xfrm flipV="1">
                      <a:off x="3593737" y="3143528"/>
                      <a:ext cx="2441705" cy="2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2" name="Straight Arrow Connector 51"/>
                    <p:cNvCxnSpPr/>
                    <p:nvPr/>
                  </p:nvCxnSpPr>
                  <p:spPr>
                    <a:xfrm flipV="1">
                      <a:off x="5037427" y="3192836"/>
                      <a:ext cx="1565681" cy="329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3" name="Straight Arrow Connector 52"/>
                    <p:cNvCxnSpPr/>
                    <p:nvPr/>
                  </p:nvCxnSpPr>
                  <p:spPr>
                    <a:xfrm flipV="1">
                      <a:off x="5970879" y="2579103"/>
                      <a:ext cx="529166" cy="578847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4" name="Straight Arrow Connector 53"/>
                    <p:cNvCxnSpPr/>
                    <p:nvPr/>
                  </p:nvCxnSpPr>
                  <p:spPr>
                    <a:xfrm>
                      <a:off x="759644" y="31204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5" name="Straight Arrow Connector 54"/>
                    <p:cNvCxnSpPr/>
                    <p:nvPr/>
                  </p:nvCxnSpPr>
                  <p:spPr>
                    <a:xfrm>
                      <a:off x="6500045" y="3079073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6" name="Straight Arrow Connector 55"/>
                    <p:cNvCxnSpPr/>
                    <p:nvPr/>
                  </p:nvCxnSpPr>
                  <p:spPr>
                    <a:xfrm>
                      <a:off x="912044" y="3272818"/>
                      <a:ext cx="165100" cy="157753"/>
                    </a:xfrm>
                    <a:prstGeom prst="straightConnector1">
                      <a:avLst/>
                    </a:prstGeom>
                    <a:ln w="25400">
                      <a:solidFill>
                        <a:srgbClr val="0000C3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7" name="Straight Arrow Connector 56"/>
                    <p:cNvCxnSpPr/>
                    <p:nvPr/>
                  </p:nvCxnSpPr>
                  <p:spPr>
                    <a:xfrm>
                      <a:off x="6599814" y="3178009"/>
                      <a:ext cx="0" cy="312793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58" name="Rectangle 57"/>
                    <p:cNvSpPr/>
                    <p:nvPr/>
                  </p:nvSpPr>
                  <p:spPr>
                    <a:xfrm>
                      <a:off x="7790620" y="2750951"/>
                      <a:ext cx="698500" cy="809688"/>
                    </a:xfrm>
                    <a:prstGeom prst="rect">
                      <a:avLst/>
                    </a:prstGeom>
                    <a:solidFill>
                      <a:schemeClr val="accent6">
                        <a:lumMod val="50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900" dirty="0"/>
                    </a:p>
                  </p:txBody>
                </p:sp>
                <p:sp>
                  <p:nvSpPr>
                    <p:cNvPr id="59" name="Rectangle 58"/>
                    <p:cNvSpPr/>
                    <p:nvPr/>
                  </p:nvSpPr>
                  <p:spPr>
                    <a:xfrm>
                      <a:off x="1433297" y="2422281"/>
                      <a:ext cx="630238" cy="296406"/>
                    </a:xfrm>
                    <a:prstGeom prst="rect">
                      <a:avLst/>
                    </a:prstGeom>
                    <a:solidFill>
                      <a:srgbClr val="008000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 dirty="0"/>
                    </a:p>
                  </p:txBody>
                </p:sp>
                <p:sp>
                  <p:nvSpPr>
                    <p:cNvPr id="60" name="Isosceles Triangle 59"/>
                    <p:cNvSpPr/>
                    <p:nvPr/>
                  </p:nvSpPr>
                  <p:spPr>
                    <a:xfrm>
                      <a:off x="1274779" y="2837713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61" name="Isosceles Triangle 60"/>
                    <p:cNvSpPr/>
                    <p:nvPr/>
                  </p:nvSpPr>
                  <p:spPr>
                    <a:xfrm rot="8280435">
                      <a:off x="5915395" y="2924647"/>
                      <a:ext cx="196140" cy="445738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62" name="Isosceles Triangle 61"/>
                    <p:cNvSpPr/>
                    <p:nvPr/>
                  </p:nvSpPr>
                  <p:spPr>
                    <a:xfrm rot="2282123">
                      <a:off x="2242501" y="2420160"/>
                      <a:ext cx="145710" cy="283769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63" name="Rectangle 62"/>
                    <p:cNvSpPr/>
                    <p:nvPr/>
                  </p:nvSpPr>
                  <p:spPr>
                    <a:xfrm>
                      <a:off x="535543" y="2232737"/>
                      <a:ext cx="630238" cy="404810"/>
                    </a:xfrm>
                    <a:prstGeom prst="rect">
                      <a:avLst/>
                    </a:prstGeom>
                    <a:solidFill>
                      <a:srgbClr val="0000FF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900" dirty="0"/>
                    </a:p>
                  </p:txBody>
                </p:sp>
                <p:sp>
                  <p:nvSpPr>
                    <p:cNvPr id="64" name="Rectangle 63"/>
                    <p:cNvSpPr/>
                    <p:nvPr/>
                  </p:nvSpPr>
                  <p:spPr>
                    <a:xfrm rot="2520350">
                      <a:off x="6444169" y="2433701"/>
                      <a:ext cx="202546" cy="169934"/>
                    </a:xfrm>
                    <a:prstGeom prst="rect">
                      <a:avLst/>
                    </a:prstGeom>
                    <a:solidFill>
                      <a:srgbClr val="66FF66"/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800" dirty="0"/>
                    </a:p>
                  </p:txBody>
                </p:sp>
                <p:sp>
                  <p:nvSpPr>
                    <p:cNvPr id="65" name="TextBox 64"/>
                    <p:cNvSpPr txBox="1"/>
                    <p:nvPr/>
                  </p:nvSpPr>
                  <p:spPr>
                    <a:xfrm>
                      <a:off x="6297573" y="3409881"/>
                      <a:ext cx="975367" cy="6376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b="1" dirty="0">
                          <a:solidFill>
                            <a:srgbClr val="0000FF"/>
                          </a:solidFill>
                        </a:rPr>
                        <a:t>Laser </a:t>
                      </a:r>
                    </a:p>
                    <a:p>
                      <a:r>
                        <a:rPr lang="en-US" sz="800" b="1" dirty="0">
                          <a:solidFill>
                            <a:srgbClr val="0000FF"/>
                          </a:solidFill>
                        </a:rPr>
                        <a:t>dump</a:t>
                      </a:r>
                    </a:p>
                  </p:txBody>
                </p:sp>
                <p:sp>
                  <p:nvSpPr>
                    <p:cNvPr id="66" name="TextBox 65"/>
                    <p:cNvSpPr txBox="1"/>
                    <p:nvPr/>
                  </p:nvSpPr>
                  <p:spPr>
                    <a:xfrm>
                      <a:off x="5828429" y="2078848"/>
                      <a:ext cx="2068341" cy="43477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b="1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900" b="1" baseline="30000" dirty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900" b="1" dirty="0">
                          <a:solidFill>
                            <a:srgbClr val="008000"/>
                          </a:solidFill>
                        </a:rPr>
                        <a:t> spectrometer</a:t>
                      </a:r>
                    </a:p>
                  </p:txBody>
                </p:sp>
                <p:sp>
                  <p:nvSpPr>
                    <p:cNvPr id="67" name="Rectangle 66"/>
                    <p:cNvSpPr/>
                    <p:nvPr/>
                  </p:nvSpPr>
                  <p:spPr>
                    <a:xfrm flipH="1">
                      <a:off x="2474590" y="2534949"/>
                      <a:ext cx="357189" cy="811589"/>
                    </a:xfrm>
                    <a:prstGeom prst="rect">
                      <a:avLst/>
                    </a:prstGeom>
                  </p:spPr>
                  <p:txBody>
                    <a:bodyPr wrap="square">
                      <a:spAutoFit/>
                    </a:bodyPr>
                    <a:lstStyle/>
                    <a:p>
                      <a:r>
                        <a:rPr lang="en-US" sz="1050" dirty="0">
                          <a:solidFill>
                            <a:srgbClr val="008000"/>
                          </a:solidFill>
                        </a:rPr>
                        <a:t>e</a:t>
                      </a:r>
                      <a:r>
                        <a:rPr lang="en-US" sz="1050" baseline="30000" dirty="0">
                          <a:solidFill>
                            <a:srgbClr val="008000"/>
                          </a:solidFill>
                        </a:rPr>
                        <a:t>-</a:t>
                      </a:r>
                      <a:r>
                        <a:rPr lang="en-US" sz="1050" dirty="0">
                          <a:solidFill>
                            <a:srgbClr val="008000"/>
                          </a:solidFill>
                        </a:rPr>
                        <a:t> </a:t>
                      </a:r>
                      <a:endParaRPr lang="en-US" sz="1050" dirty="0"/>
                    </a:p>
                  </p:txBody>
                </p:sp>
                <p:sp>
                  <p:nvSpPr>
                    <p:cNvPr id="68" name="TextBox 67"/>
                    <p:cNvSpPr txBox="1"/>
                    <p:nvPr/>
                  </p:nvSpPr>
                  <p:spPr>
                    <a:xfrm>
                      <a:off x="18453" y="3446450"/>
                      <a:ext cx="1224645" cy="695648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FF0000"/>
                          </a:solidFill>
                        </a:rPr>
                        <a:t>SPS</a:t>
                      </a:r>
                    </a:p>
                    <a:p>
                      <a:pPr algn="ctr"/>
                      <a:r>
                        <a:rPr lang="en-US" sz="900" b="1" dirty="0">
                          <a:solidFill>
                            <a:srgbClr val="FF0000"/>
                          </a:solidFill>
                        </a:rPr>
                        <a:t>protons</a:t>
                      </a:r>
                    </a:p>
                  </p:txBody>
                </p:sp>
                <p:sp>
                  <p:nvSpPr>
                    <p:cNvPr id="69" name="TextBox 68"/>
                    <p:cNvSpPr txBox="1"/>
                    <p:nvPr/>
                  </p:nvSpPr>
                  <p:spPr>
                    <a:xfrm>
                      <a:off x="3565155" y="2528247"/>
                      <a:ext cx="815575" cy="43477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9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10m</a:t>
                      </a:r>
                    </a:p>
                  </p:txBody>
                </p:sp>
                <p:cxnSp>
                  <p:nvCxnSpPr>
                    <p:cNvPr id="70" name="Straight Arrow Connector 69"/>
                    <p:cNvCxnSpPr/>
                    <p:nvPr/>
                  </p:nvCxnSpPr>
                  <p:spPr>
                    <a:xfrm flipV="1">
                      <a:off x="2915699" y="2897007"/>
                      <a:ext cx="2183213" cy="7274"/>
                    </a:xfrm>
                    <a:prstGeom prst="straightConnector1">
                      <a:avLst/>
                    </a:prstGeom>
                    <a:ln w="254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1" name="Straight Arrow Connector 70"/>
                    <p:cNvCxnSpPr/>
                    <p:nvPr/>
                  </p:nvCxnSpPr>
                  <p:spPr>
                    <a:xfrm>
                      <a:off x="2666280" y="3147516"/>
                      <a:ext cx="1020423" cy="4319"/>
                    </a:xfrm>
                    <a:prstGeom prst="straightConnector1">
                      <a:avLst/>
                    </a:prstGeom>
                    <a:ln w="25400">
                      <a:solidFill>
                        <a:srgbClr val="008000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2" name="Straight Arrow Connector 71"/>
                    <p:cNvCxnSpPr>
                      <a:endCxn id="59" idx="1"/>
                    </p:cNvCxnSpPr>
                    <p:nvPr/>
                  </p:nvCxnSpPr>
                  <p:spPr>
                    <a:xfrm>
                      <a:off x="1168190" y="2554270"/>
                      <a:ext cx="265107" cy="16214"/>
                    </a:xfrm>
                    <a:prstGeom prst="straightConnector1">
                      <a:avLst/>
                    </a:prstGeom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73" name="Straight Arrow Connector 72"/>
                    <p:cNvCxnSpPr/>
                    <p:nvPr/>
                  </p:nvCxnSpPr>
                  <p:spPr>
                    <a:xfrm>
                      <a:off x="2919827" y="3460398"/>
                      <a:ext cx="757128" cy="0"/>
                    </a:xfrm>
                    <a:prstGeom prst="straightConnector1">
                      <a:avLst/>
                    </a:prstGeom>
                    <a:ln w="25400">
                      <a:solidFill>
                        <a:schemeClr val="tx1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4" name="TextBox 73"/>
                    <p:cNvSpPr txBox="1"/>
                    <p:nvPr/>
                  </p:nvSpPr>
                  <p:spPr>
                    <a:xfrm>
                      <a:off x="3050826" y="3406057"/>
                      <a:ext cx="732484" cy="40579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b="1" dirty="0"/>
                        <a:t>SMI</a:t>
                      </a:r>
                    </a:p>
                  </p:txBody>
                </p:sp>
                <p:cxnSp>
                  <p:nvCxnSpPr>
                    <p:cNvPr id="75" name="Straight Arrow Connector 74"/>
                    <p:cNvCxnSpPr/>
                    <p:nvPr/>
                  </p:nvCxnSpPr>
                  <p:spPr>
                    <a:xfrm flipV="1">
                      <a:off x="3728883" y="3441447"/>
                      <a:ext cx="1308544" cy="9999"/>
                    </a:xfrm>
                    <a:prstGeom prst="straightConnector1">
                      <a:avLst/>
                    </a:prstGeom>
                    <a:ln w="25400">
                      <a:solidFill>
                        <a:srgbClr val="000000"/>
                      </a:solidFill>
                      <a:prstDash val="dash"/>
                      <a:headEnd type="triangl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6" name="TextBox 75"/>
                    <p:cNvSpPr txBox="1"/>
                    <p:nvPr/>
                  </p:nvSpPr>
                  <p:spPr>
                    <a:xfrm>
                      <a:off x="3904887" y="3406057"/>
                      <a:ext cx="1601750" cy="40579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b="1" dirty="0">
                          <a:solidFill>
                            <a:srgbClr val="000000"/>
                          </a:solidFill>
                        </a:rPr>
                        <a:t>Acceleration</a:t>
                      </a:r>
                    </a:p>
                  </p:txBody>
                </p:sp>
                <p:sp>
                  <p:nvSpPr>
                    <p:cNvPr id="77" name="TextBox 76"/>
                    <p:cNvSpPr txBox="1"/>
                    <p:nvPr/>
                  </p:nvSpPr>
                  <p:spPr>
                    <a:xfrm>
                      <a:off x="7605192" y="2778184"/>
                      <a:ext cx="1084027" cy="869560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beam </a:t>
                      </a:r>
                    </a:p>
                    <a:p>
                      <a:pPr algn="ctr"/>
                      <a:r>
                        <a:rPr lang="en-US" sz="800" b="1" dirty="0">
                          <a:solidFill>
                            <a:schemeClr val="bg1"/>
                          </a:solidFill>
                        </a:rPr>
                        <a:t>dump</a:t>
                      </a:r>
                    </a:p>
                  </p:txBody>
                </p:sp>
                <p:sp>
                  <p:nvSpPr>
                    <p:cNvPr id="78" name="TextBox 77"/>
                    <p:cNvSpPr txBox="1"/>
                    <p:nvPr/>
                  </p:nvSpPr>
                  <p:spPr>
                    <a:xfrm>
                      <a:off x="1291938" y="2388414"/>
                      <a:ext cx="924233" cy="405795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800" b="1" dirty="0">
                          <a:solidFill>
                            <a:srgbClr val="FFFFFF"/>
                          </a:solidFill>
                        </a:rPr>
                        <a:t>e-gun</a:t>
                      </a:r>
                    </a:p>
                  </p:txBody>
                </p:sp>
                <p:sp>
                  <p:nvSpPr>
                    <p:cNvPr id="79" name="TextBox 78"/>
                    <p:cNvSpPr txBox="1"/>
                    <p:nvPr/>
                  </p:nvSpPr>
                  <p:spPr>
                    <a:xfrm>
                      <a:off x="477229" y="2272206"/>
                      <a:ext cx="780423" cy="34782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600" b="1" dirty="0">
                          <a:solidFill>
                            <a:srgbClr val="FFFFFF"/>
                          </a:solidFill>
                        </a:rPr>
                        <a:t>Laser</a:t>
                      </a:r>
                    </a:p>
                  </p:txBody>
                </p:sp>
                <p:sp>
                  <p:nvSpPr>
                    <p:cNvPr id="80" name="Isosceles Triangle 79"/>
                    <p:cNvSpPr/>
                    <p:nvPr/>
                  </p:nvSpPr>
                  <p:spPr>
                    <a:xfrm rot="10800000">
                      <a:off x="2569438" y="2869325"/>
                      <a:ext cx="219679" cy="667916"/>
                    </a:xfrm>
                    <a:prstGeom prst="triangle">
                      <a:avLst/>
                    </a:prstGeom>
                    <a:solidFill>
                      <a:schemeClr val="accent1">
                        <a:tint val="100000"/>
                        <a:shade val="100000"/>
                        <a:satMod val="130000"/>
                        <a:alpha val="49000"/>
                      </a:schemeClr>
                    </a:solidFill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/>
                    </a:p>
                  </p:txBody>
                </p:sp>
                <p:sp>
                  <p:nvSpPr>
                    <p:cNvPr id="81" name="TextBox 80"/>
                    <p:cNvSpPr txBox="1"/>
                    <p:nvPr/>
                  </p:nvSpPr>
                  <p:spPr>
                    <a:xfrm>
                      <a:off x="4919218" y="3342586"/>
                      <a:ext cx="1509071" cy="63767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pPr algn="ctr"/>
                      <a:r>
                        <a:rPr lang="en-US" sz="800" b="1" dirty="0">
                          <a:solidFill>
                            <a:srgbClr val="FF00FF"/>
                          </a:solidFill>
                        </a:rPr>
                        <a:t>Proton </a:t>
                      </a:r>
                    </a:p>
                    <a:p>
                      <a:pPr algn="ctr"/>
                      <a:r>
                        <a:rPr lang="en-US" sz="800" b="1" dirty="0">
                          <a:solidFill>
                            <a:srgbClr val="FF00FF"/>
                          </a:solidFill>
                        </a:rPr>
                        <a:t>diagnostics</a:t>
                      </a:r>
                    </a:p>
                  </p:txBody>
                </p:sp>
                <p:cxnSp>
                  <p:nvCxnSpPr>
                    <p:cNvPr id="82" name="Straight Arrow Connector 81"/>
                    <p:cNvCxnSpPr/>
                    <p:nvPr/>
                  </p:nvCxnSpPr>
                  <p:spPr>
                    <a:xfrm>
                      <a:off x="5497282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83" name="Straight Arrow Connector 82"/>
                    <p:cNvCxnSpPr/>
                    <p:nvPr/>
                  </p:nvCxnSpPr>
                  <p:spPr>
                    <a:xfrm>
                      <a:off x="5608788" y="3095143"/>
                      <a:ext cx="0" cy="159925"/>
                    </a:xfrm>
                    <a:prstGeom prst="straightConnector1">
                      <a:avLst/>
                    </a:prstGeom>
                    <a:ln w="25400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4" name="Rectangle 83"/>
                    <p:cNvSpPr/>
                    <p:nvPr/>
                  </p:nvSpPr>
                  <p:spPr>
                    <a:xfrm>
                      <a:off x="5276878" y="3043968"/>
                      <a:ext cx="396875" cy="281188"/>
                    </a:xfrm>
                    <a:prstGeom prst="rect">
                      <a:avLst/>
                    </a:prstGeom>
                    <a:solidFill>
                      <a:srgbClr val="FF66FF">
                        <a:alpha val="16000"/>
                      </a:srgbClr>
                    </a:solidFill>
                    <a:ln>
                      <a:solidFill>
                        <a:srgbClr val="FF00FF"/>
                      </a:solidFill>
                    </a:ln>
                    <a:effectLst/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sz="1050"/>
                    </a:p>
                  </p:txBody>
                </p:sp>
                <p:cxnSp>
                  <p:nvCxnSpPr>
                    <p:cNvPr id="85" name="Straight Arrow Connector 84"/>
                    <p:cNvCxnSpPr/>
                    <p:nvPr/>
                  </p:nvCxnSpPr>
                  <p:spPr>
                    <a:xfrm>
                      <a:off x="5354407" y="3092554"/>
                      <a:ext cx="0" cy="162514"/>
                    </a:xfrm>
                    <a:prstGeom prst="straightConnector1">
                      <a:avLst/>
                    </a:prstGeom>
                    <a:ln w="76200" cmpd="sng">
                      <a:solidFill>
                        <a:srgbClr val="FF00FF"/>
                      </a:solidFill>
                      <a:headEnd type="none"/>
                      <a:tailEnd type="non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3" name="Straight Arrow Connector 42"/>
                  <p:cNvCxnSpPr/>
                  <p:nvPr/>
                </p:nvCxnSpPr>
                <p:spPr>
                  <a:xfrm>
                    <a:off x="865176" y="2950527"/>
                    <a:ext cx="4196740" cy="0"/>
                  </a:xfrm>
                  <a:prstGeom prst="straightConnector1">
                    <a:avLst/>
                  </a:prstGeom>
                  <a:ln w="25400">
                    <a:solidFill>
                      <a:srgbClr val="0000FF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41" name="Rectangle 40"/>
                <p:cNvSpPr/>
                <p:nvPr/>
              </p:nvSpPr>
              <p:spPr>
                <a:xfrm flipH="1">
                  <a:off x="1599395" y="2511725"/>
                  <a:ext cx="357189" cy="43477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900" b="1" dirty="0">
                      <a:solidFill>
                        <a:srgbClr val="FF0000"/>
                      </a:solidFill>
                    </a:rPr>
                    <a:t>p </a:t>
                  </a:r>
                </a:p>
              </p:txBody>
            </p:sp>
          </p:grpSp>
          <p:sp>
            <p:nvSpPr>
              <p:cNvPr id="38" name="Rectangle 37"/>
              <p:cNvSpPr/>
              <p:nvPr/>
            </p:nvSpPr>
            <p:spPr>
              <a:xfrm flipH="1">
                <a:off x="6505274" y="1233564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  <p:sp>
            <p:nvSpPr>
              <p:cNvPr id="39" name="Rectangle 38"/>
              <p:cNvSpPr/>
              <p:nvPr/>
            </p:nvSpPr>
            <p:spPr>
              <a:xfrm flipH="1">
                <a:off x="4936155" y="1246107"/>
                <a:ext cx="45719" cy="328025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D4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400"/>
              </a:p>
            </p:txBody>
          </p:sp>
        </p:grpSp>
        <p:sp>
          <p:nvSpPr>
            <p:cNvPr id="36" name="TextBox 35"/>
            <p:cNvSpPr txBox="1"/>
            <p:nvPr/>
          </p:nvSpPr>
          <p:spPr>
            <a:xfrm>
              <a:off x="3511748" y="904668"/>
              <a:ext cx="1655779" cy="3806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Plasma cell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52852" y="242808"/>
            <a:ext cx="3331805" cy="2343243"/>
            <a:chOff x="5358924" y="540050"/>
            <a:chExt cx="2950934" cy="2213200"/>
          </a:xfrm>
        </p:grpSpPr>
        <p:pic>
          <p:nvPicPr>
            <p:cNvPr id="8" name="Picture 7" descr="IMG_6603.JP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0800000">
              <a:off x="5358924" y="540050"/>
              <a:ext cx="2950934" cy="221320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834391" y="2239800"/>
              <a:ext cx="1276646" cy="3488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Plasma cell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549593" y="3915011"/>
            <a:ext cx="3046886" cy="2671374"/>
            <a:chOff x="3549593" y="3915011"/>
            <a:chExt cx="3046886" cy="2671374"/>
          </a:xfrm>
        </p:grpSpPr>
        <p:grpSp>
          <p:nvGrpSpPr>
            <p:cNvPr id="86" name="Group 85"/>
            <p:cNvGrpSpPr/>
            <p:nvPr/>
          </p:nvGrpSpPr>
          <p:grpSpPr>
            <a:xfrm>
              <a:off x="3549593" y="4186932"/>
              <a:ext cx="3046886" cy="2399453"/>
              <a:chOff x="-140211" y="1020233"/>
              <a:chExt cx="7507211" cy="5606285"/>
            </a:xfrm>
          </p:grpSpPr>
          <p:pic>
            <p:nvPicPr>
              <p:cNvPr id="87" name="Picture 86" descr="PastedGraphic-5.tiff"/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6262" y="1020233"/>
                <a:ext cx="6405737" cy="5283440"/>
              </a:xfrm>
              <a:prstGeom prst="rect">
                <a:avLst/>
              </a:prstGeom>
            </p:spPr>
          </p:pic>
          <p:sp>
            <p:nvSpPr>
              <p:cNvPr id="88" name="TextBox 87"/>
              <p:cNvSpPr txBox="1"/>
              <p:nvPr/>
            </p:nvSpPr>
            <p:spPr>
              <a:xfrm>
                <a:off x="1933222" y="3780556"/>
                <a:ext cx="1687283" cy="862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laser</a:t>
                </a: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3720700" y="4993131"/>
                <a:ext cx="3646300" cy="86293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proton beam</a:t>
                </a:r>
              </a:p>
            </p:txBody>
          </p:sp>
          <p:cxnSp>
            <p:nvCxnSpPr>
              <p:cNvPr id="90" name="Straight Arrow Connector 89"/>
              <p:cNvCxnSpPr/>
              <p:nvPr/>
            </p:nvCxnSpPr>
            <p:spPr>
              <a:xfrm>
                <a:off x="2723444" y="3966444"/>
                <a:ext cx="1284112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 flipH="1">
                <a:off x="4572023" y="4713112"/>
                <a:ext cx="783155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>
                <a:off x="508000" y="1862667"/>
                <a:ext cx="56444" cy="444100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TextBox 92"/>
              <p:cNvSpPr txBox="1"/>
              <p:nvPr/>
            </p:nvSpPr>
            <p:spPr>
              <a:xfrm rot="5400000">
                <a:off x="-440285" y="5416449"/>
                <a:ext cx="1510143" cy="9099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1 ns</a:t>
                </a: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3908132" y="3915011"/>
              <a:ext cx="2577917" cy="461665"/>
            </a:xfrm>
            <a:prstGeom prst="rect">
              <a:avLst/>
            </a:prstGeom>
            <a:solidFill>
              <a:srgbClr val="0070C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FFFFFF"/>
                  </a:solidFill>
                </a:rPr>
                <a:t>Measurement of proton and laser synchronization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231606" y="4811889"/>
            <a:ext cx="2060974" cy="1525284"/>
            <a:chOff x="7231606" y="4811889"/>
            <a:chExt cx="2060974" cy="1525284"/>
          </a:xfrm>
        </p:grpSpPr>
        <p:pic>
          <p:nvPicPr>
            <p:cNvPr id="95" name="Picture 94" descr="Screen Clippin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1606" y="4811889"/>
              <a:ext cx="1745591" cy="1525284"/>
            </a:xfrm>
            <a:prstGeom prst="rect">
              <a:avLst/>
            </a:prstGeom>
          </p:spPr>
        </p:pic>
        <p:sp>
          <p:nvSpPr>
            <p:cNvPr id="96" name="TextBox 95"/>
            <p:cNvSpPr txBox="1"/>
            <p:nvPr/>
          </p:nvSpPr>
          <p:spPr>
            <a:xfrm>
              <a:off x="7231606" y="5927848"/>
              <a:ext cx="2060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</a:rPr>
                <a:t>Electron gun</a:t>
              </a:r>
            </a:p>
          </p:txBody>
        </p:sp>
      </p:grpSp>
      <p:cxnSp>
        <p:nvCxnSpPr>
          <p:cNvPr id="97" name="Straight Arrow Connector 96"/>
          <p:cNvCxnSpPr>
            <a:stCxn id="10" idx="0"/>
          </p:cNvCxnSpPr>
          <p:nvPr/>
        </p:nvCxnSpPr>
        <p:spPr>
          <a:xfrm flipH="1" flipV="1">
            <a:off x="5157732" y="3706821"/>
            <a:ext cx="39361" cy="208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4" name="Title 1"/>
          <p:cNvSpPr>
            <a:spLocks noGrp="1"/>
          </p:cNvSpPr>
          <p:nvPr>
            <p:ph type="title"/>
          </p:nvPr>
        </p:nvSpPr>
        <p:spPr>
          <a:xfrm>
            <a:off x="697239" y="91467"/>
            <a:ext cx="2048241" cy="516421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AWAKE</a:t>
            </a:r>
          </a:p>
        </p:txBody>
      </p:sp>
      <p:pic>
        <p:nvPicPr>
          <p:cNvPr id="98" name="Picture 4"/>
          <p:cNvPicPr preferRelativeResize="0"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25" y="4402069"/>
            <a:ext cx="2795588" cy="241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832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/>
          </a:p>
        </p:txBody>
      </p: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0" y="857232"/>
            <a:ext cx="9144000" cy="6000768"/>
            <a:chOff x="68" y="720"/>
            <a:chExt cx="5599" cy="3311"/>
          </a:xfrm>
          <a:solidFill>
            <a:srgbClr val="FFFF00"/>
          </a:solidFill>
        </p:grpSpPr>
        <p:pic>
          <p:nvPicPr>
            <p:cNvPr id="5" name="Picture 16" descr="SPS&amp;LHC_3D_black_exp_cr"/>
            <p:cNvPicPr>
              <a:picLocks noChangeAspect="1" noChangeArrowheads="1"/>
            </p:cNvPicPr>
            <p:nvPr/>
          </p:nvPicPr>
          <p:blipFill>
            <a:blip r:embed="rId3">
              <a:lum bright="-29000"/>
            </a:blip>
            <a:stretch>
              <a:fillRect/>
            </a:stretch>
          </p:blipFill>
          <p:spPr bwMode="auto">
            <a:xfrm>
              <a:off x="68" y="720"/>
              <a:ext cx="5599" cy="33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Oval 17"/>
            <p:cNvSpPr>
              <a:spLocks noChangeArrowheads="1"/>
            </p:cNvSpPr>
            <p:nvPr/>
          </p:nvSpPr>
          <p:spPr bwMode="auto">
            <a:xfrm>
              <a:off x="1202" y="1488"/>
              <a:ext cx="3085" cy="432"/>
            </a:xfrm>
            <a:prstGeom prst="ellipse">
              <a:avLst/>
            </a:prstGeom>
            <a:noFill/>
            <a:ln w="19050" algn="ctr">
              <a:solidFill>
                <a:srgbClr val="FFFF00"/>
              </a:solidFill>
              <a:prstDash val="dash"/>
              <a:round/>
              <a:headEnd/>
              <a:tailEnd/>
            </a:ln>
            <a:effectLst/>
          </p:spPr>
          <p:txBody>
            <a:bodyPr wrap="none" lIns="92075" tIns="46038" rIns="92075" bIns="46038" anchor="ctr"/>
            <a:lstStyle/>
            <a:p>
              <a:pPr marL="342900" indent="-342900" algn="ctr"/>
              <a:endParaRPr lang="pl-PL" dirty="0">
                <a:solidFill>
                  <a:srgbClr val="FF0066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80946"/>
            <a:ext cx="8929718" cy="990600"/>
          </a:xfrm>
        </p:spPr>
        <p:txBody>
          <a:bodyPr>
            <a:normAutofit fontScale="90000"/>
          </a:bodyPr>
          <a:lstStyle/>
          <a:p>
            <a:r>
              <a:rPr lang="pl-PL" dirty="0"/>
              <a:t>Kompleks Akceleratorów w  CERN</a:t>
            </a:r>
            <a:br>
              <a:rPr lang="pl-PL" dirty="0"/>
            </a:br>
            <a:endParaRPr lang="pl-PL" dirty="0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42876" y="928670"/>
            <a:ext cx="4071934" cy="1015663"/>
          </a:xfrm>
          <a:prstGeom prst="rect">
            <a:avLst/>
          </a:prstGeo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5715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l-PL" sz="2000" b="1" dirty="0">
                <a:solidFill>
                  <a:schemeClr val="bg2"/>
                </a:solidFill>
                <a:ea typeface="ＭＳ Ｐゴシック" pitchFamily="20" charset="-128"/>
              </a:rPr>
              <a:t>Akcelerator LHC umieszczony jest 100 m pod ziemią w tunelu o obwodzie 27 km</a:t>
            </a:r>
            <a:endParaRPr lang="pl-PL" sz="2000" dirty="0">
              <a:solidFill>
                <a:schemeClr val="bg2"/>
              </a:solidFill>
              <a:ea typeface="ＭＳ Ｐゴシック" pitchFamily="20" charset="-128"/>
              <a:sym typeface="Monotype Sort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78699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108998" y="5043606"/>
            <a:ext cx="2133023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666" indent="-259487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94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130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30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484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66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847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02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447E05-7E8A-7D43-805E-58718F59B9E4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 hangingPunct="1"/>
              <a:t>60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sp>
        <p:nvSpPr>
          <p:cNvPr id="35847" name="Title 1"/>
          <p:cNvSpPr>
            <a:spLocks noGrp="1"/>
          </p:cNvSpPr>
          <p:nvPr>
            <p:ph type="title"/>
          </p:nvPr>
        </p:nvSpPr>
        <p:spPr>
          <a:xfrm>
            <a:off x="762000" y="94162"/>
            <a:ext cx="3089920" cy="685799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ctr" eaLnBrk="1" hangingPunct="1"/>
            <a:r>
              <a:rPr lang="en-US" sz="3200" b="1" dirty="0">
                <a:solidFill>
                  <a:srgbClr val="FFFFFF"/>
                </a:solidFill>
                <a:latin typeface="Calibri" charset="0"/>
              </a:rPr>
              <a:t>The CLIC project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52400" y="943213"/>
            <a:ext cx="4851648" cy="2800767"/>
          </a:xfrm>
          <a:prstGeom prst="rect">
            <a:avLst/>
          </a:prstGeom>
          <a:solidFill>
            <a:srgbClr val="FFFFFF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prstClr val="black"/>
                </a:solidFill>
                <a:latin typeface="Calibri"/>
              </a:rPr>
              <a:t>Main goal for the European Strategy update :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070C0"/>
                </a:solidFill>
                <a:latin typeface="Calibri"/>
              </a:rPr>
              <a:t>Cost and power </a:t>
            </a:r>
            <a:r>
              <a:rPr lang="en-US" sz="1600" dirty="0" err="1">
                <a:solidFill>
                  <a:srgbClr val="0070C0"/>
                </a:solidFill>
                <a:latin typeface="Calibri"/>
              </a:rPr>
              <a:t>optimised</a:t>
            </a:r>
            <a:r>
              <a:rPr lang="en-US" sz="1600" dirty="0">
                <a:solidFill>
                  <a:srgbClr val="0070C0"/>
                </a:solidFill>
                <a:latin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380 GeV machine (~11 km) (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drivebeam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and klystrons), upgradeable to 3 TeV</a:t>
            </a:r>
          </a:p>
          <a:p>
            <a:pPr marL="200025" indent="-200025"/>
            <a:r>
              <a:rPr lang="en-US" sz="1600" dirty="0">
                <a:solidFill>
                  <a:srgbClr val="0C377B"/>
                </a:solidFill>
                <a:latin typeface="Calibri"/>
              </a:rPr>
              <a:t>Key technical activities in the CLIC  collaboration: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X-band statistics and optimization for cost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Work with FEL labs using </a:t>
            </a:r>
            <a:r>
              <a:rPr lang="en-US" sz="1600" dirty="0" err="1">
                <a:solidFill>
                  <a:srgbClr val="0C377B"/>
                </a:solidFill>
                <a:latin typeface="Calibri"/>
              </a:rPr>
              <a:t>teir</a:t>
            </a:r>
            <a:r>
              <a:rPr lang="en-US" sz="1600" dirty="0">
                <a:solidFill>
                  <a:srgbClr val="0C377B"/>
                </a:solidFill>
                <a:latin typeface="Calibri"/>
              </a:rPr>
              <a:t> technology 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Permanent magnets (power)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High Efficiency klystrons (power and cost)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Stability and alignment (</a:t>
            </a:r>
            <a:r>
              <a:rPr lang="en-US" sz="1600" dirty="0" err="1">
                <a:solidFill>
                  <a:srgbClr val="0C377B"/>
                </a:solidFill>
                <a:latin typeface="Calibri"/>
              </a:rPr>
              <a:t>lumin</a:t>
            </a:r>
            <a:r>
              <a:rPr lang="en-US" sz="1600" dirty="0">
                <a:solidFill>
                  <a:srgbClr val="0C377B"/>
                </a:solidFill>
                <a:latin typeface="Calibri"/>
              </a:rPr>
              <a:t>. performance)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Tests CTF3, CLEAR, ATF2, Low emittance rings  </a:t>
            </a:r>
          </a:p>
          <a:p>
            <a:pPr marL="200025" indent="-200025">
              <a:buFont typeface="Arial"/>
              <a:buChar char="•"/>
            </a:pPr>
            <a:r>
              <a:rPr lang="en-US" sz="1600" dirty="0">
                <a:solidFill>
                  <a:srgbClr val="0C377B"/>
                </a:solidFill>
                <a:latin typeface="Calibri"/>
              </a:rPr>
              <a:t>Physics and detectors 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143" y="3785642"/>
            <a:ext cx="4114800" cy="2302583"/>
          </a:xfrm>
          <a:prstGeom prst="rect">
            <a:avLst/>
          </a:prstGeom>
          <a:ln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17" descr="CLIC2014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897" y="3501008"/>
            <a:ext cx="3659591" cy="2587217"/>
          </a:xfrm>
          <a:prstGeom prst="rect">
            <a:avLst/>
          </a:prstGeom>
          <a:solidFill>
            <a:schemeClr val="bg1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262533"/>
            <a:ext cx="4083586" cy="313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66448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7432" y="1106735"/>
            <a:ext cx="4427984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200" b="1" kern="0" dirty="0">
                <a:latin typeface="Arial"/>
                <a:cs typeface="Calibri" pitchFamily="34" charset="0"/>
              </a:rPr>
              <a:t>International FCC collaboration (CERN as host lab) to study: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latin typeface="Arial"/>
                <a:cs typeface="Calibri" pitchFamily="34" charset="0"/>
              </a:rPr>
              <a:t>pp</a:t>
            </a:r>
            <a:r>
              <a:rPr lang="en-US" sz="2000" b="1" kern="0" dirty="0"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>
                <a:latin typeface="Arial"/>
                <a:cs typeface="Calibri" pitchFamily="34" charset="0"/>
              </a:rPr>
              <a:t>hh</a:t>
            </a:r>
            <a:r>
              <a:rPr lang="en-US" sz="2000" b="1" kern="0" dirty="0">
                <a:latin typeface="Arial"/>
                <a:cs typeface="Calibri" pitchFamily="34" charset="0"/>
              </a:rPr>
              <a:t>)                      </a:t>
            </a:r>
            <a:r>
              <a:rPr lang="en-US" sz="2000" kern="0" dirty="0">
                <a:latin typeface="Arial"/>
                <a:cs typeface="Calibri" pitchFamily="34" charset="0"/>
                <a:sym typeface="Wingdings" panose="05000000000000000000" pitchFamily="2" charset="2"/>
              </a:rPr>
              <a:t> main emphasis, </a:t>
            </a:r>
            <a:r>
              <a:rPr lang="en-US" sz="2000" kern="0" dirty="0">
                <a:latin typeface="Arial"/>
                <a:cs typeface="Calibri" pitchFamily="34" charset="0"/>
              </a:rPr>
              <a:t>defining infrastructure requirements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endParaRPr lang="en-US" sz="2000" b="1" i="1" kern="0" dirty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cs typeface="Calibri" pitchFamily="34" charset="0"/>
              </a:rPr>
              <a:t>~100 km tunnel infrastructure   </a:t>
            </a:r>
            <a:r>
              <a:rPr lang="en-US" sz="2000" kern="0" dirty="0">
                <a:cs typeface="Calibri" pitchFamily="34" charset="0"/>
              </a:rPr>
              <a:t>in Geneva area, site specific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>
                <a:latin typeface="Arial"/>
                <a:cs typeface="Calibri" pitchFamily="34" charset="0"/>
              </a:rPr>
              <a:t>-</a:t>
            </a:r>
            <a:r>
              <a:rPr lang="en-US" sz="2000" b="1" kern="0" dirty="0">
                <a:latin typeface="Arial"/>
                <a:cs typeface="Calibri" pitchFamily="34" charset="0"/>
              </a:rPr>
              <a:t> collider (</a:t>
            </a:r>
            <a:r>
              <a:rPr lang="en-US" sz="2000" b="1" i="1" kern="0" dirty="0">
                <a:latin typeface="Arial"/>
                <a:cs typeface="Calibri" pitchFamily="34" charset="0"/>
              </a:rPr>
              <a:t>FCC-ee</a:t>
            </a:r>
            <a:r>
              <a:rPr lang="en-US" sz="2000" b="1" kern="0" dirty="0">
                <a:latin typeface="Arial"/>
                <a:cs typeface="Calibri" pitchFamily="34" charset="0"/>
              </a:rPr>
              <a:t>),                </a:t>
            </a:r>
            <a:r>
              <a:rPr lang="en-US" sz="2000" kern="0" dirty="0">
                <a:latin typeface="Arial"/>
                <a:cs typeface="Calibri" pitchFamily="34" charset="0"/>
              </a:rPr>
              <a:t>as potential first step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>
                <a:cs typeface="Calibri" pitchFamily="34" charset="0"/>
              </a:rPr>
              <a:t>p-e</a:t>
            </a:r>
            <a:r>
              <a:rPr lang="en-US" sz="2000" b="1" kern="0" dirty="0">
                <a:cs typeface="Calibri" pitchFamily="34" charset="0"/>
              </a:rPr>
              <a:t> (</a:t>
            </a:r>
            <a:r>
              <a:rPr lang="en-US" sz="2000" b="1" i="1" kern="0" dirty="0">
                <a:cs typeface="Calibri" pitchFamily="34" charset="0"/>
              </a:rPr>
              <a:t>FCC-he</a:t>
            </a:r>
            <a:r>
              <a:rPr lang="en-US" sz="2000" b="1" kern="0" dirty="0">
                <a:cs typeface="Calibri" pitchFamily="34" charset="0"/>
              </a:rPr>
              <a:t>) option,    </a:t>
            </a:r>
            <a:r>
              <a:rPr lang="en-US" sz="2000" kern="0" dirty="0">
                <a:cs typeface="Calibri" pitchFamily="34" charset="0"/>
              </a:rPr>
              <a:t>integration one IP, FCC-</a:t>
            </a:r>
            <a:r>
              <a:rPr lang="en-US" sz="2000" kern="0" dirty="0" err="1">
                <a:cs typeface="Calibri" pitchFamily="34" charset="0"/>
              </a:rPr>
              <a:t>hh</a:t>
            </a:r>
            <a:r>
              <a:rPr lang="en-US" sz="2000" kern="0" dirty="0">
                <a:cs typeface="Calibri" pitchFamily="34" charset="0"/>
              </a:rPr>
              <a:t> &amp; ERL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kern="0" dirty="0">
                <a:solidFill>
                  <a:srgbClr val="FF0000"/>
                </a:solidFill>
                <a:cs typeface="Calibri" pitchFamily="34" charset="0"/>
              </a:rPr>
              <a:t>HE-LHC</a:t>
            </a:r>
            <a:r>
              <a:rPr lang="en-US" sz="2000" kern="0" dirty="0">
                <a:solidFill>
                  <a:srgbClr val="FF0000"/>
                </a:solidFill>
                <a:cs typeface="Calibri" pitchFamily="34" charset="0"/>
              </a:rPr>
              <a:t> with </a:t>
            </a:r>
            <a:r>
              <a:rPr lang="en-US" sz="2000" i="1" kern="0" dirty="0">
                <a:solidFill>
                  <a:srgbClr val="FF0000"/>
                </a:solidFill>
                <a:cs typeface="Calibri" pitchFamily="34" charset="0"/>
              </a:rPr>
              <a:t>FCC-</a:t>
            </a:r>
            <a:r>
              <a:rPr lang="en-US" sz="2000" i="1" kern="0" dirty="0" err="1">
                <a:solidFill>
                  <a:srgbClr val="FF0000"/>
                </a:solidFill>
                <a:cs typeface="Calibri" pitchFamily="34" charset="0"/>
              </a:rPr>
              <a:t>hh</a:t>
            </a:r>
            <a:r>
              <a:rPr lang="en-US" sz="2000" i="1" kern="0" dirty="0">
                <a:solidFill>
                  <a:srgbClr val="FF0000"/>
                </a:solidFill>
                <a:cs typeface="Calibri" pitchFamily="34" charset="0"/>
              </a:rPr>
              <a:t> </a:t>
            </a:r>
            <a:r>
              <a:rPr lang="en-US" sz="2000" kern="0" dirty="0">
                <a:solidFill>
                  <a:srgbClr val="FF0000"/>
                </a:solidFill>
                <a:cs typeface="Calibri" pitchFamily="34" charset="0"/>
              </a:rPr>
              <a:t>technology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440" y="2943232"/>
            <a:ext cx="440055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 100 TeV </a:t>
            </a:r>
            <a:r>
              <a:rPr kumimoji="0" lang="fr-CH" sz="2000" b="1" i="1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pp</a:t>
            </a:r>
            <a:r>
              <a:rPr kumimoji="0" lang="fr-CH" sz="20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sym typeface="Symbol"/>
              </a:rPr>
              <a:t> in 100 km ring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17262" y="6124"/>
            <a:ext cx="9150188" cy="1008112"/>
          </a:xfrm>
          <a:prstGeom prst="rect">
            <a:avLst/>
          </a:prstGeom>
          <a:solidFill>
            <a:schemeClr val="tx1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/>
              <a:t>       </a:t>
            </a:r>
            <a:r>
              <a:rPr lang="en-GB" sz="3200" dirty="0"/>
              <a:t>Future Circular Collider Study            </a:t>
            </a:r>
            <a:endParaRPr lang="en-GB" sz="2800" dirty="0"/>
          </a:p>
          <a:p>
            <a:r>
              <a:rPr lang="en-GB" sz="2800" dirty="0"/>
              <a:t>  Goal: CDR for European Strategy Update 2018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4427984" y="966072"/>
            <a:ext cx="4716016" cy="5184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44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 txBox="1">
            <a:spLocks/>
          </p:cNvSpPr>
          <p:nvPr/>
        </p:nvSpPr>
        <p:spPr>
          <a:xfrm>
            <a:off x="-14464" y="-27319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700" kern="0" dirty="0"/>
              <a:t>          </a:t>
            </a:r>
            <a:r>
              <a:rPr lang="en-US" sz="2700" dirty="0"/>
              <a:t>16 T dipole design activities and options</a:t>
            </a:r>
            <a:endParaRPr lang="en-US" sz="2700" kern="0" dirty="0"/>
          </a:p>
        </p:txBody>
      </p:sp>
      <p:pic>
        <p:nvPicPr>
          <p:cNvPr id="10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04" y="6513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" name="Group 21"/>
          <p:cNvGrpSpPr>
            <a:grpSpLocks noChangeAspect="1"/>
          </p:cNvGrpSpPr>
          <p:nvPr/>
        </p:nvGrpSpPr>
        <p:grpSpPr>
          <a:xfrm>
            <a:off x="35496" y="1894344"/>
            <a:ext cx="1870155" cy="2126724"/>
            <a:chOff x="52541" y="2329412"/>
            <a:chExt cx="3050072" cy="3468516"/>
          </a:xfrm>
        </p:grpSpPr>
        <p:sp>
          <p:nvSpPr>
            <p:cNvPr id="23" name="TextBox 22"/>
            <p:cNvSpPr txBox="1"/>
            <p:nvPr/>
          </p:nvSpPr>
          <p:spPr>
            <a:xfrm>
              <a:off x="52541" y="2329412"/>
              <a:ext cx="2466875" cy="6023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Cos-theta</a:t>
              </a:r>
            </a:p>
          </p:txBody>
        </p:sp>
        <p:pic>
          <p:nvPicPr>
            <p:cNvPr id="24" name="Picture 23" descr="Screen Shot 2016-06-21 at 21.36.31.png"/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4685" y="2791077"/>
              <a:ext cx="2997928" cy="3006851"/>
            </a:xfrm>
            <a:prstGeom prst="rect">
              <a:avLst/>
            </a:prstGeom>
          </p:spPr>
        </p:pic>
      </p:grpSp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1583481" y="2834934"/>
            <a:ext cx="1908400" cy="2145766"/>
            <a:chOff x="2880606" y="549566"/>
            <a:chExt cx="3105587" cy="3491859"/>
          </a:xfrm>
        </p:grpSpPr>
        <p:sp>
          <p:nvSpPr>
            <p:cNvPr id="26" name="TextBox 25"/>
            <p:cNvSpPr txBox="1"/>
            <p:nvPr/>
          </p:nvSpPr>
          <p:spPr>
            <a:xfrm>
              <a:off x="3694527" y="549566"/>
              <a:ext cx="1935111" cy="6010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Blocks </a:t>
              </a:r>
            </a:p>
          </p:txBody>
        </p:sp>
        <p:pic>
          <p:nvPicPr>
            <p:cNvPr id="27" name="Picture 26" descr="Screen Shot 2016-06-21 at 21.39.33.png"/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880606" y="1039131"/>
              <a:ext cx="3105587" cy="3002294"/>
            </a:xfrm>
            <a:prstGeom prst="rect">
              <a:avLst/>
            </a:prstGeom>
          </p:spPr>
        </p:pic>
      </p:grp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3122869" y="1862826"/>
            <a:ext cx="1935185" cy="2137752"/>
            <a:chOff x="5994568" y="2309809"/>
            <a:chExt cx="3078821" cy="3401099"/>
          </a:xfrm>
        </p:grpSpPr>
        <p:sp>
          <p:nvSpPr>
            <p:cNvPr id="29" name="TextBox 28"/>
            <p:cNvSpPr txBox="1"/>
            <p:nvPr/>
          </p:nvSpPr>
          <p:spPr>
            <a:xfrm>
              <a:off x="6274956" y="2309809"/>
              <a:ext cx="2619699" cy="58759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defRPr/>
              </a:pPr>
              <a:r>
                <a:rPr lang="en-US" dirty="0">
                  <a:solidFill>
                    <a:srgbClr val="0C377B"/>
                  </a:solidFill>
                  <a:latin typeface="Arial"/>
                </a:rPr>
                <a:t>Common coils</a:t>
              </a:r>
            </a:p>
          </p:txBody>
        </p:sp>
        <p:pic>
          <p:nvPicPr>
            <p:cNvPr id="30" name="Picture 29" descr="Screen Shot 2016-06-21 at 21.43.00.png"/>
            <p:cNvPicPr>
              <a:picLocks noChangeAspect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94568" y="2721329"/>
              <a:ext cx="3078821" cy="2989579"/>
            </a:xfrm>
            <a:prstGeom prst="rect">
              <a:avLst/>
            </a:prstGeom>
          </p:spPr>
        </p:pic>
      </p:grpSp>
      <p:pic>
        <p:nvPicPr>
          <p:cNvPr id="31" name="Picture 3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6418" y="1644889"/>
            <a:ext cx="1548520" cy="742361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32" name="Rectangle 31"/>
          <p:cNvSpPr/>
          <p:nvPr/>
        </p:nvSpPr>
        <p:spPr>
          <a:xfrm>
            <a:off x="67468" y="5365257"/>
            <a:ext cx="688107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GB" sz="1650" b="1" dirty="0">
                <a:solidFill>
                  <a:srgbClr val="FF0000"/>
                </a:solidFill>
                <a:latin typeface="Arial"/>
              </a:rPr>
              <a:t>Short model magnets (1.5 m lengths) will be built from 2017 - 2021</a:t>
            </a:r>
          </a:p>
          <a:p>
            <a:pPr>
              <a:defRPr/>
            </a:pPr>
            <a:r>
              <a:rPr lang="en-GB" sz="450" b="1" dirty="0">
                <a:solidFill>
                  <a:srgbClr val="FF0000"/>
                </a:solidFill>
                <a:latin typeface="Arial"/>
              </a:rPr>
              <a:t>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31020" y="1370783"/>
            <a:ext cx="1887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0C377B"/>
                </a:solidFill>
                <a:latin typeface="Calibri" panose="020F0502020204030204" pitchFamily="34" charset="0"/>
              </a:rPr>
              <a:t>Swiss contribution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0714" y="3084351"/>
            <a:ext cx="1813047" cy="1802812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5194624" y="2488435"/>
            <a:ext cx="15125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0C377B"/>
                </a:solidFill>
                <a:latin typeface="Arial"/>
              </a:rPr>
              <a:t>Canted</a:t>
            </a:r>
          </a:p>
          <a:p>
            <a:pPr algn="ctr">
              <a:defRPr/>
            </a:pPr>
            <a:r>
              <a:rPr lang="en-US" dirty="0">
                <a:solidFill>
                  <a:srgbClr val="0C377B"/>
                </a:solidFill>
                <a:latin typeface="Arial"/>
              </a:rPr>
              <a:t>Cos-theta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711348" y="2031969"/>
            <a:ext cx="479119" cy="479119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2356750" y="1571799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H2020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85564" y="795702"/>
            <a:ext cx="2143972" cy="2787441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5423" y="4616366"/>
            <a:ext cx="1286888" cy="865628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5143" y="3492708"/>
            <a:ext cx="1277168" cy="1056721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44" name="TextBox 43"/>
          <p:cNvSpPr txBox="1"/>
          <p:nvPr/>
        </p:nvSpPr>
        <p:spPr>
          <a:xfrm>
            <a:off x="142504" y="3915054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INFN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79015" y="4741284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CEA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3653899" y="3915054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CIEMAT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112061" y="4702931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PSI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28772" y="3915054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LBNL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7110283" y="4918955"/>
            <a:ext cx="1189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0C377B"/>
                </a:solidFill>
                <a:latin typeface="Arial"/>
              </a:rPr>
              <a:t>FNAL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4813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0" y="-27384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kern="0" dirty="0">
                <a:latin typeface="Arial"/>
              </a:rPr>
              <a:t> CE schedule studies</a:t>
            </a:r>
          </a:p>
        </p:txBody>
      </p:sp>
      <p:pic>
        <p:nvPicPr>
          <p:cNvPr id="6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3627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20248" y="5589240"/>
            <a:ext cx="8924924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685800">
              <a:spcBef>
                <a:spcPts val="900"/>
              </a:spcBef>
              <a:buFont typeface="Arial" panose="020B0604020202020204" pitchFamily="34" charset="0"/>
              <a:buChar char="•"/>
              <a:defRPr/>
            </a:pP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CE &amp; schedule studies: first sectors available after 4.5 to 5 years for Technical Infrastructure </a:t>
            </a:r>
            <a:r>
              <a:rPr lang="en-US" sz="1500" b="1" kern="0">
                <a:solidFill>
                  <a:srgbClr val="0C377B"/>
                </a:solidFill>
                <a:latin typeface="Arial"/>
                <a:cs typeface="Calibri" pitchFamily="34" charset="0"/>
              </a:rPr>
              <a:t>installation, total </a:t>
            </a:r>
            <a:r>
              <a:rPr lang="en-US" sz="1500" b="1" kern="0" dirty="0">
                <a:solidFill>
                  <a:srgbClr val="0C377B"/>
                </a:solidFill>
                <a:latin typeface="Arial"/>
                <a:cs typeface="Calibri" pitchFamily="34" charset="0"/>
              </a:rPr>
              <a:t>CE duration ~7 years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0247" y="2673182"/>
            <a:ext cx="5531873" cy="2700033"/>
            <a:chOff x="11304" y="1955436"/>
            <a:chExt cx="6154238" cy="334577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23625" r="16526"/>
            <a:stretch/>
          </p:blipFill>
          <p:spPr>
            <a:xfrm>
              <a:off x="11304" y="1955436"/>
              <a:ext cx="6154238" cy="3345772"/>
            </a:xfrm>
            <a:prstGeom prst="rect">
              <a:avLst/>
            </a:prstGeom>
          </p:spPr>
        </p:pic>
        <p:sp>
          <p:nvSpPr>
            <p:cNvPr id="4" name="Up-Down Arrow 3"/>
            <p:cNvSpPr/>
            <p:nvPr/>
          </p:nvSpPr>
          <p:spPr>
            <a:xfrm>
              <a:off x="3562630" y="2369871"/>
              <a:ext cx="362673" cy="1911661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"/>
                </a:rPr>
                <a:t>5 years</a:t>
              </a:r>
              <a:endParaRPr lang="en-GB" sz="135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Up-Down Arrow 7"/>
            <p:cNvSpPr/>
            <p:nvPr/>
          </p:nvSpPr>
          <p:spPr>
            <a:xfrm>
              <a:off x="4701857" y="2369870"/>
              <a:ext cx="360430" cy="2516248"/>
            </a:xfrm>
            <a:prstGeom prst="upDownArrow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r>
                <a:rPr lang="en-US" sz="1350" dirty="0">
                  <a:solidFill>
                    <a:srgbClr val="FFFFFF"/>
                  </a:solidFill>
                  <a:latin typeface="Arial"/>
                </a:rPr>
                <a:t>7 years</a:t>
              </a:r>
              <a:endParaRPr lang="en-GB" sz="135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247" y="1023498"/>
            <a:ext cx="8924925" cy="135488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61063" y="2635796"/>
            <a:ext cx="3328247" cy="2953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93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623" y="14934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-27384"/>
            <a:ext cx="9144000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3000" kern="0" dirty="0">
                <a:latin typeface="Arial"/>
              </a:rPr>
              <a:t>    	 Technical Schedule for the 3 Options</a:t>
            </a:r>
          </a:p>
        </p:txBody>
      </p:sp>
      <p:pic>
        <p:nvPicPr>
          <p:cNvPr id="8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64" y="36279"/>
            <a:ext cx="1525351" cy="637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/>
        </p:nvSpPr>
        <p:spPr>
          <a:xfrm>
            <a:off x="325779" y="4728280"/>
            <a:ext cx="4579039" cy="1246495"/>
          </a:xfrm>
          <a:prstGeom prst="rect">
            <a:avLst/>
          </a:prstGeom>
          <a:solidFill>
            <a:srgbClr val="FFFF00">
              <a:alpha val="85000"/>
            </a:srgbClr>
          </a:solidFill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500" b="1" dirty="0">
                <a:solidFill>
                  <a:srgbClr val="FF0000"/>
                </a:solidFill>
                <a:latin typeface="Arial"/>
              </a:rPr>
              <a:t>schedule constrained by 16 T magnets &amp; CE</a:t>
            </a:r>
          </a:p>
          <a:p>
            <a:pPr defTabSz="685800">
              <a:defRPr/>
            </a:pPr>
            <a:r>
              <a:rPr lang="en-US" sz="1500" b="1" dirty="0">
                <a:solidFill>
                  <a:srgbClr val="0000CC"/>
                </a:solidFill>
                <a:latin typeface="Arial"/>
              </a:rPr>
              <a:t>→ earliest possible physics starting dates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rgbClr val="0000CC"/>
                </a:solidFill>
                <a:latin typeface="Arial"/>
              </a:rPr>
              <a:t>FCC-</a:t>
            </a:r>
            <a:r>
              <a:rPr lang="en-US" sz="1500" b="1" dirty="0" err="1">
                <a:solidFill>
                  <a:srgbClr val="0000CC"/>
                </a:solidFill>
                <a:latin typeface="Arial"/>
              </a:rPr>
              <a:t>hh</a:t>
            </a:r>
            <a:r>
              <a:rPr lang="en-US" sz="1500" b="1" dirty="0">
                <a:solidFill>
                  <a:srgbClr val="0000CC"/>
                </a:solidFill>
                <a:latin typeface="Arial"/>
              </a:rPr>
              <a:t>: 2043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rgbClr val="0000CC"/>
                </a:solidFill>
                <a:latin typeface="Arial"/>
              </a:rPr>
              <a:t>FCC-</a:t>
            </a:r>
            <a:r>
              <a:rPr lang="en-US" sz="1500" b="1" dirty="0" err="1">
                <a:solidFill>
                  <a:srgbClr val="0000CC"/>
                </a:solidFill>
                <a:latin typeface="Arial"/>
              </a:rPr>
              <a:t>ee</a:t>
            </a:r>
            <a:r>
              <a:rPr lang="en-US" sz="1500" b="1" dirty="0">
                <a:solidFill>
                  <a:srgbClr val="0000CC"/>
                </a:solidFill>
                <a:latin typeface="Arial"/>
              </a:rPr>
              <a:t>: 2039</a:t>
            </a:r>
          </a:p>
          <a:p>
            <a:pPr marL="214313" indent="-214313" defTabSz="685800">
              <a:buFont typeface="Arial" panose="020B0604020202020204" pitchFamily="34" charset="0"/>
              <a:buChar char="•"/>
              <a:defRPr/>
            </a:pPr>
            <a:r>
              <a:rPr lang="en-US" sz="1500" b="1" dirty="0">
                <a:solidFill>
                  <a:srgbClr val="0000CC"/>
                </a:solidFill>
                <a:latin typeface="Arial"/>
              </a:rPr>
              <a:t>HE-LHC: 2040 (with HL-LHC stop LS5 / 2034)</a:t>
            </a:r>
            <a:endParaRPr lang="en-GB" sz="1500" b="1" dirty="0">
              <a:solidFill>
                <a:srgbClr val="0000CC"/>
              </a:solidFill>
              <a:latin typeface="Arial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949802"/>
            <a:ext cx="9174411" cy="3557375"/>
            <a:chOff x="-36511" y="1634680"/>
            <a:chExt cx="9174411" cy="3557375"/>
          </a:xfrm>
        </p:grpSpPr>
        <p:grpSp>
          <p:nvGrpSpPr>
            <p:cNvPr id="3" name="Group 2"/>
            <p:cNvGrpSpPr/>
            <p:nvPr/>
          </p:nvGrpSpPr>
          <p:grpSpPr>
            <a:xfrm>
              <a:off x="324290" y="2022466"/>
              <a:ext cx="8169846" cy="3133886"/>
              <a:chOff x="871215" y="1428000"/>
              <a:chExt cx="10893128" cy="4626754"/>
            </a:xfrm>
          </p:grpSpPr>
          <p:cxnSp>
            <p:nvCxnSpPr>
              <p:cNvPr id="295" name="Straight Connector 294"/>
              <p:cNvCxnSpPr/>
              <p:nvPr/>
            </p:nvCxnSpPr>
            <p:spPr>
              <a:xfrm>
                <a:off x="871215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96" name="Straight Connector 295"/>
              <p:cNvCxnSpPr/>
              <p:nvPr/>
            </p:nvCxnSpPr>
            <p:spPr>
              <a:xfrm>
                <a:off x="1345864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97" name="Straight Connector 296"/>
              <p:cNvCxnSpPr/>
              <p:nvPr/>
            </p:nvCxnSpPr>
            <p:spPr>
              <a:xfrm>
                <a:off x="1820512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98" name="Straight Connector 297"/>
              <p:cNvCxnSpPr/>
              <p:nvPr/>
            </p:nvCxnSpPr>
            <p:spPr>
              <a:xfrm>
                <a:off x="2295161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299" name="Straight Connector 298"/>
              <p:cNvCxnSpPr/>
              <p:nvPr/>
            </p:nvCxnSpPr>
            <p:spPr>
              <a:xfrm>
                <a:off x="2769810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0" name="Straight Connector 299"/>
              <p:cNvCxnSpPr/>
              <p:nvPr/>
            </p:nvCxnSpPr>
            <p:spPr>
              <a:xfrm>
                <a:off x="3244458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1" name="Straight Connector 300"/>
              <p:cNvCxnSpPr/>
              <p:nvPr/>
            </p:nvCxnSpPr>
            <p:spPr>
              <a:xfrm>
                <a:off x="3719107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2" name="Straight Connector 301"/>
              <p:cNvCxnSpPr/>
              <p:nvPr/>
            </p:nvCxnSpPr>
            <p:spPr>
              <a:xfrm>
                <a:off x="4193756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3" name="Straight Connector 302"/>
              <p:cNvCxnSpPr/>
              <p:nvPr/>
            </p:nvCxnSpPr>
            <p:spPr>
              <a:xfrm>
                <a:off x="4668405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4" name="Straight Connector 303"/>
              <p:cNvCxnSpPr/>
              <p:nvPr/>
            </p:nvCxnSpPr>
            <p:spPr>
              <a:xfrm>
                <a:off x="5143053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5" name="Straight Connector 304"/>
              <p:cNvCxnSpPr/>
              <p:nvPr/>
            </p:nvCxnSpPr>
            <p:spPr>
              <a:xfrm>
                <a:off x="5617702" y="1428000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6" name="Straight Connector 305"/>
              <p:cNvCxnSpPr/>
              <p:nvPr/>
            </p:nvCxnSpPr>
            <p:spPr>
              <a:xfrm>
                <a:off x="6092351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7" name="Straight Connector 306"/>
              <p:cNvCxnSpPr/>
              <p:nvPr/>
            </p:nvCxnSpPr>
            <p:spPr>
              <a:xfrm>
                <a:off x="6566999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8" name="Straight Connector 307"/>
              <p:cNvCxnSpPr/>
              <p:nvPr/>
            </p:nvCxnSpPr>
            <p:spPr>
              <a:xfrm>
                <a:off x="7010125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09" name="Straight Connector 308"/>
              <p:cNvCxnSpPr/>
              <p:nvPr/>
            </p:nvCxnSpPr>
            <p:spPr>
              <a:xfrm>
                <a:off x="7484774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0" name="Straight Connector 309"/>
              <p:cNvCxnSpPr/>
              <p:nvPr/>
            </p:nvCxnSpPr>
            <p:spPr>
              <a:xfrm>
                <a:off x="7959423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1" name="Straight Connector 310"/>
              <p:cNvCxnSpPr/>
              <p:nvPr/>
            </p:nvCxnSpPr>
            <p:spPr>
              <a:xfrm>
                <a:off x="8434072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2" name="Straight Connector 311"/>
              <p:cNvCxnSpPr/>
              <p:nvPr/>
            </p:nvCxnSpPr>
            <p:spPr>
              <a:xfrm>
                <a:off x="8908720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3" name="Straight Connector 312"/>
              <p:cNvCxnSpPr/>
              <p:nvPr/>
            </p:nvCxnSpPr>
            <p:spPr>
              <a:xfrm>
                <a:off x="9383369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4" name="Straight Connector 313"/>
              <p:cNvCxnSpPr/>
              <p:nvPr/>
            </p:nvCxnSpPr>
            <p:spPr>
              <a:xfrm>
                <a:off x="9858018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15" name="Straight Connector 314"/>
              <p:cNvCxnSpPr/>
              <p:nvPr/>
            </p:nvCxnSpPr>
            <p:spPr>
              <a:xfrm>
                <a:off x="10332666" y="1445276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60" name="Straight Connector 359"/>
              <p:cNvCxnSpPr/>
              <p:nvPr/>
            </p:nvCxnSpPr>
            <p:spPr>
              <a:xfrm>
                <a:off x="10815046" y="1446754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61" name="Straight Connector 360"/>
              <p:cNvCxnSpPr/>
              <p:nvPr/>
            </p:nvCxnSpPr>
            <p:spPr>
              <a:xfrm>
                <a:off x="11289694" y="1446754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  <p:cxnSp>
            <p:nvCxnSpPr>
              <p:cNvPr id="362" name="Straight Connector 361"/>
              <p:cNvCxnSpPr/>
              <p:nvPr/>
            </p:nvCxnSpPr>
            <p:spPr>
              <a:xfrm>
                <a:off x="11764343" y="1446754"/>
                <a:ext cx="0" cy="4608000"/>
              </a:xfrm>
              <a:prstGeom prst="line">
                <a:avLst/>
              </a:prstGeom>
              <a:noFill/>
              <a:ln w="19050" cap="flat" cmpd="sng" algn="ctr">
                <a:solidFill>
                  <a:srgbClr val="0C377B"/>
                </a:solidFill>
                <a:prstDash val="solid"/>
              </a:ln>
              <a:effectLst>
                <a:glow rad="63500">
                  <a:srgbClr val="0C377B">
                    <a:tint val="30000"/>
                    <a:shade val="95000"/>
                    <a:satMod val="300000"/>
                    <a:alpha val="50000"/>
                  </a:srgbClr>
                </a:glow>
              </a:effectLst>
            </p:spPr>
          </p:cxnSp>
        </p:grpSp>
        <p:sp>
          <p:nvSpPr>
            <p:cNvPr id="294" name="Rectangle 293"/>
            <p:cNvSpPr/>
            <p:nvPr/>
          </p:nvSpPr>
          <p:spPr>
            <a:xfrm>
              <a:off x="136053" y="1634680"/>
              <a:ext cx="8389255" cy="282872"/>
            </a:xfrm>
            <a:prstGeom prst="rect">
              <a:avLst/>
            </a:prstGeom>
            <a:gradFill rotWithShape="1"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0C377B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975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159264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>
                  <a:solidFill>
                    <a:srgbClr val="FFFFFF"/>
                  </a:solidFill>
                  <a:latin typeface="Arial"/>
                </a:rPr>
                <a:t>20</a:t>
              </a:r>
            </a:p>
          </p:txBody>
        </p:sp>
        <p:sp>
          <p:nvSpPr>
            <p:cNvPr id="317" name="TextBox 316"/>
            <p:cNvSpPr txBox="1"/>
            <p:nvPr/>
          </p:nvSpPr>
          <p:spPr>
            <a:xfrm>
              <a:off x="860577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22</a:t>
              </a:r>
            </a:p>
          </p:txBody>
        </p:sp>
        <p:sp>
          <p:nvSpPr>
            <p:cNvPr id="318" name="TextBox 317"/>
            <p:cNvSpPr txBox="1"/>
            <p:nvPr/>
          </p:nvSpPr>
          <p:spPr>
            <a:xfrm>
              <a:off x="1572075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24</a:t>
              </a:r>
            </a:p>
          </p:txBody>
        </p:sp>
        <p:sp>
          <p:nvSpPr>
            <p:cNvPr id="319" name="TextBox 318"/>
            <p:cNvSpPr txBox="1"/>
            <p:nvPr/>
          </p:nvSpPr>
          <p:spPr>
            <a:xfrm>
              <a:off x="2281298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26</a:t>
              </a:r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2990521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28</a:t>
              </a:r>
            </a:p>
          </p:txBody>
        </p:sp>
        <p:sp>
          <p:nvSpPr>
            <p:cNvPr id="321" name="TextBox 320"/>
            <p:cNvSpPr txBox="1"/>
            <p:nvPr/>
          </p:nvSpPr>
          <p:spPr>
            <a:xfrm>
              <a:off x="3709632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30</a:t>
              </a:r>
            </a:p>
          </p:txBody>
        </p:sp>
        <p:sp>
          <p:nvSpPr>
            <p:cNvPr id="322" name="TextBox 321"/>
            <p:cNvSpPr txBox="1"/>
            <p:nvPr/>
          </p:nvSpPr>
          <p:spPr>
            <a:xfrm>
              <a:off x="4430201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32</a:t>
              </a:r>
            </a:p>
          </p:txBody>
        </p:sp>
        <p:sp>
          <p:nvSpPr>
            <p:cNvPr id="323" name="TextBox 322"/>
            <p:cNvSpPr txBox="1"/>
            <p:nvPr/>
          </p:nvSpPr>
          <p:spPr>
            <a:xfrm>
              <a:off x="5144126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34</a:t>
              </a:r>
            </a:p>
          </p:txBody>
        </p:sp>
        <p:sp>
          <p:nvSpPr>
            <p:cNvPr id="325" name="TextBox 324"/>
            <p:cNvSpPr txBox="1"/>
            <p:nvPr/>
          </p:nvSpPr>
          <p:spPr>
            <a:xfrm>
              <a:off x="6558758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38</a:t>
              </a:r>
            </a:p>
          </p:txBody>
        </p:sp>
        <p:sp>
          <p:nvSpPr>
            <p:cNvPr id="326" name="TextBox 325"/>
            <p:cNvSpPr txBox="1"/>
            <p:nvPr/>
          </p:nvSpPr>
          <p:spPr>
            <a:xfrm>
              <a:off x="7279082" y="1644701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>
                  <a:solidFill>
                    <a:srgbClr val="FFFFFF"/>
                  </a:solidFill>
                  <a:latin typeface="Arial"/>
                </a:rPr>
                <a:t>40</a:t>
              </a:r>
            </a:p>
          </p:txBody>
        </p:sp>
        <p:sp>
          <p:nvSpPr>
            <p:cNvPr id="327" name="Rectangle 326"/>
            <p:cNvSpPr/>
            <p:nvPr/>
          </p:nvSpPr>
          <p:spPr>
            <a:xfrm>
              <a:off x="3174293" y="3331232"/>
              <a:ext cx="2466153" cy="180243"/>
            </a:xfrm>
            <a:prstGeom prst="rect">
              <a:avLst/>
            </a:prstGeom>
            <a:gradFill rotWithShape="1">
              <a:gsLst>
                <a:gs pos="0">
                  <a:srgbClr val="4F9A06">
                    <a:tint val="73000"/>
                    <a:satMod val="150000"/>
                  </a:srgbClr>
                </a:gs>
                <a:gs pos="25000">
                  <a:srgbClr val="4F9A06">
                    <a:tint val="96000"/>
                    <a:shade val="80000"/>
                    <a:satMod val="105000"/>
                  </a:srgbClr>
                </a:gs>
                <a:gs pos="38000">
                  <a:srgbClr val="4F9A06">
                    <a:tint val="96000"/>
                    <a:shade val="59000"/>
                    <a:satMod val="120000"/>
                  </a:srgbClr>
                </a:gs>
                <a:gs pos="55000">
                  <a:srgbClr val="4F9A06">
                    <a:shade val="57000"/>
                    <a:satMod val="120000"/>
                  </a:srgbClr>
                </a:gs>
                <a:gs pos="80000">
                  <a:srgbClr val="4F9A06">
                    <a:shade val="56000"/>
                    <a:satMod val="145000"/>
                  </a:srgbClr>
                </a:gs>
                <a:gs pos="88000">
                  <a:srgbClr val="4F9A06">
                    <a:shade val="63000"/>
                    <a:satMod val="160000"/>
                  </a:srgbClr>
                </a:gs>
                <a:gs pos="100000">
                  <a:srgbClr val="4F9A06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F9A06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4F9A06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Civil Engineering FCC-</a:t>
              </a:r>
              <a:r>
                <a:rPr lang="en-US" sz="975" b="1" kern="0" dirty="0" err="1">
                  <a:solidFill>
                    <a:srgbClr val="FFFFFF"/>
                  </a:solidFill>
                  <a:latin typeface="Arial"/>
                </a:rPr>
                <a:t>hh</a:t>
              </a: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 ring</a:t>
              </a:r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101884" y="2347696"/>
              <a:ext cx="1641629" cy="170579"/>
            </a:xfrm>
            <a:prstGeom prst="rect">
              <a:avLst/>
            </a:prstGeom>
            <a:gradFill rotWithShape="1">
              <a:gsLst>
                <a:gs pos="0">
                  <a:srgbClr val="A40000">
                    <a:tint val="73000"/>
                    <a:satMod val="150000"/>
                  </a:srgbClr>
                </a:gs>
                <a:gs pos="25000">
                  <a:srgbClr val="A40000">
                    <a:tint val="96000"/>
                    <a:shade val="80000"/>
                    <a:satMod val="105000"/>
                  </a:srgbClr>
                </a:gs>
                <a:gs pos="38000">
                  <a:srgbClr val="A40000">
                    <a:tint val="96000"/>
                    <a:shade val="59000"/>
                    <a:satMod val="120000"/>
                  </a:srgbClr>
                </a:gs>
                <a:gs pos="55000">
                  <a:srgbClr val="A40000">
                    <a:shade val="57000"/>
                    <a:satMod val="120000"/>
                  </a:srgbClr>
                </a:gs>
                <a:gs pos="80000">
                  <a:srgbClr val="A40000">
                    <a:shade val="56000"/>
                    <a:satMod val="145000"/>
                  </a:srgbClr>
                </a:gs>
                <a:gs pos="88000">
                  <a:srgbClr val="A40000">
                    <a:shade val="63000"/>
                    <a:satMod val="160000"/>
                  </a:srgbClr>
                </a:gs>
                <a:gs pos="100000">
                  <a:srgbClr val="A4000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A4000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Dipole short models</a:t>
              </a:r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2657310" y="2721462"/>
              <a:ext cx="1927471" cy="170579"/>
            </a:xfrm>
            <a:prstGeom prst="rect">
              <a:avLst/>
            </a:prstGeom>
            <a:gradFill rotWithShape="1">
              <a:gsLst>
                <a:gs pos="0">
                  <a:srgbClr val="A40000">
                    <a:tint val="73000"/>
                    <a:satMod val="150000"/>
                  </a:srgbClr>
                </a:gs>
                <a:gs pos="25000">
                  <a:srgbClr val="A40000">
                    <a:tint val="96000"/>
                    <a:shade val="80000"/>
                    <a:satMod val="105000"/>
                  </a:srgbClr>
                </a:gs>
                <a:gs pos="38000">
                  <a:srgbClr val="A40000">
                    <a:tint val="96000"/>
                    <a:shade val="59000"/>
                    <a:satMod val="120000"/>
                  </a:srgbClr>
                </a:gs>
                <a:gs pos="55000">
                  <a:srgbClr val="A40000">
                    <a:shade val="57000"/>
                    <a:satMod val="120000"/>
                  </a:srgbClr>
                </a:gs>
                <a:gs pos="80000">
                  <a:srgbClr val="A40000">
                    <a:shade val="56000"/>
                    <a:satMod val="145000"/>
                  </a:srgbClr>
                </a:gs>
                <a:gs pos="88000">
                  <a:srgbClr val="A40000">
                    <a:shade val="63000"/>
                    <a:satMod val="160000"/>
                  </a:srgbClr>
                </a:gs>
                <a:gs pos="100000">
                  <a:srgbClr val="A4000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A4000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00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16 T dipole </a:t>
              </a:r>
              <a:r>
                <a:rPr lang="en-US" sz="900" b="1" kern="0" dirty="0" err="1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indust</a:t>
              </a:r>
              <a:r>
                <a:rPr lang="en-US" sz="900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. prototypes</a:t>
              </a:r>
            </a:p>
          </p:txBody>
        </p:sp>
        <p:sp>
          <p:nvSpPr>
            <p:cNvPr id="331" name="Rectangle 330"/>
            <p:cNvSpPr/>
            <p:nvPr/>
          </p:nvSpPr>
          <p:spPr>
            <a:xfrm>
              <a:off x="4595779" y="2903332"/>
              <a:ext cx="1393836" cy="174026"/>
            </a:xfrm>
            <a:prstGeom prst="rect">
              <a:avLst/>
            </a:prstGeom>
            <a:gradFill rotWithShape="1">
              <a:gsLst>
                <a:gs pos="0">
                  <a:srgbClr val="A40000">
                    <a:tint val="73000"/>
                    <a:satMod val="150000"/>
                  </a:srgbClr>
                </a:gs>
                <a:gs pos="25000">
                  <a:srgbClr val="A40000">
                    <a:tint val="96000"/>
                    <a:shade val="80000"/>
                    <a:satMod val="105000"/>
                  </a:srgbClr>
                </a:gs>
                <a:gs pos="38000">
                  <a:srgbClr val="A40000">
                    <a:tint val="96000"/>
                    <a:shade val="59000"/>
                    <a:satMod val="120000"/>
                  </a:srgbClr>
                </a:gs>
                <a:gs pos="55000">
                  <a:srgbClr val="A40000">
                    <a:shade val="57000"/>
                    <a:satMod val="120000"/>
                  </a:srgbClr>
                </a:gs>
                <a:gs pos="80000">
                  <a:srgbClr val="A40000">
                    <a:shade val="56000"/>
                    <a:satMod val="145000"/>
                  </a:srgbClr>
                </a:gs>
                <a:gs pos="88000">
                  <a:srgbClr val="A40000">
                    <a:shade val="63000"/>
                    <a:satMod val="160000"/>
                  </a:srgbClr>
                </a:gs>
                <a:gs pos="100000">
                  <a:srgbClr val="A4000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A4000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lIns="27000" rIns="27000"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16 T dipoles </a:t>
              </a:r>
              <a:r>
                <a:rPr lang="en-US" sz="975" b="1" kern="0" dirty="0" err="1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preseries</a:t>
              </a:r>
              <a:endParaRPr lang="en-US" sz="975" b="1" kern="0" dirty="0">
                <a:solidFill>
                  <a:srgbClr val="FFFFFF"/>
                </a:solidFill>
                <a:latin typeface="Arial"/>
                <a:ea typeface="Arial Narrow" charset="0"/>
                <a:cs typeface="Arial Narrow" charset="0"/>
              </a:endParaRPr>
            </a:p>
          </p:txBody>
        </p:sp>
        <p:sp>
          <p:nvSpPr>
            <p:cNvPr id="332" name="Rectangle 331"/>
            <p:cNvSpPr/>
            <p:nvPr/>
          </p:nvSpPr>
          <p:spPr>
            <a:xfrm>
              <a:off x="6001673" y="3091064"/>
              <a:ext cx="1764722" cy="172795"/>
            </a:xfrm>
            <a:prstGeom prst="rect">
              <a:avLst/>
            </a:prstGeom>
            <a:gradFill rotWithShape="1">
              <a:gsLst>
                <a:gs pos="0">
                  <a:srgbClr val="A40000">
                    <a:tint val="73000"/>
                    <a:satMod val="150000"/>
                  </a:srgbClr>
                </a:gs>
                <a:gs pos="25000">
                  <a:srgbClr val="A40000">
                    <a:tint val="96000"/>
                    <a:shade val="80000"/>
                    <a:satMod val="105000"/>
                  </a:srgbClr>
                </a:gs>
                <a:gs pos="38000">
                  <a:srgbClr val="A40000">
                    <a:tint val="96000"/>
                    <a:shade val="59000"/>
                    <a:satMod val="120000"/>
                  </a:srgbClr>
                </a:gs>
                <a:gs pos="55000">
                  <a:srgbClr val="A40000">
                    <a:shade val="57000"/>
                    <a:satMod val="120000"/>
                  </a:srgbClr>
                </a:gs>
                <a:gs pos="80000">
                  <a:srgbClr val="A40000">
                    <a:shade val="56000"/>
                    <a:satMod val="145000"/>
                  </a:srgbClr>
                </a:gs>
                <a:gs pos="88000">
                  <a:srgbClr val="A40000">
                    <a:shade val="63000"/>
                    <a:satMod val="160000"/>
                  </a:srgbClr>
                </a:gs>
                <a:gs pos="100000">
                  <a:srgbClr val="A4000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A4000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lIns="27000" rIns="27000"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16 T series production</a:t>
              </a:r>
            </a:p>
          </p:txBody>
        </p:sp>
        <p:sp>
          <p:nvSpPr>
            <p:cNvPr id="333" name="TextBox 332"/>
            <p:cNvSpPr txBox="1"/>
            <p:nvPr/>
          </p:nvSpPr>
          <p:spPr>
            <a:xfrm rot="16200000">
              <a:off x="-358707" y="2768819"/>
              <a:ext cx="886765" cy="242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US" sz="975" b="1" dirty="0">
                  <a:solidFill>
                    <a:srgbClr val="C00000"/>
                  </a:solidFill>
                  <a:latin typeface="Arial Narrow" charset="0"/>
                  <a:ea typeface="Arial Narrow" charset="0"/>
                  <a:cs typeface="Arial Narrow" charset="0"/>
                </a:rPr>
                <a:t>SC Magnets</a:t>
              </a:r>
            </a:p>
          </p:txBody>
        </p:sp>
        <p:sp>
          <p:nvSpPr>
            <p:cNvPr id="337" name="Rectangle 336"/>
            <p:cNvSpPr/>
            <p:nvPr/>
          </p:nvSpPr>
          <p:spPr>
            <a:xfrm>
              <a:off x="3202078" y="4001810"/>
              <a:ext cx="2488604" cy="201831"/>
            </a:xfrm>
            <a:prstGeom prst="rect">
              <a:avLst/>
            </a:prstGeom>
            <a:gradFill rotWithShape="1"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C377B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CE FCC-</a:t>
              </a:r>
              <a:r>
                <a:rPr lang="en-US" sz="975" b="1" kern="0" dirty="0" err="1">
                  <a:solidFill>
                    <a:srgbClr val="FFFFFF"/>
                  </a:solidFill>
                  <a:latin typeface="Arial"/>
                </a:rPr>
                <a:t>ee</a:t>
              </a: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 ring + injector</a:t>
              </a:r>
            </a:p>
          </p:txBody>
        </p:sp>
        <p:cxnSp>
          <p:nvCxnSpPr>
            <p:cNvPr id="338" name="Straight Connector 337"/>
            <p:cNvCxnSpPr/>
            <p:nvPr/>
          </p:nvCxnSpPr>
          <p:spPr>
            <a:xfrm flipH="1">
              <a:off x="105095" y="3286550"/>
              <a:ext cx="8423088" cy="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39" name="Straight Connector 338"/>
            <p:cNvCxnSpPr/>
            <p:nvPr/>
          </p:nvCxnSpPr>
          <p:spPr>
            <a:xfrm flipH="1">
              <a:off x="105095" y="3980025"/>
              <a:ext cx="8423088" cy="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0" name="Straight Connector 339"/>
            <p:cNvCxnSpPr/>
            <p:nvPr/>
          </p:nvCxnSpPr>
          <p:spPr>
            <a:xfrm flipH="1">
              <a:off x="105095" y="4657919"/>
              <a:ext cx="8423088" cy="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1" name="Straight Connector 340"/>
            <p:cNvCxnSpPr/>
            <p:nvPr/>
          </p:nvCxnSpPr>
          <p:spPr>
            <a:xfrm flipH="1">
              <a:off x="105095" y="5157911"/>
              <a:ext cx="8423088" cy="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cxnSp>
          <p:nvCxnSpPr>
            <p:cNvPr id="342" name="Straight Connector 341"/>
            <p:cNvCxnSpPr/>
            <p:nvPr/>
          </p:nvCxnSpPr>
          <p:spPr>
            <a:xfrm flipH="1">
              <a:off x="101884" y="2326650"/>
              <a:ext cx="8423088" cy="0"/>
            </a:xfrm>
            <a:prstGeom prst="line">
              <a:avLst/>
            </a:prstGeom>
            <a:noFill/>
            <a:ln w="19050" cap="flat" cmpd="sng" algn="ctr">
              <a:solidFill>
                <a:srgbClr val="0C377B"/>
              </a:solidFill>
              <a:prstDash val="solid"/>
            </a:ln>
            <a:effectLst>
              <a:glow rad="635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</p:spPr>
        </p:cxnSp>
        <p:sp>
          <p:nvSpPr>
            <p:cNvPr id="343" name="TextBox 342"/>
            <p:cNvSpPr txBox="1"/>
            <p:nvPr/>
          </p:nvSpPr>
          <p:spPr>
            <a:xfrm rot="16200000">
              <a:off x="-192001" y="3531437"/>
              <a:ext cx="553357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dirty="0">
                  <a:solidFill>
                    <a:srgbClr val="4F9A06"/>
                  </a:solidFill>
                  <a:latin typeface="Arial Narrow" charset="0"/>
                  <a:ea typeface="Arial Narrow" charset="0"/>
                  <a:cs typeface="Arial Narrow" charset="0"/>
                </a:rPr>
                <a:t>FCC-</a:t>
              </a:r>
              <a:r>
                <a:rPr lang="en-US" sz="975" b="1" dirty="0" err="1">
                  <a:solidFill>
                    <a:srgbClr val="4F9A06"/>
                  </a:solidFill>
                  <a:latin typeface="Arial Narrow" charset="0"/>
                  <a:ea typeface="Arial Narrow" charset="0"/>
                  <a:cs typeface="Arial Narrow" charset="0"/>
                </a:rPr>
                <a:t>hh</a:t>
              </a:r>
              <a:endParaRPr lang="en-US" sz="975" b="1" dirty="0">
                <a:solidFill>
                  <a:srgbClr val="4F9A06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4" name="TextBox 343"/>
            <p:cNvSpPr txBox="1"/>
            <p:nvPr/>
          </p:nvSpPr>
          <p:spPr>
            <a:xfrm rot="16200000">
              <a:off x="-187192" y="4095128"/>
              <a:ext cx="543739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dirty="0">
                  <a:solidFill>
                    <a:srgbClr val="0C377B"/>
                  </a:solidFill>
                  <a:latin typeface="Arial Narrow" charset="0"/>
                  <a:ea typeface="Arial Narrow" charset="0"/>
                  <a:cs typeface="Arial Narrow" charset="0"/>
                </a:rPr>
                <a:t>FCC-</a:t>
              </a:r>
              <a:r>
                <a:rPr lang="en-US" sz="975" b="1" dirty="0" err="1">
                  <a:solidFill>
                    <a:srgbClr val="0C377B"/>
                  </a:solidFill>
                  <a:latin typeface="Arial Narrow" charset="0"/>
                  <a:ea typeface="Arial Narrow" charset="0"/>
                  <a:cs typeface="Arial Narrow" charset="0"/>
                </a:rPr>
                <a:t>ee</a:t>
              </a:r>
              <a:endParaRPr lang="en-US" sz="975" b="1" dirty="0">
                <a:solidFill>
                  <a:srgbClr val="0C377B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45" name="TextBox 344"/>
            <p:cNvSpPr txBox="1"/>
            <p:nvPr/>
          </p:nvSpPr>
          <p:spPr>
            <a:xfrm rot="16200000">
              <a:off x="-200819" y="4785373"/>
              <a:ext cx="570990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dirty="0">
                  <a:solidFill>
                    <a:srgbClr val="0070C0"/>
                  </a:solidFill>
                  <a:latin typeface="Arial Narrow" charset="0"/>
                  <a:ea typeface="Arial Narrow" charset="0"/>
                  <a:cs typeface="Arial Narrow" charset="0"/>
                </a:rPr>
                <a:t>HE-LHC</a:t>
              </a:r>
            </a:p>
          </p:txBody>
        </p:sp>
        <p:sp>
          <p:nvSpPr>
            <p:cNvPr id="347" name="Diamond 346"/>
            <p:cNvSpPr/>
            <p:nvPr/>
          </p:nvSpPr>
          <p:spPr>
            <a:xfrm>
              <a:off x="378334" y="2090376"/>
              <a:ext cx="172556" cy="141437"/>
            </a:xfrm>
            <a:prstGeom prst="diamond">
              <a:avLst/>
            </a:prstGeom>
            <a:gradFill rotWithShape="1"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EF2929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975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1" name="Diamond 350"/>
            <p:cNvSpPr/>
            <p:nvPr/>
          </p:nvSpPr>
          <p:spPr>
            <a:xfrm>
              <a:off x="2425593" y="2076604"/>
              <a:ext cx="172556" cy="141437"/>
            </a:xfrm>
            <a:prstGeom prst="diamond">
              <a:avLst/>
            </a:prstGeom>
            <a:gradFill rotWithShape="1">
              <a:gsLst>
                <a:gs pos="0">
                  <a:srgbClr val="EF2929">
                    <a:tint val="73000"/>
                    <a:satMod val="150000"/>
                  </a:srgbClr>
                </a:gs>
                <a:gs pos="25000">
                  <a:srgbClr val="EF2929">
                    <a:tint val="96000"/>
                    <a:shade val="80000"/>
                    <a:satMod val="105000"/>
                  </a:srgbClr>
                </a:gs>
                <a:gs pos="38000">
                  <a:srgbClr val="EF2929">
                    <a:tint val="96000"/>
                    <a:shade val="59000"/>
                    <a:satMod val="120000"/>
                  </a:srgbClr>
                </a:gs>
                <a:gs pos="55000">
                  <a:srgbClr val="EF2929">
                    <a:shade val="57000"/>
                    <a:satMod val="120000"/>
                  </a:srgbClr>
                </a:gs>
                <a:gs pos="80000">
                  <a:srgbClr val="EF2929">
                    <a:shade val="56000"/>
                    <a:satMod val="145000"/>
                  </a:srgbClr>
                </a:gs>
                <a:gs pos="88000">
                  <a:srgbClr val="EF2929">
                    <a:shade val="63000"/>
                    <a:satMod val="160000"/>
                  </a:srgbClr>
                </a:gs>
                <a:gs pos="100000">
                  <a:srgbClr val="EF2929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EF2929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EF2929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algn="ctr" defTabSz="685800">
                <a:defRPr/>
              </a:pPr>
              <a:endParaRPr lang="en-US" sz="975" b="1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4" name="TextBox 353"/>
            <p:cNvSpPr txBox="1"/>
            <p:nvPr/>
          </p:nvSpPr>
          <p:spPr>
            <a:xfrm>
              <a:off x="2691642" y="2067432"/>
              <a:ext cx="3645989" cy="15004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lIns="0" tIns="0" rIns="0" bIns="0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0000"/>
                  </a:solidFill>
                  <a:latin typeface="Arial"/>
                </a:rPr>
                <a:t>Strategy Update 2026 – assumed project decision</a:t>
              </a:r>
            </a:p>
          </p:txBody>
        </p:sp>
        <p:sp>
          <p:nvSpPr>
            <p:cNvPr id="356" name="Rectangle 355"/>
            <p:cNvSpPr/>
            <p:nvPr/>
          </p:nvSpPr>
          <p:spPr>
            <a:xfrm>
              <a:off x="5649080" y="4926407"/>
              <a:ext cx="1771298" cy="212309"/>
            </a:xfrm>
            <a:prstGeom prst="rect">
              <a:avLst/>
            </a:prstGeom>
            <a:gradFill rotWithShape="1">
              <a:gsLst>
                <a:gs pos="0">
                  <a:srgbClr val="5197CC">
                    <a:tint val="73000"/>
                    <a:satMod val="150000"/>
                  </a:srgbClr>
                </a:gs>
                <a:gs pos="25000">
                  <a:srgbClr val="5197CC">
                    <a:tint val="96000"/>
                    <a:shade val="80000"/>
                    <a:satMod val="105000"/>
                  </a:srgbClr>
                </a:gs>
                <a:gs pos="38000">
                  <a:srgbClr val="5197CC">
                    <a:tint val="96000"/>
                    <a:shade val="59000"/>
                    <a:satMod val="120000"/>
                  </a:srgbClr>
                </a:gs>
                <a:gs pos="55000">
                  <a:srgbClr val="5197CC">
                    <a:shade val="57000"/>
                    <a:satMod val="120000"/>
                  </a:srgbClr>
                </a:gs>
                <a:gs pos="80000">
                  <a:srgbClr val="5197CC">
                    <a:shade val="56000"/>
                    <a:satMod val="145000"/>
                  </a:srgbClr>
                </a:gs>
                <a:gs pos="88000">
                  <a:srgbClr val="5197CC">
                    <a:shade val="63000"/>
                    <a:satMod val="160000"/>
                  </a:srgbClr>
                </a:gs>
                <a:gs pos="100000">
                  <a:srgbClr val="5197CC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5197CC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5197CC">
                  <a:shade val="30000"/>
                  <a:satMod val="200000"/>
                </a:srgbClr>
              </a:contourClr>
            </a:sp3d>
          </p:spPr>
          <p:txBody>
            <a:bodyPr lIns="27000" rIns="27000"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    Installation HE-LHC</a:t>
              </a:r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6359238" y="3551438"/>
              <a:ext cx="1422926" cy="185728"/>
            </a:xfrm>
            <a:prstGeom prst="rect">
              <a:avLst/>
            </a:prstGeom>
            <a:gradFill rotWithShape="1">
              <a:gsLst>
                <a:gs pos="0">
                  <a:srgbClr val="4F9A06">
                    <a:tint val="73000"/>
                    <a:satMod val="150000"/>
                  </a:srgbClr>
                </a:gs>
                <a:gs pos="25000">
                  <a:srgbClr val="4F9A06">
                    <a:tint val="96000"/>
                    <a:shade val="80000"/>
                    <a:satMod val="105000"/>
                  </a:srgbClr>
                </a:gs>
                <a:gs pos="38000">
                  <a:srgbClr val="4F9A06">
                    <a:tint val="96000"/>
                    <a:shade val="59000"/>
                    <a:satMod val="120000"/>
                  </a:srgbClr>
                </a:gs>
                <a:gs pos="55000">
                  <a:srgbClr val="4F9A06">
                    <a:shade val="57000"/>
                    <a:satMod val="120000"/>
                  </a:srgbClr>
                </a:gs>
                <a:gs pos="80000">
                  <a:srgbClr val="4F9A06">
                    <a:shade val="56000"/>
                    <a:satMod val="145000"/>
                  </a:srgbClr>
                </a:gs>
                <a:gs pos="88000">
                  <a:srgbClr val="4F9A06">
                    <a:shade val="63000"/>
                    <a:satMod val="160000"/>
                  </a:srgbClr>
                </a:gs>
                <a:gs pos="100000">
                  <a:srgbClr val="4F9A06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F9A06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4F9A06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LHC Modification</a:t>
              </a:r>
            </a:p>
          </p:txBody>
        </p:sp>
        <p:sp>
          <p:nvSpPr>
            <p:cNvPr id="363" name="TextBox 362"/>
            <p:cNvSpPr txBox="1"/>
            <p:nvPr/>
          </p:nvSpPr>
          <p:spPr>
            <a:xfrm>
              <a:off x="7981450" y="1645863"/>
              <a:ext cx="322524" cy="2423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42</a:t>
              </a:r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624477" y="2073856"/>
              <a:ext cx="1744254" cy="170579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 w="9525" cap="flat" cmpd="sng" algn="ctr">
              <a:noFill/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Technical Design Phase</a:t>
              </a:r>
            </a:p>
          </p:txBody>
        </p:sp>
        <p:sp>
          <p:nvSpPr>
            <p:cNvPr id="79" name="Down Arrow 78"/>
            <p:cNvSpPr/>
            <p:nvPr/>
          </p:nvSpPr>
          <p:spPr>
            <a:xfrm>
              <a:off x="5912236" y="3278120"/>
              <a:ext cx="91016" cy="1717773"/>
            </a:xfrm>
            <a:prstGeom prst="downArrow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24" name="TextBox 323"/>
            <p:cNvSpPr txBox="1"/>
            <p:nvPr/>
          </p:nvSpPr>
          <p:spPr>
            <a:xfrm>
              <a:off x="5848061" y="1644701"/>
              <a:ext cx="374110" cy="2423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36</a:t>
              </a:r>
            </a:p>
          </p:txBody>
        </p:sp>
        <p:sp>
          <p:nvSpPr>
            <p:cNvPr id="334" name="Rectangle 333"/>
            <p:cNvSpPr/>
            <p:nvPr/>
          </p:nvSpPr>
          <p:spPr>
            <a:xfrm>
              <a:off x="4782446" y="4452740"/>
              <a:ext cx="2280459" cy="189560"/>
            </a:xfrm>
            <a:prstGeom prst="rect">
              <a:avLst/>
            </a:prstGeom>
            <a:gradFill rotWithShape="1"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C377B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Installation + test FCC-ee</a:t>
              </a:r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4766542" y="3768657"/>
              <a:ext cx="3727595" cy="185728"/>
            </a:xfrm>
            <a:prstGeom prst="rect">
              <a:avLst/>
            </a:prstGeom>
            <a:gradFill rotWithShape="1">
              <a:gsLst>
                <a:gs pos="0">
                  <a:srgbClr val="4F9A06">
                    <a:tint val="73000"/>
                    <a:satMod val="150000"/>
                  </a:srgbClr>
                </a:gs>
                <a:gs pos="25000">
                  <a:srgbClr val="4F9A06">
                    <a:tint val="96000"/>
                    <a:shade val="80000"/>
                    <a:satMod val="105000"/>
                  </a:srgbClr>
                </a:gs>
                <a:gs pos="38000">
                  <a:srgbClr val="4F9A06">
                    <a:tint val="96000"/>
                    <a:shade val="59000"/>
                    <a:satMod val="120000"/>
                  </a:srgbClr>
                </a:gs>
                <a:gs pos="55000">
                  <a:srgbClr val="4F9A06">
                    <a:shade val="57000"/>
                    <a:satMod val="120000"/>
                  </a:srgbClr>
                </a:gs>
                <a:gs pos="80000">
                  <a:srgbClr val="4F9A06">
                    <a:shade val="56000"/>
                    <a:satMod val="145000"/>
                  </a:srgbClr>
                </a:gs>
                <a:gs pos="88000">
                  <a:srgbClr val="4F9A06">
                    <a:shade val="63000"/>
                    <a:satMod val="160000"/>
                  </a:srgbClr>
                </a:gs>
                <a:gs pos="100000">
                  <a:srgbClr val="4F9A06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F9A06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4F9A06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Installation + test FCC-</a:t>
              </a:r>
              <a:r>
                <a:rPr lang="en-US" sz="975" b="1" kern="0" dirty="0" err="1">
                  <a:solidFill>
                    <a:srgbClr val="FFFFFF"/>
                  </a:solidFill>
                  <a:latin typeface="Arial"/>
                </a:rPr>
                <a:t>hh</a:t>
              </a:r>
              <a:endParaRPr lang="en-US" sz="975" b="1" kern="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0" name="Down Arrow 79"/>
            <p:cNvSpPr/>
            <p:nvPr/>
          </p:nvSpPr>
          <p:spPr>
            <a:xfrm>
              <a:off x="5999806" y="3284894"/>
              <a:ext cx="83786" cy="542784"/>
            </a:xfrm>
            <a:prstGeom prst="downArrow">
              <a:avLst/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4934271" y="3551333"/>
              <a:ext cx="1407087" cy="185728"/>
            </a:xfrm>
            <a:prstGeom prst="rect">
              <a:avLst/>
            </a:prstGeom>
            <a:gradFill rotWithShape="1">
              <a:gsLst>
                <a:gs pos="0">
                  <a:srgbClr val="4F9A06">
                    <a:tint val="73000"/>
                    <a:satMod val="150000"/>
                  </a:srgbClr>
                </a:gs>
                <a:gs pos="25000">
                  <a:srgbClr val="4F9A06">
                    <a:tint val="96000"/>
                    <a:shade val="80000"/>
                    <a:satMod val="105000"/>
                  </a:srgbClr>
                </a:gs>
                <a:gs pos="38000">
                  <a:srgbClr val="4F9A06">
                    <a:tint val="96000"/>
                    <a:shade val="59000"/>
                    <a:satMod val="120000"/>
                  </a:srgbClr>
                </a:gs>
                <a:gs pos="55000">
                  <a:srgbClr val="4F9A06">
                    <a:shade val="57000"/>
                    <a:satMod val="120000"/>
                  </a:srgbClr>
                </a:gs>
                <a:gs pos="80000">
                  <a:srgbClr val="4F9A06">
                    <a:shade val="56000"/>
                    <a:satMod val="145000"/>
                  </a:srgbClr>
                </a:gs>
                <a:gs pos="88000">
                  <a:srgbClr val="4F9A06">
                    <a:shade val="63000"/>
                    <a:satMod val="160000"/>
                  </a:srgbClr>
                </a:gs>
                <a:gs pos="100000">
                  <a:srgbClr val="4F9A06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4F9A06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4F9A06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CE TL to LHC        </a:t>
              </a:r>
            </a:p>
          </p:txBody>
        </p:sp>
        <p:sp>
          <p:nvSpPr>
            <p:cNvPr id="335" name="Rectangle 334"/>
            <p:cNvSpPr/>
            <p:nvPr/>
          </p:nvSpPr>
          <p:spPr>
            <a:xfrm>
              <a:off x="5293649" y="4695787"/>
              <a:ext cx="1025525" cy="205927"/>
            </a:xfrm>
            <a:prstGeom prst="rect">
              <a:avLst/>
            </a:prstGeom>
            <a:gradFill rotWithShape="1">
              <a:gsLst>
                <a:gs pos="0">
                  <a:srgbClr val="5197CC">
                    <a:tint val="73000"/>
                    <a:satMod val="150000"/>
                  </a:srgbClr>
                </a:gs>
                <a:gs pos="25000">
                  <a:srgbClr val="5197CC">
                    <a:tint val="96000"/>
                    <a:shade val="80000"/>
                    <a:satMod val="105000"/>
                  </a:srgbClr>
                </a:gs>
                <a:gs pos="38000">
                  <a:srgbClr val="5197CC">
                    <a:tint val="96000"/>
                    <a:shade val="59000"/>
                    <a:satMod val="120000"/>
                  </a:srgbClr>
                </a:gs>
                <a:gs pos="55000">
                  <a:srgbClr val="5197CC">
                    <a:shade val="57000"/>
                    <a:satMod val="120000"/>
                  </a:srgbClr>
                </a:gs>
                <a:gs pos="80000">
                  <a:srgbClr val="5197CC">
                    <a:shade val="56000"/>
                    <a:satMod val="145000"/>
                  </a:srgbClr>
                </a:gs>
                <a:gs pos="88000">
                  <a:srgbClr val="5197CC">
                    <a:shade val="63000"/>
                    <a:satMod val="160000"/>
                  </a:srgbClr>
                </a:gs>
                <a:gs pos="100000">
                  <a:srgbClr val="5197CC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5197CC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5197CC">
                  <a:shade val="30000"/>
                  <a:satMod val="200000"/>
                </a:srgbClr>
              </a:contourClr>
            </a:sp3d>
          </p:spPr>
          <p:txBody>
            <a:bodyPr lIns="27000" rIns="27000"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LHC Removal</a:t>
              </a:r>
            </a:p>
          </p:txBody>
        </p:sp>
        <p:sp>
          <p:nvSpPr>
            <p:cNvPr id="9" name="Bent-Up Arrow 8"/>
            <p:cNvSpPr/>
            <p:nvPr/>
          </p:nvSpPr>
          <p:spPr>
            <a:xfrm rot="5400000">
              <a:off x="2216293" y="2530893"/>
              <a:ext cx="1235174" cy="658871"/>
            </a:xfrm>
            <a:prstGeom prst="bentUpArrow">
              <a:avLst>
                <a:gd name="adj1" fmla="val 4930"/>
                <a:gd name="adj2" fmla="val 4626"/>
                <a:gd name="adj3" fmla="val 25000"/>
              </a:avLst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2" name="Bent-Up Arrow 81"/>
            <p:cNvSpPr/>
            <p:nvPr/>
          </p:nvSpPr>
          <p:spPr>
            <a:xfrm rot="5400000">
              <a:off x="1856336" y="2829288"/>
              <a:ext cx="1890210" cy="714809"/>
            </a:xfrm>
            <a:prstGeom prst="bentUpArrow">
              <a:avLst>
                <a:gd name="adj1" fmla="val 4930"/>
                <a:gd name="adj2" fmla="val 4626"/>
                <a:gd name="adj3" fmla="val 25000"/>
              </a:avLst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3" name="Bent-Up Arrow 82"/>
            <p:cNvSpPr/>
            <p:nvPr/>
          </p:nvSpPr>
          <p:spPr>
            <a:xfrm rot="5400000">
              <a:off x="2332446" y="2476459"/>
              <a:ext cx="594065" cy="124325"/>
            </a:xfrm>
            <a:prstGeom prst="bentUpArrow">
              <a:avLst>
                <a:gd name="adj1" fmla="val 22590"/>
                <a:gd name="adj2" fmla="val 22956"/>
                <a:gd name="adj3" fmla="val 47442"/>
              </a:avLst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1391936" y="2536197"/>
              <a:ext cx="1423947" cy="170579"/>
            </a:xfrm>
            <a:prstGeom prst="rect">
              <a:avLst/>
            </a:prstGeom>
            <a:gradFill rotWithShape="1">
              <a:gsLst>
                <a:gs pos="0">
                  <a:srgbClr val="A40000">
                    <a:tint val="73000"/>
                    <a:satMod val="150000"/>
                  </a:srgbClr>
                </a:gs>
                <a:gs pos="25000">
                  <a:srgbClr val="A40000">
                    <a:tint val="96000"/>
                    <a:shade val="80000"/>
                    <a:satMod val="105000"/>
                  </a:srgbClr>
                </a:gs>
                <a:gs pos="38000">
                  <a:srgbClr val="A40000">
                    <a:tint val="96000"/>
                    <a:shade val="59000"/>
                    <a:satMod val="120000"/>
                  </a:srgbClr>
                </a:gs>
                <a:gs pos="55000">
                  <a:srgbClr val="A40000">
                    <a:shade val="57000"/>
                    <a:satMod val="120000"/>
                  </a:srgbClr>
                </a:gs>
                <a:gs pos="80000">
                  <a:srgbClr val="A40000">
                    <a:shade val="56000"/>
                    <a:satMod val="145000"/>
                  </a:srgbClr>
                </a:gs>
                <a:gs pos="88000">
                  <a:srgbClr val="A40000">
                    <a:shade val="63000"/>
                    <a:satMod val="160000"/>
                  </a:srgbClr>
                </a:gs>
                <a:gs pos="100000">
                  <a:srgbClr val="A40000">
                    <a:tint val="99555"/>
                    <a:satMod val="155000"/>
                  </a:srgbClr>
                </a:gs>
              </a:gsLst>
              <a:lin ang="5400000" scaled="1"/>
            </a:gradFill>
            <a:ln w="9525" cap="flat" cmpd="sng" algn="ctr">
              <a:solidFill>
                <a:srgbClr val="A40000">
                  <a:shade val="60000"/>
                  <a:satMod val="300000"/>
                </a:srgbClr>
              </a:solidFill>
              <a:prstDash val="solid"/>
            </a:ln>
            <a:effectLst>
              <a:glow rad="70000">
                <a:srgbClr val="A40000">
                  <a:tint val="30000"/>
                  <a:shade val="95000"/>
                  <a:satMod val="300000"/>
                  <a:alpha val="50000"/>
                </a:srgbClr>
              </a:glow>
            </a:effectLst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  <a:ea typeface="Arial Narrow" charset="0"/>
                  <a:cs typeface="Arial Narrow" charset="0"/>
                </a:rPr>
                <a:t>Dipole long models</a:t>
              </a:r>
            </a:p>
          </p:txBody>
        </p:sp>
        <p:sp>
          <p:nvSpPr>
            <p:cNvPr id="85" name="Bent-Up Arrow 84"/>
            <p:cNvSpPr/>
            <p:nvPr/>
          </p:nvSpPr>
          <p:spPr>
            <a:xfrm rot="5400000">
              <a:off x="4573746" y="3615413"/>
              <a:ext cx="399322" cy="124325"/>
            </a:xfrm>
            <a:prstGeom prst="bentUpArrow">
              <a:avLst>
                <a:gd name="adj1" fmla="val 22590"/>
                <a:gd name="adj2" fmla="val 22956"/>
                <a:gd name="adj3" fmla="val 47442"/>
              </a:avLst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6" name="Bent-Up Arrow 85"/>
            <p:cNvSpPr/>
            <p:nvPr/>
          </p:nvSpPr>
          <p:spPr>
            <a:xfrm rot="5400000">
              <a:off x="4586639" y="4309757"/>
              <a:ext cx="399322" cy="124325"/>
            </a:xfrm>
            <a:prstGeom prst="bentUpArrow">
              <a:avLst>
                <a:gd name="adj1" fmla="val 22590"/>
                <a:gd name="adj2" fmla="val 22956"/>
                <a:gd name="adj3" fmla="val 47442"/>
              </a:avLst>
            </a:prstGeom>
            <a:solidFill>
              <a:srgbClr val="FF9900"/>
            </a:solidFill>
            <a:ln>
              <a:solidFill>
                <a:srgbClr val="FF99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>
                <a:defRPr/>
              </a:pPr>
              <a:endParaRPr lang="en-GB" sz="135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3884155" y="4230394"/>
              <a:ext cx="2465054" cy="189885"/>
            </a:xfrm>
            <a:prstGeom prst="rect">
              <a:avLst/>
            </a:prstGeom>
            <a:gradFill rotWithShape="1">
              <a:gsLst>
                <a:gs pos="0">
                  <a:srgbClr val="0C377B">
                    <a:tint val="73000"/>
                    <a:satMod val="150000"/>
                  </a:srgbClr>
                </a:gs>
                <a:gs pos="25000">
                  <a:srgbClr val="0C377B">
                    <a:tint val="96000"/>
                    <a:shade val="80000"/>
                    <a:satMod val="105000"/>
                  </a:srgbClr>
                </a:gs>
                <a:gs pos="38000">
                  <a:srgbClr val="0C377B">
                    <a:tint val="96000"/>
                    <a:shade val="59000"/>
                    <a:satMod val="120000"/>
                  </a:srgbClr>
                </a:gs>
                <a:gs pos="55000">
                  <a:srgbClr val="0C377B">
                    <a:shade val="57000"/>
                    <a:satMod val="120000"/>
                  </a:srgbClr>
                </a:gs>
                <a:gs pos="80000">
                  <a:srgbClr val="0C377B">
                    <a:shade val="56000"/>
                    <a:satMod val="145000"/>
                  </a:srgbClr>
                </a:gs>
                <a:gs pos="88000">
                  <a:srgbClr val="0C377B">
                    <a:shade val="63000"/>
                    <a:satMod val="160000"/>
                  </a:srgbClr>
                </a:gs>
                <a:gs pos="100000">
                  <a:srgbClr val="0C377B">
                    <a:tint val="99555"/>
                    <a:satMod val="155000"/>
                  </a:srgbClr>
                </a:gs>
              </a:gsLst>
              <a:lin ang="5400000" scaled="1"/>
            </a:gradFill>
            <a:ln>
              <a:noFill/>
            </a:ln>
            <a:effectLst>
              <a:glow rad="76200">
                <a:srgbClr val="0C377B">
                  <a:tint val="30000"/>
                  <a:shade val="95000"/>
                  <a:satMod val="300000"/>
                  <a:alpha val="50000"/>
                </a:srgbClr>
              </a:glow>
            </a:effectLst>
            <a:scene3d>
              <a:camera prst="orthographicFront" fov="0">
                <a:rot lat="0" lon="0" rev="0"/>
              </a:camera>
              <a:lightRig rig="harsh" dir="t">
                <a:rot lat="6000000" lon="6000000" rev="0"/>
              </a:lightRig>
            </a:scene3d>
            <a:sp3d contourW="10000" prstMaterial="metal">
              <a:bevelT w="20000" h="9000" prst="softRound"/>
              <a:contourClr>
                <a:srgbClr val="0C377B">
                  <a:shade val="30000"/>
                  <a:satMod val="200000"/>
                </a:srgbClr>
              </a:contourClr>
            </a:sp3d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US" sz="975" b="1" kern="0" dirty="0">
                  <a:solidFill>
                    <a:srgbClr val="FFFFFF"/>
                  </a:solidFill>
                  <a:latin typeface="Arial"/>
                </a:rPr>
                <a:t>Injector</a:t>
              </a:r>
            </a:p>
          </p:txBody>
        </p:sp>
        <p:sp>
          <p:nvSpPr>
            <p:cNvPr id="2" name="TextBox 1"/>
            <p:cNvSpPr txBox="1"/>
            <p:nvPr/>
          </p:nvSpPr>
          <p:spPr>
            <a:xfrm>
              <a:off x="5980336" y="2425690"/>
              <a:ext cx="2288062" cy="50783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700" dirty="0">
                  <a:solidFill>
                    <a:srgbClr val="C00000"/>
                  </a:solidFill>
                </a:rPr>
                <a:t>16 T magnets</a:t>
              </a:r>
              <a:endParaRPr lang="en-GB" sz="2700" dirty="0">
                <a:solidFill>
                  <a:srgbClr val="C0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741364" y="3124804"/>
              <a:ext cx="1396536" cy="50783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700" dirty="0">
                  <a:solidFill>
                    <a:srgbClr val="008000"/>
                  </a:solidFill>
                </a:rPr>
                <a:t>FCC-</a:t>
              </a:r>
              <a:r>
                <a:rPr lang="en-US" sz="2700" dirty="0" err="1">
                  <a:solidFill>
                    <a:srgbClr val="008000"/>
                  </a:solidFill>
                </a:rPr>
                <a:t>hh</a:t>
              </a:r>
              <a:endParaRPr lang="en-GB" sz="2700" dirty="0">
                <a:solidFill>
                  <a:srgbClr val="008000"/>
                </a:solidFill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6588049" y="3954742"/>
              <a:ext cx="1396536" cy="50783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700" dirty="0">
                  <a:solidFill>
                    <a:srgbClr val="0000CC"/>
                  </a:solidFill>
                </a:rPr>
                <a:t>FCC-</a:t>
              </a:r>
              <a:r>
                <a:rPr lang="en-US" sz="2700" dirty="0" err="1">
                  <a:solidFill>
                    <a:srgbClr val="0000CC"/>
                  </a:solidFill>
                </a:rPr>
                <a:t>ee</a:t>
              </a:r>
              <a:endParaRPr lang="en-GB" sz="2700" dirty="0">
                <a:solidFill>
                  <a:srgbClr val="0000CC"/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895124" y="4550873"/>
              <a:ext cx="1473480" cy="507831"/>
            </a:xfrm>
            <a:prstGeom prst="rect">
              <a:avLst/>
            </a:prstGeom>
            <a:solidFill>
              <a:schemeClr val="bg1">
                <a:alpha val="7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700" dirty="0">
                  <a:solidFill>
                    <a:srgbClr val="00B0F0"/>
                  </a:solidFill>
                </a:rPr>
                <a:t>HE-LHC</a:t>
              </a:r>
              <a:endParaRPr lang="en-GB" sz="2700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501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6712"/>
            <a:ext cx="5358095" cy="2376264"/>
          </a:xfrm>
          <a:prstGeom prst="rect">
            <a:avLst/>
          </a:prstGeom>
          <a:noFill/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7504" y="3329697"/>
            <a:ext cx="90364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chemeClr val="tx1"/>
                </a:solidFill>
              </a:rPr>
              <a:t>Physics Beyond Colliders Study </a:t>
            </a:r>
            <a:r>
              <a:rPr lang="en-US" dirty="0">
                <a:solidFill>
                  <a:schemeClr val="tx1"/>
                </a:solidFill>
              </a:rPr>
              <a:t>was launched in 2016 with the goal of investigating all possible non-collider experiments. </a:t>
            </a:r>
            <a:r>
              <a:rPr lang="en-US" u="sng" dirty="0">
                <a:solidFill>
                  <a:schemeClr val="tx1"/>
                </a:solidFill>
              </a:rPr>
              <a:t>Several dozen proposals </a:t>
            </a:r>
            <a:r>
              <a:rPr lang="en-US" dirty="0">
                <a:solidFill>
                  <a:schemeClr val="tx1"/>
                </a:solidFill>
              </a:rPr>
              <a:t>received so far.</a:t>
            </a:r>
          </a:p>
          <a:p>
            <a:endParaRPr lang="en-US" sz="800" dirty="0">
              <a:solidFill>
                <a:schemeClr val="tx1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PBC report to be submitted end 2018 as input to the next update of</a:t>
            </a:r>
            <a:endParaRPr lang="en-US" b="1" dirty="0">
              <a:solidFill>
                <a:srgbClr val="C00000"/>
              </a:solidFill>
            </a:endParaRPr>
          </a:p>
          <a:p>
            <a:r>
              <a:rPr lang="en-GB" b="1" dirty="0">
                <a:solidFill>
                  <a:srgbClr val="C00000"/>
                </a:solidFill>
              </a:rPr>
              <a:t>European Strategy for Particle Physics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" name="Picture 3" descr="Screen Shot 2017-01-19 at 4.58.32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8095" y="864095"/>
            <a:ext cx="3785905" cy="234888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9552" y="4653136"/>
            <a:ext cx="8136904" cy="1512168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None/>
            </a:pPr>
            <a:r>
              <a:rPr lang="en-US" dirty="0"/>
              <a:t>PBC - Scientific goal </a:t>
            </a:r>
          </a:p>
          <a:p>
            <a:r>
              <a:rPr lang="en-US" dirty="0"/>
              <a:t>The main goal of the Study Group is to explore the opportunities offered by the CERN accelerator complex to address some of today’s outstanding questions in particle physics through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3366FF"/>
                </a:solidFill>
              </a:rPr>
              <a:t>experiments complementary to high-energy colliders and other initiatives in the world. </a:t>
            </a:r>
          </a:p>
          <a:p>
            <a:r>
              <a:rPr lang="en-US" dirty="0"/>
              <a:t>These experiments would typically: </a:t>
            </a:r>
          </a:p>
          <a:p>
            <a:pPr lvl="1"/>
            <a:r>
              <a:rPr lang="en-US" dirty="0"/>
              <a:t>…exploit the unique opportunities offered by CERN’s scientific infrastructure…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0"/>
            <a:ext cx="9144000" cy="8002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r>
              <a:rPr lang="en-GB" altLang="en-US" sz="2300" b="1" dirty="0">
                <a:solidFill>
                  <a:schemeClr val="bg1"/>
                </a:solidFill>
              </a:rPr>
              <a:t>High Energy Physics Roadmap:</a:t>
            </a:r>
          </a:p>
          <a:p>
            <a:r>
              <a:rPr lang="en-GB" altLang="en-US" sz="2300" b="1" dirty="0">
                <a:solidFill>
                  <a:schemeClr val="bg1"/>
                </a:solidFill>
              </a:rPr>
              <a:t>Scientific diversity programme serving a broad community</a:t>
            </a:r>
            <a:endParaRPr lang="en-GB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642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09" t="22963" r="40741"/>
          <a:stretch/>
        </p:blipFill>
        <p:spPr>
          <a:xfrm>
            <a:off x="827696" y="1218722"/>
            <a:ext cx="2499334" cy="2122174"/>
          </a:xfrm>
          <a:prstGeom prst="rect">
            <a:avLst/>
          </a:prstGeom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51520" y="277647"/>
            <a:ext cx="871296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pl-PL" sz="4000" dirty="0"/>
              <a:t>Co po LHC? Tego jeszcze nie wiemy!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827696" y="3390906"/>
            <a:ext cx="4438786" cy="1358289"/>
            <a:chOff x="2051720" y="3573016"/>
            <a:chExt cx="4536504" cy="1368152"/>
          </a:xfrm>
        </p:grpSpPr>
        <p:sp>
          <p:nvSpPr>
            <p:cNvPr id="2" name="Rectangle 1"/>
            <p:cNvSpPr/>
            <p:nvPr/>
          </p:nvSpPr>
          <p:spPr>
            <a:xfrm>
              <a:off x="2051720" y="3599239"/>
              <a:ext cx="4536504" cy="1341929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lumMod val="89000"/>
                  </a:schemeClr>
                </a:gs>
                <a:gs pos="23000">
                  <a:schemeClr val="accent6">
                    <a:lumMod val="89000"/>
                  </a:schemeClr>
                </a:gs>
                <a:gs pos="69000">
                  <a:schemeClr val="accent6">
                    <a:lumMod val="75000"/>
                  </a:schemeClr>
                </a:gs>
                <a:gs pos="97000">
                  <a:schemeClr val="accent6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123728" y="3717032"/>
              <a:ext cx="4349186" cy="1095416"/>
              <a:chOff x="274803" y="724508"/>
              <a:chExt cx="8586345" cy="1693494"/>
            </a:xfrm>
            <a:noFill/>
          </p:grpSpPr>
          <p:grpSp>
            <p:nvGrpSpPr>
              <p:cNvPr id="13" name="Group 12"/>
              <p:cNvGrpSpPr/>
              <p:nvPr/>
            </p:nvGrpSpPr>
            <p:grpSpPr>
              <a:xfrm>
                <a:off x="274803" y="724508"/>
                <a:ext cx="8586345" cy="1693494"/>
                <a:chOff x="1097780" y="724508"/>
                <a:chExt cx="6511780" cy="1304345"/>
              </a:xfrm>
              <a:grpFill/>
            </p:grpSpPr>
            <p:grpSp>
              <p:nvGrpSpPr>
                <p:cNvPr id="15" name="Group 14"/>
                <p:cNvGrpSpPr/>
                <p:nvPr/>
              </p:nvGrpSpPr>
              <p:grpSpPr>
                <a:xfrm>
                  <a:off x="1097780" y="724508"/>
                  <a:ext cx="6511780" cy="1304345"/>
                  <a:chOff x="24655" y="1836539"/>
                  <a:chExt cx="8670766" cy="2063250"/>
                </a:xfrm>
                <a:grpFill/>
              </p:grpSpPr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24655" y="1836539"/>
                    <a:ext cx="8670766" cy="2063250"/>
                    <a:chOff x="24655" y="1836539"/>
                    <a:chExt cx="8670766" cy="2063250"/>
                  </a:xfrm>
                  <a:grpFill/>
                </p:grpSpPr>
                <p:grpSp>
                  <p:nvGrpSpPr>
                    <p:cNvPr id="20" name="Group 19"/>
                    <p:cNvGrpSpPr/>
                    <p:nvPr/>
                  </p:nvGrpSpPr>
                  <p:grpSpPr>
                    <a:xfrm>
                      <a:off x="24655" y="1836539"/>
                      <a:ext cx="8670766" cy="2063250"/>
                      <a:chOff x="18453" y="2078848"/>
                      <a:chExt cx="8670766" cy="2063250"/>
                    </a:xfrm>
                    <a:grpFill/>
                  </p:grpSpPr>
                  <p:cxnSp>
                    <p:nvCxnSpPr>
                      <p:cNvPr id="22" name="Straight Arrow Connector 21"/>
                      <p:cNvCxnSpPr/>
                      <p:nvPr/>
                    </p:nvCxnSpPr>
                    <p:spPr>
                      <a:xfrm flipV="1">
                        <a:off x="236560" y="3155795"/>
                        <a:ext cx="1204907" cy="465506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FF0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23" name="Rectangle 22"/>
                      <p:cNvSpPr/>
                      <p:nvPr/>
                    </p:nvSpPr>
                    <p:spPr>
                      <a:xfrm>
                        <a:off x="2929575" y="3002915"/>
                        <a:ext cx="2117827" cy="339672"/>
                      </a:xfrm>
                      <a:prstGeom prst="rect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900" dirty="0"/>
                      </a:p>
                    </p:txBody>
                  </p:sp>
                  <p:cxnSp>
                    <p:nvCxnSpPr>
                      <p:cNvPr id="24" name="Straight Arrow Connector 23"/>
                      <p:cNvCxnSpPr/>
                      <p:nvPr/>
                    </p:nvCxnSpPr>
                    <p:spPr>
                      <a:xfrm>
                        <a:off x="1408584" y="3171671"/>
                        <a:ext cx="1520991" cy="0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FF0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5" name="Straight Arrow Connector 24"/>
                      <p:cNvCxnSpPr>
                        <a:stCxn id="55" idx="1"/>
                      </p:cNvCxnSpPr>
                      <p:nvPr/>
                    </p:nvCxnSpPr>
                    <p:spPr>
                      <a:xfrm flipV="1">
                        <a:off x="2929575" y="3157950"/>
                        <a:ext cx="4846806" cy="14801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FF0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6" name="Straight Arrow Connector 25"/>
                      <p:cNvCxnSpPr/>
                      <p:nvPr/>
                    </p:nvCxnSpPr>
                    <p:spPr>
                      <a:xfrm>
                        <a:off x="850662" y="2628900"/>
                        <a:ext cx="0" cy="563936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7" name="Straight Arrow Connector 26"/>
                      <p:cNvCxnSpPr/>
                      <p:nvPr/>
                    </p:nvCxnSpPr>
                    <p:spPr>
                      <a:xfrm>
                        <a:off x="2272448" y="2534949"/>
                        <a:ext cx="393832" cy="608579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8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8" name="Straight Arrow Connector 27"/>
                      <p:cNvCxnSpPr/>
                      <p:nvPr/>
                    </p:nvCxnSpPr>
                    <p:spPr>
                      <a:xfrm>
                        <a:off x="1886373" y="2539633"/>
                        <a:ext cx="395817" cy="0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8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29" name="Straight Arrow Connector 28"/>
                      <p:cNvCxnSpPr/>
                      <p:nvPr/>
                    </p:nvCxnSpPr>
                    <p:spPr>
                      <a:xfrm flipV="1">
                        <a:off x="3593737" y="3143528"/>
                        <a:ext cx="2441705" cy="2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8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0" name="Straight Arrow Connector 29"/>
                      <p:cNvCxnSpPr/>
                      <p:nvPr/>
                    </p:nvCxnSpPr>
                    <p:spPr>
                      <a:xfrm flipV="1">
                        <a:off x="5037427" y="3192836"/>
                        <a:ext cx="1565681" cy="3294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1" name="Straight Arrow Connector 30"/>
                      <p:cNvCxnSpPr/>
                      <p:nvPr/>
                    </p:nvCxnSpPr>
                    <p:spPr>
                      <a:xfrm flipV="1">
                        <a:off x="5970879" y="2579103"/>
                        <a:ext cx="529166" cy="578847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8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2" name="Straight Arrow Connector 31"/>
                      <p:cNvCxnSpPr/>
                      <p:nvPr/>
                    </p:nvCxnSpPr>
                    <p:spPr>
                      <a:xfrm>
                        <a:off x="759644" y="3120418"/>
                        <a:ext cx="165100" cy="157753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C3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3" name="Straight Arrow Connector 32"/>
                      <p:cNvCxnSpPr/>
                      <p:nvPr/>
                    </p:nvCxnSpPr>
                    <p:spPr>
                      <a:xfrm>
                        <a:off x="6500045" y="3079073"/>
                        <a:ext cx="165100" cy="157753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C3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4" name="Straight Arrow Connector 33"/>
                      <p:cNvCxnSpPr/>
                      <p:nvPr/>
                    </p:nvCxnSpPr>
                    <p:spPr>
                      <a:xfrm>
                        <a:off x="912044" y="3272818"/>
                        <a:ext cx="165100" cy="157753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C3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5" name="Straight Arrow Connector 34"/>
                      <p:cNvCxnSpPr/>
                      <p:nvPr/>
                    </p:nvCxnSpPr>
                    <p:spPr>
                      <a:xfrm>
                        <a:off x="6599814" y="3178009"/>
                        <a:ext cx="0" cy="312793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36" name="Rectangle 35"/>
                      <p:cNvSpPr/>
                      <p:nvPr/>
                    </p:nvSpPr>
                    <p:spPr>
                      <a:xfrm>
                        <a:off x="7790620" y="2750951"/>
                        <a:ext cx="698500" cy="809688"/>
                      </a:xfrm>
                      <a:prstGeom prst="rect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900" dirty="0"/>
                      </a:p>
                    </p:txBody>
                  </p:sp>
                  <p:sp>
                    <p:nvSpPr>
                      <p:cNvPr id="37" name="Rectangle 36"/>
                      <p:cNvSpPr/>
                      <p:nvPr/>
                    </p:nvSpPr>
                    <p:spPr>
                      <a:xfrm>
                        <a:off x="1433297" y="2422281"/>
                        <a:ext cx="630238" cy="296406"/>
                      </a:xfrm>
                      <a:prstGeom prst="rect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800" dirty="0"/>
                      </a:p>
                    </p:txBody>
                  </p:sp>
                  <p:sp>
                    <p:nvSpPr>
                      <p:cNvPr id="38" name="Isosceles Triangle 59"/>
                      <p:cNvSpPr/>
                      <p:nvPr/>
                    </p:nvSpPr>
                    <p:spPr>
                      <a:xfrm>
                        <a:off x="1274779" y="2837713"/>
                        <a:ext cx="219679" cy="667916"/>
                      </a:xfrm>
                      <a:prstGeom prst="triangle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50"/>
                      </a:p>
                    </p:txBody>
                  </p:sp>
                  <p:sp>
                    <p:nvSpPr>
                      <p:cNvPr id="39" name="Isosceles Triangle 60"/>
                      <p:cNvSpPr/>
                      <p:nvPr/>
                    </p:nvSpPr>
                    <p:spPr>
                      <a:xfrm rot="8280435">
                        <a:off x="5915395" y="2924647"/>
                        <a:ext cx="196140" cy="445738"/>
                      </a:xfrm>
                      <a:prstGeom prst="triangle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50"/>
                      </a:p>
                    </p:txBody>
                  </p:sp>
                  <p:sp>
                    <p:nvSpPr>
                      <p:cNvPr id="40" name="Isosceles Triangle 61"/>
                      <p:cNvSpPr/>
                      <p:nvPr/>
                    </p:nvSpPr>
                    <p:spPr>
                      <a:xfrm rot="2282123">
                        <a:off x="2242501" y="2420160"/>
                        <a:ext cx="145710" cy="283769"/>
                      </a:xfrm>
                      <a:prstGeom prst="triangle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50"/>
                      </a:p>
                    </p:txBody>
                  </p:sp>
                  <p:sp>
                    <p:nvSpPr>
                      <p:cNvPr id="41" name="Rectangle 40"/>
                      <p:cNvSpPr/>
                      <p:nvPr/>
                    </p:nvSpPr>
                    <p:spPr>
                      <a:xfrm>
                        <a:off x="535543" y="2232737"/>
                        <a:ext cx="630238" cy="404810"/>
                      </a:xfrm>
                      <a:prstGeom prst="rect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900" dirty="0"/>
                      </a:p>
                    </p:txBody>
                  </p:sp>
                  <p:sp>
                    <p:nvSpPr>
                      <p:cNvPr id="42" name="Rectangle 41"/>
                      <p:cNvSpPr/>
                      <p:nvPr/>
                    </p:nvSpPr>
                    <p:spPr>
                      <a:xfrm rot="2520350">
                        <a:off x="6444169" y="2433701"/>
                        <a:ext cx="202546" cy="169934"/>
                      </a:xfrm>
                      <a:prstGeom prst="rect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800" dirty="0"/>
                      </a:p>
                    </p:txBody>
                  </p:sp>
                  <p:sp>
                    <p:nvSpPr>
                      <p:cNvPr id="43" name="TextBox 42"/>
                      <p:cNvSpPr txBox="1"/>
                      <p:nvPr/>
                    </p:nvSpPr>
                    <p:spPr>
                      <a:xfrm>
                        <a:off x="6297573" y="3409881"/>
                        <a:ext cx="975367" cy="637677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b="1" dirty="0">
                            <a:solidFill>
                              <a:srgbClr val="0000FF"/>
                            </a:solidFill>
                          </a:rPr>
                          <a:t>Laser </a:t>
                        </a:r>
                      </a:p>
                      <a:p>
                        <a:r>
                          <a:rPr lang="en-US" sz="800" b="1" dirty="0">
                            <a:solidFill>
                              <a:srgbClr val="0000FF"/>
                            </a:solidFill>
                          </a:rPr>
                          <a:t>dump</a:t>
                        </a:r>
                      </a:p>
                    </p:txBody>
                  </p:sp>
                  <p:sp>
                    <p:nvSpPr>
                      <p:cNvPr id="44" name="TextBox 43"/>
                      <p:cNvSpPr txBox="1"/>
                      <p:nvPr/>
                    </p:nvSpPr>
                    <p:spPr>
                      <a:xfrm>
                        <a:off x="5828429" y="2078848"/>
                        <a:ext cx="2068341" cy="434779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900" b="1" dirty="0">
                            <a:solidFill>
                              <a:srgbClr val="008000"/>
                            </a:solidFill>
                          </a:rPr>
                          <a:t>e</a:t>
                        </a:r>
                        <a:r>
                          <a:rPr lang="en-US" sz="900" b="1" baseline="30000" dirty="0">
                            <a:solidFill>
                              <a:srgbClr val="008000"/>
                            </a:solidFill>
                          </a:rPr>
                          <a:t>-</a:t>
                        </a:r>
                        <a:r>
                          <a:rPr lang="en-US" sz="900" b="1" dirty="0">
                            <a:solidFill>
                              <a:srgbClr val="008000"/>
                            </a:solidFill>
                          </a:rPr>
                          <a:t> spectrometer</a:t>
                        </a:r>
                      </a:p>
                    </p:txBody>
                  </p:sp>
                  <p:sp>
                    <p:nvSpPr>
                      <p:cNvPr id="45" name="Rectangle 44"/>
                      <p:cNvSpPr/>
                      <p:nvPr/>
                    </p:nvSpPr>
                    <p:spPr>
                      <a:xfrm flipH="1">
                        <a:off x="2474590" y="2534949"/>
                        <a:ext cx="357189" cy="811589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US" sz="1050" dirty="0">
                            <a:solidFill>
                              <a:srgbClr val="008000"/>
                            </a:solidFill>
                          </a:rPr>
                          <a:t>e</a:t>
                        </a:r>
                        <a:r>
                          <a:rPr lang="en-US" sz="1050" baseline="30000" dirty="0">
                            <a:solidFill>
                              <a:srgbClr val="008000"/>
                            </a:solidFill>
                          </a:rPr>
                          <a:t>-</a:t>
                        </a:r>
                        <a:r>
                          <a:rPr lang="en-US" sz="1050" dirty="0">
                            <a:solidFill>
                              <a:srgbClr val="008000"/>
                            </a:solidFill>
                          </a:rPr>
                          <a:t> </a:t>
                        </a:r>
                        <a:endParaRPr lang="en-US" sz="1050" dirty="0"/>
                      </a:p>
                    </p:txBody>
                  </p:sp>
                  <p:sp>
                    <p:nvSpPr>
                      <p:cNvPr id="46" name="TextBox 45"/>
                      <p:cNvSpPr txBox="1"/>
                      <p:nvPr/>
                    </p:nvSpPr>
                    <p:spPr>
                      <a:xfrm>
                        <a:off x="18453" y="3446450"/>
                        <a:ext cx="1224645" cy="695648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US" sz="900" b="1" dirty="0">
                            <a:solidFill>
                              <a:srgbClr val="FF0000"/>
                            </a:solidFill>
                          </a:rPr>
                          <a:t>SPS</a:t>
                        </a:r>
                      </a:p>
                      <a:p>
                        <a:pPr algn="ctr"/>
                        <a:r>
                          <a:rPr lang="en-US" sz="900" b="1" dirty="0">
                            <a:solidFill>
                              <a:srgbClr val="FF0000"/>
                            </a:solidFill>
                          </a:rPr>
                          <a:t>protons</a:t>
                        </a:r>
                      </a:p>
                    </p:txBody>
                  </p:sp>
                  <p:sp>
                    <p:nvSpPr>
                      <p:cNvPr id="47" name="TextBox 46"/>
                      <p:cNvSpPr txBox="1"/>
                      <p:nvPr/>
                    </p:nvSpPr>
                    <p:spPr>
                      <a:xfrm>
                        <a:off x="3565155" y="2528247"/>
                        <a:ext cx="815575" cy="434779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900" dirty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</a:rPr>
                          <a:t>10m</a:t>
                        </a:r>
                      </a:p>
                    </p:txBody>
                  </p:sp>
                  <p:cxnSp>
                    <p:nvCxnSpPr>
                      <p:cNvPr id="48" name="Straight Arrow Connector 47"/>
                      <p:cNvCxnSpPr/>
                      <p:nvPr/>
                    </p:nvCxnSpPr>
                    <p:spPr>
                      <a:xfrm flipV="1">
                        <a:off x="2915699" y="2897007"/>
                        <a:ext cx="2183213" cy="7274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9" name="Straight Arrow Connector 48"/>
                      <p:cNvCxnSpPr/>
                      <p:nvPr/>
                    </p:nvCxnSpPr>
                    <p:spPr>
                      <a:xfrm>
                        <a:off x="2666280" y="3147516"/>
                        <a:ext cx="1020423" cy="4319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8000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0" name="Straight Arrow Connector 49"/>
                      <p:cNvCxnSpPr/>
                      <p:nvPr/>
                    </p:nvCxnSpPr>
                    <p:spPr>
                      <a:xfrm>
                        <a:off x="1168190" y="2554270"/>
                        <a:ext cx="265107" cy="16214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FF"/>
                        </a:solidFill>
                        <a:headEnd type="non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51" name="Straight Arrow Connector 50"/>
                      <p:cNvCxnSpPr/>
                      <p:nvPr/>
                    </p:nvCxnSpPr>
                    <p:spPr>
                      <a:xfrm>
                        <a:off x="2919827" y="3460398"/>
                        <a:ext cx="757128" cy="0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chemeClr val="tx1"/>
                        </a:solidFill>
                        <a:prstDash val="dash"/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2" name="TextBox 51"/>
                      <p:cNvSpPr txBox="1"/>
                      <p:nvPr/>
                    </p:nvSpPr>
                    <p:spPr>
                      <a:xfrm>
                        <a:off x="3050826" y="3406057"/>
                        <a:ext cx="732484" cy="405795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b="1" dirty="0"/>
                          <a:t>SMI</a:t>
                        </a:r>
                      </a:p>
                    </p:txBody>
                  </p:sp>
                  <p:cxnSp>
                    <p:nvCxnSpPr>
                      <p:cNvPr id="53" name="Straight Arrow Connector 52"/>
                      <p:cNvCxnSpPr/>
                      <p:nvPr/>
                    </p:nvCxnSpPr>
                    <p:spPr>
                      <a:xfrm flipV="1">
                        <a:off x="3728883" y="3441447"/>
                        <a:ext cx="1308544" cy="9999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000000"/>
                        </a:solidFill>
                        <a:prstDash val="dash"/>
                        <a:headEnd type="triangle"/>
                        <a:tailEnd type="triangl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54" name="TextBox 53"/>
                      <p:cNvSpPr txBox="1"/>
                      <p:nvPr/>
                    </p:nvSpPr>
                    <p:spPr>
                      <a:xfrm>
                        <a:off x="3904887" y="3406057"/>
                        <a:ext cx="1601750" cy="405795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b="1" dirty="0">
                            <a:solidFill>
                              <a:srgbClr val="000000"/>
                            </a:solidFill>
                          </a:rPr>
                          <a:t>Acceleration</a:t>
                        </a:r>
                      </a:p>
                    </p:txBody>
                  </p:sp>
                  <p:sp>
                    <p:nvSpPr>
                      <p:cNvPr id="55" name="TextBox 54"/>
                      <p:cNvSpPr txBox="1"/>
                      <p:nvPr/>
                    </p:nvSpPr>
                    <p:spPr>
                      <a:xfrm>
                        <a:off x="7605192" y="2778184"/>
                        <a:ext cx="1084027" cy="869560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US" sz="800" b="1" dirty="0">
                            <a:solidFill>
                              <a:schemeClr val="bg1"/>
                            </a:solidFill>
                          </a:rPr>
                          <a:t>Proton </a:t>
                        </a:r>
                      </a:p>
                      <a:p>
                        <a:pPr algn="ctr"/>
                        <a:r>
                          <a:rPr lang="en-US" sz="800" b="1" dirty="0">
                            <a:solidFill>
                              <a:schemeClr val="bg1"/>
                            </a:solidFill>
                          </a:rPr>
                          <a:t>beam </a:t>
                        </a:r>
                      </a:p>
                      <a:p>
                        <a:pPr algn="ctr"/>
                        <a:r>
                          <a:rPr lang="en-US" sz="800" b="1" dirty="0">
                            <a:solidFill>
                              <a:schemeClr val="bg1"/>
                            </a:solidFill>
                          </a:rPr>
                          <a:t>dump</a:t>
                        </a:r>
                      </a:p>
                    </p:txBody>
                  </p:sp>
                  <p:sp>
                    <p:nvSpPr>
                      <p:cNvPr id="56" name="TextBox 55"/>
                      <p:cNvSpPr txBox="1"/>
                      <p:nvPr/>
                    </p:nvSpPr>
                    <p:spPr>
                      <a:xfrm>
                        <a:off x="1291938" y="2388414"/>
                        <a:ext cx="924233" cy="405795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800" b="1" dirty="0">
                            <a:solidFill>
                              <a:srgbClr val="FFFFFF"/>
                            </a:solidFill>
                          </a:rPr>
                          <a:t>e-gun</a:t>
                        </a:r>
                      </a:p>
                    </p:txBody>
                  </p:sp>
                  <p:sp>
                    <p:nvSpPr>
                      <p:cNvPr id="57" name="TextBox 56"/>
                      <p:cNvSpPr txBox="1"/>
                      <p:nvPr/>
                    </p:nvSpPr>
                    <p:spPr>
                      <a:xfrm>
                        <a:off x="477229" y="2272206"/>
                        <a:ext cx="780423" cy="347824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US" sz="600" b="1" dirty="0">
                            <a:solidFill>
                              <a:srgbClr val="FFFFFF"/>
                            </a:solidFill>
                          </a:rPr>
                          <a:t>Laser</a:t>
                        </a:r>
                      </a:p>
                    </p:txBody>
                  </p:sp>
                  <p:sp>
                    <p:nvSpPr>
                      <p:cNvPr id="58" name="Isosceles Triangle 79"/>
                      <p:cNvSpPr/>
                      <p:nvPr/>
                    </p:nvSpPr>
                    <p:spPr>
                      <a:xfrm rot="10800000">
                        <a:off x="2569438" y="2869325"/>
                        <a:ext cx="219679" cy="667916"/>
                      </a:xfrm>
                      <a:prstGeom prst="triangle">
                        <a:avLst/>
                      </a:prstGeom>
                      <a:grpFill/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50"/>
                      </a:p>
                    </p:txBody>
                  </p:sp>
                  <p:sp>
                    <p:nvSpPr>
                      <p:cNvPr id="59" name="TextBox 58"/>
                      <p:cNvSpPr txBox="1"/>
                      <p:nvPr/>
                    </p:nvSpPr>
                    <p:spPr>
                      <a:xfrm>
                        <a:off x="4919218" y="3342586"/>
                        <a:ext cx="1509071" cy="637677"/>
                      </a:xfrm>
                      <a:prstGeom prst="rect">
                        <a:avLst/>
                      </a:prstGeom>
                      <a:grp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algn="ctr"/>
                        <a:r>
                          <a:rPr lang="en-US" sz="800" b="1" dirty="0">
                            <a:solidFill>
                              <a:srgbClr val="FF00FF"/>
                            </a:solidFill>
                          </a:rPr>
                          <a:t>Proton </a:t>
                        </a:r>
                      </a:p>
                      <a:p>
                        <a:pPr algn="ctr"/>
                        <a:r>
                          <a:rPr lang="en-US" sz="800" b="1" dirty="0">
                            <a:solidFill>
                              <a:srgbClr val="FF00FF"/>
                            </a:solidFill>
                          </a:rPr>
                          <a:t>diagnostics</a:t>
                        </a:r>
                      </a:p>
                    </p:txBody>
                  </p:sp>
                  <p:cxnSp>
                    <p:nvCxnSpPr>
                      <p:cNvPr id="60" name="Straight Arrow Connector 59"/>
                      <p:cNvCxnSpPr/>
                      <p:nvPr/>
                    </p:nvCxnSpPr>
                    <p:spPr>
                      <a:xfrm>
                        <a:off x="5497282" y="3092554"/>
                        <a:ext cx="0" cy="162514"/>
                      </a:xfrm>
                      <a:prstGeom prst="straightConnector1">
                        <a:avLst/>
                      </a:prstGeom>
                      <a:grpFill/>
                      <a:ln w="76200" cmpd="sng">
                        <a:solidFill>
                          <a:srgbClr val="FF00FF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61" name="Straight Arrow Connector 60"/>
                      <p:cNvCxnSpPr/>
                      <p:nvPr/>
                    </p:nvCxnSpPr>
                    <p:spPr>
                      <a:xfrm>
                        <a:off x="5608788" y="3095143"/>
                        <a:ext cx="0" cy="159925"/>
                      </a:xfrm>
                      <a:prstGeom prst="straightConnector1">
                        <a:avLst/>
                      </a:prstGeom>
                      <a:grpFill/>
                      <a:ln w="25400">
                        <a:solidFill>
                          <a:srgbClr val="FF00FF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sp>
                    <p:nvSpPr>
                      <p:cNvPr id="62" name="Rectangle 61"/>
                      <p:cNvSpPr/>
                      <p:nvPr/>
                    </p:nvSpPr>
                    <p:spPr>
                      <a:xfrm>
                        <a:off x="5276878" y="3043968"/>
                        <a:ext cx="396875" cy="281188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rgbClr val="FF00FF"/>
                        </a:solidFill>
                      </a:ln>
                      <a:effectLst/>
                    </p:spPr>
                    <p:style>
                      <a:lnRef idx="1">
                        <a:schemeClr val="accent1"/>
                      </a:lnRef>
                      <a:fillRef idx="3">
                        <a:schemeClr val="accent1"/>
                      </a:fillRef>
                      <a:effectRef idx="2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sz="1050"/>
                      </a:p>
                    </p:txBody>
                  </p:sp>
                  <p:cxnSp>
                    <p:nvCxnSpPr>
                      <p:cNvPr id="63" name="Straight Arrow Connector 62"/>
                      <p:cNvCxnSpPr/>
                      <p:nvPr/>
                    </p:nvCxnSpPr>
                    <p:spPr>
                      <a:xfrm>
                        <a:off x="5354407" y="3092554"/>
                        <a:ext cx="0" cy="162514"/>
                      </a:xfrm>
                      <a:prstGeom prst="straightConnector1">
                        <a:avLst/>
                      </a:prstGeom>
                      <a:grpFill/>
                      <a:ln w="76200" cmpd="sng">
                        <a:solidFill>
                          <a:srgbClr val="FF00FF"/>
                        </a:solidFill>
                        <a:headEnd type="none"/>
                        <a:tailEnd type="none"/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cxnSp>
                  <p:nvCxnSpPr>
                    <p:cNvPr id="21" name="Straight Arrow Connector 20"/>
                    <p:cNvCxnSpPr/>
                    <p:nvPr/>
                  </p:nvCxnSpPr>
                  <p:spPr>
                    <a:xfrm>
                      <a:off x="865176" y="2950527"/>
                      <a:ext cx="4196740" cy="0"/>
                    </a:xfrm>
                    <a:prstGeom prst="straightConnector1">
                      <a:avLst/>
                    </a:prstGeom>
                    <a:grpFill/>
                    <a:ln w="25400">
                      <a:solidFill>
                        <a:srgbClr val="0000FF"/>
                      </a:solidFill>
                      <a:headEnd type="none"/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sp>
                <p:nvSpPr>
                  <p:cNvPr id="19" name="Rectangle 18"/>
                  <p:cNvSpPr/>
                  <p:nvPr/>
                </p:nvSpPr>
                <p:spPr>
                  <a:xfrm flipH="1">
                    <a:off x="1599395" y="2511725"/>
                    <a:ext cx="357189" cy="434779"/>
                  </a:xfrm>
                  <a:prstGeom prst="rect">
                    <a:avLst/>
                  </a:prstGeom>
                  <a:grp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900" b="1" dirty="0">
                        <a:solidFill>
                          <a:srgbClr val="FF0000"/>
                        </a:solidFill>
                      </a:rPr>
                      <a:t>p </a:t>
                    </a:r>
                  </a:p>
                </p:txBody>
              </p:sp>
            </p:grpSp>
            <p:sp>
              <p:nvSpPr>
                <p:cNvPr id="16" name="Rectangle 15"/>
                <p:cNvSpPr/>
                <p:nvPr/>
              </p:nvSpPr>
              <p:spPr>
                <a:xfrm flipH="1">
                  <a:off x="6505274" y="1233564"/>
                  <a:ext cx="45719" cy="328025"/>
                </a:xfrm>
                <a:prstGeom prst="rect">
                  <a:avLst/>
                </a:prstGeom>
                <a:grpFill/>
                <a:ln>
                  <a:solidFill>
                    <a:srgbClr val="D4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  <p:sp>
              <p:nvSpPr>
                <p:cNvPr id="17" name="Rectangle 16"/>
                <p:cNvSpPr/>
                <p:nvPr/>
              </p:nvSpPr>
              <p:spPr>
                <a:xfrm flipH="1">
                  <a:off x="4936155" y="1246107"/>
                  <a:ext cx="45719" cy="328025"/>
                </a:xfrm>
                <a:prstGeom prst="rect">
                  <a:avLst/>
                </a:prstGeom>
                <a:grpFill/>
                <a:ln>
                  <a:solidFill>
                    <a:srgbClr val="D40000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400"/>
                </a:p>
              </p:txBody>
            </p:sp>
          </p:grpSp>
          <p:sp>
            <p:nvSpPr>
              <p:cNvPr id="14" name="TextBox 13"/>
              <p:cNvSpPr txBox="1"/>
              <p:nvPr/>
            </p:nvSpPr>
            <p:spPr>
              <a:xfrm>
                <a:off x="3511748" y="904668"/>
                <a:ext cx="1655779" cy="380653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/>
                  <a:t>Plasma cell</a:t>
                </a:r>
              </a:p>
            </p:txBody>
          </p:sp>
        </p:grpSp>
        <p:sp>
          <p:nvSpPr>
            <p:cNvPr id="64" name="Title 1"/>
            <p:cNvSpPr txBox="1">
              <a:spLocks/>
            </p:cNvSpPr>
            <p:nvPr/>
          </p:nvSpPr>
          <p:spPr>
            <a:xfrm>
              <a:off x="3499225" y="3573016"/>
              <a:ext cx="994441" cy="380734"/>
            </a:xfrm>
            <a:prstGeom prst="rect">
              <a:avLst/>
            </a:prstGeom>
            <a:noFill/>
          </p:spPr>
          <p:txBody>
            <a:bodyPr>
              <a:normAutofit fontScale="90000"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3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dirty="0"/>
                <a:t>AWAKE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266481" y="1218722"/>
            <a:ext cx="3080313" cy="2114130"/>
            <a:chOff x="4760458" y="1320500"/>
            <a:chExt cx="2905918" cy="206409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0458" y="1320500"/>
              <a:ext cx="2905918" cy="20640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5" name="Title 1"/>
            <p:cNvSpPr txBox="1">
              <a:spLocks/>
            </p:cNvSpPr>
            <p:nvPr/>
          </p:nvSpPr>
          <p:spPr>
            <a:xfrm>
              <a:off x="6516216" y="2832242"/>
              <a:ext cx="994441" cy="380734"/>
            </a:xfrm>
            <a:prstGeom prst="rect">
              <a:avLst/>
            </a:prstGeom>
            <a:noFill/>
          </p:spPr>
          <p:txBody>
            <a:bodyPr>
              <a:normAutofit fontScale="97500"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3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/>
                <a:t>CLIC</a:t>
              </a:r>
              <a:endParaRPr lang="en-US" sz="1800" dirty="0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351477" y="1218722"/>
            <a:ext cx="2018486" cy="2147450"/>
            <a:chOff x="2943527" y="1320500"/>
            <a:chExt cx="1984268" cy="209741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90"/>
            <a:stretch/>
          </p:blipFill>
          <p:spPr>
            <a:xfrm>
              <a:off x="2943527" y="1320500"/>
              <a:ext cx="1907704" cy="2097412"/>
            </a:xfrm>
            <a:prstGeom prst="rect">
              <a:avLst/>
            </a:prstGeom>
          </p:spPr>
        </p:pic>
        <p:sp>
          <p:nvSpPr>
            <p:cNvPr id="66" name="Title 1"/>
            <p:cNvSpPr txBox="1">
              <a:spLocks/>
            </p:cNvSpPr>
            <p:nvPr/>
          </p:nvSpPr>
          <p:spPr>
            <a:xfrm>
              <a:off x="3933354" y="3022704"/>
              <a:ext cx="994441" cy="380734"/>
            </a:xfrm>
            <a:prstGeom prst="rect">
              <a:avLst/>
            </a:prstGeom>
            <a:noFill/>
          </p:spPr>
          <p:txBody>
            <a:bodyPr>
              <a:normAutofit fontScale="97500"/>
            </a:bodyPr>
            <a:lstStyle>
              <a:lvl1pPr algn="l" rtl="0" eaLnBrk="1" latinLnBrk="0" hangingPunct="1">
                <a:spcBef>
                  <a:spcPct val="0"/>
                </a:spcBef>
                <a:buNone/>
                <a:defRPr kumimoji="0" sz="36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en-US" sz="1800" dirty="0"/>
                <a:t>FCC</a:t>
              </a:r>
            </a:p>
          </p:txBody>
        </p:sp>
      </p:grpSp>
      <p:sp>
        <p:nvSpPr>
          <p:cNvPr id="68" name="TextBox 7"/>
          <p:cNvSpPr txBox="1">
            <a:spLocks noChangeArrowheads="1"/>
          </p:cNvSpPr>
          <p:nvPr/>
        </p:nvSpPr>
        <p:spPr bwMode="auto">
          <a:xfrm>
            <a:off x="755688" y="5097958"/>
            <a:ext cx="7776752" cy="1169551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1"/>
            <a:r>
              <a:rPr lang="pl-PL" sz="2800" b="1" dirty="0"/>
              <a:t>Jeśli nie zmienimy kierunku, to zapewne</a:t>
            </a:r>
          </a:p>
          <a:p>
            <a:pPr lvl="1"/>
            <a:r>
              <a:rPr lang="pl-PL" sz="2800" b="1" dirty="0"/>
              <a:t>dotrzemy tam dokąd zmierzamy.</a:t>
            </a:r>
          </a:p>
          <a:p>
            <a:pPr lvl="1"/>
            <a:r>
              <a:rPr lang="pl-PL" altLang="en-US" sz="1400" i="1" dirty="0"/>
              <a:t>(przysłowie chińskie) </a:t>
            </a:r>
          </a:p>
        </p:txBody>
      </p:sp>
      <p:pic>
        <p:nvPicPr>
          <p:cNvPr id="69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9965" y="3429000"/>
            <a:ext cx="2976830" cy="1320196"/>
          </a:xfrm>
          <a:prstGeom prst="rect">
            <a:avLst/>
          </a:prstGeom>
          <a:noFill/>
          <a:ln w="317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/>
        </p:spPr>
      </p:pic>
    </p:spTree>
    <p:extLst>
      <p:ext uri="{BB962C8B-B14F-4D97-AF65-F5344CB8AC3E}">
        <p14:creationId xmlns:p14="http://schemas.microsoft.com/office/powerpoint/2010/main" val="1375850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68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Podsumowanie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71601"/>
            <a:ext cx="7543800" cy="4649688"/>
          </a:xfrm>
        </p:spPr>
        <p:txBody>
          <a:bodyPr>
            <a:normAutofit fontScale="92500"/>
          </a:bodyPr>
          <a:lstStyle/>
          <a:p>
            <a:endParaRPr lang="pl-PL" sz="1900" dirty="0"/>
          </a:p>
          <a:p>
            <a:r>
              <a:rPr lang="pl-PL" dirty="0"/>
              <a:t>Badania naukowe, a w szczególności badania w dziedzinie fizyki eksperymentalnej, są ściśle sprzężone z rozwojem techniki i tzw. wysokich technologii</a:t>
            </a:r>
          </a:p>
          <a:p>
            <a:pPr marL="36513" indent="0">
              <a:buNone/>
            </a:pPr>
            <a:endParaRPr lang="pl-PL" dirty="0"/>
          </a:p>
          <a:p>
            <a:r>
              <a:rPr lang="pl-PL" dirty="0"/>
              <a:t>Wiele z opracowanych nowych technologii znajduje późniejsze </a:t>
            </a:r>
            <a:r>
              <a:rPr lang="pl-PL" u="sng" dirty="0">
                <a:solidFill>
                  <a:srgbClr val="FF0000"/>
                </a:solidFill>
              </a:rPr>
              <a:t>zastosowania</a:t>
            </a:r>
            <a:r>
              <a:rPr lang="pl-PL" dirty="0"/>
              <a:t> zarówno </a:t>
            </a:r>
            <a:r>
              <a:rPr lang="pl-PL" u="sng" dirty="0">
                <a:solidFill>
                  <a:srgbClr val="FF0000"/>
                </a:solidFill>
              </a:rPr>
              <a:t>w przemyśle</a:t>
            </a:r>
            <a:r>
              <a:rPr lang="pl-PL" dirty="0"/>
              <a:t>, jak i </a:t>
            </a:r>
            <a:r>
              <a:rPr lang="pl-PL" u="sng" dirty="0">
                <a:solidFill>
                  <a:srgbClr val="FF0000"/>
                </a:solidFill>
              </a:rPr>
              <a:t>w życiu codziennym</a:t>
            </a:r>
          </a:p>
          <a:p>
            <a:endParaRPr lang="pl-PL" dirty="0"/>
          </a:p>
          <a:p>
            <a:r>
              <a:rPr lang="pl-PL" dirty="0"/>
              <a:t>Należy pamiętać, że badania naukowe w dzisiejszych laboratoriach fizycznych to </a:t>
            </a:r>
            <a:r>
              <a:rPr lang="pl-PL" u="sng" dirty="0">
                <a:solidFill>
                  <a:srgbClr val="FF0000"/>
                </a:solidFill>
              </a:rPr>
              <a:t>technika jutra</a:t>
            </a:r>
          </a:p>
          <a:p>
            <a:endParaRPr lang="pl-PL" dirty="0"/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16122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41DFFBA-0A16-204C-8A3B-42105C5D22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AAF09CC-D4C1-E841-991A-44556597A3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l-PL"/>
          </a:p>
        </p:txBody>
      </p:sp>
      <p:pic>
        <p:nvPicPr>
          <p:cNvPr id="4098" name="Picture 2" descr="Image result for biking cern">
            <a:extLst>
              <a:ext uri="{FF2B5EF4-FFF2-40B4-BE49-F238E27FC236}">
                <a16:creationId xmlns:a16="http://schemas.microsoft.com/office/drawing/2014/main" id="{682D6311-B0F2-5143-BD73-9338C15B96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63"/>
            <a:ext cx="8939012" cy="612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5">
            <a:extLst>
              <a:ext uri="{FF2B5EF4-FFF2-40B4-BE49-F238E27FC236}">
                <a16:creationId xmlns:a16="http://schemas.microsoft.com/office/drawing/2014/main" id="{1B12D284-6412-D747-9C7C-5153A110826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888" y="536154"/>
            <a:ext cx="5482628" cy="1296144"/>
          </a:xfrm>
          <a:prstGeom prst="cloudCallout">
            <a:avLst>
              <a:gd name="adj1" fmla="val -62907"/>
              <a:gd name="adj2" fmla="val 56778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endParaRPr lang="pl-PL" sz="1000" dirty="0">
              <a:solidFill>
                <a:srgbClr val="FF0000"/>
              </a:solidFill>
            </a:endParaRPr>
          </a:p>
          <a:p>
            <a:pPr algn="ctr"/>
            <a:r>
              <a:rPr lang="pl-PL" sz="2800" dirty="0">
                <a:solidFill>
                  <a:srgbClr val="FF0000"/>
                </a:solidFill>
              </a:rPr>
              <a:t>Dziękuję za uwagę…</a:t>
            </a:r>
          </a:p>
        </p:txBody>
      </p:sp>
    </p:spTree>
    <p:extLst>
      <p:ext uri="{BB962C8B-B14F-4D97-AF65-F5344CB8AC3E}">
        <p14:creationId xmlns:p14="http://schemas.microsoft.com/office/powerpoint/2010/main" val="78779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51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9461" y="749105"/>
            <a:ext cx="5351428" cy="5277192"/>
          </a:xfrm>
          <a:prstGeom prst="rect">
            <a:avLst/>
          </a:prstGeom>
          <a:solidFill>
            <a:schemeClr val="bg2">
              <a:lumMod val="75000"/>
              <a:lumOff val="25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64704"/>
          </a:xfrm>
        </p:spPr>
        <p:txBody>
          <a:bodyPr>
            <a:normAutofit/>
          </a:bodyPr>
          <a:lstStyle/>
          <a:p>
            <a:pPr algn="ctr"/>
            <a:r>
              <a:rPr lang="pl-PL" dirty="0"/>
              <a:t>Struktura i główne parametry LHC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95580567-0538-2C48-9355-837DE184ED5A}"/>
              </a:ext>
            </a:extLst>
          </p:cNvPr>
          <p:cNvSpPr txBox="1">
            <a:spLocks/>
          </p:cNvSpPr>
          <p:nvPr/>
        </p:nvSpPr>
        <p:spPr>
          <a:xfrm>
            <a:off x="0" y="764704"/>
            <a:ext cx="3923928" cy="5261594"/>
          </a:xfrm>
          <a:prstGeom prst="rect">
            <a:avLst/>
          </a:prstGeom>
        </p:spPr>
        <p:txBody>
          <a:bodyPr/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l-PL" sz="1800" dirty="0"/>
              <a:t>LHC jest podwójnym synchrotronem o ośmiokrotnej symetrii</a:t>
            </a:r>
          </a:p>
          <a:p>
            <a:pPr lvl="1"/>
            <a:r>
              <a:rPr lang="pl-PL" sz="1800" dirty="0"/>
              <a:t>Dwie przeciwbieżne wiązki</a:t>
            </a:r>
          </a:p>
          <a:p>
            <a:pPr lvl="1"/>
            <a:r>
              <a:rPr lang="pl-PL" sz="1800" dirty="0"/>
              <a:t>4 punkty przecięcia wiązek</a:t>
            </a:r>
          </a:p>
          <a:p>
            <a:endParaRPr lang="pl-PL" sz="1200" dirty="0"/>
          </a:p>
          <a:p>
            <a:r>
              <a:rPr lang="pl-PL" sz="1800" dirty="0">
                <a:solidFill>
                  <a:srgbClr val="00B0F0"/>
                </a:solidFill>
              </a:rPr>
              <a:t>Energia nominalna: 7 TeV</a:t>
            </a:r>
          </a:p>
          <a:p>
            <a:r>
              <a:rPr lang="pl-PL" sz="1800" dirty="0">
                <a:solidFill>
                  <a:srgbClr val="00B0F0"/>
                </a:solidFill>
              </a:rPr>
              <a:t>Energia początkowa: 450 </a:t>
            </a:r>
            <a:r>
              <a:rPr lang="pl-PL" sz="1800" dirty="0" err="1">
                <a:solidFill>
                  <a:srgbClr val="00B0F0"/>
                </a:solidFill>
              </a:rPr>
              <a:t>GeV</a:t>
            </a:r>
            <a:endParaRPr lang="pl-PL" sz="1800" dirty="0">
              <a:solidFill>
                <a:srgbClr val="00B0F0"/>
              </a:solidFill>
            </a:endParaRPr>
          </a:p>
          <a:p>
            <a:r>
              <a:rPr lang="pl-PL" sz="1800" dirty="0">
                <a:solidFill>
                  <a:srgbClr val="00B0F0"/>
                </a:solidFill>
              </a:rPr>
              <a:t>Obwód pierścienia: 26658.883 m</a:t>
            </a:r>
          </a:p>
          <a:p>
            <a:r>
              <a:rPr lang="pl-PL" sz="1800" dirty="0">
                <a:solidFill>
                  <a:srgbClr val="00B0F0"/>
                </a:solidFill>
              </a:rPr>
              <a:t>Średnica pierścienia:  ~8.6 km</a:t>
            </a:r>
          </a:p>
          <a:p>
            <a:endParaRPr lang="pl-PL" sz="1200" dirty="0"/>
          </a:p>
          <a:p>
            <a:r>
              <a:rPr lang="pl-PL" sz="1800" dirty="0"/>
              <a:t>Pierścień podzielony jest na 8 niezależnych sektorów</a:t>
            </a:r>
          </a:p>
          <a:p>
            <a:pPr lvl="1"/>
            <a:r>
              <a:rPr lang="pl-PL" sz="1800" dirty="0"/>
              <a:t>8 łuków (ca. 2500m)</a:t>
            </a:r>
          </a:p>
          <a:p>
            <a:pPr lvl="1"/>
            <a:r>
              <a:rPr lang="pl-PL" sz="1800" dirty="0"/>
              <a:t>8 sekcji prostych (ca. 600m)</a:t>
            </a:r>
          </a:p>
          <a:p>
            <a:pPr lvl="1"/>
            <a:r>
              <a:rPr lang="pl-PL" sz="1800" dirty="0"/>
              <a:t>Łuk sektora składa się z 23 komórek o długości 105m</a:t>
            </a:r>
          </a:p>
          <a:p>
            <a:pPr lvl="2"/>
            <a:endParaRPr lang="pl-PL" sz="1600" dirty="0"/>
          </a:p>
          <a:p>
            <a:pPr lvl="1"/>
            <a:endParaRPr lang="pl-PL" sz="2400" dirty="0"/>
          </a:p>
        </p:txBody>
      </p:sp>
    </p:spTree>
    <p:extLst>
      <p:ext uri="{BB962C8B-B14F-4D97-AF65-F5344CB8AC3E}">
        <p14:creationId xmlns:p14="http://schemas.microsoft.com/office/powerpoint/2010/main" val="395632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5730" name="Picture 2" descr="3d-tunnel-picture-with-S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16925" y="6597650"/>
            <a:ext cx="674688" cy="287338"/>
          </a:xfrm>
          <a:prstGeom prst="rect">
            <a:avLst/>
          </a:prstGeom>
        </p:spPr>
        <p:txBody>
          <a:bodyPr/>
          <a:lstStyle/>
          <a:p>
            <a:fld id="{82E380E7-B81E-42FC-8399-7B3A468B1B3F}" type="slidenum">
              <a:rPr lang="en-GB"/>
              <a:pPr/>
              <a:t>8</a:t>
            </a:fld>
            <a:endParaRPr lang="en-GB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571999" y="3200401"/>
            <a:ext cx="3429808" cy="2924175"/>
            <a:chOff x="4107" y="2016"/>
            <a:chExt cx="1548" cy="1842"/>
          </a:xfrm>
        </p:grpSpPr>
        <p:sp>
          <p:nvSpPr>
            <p:cNvPr id="585732" name="Text Box 4"/>
            <p:cNvSpPr txBox="1">
              <a:spLocks noChangeArrowheads="1"/>
            </p:cNvSpPr>
            <p:nvPr/>
          </p:nvSpPr>
          <p:spPr bwMode="auto">
            <a:xfrm>
              <a:off x="4107" y="2830"/>
              <a:ext cx="1548" cy="1028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1232 główne dipole </a:t>
              </a:r>
            </a:p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 +</a:t>
              </a:r>
            </a:p>
            <a:p>
              <a:pPr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4928 multipolowych magnesów korekcyjnych</a:t>
              </a:r>
            </a:p>
          </p:txBody>
        </p:sp>
        <p:sp>
          <p:nvSpPr>
            <p:cNvPr id="585733" name="Line 5"/>
            <p:cNvSpPr>
              <a:spLocks noChangeShapeType="1"/>
            </p:cNvSpPr>
            <p:nvPr/>
          </p:nvSpPr>
          <p:spPr bwMode="auto">
            <a:xfrm flipV="1">
              <a:off x="4820" y="2016"/>
              <a:ext cx="0" cy="816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1357290" y="3714752"/>
            <a:ext cx="3827463" cy="3038476"/>
            <a:chOff x="1215" y="2160"/>
            <a:chExt cx="2411" cy="1914"/>
          </a:xfrm>
        </p:grpSpPr>
        <p:sp>
          <p:nvSpPr>
            <p:cNvPr id="585735" name="Text Box 7"/>
            <p:cNvSpPr txBox="1">
              <a:spLocks noChangeArrowheads="1"/>
            </p:cNvSpPr>
            <p:nvPr/>
          </p:nvSpPr>
          <p:spPr bwMode="auto">
            <a:xfrm>
              <a:off x="1215" y="3240"/>
              <a:ext cx="2411" cy="834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392 główne kwadrupole  </a:t>
              </a:r>
            </a:p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+</a:t>
              </a:r>
            </a:p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2500 magnesów korekcyjnych</a:t>
              </a:r>
            </a:p>
          </p:txBody>
        </p:sp>
        <p:sp>
          <p:nvSpPr>
            <p:cNvPr id="585736" name="Line 8"/>
            <p:cNvSpPr>
              <a:spLocks noChangeShapeType="1"/>
            </p:cNvSpPr>
            <p:nvPr/>
          </p:nvSpPr>
          <p:spPr bwMode="auto">
            <a:xfrm flipV="1">
              <a:off x="2610" y="2160"/>
              <a:ext cx="0" cy="1089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sp>
        <p:nvSpPr>
          <p:cNvPr id="585737" name="Text Box 9"/>
          <p:cNvSpPr txBox="1">
            <a:spLocks noChangeArrowheads="1"/>
          </p:cNvSpPr>
          <p:nvPr/>
        </p:nvSpPr>
        <p:spPr bwMode="auto">
          <a:xfrm>
            <a:off x="5571999" y="152400"/>
            <a:ext cx="3419601" cy="1169551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Regularny  łuk:</a:t>
            </a:r>
          </a:p>
          <a:p>
            <a:pPr algn="l"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Magnesy</a:t>
            </a:r>
          </a:p>
        </p:txBody>
      </p:sp>
      <p:sp>
        <p:nvSpPr>
          <p:cNvPr id="12" name="Date Placeholder 2"/>
          <p:cNvSpPr>
            <a:spLocks noGrp="1"/>
          </p:cNvSpPr>
          <p:nvPr>
            <p:ph type="dt" sz="half" idx="4294967295"/>
          </p:nvPr>
        </p:nvSpPr>
        <p:spPr>
          <a:xfrm>
            <a:off x="107950" y="6453188"/>
            <a:ext cx="1177902" cy="404812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</a:rPr>
              <a:t>A. Siemko</a:t>
            </a:r>
          </a:p>
        </p:txBody>
      </p:sp>
    </p:spTree>
    <p:extLst>
      <p:ext uri="{BB962C8B-B14F-4D97-AF65-F5344CB8AC3E}">
        <p14:creationId xmlns:p14="http://schemas.microsoft.com/office/powerpoint/2010/main" val="223248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R.Schmidt - TU Darmstadt Januar 2008</a:t>
            </a:r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8416925" y="6597650"/>
            <a:ext cx="674688" cy="287338"/>
          </a:xfrm>
          <a:prstGeom prst="rect">
            <a:avLst/>
          </a:prstGeom>
        </p:spPr>
        <p:txBody>
          <a:bodyPr/>
          <a:lstStyle/>
          <a:p>
            <a:fld id="{5466E484-F5E4-498E-BEC6-17CE192A5CDD}" type="slidenum">
              <a:rPr lang="en-GB"/>
              <a:pPr/>
              <a:t>9</a:t>
            </a:fld>
            <a:endParaRPr lang="en-GB"/>
          </a:p>
        </p:txBody>
      </p:sp>
      <p:pic>
        <p:nvPicPr>
          <p:cNvPr id="586754" name="Picture 2" descr="3d-tunnel-picture-with-S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86755" name="Text Box 3"/>
          <p:cNvSpPr txBox="1">
            <a:spLocks noChangeArrowheads="1"/>
          </p:cNvSpPr>
          <p:nvPr/>
        </p:nvSpPr>
        <p:spPr bwMode="auto">
          <a:xfrm>
            <a:off x="5724128" y="152400"/>
            <a:ext cx="3267472" cy="1169551"/>
          </a:xfrm>
          <a:prstGeom prst="rect">
            <a:avLst/>
          </a:prstGeom>
          <a:solidFill>
            <a:srgbClr val="EAEAEA"/>
          </a:solidFill>
          <a:ln w="1270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Regularny  łuk:</a:t>
            </a:r>
          </a:p>
          <a:p>
            <a:pPr>
              <a:spcBef>
                <a:spcPct val="50000"/>
              </a:spcBef>
            </a:pPr>
            <a:r>
              <a:rPr lang="pl-PL" sz="2800" b="1" dirty="0">
                <a:solidFill>
                  <a:srgbClr val="FF0000"/>
                </a:solidFill>
                <a:latin typeface="Arial" pitchFamily="34" charset="0"/>
              </a:rPr>
              <a:t>  Kriogenika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2844" y="4714886"/>
            <a:ext cx="3538569" cy="1306613"/>
            <a:chOff x="240" y="3024"/>
            <a:chExt cx="2079" cy="780"/>
          </a:xfrm>
        </p:grpSpPr>
        <p:sp>
          <p:nvSpPr>
            <p:cNvPr id="586757" name="Text Box 5"/>
            <p:cNvSpPr txBox="1">
              <a:spLocks noChangeArrowheads="1"/>
            </p:cNvSpPr>
            <p:nvPr/>
          </p:nvSpPr>
          <p:spPr bwMode="auto">
            <a:xfrm>
              <a:off x="240" y="3381"/>
              <a:ext cx="2079" cy="423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sz="2000" b="1">
                  <a:solidFill>
                    <a:schemeClr val="bg1"/>
                  </a:solidFill>
                  <a:latin typeface="Arial" pitchFamily="34" charset="0"/>
                </a:rPr>
                <a:t>Kriogeniczna linia dystrybucyjna (26 km) </a:t>
              </a:r>
            </a:p>
          </p:txBody>
        </p:sp>
        <p:sp>
          <p:nvSpPr>
            <p:cNvPr id="586758" name="Line 6"/>
            <p:cNvSpPr>
              <a:spLocks noChangeShapeType="1"/>
            </p:cNvSpPr>
            <p:nvPr/>
          </p:nvSpPr>
          <p:spPr bwMode="auto">
            <a:xfrm flipH="1" flipV="1">
              <a:off x="240" y="3024"/>
              <a:ext cx="411" cy="369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214810" y="3500438"/>
            <a:ext cx="4929190" cy="3181355"/>
            <a:chOff x="2565" y="2256"/>
            <a:chExt cx="3105" cy="1554"/>
          </a:xfrm>
        </p:grpSpPr>
        <p:sp>
          <p:nvSpPr>
            <p:cNvPr id="586760" name="Text Box 8"/>
            <p:cNvSpPr txBox="1">
              <a:spLocks noChangeArrowheads="1"/>
            </p:cNvSpPr>
            <p:nvPr/>
          </p:nvSpPr>
          <p:spPr bwMode="auto">
            <a:xfrm>
              <a:off x="2565" y="3303"/>
              <a:ext cx="3105" cy="507"/>
            </a:xfrm>
            <a:prstGeom prst="rect">
              <a:avLst/>
            </a:prstGeom>
            <a:solidFill>
              <a:schemeClr val="accent6"/>
            </a:solidFill>
            <a:ln w="63500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pl-PL" sz="2000" b="1" dirty="0">
                  <a:solidFill>
                    <a:schemeClr val="bg1"/>
                  </a:solidFill>
                  <a:latin typeface="Arial" pitchFamily="34" charset="0"/>
                </a:rPr>
                <a:t>Statyczny nadciekły hel o temperaturze 1.9 K w izolowanych komórkach kriogenicznych o długości 214 m</a:t>
              </a:r>
            </a:p>
          </p:txBody>
        </p:sp>
        <p:sp>
          <p:nvSpPr>
            <p:cNvPr id="586761" name="Line 9"/>
            <p:cNvSpPr>
              <a:spLocks noChangeShapeType="1"/>
            </p:cNvSpPr>
            <p:nvPr/>
          </p:nvSpPr>
          <p:spPr bwMode="auto">
            <a:xfrm flipH="1" flipV="1">
              <a:off x="3099" y="2256"/>
              <a:ext cx="9" cy="1034"/>
            </a:xfrm>
            <a:prstGeom prst="line">
              <a:avLst/>
            </a:prstGeom>
            <a:noFill/>
            <a:ln w="88900">
              <a:solidFill>
                <a:srgbClr val="FFC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pl-PL" dirty="0"/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43000" y="633413"/>
            <a:ext cx="3357563" cy="2795588"/>
            <a:chOff x="720" y="399"/>
            <a:chExt cx="2115" cy="1761"/>
          </a:xfrm>
        </p:grpSpPr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720" y="399"/>
              <a:ext cx="2115" cy="1761"/>
              <a:chOff x="720" y="399"/>
              <a:chExt cx="2115" cy="1761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720" y="399"/>
                <a:ext cx="2115" cy="1761"/>
                <a:chOff x="720" y="399"/>
                <a:chExt cx="2115" cy="1761"/>
              </a:xfrm>
            </p:grpSpPr>
            <p:sp>
              <p:nvSpPr>
                <p:cNvPr id="586765" name="Line 13"/>
                <p:cNvSpPr>
                  <a:spLocks noChangeShapeType="1"/>
                </p:cNvSpPr>
                <p:nvPr/>
              </p:nvSpPr>
              <p:spPr bwMode="auto">
                <a:xfrm>
                  <a:off x="1200" y="1536"/>
                  <a:ext cx="288" cy="0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586766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1488" y="1536"/>
                  <a:ext cx="0" cy="624"/>
                </a:xfrm>
                <a:prstGeom prst="line">
                  <a:avLst/>
                </a:prstGeom>
                <a:noFill/>
                <a:ln w="38100">
                  <a:solidFill>
                    <a:srgbClr val="99CCFF"/>
                  </a:solidFill>
                  <a:round/>
                  <a:headEnd type="none" w="sm" len="sm"/>
                  <a:tailEnd type="triangle" w="sm" len="sm"/>
                </a:ln>
                <a:effectLst/>
              </p:spPr>
              <p:txBody>
                <a:bodyPr/>
                <a:lstStyle/>
                <a:p>
                  <a:endParaRPr lang="pl-PL" dirty="0"/>
                </a:p>
              </p:txBody>
            </p:sp>
            <p:sp>
              <p:nvSpPr>
                <p:cNvPr id="586767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1104" y="399"/>
                  <a:ext cx="1731" cy="446"/>
                </a:xfrm>
                <a:prstGeom prst="rect">
                  <a:avLst/>
                </a:prstGeom>
                <a:solidFill>
                  <a:schemeClr val="accent6"/>
                </a:solidFill>
                <a:ln w="63500">
                  <a:solidFill>
                    <a:srgbClr val="FFC000"/>
                  </a:solidFill>
                  <a:miter lim="800000"/>
                  <a:headEnd/>
                  <a:tailEnd/>
                </a:ln>
                <a:effectLst/>
              </p:spPr>
              <p:txBody>
                <a:bodyPr wrap="square">
                  <a:spAutoFit/>
                </a:bodyPr>
                <a:lstStyle/>
                <a:p>
                  <a:pPr algn="l">
                    <a:spcBef>
                      <a:spcPct val="50000"/>
                    </a:spcBef>
                  </a:pPr>
                  <a:r>
                    <a:rPr lang="pl-PL" sz="2000" b="1">
                      <a:solidFill>
                        <a:schemeClr val="bg1"/>
                      </a:solidFill>
                      <a:latin typeface="Arial" pitchFamily="34" charset="0"/>
                    </a:rPr>
                    <a:t>Połączenie poprzez moduł serwisowy</a:t>
                  </a:r>
                </a:p>
              </p:txBody>
            </p:sp>
            <p:sp>
              <p:nvSpPr>
                <p:cNvPr id="586768" name="Line 16"/>
                <p:cNvSpPr>
                  <a:spLocks noChangeShapeType="1"/>
                </p:cNvSpPr>
                <p:nvPr/>
              </p:nvSpPr>
              <p:spPr bwMode="auto">
                <a:xfrm flipH="1">
                  <a:off x="720" y="816"/>
                  <a:ext cx="672" cy="1008"/>
                </a:xfrm>
                <a:prstGeom prst="line">
                  <a:avLst/>
                </a:prstGeom>
                <a:noFill/>
                <a:ln w="38100">
                  <a:solidFill>
                    <a:schemeClr val="hlink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  <p:sp>
              <p:nvSpPr>
                <p:cNvPr id="586769" name="Line 17"/>
                <p:cNvSpPr>
                  <a:spLocks noChangeShapeType="1"/>
                </p:cNvSpPr>
                <p:nvPr/>
              </p:nvSpPr>
              <p:spPr bwMode="auto">
                <a:xfrm>
                  <a:off x="1680" y="864"/>
                  <a:ext cx="0" cy="720"/>
                </a:xfrm>
                <a:prstGeom prst="line">
                  <a:avLst/>
                </a:prstGeom>
                <a:noFill/>
                <a:ln w="88900">
                  <a:solidFill>
                    <a:srgbClr val="FFC0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pl-PL" dirty="0"/>
                </a:p>
              </p:txBody>
            </p:sp>
          </p:grpSp>
          <p:sp>
            <p:nvSpPr>
              <p:cNvPr id="586770" name="Line 18"/>
              <p:cNvSpPr>
                <a:spLocks noChangeShapeType="1"/>
              </p:cNvSpPr>
              <p:nvPr/>
            </p:nvSpPr>
            <p:spPr bwMode="auto">
              <a:xfrm flipV="1">
                <a:off x="1392" y="1623"/>
                <a:ext cx="0" cy="528"/>
              </a:xfrm>
              <a:prstGeom prst="line">
                <a:avLst/>
              </a:prstGeom>
              <a:noFill/>
              <a:ln w="38100">
                <a:solidFill>
                  <a:srgbClr val="99CC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pl-PL" dirty="0"/>
              </a:p>
            </p:txBody>
          </p:sp>
        </p:grpSp>
        <p:sp>
          <p:nvSpPr>
            <p:cNvPr id="586771" name="Line 19"/>
            <p:cNvSpPr>
              <a:spLocks noChangeShapeType="1"/>
            </p:cNvSpPr>
            <p:nvPr/>
          </p:nvSpPr>
          <p:spPr bwMode="auto">
            <a:xfrm flipH="1" flipV="1">
              <a:off x="1104" y="1632"/>
              <a:ext cx="288" cy="0"/>
            </a:xfrm>
            <a:prstGeom prst="line">
              <a:avLst/>
            </a:prstGeom>
            <a:noFill/>
            <a:ln w="38100">
              <a:solidFill>
                <a:srgbClr val="99CCFF"/>
              </a:solidFill>
              <a:round/>
              <a:headEnd type="none" w="sm" len="sm"/>
              <a:tailEnd type="triangle" w="sm" len="sm"/>
            </a:ln>
            <a:effectLst/>
          </p:spPr>
          <p:txBody>
            <a:bodyPr/>
            <a:lstStyle/>
            <a:p>
              <a:endParaRPr lang="pl-PL" dirty="0"/>
            </a:p>
          </p:txBody>
        </p:sp>
      </p:grpSp>
      <p:sp>
        <p:nvSpPr>
          <p:cNvPr id="22" name="Date Placeholder 2"/>
          <p:cNvSpPr txBox="1">
            <a:spLocks/>
          </p:cNvSpPr>
          <p:nvPr/>
        </p:nvSpPr>
        <p:spPr bwMode="auto">
          <a:xfrm>
            <a:off x="285720" y="6453188"/>
            <a:ext cx="1177902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A. Siemko</a:t>
            </a:r>
          </a:p>
        </p:txBody>
      </p:sp>
    </p:spTree>
    <p:extLst>
      <p:ext uri="{BB962C8B-B14F-4D97-AF65-F5344CB8AC3E}">
        <p14:creationId xmlns:p14="http://schemas.microsoft.com/office/powerpoint/2010/main" val="1753040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FC5643-CERN3027 - Scale of contributions</Template>
  <TotalTime>15443</TotalTime>
  <Words>2410</Words>
  <Application>Microsoft Macintosh PowerPoint</Application>
  <PresentationFormat>On-screen Show (4:3)</PresentationFormat>
  <Paragraphs>627</Paragraphs>
  <Slides>68</Slides>
  <Notes>39</Notes>
  <HiddenSlides>0</HiddenSlides>
  <MMClips>0</MMClips>
  <ScaleCrop>false</ScaleCrop>
  <HeadingPairs>
    <vt:vector size="8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68</vt:i4>
      </vt:variant>
    </vt:vector>
  </HeadingPairs>
  <TitlesOfParts>
    <vt:vector size="86" baseType="lpstr">
      <vt:lpstr>ＭＳ Ｐゴシック</vt:lpstr>
      <vt:lpstr>Arial</vt:lpstr>
      <vt:lpstr>Arial Narrow</vt:lpstr>
      <vt:lpstr>Book Antiqua</vt:lpstr>
      <vt:lpstr>Calibri</vt:lpstr>
      <vt:lpstr>Comic Sans MS</vt:lpstr>
      <vt:lpstr>Lucida Grande</vt:lpstr>
      <vt:lpstr>Monotype Sorts</vt:lpstr>
      <vt:lpstr>Symbol</vt:lpstr>
      <vt:lpstr>Tahoma</vt:lpstr>
      <vt:lpstr>Times New Roman</vt:lpstr>
      <vt:lpstr>Verdana</vt:lpstr>
      <vt:lpstr>Wingdings</vt:lpstr>
      <vt:lpstr>Wingdings 2</vt:lpstr>
      <vt:lpstr>FC5643-CERN3027 - Scale of contributions</vt:lpstr>
      <vt:lpstr>Document</vt:lpstr>
      <vt:lpstr>CorelPhotoPaint.Image.6</vt:lpstr>
      <vt:lpstr>AutoCAD Drawing</vt:lpstr>
      <vt:lpstr>PowerPoint Presentation</vt:lpstr>
      <vt:lpstr>Plan wykładu</vt:lpstr>
      <vt:lpstr>Czym są akceleratory badawcze</vt:lpstr>
      <vt:lpstr>Kompleks akceleratorów w CERN</vt:lpstr>
      <vt:lpstr>PowerPoint Presentation</vt:lpstr>
      <vt:lpstr>Kompleks Akceleratorów w  CERN </vt:lpstr>
      <vt:lpstr>Struktura i główne parametry LHC</vt:lpstr>
      <vt:lpstr>PowerPoint Presentation</vt:lpstr>
      <vt:lpstr>PowerPoint Presentation</vt:lpstr>
      <vt:lpstr>PowerPoint Presentation</vt:lpstr>
      <vt:lpstr>Plan wykładu</vt:lpstr>
      <vt:lpstr>Parametry głównych nadprzewodnikowych magnesów dipolowych  LHC</vt:lpstr>
      <vt:lpstr>Magnesy dipolowe</vt:lpstr>
      <vt:lpstr>Magnesy kwadrupolowe</vt:lpstr>
      <vt:lpstr>Magnesy LHC - Nadprzewodnictwo</vt:lpstr>
      <vt:lpstr>Odkrycie nadprzewodnictwa</vt:lpstr>
      <vt:lpstr>Rodzaje nadprzewodnictwa</vt:lpstr>
      <vt:lpstr> Nadprzewodniki I i II rodzaju</vt:lpstr>
      <vt:lpstr>Nadprzewodnictwo I-go rodzaju</vt:lpstr>
      <vt:lpstr>Nadprzewodniki II rodzaju</vt:lpstr>
      <vt:lpstr>Sieć wirów</vt:lpstr>
      <vt:lpstr> Diagram fazowy - powierzchnia krytyczna</vt:lpstr>
      <vt:lpstr>Nadprzewodniki LHC - 7000 km kabli Cu/Nb-Ti</vt:lpstr>
      <vt:lpstr>Produkcja nadprzewodników typu Nb-Ti</vt:lpstr>
      <vt:lpstr>Produkcja nadprzewodników typu Nb-Ti</vt:lpstr>
      <vt:lpstr>Produkcja nadprzewodników typu Nb-Ti</vt:lpstr>
      <vt:lpstr>Produkcja nadprzewodników typu Nb-Ti</vt:lpstr>
      <vt:lpstr>Produkcja nadprzewodników typu Nb-Ti</vt:lpstr>
      <vt:lpstr>Magnesy nadprzewodnikowe LHC</vt:lpstr>
      <vt:lpstr>Montaż cewek nadprzewodnikowych</vt:lpstr>
      <vt:lpstr>Produkcja w przemyśle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Magnesy nadprzewodnikowe w tunelu LHC</vt:lpstr>
      <vt:lpstr>Nadprzewodnikowe wnęki rezonansowe LHC</vt:lpstr>
      <vt:lpstr>Nadprzewodnikowe doprowadzenia prądowe LHC</vt:lpstr>
      <vt:lpstr>PowerPoint Presentation</vt:lpstr>
      <vt:lpstr>PowerPoint Presentation</vt:lpstr>
      <vt:lpstr>Magnesy LHC - chłodzenie nadpłynnym helem </vt:lpstr>
      <vt:lpstr>Nadpłynność – efekt kapilarny</vt:lpstr>
      <vt:lpstr>Nadpłynność – efekt fontannowy</vt:lpstr>
      <vt:lpstr>LHC - najzimniejsza część wszechświata</vt:lpstr>
      <vt:lpstr>Plan wykładu</vt:lpstr>
      <vt:lpstr>10/09 2008… pierwsza wiązka i wielki sukces</vt:lpstr>
      <vt:lpstr>19/09 2008    …poważna awaria</vt:lpstr>
      <vt:lpstr>Co potrafi zrobić duża energia i duże ciśnienie!!!</vt:lpstr>
      <vt:lpstr>November 2009 - LHC is back in action!</vt:lpstr>
      <vt:lpstr>Listopad 2009 - detektory LHC rejestruja pierwsze zderzenia dla energii 900 GeV</vt:lpstr>
      <vt:lpstr>PowerPoint Presentation</vt:lpstr>
      <vt:lpstr>Plan wykładu</vt:lpstr>
      <vt:lpstr>The HL-LHC Project </vt:lpstr>
      <vt:lpstr>PowerPoint Presentation</vt:lpstr>
      <vt:lpstr>PowerPoint Presentation</vt:lpstr>
      <vt:lpstr>AWAKE</vt:lpstr>
      <vt:lpstr>AWAKE</vt:lpstr>
      <vt:lpstr>The CLIC project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Podsumowanie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 meeting 2017</dc:title>
  <dc:subject/>
  <dc:creator>A. Siemko + F. Bordry</dc:creator>
  <cp:keywords/>
  <dc:description/>
  <cp:lastModifiedBy>Andrzej Siemko</cp:lastModifiedBy>
  <cp:revision>1140</cp:revision>
  <cp:lastPrinted>2014-03-14T16:33:53Z</cp:lastPrinted>
  <dcterms:created xsi:type="dcterms:W3CDTF">2012-06-07T06:34:51Z</dcterms:created>
  <dcterms:modified xsi:type="dcterms:W3CDTF">2018-11-13T09:30:07Z</dcterms:modified>
  <cp:category/>
</cp:coreProperties>
</file>