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handoutMasterIdLst>
    <p:handoutMasterId r:id="rId46"/>
  </p:handoutMasterIdLst>
  <p:sldIdLst>
    <p:sldId id="526" r:id="rId2"/>
    <p:sldId id="430" r:id="rId3"/>
    <p:sldId id="501" r:id="rId4"/>
    <p:sldId id="502" r:id="rId5"/>
    <p:sldId id="498" r:id="rId6"/>
    <p:sldId id="499" r:id="rId7"/>
    <p:sldId id="431" r:id="rId8"/>
    <p:sldId id="432" r:id="rId9"/>
    <p:sldId id="434" r:id="rId10"/>
    <p:sldId id="500" r:id="rId11"/>
    <p:sldId id="508" r:id="rId12"/>
    <p:sldId id="503" r:id="rId13"/>
    <p:sldId id="509" r:id="rId14"/>
    <p:sldId id="510" r:id="rId15"/>
    <p:sldId id="479" r:id="rId16"/>
    <p:sldId id="437" r:id="rId17"/>
    <p:sldId id="438" r:id="rId18"/>
    <p:sldId id="464" r:id="rId19"/>
    <p:sldId id="472" r:id="rId20"/>
    <p:sldId id="494" r:id="rId21"/>
    <p:sldId id="511" r:id="rId22"/>
    <p:sldId id="482" r:id="rId23"/>
    <p:sldId id="489" r:id="rId24"/>
    <p:sldId id="483" r:id="rId25"/>
    <p:sldId id="512" r:id="rId26"/>
    <p:sldId id="474" r:id="rId27"/>
    <p:sldId id="513" r:id="rId28"/>
    <p:sldId id="514" r:id="rId29"/>
    <p:sldId id="440" r:id="rId30"/>
    <p:sldId id="515" r:id="rId31"/>
    <p:sldId id="496" r:id="rId32"/>
    <p:sldId id="475" r:id="rId33"/>
    <p:sldId id="516" r:id="rId34"/>
    <p:sldId id="517" r:id="rId35"/>
    <p:sldId id="518" r:id="rId36"/>
    <p:sldId id="519" r:id="rId37"/>
    <p:sldId id="520" r:id="rId38"/>
    <p:sldId id="524" r:id="rId39"/>
    <p:sldId id="525" r:id="rId40"/>
    <p:sldId id="523" r:id="rId41"/>
    <p:sldId id="368" r:id="rId42"/>
    <p:sldId id="493" r:id="rId43"/>
    <p:sldId id="497" r:id="rId44"/>
  </p:sldIdLst>
  <p:sldSz cx="9144000" cy="6858000" type="screen4x3"/>
  <p:notesSz cx="6858000" cy="9144000"/>
  <p:defaultTextStyle>
    <a:defPPr>
      <a:defRPr lang="en-US"/>
    </a:defPPr>
    <a:lvl1pPr algn="r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r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r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r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r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32B31D"/>
    <a:srgbClr val="3366CC"/>
    <a:srgbClr val="FF3300"/>
    <a:srgbClr val="A9B597"/>
    <a:srgbClr val="B6060E"/>
    <a:srgbClr val="990000"/>
    <a:srgbClr val="CC0099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19" autoAdjust="0"/>
    <p:restoredTop sz="94665" autoAdjust="0"/>
  </p:normalViewPr>
  <p:slideViewPr>
    <p:cSldViewPr snapToGrid="0">
      <p:cViewPr>
        <p:scale>
          <a:sx n="60" d="100"/>
          <a:sy n="60" d="100"/>
        </p:scale>
        <p:origin x="-252" y="-7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48"/>
    </p:cViewPr>
  </p:sorterViewPr>
  <p:notesViewPr>
    <p:cSldViewPr snapToGrid="0">
      <p:cViewPr varScale="1">
        <p:scale>
          <a:sx n="56" d="100"/>
          <a:sy n="56" d="100"/>
        </p:scale>
        <p:origin x="-1952" y="-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de-DE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de-DE"/>
          </a:p>
        </p:txBody>
      </p:sp>
      <p:sp>
        <p:nvSpPr>
          <p:cNvPr id="962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de-DE"/>
          </a:p>
        </p:txBody>
      </p:sp>
      <p:sp>
        <p:nvSpPr>
          <p:cNvPr id="962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D619A04E-41AF-4410-AF5F-6FAB29C51F5C}" type="slidenum">
              <a:rPr lang="en-US" altLang="de-DE"/>
              <a:pPr/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9573109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de-D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de-DE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 smtClean="0"/>
              <a:t>Click to edit Master text styles</a:t>
            </a:r>
          </a:p>
          <a:p>
            <a:pPr lvl="1"/>
            <a:r>
              <a:rPr lang="en-US" altLang="de-DE" smtClean="0"/>
              <a:t>Second level</a:t>
            </a:r>
          </a:p>
          <a:p>
            <a:pPr lvl="2"/>
            <a:r>
              <a:rPr lang="en-US" altLang="de-DE" smtClean="0"/>
              <a:t>Third level</a:t>
            </a:r>
          </a:p>
          <a:p>
            <a:pPr lvl="3"/>
            <a:r>
              <a:rPr lang="en-US" altLang="de-DE" smtClean="0"/>
              <a:t>Fourth level</a:t>
            </a:r>
          </a:p>
          <a:p>
            <a:pPr lvl="4"/>
            <a:r>
              <a:rPr lang="en-US" altLang="de-DE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de-D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BBA55475-F316-498D-9CE7-5EF9B43D1C14}" type="slidenum">
              <a:rPr lang="en-US" altLang="de-DE"/>
              <a:pPr/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6168668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DDE3832-3E36-4F3E-BE66-838FA953CCF2}" type="slidenum">
              <a:rPr lang="en-US" altLang="de-DE"/>
              <a:pPr/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942169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 userDrawn="1"/>
        </p:nvSpPr>
        <p:spPr>
          <a:xfrm>
            <a:off x="1357226" y="1714255"/>
            <a:ext cx="183267" cy="366448"/>
          </a:xfrm>
          <a:prstGeom prst="rect">
            <a:avLst/>
          </a:prstGeom>
          <a:noFill/>
        </p:spPr>
        <p:txBody>
          <a:bodyPr wrap="none" lIns="90718" tIns="45359" rIns="90718" bIns="45359" rtlCol="0">
            <a:spAutoFit/>
          </a:bodyPr>
          <a:lstStyle/>
          <a:p>
            <a:pPr algn="l" defTabSz="914343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4572001" y="6644145"/>
            <a:ext cx="4572000" cy="214702"/>
          </a:xfrm>
          <a:prstGeom prst="rect">
            <a:avLst/>
          </a:prstGeom>
          <a:noFill/>
        </p:spPr>
        <p:txBody>
          <a:bodyPr wrap="none" lIns="90718" tIns="45359" rIns="90718" bIns="60717" rtlCol="0" anchor="ctr" anchorCtr="0">
            <a:noAutofit/>
          </a:bodyPr>
          <a:lstStyle/>
          <a:p>
            <a:pPr defTabSz="914343"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smtClean="0">
                <a:solidFill>
                  <a:prstClr val="white"/>
                </a:solidFill>
                <a:latin typeface="Calibri"/>
              </a:rPr>
              <a:t>Research Seminar at MPP, 2 June 2016</a:t>
            </a:r>
            <a:endParaRPr lang="en-US" sz="1200" b="1" dirty="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75107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 userDrawn="1"/>
        </p:nvSpPr>
        <p:spPr>
          <a:xfrm>
            <a:off x="1357226" y="1714255"/>
            <a:ext cx="183267" cy="366448"/>
          </a:xfrm>
          <a:prstGeom prst="rect">
            <a:avLst/>
          </a:prstGeom>
          <a:noFill/>
        </p:spPr>
        <p:txBody>
          <a:bodyPr wrap="none" lIns="90718" tIns="45359" rIns="90718" bIns="45359" rtlCol="0">
            <a:spAutoFit/>
          </a:bodyPr>
          <a:lstStyle/>
          <a:p>
            <a:pPr algn="l" defTabSz="914343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4572001" y="6644145"/>
            <a:ext cx="4572000" cy="214702"/>
          </a:xfrm>
          <a:prstGeom prst="rect">
            <a:avLst/>
          </a:prstGeom>
          <a:noFill/>
        </p:spPr>
        <p:txBody>
          <a:bodyPr wrap="none" lIns="90718" tIns="45359" rIns="90718" bIns="60717" rtlCol="0" anchor="ctr" anchorCtr="0">
            <a:noAutofit/>
          </a:bodyPr>
          <a:lstStyle/>
          <a:p>
            <a:pPr defTabSz="914343"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smtClean="0">
                <a:solidFill>
                  <a:prstClr val="white"/>
                </a:solidFill>
                <a:latin typeface="Calibri"/>
              </a:rPr>
              <a:t>Research Seminar at MPP, 2 June 2016</a:t>
            </a:r>
            <a:endParaRPr lang="en-US" sz="1200" b="1" dirty="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73534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339850"/>
          </a:xfrm>
          <a:prstGeom prst="rect">
            <a:avLst/>
          </a:prstGeom>
        </p:spPr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112" y="2133601"/>
            <a:ext cx="7345363" cy="3931920"/>
          </a:xfrm>
          <a:prstGeom prst="rect">
            <a:avLst/>
          </a:prstGeom>
        </p:spPr>
        <p:txBody>
          <a:bodyPr/>
          <a:lstStyle>
            <a:lvl5pPr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3840" y="6371591"/>
            <a:ext cx="2133600" cy="259317"/>
          </a:xfrm>
          <a:prstGeom prst="rect">
            <a:avLst/>
          </a:prstGeom>
        </p:spPr>
        <p:txBody>
          <a:bodyPr/>
          <a:lstStyle/>
          <a:p>
            <a:fld id="{407BD3E5-1ACD-2043-84E8-A1F82A30D153}" type="datetimeFigureOut">
              <a:rPr lang="en-US" smtClean="0"/>
              <a:t>7/25/2018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A7662-2D9C-6943-8CAD-B9340305B1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200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33530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33530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92034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35098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35098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AutoShape 9"/>
          <p:cNvSpPr>
            <a:spLocks noChangeArrowheads="1"/>
          </p:cNvSpPr>
          <p:nvPr/>
        </p:nvSpPr>
        <p:spPr bwMode="auto">
          <a:xfrm rot="10800000" flipV="1">
            <a:off x="725488" y="303213"/>
            <a:ext cx="8367712" cy="36512"/>
          </a:xfrm>
          <a:prstGeom prst="roundRect">
            <a:avLst>
              <a:gd name="adj" fmla="val 6250"/>
            </a:avLst>
          </a:prstGeom>
          <a:gradFill rotWithShape="0">
            <a:gsLst>
              <a:gs pos="0">
                <a:srgbClr val="0099CC"/>
              </a:gs>
              <a:gs pos="50000">
                <a:srgbClr val="008080"/>
              </a:gs>
              <a:gs pos="100000">
                <a:srgbClr val="0099CC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38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82525" y="6552499"/>
            <a:ext cx="60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>
                <a:latin typeface="Comic Sans MS" pitchFamily="66" charset="0"/>
              </a:defRPr>
            </a:lvl1pPr>
          </a:lstStyle>
          <a:p>
            <a:fld id="{C8940F26-711D-4C09-83B3-93C07166C719}" type="slidenum">
              <a:rPr lang="en-US" altLang="de-DE"/>
              <a:pPr/>
              <a:t>‹#›</a:t>
            </a:fld>
            <a:endParaRPr lang="en-US" altLang="de-DE"/>
          </a:p>
        </p:txBody>
      </p:sp>
      <p:pic>
        <p:nvPicPr>
          <p:cNvPr id="1039" name="Picture 15" descr="MPP_os_logo_cmyk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36563" cy="417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minerva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6319838"/>
            <a:ext cx="5334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672912" y="13209"/>
            <a:ext cx="58274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tabLst>
                <a:tab pos="3586163" algn="l"/>
              </a:tabLst>
            </a:pPr>
            <a:r>
              <a:rPr lang="en-US" altLang="de-DE" sz="1400" b="1" dirty="0" smtClean="0">
                <a:solidFill>
                  <a:srgbClr val="008080"/>
                </a:solidFill>
              </a:rPr>
              <a:t>Dark Matter Axion and ALP Searches: Status and Future Prospects</a:t>
            </a:r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7398462" y="-25333"/>
            <a:ext cx="22113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de-DE" sz="1400" b="1" dirty="0">
                <a:solidFill>
                  <a:srgbClr val="008080"/>
                </a:solidFill>
              </a:rPr>
              <a:t>B. </a:t>
            </a:r>
            <a:r>
              <a:rPr lang="en-US" altLang="de-DE" sz="1400" b="1" dirty="0" err="1">
                <a:solidFill>
                  <a:srgbClr val="008080"/>
                </a:solidFill>
              </a:rPr>
              <a:t>Majorovits</a:t>
            </a:r>
            <a:endParaRPr lang="en-US" altLang="de-DE" sz="1400" b="1" dirty="0">
              <a:solidFill>
                <a:srgbClr val="008080"/>
              </a:solidFill>
            </a:endParaRPr>
          </a:p>
        </p:txBody>
      </p:sp>
      <p:sp>
        <p:nvSpPr>
          <p:cNvPr id="1047" name="Text Box 23"/>
          <p:cNvSpPr txBox="1">
            <a:spLocks noChangeArrowheads="1"/>
          </p:cNvSpPr>
          <p:nvPr/>
        </p:nvSpPr>
        <p:spPr bwMode="auto">
          <a:xfrm>
            <a:off x="2727325" y="798513"/>
            <a:ext cx="40782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de-DE" altLang="de-DE" b="1"/>
          </a:p>
        </p:txBody>
      </p:sp>
      <p:sp>
        <p:nvSpPr>
          <p:cNvPr id="1048" name="Text Box 24"/>
          <p:cNvSpPr txBox="1">
            <a:spLocks noChangeArrowheads="1"/>
          </p:cNvSpPr>
          <p:nvPr/>
        </p:nvSpPr>
        <p:spPr bwMode="auto">
          <a:xfrm>
            <a:off x="2546350" y="1733550"/>
            <a:ext cx="40782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de-DE" altLang="de-DE" b="1"/>
          </a:p>
        </p:txBody>
      </p:sp>
      <p:sp>
        <p:nvSpPr>
          <p:cNvPr id="1049" name="Text Box 25"/>
          <p:cNvSpPr txBox="1">
            <a:spLocks noChangeArrowheads="1"/>
          </p:cNvSpPr>
          <p:nvPr/>
        </p:nvSpPr>
        <p:spPr bwMode="auto">
          <a:xfrm>
            <a:off x="2524125" y="3251200"/>
            <a:ext cx="40782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de-DE" altLang="de-DE" b="1"/>
          </a:p>
        </p:txBody>
      </p:sp>
      <p:sp>
        <p:nvSpPr>
          <p:cNvPr id="4" name="Rectangle 3"/>
          <p:cNvSpPr/>
          <p:nvPr/>
        </p:nvSpPr>
        <p:spPr>
          <a:xfrm>
            <a:off x="474941" y="6543701"/>
            <a:ext cx="43138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de-DE" sz="1400" b="1" kern="1200" baseline="0" dirty="0" smtClean="0">
                <a:solidFill>
                  <a:srgbClr val="008080"/>
                </a:solidFill>
                <a:latin typeface="Times New Roman" pitchFamily="18" charset="0"/>
                <a:ea typeface="+mn-ea"/>
                <a:cs typeface="+mn-cs"/>
              </a:rPr>
              <a:t>SUSY 2018 Dark Matter Barcelona</a:t>
            </a:r>
            <a:r>
              <a:rPr lang="de-DE" sz="1400" b="1" kern="1200" dirty="0" smtClean="0">
                <a:solidFill>
                  <a:srgbClr val="008080"/>
                </a:solidFill>
                <a:latin typeface="Times New Roman" pitchFamily="18" charset="0"/>
                <a:ea typeface="+mn-ea"/>
                <a:cs typeface="+mn-cs"/>
              </a:rPr>
              <a:t>, Spain Jul. 23-27</a:t>
            </a:r>
            <a:endParaRPr lang="de-DE" sz="1400" b="1" kern="1200" dirty="0">
              <a:solidFill>
                <a:srgbClr val="008080"/>
              </a:solidFill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64" r:id="rId2"/>
    <p:sldLayoutId id="2147483657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4.png"/><Relationship Id="rId7" Type="http://schemas.openxmlformats.org/officeDocument/2006/relationships/image" Target="../media/image1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9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4.png"/><Relationship Id="rId3" Type="http://schemas.openxmlformats.org/officeDocument/2006/relationships/image" Target="../media/image24.png"/><Relationship Id="rId12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123.png"/><Relationship Id="rId10" Type="http://schemas.openxmlformats.org/officeDocument/2006/relationships/image" Target="../media/image122.png"/><Relationship Id="rId4" Type="http://schemas.openxmlformats.org/officeDocument/2006/relationships/image" Target="../media/image25.emf"/><Relationship Id="rId14" Type="http://schemas.openxmlformats.org/officeDocument/2006/relationships/image" Target="../media/image12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7.png"/><Relationship Id="rId12" Type="http://schemas.openxmlformats.org/officeDocument/2006/relationships/image" Target="../media/image132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8.xml"/><Relationship Id="rId11" Type="http://schemas.openxmlformats.org/officeDocument/2006/relationships/image" Target="../media/image131.png"/><Relationship Id="rId10" Type="http://schemas.openxmlformats.org/officeDocument/2006/relationships/image" Target="../media/image129.png"/><Relationship Id="rId9" Type="http://schemas.openxmlformats.org/officeDocument/2006/relationships/image" Target="../media/image128.png"/></Relationships>
</file>

<file path=ppt/slides/_rels/slide1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8.png"/><Relationship Id="rId17" Type="http://schemas.openxmlformats.org/officeDocument/2006/relationships/image" Target="../media/image34.png"/><Relationship Id="rId12" Type="http://schemas.openxmlformats.org/officeDocument/2006/relationships/image" Target="../media/image127.png"/><Relationship Id="rId16" Type="http://schemas.openxmlformats.org/officeDocument/2006/relationships/image" Target="../media/image136.png"/><Relationship Id="rId1" Type="http://schemas.openxmlformats.org/officeDocument/2006/relationships/slideLayout" Target="../slideLayouts/slideLayout9.xml"/><Relationship Id="rId11" Type="http://schemas.openxmlformats.org/officeDocument/2006/relationships/image" Target="../media/image134.png"/><Relationship Id="rId15" Type="http://schemas.openxmlformats.org/officeDocument/2006/relationships/image" Target="../media/image135.png"/><Relationship Id="rId10" Type="http://schemas.openxmlformats.org/officeDocument/2006/relationships/image" Target="../media/image133.png"/><Relationship Id="rId14" Type="http://schemas.openxmlformats.org/officeDocument/2006/relationships/image" Target="../media/image12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220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41.png"/><Relationship Id="rId17" Type="http://schemas.openxmlformats.org/officeDocument/2006/relationships/image" Target="../media/image33.png"/><Relationship Id="rId12" Type="http://schemas.openxmlformats.org/officeDocument/2006/relationships/image" Target="../media/image140.png"/><Relationship Id="rId2" Type="http://schemas.openxmlformats.org/officeDocument/2006/relationships/image" Target="../media/image40.png"/><Relationship Id="rId16" Type="http://schemas.openxmlformats.org/officeDocument/2006/relationships/image" Target="../media/image144.png"/><Relationship Id="rId1" Type="http://schemas.openxmlformats.org/officeDocument/2006/relationships/slideLayout" Target="../slideLayouts/slideLayout1.xml"/><Relationship Id="rId15" Type="http://schemas.openxmlformats.org/officeDocument/2006/relationships/image" Target="../media/image143.png"/><Relationship Id="rId14" Type="http://schemas.openxmlformats.org/officeDocument/2006/relationships/image" Target="../media/image14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6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611.05865" TargetMode="External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image" Target="../media/image1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280.png"/><Relationship Id="rId4" Type="http://schemas.openxmlformats.org/officeDocument/2006/relationships/image" Target="../media/image270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611.05865" TargetMode="External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5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0.png"/><Relationship Id="rId7" Type="http://schemas.openxmlformats.org/officeDocument/2006/relationships/image" Target="../media/image90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9.png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3" Type="http://schemas.openxmlformats.org/officeDocument/2006/relationships/image" Target="../media/image91.png"/><Relationship Id="rId7" Type="http://schemas.openxmlformats.org/officeDocument/2006/relationships/image" Target="../media/image95.jpe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4.jpeg"/><Relationship Id="rId11" Type="http://schemas.openxmlformats.org/officeDocument/2006/relationships/image" Target="../media/image99.png"/><Relationship Id="rId5" Type="http://schemas.openxmlformats.org/officeDocument/2006/relationships/image" Target="../media/image93.gif"/><Relationship Id="rId10" Type="http://schemas.openxmlformats.org/officeDocument/2006/relationships/image" Target="../media/image98.png"/><Relationship Id="rId4" Type="http://schemas.openxmlformats.org/officeDocument/2006/relationships/image" Target="../media/image92.png"/><Relationship Id="rId9" Type="http://schemas.openxmlformats.org/officeDocument/2006/relationships/image" Target="../media/image9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3" Type="http://schemas.openxmlformats.org/officeDocument/2006/relationships/image" Target="../media/image102.png"/><Relationship Id="rId7" Type="http://schemas.openxmlformats.org/officeDocument/2006/relationships/image" Target="../media/image106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5.png"/><Relationship Id="rId5" Type="http://schemas.openxmlformats.org/officeDocument/2006/relationships/image" Target="../media/image104.png"/><Relationship Id="rId4" Type="http://schemas.openxmlformats.org/officeDocument/2006/relationships/image" Target="../media/image103.png"/><Relationship Id="rId9" Type="http://schemas.openxmlformats.org/officeDocument/2006/relationships/image" Target="../media/image107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7.png"/><Relationship Id="rId5" Type="http://schemas.openxmlformats.org/officeDocument/2006/relationships/image" Target="../media/image113.png"/><Relationship Id="rId4" Type="http://schemas.openxmlformats.org/officeDocument/2006/relationships/image" Target="../media/image1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3" Type="http://schemas.openxmlformats.org/officeDocument/2006/relationships/image" Target="../media/image24.png"/><Relationship Id="rId7" Type="http://schemas.openxmlformats.org/officeDocument/2006/relationships/image" Target="../media/image29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10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colgate.com.my/Colgate/MY/HouseholdCare/ProductRecommender/DishWashingPaste/Webpages/Axion/axion_land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5518" y="1914825"/>
            <a:ext cx="5539564" cy="2256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Box 21"/>
          <p:cNvSpPr txBox="1">
            <a:spLocks noChangeArrowheads="1"/>
          </p:cNvSpPr>
          <p:nvPr/>
        </p:nvSpPr>
        <p:spPr bwMode="auto">
          <a:xfrm>
            <a:off x="731097" y="4240907"/>
            <a:ext cx="7577074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74625" indent="-174625"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  <a:buFontTx/>
              <a:buChar char="•"/>
            </a:pPr>
            <a:r>
              <a:rPr lang="de-DE" altLang="de-DE" sz="2000" b="1" dirty="0">
                <a:solidFill>
                  <a:schemeClr val="accent6"/>
                </a:solidFill>
              </a:rPr>
              <a:t>Motivation </a:t>
            </a:r>
            <a:r>
              <a:rPr lang="de-DE" altLang="de-DE" sz="2000" b="1" dirty="0" smtClean="0">
                <a:solidFill>
                  <a:schemeClr val="accent6"/>
                </a:solidFill>
              </a:rPr>
              <a:t>&amp; DM Axion </a:t>
            </a:r>
            <a:r>
              <a:rPr lang="de-DE" altLang="de-DE" sz="2000" b="1" dirty="0" err="1" smtClean="0">
                <a:solidFill>
                  <a:schemeClr val="accent6"/>
                </a:solidFill>
              </a:rPr>
              <a:t>mass</a:t>
            </a:r>
            <a:r>
              <a:rPr lang="de-DE" altLang="de-DE" sz="2000" b="1" dirty="0" smtClean="0">
                <a:solidFill>
                  <a:schemeClr val="accent6"/>
                </a:solidFill>
              </a:rPr>
              <a:t> </a:t>
            </a:r>
            <a:r>
              <a:rPr lang="de-DE" altLang="de-DE" sz="2000" b="1" dirty="0" err="1" smtClean="0">
                <a:solidFill>
                  <a:schemeClr val="accent6"/>
                </a:solidFill>
              </a:rPr>
              <a:t>ranges</a:t>
            </a:r>
            <a:endParaRPr lang="de-DE" altLang="de-DE" sz="2000" b="1" dirty="0" smtClean="0">
              <a:solidFill>
                <a:schemeClr val="accent6"/>
              </a:solidFill>
            </a:endParaRP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de-DE" altLang="de-DE" sz="2000" b="1" dirty="0" err="1" smtClean="0">
                <a:solidFill>
                  <a:schemeClr val="accent6"/>
                </a:solidFill>
              </a:rPr>
              <a:t>How</a:t>
            </a:r>
            <a:r>
              <a:rPr lang="de-DE" altLang="de-DE" sz="2000" b="1" dirty="0" smtClean="0">
                <a:solidFill>
                  <a:schemeClr val="accent6"/>
                </a:solidFill>
              </a:rPr>
              <a:t> </a:t>
            </a:r>
            <a:r>
              <a:rPr lang="de-DE" altLang="de-DE" sz="2000" b="1" dirty="0" err="1" smtClean="0">
                <a:solidFill>
                  <a:schemeClr val="accent6"/>
                </a:solidFill>
              </a:rPr>
              <a:t>to</a:t>
            </a:r>
            <a:r>
              <a:rPr lang="de-DE" altLang="de-DE" sz="2000" b="1" dirty="0" smtClean="0">
                <a:solidFill>
                  <a:schemeClr val="accent6"/>
                </a:solidFill>
              </a:rPr>
              <a:t> </a:t>
            </a:r>
            <a:r>
              <a:rPr lang="de-DE" altLang="de-DE" sz="2000" b="1" dirty="0" err="1" smtClean="0">
                <a:solidFill>
                  <a:schemeClr val="accent6"/>
                </a:solidFill>
              </a:rPr>
              <a:t>detect</a:t>
            </a:r>
            <a:r>
              <a:rPr lang="de-DE" altLang="de-DE" sz="2000" b="1" dirty="0" smtClean="0">
                <a:solidFill>
                  <a:schemeClr val="accent6"/>
                </a:solidFill>
              </a:rPr>
              <a:t> axions?</a:t>
            </a:r>
            <a:endParaRPr lang="de-DE" altLang="de-DE" sz="2000" b="1" strike="sngStrike" dirty="0" smtClean="0">
              <a:solidFill>
                <a:schemeClr val="accent6"/>
              </a:solidFill>
            </a:endParaRP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de-DE" altLang="de-DE" sz="2000" b="1" dirty="0" err="1" smtClean="0">
                <a:solidFill>
                  <a:schemeClr val="accent6"/>
                </a:solidFill>
              </a:rPr>
              <a:t>Haloscopes</a:t>
            </a:r>
            <a:r>
              <a:rPr lang="de-DE" altLang="de-DE" sz="2000" b="1" dirty="0" smtClean="0">
                <a:solidFill>
                  <a:schemeClr val="accent6"/>
                </a:solidFill>
              </a:rPr>
              <a:t> I: </a:t>
            </a:r>
            <a:r>
              <a:rPr lang="de-DE" altLang="de-DE" sz="2000" b="1" dirty="0" err="1" smtClean="0">
                <a:solidFill>
                  <a:schemeClr val="accent6"/>
                </a:solidFill>
              </a:rPr>
              <a:t>Cavity</a:t>
            </a:r>
            <a:r>
              <a:rPr lang="de-DE" altLang="de-DE" sz="2000" b="1" dirty="0" smtClean="0">
                <a:solidFill>
                  <a:schemeClr val="accent6"/>
                </a:solidFill>
              </a:rPr>
              <a:t> </a:t>
            </a:r>
            <a:r>
              <a:rPr lang="de-DE" altLang="de-DE" sz="2000" b="1" dirty="0" err="1" smtClean="0">
                <a:solidFill>
                  <a:schemeClr val="accent6"/>
                </a:solidFill>
              </a:rPr>
              <a:t>experiments</a:t>
            </a:r>
            <a:endParaRPr lang="de-DE" altLang="de-DE" sz="2000" b="1" dirty="0" smtClean="0">
              <a:solidFill>
                <a:schemeClr val="accent6"/>
              </a:solidFill>
            </a:endParaRP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de-DE" altLang="de-DE" sz="2000" b="1" dirty="0" err="1" smtClean="0">
                <a:solidFill>
                  <a:schemeClr val="accent6"/>
                </a:solidFill>
              </a:rPr>
              <a:t>Haloscopes</a:t>
            </a:r>
            <a:r>
              <a:rPr lang="de-DE" altLang="de-DE" sz="2000" b="1" dirty="0" smtClean="0">
                <a:solidFill>
                  <a:schemeClr val="accent6"/>
                </a:solidFill>
              </a:rPr>
              <a:t> II: </a:t>
            </a:r>
            <a:r>
              <a:rPr lang="de-DE" altLang="de-DE" sz="2000" b="1" dirty="0" err="1" smtClean="0">
                <a:solidFill>
                  <a:schemeClr val="accent6"/>
                </a:solidFill>
              </a:rPr>
              <a:t>dielectric</a:t>
            </a:r>
            <a:r>
              <a:rPr lang="de-DE" altLang="de-DE" sz="2000" b="1" dirty="0" smtClean="0">
                <a:solidFill>
                  <a:schemeClr val="accent6"/>
                </a:solidFill>
              </a:rPr>
              <a:t> </a:t>
            </a:r>
            <a:r>
              <a:rPr lang="de-DE" altLang="de-DE" sz="2000" b="1" dirty="0" err="1" smtClean="0">
                <a:solidFill>
                  <a:schemeClr val="accent6"/>
                </a:solidFill>
              </a:rPr>
              <a:t>discs</a:t>
            </a:r>
            <a:endParaRPr lang="de-DE" altLang="de-DE" sz="2000" b="1" dirty="0" smtClean="0">
              <a:solidFill>
                <a:schemeClr val="accent6"/>
              </a:solidFill>
            </a:endParaRP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de-DE" altLang="de-DE" sz="2000" b="1" dirty="0" smtClean="0">
                <a:solidFill>
                  <a:schemeClr val="accent6"/>
                </a:solidFill>
              </a:rPr>
              <a:t>LSW </a:t>
            </a:r>
            <a:r>
              <a:rPr lang="de-DE" altLang="de-DE" sz="2000" b="1" dirty="0" err="1" smtClean="0">
                <a:solidFill>
                  <a:schemeClr val="accent6"/>
                </a:solidFill>
              </a:rPr>
              <a:t>and</a:t>
            </a:r>
            <a:r>
              <a:rPr lang="de-DE" altLang="de-DE" sz="2000" b="1" dirty="0" smtClean="0">
                <a:solidFill>
                  <a:schemeClr val="accent6"/>
                </a:solidFill>
              </a:rPr>
              <a:t> </a:t>
            </a:r>
            <a:r>
              <a:rPr lang="de-DE" altLang="de-DE" sz="2000" b="1" dirty="0" err="1" smtClean="0">
                <a:solidFill>
                  <a:schemeClr val="accent6"/>
                </a:solidFill>
              </a:rPr>
              <a:t>helioscope</a:t>
            </a:r>
            <a:endParaRPr lang="de-DE" altLang="de-DE" sz="2000" b="1" dirty="0" smtClean="0">
              <a:solidFill>
                <a:schemeClr val="accent6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643324" y="1194655"/>
            <a:ext cx="403847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altLang="de-DE" sz="2000" b="1" dirty="0" smtClean="0">
                <a:solidFill>
                  <a:srgbClr val="008000"/>
                </a:solidFill>
              </a:rPr>
              <a:t>Béla Majorovits, </a:t>
            </a:r>
            <a:br>
              <a:rPr lang="de-DE" altLang="de-DE" sz="2000" b="1" dirty="0" smtClean="0">
                <a:solidFill>
                  <a:srgbClr val="008000"/>
                </a:solidFill>
              </a:rPr>
            </a:br>
            <a:r>
              <a:rPr lang="de-DE" altLang="de-DE" sz="2000" b="1" dirty="0" smtClean="0">
                <a:solidFill>
                  <a:srgbClr val="008000"/>
                </a:solidFill>
              </a:rPr>
              <a:t>MPI für Physik, </a:t>
            </a:r>
            <a:r>
              <a:rPr lang="de-DE" altLang="de-DE" sz="2000" b="1" dirty="0" err="1" smtClean="0">
                <a:solidFill>
                  <a:srgbClr val="008000"/>
                </a:solidFill>
              </a:rPr>
              <a:t>Munich</a:t>
            </a:r>
            <a:r>
              <a:rPr lang="de-DE" altLang="de-DE" sz="2000" b="1" dirty="0" smtClean="0">
                <a:solidFill>
                  <a:srgbClr val="008000"/>
                </a:solidFill>
              </a:rPr>
              <a:t>, Germany</a:t>
            </a:r>
            <a:endParaRPr lang="en-US" sz="2000" dirty="0">
              <a:solidFill>
                <a:srgbClr val="008000"/>
              </a:solidFill>
            </a:endParaRPr>
          </a:p>
        </p:txBody>
      </p:sp>
      <p:sp>
        <p:nvSpPr>
          <p:cNvPr id="5" name="Text Box 18"/>
          <p:cNvSpPr txBox="1">
            <a:spLocks noChangeArrowheads="1"/>
          </p:cNvSpPr>
          <p:nvPr/>
        </p:nvSpPr>
        <p:spPr bwMode="auto">
          <a:xfrm>
            <a:off x="978569" y="401511"/>
            <a:ext cx="7186859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de-DE" b="1" dirty="0">
                <a:latin typeface="Arial" panose="020B0604020202020204" pitchFamily="34" charset="0"/>
                <a:cs typeface="Arial" panose="020B0604020202020204" pitchFamily="34" charset="0"/>
              </a:rPr>
              <a:t>Dark Matter Axion </a:t>
            </a:r>
            <a:r>
              <a:rPr lang="en-US" alt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&amp; ALP searches</a:t>
            </a:r>
            <a:r>
              <a:rPr lang="en-US" altLang="de-DE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alt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Status </a:t>
            </a:r>
            <a:r>
              <a:rPr lang="en-US" altLang="de-DE" b="1" dirty="0">
                <a:latin typeface="Arial" panose="020B0604020202020204" pitchFamily="34" charset="0"/>
                <a:cs typeface="Arial" panose="020B0604020202020204" pitchFamily="34" charset="0"/>
              </a:rPr>
              <a:t>and future Prospects</a:t>
            </a:r>
            <a:endParaRPr lang="de-DE" alt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17881" y="4825144"/>
            <a:ext cx="1786638" cy="978544"/>
            <a:chOff x="7132027" y="286602"/>
            <a:chExt cx="1503523" cy="8177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7511913" y="545467"/>
              <a:ext cx="792046" cy="424752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/>
                <p:cNvSpPr txBox="1"/>
                <p:nvPr/>
              </p:nvSpPr>
              <p:spPr>
                <a:xfrm>
                  <a:off x="7132027" y="535447"/>
                  <a:ext cx="391325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smtClean="0">
                            <a:latin typeface="Cambria Math"/>
                          </a:rPr>
                          <m:t>𝑎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8" name="Text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32027" y="535447"/>
                  <a:ext cx="391325" cy="400110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/>
                <p:cNvSpPr txBox="1"/>
                <p:nvPr/>
              </p:nvSpPr>
              <p:spPr>
                <a:xfrm>
                  <a:off x="8243257" y="286602"/>
                  <a:ext cx="372217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2000" b="0" i="1" smtClean="0">
                            <a:latin typeface="Cambria Math"/>
                          </a:rPr>
                          <m:t>γ</m:t>
                        </m:r>
                      </m:oMath>
                    </m:oMathPara>
                  </a14:m>
                  <a:endParaRPr lang="en-US" sz="2000" b="0" dirty="0" smtClean="0"/>
                </a:p>
              </p:txBody>
            </p:sp>
          </mc:Choice>
          <mc:Fallback xmlns="">
            <p:sp>
              <p:nvSpPr>
                <p:cNvPr id="9" name="Text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43257" y="286602"/>
                  <a:ext cx="372217" cy="400110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/>
                <p:cNvSpPr txBox="1"/>
                <p:nvPr/>
              </p:nvSpPr>
              <p:spPr>
                <a:xfrm>
                  <a:off x="8263333" y="704192"/>
                  <a:ext cx="372217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2000" b="0" i="1" smtClean="0">
                            <a:latin typeface="Cambria Math"/>
                          </a:rPr>
                          <m:t>γ</m:t>
                        </m:r>
                      </m:oMath>
                    </m:oMathPara>
                  </a14:m>
                  <a:endParaRPr lang="en-US" sz="2000" b="0" dirty="0" smtClean="0"/>
                </a:p>
              </p:txBody>
            </p:sp>
          </mc:Choice>
          <mc:Fallback xmlns="">
            <p:sp>
              <p:nvSpPr>
                <p:cNvPr id="10" name="Text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63333" y="704192"/>
                  <a:ext cx="372217" cy="400110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9904" y="4763380"/>
            <a:ext cx="1921660" cy="1180215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2658134" y="3083441"/>
            <a:ext cx="3742663" cy="461665"/>
            <a:chOff x="2690033" y="3083441"/>
            <a:chExt cx="3742663" cy="461665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7845" y="3153990"/>
              <a:ext cx="1673036" cy="308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2690033" y="3083441"/>
              <a:ext cx="37426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de-DE" sz="2400" b="1" i="1" dirty="0" err="1" smtClean="0">
                  <a:solidFill>
                    <a:schemeClr val="bg1"/>
                  </a:solidFill>
                  <a:latin typeface="MoolBoran" panose="020B0100010101010101" pitchFamily="34" charset="0"/>
                </a:rPr>
                <a:t>Explaining</a:t>
              </a:r>
              <a:r>
                <a:rPr lang="de-DE" sz="2400" b="1" i="1" dirty="0" smtClean="0">
                  <a:solidFill>
                    <a:schemeClr val="bg1"/>
                  </a:solidFill>
                  <a:latin typeface="MoolBoran" panose="020B0100010101010101" pitchFamily="34" charset="0"/>
                </a:rPr>
                <a:t> Dark Matter</a:t>
              </a:r>
              <a:endParaRPr lang="en-US" sz="2400" b="1" i="1" dirty="0">
                <a:solidFill>
                  <a:schemeClr val="bg1"/>
                </a:solidFill>
                <a:latin typeface="MoolBoran" panose="020B0100010101010101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26449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599" y="1912624"/>
            <a:ext cx="7219513" cy="4719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270000" y="418300"/>
            <a:ext cx="6553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2400" b="1" dirty="0" err="1" smtClean="0">
                <a:latin typeface="Arial" charset="0"/>
                <a:cs typeface="Arial" charset="0"/>
              </a:rPr>
              <a:t>Motivations</a:t>
            </a:r>
            <a:r>
              <a:rPr lang="de-DE" altLang="de-DE" sz="2400" b="1" dirty="0" smtClean="0">
                <a:latin typeface="Arial" charset="0"/>
                <a:cs typeface="Arial" charset="0"/>
              </a:rPr>
              <a:t> </a:t>
            </a:r>
            <a:r>
              <a:rPr lang="de-DE" altLang="de-DE" sz="2400" b="1" dirty="0" err="1" smtClean="0">
                <a:latin typeface="Arial" charset="0"/>
                <a:cs typeface="Arial" charset="0"/>
              </a:rPr>
              <a:t>for</a:t>
            </a:r>
            <a:r>
              <a:rPr lang="de-DE" altLang="de-DE" sz="2400" b="1" dirty="0" smtClean="0">
                <a:latin typeface="Arial" charset="0"/>
                <a:cs typeface="Arial" charset="0"/>
              </a:rPr>
              <a:t> axions </a:t>
            </a:r>
            <a:r>
              <a:rPr lang="de-DE" altLang="de-DE" sz="2400" b="1" dirty="0" err="1" smtClean="0">
                <a:latin typeface="Arial" charset="0"/>
                <a:cs typeface="Arial" charset="0"/>
              </a:rPr>
              <a:t>and</a:t>
            </a:r>
            <a:r>
              <a:rPr lang="de-DE" altLang="de-DE" sz="2400" b="1" dirty="0" smtClean="0">
                <a:latin typeface="Arial" charset="0"/>
                <a:cs typeface="Arial" charset="0"/>
              </a:rPr>
              <a:t> ALPs</a:t>
            </a:r>
            <a:endParaRPr lang="de-DE" altLang="de-DE" sz="2400" b="1" dirty="0">
              <a:latin typeface="Arial" charset="0"/>
              <a:cs typeface="Arial" charset="0"/>
            </a:endParaRPr>
          </a:p>
        </p:txBody>
      </p:sp>
      <p:sp>
        <p:nvSpPr>
          <p:cNvPr id="7" name="Rectangle 5"/>
          <p:cNvSpPr/>
          <p:nvPr/>
        </p:nvSpPr>
        <p:spPr>
          <a:xfrm>
            <a:off x="2500918" y="1048206"/>
            <a:ext cx="18851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strong CP problem</a:t>
            </a:r>
            <a:endParaRPr lang="de-DE" sz="2000" dirty="0">
              <a:solidFill>
                <a:srgbClr val="C00000"/>
              </a:solidFill>
            </a:endParaRPr>
          </a:p>
        </p:txBody>
      </p:sp>
      <p:sp>
        <p:nvSpPr>
          <p:cNvPr id="8" name="Rectangle 6"/>
          <p:cNvSpPr/>
          <p:nvPr/>
        </p:nvSpPr>
        <p:spPr>
          <a:xfrm>
            <a:off x="657259" y="1202610"/>
            <a:ext cx="15937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Dark Matter</a:t>
            </a:r>
            <a:endParaRPr lang="de-DE" sz="2000" dirty="0">
              <a:solidFill>
                <a:srgbClr val="C00000"/>
              </a:solidFill>
            </a:endParaRPr>
          </a:p>
        </p:txBody>
      </p:sp>
      <p:sp>
        <p:nvSpPr>
          <p:cNvPr id="9" name="Rectangle 7"/>
          <p:cNvSpPr/>
          <p:nvPr/>
        </p:nvSpPr>
        <p:spPr>
          <a:xfrm>
            <a:off x="4663317" y="1048722"/>
            <a:ext cx="21167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Axiverse</a:t>
            </a:r>
            <a:r>
              <a:rPr lang="en-US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(string theory)</a:t>
            </a:r>
            <a:endParaRPr lang="de-DE" sz="2000" dirty="0">
              <a:solidFill>
                <a:srgbClr val="C00000"/>
              </a:solidFill>
            </a:endParaRPr>
          </a:p>
        </p:txBody>
      </p:sp>
      <p:sp>
        <p:nvSpPr>
          <p:cNvPr id="10" name="Rectangle 13"/>
          <p:cNvSpPr/>
          <p:nvPr/>
        </p:nvSpPr>
        <p:spPr>
          <a:xfrm>
            <a:off x="6908982" y="875500"/>
            <a:ext cx="218529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TeV</a:t>
            </a:r>
            <a:r>
              <a:rPr lang="en-US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transparency / stellar cooling</a:t>
            </a:r>
            <a:endParaRPr lang="de-DE" sz="2000" dirty="0">
              <a:solidFill>
                <a:srgbClr val="C00000"/>
              </a:solidFill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 rot="20569811">
            <a:off x="447746" y="3014752"/>
            <a:ext cx="65532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2400" b="1" dirty="0" smtClean="0">
                <a:solidFill>
                  <a:srgbClr val="008000"/>
                </a:solidFill>
                <a:latin typeface="Arial" charset="0"/>
                <a:cs typeface="Arial" charset="0"/>
              </a:rPr>
              <a:t>A L P s </a:t>
            </a:r>
            <a:r>
              <a:rPr lang="de-DE" altLang="de-DE" sz="2400" b="1" dirty="0" err="1" smtClean="0">
                <a:solidFill>
                  <a:srgbClr val="008000"/>
                </a:solidFill>
                <a:latin typeface="Arial" charset="0"/>
                <a:cs typeface="Arial" charset="0"/>
              </a:rPr>
              <a:t>can</a:t>
            </a:r>
            <a:r>
              <a:rPr lang="de-DE" altLang="de-DE" sz="2400" b="1" dirty="0" smtClean="0">
                <a:solidFill>
                  <a:srgbClr val="008000"/>
                </a:solidFill>
                <a:latin typeface="Arial" charset="0"/>
                <a:cs typeface="Arial" charset="0"/>
              </a:rPr>
              <a:t> </a:t>
            </a:r>
            <a:r>
              <a:rPr lang="de-DE" altLang="de-DE" sz="2400" b="1" dirty="0" err="1" smtClean="0">
                <a:solidFill>
                  <a:srgbClr val="008000"/>
                </a:solidFill>
                <a:latin typeface="Arial" charset="0"/>
                <a:cs typeface="Arial" charset="0"/>
              </a:rPr>
              <a:t>explain</a:t>
            </a:r>
            <a:r>
              <a:rPr lang="de-DE" altLang="de-DE" sz="2400" b="1" dirty="0" smtClean="0">
                <a:solidFill>
                  <a:srgbClr val="008000"/>
                </a:solidFill>
                <a:latin typeface="Arial" charset="0"/>
                <a:cs typeface="Arial" charset="0"/>
              </a:rPr>
              <a:t> </a:t>
            </a:r>
            <a:br>
              <a:rPr lang="de-DE" altLang="de-DE" sz="2400" b="1" dirty="0" smtClean="0">
                <a:solidFill>
                  <a:srgbClr val="008000"/>
                </a:solidFill>
                <a:latin typeface="Arial" charset="0"/>
                <a:cs typeface="Arial" charset="0"/>
              </a:rPr>
            </a:br>
            <a:r>
              <a:rPr lang="de-DE" altLang="de-DE" sz="2400" b="1" dirty="0" smtClean="0">
                <a:solidFill>
                  <a:srgbClr val="008000"/>
                </a:solidFill>
                <a:latin typeface="Arial" charset="0"/>
                <a:cs typeface="Arial" charset="0"/>
              </a:rPr>
              <a:t>Dark Matter</a:t>
            </a:r>
            <a:endParaRPr lang="de-DE" altLang="de-DE" sz="2400" b="1" dirty="0">
              <a:solidFill>
                <a:srgbClr val="008000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 rot="19656678">
            <a:off x="1495138" y="3893445"/>
            <a:ext cx="702407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2400" b="1" dirty="0" smtClean="0">
                <a:solidFill>
                  <a:srgbClr val="008000"/>
                </a:solidFill>
                <a:latin typeface="Arial" charset="0"/>
                <a:cs typeface="Arial" charset="0"/>
              </a:rPr>
              <a:t>T  h  e   D M   a  x  i  o  n     l  i  v  e  s    h  e  r  e</a:t>
            </a:r>
            <a:endParaRPr lang="de-DE" altLang="de-DE" sz="2400" b="1" dirty="0">
              <a:solidFill>
                <a:srgbClr val="008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6844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34"/>
          <p:cNvGrpSpPr>
            <a:grpSpLocks/>
          </p:cNvGrpSpPr>
          <p:nvPr/>
        </p:nvGrpSpPr>
        <p:grpSpPr bwMode="auto">
          <a:xfrm>
            <a:off x="1627881" y="3058368"/>
            <a:ext cx="576064" cy="214499"/>
            <a:chOff x="2880" y="3360"/>
            <a:chExt cx="2400" cy="240"/>
          </a:xfrm>
        </p:grpSpPr>
        <p:sp>
          <p:nvSpPr>
            <p:cNvPr id="171" name="Line 35"/>
            <p:cNvSpPr>
              <a:spLocks noChangeShapeType="1"/>
            </p:cNvSpPr>
            <p:nvPr/>
          </p:nvSpPr>
          <p:spPr bwMode="auto">
            <a:xfrm>
              <a:off x="2880" y="3360"/>
              <a:ext cx="2400" cy="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2" name="Line 36"/>
            <p:cNvSpPr>
              <a:spLocks noChangeShapeType="1"/>
            </p:cNvSpPr>
            <p:nvPr/>
          </p:nvSpPr>
          <p:spPr bwMode="auto">
            <a:xfrm>
              <a:off x="28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3" name="Line 37"/>
            <p:cNvSpPr>
              <a:spLocks noChangeShapeType="1"/>
            </p:cNvSpPr>
            <p:nvPr/>
          </p:nvSpPr>
          <p:spPr bwMode="auto">
            <a:xfrm>
              <a:off x="52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4" name="Line 38"/>
            <p:cNvSpPr>
              <a:spLocks noChangeShapeType="1"/>
            </p:cNvSpPr>
            <p:nvPr/>
          </p:nvSpPr>
          <p:spPr bwMode="auto">
            <a:xfrm>
              <a:off x="36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5" name="Line 39"/>
            <p:cNvSpPr>
              <a:spLocks noChangeShapeType="1"/>
            </p:cNvSpPr>
            <p:nvPr/>
          </p:nvSpPr>
          <p:spPr bwMode="auto">
            <a:xfrm>
              <a:off x="40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6" name="Line 40"/>
            <p:cNvSpPr>
              <a:spLocks noChangeShapeType="1"/>
            </p:cNvSpPr>
            <p:nvPr/>
          </p:nvSpPr>
          <p:spPr bwMode="auto">
            <a:xfrm>
              <a:off x="43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7" name="Line 41"/>
            <p:cNvSpPr>
              <a:spLocks noChangeShapeType="1"/>
            </p:cNvSpPr>
            <p:nvPr/>
          </p:nvSpPr>
          <p:spPr bwMode="auto">
            <a:xfrm>
              <a:off x="455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8" name="Line 42"/>
            <p:cNvSpPr>
              <a:spLocks noChangeShapeType="1"/>
            </p:cNvSpPr>
            <p:nvPr/>
          </p:nvSpPr>
          <p:spPr bwMode="auto">
            <a:xfrm>
              <a:off x="47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9" name="Line 43"/>
            <p:cNvSpPr>
              <a:spLocks noChangeShapeType="1"/>
            </p:cNvSpPr>
            <p:nvPr/>
          </p:nvSpPr>
          <p:spPr bwMode="auto">
            <a:xfrm>
              <a:off x="50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0" name="Line 44"/>
            <p:cNvSpPr>
              <a:spLocks noChangeShapeType="1"/>
            </p:cNvSpPr>
            <p:nvPr/>
          </p:nvSpPr>
          <p:spPr bwMode="auto">
            <a:xfrm>
              <a:off x="5168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1" name="Line 45"/>
            <p:cNvSpPr>
              <a:spLocks noChangeShapeType="1"/>
            </p:cNvSpPr>
            <p:nvPr/>
          </p:nvSpPr>
          <p:spPr bwMode="auto">
            <a:xfrm>
              <a:off x="49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7" name="Group 46"/>
          <p:cNvGrpSpPr>
            <a:grpSpLocks/>
          </p:cNvGrpSpPr>
          <p:nvPr/>
        </p:nvGrpSpPr>
        <p:grpSpPr bwMode="auto">
          <a:xfrm>
            <a:off x="2203945" y="3058368"/>
            <a:ext cx="576064" cy="214499"/>
            <a:chOff x="2880" y="3360"/>
            <a:chExt cx="2400" cy="240"/>
          </a:xfrm>
        </p:grpSpPr>
        <p:sp>
          <p:nvSpPr>
            <p:cNvPr id="160" name="Line 47"/>
            <p:cNvSpPr>
              <a:spLocks noChangeShapeType="1"/>
            </p:cNvSpPr>
            <p:nvPr/>
          </p:nvSpPr>
          <p:spPr bwMode="auto">
            <a:xfrm>
              <a:off x="2880" y="3360"/>
              <a:ext cx="2400" cy="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1" name="Line 48"/>
            <p:cNvSpPr>
              <a:spLocks noChangeShapeType="1"/>
            </p:cNvSpPr>
            <p:nvPr/>
          </p:nvSpPr>
          <p:spPr bwMode="auto">
            <a:xfrm>
              <a:off x="28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2" name="Line 49"/>
            <p:cNvSpPr>
              <a:spLocks noChangeShapeType="1"/>
            </p:cNvSpPr>
            <p:nvPr/>
          </p:nvSpPr>
          <p:spPr bwMode="auto">
            <a:xfrm>
              <a:off x="52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3" name="Line 50"/>
            <p:cNvSpPr>
              <a:spLocks noChangeShapeType="1"/>
            </p:cNvSpPr>
            <p:nvPr/>
          </p:nvSpPr>
          <p:spPr bwMode="auto">
            <a:xfrm>
              <a:off x="36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" name="Line 51"/>
            <p:cNvSpPr>
              <a:spLocks noChangeShapeType="1"/>
            </p:cNvSpPr>
            <p:nvPr/>
          </p:nvSpPr>
          <p:spPr bwMode="auto">
            <a:xfrm>
              <a:off x="40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5" name="Line 52"/>
            <p:cNvSpPr>
              <a:spLocks noChangeShapeType="1"/>
            </p:cNvSpPr>
            <p:nvPr/>
          </p:nvSpPr>
          <p:spPr bwMode="auto">
            <a:xfrm>
              <a:off x="43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6" name="Line 53"/>
            <p:cNvSpPr>
              <a:spLocks noChangeShapeType="1"/>
            </p:cNvSpPr>
            <p:nvPr/>
          </p:nvSpPr>
          <p:spPr bwMode="auto">
            <a:xfrm>
              <a:off x="455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7" name="Line 54"/>
            <p:cNvSpPr>
              <a:spLocks noChangeShapeType="1"/>
            </p:cNvSpPr>
            <p:nvPr/>
          </p:nvSpPr>
          <p:spPr bwMode="auto">
            <a:xfrm>
              <a:off x="47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8" name="Line 55"/>
            <p:cNvSpPr>
              <a:spLocks noChangeShapeType="1"/>
            </p:cNvSpPr>
            <p:nvPr/>
          </p:nvSpPr>
          <p:spPr bwMode="auto">
            <a:xfrm>
              <a:off x="50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9" name="Line 56"/>
            <p:cNvSpPr>
              <a:spLocks noChangeShapeType="1"/>
            </p:cNvSpPr>
            <p:nvPr/>
          </p:nvSpPr>
          <p:spPr bwMode="auto">
            <a:xfrm>
              <a:off x="5168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0" name="Line 57"/>
            <p:cNvSpPr>
              <a:spLocks noChangeShapeType="1"/>
            </p:cNvSpPr>
            <p:nvPr/>
          </p:nvSpPr>
          <p:spPr bwMode="auto">
            <a:xfrm>
              <a:off x="49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8" name="Group 58"/>
          <p:cNvGrpSpPr>
            <a:grpSpLocks/>
          </p:cNvGrpSpPr>
          <p:nvPr/>
        </p:nvGrpSpPr>
        <p:grpSpPr bwMode="auto">
          <a:xfrm>
            <a:off x="2780010" y="3058368"/>
            <a:ext cx="576064" cy="214499"/>
            <a:chOff x="2880" y="3360"/>
            <a:chExt cx="2400" cy="240"/>
          </a:xfrm>
        </p:grpSpPr>
        <p:sp>
          <p:nvSpPr>
            <p:cNvPr id="149" name="Line 59"/>
            <p:cNvSpPr>
              <a:spLocks noChangeShapeType="1"/>
            </p:cNvSpPr>
            <p:nvPr/>
          </p:nvSpPr>
          <p:spPr bwMode="auto">
            <a:xfrm>
              <a:off x="2880" y="3360"/>
              <a:ext cx="2400" cy="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0" name="Line 60"/>
            <p:cNvSpPr>
              <a:spLocks noChangeShapeType="1"/>
            </p:cNvSpPr>
            <p:nvPr/>
          </p:nvSpPr>
          <p:spPr bwMode="auto">
            <a:xfrm>
              <a:off x="28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1" name="Line 61"/>
            <p:cNvSpPr>
              <a:spLocks noChangeShapeType="1"/>
            </p:cNvSpPr>
            <p:nvPr/>
          </p:nvSpPr>
          <p:spPr bwMode="auto">
            <a:xfrm>
              <a:off x="52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" name="Line 62"/>
            <p:cNvSpPr>
              <a:spLocks noChangeShapeType="1"/>
            </p:cNvSpPr>
            <p:nvPr/>
          </p:nvSpPr>
          <p:spPr bwMode="auto">
            <a:xfrm>
              <a:off x="36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3" name="Line 63"/>
            <p:cNvSpPr>
              <a:spLocks noChangeShapeType="1"/>
            </p:cNvSpPr>
            <p:nvPr/>
          </p:nvSpPr>
          <p:spPr bwMode="auto">
            <a:xfrm>
              <a:off x="40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4" name="Line 64"/>
            <p:cNvSpPr>
              <a:spLocks noChangeShapeType="1"/>
            </p:cNvSpPr>
            <p:nvPr/>
          </p:nvSpPr>
          <p:spPr bwMode="auto">
            <a:xfrm>
              <a:off x="43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5" name="Line 65"/>
            <p:cNvSpPr>
              <a:spLocks noChangeShapeType="1"/>
            </p:cNvSpPr>
            <p:nvPr/>
          </p:nvSpPr>
          <p:spPr bwMode="auto">
            <a:xfrm>
              <a:off x="455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6" name="Line 66"/>
            <p:cNvSpPr>
              <a:spLocks noChangeShapeType="1"/>
            </p:cNvSpPr>
            <p:nvPr/>
          </p:nvSpPr>
          <p:spPr bwMode="auto">
            <a:xfrm>
              <a:off x="47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7" name="Line 67"/>
            <p:cNvSpPr>
              <a:spLocks noChangeShapeType="1"/>
            </p:cNvSpPr>
            <p:nvPr/>
          </p:nvSpPr>
          <p:spPr bwMode="auto">
            <a:xfrm>
              <a:off x="50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8" name="Line 68"/>
            <p:cNvSpPr>
              <a:spLocks noChangeShapeType="1"/>
            </p:cNvSpPr>
            <p:nvPr/>
          </p:nvSpPr>
          <p:spPr bwMode="auto">
            <a:xfrm>
              <a:off x="5168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9" name="Line 69"/>
            <p:cNvSpPr>
              <a:spLocks noChangeShapeType="1"/>
            </p:cNvSpPr>
            <p:nvPr/>
          </p:nvSpPr>
          <p:spPr bwMode="auto">
            <a:xfrm>
              <a:off x="49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9" name="Group 70"/>
          <p:cNvGrpSpPr>
            <a:grpSpLocks/>
          </p:cNvGrpSpPr>
          <p:nvPr/>
        </p:nvGrpSpPr>
        <p:grpSpPr bwMode="auto">
          <a:xfrm>
            <a:off x="3356074" y="3058368"/>
            <a:ext cx="576064" cy="214499"/>
            <a:chOff x="2880" y="3360"/>
            <a:chExt cx="2400" cy="240"/>
          </a:xfrm>
        </p:grpSpPr>
        <p:sp>
          <p:nvSpPr>
            <p:cNvPr id="138" name="Line 71"/>
            <p:cNvSpPr>
              <a:spLocks noChangeShapeType="1"/>
            </p:cNvSpPr>
            <p:nvPr/>
          </p:nvSpPr>
          <p:spPr bwMode="auto">
            <a:xfrm>
              <a:off x="2880" y="3360"/>
              <a:ext cx="2400" cy="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9" name="Line 72"/>
            <p:cNvSpPr>
              <a:spLocks noChangeShapeType="1"/>
            </p:cNvSpPr>
            <p:nvPr/>
          </p:nvSpPr>
          <p:spPr bwMode="auto">
            <a:xfrm>
              <a:off x="28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0" name="Line 73"/>
            <p:cNvSpPr>
              <a:spLocks noChangeShapeType="1"/>
            </p:cNvSpPr>
            <p:nvPr/>
          </p:nvSpPr>
          <p:spPr bwMode="auto">
            <a:xfrm>
              <a:off x="52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1" name="Line 74"/>
            <p:cNvSpPr>
              <a:spLocks noChangeShapeType="1"/>
            </p:cNvSpPr>
            <p:nvPr/>
          </p:nvSpPr>
          <p:spPr bwMode="auto">
            <a:xfrm>
              <a:off x="36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2" name="Line 75"/>
            <p:cNvSpPr>
              <a:spLocks noChangeShapeType="1"/>
            </p:cNvSpPr>
            <p:nvPr/>
          </p:nvSpPr>
          <p:spPr bwMode="auto">
            <a:xfrm>
              <a:off x="40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3" name="Line 76"/>
            <p:cNvSpPr>
              <a:spLocks noChangeShapeType="1"/>
            </p:cNvSpPr>
            <p:nvPr/>
          </p:nvSpPr>
          <p:spPr bwMode="auto">
            <a:xfrm>
              <a:off x="43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4" name="Line 77"/>
            <p:cNvSpPr>
              <a:spLocks noChangeShapeType="1"/>
            </p:cNvSpPr>
            <p:nvPr/>
          </p:nvSpPr>
          <p:spPr bwMode="auto">
            <a:xfrm>
              <a:off x="455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5" name="Line 78"/>
            <p:cNvSpPr>
              <a:spLocks noChangeShapeType="1"/>
            </p:cNvSpPr>
            <p:nvPr/>
          </p:nvSpPr>
          <p:spPr bwMode="auto">
            <a:xfrm>
              <a:off x="47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6" name="Line 79"/>
            <p:cNvSpPr>
              <a:spLocks noChangeShapeType="1"/>
            </p:cNvSpPr>
            <p:nvPr/>
          </p:nvSpPr>
          <p:spPr bwMode="auto">
            <a:xfrm>
              <a:off x="50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7" name="Line 80"/>
            <p:cNvSpPr>
              <a:spLocks noChangeShapeType="1"/>
            </p:cNvSpPr>
            <p:nvPr/>
          </p:nvSpPr>
          <p:spPr bwMode="auto">
            <a:xfrm>
              <a:off x="5168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8" name="Line 81"/>
            <p:cNvSpPr>
              <a:spLocks noChangeShapeType="1"/>
            </p:cNvSpPr>
            <p:nvPr/>
          </p:nvSpPr>
          <p:spPr bwMode="auto">
            <a:xfrm>
              <a:off x="49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10" name="Group 82"/>
          <p:cNvGrpSpPr>
            <a:grpSpLocks/>
          </p:cNvGrpSpPr>
          <p:nvPr/>
        </p:nvGrpSpPr>
        <p:grpSpPr bwMode="auto">
          <a:xfrm>
            <a:off x="3932138" y="3058368"/>
            <a:ext cx="576064" cy="214499"/>
            <a:chOff x="2880" y="3360"/>
            <a:chExt cx="2400" cy="240"/>
          </a:xfrm>
        </p:grpSpPr>
        <p:sp>
          <p:nvSpPr>
            <p:cNvPr id="127" name="Line 83"/>
            <p:cNvSpPr>
              <a:spLocks noChangeShapeType="1"/>
            </p:cNvSpPr>
            <p:nvPr/>
          </p:nvSpPr>
          <p:spPr bwMode="auto">
            <a:xfrm>
              <a:off x="2880" y="3360"/>
              <a:ext cx="2400" cy="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8" name="Line 84"/>
            <p:cNvSpPr>
              <a:spLocks noChangeShapeType="1"/>
            </p:cNvSpPr>
            <p:nvPr/>
          </p:nvSpPr>
          <p:spPr bwMode="auto">
            <a:xfrm>
              <a:off x="28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9" name="Line 85"/>
            <p:cNvSpPr>
              <a:spLocks noChangeShapeType="1"/>
            </p:cNvSpPr>
            <p:nvPr/>
          </p:nvSpPr>
          <p:spPr bwMode="auto">
            <a:xfrm>
              <a:off x="52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0" name="Line 86"/>
            <p:cNvSpPr>
              <a:spLocks noChangeShapeType="1"/>
            </p:cNvSpPr>
            <p:nvPr/>
          </p:nvSpPr>
          <p:spPr bwMode="auto">
            <a:xfrm>
              <a:off x="36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1" name="Line 87"/>
            <p:cNvSpPr>
              <a:spLocks noChangeShapeType="1"/>
            </p:cNvSpPr>
            <p:nvPr/>
          </p:nvSpPr>
          <p:spPr bwMode="auto">
            <a:xfrm>
              <a:off x="40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2" name="Line 88"/>
            <p:cNvSpPr>
              <a:spLocks noChangeShapeType="1"/>
            </p:cNvSpPr>
            <p:nvPr/>
          </p:nvSpPr>
          <p:spPr bwMode="auto">
            <a:xfrm>
              <a:off x="43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3" name="Line 89"/>
            <p:cNvSpPr>
              <a:spLocks noChangeShapeType="1"/>
            </p:cNvSpPr>
            <p:nvPr/>
          </p:nvSpPr>
          <p:spPr bwMode="auto">
            <a:xfrm>
              <a:off x="455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4" name="Line 90"/>
            <p:cNvSpPr>
              <a:spLocks noChangeShapeType="1"/>
            </p:cNvSpPr>
            <p:nvPr/>
          </p:nvSpPr>
          <p:spPr bwMode="auto">
            <a:xfrm>
              <a:off x="47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5" name="Line 91"/>
            <p:cNvSpPr>
              <a:spLocks noChangeShapeType="1"/>
            </p:cNvSpPr>
            <p:nvPr/>
          </p:nvSpPr>
          <p:spPr bwMode="auto">
            <a:xfrm>
              <a:off x="50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6" name="Line 92"/>
            <p:cNvSpPr>
              <a:spLocks noChangeShapeType="1"/>
            </p:cNvSpPr>
            <p:nvPr/>
          </p:nvSpPr>
          <p:spPr bwMode="auto">
            <a:xfrm>
              <a:off x="5168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7" name="Line 93"/>
            <p:cNvSpPr>
              <a:spLocks noChangeShapeType="1"/>
            </p:cNvSpPr>
            <p:nvPr/>
          </p:nvSpPr>
          <p:spPr bwMode="auto">
            <a:xfrm>
              <a:off x="49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11" name="Group 94"/>
          <p:cNvGrpSpPr>
            <a:grpSpLocks/>
          </p:cNvGrpSpPr>
          <p:nvPr/>
        </p:nvGrpSpPr>
        <p:grpSpPr bwMode="auto">
          <a:xfrm>
            <a:off x="4508202" y="3058368"/>
            <a:ext cx="576064" cy="214499"/>
            <a:chOff x="2880" y="3360"/>
            <a:chExt cx="2400" cy="240"/>
          </a:xfrm>
        </p:grpSpPr>
        <p:sp>
          <p:nvSpPr>
            <p:cNvPr id="116" name="Line 95"/>
            <p:cNvSpPr>
              <a:spLocks noChangeShapeType="1"/>
            </p:cNvSpPr>
            <p:nvPr/>
          </p:nvSpPr>
          <p:spPr bwMode="auto">
            <a:xfrm>
              <a:off x="2880" y="3360"/>
              <a:ext cx="2400" cy="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7" name="Line 96"/>
            <p:cNvSpPr>
              <a:spLocks noChangeShapeType="1"/>
            </p:cNvSpPr>
            <p:nvPr/>
          </p:nvSpPr>
          <p:spPr bwMode="auto">
            <a:xfrm>
              <a:off x="28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8" name="Line 97"/>
            <p:cNvSpPr>
              <a:spLocks noChangeShapeType="1"/>
            </p:cNvSpPr>
            <p:nvPr/>
          </p:nvSpPr>
          <p:spPr bwMode="auto">
            <a:xfrm>
              <a:off x="52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9" name="Line 98"/>
            <p:cNvSpPr>
              <a:spLocks noChangeShapeType="1"/>
            </p:cNvSpPr>
            <p:nvPr/>
          </p:nvSpPr>
          <p:spPr bwMode="auto">
            <a:xfrm>
              <a:off x="36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0" name="Line 99"/>
            <p:cNvSpPr>
              <a:spLocks noChangeShapeType="1"/>
            </p:cNvSpPr>
            <p:nvPr/>
          </p:nvSpPr>
          <p:spPr bwMode="auto">
            <a:xfrm>
              <a:off x="40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1" name="Line 100"/>
            <p:cNvSpPr>
              <a:spLocks noChangeShapeType="1"/>
            </p:cNvSpPr>
            <p:nvPr/>
          </p:nvSpPr>
          <p:spPr bwMode="auto">
            <a:xfrm>
              <a:off x="43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2" name="Line 101"/>
            <p:cNvSpPr>
              <a:spLocks noChangeShapeType="1"/>
            </p:cNvSpPr>
            <p:nvPr/>
          </p:nvSpPr>
          <p:spPr bwMode="auto">
            <a:xfrm>
              <a:off x="455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3" name="Line 102"/>
            <p:cNvSpPr>
              <a:spLocks noChangeShapeType="1"/>
            </p:cNvSpPr>
            <p:nvPr/>
          </p:nvSpPr>
          <p:spPr bwMode="auto">
            <a:xfrm>
              <a:off x="47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4" name="Line 103"/>
            <p:cNvSpPr>
              <a:spLocks noChangeShapeType="1"/>
            </p:cNvSpPr>
            <p:nvPr/>
          </p:nvSpPr>
          <p:spPr bwMode="auto">
            <a:xfrm>
              <a:off x="50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5" name="Line 104"/>
            <p:cNvSpPr>
              <a:spLocks noChangeShapeType="1"/>
            </p:cNvSpPr>
            <p:nvPr/>
          </p:nvSpPr>
          <p:spPr bwMode="auto">
            <a:xfrm>
              <a:off x="5168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6" name="Line 105"/>
            <p:cNvSpPr>
              <a:spLocks noChangeShapeType="1"/>
            </p:cNvSpPr>
            <p:nvPr/>
          </p:nvSpPr>
          <p:spPr bwMode="auto">
            <a:xfrm>
              <a:off x="49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12" name="Group 106"/>
          <p:cNvGrpSpPr>
            <a:grpSpLocks/>
          </p:cNvGrpSpPr>
          <p:nvPr/>
        </p:nvGrpSpPr>
        <p:grpSpPr bwMode="auto">
          <a:xfrm>
            <a:off x="5084266" y="3058368"/>
            <a:ext cx="576064" cy="214499"/>
            <a:chOff x="2880" y="3360"/>
            <a:chExt cx="2400" cy="240"/>
          </a:xfrm>
        </p:grpSpPr>
        <p:sp>
          <p:nvSpPr>
            <p:cNvPr id="105" name="Line 107"/>
            <p:cNvSpPr>
              <a:spLocks noChangeShapeType="1"/>
            </p:cNvSpPr>
            <p:nvPr/>
          </p:nvSpPr>
          <p:spPr bwMode="auto">
            <a:xfrm>
              <a:off x="2880" y="3360"/>
              <a:ext cx="2400" cy="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6" name="Line 108"/>
            <p:cNvSpPr>
              <a:spLocks noChangeShapeType="1"/>
            </p:cNvSpPr>
            <p:nvPr/>
          </p:nvSpPr>
          <p:spPr bwMode="auto">
            <a:xfrm>
              <a:off x="28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7" name="Line 109"/>
            <p:cNvSpPr>
              <a:spLocks noChangeShapeType="1"/>
            </p:cNvSpPr>
            <p:nvPr/>
          </p:nvSpPr>
          <p:spPr bwMode="auto">
            <a:xfrm>
              <a:off x="52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8" name="Line 110"/>
            <p:cNvSpPr>
              <a:spLocks noChangeShapeType="1"/>
            </p:cNvSpPr>
            <p:nvPr/>
          </p:nvSpPr>
          <p:spPr bwMode="auto">
            <a:xfrm>
              <a:off x="36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9" name="Line 111"/>
            <p:cNvSpPr>
              <a:spLocks noChangeShapeType="1"/>
            </p:cNvSpPr>
            <p:nvPr/>
          </p:nvSpPr>
          <p:spPr bwMode="auto">
            <a:xfrm>
              <a:off x="40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0" name="Line 112"/>
            <p:cNvSpPr>
              <a:spLocks noChangeShapeType="1"/>
            </p:cNvSpPr>
            <p:nvPr/>
          </p:nvSpPr>
          <p:spPr bwMode="auto">
            <a:xfrm>
              <a:off x="43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1" name="Line 113"/>
            <p:cNvSpPr>
              <a:spLocks noChangeShapeType="1"/>
            </p:cNvSpPr>
            <p:nvPr/>
          </p:nvSpPr>
          <p:spPr bwMode="auto">
            <a:xfrm>
              <a:off x="455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2" name="Line 114"/>
            <p:cNvSpPr>
              <a:spLocks noChangeShapeType="1"/>
            </p:cNvSpPr>
            <p:nvPr/>
          </p:nvSpPr>
          <p:spPr bwMode="auto">
            <a:xfrm>
              <a:off x="47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3" name="Line 115"/>
            <p:cNvSpPr>
              <a:spLocks noChangeShapeType="1"/>
            </p:cNvSpPr>
            <p:nvPr/>
          </p:nvSpPr>
          <p:spPr bwMode="auto">
            <a:xfrm>
              <a:off x="50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4" name="Line 116"/>
            <p:cNvSpPr>
              <a:spLocks noChangeShapeType="1"/>
            </p:cNvSpPr>
            <p:nvPr/>
          </p:nvSpPr>
          <p:spPr bwMode="auto">
            <a:xfrm>
              <a:off x="5168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5" name="Line 117"/>
            <p:cNvSpPr>
              <a:spLocks noChangeShapeType="1"/>
            </p:cNvSpPr>
            <p:nvPr/>
          </p:nvSpPr>
          <p:spPr bwMode="auto">
            <a:xfrm>
              <a:off x="49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13" name="Group 118"/>
          <p:cNvGrpSpPr>
            <a:grpSpLocks/>
          </p:cNvGrpSpPr>
          <p:nvPr/>
        </p:nvGrpSpPr>
        <p:grpSpPr bwMode="auto">
          <a:xfrm>
            <a:off x="5660330" y="3058368"/>
            <a:ext cx="576064" cy="214499"/>
            <a:chOff x="2880" y="3360"/>
            <a:chExt cx="2400" cy="240"/>
          </a:xfrm>
        </p:grpSpPr>
        <p:sp>
          <p:nvSpPr>
            <p:cNvPr id="94" name="Line 119"/>
            <p:cNvSpPr>
              <a:spLocks noChangeShapeType="1"/>
            </p:cNvSpPr>
            <p:nvPr/>
          </p:nvSpPr>
          <p:spPr bwMode="auto">
            <a:xfrm>
              <a:off x="2880" y="3360"/>
              <a:ext cx="2400" cy="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5" name="Line 120"/>
            <p:cNvSpPr>
              <a:spLocks noChangeShapeType="1"/>
            </p:cNvSpPr>
            <p:nvPr/>
          </p:nvSpPr>
          <p:spPr bwMode="auto">
            <a:xfrm>
              <a:off x="28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6" name="Line 121"/>
            <p:cNvSpPr>
              <a:spLocks noChangeShapeType="1"/>
            </p:cNvSpPr>
            <p:nvPr/>
          </p:nvSpPr>
          <p:spPr bwMode="auto">
            <a:xfrm>
              <a:off x="52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7" name="Line 122"/>
            <p:cNvSpPr>
              <a:spLocks noChangeShapeType="1"/>
            </p:cNvSpPr>
            <p:nvPr/>
          </p:nvSpPr>
          <p:spPr bwMode="auto">
            <a:xfrm>
              <a:off x="36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8" name="Line 123"/>
            <p:cNvSpPr>
              <a:spLocks noChangeShapeType="1"/>
            </p:cNvSpPr>
            <p:nvPr/>
          </p:nvSpPr>
          <p:spPr bwMode="auto">
            <a:xfrm>
              <a:off x="40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9" name="Line 124"/>
            <p:cNvSpPr>
              <a:spLocks noChangeShapeType="1"/>
            </p:cNvSpPr>
            <p:nvPr/>
          </p:nvSpPr>
          <p:spPr bwMode="auto">
            <a:xfrm>
              <a:off x="43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0" name="Line 125"/>
            <p:cNvSpPr>
              <a:spLocks noChangeShapeType="1"/>
            </p:cNvSpPr>
            <p:nvPr/>
          </p:nvSpPr>
          <p:spPr bwMode="auto">
            <a:xfrm>
              <a:off x="455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1" name="Line 126"/>
            <p:cNvSpPr>
              <a:spLocks noChangeShapeType="1"/>
            </p:cNvSpPr>
            <p:nvPr/>
          </p:nvSpPr>
          <p:spPr bwMode="auto">
            <a:xfrm>
              <a:off x="47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2" name="Line 127"/>
            <p:cNvSpPr>
              <a:spLocks noChangeShapeType="1"/>
            </p:cNvSpPr>
            <p:nvPr/>
          </p:nvSpPr>
          <p:spPr bwMode="auto">
            <a:xfrm>
              <a:off x="50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" name="Line 128"/>
            <p:cNvSpPr>
              <a:spLocks noChangeShapeType="1"/>
            </p:cNvSpPr>
            <p:nvPr/>
          </p:nvSpPr>
          <p:spPr bwMode="auto">
            <a:xfrm>
              <a:off x="5168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" name="Line 129"/>
            <p:cNvSpPr>
              <a:spLocks noChangeShapeType="1"/>
            </p:cNvSpPr>
            <p:nvPr/>
          </p:nvSpPr>
          <p:spPr bwMode="auto">
            <a:xfrm>
              <a:off x="49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14" name="Group 130"/>
          <p:cNvGrpSpPr>
            <a:grpSpLocks/>
          </p:cNvGrpSpPr>
          <p:nvPr/>
        </p:nvGrpSpPr>
        <p:grpSpPr bwMode="auto">
          <a:xfrm>
            <a:off x="6236394" y="3058368"/>
            <a:ext cx="576064" cy="214499"/>
            <a:chOff x="2880" y="3360"/>
            <a:chExt cx="2400" cy="240"/>
          </a:xfrm>
        </p:grpSpPr>
        <p:sp>
          <p:nvSpPr>
            <p:cNvPr id="83" name="Line 131"/>
            <p:cNvSpPr>
              <a:spLocks noChangeShapeType="1"/>
            </p:cNvSpPr>
            <p:nvPr/>
          </p:nvSpPr>
          <p:spPr bwMode="auto">
            <a:xfrm>
              <a:off x="2880" y="3360"/>
              <a:ext cx="2400" cy="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4" name="Line 132"/>
            <p:cNvSpPr>
              <a:spLocks noChangeShapeType="1"/>
            </p:cNvSpPr>
            <p:nvPr/>
          </p:nvSpPr>
          <p:spPr bwMode="auto">
            <a:xfrm>
              <a:off x="28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5" name="Line 133"/>
            <p:cNvSpPr>
              <a:spLocks noChangeShapeType="1"/>
            </p:cNvSpPr>
            <p:nvPr/>
          </p:nvSpPr>
          <p:spPr bwMode="auto">
            <a:xfrm>
              <a:off x="52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6" name="Line 134"/>
            <p:cNvSpPr>
              <a:spLocks noChangeShapeType="1"/>
            </p:cNvSpPr>
            <p:nvPr/>
          </p:nvSpPr>
          <p:spPr bwMode="auto">
            <a:xfrm>
              <a:off x="36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7" name="Line 135"/>
            <p:cNvSpPr>
              <a:spLocks noChangeShapeType="1"/>
            </p:cNvSpPr>
            <p:nvPr/>
          </p:nvSpPr>
          <p:spPr bwMode="auto">
            <a:xfrm>
              <a:off x="40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8" name="Line 136"/>
            <p:cNvSpPr>
              <a:spLocks noChangeShapeType="1"/>
            </p:cNvSpPr>
            <p:nvPr/>
          </p:nvSpPr>
          <p:spPr bwMode="auto">
            <a:xfrm>
              <a:off x="43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9" name="Line 137"/>
            <p:cNvSpPr>
              <a:spLocks noChangeShapeType="1"/>
            </p:cNvSpPr>
            <p:nvPr/>
          </p:nvSpPr>
          <p:spPr bwMode="auto">
            <a:xfrm>
              <a:off x="455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0" name="Line 138"/>
            <p:cNvSpPr>
              <a:spLocks noChangeShapeType="1"/>
            </p:cNvSpPr>
            <p:nvPr/>
          </p:nvSpPr>
          <p:spPr bwMode="auto">
            <a:xfrm>
              <a:off x="47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1" name="Line 139"/>
            <p:cNvSpPr>
              <a:spLocks noChangeShapeType="1"/>
            </p:cNvSpPr>
            <p:nvPr/>
          </p:nvSpPr>
          <p:spPr bwMode="auto">
            <a:xfrm>
              <a:off x="50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" name="Line 140"/>
            <p:cNvSpPr>
              <a:spLocks noChangeShapeType="1"/>
            </p:cNvSpPr>
            <p:nvPr/>
          </p:nvSpPr>
          <p:spPr bwMode="auto">
            <a:xfrm>
              <a:off x="5168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3" name="Line 141"/>
            <p:cNvSpPr>
              <a:spLocks noChangeShapeType="1"/>
            </p:cNvSpPr>
            <p:nvPr/>
          </p:nvSpPr>
          <p:spPr bwMode="auto">
            <a:xfrm>
              <a:off x="49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15" name="Group 142"/>
          <p:cNvGrpSpPr>
            <a:grpSpLocks/>
          </p:cNvGrpSpPr>
          <p:nvPr/>
        </p:nvGrpSpPr>
        <p:grpSpPr bwMode="auto">
          <a:xfrm>
            <a:off x="6812458" y="3058368"/>
            <a:ext cx="576064" cy="214499"/>
            <a:chOff x="2880" y="3360"/>
            <a:chExt cx="2400" cy="240"/>
          </a:xfrm>
        </p:grpSpPr>
        <p:sp>
          <p:nvSpPr>
            <p:cNvPr id="72" name="Line 143"/>
            <p:cNvSpPr>
              <a:spLocks noChangeShapeType="1"/>
            </p:cNvSpPr>
            <p:nvPr/>
          </p:nvSpPr>
          <p:spPr bwMode="auto">
            <a:xfrm>
              <a:off x="2880" y="3360"/>
              <a:ext cx="2400" cy="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3" name="Line 144"/>
            <p:cNvSpPr>
              <a:spLocks noChangeShapeType="1"/>
            </p:cNvSpPr>
            <p:nvPr/>
          </p:nvSpPr>
          <p:spPr bwMode="auto">
            <a:xfrm>
              <a:off x="28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4" name="Line 145"/>
            <p:cNvSpPr>
              <a:spLocks noChangeShapeType="1"/>
            </p:cNvSpPr>
            <p:nvPr/>
          </p:nvSpPr>
          <p:spPr bwMode="auto">
            <a:xfrm>
              <a:off x="52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5" name="Line 146"/>
            <p:cNvSpPr>
              <a:spLocks noChangeShapeType="1"/>
            </p:cNvSpPr>
            <p:nvPr/>
          </p:nvSpPr>
          <p:spPr bwMode="auto">
            <a:xfrm>
              <a:off x="36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6" name="Line 147"/>
            <p:cNvSpPr>
              <a:spLocks noChangeShapeType="1"/>
            </p:cNvSpPr>
            <p:nvPr/>
          </p:nvSpPr>
          <p:spPr bwMode="auto">
            <a:xfrm>
              <a:off x="40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7" name="Line 148"/>
            <p:cNvSpPr>
              <a:spLocks noChangeShapeType="1"/>
            </p:cNvSpPr>
            <p:nvPr/>
          </p:nvSpPr>
          <p:spPr bwMode="auto">
            <a:xfrm>
              <a:off x="43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8" name="Line 149"/>
            <p:cNvSpPr>
              <a:spLocks noChangeShapeType="1"/>
            </p:cNvSpPr>
            <p:nvPr/>
          </p:nvSpPr>
          <p:spPr bwMode="auto">
            <a:xfrm>
              <a:off x="455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9" name="Line 150"/>
            <p:cNvSpPr>
              <a:spLocks noChangeShapeType="1"/>
            </p:cNvSpPr>
            <p:nvPr/>
          </p:nvSpPr>
          <p:spPr bwMode="auto">
            <a:xfrm>
              <a:off x="47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0" name="Line 151"/>
            <p:cNvSpPr>
              <a:spLocks noChangeShapeType="1"/>
            </p:cNvSpPr>
            <p:nvPr/>
          </p:nvSpPr>
          <p:spPr bwMode="auto">
            <a:xfrm>
              <a:off x="50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1" name="Line 152"/>
            <p:cNvSpPr>
              <a:spLocks noChangeShapeType="1"/>
            </p:cNvSpPr>
            <p:nvPr/>
          </p:nvSpPr>
          <p:spPr bwMode="auto">
            <a:xfrm>
              <a:off x="5168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2" name="Line 153"/>
            <p:cNvSpPr>
              <a:spLocks noChangeShapeType="1"/>
            </p:cNvSpPr>
            <p:nvPr/>
          </p:nvSpPr>
          <p:spPr bwMode="auto">
            <a:xfrm>
              <a:off x="49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16" name="Group 154"/>
          <p:cNvGrpSpPr>
            <a:grpSpLocks/>
          </p:cNvGrpSpPr>
          <p:nvPr/>
        </p:nvGrpSpPr>
        <p:grpSpPr bwMode="auto">
          <a:xfrm>
            <a:off x="7388522" y="3058368"/>
            <a:ext cx="576064" cy="214499"/>
            <a:chOff x="2880" y="3360"/>
            <a:chExt cx="2400" cy="240"/>
          </a:xfrm>
        </p:grpSpPr>
        <p:sp>
          <p:nvSpPr>
            <p:cNvPr id="61" name="Line 155"/>
            <p:cNvSpPr>
              <a:spLocks noChangeShapeType="1"/>
            </p:cNvSpPr>
            <p:nvPr/>
          </p:nvSpPr>
          <p:spPr bwMode="auto">
            <a:xfrm>
              <a:off x="2880" y="3360"/>
              <a:ext cx="2400" cy="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2" name="Line 156"/>
            <p:cNvSpPr>
              <a:spLocks noChangeShapeType="1"/>
            </p:cNvSpPr>
            <p:nvPr/>
          </p:nvSpPr>
          <p:spPr bwMode="auto">
            <a:xfrm>
              <a:off x="28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3" name="Line 157"/>
            <p:cNvSpPr>
              <a:spLocks noChangeShapeType="1"/>
            </p:cNvSpPr>
            <p:nvPr/>
          </p:nvSpPr>
          <p:spPr bwMode="auto">
            <a:xfrm>
              <a:off x="52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4" name="Line 158"/>
            <p:cNvSpPr>
              <a:spLocks noChangeShapeType="1"/>
            </p:cNvSpPr>
            <p:nvPr/>
          </p:nvSpPr>
          <p:spPr bwMode="auto">
            <a:xfrm>
              <a:off x="36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5" name="Line 159"/>
            <p:cNvSpPr>
              <a:spLocks noChangeShapeType="1"/>
            </p:cNvSpPr>
            <p:nvPr/>
          </p:nvSpPr>
          <p:spPr bwMode="auto">
            <a:xfrm>
              <a:off x="40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" name="Line 160"/>
            <p:cNvSpPr>
              <a:spLocks noChangeShapeType="1"/>
            </p:cNvSpPr>
            <p:nvPr/>
          </p:nvSpPr>
          <p:spPr bwMode="auto">
            <a:xfrm>
              <a:off x="43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7" name="Line 161"/>
            <p:cNvSpPr>
              <a:spLocks noChangeShapeType="1"/>
            </p:cNvSpPr>
            <p:nvPr/>
          </p:nvSpPr>
          <p:spPr bwMode="auto">
            <a:xfrm>
              <a:off x="455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8" name="Line 162"/>
            <p:cNvSpPr>
              <a:spLocks noChangeShapeType="1"/>
            </p:cNvSpPr>
            <p:nvPr/>
          </p:nvSpPr>
          <p:spPr bwMode="auto">
            <a:xfrm>
              <a:off x="47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9" name="Line 163"/>
            <p:cNvSpPr>
              <a:spLocks noChangeShapeType="1"/>
            </p:cNvSpPr>
            <p:nvPr/>
          </p:nvSpPr>
          <p:spPr bwMode="auto">
            <a:xfrm>
              <a:off x="50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0" name="Line 164"/>
            <p:cNvSpPr>
              <a:spLocks noChangeShapeType="1"/>
            </p:cNvSpPr>
            <p:nvPr/>
          </p:nvSpPr>
          <p:spPr bwMode="auto">
            <a:xfrm>
              <a:off x="5168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1" name="Line 165"/>
            <p:cNvSpPr>
              <a:spLocks noChangeShapeType="1"/>
            </p:cNvSpPr>
            <p:nvPr/>
          </p:nvSpPr>
          <p:spPr bwMode="auto">
            <a:xfrm>
              <a:off x="49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17" name="Group 166"/>
          <p:cNvGrpSpPr>
            <a:grpSpLocks/>
          </p:cNvGrpSpPr>
          <p:nvPr/>
        </p:nvGrpSpPr>
        <p:grpSpPr bwMode="auto">
          <a:xfrm>
            <a:off x="1051817" y="3058368"/>
            <a:ext cx="576064" cy="214499"/>
            <a:chOff x="2880" y="3360"/>
            <a:chExt cx="2400" cy="240"/>
          </a:xfrm>
        </p:grpSpPr>
        <p:sp>
          <p:nvSpPr>
            <p:cNvPr id="50" name="Line 167"/>
            <p:cNvSpPr>
              <a:spLocks noChangeShapeType="1"/>
            </p:cNvSpPr>
            <p:nvPr/>
          </p:nvSpPr>
          <p:spPr bwMode="auto">
            <a:xfrm>
              <a:off x="2880" y="3360"/>
              <a:ext cx="2400" cy="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1" name="Line 168"/>
            <p:cNvSpPr>
              <a:spLocks noChangeShapeType="1"/>
            </p:cNvSpPr>
            <p:nvPr/>
          </p:nvSpPr>
          <p:spPr bwMode="auto">
            <a:xfrm>
              <a:off x="28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" name="Line 169"/>
            <p:cNvSpPr>
              <a:spLocks noChangeShapeType="1"/>
            </p:cNvSpPr>
            <p:nvPr/>
          </p:nvSpPr>
          <p:spPr bwMode="auto">
            <a:xfrm>
              <a:off x="52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3" name="Line 170"/>
            <p:cNvSpPr>
              <a:spLocks noChangeShapeType="1"/>
            </p:cNvSpPr>
            <p:nvPr/>
          </p:nvSpPr>
          <p:spPr bwMode="auto">
            <a:xfrm>
              <a:off x="36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4" name="Line 171"/>
            <p:cNvSpPr>
              <a:spLocks noChangeShapeType="1"/>
            </p:cNvSpPr>
            <p:nvPr/>
          </p:nvSpPr>
          <p:spPr bwMode="auto">
            <a:xfrm>
              <a:off x="40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5" name="Line 172"/>
            <p:cNvSpPr>
              <a:spLocks noChangeShapeType="1"/>
            </p:cNvSpPr>
            <p:nvPr/>
          </p:nvSpPr>
          <p:spPr bwMode="auto">
            <a:xfrm>
              <a:off x="43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6" name="Line 173"/>
            <p:cNvSpPr>
              <a:spLocks noChangeShapeType="1"/>
            </p:cNvSpPr>
            <p:nvPr/>
          </p:nvSpPr>
          <p:spPr bwMode="auto">
            <a:xfrm>
              <a:off x="455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7" name="Line 174"/>
            <p:cNvSpPr>
              <a:spLocks noChangeShapeType="1"/>
            </p:cNvSpPr>
            <p:nvPr/>
          </p:nvSpPr>
          <p:spPr bwMode="auto">
            <a:xfrm>
              <a:off x="47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8" name="Line 175"/>
            <p:cNvSpPr>
              <a:spLocks noChangeShapeType="1"/>
            </p:cNvSpPr>
            <p:nvPr/>
          </p:nvSpPr>
          <p:spPr bwMode="auto">
            <a:xfrm>
              <a:off x="50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9" name="Line 176"/>
            <p:cNvSpPr>
              <a:spLocks noChangeShapeType="1"/>
            </p:cNvSpPr>
            <p:nvPr/>
          </p:nvSpPr>
          <p:spPr bwMode="auto">
            <a:xfrm>
              <a:off x="5168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0" name="Line 177"/>
            <p:cNvSpPr>
              <a:spLocks noChangeShapeType="1"/>
            </p:cNvSpPr>
            <p:nvPr/>
          </p:nvSpPr>
          <p:spPr bwMode="auto">
            <a:xfrm>
              <a:off x="49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18" name="Group 178"/>
          <p:cNvGrpSpPr>
            <a:grpSpLocks/>
          </p:cNvGrpSpPr>
          <p:nvPr/>
        </p:nvGrpSpPr>
        <p:grpSpPr bwMode="auto">
          <a:xfrm>
            <a:off x="475753" y="3059620"/>
            <a:ext cx="576064" cy="214499"/>
            <a:chOff x="2880" y="3360"/>
            <a:chExt cx="2400" cy="240"/>
          </a:xfrm>
        </p:grpSpPr>
        <p:sp>
          <p:nvSpPr>
            <p:cNvPr id="39" name="Line 179"/>
            <p:cNvSpPr>
              <a:spLocks noChangeShapeType="1"/>
            </p:cNvSpPr>
            <p:nvPr/>
          </p:nvSpPr>
          <p:spPr bwMode="auto">
            <a:xfrm>
              <a:off x="2880" y="3360"/>
              <a:ext cx="2400" cy="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0" name="Line 180"/>
            <p:cNvSpPr>
              <a:spLocks noChangeShapeType="1"/>
            </p:cNvSpPr>
            <p:nvPr/>
          </p:nvSpPr>
          <p:spPr bwMode="auto">
            <a:xfrm>
              <a:off x="28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" name="Line 181"/>
            <p:cNvSpPr>
              <a:spLocks noChangeShapeType="1"/>
            </p:cNvSpPr>
            <p:nvPr/>
          </p:nvSpPr>
          <p:spPr bwMode="auto">
            <a:xfrm>
              <a:off x="52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" name="Line 182"/>
            <p:cNvSpPr>
              <a:spLocks noChangeShapeType="1"/>
            </p:cNvSpPr>
            <p:nvPr/>
          </p:nvSpPr>
          <p:spPr bwMode="auto">
            <a:xfrm>
              <a:off x="36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3" name="Line 183"/>
            <p:cNvSpPr>
              <a:spLocks noChangeShapeType="1"/>
            </p:cNvSpPr>
            <p:nvPr/>
          </p:nvSpPr>
          <p:spPr bwMode="auto">
            <a:xfrm>
              <a:off x="40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4" name="Line 184"/>
            <p:cNvSpPr>
              <a:spLocks noChangeShapeType="1"/>
            </p:cNvSpPr>
            <p:nvPr/>
          </p:nvSpPr>
          <p:spPr bwMode="auto">
            <a:xfrm>
              <a:off x="43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5" name="Line 185"/>
            <p:cNvSpPr>
              <a:spLocks noChangeShapeType="1"/>
            </p:cNvSpPr>
            <p:nvPr/>
          </p:nvSpPr>
          <p:spPr bwMode="auto">
            <a:xfrm>
              <a:off x="455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6" name="Line 186"/>
            <p:cNvSpPr>
              <a:spLocks noChangeShapeType="1"/>
            </p:cNvSpPr>
            <p:nvPr/>
          </p:nvSpPr>
          <p:spPr bwMode="auto">
            <a:xfrm>
              <a:off x="47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7" name="Line 187"/>
            <p:cNvSpPr>
              <a:spLocks noChangeShapeType="1"/>
            </p:cNvSpPr>
            <p:nvPr/>
          </p:nvSpPr>
          <p:spPr bwMode="auto">
            <a:xfrm>
              <a:off x="50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8" name="Line 188"/>
            <p:cNvSpPr>
              <a:spLocks noChangeShapeType="1"/>
            </p:cNvSpPr>
            <p:nvPr/>
          </p:nvSpPr>
          <p:spPr bwMode="auto">
            <a:xfrm>
              <a:off x="5168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9" name="Line 189"/>
            <p:cNvSpPr>
              <a:spLocks noChangeShapeType="1"/>
            </p:cNvSpPr>
            <p:nvPr/>
          </p:nvSpPr>
          <p:spPr bwMode="auto">
            <a:xfrm>
              <a:off x="49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9" name="Line 190"/>
          <p:cNvSpPr>
            <a:spLocks noChangeShapeType="1"/>
          </p:cNvSpPr>
          <p:nvPr/>
        </p:nvSpPr>
        <p:spPr bwMode="auto">
          <a:xfrm>
            <a:off x="187721" y="3074378"/>
            <a:ext cx="288032" cy="0"/>
          </a:xfrm>
          <a:prstGeom prst="line">
            <a:avLst/>
          </a:prstGeom>
          <a:noFill/>
          <a:ln w="25400">
            <a:solidFill>
              <a:schemeClr val="tx2">
                <a:lumMod val="75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0" name="Line 191"/>
          <p:cNvSpPr>
            <a:spLocks noChangeShapeType="1"/>
          </p:cNvSpPr>
          <p:nvPr/>
        </p:nvSpPr>
        <p:spPr bwMode="auto">
          <a:xfrm>
            <a:off x="8540650" y="3137878"/>
            <a:ext cx="360040" cy="0"/>
          </a:xfrm>
          <a:prstGeom prst="line">
            <a:avLst/>
          </a:prstGeom>
          <a:noFill/>
          <a:ln w="25400">
            <a:solidFill>
              <a:schemeClr val="tx2">
                <a:lumMod val="75000"/>
              </a:schemeClr>
            </a:solidFill>
            <a:round/>
            <a:headEnd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1" name="Text Box 354"/>
          <p:cNvSpPr txBox="1">
            <a:spLocks noChangeArrowheads="1"/>
          </p:cNvSpPr>
          <p:nvPr/>
        </p:nvSpPr>
        <p:spPr bwMode="auto">
          <a:xfrm>
            <a:off x="7028451" y="2635060"/>
            <a:ext cx="720000" cy="431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530" tIns="48765" rIns="97530" bIns="48765" anchor="ctr" anchorCtr="0"/>
          <a:lstStyle>
            <a:lvl1pPr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1pPr>
            <a:lvl2pPr marL="742950" indent="-28575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2pPr>
            <a:lvl3pPr marL="11430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3pPr>
            <a:lvl4pPr marL="16002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4pPr>
            <a:lvl5pPr marL="20574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5pPr>
            <a:lvl6pPr marL="25146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6pPr>
            <a:lvl7pPr marL="29718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7pPr>
            <a:lvl8pPr marL="34290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8pPr>
            <a:lvl9pPr marL="38862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9pPr>
          </a:lstStyle>
          <a:p>
            <a:pPr algn="ctr" eaLnBrk="1" hangingPunct="1"/>
            <a:r>
              <a:rPr lang="en-US" sz="2400" b="1">
                <a:solidFill>
                  <a:schemeClr val="tx2">
                    <a:lumMod val="75000"/>
                  </a:schemeClr>
                </a:solidFill>
                <a:effectLst/>
                <a:latin typeface="+mj-lt"/>
              </a:rPr>
              <a:t>eV</a:t>
            </a:r>
            <a:endParaRPr lang="de-DE" sz="2400" b="1">
              <a:solidFill>
                <a:schemeClr val="tx2">
                  <a:lumMod val="75000"/>
                </a:schemeClr>
              </a:solidFill>
              <a:effectLst/>
              <a:latin typeface="+mj-lt"/>
            </a:endParaRPr>
          </a:p>
        </p:txBody>
      </p:sp>
      <p:sp>
        <p:nvSpPr>
          <p:cNvPr id="22" name="Text Box 356"/>
          <p:cNvSpPr txBox="1">
            <a:spLocks noChangeArrowheads="1"/>
          </p:cNvSpPr>
          <p:nvPr/>
        </p:nvSpPr>
        <p:spPr bwMode="auto">
          <a:xfrm>
            <a:off x="5300311" y="2635060"/>
            <a:ext cx="720000" cy="431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530" tIns="48765" rIns="97530" bIns="48765" anchor="ctr" anchorCtr="0"/>
          <a:lstStyle>
            <a:lvl1pPr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1pPr>
            <a:lvl2pPr marL="742950" indent="-28575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2pPr>
            <a:lvl3pPr marL="11430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3pPr>
            <a:lvl4pPr marL="16002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4pPr>
            <a:lvl5pPr marL="20574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5pPr>
            <a:lvl6pPr marL="25146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6pPr>
            <a:lvl7pPr marL="29718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7pPr>
            <a:lvl8pPr marL="34290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8pPr>
            <a:lvl9pPr marL="38862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9pPr>
          </a:lstStyle>
          <a:p>
            <a:pPr algn="ctr" eaLnBrk="1" hangingPunct="1"/>
            <a:r>
              <a:rPr lang="en-US" sz="2400" b="1" dirty="0" err="1">
                <a:solidFill>
                  <a:schemeClr val="tx2">
                    <a:lumMod val="75000"/>
                  </a:schemeClr>
                </a:solidFill>
                <a:effectLst/>
                <a:latin typeface="+mj-lt"/>
              </a:rPr>
              <a:t>meV</a:t>
            </a:r>
            <a:endParaRPr lang="de-DE" sz="2400" b="1" dirty="0">
              <a:solidFill>
                <a:schemeClr val="tx2">
                  <a:lumMod val="75000"/>
                </a:schemeClr>
              </a:solidFill>
              <a:effectLst/>
              <a:latin typeface="+mj-lt"/>
            </a:endParaRPr>
          </a:p>
        </p:txBody>
      </p:sp>
      <p:sp>
        <p:nvSpPr>
          <p:cNvPr id="23" name="Text Box 357"/>
          <p:cNvSpPr txBox="1">
            <a:spLocks noChangeArrowheads="1"/>
          </p:cNvSpPr>
          <p:nvPr/>
        </p:nvSpPr>
        <p:spPr bwMode="auto">
          <a:xfrm>
            <a:off x="3572071" y="2635060"/>
            <a:ext cx="720000" cy="431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530" tIns="48765" rIns="97530" bIns="48765" anchor="ctr" anchorCtr="0"/>
          <a:lstStyle>
            <a:lvl1pPr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1pPr>
            <a:lvl2pPr marL="742950" indent="-28575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2pPr>
            <a:lvl3pPr marL="11430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3pPr>
            <a:lvl4pPr marL="16002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4pPr>
            <a:lvl5pPr marL="20574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5pPr>
            <a:lvl6pPr marL="25146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6pPr>
            <a:lvl7pPr marL="29718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7pPr>
            <a:lvl8pPr marL="34290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8pPr>
            <a:lvl9pPr marL="38862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9pPr>
          </a:lstStyle>
          <a:p>
            <a:pPr algn="ctr" eaLnBrk="1" hangingPunct="1"/>
            <a:r>
              <a:rPr lang="en-US" sz="2400" b="1">
                <a:solidFill>
                  <a:schemeClr val="tx2">
                    <a:lumMod val="75000"/>
                  </a:schemeClr>
                </a:solidFill>
                <a:effectLst/>
                <a:latin typeface="Symbol" panose="05050102010706020507" pitchFamily="18" charset="2"/>
              </a:rPr>
              <a:t>m</a:t>
            </a:r>
            <a:r>
              <a:rPr lang="en-US" sz="2400" b="1">
                <a:solidFill>
                  <a:schemeClr val="tx2">
                    <a:lumMod val="75000"/>
                  </a:schemeClr>
                </a:solidFill>
                <a:effectLst/>
                <a:latin typeface="+mj-lt"/>
              </a:rPr>
              <a:t>eV</a:t>
            </a:r>
            <a:endParaRPr lang="de-DE" sz="2400" b="1">
              <a:solidFill>
                <a:schemeClr val="tx2">
                  <a:lumMod val="75000"/>
                </a:schemeClr>
              </a:solidFill>
              <a:effectLst/>
              <a:latin typeface="+mj-lt"/>
            </a:endParaRPr>
          </a:p>
        </p:txBody>
      </p:sp>
      <p:sp>
        <p:nvSpPr>
          <p:cNvPr id="24" name="Text Box 358"/>
          <p:cNvSpPr txBox="1">
            <a:spLocks noChangeArrowheads="1"/>
          </p:cNvSpPr>
          <p:nvPr/>
        </p:nvSpPr>
        <p:spPr bwMode="auto">
          <a:xfrm>
            <a:off x="8396841" y="2635060"/>
            <a:ext cx="720000" cy="4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530" tIns="48765" rIns="97530" bIns="48765" anchor="ctr" anchorCtr="0">
            <a:noAutofit/>
          </a:bodyPr>
          <a:lstStyle>
            <a:lvl1pPr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1pPr>
            <a:lvl2pPr marL="742950" indent="-28575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2pPr>
            <a:lvl3pPr marL="11430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3pPr>
            <a:lvl4pPr marL="16002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4pPr>
            <a:lvl5pPr marL="20574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5pPr>
            <a:lvl6pPr marL="25146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6pPr>
            <a:lvl7pPr marL="29718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7pPr>
            <a:lvl8pPr marL="34290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8pPr>
            <a:lvl9pPr marL="38862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9pPr>
          </a:lstStyle>
          <a:p>
            <a:pPr algn="ctr" eaLnBrk="1" hangingPunct="1"/>
            <a:r>
              <a:rPr lang="en-US" sz="2400" b="1" i="1" dirty="0">
                <a:solidFill>
                  <a:schemeClr val="tx2">
                    <a:lumMod val="75000"/>
                  </a:schemeClr>
                </a:solidFill>
                <a:effectLst/>
                <a:latin typeface="+mj-lt"/>
              </a:rPr>
              <a:t>m</a:t>
            </a:r>
            <a:r>
              <a:rPr lang="en-US" sz="2800" b="1" i="1" baseline="-25000" dirty="0">
                <a:solidFill>
                  <a:schemeClr val="tx2">
                    <a:lumMod val="75000"/>
                  </a:schemeClr>
                </a:solidFill>
                <a:effectLst/>
                <a:latin typeface="+mj-lt"/>
              </a:rPr>
              <a:t>a</a:t>
            </a:r>
            <a:endParaRPr lang="de-DE" sz="2800" b="1" i="1" baseline="-25000" dirty="0">
              <a:solidFill>
                <a:schemeClr val="tx2">
                  <a:lumMod val="75000"/>
                </a:schemeClr>
              </a:solidFill>
              <a:effectLst/>
              <a:latin typeface="+mj-lt"/>
            </a:endParaRPr>
          </a:p>
        </p:txBody>
      </p:sp>
      <p:grpSp>
        <p:nvGrpSpPr>
          <p:cNvPr id="25" name="Group 371"/>
          <p:cNvGrpSpPr>
            <a:grpSpLocks/>
          </p:cNvGrpSpPr>
          <p:nvPr/>
        </p:nvGrpSpPr>
        <p:grpSpPr bwMode="auto">
          <a:xfrm>
            <a:off x="7964586" y="3059868"/>
            <a:ext cx="576064" cy="214499"/>
            <a:chOff x="2880" y="3360"/>
            <a:chExt cx="2400" cy="240"/>
          </a:xfrm>
        </p:grpSpPr>
        <p:sp>
          <p:nvSpPr>
            <p:cNvPr id="28" name="Line 372"/>
            <p:cNvSpPr>
              <a:spLocks noChangeShapeType="1"/>
            </p:cNvSpPr>
            <p:nvPr/>
          </p:nvSpPr>
          <p:spPr bwMode="auto">
            <a:xfrm>
              <a:off x="2880" y="3360"/>
              <a:ext cx="2400" cy="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" name="Line 373"/>
            <p:cNvSpPr>
              <a:spLocks noChangeShapeType="1"/>
            </p:cNvSpPr>
            <p:nvPr/>
          </p:nvSpPr>
          <p:spPr bwMode="auto">
            <a:xfrm>
              <a:off x="28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" name="Line 374"/>
            <p:cNvSpPr>
              <a:spLocks noChangeShapeType="1"/>
            </p:cNvSpPr>
            <p:nvPr/>
          </p:nvSpPr>
          <p:spPr bwMode="auto">
            <a:xfrm>
              <a:off x="52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1" name="Line 375"/>
            <p:cNvSpPr>
              <a:spLocks noChangeShapeType="1"/>
            </p:cNvSpPr>
            <p:nvPr/>
          </p:nvSpPr>
          <p:spPr bwMode="auto">
            <a:xfrm>
              <a:off x="36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2" name="Line 376"/>
            <p:cNvSpPr>
              <a:spLocks noChangeShapeType="1"/>
            </p:cNvSpPr>
            <p:nvPr/>
          </p:nvSpPr>
          <p:spPr bwMode="auto">
            <a:xfrm>
              <a:off x="40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3" name="Line 377"/>
            <p:cNvSpPr>
              <a:spLocks noChangeShapeType="1"/>
            </p:cNvSpPr>
            <p:nvPr/>
          </p:nvSpPr>
          <p:spPr bwMode="auto">
            <a:xfrm>
              <a:off x="43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4" name="Line 378"/>
            <p:cNvSpPr>
              <a:spLocks noChangeShapeType="1"/>
            </p:cNvSpPr>
            <p:nvPr/>
          </p:nvSpPr>
          <p:spPr bwMode="auto">
            <a:xfrm>
              <a:off x="455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5" name="Line 379"/>
            <p:cNvSpPr>
              <a:spLocks noChangeShapeType="1"/>
            </p:cNvSpPr>
            <p:nvPr/>
          </p:nvSpPr>
          <p:spPr bwMode="auto">
            <a:xfrm>
              <a:off x="47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" name="Line 380"/>
            <p:cNvSpPr>
              <a:spLocks noChangeShapeType="1"/>
            </p:cNvSpPr>
            <p:nvPr/>
          </p:nvSpPr>
          <p:spPr bwMode="auto">
            <a:xfrm>
              <a:off x="50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7" name="Line 381"/>
            <p:cNvSpPr>
              <a:spLocks noChangeShapeType="1"/>
            </p:cNvSpPr>
            <p:nvPr/>
          </p:nvSpPr>
          <p:spPr bwMode="auto">
            <a:xfrm>
              <a:off x="5168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8" name="Line 382"/>
            <p:cNvSpPr>
              <a:spLocks noChangeShapeType="1"/>
            </p:cNvSpPr>
            <p:nvPr/>
          </p:nvSpPr>
          <p:spPr bwMode="auto">
            <a:xfrm>
              <a:off x="49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6" name="Text Box 383"/>
          <p:cNvSpPr txBox="1">
            <a:spLocks noChangeArrowheads="1"/>
          </p:cNvSpPr>
          <p:nvPr/>
        </p:nvSpPr>
        <p:spPr bwMode="auto">
          <a:xfrm>
            <a:off x="1843831" y="2635060"/>
            <a:ext cx="720000" cy="431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530" tIns="48765" rIns="97530" bIns="48765" anchor="ctr" anchorCtr="0"/>
          <a:lstStyle>
            <a:lvl1pPr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1pPr>
            <a:lvl2pPr marL="742950" indent="-28575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2pPr>
            <a:lvl3pPr marL="11430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3pPr>
            <a:lvl4pPr marL="16002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4pPr>
            <a:lvl5pPr marL="20574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5pPr>
            <a:lvl6pPr marL="25146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6pPr>
            <a:lvl7pPr marL="29718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7pPr>
            <a:lvl8pPr marL="34290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8pPr>
            <a:lvl9pPr marL="38862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9pPr>
          </a:lstStyle>
          <a:p>
            <a:pPr algn="ctr" eaLnBrk="1" hangingPunct="1"/>
            <a:r>
              <a:rPr lang="en-US" sz="2400" b="1" dirty="0" err="1">
                <a:solidFill>
                  <a:schemeClr val="tx2">
                    <a:lumMod val="75000"/>
                  </a:schemeClr>
                </a:solidFill>
                <a:effectLst/>
                <a:latin typeface="+mj-lt"/>
              </a:rPr>
              <a:t>neV</a:t>
            </a:r>
            <a:endParaRPr lang="de-DE" sz="2400" b="1" dirty="0">
              <a:solidFill>
                <a:schemeClr val="tx2">
                  <a:lumMod val="75000"/>
                </a:schemeClr>
              </a:solidFill>
              <a:effectLst/>
              <a:latin typeface="+mj-lt"/>
            </a:endParaRPr>
          </a:p>
        </p:txBody>
      </p:sp>
      <p:sp>
        <p:nvSpPr>
          <p:cNvPr id="27" name="Text Box 383"/>
          <p:cNvSpPr txBox="1">
            <a:spLocks noChangeArrowheads="1"/>
          </p:cNvSpPr>
          <p:nvPr/>
        </p:nvSpPr>
        <p:spPr bwMode="auto">
          <a:xfrm>
            <a:off x="115591" y="2635060"/>
            <a:ext cx="720000" cy="431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530" tIns="48765" rIns="97530" bIns="48765" anchor="ctr" anchorCtr="0"/>
          <a:lstStyle>
            <a:lvl1pPr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1pPr>
            <a:lvl2pPr marL="742950" indent="-28575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2pPr>
            <a:lvl3pPr marL="11430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3pPr>
            <a:lvl4pPr marL="16002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4pPr>
            <a:lvl5pPr marL="20574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5pPr>
            <a:lvl6pPr marL="25146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6pPr>
            <a:lvl7pPr marL="29718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7pPr>
            <a:lvl8pPr marL="34290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8pPr>
            <a:lvl9pPr marL="38862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9pPr>
          </a:lstStyle>
          <a:p>
            <a:pPr algn="ctr" eaLnBrk="1" hangingPunct="1"/>
            <a:r>
              <a:rPr lang="en-US" sz="2400" b="1">
                <a:solidFill>
                  <a:schemeClr val="tx2">
                    <a:lumMod val="75000"/>
                  </a:schemeClr>
                </a:solidFill>
                <a:latin typeface="+mj-lt"/>
              </a:rPr>
              <a:t>p</a:t>
            </a:r>
            <a:r>
              <a:rPr lang="en-US" sz="2400" b="1" smtClean="0">
                <a:solidFill>
                  <a:schemeClr val="tx2">
                    <a:lumMod val="75000"/>
                  </a:schemeClr>
                </a:solidFill>
                <a:effectLst/>
                <a:latin typeface="+mj-lt"/>
              </a:rPr>
              <a:t>eV</a:t>
            </a:r>
            <a:endParaRPr lang="de-DE" sz="2400" b="1">
              <a:solidFill>
                <a:schemeClr val="tx2">
                  <a:lumMod val="75000"/>
                </a:schemeClr>
              </a:solidFill>
              <a:effectLst/>
              <a:latin typeface="+mj-lt"/>
            </a:endParaRPr>
          </a:p>
        </p:txBody>
      </p:sp>
      <p:sp>
        <p:nvSpPr>
          <p:cNvPr id="182" name="Text Box 194"/>
          <p:cNvSpPr txBox="1">
            <a:spLocks noChangeArrowheads="1"/>
          </p:cNvSpPr>
          <p:nvPr/>
        </p:nvSpPr>
        <p:spPr bwMode="auto">
          <a:xfrm>
            <a:off x="5732471" y="1959766"/>
            <a:ext cx="720000" cy="4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530" tIns="48765" rIns="97530" bIns="48765" anchor="ctr" anchorCtr="0"/>
          <a:lstStyle>
            <a:lvl1pPr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1pPr>
            <a:lvl2pPr marL="742950" indent="-28575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2pPr>
            <a:lvl3pPr marL="11430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3pPr>
            <a:lvl4pPr marL="16002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4pPr>
            <a:lvl5pPr marL="20574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5pPr>
            <a:lvl6pPr marL="25146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6pPr>
            <a:lvl7pPr marL="29718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7pPr>
            <a:lvl8pPr marL="34290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8pPr>
            <a:lvl9pPr marL="38862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9pPr>
          </a:lstStyle>
          <a:p>
            <a:pPr algn="ctr" eaLnBrk="1" hangingPunct="1"/>
            <a:r>
              <a:rPr lang="en-US" sz="2400" b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j-lt"/>
              </a:rPr>
              <a:t>10</a:t>
            </a:r>
            <a:r>
              <a:rPr lang="en-US" sz="2800" b="1" baseline="300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j-lt"/>
              </a:rPr>
              <a:t>9</a:t>
            </a:r>
            <a:endParaRPr lang="de-DE" sz="2800" b="1" baseline="30000">
              <a:solidFill>
                <a:schemeClr val="tx1">
                  <a:lumMod val="65000"/>
                  <a:lumOff val="35000"/>
                </a:schemeClr>
              </a:solidFill>
              <a:effectLst/>
              <a:latin typeface="+mj-lt"/>
            </a:endParaRPr>
          </a:p>
        </p:txBody>
      </p:sp>
      <p:sp>
        <p:nvSpPr>
          <p:cNvPr id="183" name="Text Box 195"/>
          <p:cNvSpPr txBox="1">
            <a:spLocks noChangeArrowheads="1"/>
          </p:cNvSpPr>
          <p:nvPr/>
        </p:nvSpPr>
        <p:spPr bwMode="auto">
          <a:xfrm>
            <a:off x="4004131" y="1959766"/>
            <a:ext cx="720000" cy="4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530" tIns="48765" rIns="97530" bIns="48765" anchor="ctr" anchorCtr="0"/>
          <a:lstStyle>
            <a:lvl1pPr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1pPr>
            <a:lvl2pPr marL="742950" indent="-28575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2pPr>
            <a:lvl3pPr marL="11430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3pPr>
            <a:lvl4pPr marL="16002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4pPr>
            <a:lvl5pPr marL="20574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5pPr>
            <a:lvl6pPr marL="25146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6pPr>
            <a:lvl7pPr marL="29718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7pPr>
            <a:lvl8pPr marL="34290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8pPr>
            <a:lvl9pPr marL="38862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9pPr>
          </a:lstStyle>
          <a:p>
            <a:pPr algn="ctr" eaLnBrk="1" hangingPunct="1"/>
            <a:r>
              <a:rPr lang="en-US" sz="2400" b="1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j-lt"/>
              </a:rPr>
              <a:t>10</a:t>
            </a:r>
            <a:r>
              <a:rPr lang="en-US" sz="2800" b="1" baseline="3000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j-lt"/>
              </a:rPr>
              <a:t>12</a:t>
            </a:r>
            <a:endParaRPr lang="de-DE" sz="3200" b="1" baseline="30000">
              <a:solidFill>
                <a:schemeClr val="tx1">
                  <a:lumMod val="65000"/>
                  <a:lumOff val="35000"/>
                </a:schemeClr>
              </a:solidFill>
              <a:effectLst/>
              <a:latin typeface="+mj-lt"/>
            </a:endParaRPr>
          </a:p>
        </p:txBody>
      </p:sp>
      <p:sp>
        <p:nvSpPr>
          <p:cNvPr id="184" name="Text Box 196"/>
          <p:cNvSpPr txBox="1">
            <a:spLocks noChangeArrowheads="1"/>
          </p:cNvSpPr>
          <p:nvPr/>
        </p:nvSpPr>
        <p:spPr bwMode="auto">
          <a:xfrm>
            <a:off x="-28429" y="1895647"/>
            <a:ext cx="533885" cy="4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530" tIns="48765" rIns="97530" bIns="48765" anchor="ctr" anchorCtr="0"/>
          <a:lstStyle>
            <a:lvl1pPr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1pPr>
            <a:lvl2pPr marL="742950" indent="-28575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2pPr>
            <a:lvl3pPr marL="11430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3pPr>
            <a:lvl4pPr marL="16002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4pPr>
            <a:lvl5pPr marL="20574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5pPr>
            <a:lvl6pPr marL="25146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6pPr>
            <a:lvl7pPr marL="29718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7pPr>
            <a:lvl8pPr marL="34290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8pPr>
            <a:lvl9pPr marL="38862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9pPr>
          </a:lstStyle>
          <a:p>
            <a:pPr eaLnBrk="1" hangingPunct="1"/>
            <a:r>
              <a:rPr lang="en-US" sz="2400" b="1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</a:t>
            </a:r>
            <a:r>
              <a:rPr lang="en-US" sz="2800" b="1" i="1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</a:t>
            </a:r>
            <a:endParaRPr lang="de-DE" sz="2400" b="1" i="1" baseline="-250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+mj-lt"/>
            </a:endParaRPr>
          </a:p>
        </p:txBody>
      </p:sp>
      <p:grpSp>
        <p:nvGrpSpPr>
          <p:cNvPr id="185" name="Group 197"/>
          <p:cNvGrpSpPr>
            <a:grpSpLocks/>
          </p:cNvGrpSpPr>
          <p:nvPr/>
        </p:nvGrpSpPr>
        <p:grpSpPr bwMode="auto">
          <a:xfrm flipH="1">
            <a:off x="6668565" y="2399717"/>
            <a:ext cx="576064" cy="214499"/>
            <a:chOff x="2880" y="3360"/>
            <a:chExt cx="2400" cy="240"/>
          </a:xfrm>
        </p:grpSpPr>
        <p:sp>
          <p:nvSpPr>
            <p:cNvPr id="186" name="Line 198"/>
            <p:cNvSpPr>
              <a:spLocks noChangeShapeType="1"/>
            </p:cNvSpPr>
            <p:nvPr/>
          </p:nvSpPr>
          <p:spPr bwMode="auto">
            <a:xfrm>
              <a:off x="2880" y="3360"/>
              <a:ext cx="2400" cy="0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7" name="Line 199"/>
            <p:cNvSpPr>
              <a:spLocks noChangeShapeType="1"/>
            </p:cNvSpPr>
            <p:nvPr/>
          </p:nvSpPr>
          <p:spPr bwMode="auto">
            <a:xfrm>
              <a:off x="28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8" name="Line 200"/>
            <p:cNvSpPr>
              <a:spLocks noChangeShapeType="1"/>
            </p:cNvSpPr>
            <p:nvPr/>
          </p:nvSpPr>
          <p:spPr bwMode="auto">
            <a:xfrm>
              <a:off x="52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9" name="Line 201"/>
            <p:cNvSpPr>
              <a:spLocks noChangeShapeType="1"/>
            </p:cNvSpPr>
            <p:nvPr/>
          </p:nvSpPr>
          <p:spPr bwMode="auto">
            <a:xfrm>
              <a:off x="36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0" name="Line 202"/>
            <p:cNvSpPr>
              <a:spLocks noChangeShapeType="1"/>
            </p:cNvSpPr>
            <p:nvPr/>
          </p:nvSpPr>
          <p:spPr bwMode="auto">
            <a:xfrm>
              <a:off x="40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1" name="Line 203"/>
            <p:cNvSpPr>
              <a:spLocks noChangeShapeType="1"/>
            </p:cNvSpPr>
            <p:nvPr/>
          </p:nvSpPr>
          <p:spPr bwMode="auto">
            <a:xfrm>
              <a:off x="43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2" name="Line 204"/>
            <p:cNvSpPr>
              <a:spLocks noChangeShapeType="1"/>
            </p:cNvSpPr>
            <p:nvPr/>
          </p:nvSpPr>
          <p:spPr bwMode="auto">
            <a:xfrm>
              <a:off x="455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3" name="Line 205"/>
            <p:cNvSpPr>
              <a:spLocks noChangeShapeType="1"/>
            </p:cNvSpPr>
            <p:nvPr/>
          </p:nvSpPr>
          <p:spPr bwMode="auto">
            <a:xfrm>
              <a:off x="47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4" name="Line 206"/>
            <p:cNvSpPr>
              <a:spLocks noChangeShapeType="1"/>
            </p:cNvSpPr>
            <p:nvPr/>
          </p:nvSpPr>
          <p:spPr bwMode="auto">
            <a:xfrm>
              <a:off x="50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5" name="Line 207"/>
            <p:cNvSpPr>
              <a:spLocks noChangeShapeType="1"/>
            </p:cNvSpPr>
            <p:nvPr/>
          </p:nvSpPr>
          <p:spPr bwMode="auto">
            <a:xfrm>
              <a:off x="5168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6" name="Line 208"/>
            <p:cNvSpPr>
              <a:spLocks noChangeShapeType="1"/>
            </p:cNvSpPr>
            <p:nvPr/>
          </p:nvSpPr>
          <p:spPr bwMode="auto">
            <a:xfrm>
              <a:off x="49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197" name="Group 209"/>
          <p:cNvGrpSpPr>
            <a:grpSpLocks/>
          </p:cNvGrpSpPr>
          <p:nvPr/>
        </p:nvGrpSpPr>
        <p:grpSpPr bwMode="auto">
          <a:xfrm flipH="1">
            <a:off x="6092501" y="2399717"/>
            <a:ext cx="576064" cy="214499"/>
            <a:chOff x="2880" y="3360"/>
            <a:chExt cx="2400" cy="240"/>
          </a:xfrm>
        </p:grpSpPr>
        <p:sp>
          <p:nvSpPr>
            <p:cNvPr id="198" name="Line 210"/>
            <p:cNvSpPr>
              <a:spLocks noChangeShapeType="1"/>
            </p:cNvSpPr>
            <p:nvPr/>
          </p:nvSpPr>
          <p:spPr bwMode="auto">
            <a:xfrm>
              <a:off x="2880" y="3360"/>
              <a:ext cx="2400" cy="0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9" name="Line 211"/>
            <p:cNvSpPr>
              <a:spLocks noChangeShapeType="1"/>
            </p:cNvSpPr>
            <p:nvPr/>
          </p:nvSpPr>
          <p:spPr bwMode="auto">
            <a:xfrm>
              <a:off x="28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0" name="Line 212"/>
            <p:cNvSpPr>
              <a:spLocks noChangeShapeType="1"/>
            </p:cNvSpPr>
            <p:nvPr/>
          </p:nvSpPr>
          <p:spPr bwMode="auto">
            <a:xfrm>
              <a:off x="52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1" name="Line 213"/>
            <p:cNvSpPr>
              <a:spLocks noChangeShapeType="1"/>
            </p:cNvSpPr>
            <p:nvPr/>
          </p:nvSpPr>
          <p:spPr bwMode="auto">
            <a:xfrm>
              <a:off x="36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2" name="Line 214"/>
            <p:cNvSpPr>
              <a:spLocks noChangeShapeType="1"/>
            </p:cNvSpPr>
            <p:nvPr/>
          </p:nvSpPr>
          <p:spPr bwMode="auto">
            <a:xfrm>
              <a:off x="40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3" name="Line 215"/>
            <p:cNvSpPr>
              <a:spLocks noChangeShapeType="1"/>
            </p:cNvSpPr>
            <p:nvPr/>
          </p:nvSpPr>
          <p:spPr bwMode="auto">
            <a:xfrm>
              <a:off x="43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4" name="Line 216"/>
            <p:cNvSpPr>
              <a:spLocks noChangeShapeType="1"/>
            </p:cNvSpPr>
            <p:nvPr/>
          </p:nvSpPr>
          <p:spPr bwMode="auto">
            <a:xfrm>
              <a:off x="455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5" name="Line 217"/>
            <p:cNvSpPr>
              <a:spLocks noChangeShapeType="1"/>
            </p:cNvSpPr>
            <p:nvPr/>
          </p:nvSpPr>
          <p:spPr bwMode="auto">
            <a:xfrm>
              <a:off x="47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6" name="Line 218"/>
            <p:cNvSpPr>
              <a:spLocks noChangeShapeType="1"/>
            </p:cNvSpPr>
            <p:nvPr/>
          </p:nvSpPr>
          <p:spPr bwMode="auto">
            <a:xfrm>
              <a:off x="50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7" name="Line 219"/>
            <p:cNvSpPr>
              <a:spLocks noChangeShapeType="1"/>
            </p:cNvSpPr>
            <p:nvPr/>
          </p:nvSpPr>
          <p:spPr bwMode="auto">
            <a:xfrm>
              <a:off x="5167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8" name="Line 220"/>
            <p:cNvSpPr>
              <a:spLocks noChangeShapeType="1"/>
            </p:cNvSpPr>
            <p:nvPr/>
          </p:nvSpPr>
          <p:spPr bwMode="auto">
            <a:xfrm>
              <a:off x="49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209" name="Group 221"/>
          <p:cNvGrpSpPr>
            <a:grpSpLocks/>
          </p:cNvGrpSpPr>
          <p:nvPr/>
        </p:nvGrpSpPr>
        <p:grpSpPr bwMode="auto">
          <a:xfrm flipH="1">
            <a:off x="5516437" y="2399717"/>
            <a:ext cx="576064" cy="214499"/>
            <a:chOff x="2880" y="3360"/>
            <a:chExt cx="2400" cy="240"/>
          </a:xfrm>
        </p:grpSpPr>
        <p:sp>
          <p:nvSpPr>
            <p:cNvPr id="210" name="Line 222"/>
            <p:cNvSpPr>
              <a:spLocks noChangeShapeType="1"/>
            </p:cNvSpPr>
            <p:nvPr/>
          </p:nvSpPr>
          <p:spPr bwMode="auto">
            <a:xfrm>
              <a:off x="2880" y="3360"/>
              <a:ext cx="2400" cy="0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1" name="Line 223"/>
            <p:cNvSpPr>
              <a:spLocks noChangeShapeType="1"/>
            </p:cNvSpPr>
            <p:nvPr/>
          </p:nvSpPr>
          <p:spPr bwMode="auto">
            <a:xfrm>
              <a:off x="28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2" name="Line 224"/>
            <p:cNvSpPr>
              <a:spLocks noChangeShapeType="1"/>
            </p:cNvSpPr>
            <p:nvPr/>
          </p:nvSpPr>
          <p:spPr bwMode="auto">
            <a:xfrm>
              <a:off x="52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3" name="Line 225"/>
            <p:cNvSpPr>
              <a:spLocks noChangeShapeType="1"/>
            </p:cNvSpPr>
            <p:nvPr/>
          </p:nvSpPr>
          <p:spPr bwMode="auto">
            <a:xfrm>
              <a:off x="36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4" name="Line 226"/>
            <p:cNvSpPr>
              <a:spLocks noChangeShapeType="1"/>
            </p:cNvSpPr>
            <p:nvPr/>
          </p:nvSpPr>
          <p:spPr bwMode="auto">
            <a:xfrm>
              <a:off x="40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5" name="Line 227"/>
            <p:cNvSpPr>
              <a:spLocks noChangeShapeType="1"/>
            </p:cNvSpPr>
            <p:nvPr/>
          </p:nvSpPr>
          <p:spPr bwMode="auto">
            <a:xfrm>
              <a:off x="43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6" name="Line 228"/>
            <p:cNvSpPr>
              <a:spLocks noChangeShapeType="1"/>
            </p:cNvSpPr>
            <p:nvPr/>
          </p:nvSpPr>
          <p:spPr bwMode="auto">
            <a:xfrm>
              <a:off x="455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7" name="Line 229"/>
            <p:cNvSpPr>
              <a:spLocks noChangeShapeType="1"/>
            </p:cNvSpPr>
            <p:nvPr/>
          </p:nvSpPr>
          <p:spPr bwMode="auto">
            <a:xfrm>
              <a:off x="47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8" name="Line 230"/>
            <p:cNvSpPr>
              <a:spLocks noChangeShapeType="1"/>
            </p:cNvSpPr>
            <p:nvPr/>
          </p:nvSpPr>
          <p:spPr bwMode="auto">
            <a:xfrm>
              <a:off x="50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9" name="Line 231"/>
            <p:cNvSpPr>
              <a:spLocks noChangeShapeType="1"/>
            </p:cNvSpPr>
            <p:nvPr/>
          </p:nvSpPr>
          <p:spPr bwMode="auto">
            <a:xfrm>
              <a:off x="5167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0" name="Line 232"/>
            <p:cNvSpPr>
              <a:spLocks noChangeShapeType="1"/>
            </p:cNvSpPr>
            <p:nvPr/>
          </p:nvSpPr>
          <p:spPr bwMode="auto">
            <a:xfrm>
              <a:off x="49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221" name="Group 233"/>
          <p:cNvGrpSpPr>
            <a:grpSpLocks/>
          </p:cNvGrpSpPr>
          <p:nvPr/>
        </p:nvGrpSpPr>
        <p:grpSpPr bwMode="auto">
          <a:xfrm flipH="1">
            <a:off x="4947874" y="2399717"/>
            <a:ext cx="576064" cy="208499"/>
            <a:chOff x="2880" y="3360"/>
            <a:chExt cx="2400" cy="240"/>
          </a:xfrm>
        </p:grpSpPr>
        <p:sp>
          <p:nvSpPr>
            <p:cNvPr id="222" name="Line 234"/>
            <p:cNvSpPr>
              <a:spLocks noChangeShapeType="1"/>
            </p:cNvSpPr>
            <p:nvPr/>
          </p:nvSpPr>
          <p:spPr bwMode="auto">
            <a:xfrm>
              <a:off x="2880" y="3360"/>
              <a:ext cx="2400" cy="0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3" name="Line 235"/>
            <p:cNvSpPr>
              <a:spLocks noChangeShapeType="1"/>
            </p:cNvSpPr>
            <p:nvPr/>
          </p:nvSpPr>
          <p:spPr bwMode="auto">
            <a:xfrm>
              <a:off x="28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4" name="Line 236"/>
            <p:cNvSpPr>
              <a:spLocks noChangeShapeType="1"/>
            </p:cNvSpPr>
            <p:nvPr/>
          </p:nvSpPr>
          <p:spPr bwMode="auto">
            <a:xfrm>
              <a:off x="52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5" name="Line 237"/>
            <p:cNvSpPr>
              <a:spLocks noChangeShapeType="1"/>
            </p:cNvSpPr>
            <p:nvPr/>
          </p:nvSpPr>
          <p:spPr bwMode="auto">
            <a:xfrm>
              <a:off x="3605" y="3360"/>
              <a:ext cx="0" cy="143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6" name="Line 238"/>
            <p:cNvSpPr>
              <a:spLocks noChangeShapeType="1"/>
            </p:cNvSpPr>
            <p:nvPr/>
          </p:nvSpPr>
          <p:spPr bwMode="auto">
            <a:xfrm>
              <a:off x="4024" y="3360"/>
              <a:ext cx="0" cy="143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7" name="Line 239"/>
            <p:cNvSpPr>
              <a:spLocks noChangeShapeType="1"/>
            </p:cNvSpPr>
            <p:nvPr/>
          </p:nvSpPr>
          <p:spPr bwMode="auto">
            <a:xfrm>
              <a:off x="4324" y="3360"/>
              <a:ext cx="0" cy="143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8" name="Line 240"/>
            <p:cNvSpPr>
              <a:spLocks noChangeShapeType="1"/>
            </p:cNvSpPr>
            <p:nvPr/>
          </p:nvSpPr>
          <p:spPr bwMode="auto">
            <a:xfrm>
              <a:off x="4555" y="3360"/>
              <a:ext cx="0" cy="143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9" name="Line 241"/>
            <p:cNvSpPr>
              <a:spLocks noChangeShapeType="1"/>
            </p:cNvSpPr>
            <p:nvPr/>
          </p:nvSpPr>
          <p:spPr bwMode="auto">
            <a:xfrm>
              <a:off x="4749" y="3360"/>
              <a:ext cx="0" cy="143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30" name="Line 242"/>
            <p:cNvSpPr>
              <a:spLocks noChangeShapeType="1"/>
            </p:cNvSpPr>
            <p:nvPr/>
          </p:nvSpPr>
          <p:spPr bwMode="auto">
            <a:xfrm>
              <a:off x="5049" y="3360"/>
              <a:ext cx="0" cy="143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31" name="Line 243"/>
            <p:cNvSpPr>
              <a:spLocks noChangeShapeType="1"/>
            </p:cNvSpPr>
            <p:nvPr/>
          </p:nvSpPr>
          <p:spPr bwMode="auto">
            <a:xfrm>
              <a:off x="5168" y="3360"/>
              <a:ext cx="0" cy="143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32" name="Line 244"/>
            <p:cNvSpPr>
              <a:spLocks noChangeShapeType="1"/>
            </p:cNvSpPr>
            <p:nvPr/>
          </p:nvSpPr>
          <p:spPr bwMode="auto">
            <a:xfrm>
              <a:off x="4905" y="3360"/>
              <a:ext cx="0" cy="143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233" name="Group 245"/>
          <p:cNvGrpSpPr>
            <a:grpSpLocks/>
          </p:cNvGrpSpPr>
          <p:nvPr/>
        </p:nvGrpSpPr>
        <p:grpSpPr bwMode="auto">
          <a:xfrm flipH="1">
            <a:off x="4364309" y="2399717"/>
            <a:ext cx="576064" cy="214499"/>
            <a:chOff x="2880" y="3360"/>
            <a:chExt cx="2400" cy="240"/>
          </a:xfrm>
        </p:grpSpPr>
        <p:sp>
          <p:nvSpPr>
            <p:cNvPr id="234" name="Line 246"/>
            <p:cNvSpPr>
              <a:spLocks noChangeShapeType="1"/>
            </p:cNvSpPr>
            <p:nvPr/>
          </p:nvSpPr>
          <p:spPr bwMode="auto">
            <a:xfrm>
              <a:off x="2880" y="3360"/>
              <a:ext cx="2400" cy="0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35" name="Line 247"/>
            <p:cNvSpPr>
              <a:spLocks noChangeShapeType="1"/>
            </p:cNvSpPr>
            <p:nvPr/>
          </p:nvSpPr>
          <p:spPr bwMode="auto">
            <a:xfrm>
              <a:off x="28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36" name="Line 248"/>
            <p:cNvSpPr>
              <a:spLocks noChangeShapeType="1"/>
            </p:cNvSpPr>
            <p:nvPr/>
          </p:nvSpPr>
          <p:spPr bwMode="auto">
            <a:xfrm>
              <a:off x="52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37" name="Line 249"/>
            <p:cNvSpPr>
              <a:spLocks noChangeShapeType="1"/>
            </p:cNvSpPr>
            <p:nvPr/>
          </p:nvSpPr>
          <p:spPr bwMode="auto">
            <a:xfrm>
              <a:off x="36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38" name="Line 250"/>
            <p:cNvSpPr>
              <a:spLocks noChangeShapeType="1"/>
            </p:cNvSpPr>
            <p:nvPr/>
          </p:nvSpPr>
          <p:spPr bwMode="auto">
            <a:xfrm>
              <a:off x="40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39" name="Line 251"/>
            <p:cNvSpPr>
              <a:spLocks noChangeShapeType="1"/>
            </p:cNvSpPr>
            <p:nvPr/>
          </p:nvSpPr>
          <p:spPr bwMode="auto">
            <a:xfrm>
              <a:off x="43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0" name="Line 252"/>
            <p:cNvSpPr>
              <a:spLocks noChangeShapeType="1"/>
            </p:cNvSpPr>
            <p:nvPr/>
          </p:nvSpPr>
          <p:spPr bwMode="auto">
            <a:xfrm>
              <a:off x="455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1" name="Line 253"/>
            <p:cNvSpPr>
              <a:spLocks noChangeShapeType="1"/>
            </p:cNvSpPr>
            <p:nvPr/>
          </p:nvSpPr>
          <p:spPr bwMode="auto">
            <a:xfrm>
              <a:off x="47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2" name="Line 254"/>
            <p:cNvSpPr>
              <a:spLocks noChangeShapeType="1"/>
            </p:cNvSpPr>
            <p:nvPr/>
          </p:nvSpPr>
          <p:spPr bwMode="auto">
            <a:xfrm>
              <a:off x="50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3" name="Line 255"/>
            <p:cNvSpPr>
              <a:spLocks noChangeShapeType="1"/>
            </p:cNvSpPr>
            <p:nvPr/>
          </p:nvSpPr>
          <p:spPr bwMode="auto">
            <a:xfrm>
              <a:off x="5168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4" name="Line 256"/>
            <p:cNvSpPr>
              <a:spLocks noChangeShapeType="1"/>
            </p:cNvSpPr>
            <p:nvPr/>
          </p:nvSpPr>
          <p:spPr bwMode="auto">
            <a:xfrm>
              <a:off x="49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245" name="Group 257"/>
          <p:cNvGrpSpPr>
            <a:grpSpLocks/>
          </p:cNvGrpSpPr>
          <p:nvPr/>
        </p:nvGrpSpPr>
        <p:grpSpPr bwMode="auto">
          <a:xfrm flipH="1">
            <a:off x="3788245" y="2399717"/>
            <a:ext cx="576064" cy="214499"/>
            <a:chOff x="2880" y="3360"/>
            <a:chExt cx="2400" cy="240"/>
          </a:xfrm>
        </p:grpSpPr>
        <p:sp>
          <p:nvSpPr>
            <p:cNvPr id="246" name="Line 258"/>
            <p:cNvSpPr>
              <a:spLocks noChangeShapeType="1"/>
            </p:cNvSpPr>
            <p:nvPr/>
          </p:nvSpPr>
          <p:spPr bwMode="auto">
            <a:xfrm>
              <a:off x="2880" y="3360"/>
              <a:ext cx="2400" cy="0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7" name="Line 259"/>
            <p:cNvSpPr>
              <a:spLocks noChangeShapeType="1"/>
            </p:cNvSpPr>
            <p:nvPr/>
          </p:nvSpPr>
          <p:spPr bwMode="auto">
            <a:xfrm>
              <a:off x="28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8" name="Line 260"/>
            <p:cNvSpPr>
              <a:spLocks noChangeShapeType="1"/>
            </p:cNvSpPr>
            <p:nvPr/>
          </p:nvSpPr>
          <p:spPr bwMode="auto">
            <a:xfrm>
              <a:off x="52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9" name="Line 261"/>
            <p:cNvSpPr>
              <a:spLocks noChangeShapeType="1"/>
            </p:cNvSpPr>
            <p:nvPr/>
          </p:nvSpPr>
          <p:spPr bwMode="auto">
            <a:xfrm>
              <a:off x="36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0" name="Line 262"/>
            <p:cNvSpPr>
              <a:spLocks noChangeShapeType="1"/>
            </p:cNvSpPr>
            <p:nvPr/>
          </p:nvSpPr>
          <p:spPr bwMode="auto">
            <a:xfrm>
              <a:off x="40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1" name="Line 263"/>
            <p:cNvSpPr>
              <a:spLocks noChangeShapeType="1"/>
            </p:cNvSpPr>
            <p:nvPr/>
          </p:nvSpPr>
          <p:spPr bwMode="auto">
            <a:xfrm>
              <a:off x="43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2" name="Line 264"/>
            <p:cNvSpPr>
              <a:spLocks noChangeShapeType="1"/>
            </p:cNvSpPr>
            <p:nvPr/>
          </p:nvSpPr>
          <p:spPr bwMode="auto">
            <a:xfrm>
              <a:off x="455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3" name="Line 265"/>
            <p:cNvSpPr>
              <a:spLocks noChangeShapeType="1"/>
            </p:cNvSpPr>
            <p:nvPr/>
          </p:nvSpPr>
          <p:spPr bwMode="auto">
            <a:xfrm>
              <a:off x="47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4" name="Line 266"/>
            <p:cNvSpPr>
              <a:spLocks noChangeShapeType="1"/>
            </p:cNvSpPr>
            <p:nvPr/>
          </p:nvSpPr>
          <p:spPr bwMode="auto">
            <a:xfrm>
              <a:off x="50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5" name="Line 267"/>
            <p:cNvSpPr>
              <a:spLocks noChangeShapeType="1"/>
            </p:cNvSpPr>
            <p:nvPr/>
          </p:nvSpPr>
          <p:spPr bwMode="auto">
            <a:xfrm>
              <a:off x="5168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6" name="Line 268"/>
            <p:cNvSpPr>
              <a:spLocks noChangeShapeType="1"/>
            </p:cNvSpPr>
            <p:nvPr/>
          </p:nvSpPr>
          <p:spPr bwMode="auto">
            <a:xfrm>
              <a:off x="49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257" name="Group 269"/>
          <p:cNvGrpSpPr>
            <a:grpSpLocks/>
          </p:cNvGrpSpPr>
          <p:nvPr/>
        </p:nvGrpSpPr>
        <p:grpSpPr bwMode="auto">
          <a:xfrm flipH="1">
            <a:off x="3212181" y="2399717"/>
            <a:ext cx="576064" cy="214499"/>
            <a:chOff x="2880" y="3360"/>
            <a:chExt cx="2400" cy="240"/>
          </a:xfrm>
        </p:grpSpPr>
        <p:sp>
          <p:nvSpPr>
            <p:cNvPr id="258" name="Line 270"/>
            <p:cNvSpPr>
              <a:spLocks noChangeShapeType="1"/>
            </p:cNvSpPr>
            <p:nvPr/>
          </p:nvSpPr>
          <p:spPr bwMode="auto">
            <a:xfrm>
              <a:off x="2880" y="3360"/>
              <a:ext cx="2400" cy="0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9" name="Line 271"/>
            <p:cNvSpPr>
              <a:spLocks noChangeShapeType="1"/>
            </p:cNvSpPr>
            <p:nvPr/>
          </p:nvSpPr>
          <p:spPr bwMode="auto">
            <a:xfrm>
              <a:off x="28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60" name="Line 272"/>
            <p:cNvSpPr>
              <a:spLocks noChangeShapeType="1"/>
            </p:cNvSpPr>
            <p:nvPr/>
          </p:nvSpPr>
          <p:spPr bwMode="auto">
            <a:xfrm>
              <a:off x="52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61" name="Line 273"/>
            <p:cNvSpPr>
              <a:spLocks noChangeShapeType="1"/>
            </p:cNvSpPr>
            <p:nvPr/>
          </p:nvSpPr>
          <p:spPr bwMode="auto">
            <a:xfrm>
              <a:off x="36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62" name="Line 274"/>
            <p:cNvSpPr>
              <a:spLocks noChangeShapeType="1"/>
            </p:cNvSpPr>
            <p:nvPr/>
          </p:nvSpPr>
          <p:spPr bwMode="auto">
            <a:xfrm>
              <a:off x="40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63" name="Line 275"/>
            <p:cNvSpPr>
              <a:spLocks noChangeShapeType="1"/>
            </p:cNvSpPr>
            <p:nvPr/>
          </p:nvSpPr>
          <p:spPr bwMode="auto">
            <a:xfrm>
              <a:off x="43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64" name="Line 276"/>
            <p:cNvSpPr>
              <a:spLocks noChangeShapeType="1"/>
            </p:cNvSpPr>
            <p:nvPr/>
          </p:nvSpPr>
          <p:spPr bwMode="auto">
            <a:xfrm>
              <a:off x="455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65" name="Line 277"/>
            <p:cNvSpPr>
              <a:spLocks noChangeShapeType="1"/>
            </p:cNvSpPr>
            <p:nvPr/>
          </p:nvSpPr>
          <p:spPr bwMode="auto">
            <a:xfrm>
              <a:off x="47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66" name="Line 278"/>
            <p:cNvSpPr>
              <a:spLocks noChangeShapeType="1"/>
            </p:cNvSpPr>
            <p:nvPr/>
          </p:nvSpPr>
          <p:spPr bwMode="auto">
            <a:xfrm>
              <a:off x="50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67" name="Line 279"/>
            <p:cNvSpPr>
              <a:spLocks noChangeShapeType="1"/>
            </p:cNvSpPr>
            <p:nvPr/>
          </p:nvSpPr>
          <p:spPr bwMode="auto">
            <a:xfrm>
              <a:off x="5168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68" name="Line 280"/>
            <p:cNvSpPr>
              <a:spLocks noChangeShapeType="1"/>
            </p:cNvSpPr>
            <p:nvPr/>
          </p:nvSpPr>
          <p:spPr bwMode="auto">
            <a:xfrm>
              <a:off x="49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269" name="Group 281"/>
          <p:cNvGrpSpPr>
            <a:grpSpLocks/>
          </p:cNvGrpSpPr>
          <p:nvPr/>
        </p:nvGrpSpPr>
        <p:grpSpPr bwMode="auto">
          <a:xfrm flipH="1">
            <a:off x="2636117" y="2399717"/>
            <a:ext cx="576064" cy="214499"/>
            <a:chOff x="2880" y="3360"/>
            <a:chExt cx="2400" cy="240"/>
          </a:xfrm>
        </p:grpSpPr>
        <p:sp>
          <p:nvSpPr>
            <p:cNvPr id="270" name="Line 282"/>
            <p:cNvSpPr>
              <a:spLocks noChangeShapeType="1"/>
            </p:cNvSpPr>
            <p:nvPr/>
          </p:nvSpPr>
          <p:spPr bwMode="auto">
            <a:xfrm>
              <a:off x="2880" y="3360"/>
              <a:ext cx="2400" cy="0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71" name="Line 283"/>
            <p:cNvSpPr>
              <a:spLocks noChangeShapeType="1"/>
            </p:cNvSpPr>
            <p:nvPr/>
          </p:nvSpPr>
          <p:spPr bwMode="auto">
            <a:xfrm>
              <a:off x="28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72" name="Line 284"/>
            <p:cNvSpPr>
              <a:spLocks noChangeShapeType="1"/>
            </p:cNvSpPr>
            <p:nvPr/>
          </p:nvSpPr>
          <p:spPr bwMode="auto">
            <a:xfrm>
              <a:off x="52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73" name="Line 285"/>
            <p:cNvSpPr>
              <a:spLocks noChangeShapeType="1"/>
            </p:cNvSpPr>
            <p:nvPr/>
          </p:nvSpPr>
          <p:spPr bwMode="auto">
            <a:xfrm>
              <a:off x="36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74" name="Line 286"/>
            <p:cNvSpPr>
              <a:spLocks noChangeShapeType="1"/>
            </p:cNvSpPr>
            <p:nvPr/>
          </p:nvSpPr>
          <p:spPr bwMode="auto">
            <a:xfrm>
              <a:off x="40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75" name="Line 287"/>
            <p:cNvSpPr>
              <a:spLocks noChangeShapeType="1"/>
            </p:cNvSpPr>
            <p:nvPr/>
          </p:nvSpPr>
          <p:spPr bwMode="auto">
            <a:xfrm>
              <a:off x="43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76" name="Line 288"/>
            <p:cNvSpPr>
              <a:spLocks noChangeShapeType="1"/>
            </p:cNvSpPr>
            <p:nvPr/>
          </p:nvSpPr>
          <p:spPr bwMode="auto">
            <a:xfrm>
              <a:off x="455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77" name="Line 289"/>
            <p:cNvSpPr>
              <a:spLocks noChangeShapeType="1"/>
            </p:cNvSpPr>
            <p:nvPr/>
          </p:nvSpPr>
          <p:spPr bwMode="auto">
            <a:xfrm>
              <a:off x="47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78" name="Line 290"/>
            <p:cNvSpPr>
              <a:spLocks noChangeShapeType="1"/>
            </p:cNvSpPr>
            <p:nvPr/>
          </p:nvSpPr>
          <p:spPr bwMode="auto">
            <a:xfrm>
              <a:off x="50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79" name="Line 291"/>
            <p:cNvSpPr>
              <a:spLocks noChangeShapeType="1"/>
            </p:cNvSpPr>
            <p:nvPr/>
          </p:nvSpPr>
          <p:spPr bwMode="auto">
            <a:xfrm>
              <a:off x="5168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80" name="Line 292"/>
            <p:cNvSpPr>
              <a:spLocks noChangeShapeType="1"/>
            </p:cNvSpPr>
            <p:nvPr/>
          </p:nvSpPr>
          <p:spPr bwMode="auto">
            <a:xfrm>
              <a:off x="49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281" name="Group 293"/>
          <p:cNvGrpSpPr>
            <a:grpSpLocks/>
          </p:cNvGrpSpPr>
          <p:nvPr/>
        </p:nvGrpSpPr>
        <p:grpSpPr bwMode="auto">
          <a:xfrm flipH="1">
            <a:off x="2060052" y="2399717"/>
            <a:ext cx="576064" cy="214499"/>
            <a:chOff x="2880" y="3360"/>
            <a:chExt cx="2400" cy="240"/>
          </a:xfrm>
        </p:grpSpPr>
        <p:sp>
          <p:nvSpPr>
            <p:cNvPr id="282" name="Line 294"/>
            <p:cNvSpPr>
              <a:spLocks noChangeShapeType="1"/>
            </p:cNvSpPr>
            <p:nvPr/>
          </p:nvSpPr>
          <p:spPr bwMode="auto">
            <a:xfrm>
              <a:off x="2880" y="3360"/>
              <a:ext cx="2400" cy="0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83" name="Line 295"/>
            <p:cNvSpPr>
              <a:spLocks noChangeShapeType="1"/>
            </p:cNvSpPr>
            <p:nvPr/>
          </p:nvSpPr>
          <p:spPr bwMode="auto">
            <a:xfrm>
              <a:off x="28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84" name="Line 296"/>
            <p:cNvSpPr>
              <a:spLocks noChangeShapeType="1"/>
            </p:cNvSpPr>
            <p:nvPr/>
          </p:nvSpPr>
          <p:spPr bwMode="auto">
            <a:xfrm>
              <a:off x="52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85" name="Line 297"/>
            <p:cNvSpPr>
              <a:spLocks noChangeShapeType="1"/>
            </p:cNvSpPr>
            <p:nvPr/>
          </p:nvSpPr>
          <p:spPr bwMode="auto">
            <a:xfrm>
              <a:off x="36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86" name="Line 298"/>
            <p:cNvSpPr>
              <a:spLocks noChangeShapeType="1"/>
            </p:cNvSpPr>
            <p:nvPr/>
          </p:nvSpPr>
          <p:spPr bwMode="auto">
            <a:xfrm>
              <a:off x="40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87" name="Line 299"/>
            <p:cNvSpPr>
              <a:spLocks noChangeShapeType="1"/>
            </p:cNvSpPr>
            <p:nvPr/>
          </p:nvSpPr>
          <p:spPr bwMode="auto">
            <a:xfrm>
              <a:off x="43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88" name="Line 300"/>
            <p:cNvSpPr>
              <a:spLocks noChangeShapeType="1"/>
            </p:cNvSpPr>
            <p:nvPr/>
          </p:nvSpPr>
          <p:spPr bwMode="auto">
            <a:xfrm>
              <a:off x="455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89" name="Line 301"/>
            <p:cNvSpPr>
              <a:spLocks noChangeShapeType="1"/>
            </p:cNvSpPr>
            <p:nvPr/>
          </p:nvSpPr>
          <p:spPr bwMode="auto">
            <a:xfrm>
              <a:off x="47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0" name="Line 302"/>
            <p:cNvSpPr>
              <a:spLocks noChangeShapeType="1"/>
            </p:cNvSpPr>
            <p:nvPr/>
          </p:nvSpPr>
          <p:spPr bwMode="auto">
            <a:xfrm>
              <a:off x="50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1" name="Line 303"/>
            <p:cNvSpPr>
              <a:spLocks noChangeShapeType="1"/>
            </p:cNvSpPr>
            <p:nvPr/>
          </p:nvSpPr>
          <p:spPr bwMode="auto">
            <a:xfrm>
              <a:off x="5167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2" name="Line 304"/>
            <p:cNvSpPr>
              <a:spLocks noChangeShapeType="1"/>
            </p:cNvSpPr>
            <p:nvPr/>
          </p:nvSpPr>
          <p:spPr bwMode="auto">
            <a:xfrm>
              <a:off x="49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293" name="Group 305"/>
          <p:cNvGrpSpPr>
            <a:grpSpLocks/>
          </p:cNvGrpSpPr>
          <p:nvPr/>
        </p:nvGrpSpPr>
        <p:grpSpPr bwMode="auto">
          <a:xfrm flipH="1">
            <a:off x="1483988" y="2399717"/>
            <a:ext cx="576064" cy="214499"/>
            <a:chOff x="2880" y="3360"/>
            <a:chExt cx="2400" cy="240"/>
          </a:xfrm>
        </p:grpSpPr>
        <p:sp>
          <p:nvSpPr>
            <p:cNvPr id="294" name="Line 306"/>
            <p:cNvSpPr>
              <a:spLocks noChangeShapeType="1"/>
            </p:cNvSpPr>
            <p:nvPr/>
          </p:nvSpPr>
          <p:spPr bwMode="auto">
            <a:xfrm>
              <a:off x="2880" y="3360"/>
              <a:ext cx="2400" cy="0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5" name="Line 307"/>
            <p:cNvSpPr>
              <a:spLocks noChangeShapeType="1"/>
            </p:cNvSpPr>
            <p:nvPr/>
          </p:nvSpPr>
          <p:spPr bwMode="auto">
            <a:xfrm>
              <a:off x="28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6" name="Line 308"/>
            <p:cNvSpPr>
              <a:spLocks noChangeShapeType="1"/>
            </p:cNvSpPr>
            <p:nvPr/>
          </p:nvSpPr>
          <p:spPr bwMode="auto">
            <a:xfrm>
              <a:off x="52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7" name="Line 309"/>
            <p:cNvSpPr>
              <a:spLocks noChangeShapeType="1"/>
            </p:cNvSpPr>
            <p:nvPr/>
          </p:nvSpPr>
          <p:spPr bwMode="auto">
            <a:xfrm>
              <a:off x="36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8" name="Line 310"/>
            <p:cNvSpPr>
              <a:spLocks noChangeShapeType="1"/>
            </p:cNvSpPr>
            <p:nvPr/>
          </p:nvSpPr>
          <p:spPr bwMode="auto">
            <a:xfrm>
              <a:off x="40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" name="Line 311"/>
            <p:cNvSpPr>
              <a:spLocks noChangeShapeType="1"/>
            </p:cNvSpPr>
            <p:nvPr/>
          </p:nvSpPr>
          <p:spPr bwMode="auto">
            <a:xfrm>
              <a:off x="43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0" name="Line 312"/>
            <p:cNvSpPr>
              <a:spLocks noChangeShapeType="1"/>
            </p:cNvSpPr>
            <p:nvPr/>
          </p:nvSpPr>
          <p:spPr bwMode="auto">
            <a:xfrm>
              <a:off x="455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1" name="Line 313"/>
            <p:cNvSpPr>
              <a:spLocks noChangeShapeType="1"/>
            </p:cNvSpPr>
            <p:nvPr/>
          </p:nvSpPr>
          <p:spPr bwMode="auto">
            <a:xfrm>
              <a:off x="47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2" name="Line 314"/>
            <p:cNvSpPr>
              <a:spLocks noChangeShapeType="1"/>
            </p:cNvSpPr>
            <p:nvPr/>
          </p:nvSpPr>
          <p:spPr bwMode="auto">
            <a:xfrm>
              <a:off x="50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3" name="Line 315"/>
            <p:cNvSpPr>
              <a:spLocks noChangeShapeType="1"/>
            </p:cNvSpPr>
            <p:nvPr/>
          </p:nvSpPr>
          <p:spPr bwMode="auto">
            <a:xfrm>
              <a:off x="5168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4" name="Line 316"/>
            <p:cNvSpPr>
              <a:spLocks noChangeShapeType="1"/>
            </p:cNvSpPr>
            <p:nvPr/>
          </p:nvSpPr>
          <p:spPr bwMode="auto">
            <a:xfrm>
              <a:off x="49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305" name="Group 317"/>
          <p:cNvGrpSpPr>
            <a:grpSpLocks/>
          </p:cNvGrpSpPr>
          <p:nvPr/>
        </p:nvGrpSpPr>
        <p:grpSpPr bwMode="auto">
          <a:xfrm flipH="1">
            <a:off x="907924" y="2399717"/>
            <a:ext cx="576064" cy="214499"/>
            <a:chOff x="2880" y="3360"/>
            <a:chExt cx="2400" cy="240"/>
          </a:xfrm>
        </p:grpSpPr>
        <p:sp>
          <p:nvSpPr>
            <p:cNvPr id="306" name="Line 318"/>
            <p:cNvSpPr>
              <a:spLocks noChangeShapeType="1"/>
            </p:cNvSpPr>
            <p:nvPr/>
          </p:nvSpPr>
          <p:spPr bwMode="auto">
            <a:xfrm>
              <a:off x="2880" y="3360"/>
              <a:ext cx="2400" cy="0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7" name="Line 319"/>
            <p:cNvSpPr>
              <a:spLocks noChangeShapeType="1"/>
            </p:cNvSpPr>
            <p:nvPr/>
          </p:nvSpPr>
          <p:spPr bwMode="auto">
            <a:xfrm>
              <a:off x="28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8" name="Line 320"/>
            <p:cNvSpPr>
              <a:spLocks noChangeShapeType="1"/>
            </p:cNvSpPr>
            <p:nvPr/>
          </p:nvSpPr>
          <p:spPr bwMode="auto">
            <a:xfrm>
              <a:off x="52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9" name="Line 321"/>
            <p:cNvSpPr>
              <a:spLocks noChangeShapeType="1"/>
            </p:cNvSpPr>
            <p:nvPr/>
          </p:nvSpPr>
          <p:spPr bwMode="auto">
            <a:xfrm>
              <a:off x="36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10" name="Line 322"/>
            <p:cNvSpPr>
              <a:spLocks noChangeShapeType="1"/>
            </p:cNvSpPr>
            <p:nvPr/>
          </p:nvSpPr>
          <p:spPr bwMode="auto">
            <a:xfrm>
              <a:off x="40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11" name="Line 323"/>
            <p:cNvSpPr>
              <a:spLocks noChangeShapeType="1"/>
            </p:cNvSpPr>
            <p:nvPr/>
          </p:nvSpPr>
          <p:spPr bwMode="auto">
            <a:xfrm>
              <a:off x="43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12" name="Line 324"/>
            <p:cNvSpPr>
              <a:spLocks noChangeShapeType="1"/>
            </p:cNvSpPr>
            <p:nvPr/>
          </p:nvSpPr>
          <p:spPr bwMode="auto">
            <a:xfrm>
              <a:off x="455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13" name="Line 325"/>
            <p:cNvSpPr>
              <a:spLocks noChangeShapeType="1"/>
            </p:cNvSpPr>
            <p:nvPr/>
          </p:nvSpPr>
          <p:spPr bwMode="auto">
            <a:xfrm>
              <a:off x="47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14" name="Line 326"/>
            <p:cNvSpPr>
              <a:spLocks noChangeShapeType="1"/>
            </p:cNvSpPr>
            <p:nvPr/>
          </p:nvSpPr>
          <p:spPr bwMode="auto">
            <a:xfrm>
              <a:off x="50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15" name="Line 327"/>
            <p:cNvSpPr>
              <a:spLocks noChangeShapeType="1"/>
            </p:cNvSpPr>
            <p:nvPr/>
          </p:nvSpPr>
          <p:spPr bwMode="auto">
            <a:xfrm>
              <a:off x="5168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16" name="Line 328"/>
            <p:cNvSpPr>
              <a:spLocks noChangeShapeType="1"/>
            </p:cNvSpPr>
            <p:nvPr/>
          </p:nvSpPr>
          <p:spPr bwMode="auto">
            <a:xfrm>
              <a:off x="49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317" name="Group 329"/>
          <p:cNvGrpSpPr>
            <a:grpSpLocks/>
          </p:cNvGrpSpPr>
          <p:nvPr/>
        </p:nvGrpSpPr>
        <p:grpSpPr bwMode="auto">
          <a:xfrm flipH="1">
            <a:off x="7244629" y="2399717"/>
            <a:ext cx="576064" cy="214499"/>
            <a:chOff x="2880" y="3360"/>
            <a:chExt cx="2400" cy="240"/>
          </a:xfrm>
        </p:grpSpPr>
        <p:sp>
          <p:nvSpPr>
            <p:cNvPr id="318" name="Line 330"/>
            <p:cNvSpPr>
              <a:spLocks noChangeShapeType="1"/>
            </p:cNvSpPr>
            <p:nvPr/>
          </p:nvSpPr>
          <p:spPr bwMode="auto">
            <a:xfrm>
              <a:off x="2880" y="3360"/>
              <a:ext cx="2400" cy="0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19" name="Line 331"/>
            <p:cNvSpPr>
              <a:spLocks noChangeShapeType="1"/>
            </p:cNvSpPr>
            <p:nvPr/>
          </p:nvSpPr>
          <p:spPr bwMode="auto">
            <a:xfrm>
              <a:off x="28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20" name="Line 332"/>
            <p:cNvSpPr>
              <a:spLocks noChangeShapeType="1"/>
            </p:cNvSpPr>
            <p:nvPr/>
          </p:nvSpPr>
          <p:spPr bwMode="auto">
            <a:xfrm>
              <a:off x="52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21" name="Line 333"/>
            <p:cNvSpPr>
              <a:spLocks noChangeShapeType="1"/>
            </p:cNvSpPr>
            <p:nvPr/>
          </p:nvSpPr>
          <p:spPr bwMode="auto">
            <a:xfrm>
              <a:off x="36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22" name="Line 334"/>
            <p:cNvSpPr>
              <a:spLocks noChangeShapeType="1"/>
            </p:cNvSpPr>
            <p:nvPr/>
          </p:nvSpPr>
          <p:spPr bwMode="auto">
            <a:xfrm>
              <a:off x="40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23" name="Line 335"/>
            <p:cNvSpPr>
              <a:spLocks noChangeShapeType="1"/>
            </p:cNvSpPr>
            <p:nvPr/>
          </p:nvSpPr>
          <p:spPr bwMode="auto">
            <a:xfrm>
              <a:off x="43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24" name="Line 336"/>
            <p:cNvSpPr>
              <a:spLocks noChangeShapeType="1"/>
            </p:cNvSpPr>
            <p:nvPr/>
          </p:nvSpPr>
          <p:spPr bwMode="auto">
            <a:xfrm>
              <a:off x="455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25" name="Line 337"/>
            <p:cNvSpPr>
              <a:spLocks noChangeShapeType="1"/>
            </p:cNvSpPr>
            <p:nvPr/>
          </p:nvSpPr>
          <p:spPr bwMode="auto">
            <a:xfrm>
              <a:off x="47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26" name="Line 338"/>
            <p:cNvSpPr>
              <a:spLocks noChangeShapeType="1"/>
            </p:cNvSpPr>
            <p:nvPr/>
          </p:nvSpPr>
          <p:spPr bwMode="auto">
            <a:xfrm>
              <a:off x="50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27" name="Line 339"/>
            <p:cNvSpPr>
              <a:spLocks noChangeShapeType="1"/>
            </p:cNvSpPr>
            <p:nvPr/>
          </p:nvSpPr>
          <p:spPr bwMode="auto">
            <a:xfrm>
              <a:off x="5168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28" name="Line 340"/>
            <p:cNvSpPr>
              <a:spLocks noChangeShapeType="1"/>
            </p:cNvSpPr>
            <p:nvPr/>
          </p:nvSpPr>
          <p:spPr bwMode="auto">
            <a:xfrm>
              <a:off x="49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329" name="Group 341"/>
          <p:cNvGrpSpPr>
            <a:grpSpLocks/>
          </p:cNvGrpSpPr>
          <p:nvPr/>
        </p:nvGrpSpPr>
        <p:grpSpPr bwMode="auto">
          <a:xfrm flipH="1">
            <a:off x="7820693" y="2399717"/>
            <a:ext cx="576064" cy="214499"/>
            <a:chOff x="2880" y="3360"/>
            <a:chExt cx="2400" cy="240"/>
          </a:xfrm>
        </p:grpSpPr>
        <p:sp>
          <p:nvSpPr>
            <p:cNvPr id="330" name="Line 342"/>
            <p:cNvSpPr>
              <a:spLocks noChangeShapeType="1"/>
            </p:cNvSpPr>
            <p:nvPr/>
          </p:nvSpPr>
          <p:spPr bwMode="auto">
            <a:xfrm>
              <a:off x="2880" y="3360"/>
              <a:ext cx="2400" cy="0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31" name="Line 343"/>
            <p:cNvSpPr>
              <a:spLocks noChangeShapeType="1"/>
            </p:cNvSpPr>
            <p:nvPr/>
          </p:nvSpPr>
          <p:spPr bwMode="auto">
            <a:xfrm>
              <a:off x="28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32" name="Line 344"/>
            <p:cNvSpPr>
              <a:spLocks noChangeShapeType="1"/>
            </p:cNvSpPr>
            <p:nvPr/>
          </p:nvSpPr>
          <p:spPr bwMode="auto">
            <a:xfrm>
              <a:off x="52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33" name="Line 345"/>
            <p:cNvSpPr>
              <a:spLocks noChangeShapeType="1"/>
            </p:cNvSpPr>
            <p:nvPr/>
          </p:nvSpPr>
          <p:spPr bwMode="auto">
            <a:xfrm>
              <a:off x="36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34" name="Line 346"/>
            <p:cNvSpPr>
              <a:spLocks noChangeShapeType="1"/>
            </p:cNvSpPr>
            <p:nvPr/>
          </p:nvSpPr>
          <p:spPr bwMode="auto">
            <a:xfrm>
              <a:off x="40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35" name="Line 347"/>
            <p:cNvSpPr>
              <a:spLocks noChangeShapeType="1"/>
            </p:cNvSpPr>
            <p:nvPr/>
          </p:nvSpPr>
          <p:spPr bwMode="auto">
            <a:xfrm>
              <a:off x="43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36" name="Line 348"/>
            <p:cNvSpPr>
              <a:spLocks noChangeShapeType="1"/>
            </p:cNvSpPr>
            <p:nvPr/>
          </p:nvSpPr>
          <p:spPr bwMode="auto">
            <a:xfrm>
              <a:off x="455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37" name="Line 349"/>
            <p:cNvSpPr>
              <a:spLocks noChangeShapeType="1"/>
            </p:cNvSpPr>
            <p:nvPr/>
          </p:nvSpPr>
          <p:spPr bwMode="auto">
            <a:xfrm>
              <a:off x="47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38" name="Line 350"/>
            <p:cNvSpPr>
              <a:spLocks noChangeShapeType="1"/>
            </p:cNvSpPr>
            <p:nvPr/>
          </p:nvSpPr>
          <p:spPr bwMode="auto">
            <a:xfrm>
              <a:off x="50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39" name="Line 351"/>
            <p:cNvSpPr>
              <a:spLocks noChangeShapeType="1"/>
            </p:cNvSpPr>
            <p:nvPr/>
          </p:nvSpPr>
          <p:spPr bwMode="auto">
            <a:xfrm>
              <a:off x="5168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40" name="Line 352"/>
            <p:cNvSpPr>
              <a:spLocks noChangeShapeType="1"/>
            </p:cNvSpPr>
            <p:nvPr/>
          </p:nvSpPr>
          <p:spPr bwMode="auto">
            <a:xfrm>
              <a:off x="49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341" name="Line 353"/>
          <p:cNvSpPr>
            <a:spLocks noChangeShapeType="1"/>
          </p:cNvSpPr>
          <p:nvPr/>
        </p:nvSpPr>
        <p:spPr bwMode="auto">
          <a:xfrm flipH="1">
            <a:off x="43581" y="2399717"/>
            <a:ext cx="360040" cy="0"/>
          </a:xfrm>
          <a:prstGeom prst="line">
            <a:avLst/>
          </a:prstGeom>
          <a:noFill/>
          <a:ln w="25400">
            <a:solidFill>
              <a:schemeClr val="tx1">
                <a:lumMod val="65000"/>
                <a:lumOff val="35000"/>
              </a:schemeClr>
            </a:solidFill>
            <a:round/>
            <a:headEnd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/>
          </a:p>
        </p:txBody>
      </p:sp>
      <p:grpSp>
        <p:nvGrpSpPr>
          <p:cNvPr id="342" name="Group 359"/>
          <p:cNvGrpSpPr>
            <a:grpSpLocks/>
          </p:cNvGrpSpPr>
          <p:nvPr/>
        </p:nvGrpSpPr>
        <p:grpSpPr bwMode="auto">
          <a:xfrm flipH="1">
            <a:off x="8396757" y="2399717"/>
            <a:ext cx="576064" cy="214499"/>
            <a:chOff x="2880" y="3360"/>
            <a:chExt cx="2400" cy="240"/>
          </a:xfrm>
        </p:grpSpPr>
        <p:sp>
          <p:nvSpPr>
            <p:cNvPr id="343" name="Line 360"/>
            <p:cNvSpPr>
              <a:spLocks noChangeShapeType="1"/>
            </p:cNvSpPr>
            <p:nvPr/>
          </p:nvSpPr>
          <p:spPr bwMode="auto">
            <a:xfrm>
              <a:off x="2880" y="3360"/>
              <a:ext cx="2400" cy="0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44" name="Line 361"/>
            <p:cNvSpPr>
              <a:spLocks noChangeShapeType="1"/>
            </p:cNvSpPr>
            <p:nvPr/>
          </p:nvSpPr>
          <p:spPr bwMode="auto">
            <a:xfrm>
              <a:off x="28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45" name="Line 362"/>
            <p:cNvSpPr>
              <a:spLocks noChangeShapeType="1"/>
            </p:cNvSpPr>
            <p:nvPr/>
          </p:nvSpPr>
          <p:spPr bwMode="auto">
            <a:xfrm>
              <a:off x="52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46" name="Line 363"/>
            <p:cNvSpPr>
              <a:spLocks noChangeShapeType="1"/>
            </p:cNvSpPr>
            <p:nvPr/>
          </p:nvSpPr>
          <p:spPr bwMode="auto">
            <a:xfrm>
              <a:off x="36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47" name="Line 364"/>
            <p:cNvSpPr>
              <a:spLocks noChangeShapeType="1"/>
            </p:cNvSpPr>
            <p:nvPr/>
          </p:nvSpPr>
          <p:spPr bwMode="auto">
            <a:xfrm>
              <a:off x="40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48" name="Line 365"/>
            <p:cNvSpPr>
              <a:spLocks noChangeShapeType="1"/>
            </p:cNvSpPr>
            <p:nvPr/>
          </p:nvSpPr>
          <p:spPr bwMode="auto">
            <a:xfrm>
              <a:off x="43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49" name="Line 366"/>
            <p:cNvSpPr>
              <a:spLocks noChangeShapeType="1"/>
            </p:cNvSpPr>
            <p:nvPr/>
          </p:nvSpPr>
          <p:spPr bwMode="auto">
            <a:xfrm>
              <a:off x="455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50" name="Line 367"/>
            <p:cNvSpPr>
              <a:spLocks noChangeShapeType="1"/>
            </p:cNvSpPr>
            <p:nvPr/>
          </p:nvSpPr>
          <p:spPr bwMode="auto">
            <a:xfrm>
              <a:off x="47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51" name="Line 368"/>
            <p:cNvSpPr>
              <a:spLocks noChangeShapeType="1"/>
            </p:cNvSpPr>
            <p:nvPr/>
          </p:nvSpPr>
          <p:spPr bwMode="auto">
            <a:xfrm>
              <a:off x="50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52" name="Line 369"/>
            <p:cNvSpPr>
              <a:spLocks noChangeShapeType="1"/>
            </p:cNvSpPr>
            <p:nvPr/>
          </p:nvSpPr>
          <p:spPr bwMode="auto">
            <a:xfrm>
              <a:off x="5168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53" name="Line 370"/>
            <p:cNvSpPr>
              <a:spLocks noChangeShapeType="1"/>
            </p:cNvSpPr>
            <p:nvPr/>
          </p:nvSpPr>
          <p:spPr bwMode="auto">
            <a:xfrm>
              <a:off x="49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354" name="Group 317"/>
          <p:cNvGrpSpPr>
            <a:grpSpLocks/>
          </p:cNvGrpSpPr>
          <p:nvPr/>
        </p:nvGrpSpPr>
        <p:grpSpPr bwMode="auto">
          <a:xfrm flipH="1">
            <a:off x="331637" y="2399717"/>
            <a:ext cx="576064" cy="214499"/>
            <a:chOff x="2880" y="3360"/>
            <a:chExt cx="2400" cy="240"/>
          </a:xfrm>
        </p:grpSpPr>
        <p:sp>
          <p:nvSpPr>
            <p:cNvPr id="355" name="Line 318"/>
            <p:cNvSpPr>
              <a:spLocks noChangeShapeType="1"/>
            </p:cNvSpPr>
            <p:nvPr/>
          </p:nvSpPr>
          <p:spPr bwMode="auto">
            <a:xfrm>
              <a:off x="2880" y="3360"/>
              <a:ext cx="2400" cy="0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56" name="Line 319"/>
            <p:cNvSpPr>
              <a:spLocks noChangeShapeType="1"/>
            </p:cNvSpPr>
            <p:nvPr/>
          </p:nvSpPr>
          <p:spPr bwMode="auto">
            <a:xfrm>
              <a:off x="28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57" name="Line 320"/>
            <p:cNvSpPr>
              <a:spLocks noChangeShapeType="1"/>
            </p:cNvSpPr>
            <p:nvPr/>
          </p:nvSpPr>
          <p:spPr bwMode="auto">
            <a:xfrm>
              <a:off x="52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58" name="Line 321"/>
            <p:cNvSpPr>
              <a:spLocks noChangeShapeType="1"/>
            </p:cNvSpPr>
            <p:nvPr/>
          </p:nvSpPr>
          <p:spPr bwMode="auto">
            <a:xfrm>
              <a:off x="36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59" name="Line 322"/>
            <p:cNvSpPr>
              <a:spLocks noChangeShapeType="1"/>
            </p:cNvSpPr>
            <p:nvPr/>
          </p:nvSpPr>
          <p:spPr bwMode="auto">
            <a:xfrm>
              <a:off x="40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0" name="Line 323"/>
            <p:cNvSpPr>
              <a:spLocks noChangeShapeType="1"/>
            </p:cNvSpPr>
            <p:nvPr/>
          </p:nvSpPr>
          <p:spPr bwMode="auto">
            <a:xfrm>
              <a:off x="43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1" name="Line 324"/>
            <p:cNvSpPr>
              <a:spLocks noChangeShapeType="1"/>
            </p:cNvSpPr>
            <p:nvPr/>
          </p:nvSpPr>
          <p:spPr bwMode="auto">
            <a:xfrm>
              <a:off x="455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2" name="Line 325"/>
            <p:cNvSpPr>
              <a:spLocks noChangeShapeType="1"/>
            </p:cNvSpPr>
            <p:nvPr/>
          </p:nvSpPr>
          <p:spPr bwMode="auto">
            <a:xfrm>
              <a:off x="47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3" name="Line 326"/>
            <p:cNvSpPr>
              <a:spLocks noChangeShapeType="1"/>
            </p:cNvSpPr>
            <p:nvPr/>
          </p:nvSpPr>
          <p:spPr bwMode="auto">
            <a:xfrm>
              <a:off x="50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4" name="Line 327"/>
            <p:cNvSpPr>
              <a:spLocks noChangeShapeType="1"/>
            </p:cNvSpPr>
            <p:nvPr/>
          </p:nvSpPr>
          <p:spPr bwMode="auto">
            <a:xfrm>
              <a:off x="5168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5" name="Line 328"/>
            <p:cNvSpPr>
              <a:spLocks noChangeShapeType="1"/>
            </p:cNvSpPr>
            <p:nvPr/>
          </p:nvSpPr>
          <p:spPr bwMode="auto">
            <a:xfrm>
              <a:off x="49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366" name="Text Box 194"/>
          <p:cNvSpPr txBox="1">
            <a:spLocks noChangeArrowheads="1"/>
          </p:cNvSpPr>
          <p:nvPr/>
        </p:nvSpPr>
        <p:spPr bwMode="auto">
          <a:xfrm>
            <a:off x="2275891" y="1959706"/>
            <a:ext cx="720000" cy="4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530" tIns="48765" rIns="97530" bIns="48765" anchor="ctr" anchorCtr="0"/>
          <a:lstStyle>
            <a:lvl1pPr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1pPr>
            <a:lvl2pPr marL="742950" indent="-28575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2pPr>
            <a:lvl3pPr marL="11430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3pPr>
            <a:lvl4pPr marL="16002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4pPr>
            <a:lvl5pPr marL="20574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5pPr>
            <a:lvl6pPr marL="25146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6pPr>
            <a:lvl7pPr marL="29718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7pPr>
            <a:lvl8pPr marL="34290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8pPr>
            <a:lvl9pPr marL="38862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9pPr>
          </a:lstStyle>
          <a:p>
            <a:pPr algn="ctr" eaLnBrk="1" hangingPunct="1"/>
            <a:r>
              <a:rPr lang="en-US" sz="2400" b="1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j-lt"/>
              </a:rPr>
              <a:t>10</a:t>
            </a:r>
            <a:r>
              <a:rPr lang="en-US" sz="2800" b="1" baseline="3000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j-lt"/>
              </a:rPr>
              <a:t>15</a:t>
            </a:r>
            <a:endParaRPr lang="de-DE" sz="2800" b="1" baseline="30000">
              <a:solidFill>
                <a:schemeClr val="tx1">
                  <a:lumMod val="65000"/>
                  <a:lumOff val="35000"/>
                </a:schemeClr>
              </a:solidFill>
              <a:effectLst/>
              <a:latin typeface="+mj-lt"/>
            </a:endParaRPr>
          </a:p>
        </p:txBody>
      </p:sp>
      <p:sp>
        <p:nvSpPr>
          <p:cNvPr id="367" name="Text Box 194"/>
          <p:cNvSpPr txBox="1">
            <a:spLocks noChangeArrowheads="1"/>
          </p:cNvSpPr>
          <p:nvPr/>
        </p:nvSpPr>
        <p:spPr bwMode="auto">
          <a:xfrm>
            <a:off x="547651" y="1959706"/>
            <a:ext cx="720000" cy="4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530" tIns="48765" rIns="97530" bIns="48765" anchor="ctr" anchorCtr="0"/>
          <a:lstStyle>
            <a:lvl1pPr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1pPr>
            <a:lvl2pPr marL="742950" indent="-28575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2pPr>
            <a:lvl3pPr marL="11430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3pPr>
            <a:lvl4pPr marL="16002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4pPr>
            <a:lvl5pPr marL="20574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5pPr>
            <a:lvl6pPr marL="25146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6pPr>
            <a:lvl7pPr marL="29718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7pPr>
            <a:lvl8pPr marL="34290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8pPr>
            <a:lvl9pPr marL="38862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9pPr>
          </a:lstStyle>
          <a:p>
            <a:pPr algn="ctr" eaLnBrk="1" hangingPunct="1"/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j-lt"/>
              </a:rPr>
              <a:t>10</a:t>
            </a:r>
            <a:r>
              <a:rPr lang="en-US" sz="28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j-lt"/>
              </a:rPr>
              <a:t>18</a:t>
            </a:r>
            <a:endParaRPr lang="de-DE" sz="2800" b="1" baseline="300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+mj-lt"/>
            </a:endParaRPr>
          </a:p>
        </p:txBody>
      </p:sp>
      <p:sp>
        <p:nvSpPr>
          <p:cNvPr id="368" name="Text Box 194"/>
          <p:cNvSpPr txBox="1">
            <a:spLocks noChangeArrowheads="1"/>
          </p:cNvSpPr>
          <p:nvPr/>
        </p:nvSpPr>
        <p:spPr bwMode="auto">
          <a:xfrm>
            <a:off x="7460711" y="1959706"/>
            <a:ext cx="720000" cy="4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530" tIns="48765" rIns="97530" bIns="48765" anchor="ctr" anchorCtr="0"/>
          <a:lstStyle>
            <a:lvl1pPr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1pPr>
            <a:lvl2pPr marL="742950" indent="-28575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2pPr>
            <a:lvl3pPr marL="11430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3pPr>
            <a:lvl4pPr marL="16002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4pPr>
            <a:lvl5pPr marL="20574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5pPr>
            <a:lvl6pPr marL="25146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6pPr>
            <a:lvl7pPr marL="29718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7pPr>
            <a:lvl8pPr marL="34290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8pPr>
            <a:lvl9pPr marL="38862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9pPr>
          </a:lstStyle>
          <a:p>
            <a:pPr algn="ctr" eaLnBrk="1" hangingPunct="1"/>
            <a:r>
              <a:rPr lang="en-US" sz="2400" b="1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j-lt"/>
              </a:rPr>
              <a:t>10</a:t>
            </a:r>
            <a:r>
              <a:rPr lang="en-US" sz="2800" b="1" baseline="3000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j-lt"/>
              </a:rPr>
              <a:t>6</a:t>
            </a:r>
            <a:endParaRPr lang="de-DE" sz="2800" b="1" baseline="30000">
              <a:solidFill>
                <a:schemeClr val="tx1">
                  <a:lumMod val="65000"/>
                  <a:lumOff val="35000"/>
                </a:schemeClr>
              </a:solidFill>
              <a:effectLst/>
              <a:latin typeface="+mj-lt"/>
            </a:endParaRPr>
          </a:p>
        </p:txBody>
      </p:sp>
      <p:sp>
        <p:nvSpPr>
          <p:cNvPr id="369" name="Text Box 196"/>
          <p:cNvSpPr txBox="1">
            <a:spLocks noChangeArrowheads="1"/>
          </p:cNvSpPr>
          <p:nvPr/>
        </p:nvSpPr>
        <p:spPr bwMode="auto">
          <a:xfrm>
            <a:off x="8308829" y="1959706"/>
            <a:ext cx="719973" cy="4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530" tIns="48765" rIns="97530" bIns="48765" anchor="ctr" anchorCtr="0"/>
          <a:lstStyle>
            <a:lvl1pPr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1pPr>
            <a:lvl2pPr marL="742950" indent="-28575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2pPr>
            <a:lvl3pPr marL="11430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3pPr>
            <a:lvl4pPr marL="16002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4pPr>
            <a:lvl5pPr marL="20574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5pPr>
            <a:lvl6pPr marL="25146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6pPr>
            <a:lvl7pPr marL="29718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7pPr>
            <a:lvl8pPr marL="34290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8pPr>
            <a:lvl9pPr marL="38862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9pPr>
          </a:lstStyle>
          <a:p>
            <a:pPr eaLnBrk="1" hangingPunct="1"/>
            <a:r>
              <a:rPr lang="en-US" sz="2400" b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GeV</a:t>
            </a:r>
            <a:endParaRPr lang="de-DE" sz="2400" b="1" baseline="-25000">
              <a:solidFill>
                <a:schemeClr val="tx1">
                  <a:lumMod val="65000"/>
                  <a:lumOff val="35000"/>
                </a:schemeClr>
              </a:solidFill>
              <a:effectLst/>
              <a:latin typeface="+mj-lt"/>
            </a:endParaRPr>
          </a:p>
        </p:txBody>
      </p:sp>
      <p:sp>
        <p:nvSpPr>
          <p:cNvPr id="370" name="Text Box 196"/>
          <p:cNvSpPr txBox="1">
            <a:spLocks noChangeArrowheads="1"/>
          </p:cNvSpPr>
          <p:nvPr/>
        </p:nvSpPr>
        <p:spPr bwMode="auto">
          <a:xfrm>
            <a:off x="51081" y="1349344"/>
            <a:ext cx="1206268" cy="4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530" tIns="48765" rIns="97530" bIns="48765" anchor="ctr" anchorCtr="0"/>
          <a:lstStyle>
            <a:lvl1pPr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1pPr>
            <a:lvl2pPr marL="742950" indent="-28575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2pPr>
            <a:lvl3pPr marL="11430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3pPr>
            <a:lvl4pPr marL="16002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4pPr>
            <a:lvl5pPr marL="20574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5pPr>
            <a:lvl6pPr marL="25146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6pPr>
            <a:lvl7pPr marL="29718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7pPr>
            <a:lvl8pPr marL="34290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8pPr>
            <a:lvl9pPr marL="38862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9pPr>
          </a:lstStyle>
          <a:p>
            <a:pPr eaLnBrk="1" hangingPunct="1"/>
            <a:r>
              <a:rPr lang="en-US" sz="2400" b="1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</a:t>
            </a:r>
            <a:r>
              <a:rPr lang="en-US" sz="2800" b="1" baseline="-25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Planck</a:t>
            </a:r>
            <a:endParaRPr lang="de-DE" sz="2400" b="1" baseline="-250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+mj-lt"/>
            </a:endParaRPr>
          </a:p>
        </p:txBody>
      </p:sp>
      <p:cxnSp>
        <p:nvCxnSpPr>
          <p:cNvPr id="371" name="Straight Arrow Connector 370"/>
          <p:cNvCxnSpPr/>
          <p:nvPr/>
        </p:nvCxnSpPr>
        <p:spPr>
          <a:xfrm>
            <a:off x="299340" y="1718684"/>
            <a:ext cx="26" cy="216030"/>
          </a:xfrm>
          <a:prstGeom prst="straightConnector1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2" name="Group 34"/>
          <p:cNvGrpSpPr>
            <a:grpSpLocks/>
          </p:cNvGrpSpPr>
          <p:nvPr/>
        </p:nvGrpSpPr>
        <p:grpSpPr bwMode="auto">
          <a:xfrm>
            <a:off x="1384572" y="3729952"/>
            <a:ext cx="576064" cy="214499"/>
            <a:chOff x="2880" y="3360"/>
            <a:chExt cx="2400" cy="240"/>
          </a:xfrm>
        </p:grpSpPr>
        <p:sp>
          <p:nvSpPr>
            <p:cNvPr id="373" name="Line 35"/>
            <p:cNvSpPr>
              <a:spLocks noChangeShapeType="1"/>
            </p:cNvSpPr>
            <p:nvPr/>
          </p:nvSpPr>
          <p:spPr bwMode="auto">
            <a:xfrm>
              <a:off x="2880" y="3360"/>
              <a:ext cx="2400" cy="0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74" name="Line 36"/>
            <p:cNvSpPr>
              <a:spLocks noChangeShapeType="1"/>
            </p:cNvSpPr>
            <p:nvPr/>
          </p:nvSpPr>
          <p:spPr bwMode="auto">
            <a:xfrm>
              <a:off x="2880" y="3360"/>
              <a:ext cx="0" cy="240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75" name="Line 37"/>
            <p:cNvSpPr>
              <a:spLocks noChangeShapeType="1"/>
            </p:cNvSpPr>
            <p:nvPr/>
          </p:nvSpPr>
          <p:spPr bwMode="auto">
            <a:xfrm>
              <a:off x="5280" y="3360"/>
              <a:ext cx="0" cy="240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76" name="Line 38"/>
            <p:cNvSpPr>
              <a:spLocks noChangeShapeType="1"/>
            </p:cNvSpPr>
            <p:nvPr/>
          </p:nvSpPr>
          <p:spPr bwMode="auto">
            <a:xfrm>
              <a:off x="3605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77" name="Line 39"/>
            <p:cNvSpPr>
              <a:spLocks noChangeShapeType="1"/>
            </p:cNvSpPr>
            <p:nvPr/>
          </p:nvSpPr>
          <p:spPr bwMode="auto">
            <a:xfrm>
              <a:off x="4024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78" name="Line 40"/>
            <p:cNvSpPr>
              <a:spLocks noChangeShapeType="1"/>
            </p:cNvSpPr>
            <p:nvPr/>
          </p:nvSpPr>
          <p:spPr bwMode="auto">
            <a:xfrm>
              <a:off x="4324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79" name="Line 41"/>
            <p:cNvSpPr>
              <a:spLocks noChangeShapeType="1"/>
            </p:cNvSpPr>
            <p:nvPr/>
          </p:nvSpPr>
          <p:spPr bwMode="auto">
            <a:xfrm>
              <a:off x="4555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80" name="Line 42"/>
            <p:cNvSpPr>
              <a:spLocks noChangeShapeType="1"/>
            </p:cNvSpPr>
            <p:nvPr/>
          </p:nvSpPr>
          <p:spPr bwMode="auto">
            <a:xfrm>
              <a:off x="4749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81" name="Line 43"/>
            <p:cNvSpPr>
              <a:spLocks noChangeShapeType="1"/>
            </p:cNvSpPr>
            <p:nvPr/>
          </p:nvSpPr>
          <p:spPr bwMode="auto">
            <a:xfrm>
              <a:off x="5049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82" name="Line 44"/>
            <p:cNvSpPr>
              <a:spLocks noChangeShapeType="1"/>
            </p:cNvSpPr>
            <p:nvPr/>
          </p:nvSpPr>
          <p:spPr bwMode="auto">
            <a:xfrm>
              <a:off x="5168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83" name="Line 45"/>
            <p:cNvSpPr>
              <a:spLocks noChangeShapeType="1"/>
            </p:cNvSpPr>
            <p:nvPr/>
          </p:nvSpPr>
          <p:spPr bwMode="auto">
            <a:xfrm>
              <a:off x="4905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384" name="Group 46"/>
          <p:cNvGrpSpPr>
            <a:grpSpLocks/>
          </p:cNvGrpSpPr>
          <p:nvPr/>
        </p:nvGrpSpPr>
        <p:grpSpPr bwMode="auto">
          <a:xfrm>
            <a:off x="1960636" y="3729952"/>
            <a:ext cx="576064" cy="214499"/>
            <a:chOff x="2880" y="3360"/>
            <a:chExt cx="2400" cy="240"/>
          </a:xfrm>
        </p:grpSpPr>
        <p:sp>
          <p:nvSpPr>
            <p:cNvPr id="385" name="Line 47"/>
            <p:cNvSpPr>
              <a:spLocks noChangeShapeType="1"/>
            </p:cNvSpPr>
            <p:nvPr/>
          </p:nvSpPr>
          <p:spPr bwMode="auto">
            <a:xfrm>
              <a:off x="2880" y="3360"/>
              <a:ext cx="2400" cy="0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86" name="Line 48"/>
            <p:cNvSpPr>
              <a:spLocks noChangeShapeType="1"/>
            </p:cNvSpPr>
            <p:nvPr/>
          </p:nvSpPr>
          <p:spPr bwMode="auto">
            <a:xfrm>
              <a:off x="2880" y="3360"/>
              <a:ext cx="0" cy="240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87" name="Line 49"/>
            <p:cNvSpPr>
              <a:spLocks noChangeShapeType="1"/>
            </p:cNvSpPr>
            <p:nvPr/>
          </p:nvSpPr>
          <p:spPr bwMode="auto">
            <a:xfrm>
              <a:off x="5280" y="3360"/>
              <a:ext cx="0" cy="240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88" name="Line 50"/>
            <p:cNvSpPr>
              <a:spLocks noChangeShapeType="1"/>
            </p:cNvSpPr>
            <p:nvPr/>
          </p:nvSpPr>
          <p:spPr bwMode="auto">
            <a:xfrm>
              <a:off x="3605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89" name="Line 51"/>
            <p:cNvSpPr>
              <a:spLocks noChangeShapeType="1"/>
            </p:cNvSpPr>
            <p:nvPr/>
          </p:nvSpPr>
          <p:spPr bwMode="auto">
            <a:xfrm>
              <a:off x="4024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90" name="Line 52"/>
            <p:cNvSpPr>
              <a:spLocks noChangeShapeType="1"/>
            </p:cNvSpPr>
            <p:nvPr/>
          </p:nvSpPr>
          <p:spPr bwMode="auto">
            <a:xfrm>
              <a:off x="4324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91" name="Line 53"/>
            <p:cNvSpPr>
              <a:spLocks noChangeShapeType="1"/>
            </p:cNvSpPr>
            <p:nvPr/>
          </p:nvSpPr>
          <p:spPr bwMode="auto">
            <a:xfrm>
              <a:off x="4555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92" name="Line 54"/>
            <p:cNvSpPr>
              <a:spLocks noChangeShapeType="1"/>
            </p:cNvSpPr>
            <p:nvPr/>
          </p:nvSpPr>
          <p:spPr bwMode="auto">
            <a:xfrm>
              <a:off x="4749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93" name="Line 55"/>
            <p:cNvSpPr>
              <a:spLocks noChangeShapeType="1"/>
            </p:cNvSpPr>
            <p:nvPr/>
          </p:nvSpPr>
          <p:spPr bwMode="auto">
            <a:xfrm>
              <a:off x="5049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94" name="Line 56"/>
            <p:cNvSpPr>
              <a:spLocks noChangeShapeType="1"/>
            </p:cNvSpPr>
            <p:nvPr/>
          </p:nvSpPr>
          <p:spPr bwMode="auto">
            <a:xfrm>
              <a:off x="5168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95" name="Line 57"/>
            <p:cNvSpPr>
              <a:spLocks noChangeShapeType="1"/>
            </p:cNvSpPr>
            <p:nvPr/>
          </p:nvSpPr>
          <p:spPr bwMode="auto">
            <a:xfrm>
              <a:off x="4905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396" name="Group 58"/>
          <p:cNvGrpSpPr>
            <a:grpSpLocks/>
          </p:cNvGrpSpPr>
          <p:nvPr/>
        </p:nvGrpSpPr>
        <p:grpSpPr bwMode="auto">
          <a:xfrm>
            <a:off x="2536701" y="3729952"/>
            <a:ext cx="576064" cy="214499"/>
            <a:chOff x="2880" y="3360"/>
            <a:chExt cx="2400" cy="240"/>
          </a:xfrm>
        </p:grpSpPr>
        <p:sp>
          <p:nvSpPr>
            <p:cNvPr id="397" name="Line 59"/>
            <p:cNvSpPr>
              <a:spLocks noChangeShapeType="1"/>
            </p:cNvSpPr>
            <p:nvPr/>
          </p:nvSpPr>
          <p:spPr bwMode="auto">
            <a:xfrm>
              <a:off x="2880" y="3360"/>
              <a:ext cx="2400" cy="0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98" name="Line 60"/>
            <p:cNvSpPr>
              <a:spLocks noChangeShapeType="1"/>
            </p:cNvSpPr>
            <p:nvPr/>
          </p:nvSpPr>
          <p:spPr bwMode="auto">
            <a:xfrm>
              <a:off x="2880" y="3360"/>
              <a:ext cx="0" cy="240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99" name="Line 61"/>
            <p:cNvSpPr>
              <a:spLocks noChangeShapeType="1"/>
            </p:cNvSpPr>
            <p:nvPr/>
          </p:nvSpPr>
          <p:spPr bwMode="auto">
            <a:xfrm>
              <a:off x="5280" y="3360"/>
              <a:ext cx="0" cy="240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00" name="Line 62"/>
            <p:cNvSpPr>
              <a:spLocks noChangeShapeType="1"/>
            </p:cNvSpPr>
            <p:nvPr/>
          </p:nvSpPr>
          <p:spPr bwMode="auto">
            <a:xfrm>
              <a:off x="3605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01" name="Line 63"/>
            <p:cNvSpPr>
              <a:spLocks noChangeShapeType="1"/>
            </p:cNvSpPr>
            <p:nvPr/>
          </p:nvSpPr>
          <p:spPr bwMode="auto">
            <a:xfrm>
              <a:off x="4024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02" name="Line 64"/>
            <p:cNvSpPr>
              <a:spLocks noChangeShapeType="1"/>
            </p:cNvSpPr>
            <p:nvPr/>
          </p:nvSpPr>
          <p:spPr bwMode="auto">
            <a:xfrm>
              <a:off x="4324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03" name="Line 65"/>
            <p:cNvSpPr>
              <a:spLocks noChangeShapeType="1"/>
            </p:cNvSpPr>
            <p:nvPr/>
          </p:nvSpPr>
          <p:spPr bwMode="auto">
            <a:xfrm>
              <a:off x="4555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04" name="Line 66"/>
            <p:cNvSpPr>
              <a:spLocks noChangeShapeType="1"/>
            </p:cNvSpPr>
            <p:nvPr/>
          </p:nvSpPr>
          <p:spPr bwMode="auto">
            <a:xfrm>
              <a:off x="4749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05" name="Line 67"/>
            <p:cNvSpPr>
              <a:spLocks noChangeShapeType="1"/>
            </p:cNvSpPr>
            <p:nvPr/>
          </p:nvSpPr>
          <p:spPr bwMode="auto">
            <a:xfrm>
              <a:off x="5049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06" name="Line 68"/>
            <p:cNvSpPr>
              <a:spLocks noChangeShapeType="1"/>
            </p:cNvSpPr>
            <p:nvPr/>
          </p:nvSpPr>
          <p:spPr bwMode="auto">
            <a:xfrm>
              <a:off x="5168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07" name="Line 69"/>
            <p:cNvSpPr>
              <a:spLocks noChangeShapeType="1"/>
            </p:cNvSpPr>
            <p:nvPr/>
          </p:nvSpPr>
          <p:spPr bwMode="auto">
            <a:xfrm>
              <a:off x="4905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408" name="Group 70"/>
          <p:cNvGrpSpPr>
            <a:grpSpLocks/>
          </p:cNvGrpSpPr>
          <p:nvPr/>
        </p:nvGrpSpPr>
        <p:grpSpPr bwMode="auto">
          <a:xfrm>
            <a:off x="3112765" y="3729952"/>
            <a:ext cx="576064" cy="214499"/>
            <a:chOff x="2880" y="3360"/>
            <a:chExt cx="2400" cy="240"/>
          </a:xfrm>
        </p:grpSpPr>
        <p:sp>
          <p:nvSpPr>
            <p:cNvPr id="409" name="Line 71"/>
            <p:cNvSpPr>
              <a:spLocks noChangeShapeType="1"/>
            </p:cNvSpPr>
            <p:nvPr/>
          </p:nvSpPr>
          <p:spPr bwMode="auto">
            <a:xfrm>
              <a:off x="2880" y="3360"/>
              <a:ext cx="2400" cy="0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0" name="Line 72"/>
            <p:cNvSpPr>
              <a:spLocks noChangeShapeType="1"/>
            </p:cNvSpPr>
            <p:nvPr/>
          </p:nvSpPr>
          <p:spPr bwMode="auto">
            <a:xfrm>
              <a:off x="2880" y="3360"/>
              <a:ext cx="0" cy="240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1" name="Line 73"/>
            <p:cNvSpPr>
              <a:spLocks noChangeShapeType="1"/>
            </p:cNvSpPr>
            <p:nvPr/>
          </p:nvSpPr>
          <p:spPr bwMode="auto">
            <a:xfrm>
              <a:off x="5280" y="3360"/>
              <a:ext cx="0" cy="240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2" name="Line 74"/>
            <p:cNvSpPr>
              <a:spLocks noChangeShapeType="1"/>
            </p:cNvSpPr>
            <p:nvPr/>
          </p:nvSpPr>
          <p:spPr bwMode="auto">
            <a:xfrm>
              <a:off x="3605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3" name="Line 75"/>
            <p:cNvSpPr>
              <a:spLocks noChangeShapeType="1"/>
            </p:cNvSpPr>
            <p:nvPr/>
          </p:nvSpPr>
          <p:spPr bwMode="auto">
            <a:xfrm>
              <a:off x="4024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4" name="Line 76"/>
            <p:cNvSpPr>
              <a:spLocks noChangeShapeType="1"/>
            </p:cNvSpPr>
            <p:nvPr/>
          </p:nvSpPr>
          <p:spPr bwMode="auto">
            <a:xfrm>
              <a:off x="4324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5" name="Line 77"/>
            <p:cNvSpPr>
              <a:spLocks noChangeShapeType="1"/>
            </p:cNvSpPr>
            <p:nvPr/>
          </p:nvSpPr>
          <p:spPr bwMode="auto">
            <a:xfrm>
              <a:off x="4555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6" name="Line 78"/>
            <p:cNvSpPr>
              <a:spLocks noChangeShapeType="1"/>
            </p:cNvSpPr>
            <p:nvPr/>
          </p:nvSpPr>
          <p:spPr bwMode="auto">
            <a:xfrm>
              <a:off x="4749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7" name="Line 79"/>
            <p:cNvSpPr>
              <a:spLocks noChangeShapeType="1"/>
            </p:cNvSpPr>
            <p:nvPr/>
          </p:nvSpPr>
          <p:spPr bwMode="auto">
            <a:xfrm>
              <a:off x="5049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8" name="Line 80"/>
            <p:cNvSpPr>
              <a:spLocks noChangeShapeType="1"/>
            </p:cNvSpPr>
            <p:nvPr/>
          </p:nvSpPr>
          <p:spPr bwMode="auto">
            <a:xfrm>
              <a:off x="5168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9" name="Line 81"/>
            <p:cNvSpPr>
              <a:spLocks noChangeShapeType="1"/>
            </p:cNvSpPr>
            <p:nvPr/>
          </p:nvSpPr>
          <p:spPr bwMode="auto">
            <a:xfrm>
              <a:off x="4905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420" name="Group 82"/>
          <p:cNvGrpSpPr>
            <a:grpSpLocks/>
          </p:cNvGrpSpPr>
          <p:nvPr/>
        </p:nvGrpSpPr>
        <p:grpSpPr bwMode="auto">
          <a:xfrm>
            <a:off x="3688829" y="3729952"/>
            <a:ext cx="576064" cy="214499"/>
            <a:chOff x="2880" y="3360"/>
            <a:chExt cx="2400" cy="240"/>
          </a:xfrm>
        </p:grpSpPr>
        <p:sp>
          <p:nvSpPr>
            <p:cNvPr id="421" name="Line 83"/>
            <p:cNvSpPr>
              <a:spLocks noChangeShapeType="1"/>
            </p:cNvSpPr>
            <p:nvPr/>
          </p:nvSpPr>
          <p:spPr bwMode="auto">
            <a:xfrm>
              <a:off x="2880" y="3360"/>
              <a:ext cx="2400" cy="0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2" name="Line 84"/>
            <p:cNvSpPr>
              <a:spLocks noChangeShapeType="1"/>
            </p:cNvSpPr>
            <p:nvPr/>
          </p:nvSpPr>
          <p:spPr bwMode="auto">
            <a:xfrm>
              <a:off x="2880" y="3360"/>
              <a:ext cx="0" cy="240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3" name="Line 85"/>
            <p:cNvSpPr>
              <a:spLocks noChangeShapeType="1"/>
            </p:cNvSpPr>
            <p:nvPr/>
          </p:nvSpPr>
          <p:spPr bwMode="auto">
            <a:xfrm>
              <a:off x="5280" y="3360"/>
              <a:ext cx="0" cy="240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4" name="Line 86"/>
            <p:cNvSpPr>
              <a:spLocks noChangeShapeType="1"/>
            </p:cNvSpPr>
            <p:nvPr/>
          </p:nvSpPr>
          <p:spPr bwMode="auto">
            <a:xfrm>
              <a:off x="3605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5" name="Line 87"/>
            <p:cNvSpPr>
              <a:spLocks noChangeShapeType="1"/>
            </p:cNvSpPr>
            <p:nvPr/>
          </p:nvSpPr>
          <p:spPr bwMode="auto">
            <a:xfrm>
              <a:off x="4024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6" name="Line 88"/>
            <p:cNvSpPr>
              <a:spLocks noChangeShapeType="1"/>
            </p:cNvSpPr>
            <p:nvPr/>
          </p:nvSpPr>
          <p:spPr bwMode="auto">
            <a:xfrm>
              <a:off x="4324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7" name="Line 89"/>
            <p:cNvSpPr>
              <a:spLocks noChangeShapeType="1"/>
            </p:cNvSpPr>
            <p:nvPr/>
          </p:nvSpPr>
          <p:spPr bwMode="auto">
            <a:xfrm>
              <a:off x="4555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8" name="Line 90"/>
            <p:cNvSpPr>
              <a:spLocks noChangeShapeType="1"/>
            </p:cNvSpPr>
            <p:nvPr/>
          </p:nvSpPr>
          <p:spPr bwMode="auto">
            <a:xfrm>
              <a:off x="4749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9" name="Line 91"/>
            <p:cNvSpPr>
              <a:spLocks noChangeShapeType="1"/>
            </p:cNvSpPr>
            <p:nvPr/>
          </p:nvSpPr>
          <p:spPr bwMode="auto">
            <a:xfrm>
              <a:off x="5049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30" name="Line 92"/>
            <p:cNvSpPr>
              <a:spLocks noChangeShapeType="1"/>
            </p:cNvSpPr>
            <p:nvPr/>
          </p:nvSpPr>
          <p:spPr bwMode="auto">
            <a:xfrm>
              <a:off x="5168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31" name="Line 93"/>
            <p:cNvSpPr>
              <a:spLocks noChangeShapeType="1"/>
            </p:cNvSpPr>
            <p:nvPr/>
          </p:nvSpPr>
          <p:spPr bwMode="auto">
            <a:xfrm>
              <a:off x="4905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432" name="Group 94"/>
          <p:cNvGrpSpPr>
            <a:grpSpLocks/>
          </p:cNvGrpSpPr>
          <p:nvPr/>
        </p:nvGrpSpPr>
        <p:grpSpPr bwMode="auto">
          <a:xfrm>
            <a:off x="4264893" y="3729952"/>
            <a:ext cx="576064" cy="214499"/>
            <a:chOff x="2880" y="3360"/>
            <a:chExt cx="2400" cy="240"/>
          </a:xfrm>
        </p:grpSpPr>
        <p:sp>
          <p:nvSpPr>
            <p:cNvPr id="433" name="Line 95"/>
            <p:cNvSpPr>
              <a:spLocks noChangeShapeType="1"/>
            </p:cNvSpPr>
            <p:nvPr/>
          </p:nvSpPr>
          <p:spPr bwMode="auto">
            <a:xfrm>
              <a:off x="2880" y="3360"/>
              <a:ext cx="2400" cy="0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34" name="Line 96"/>
            <p:cNvSpPr>
              <a:spLocks noChangeShapeType="1"/>
            </p:cNvSpPr>
            <p:nvPr/>
          </p:nvSpPr>
          <p:spPr bwMode="auto">
            <a:xfrm>
              <a:off x="2880" y="3360"/>
              <a:ext cx="0" cy="240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35" name="Line 97"/>
            <p:cNvSpPr>
              <a:spLocks noChangeShapeType="1"/>
            </p:cNvSpPr>
            <p:nvPr/>
          </p:nvSpPr>
          <p:spPr bwMode="auto">
            <a:xfrm>
              <a:off x="5280" y="3360"/>
              <a:ext cx="0" cy="240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36" name="Line 98"/>
            <p:cNvSpPr>
              <a:spLocks noChangeShapeType="1"/>
            </p:cNvSpPr>
            <p:nvPr/>
          </p:nvSpPr>
          <p:spPr bwMode="auto">
            <a:xfrm>
              <a:off x="3605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37" name="Line 99"/>
            <p:cNvSpPr>
              <a:spLocks noChangeShapeType="1"/>
            </p:cNvSpPr>
            <p:nvPr/>
          </p:nvSpPr>
          <p:spPr bwMode="auto">
            <a:xfrm>
              <a:off x="4024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38" name="Line 100"/>
            <p:cNvSpPr>
              <a:spLocks noChangeShapeType="1"/>
            </p:cNvSpPr>
            <p:nvPr/>
          </p:nvSpPr>
          <p:spPr bwMode="auto">
            <a:xfrm>
              <a:off x="4324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39" name="Line 101"/>
            <p:cNvSpPr>
              <a:spLocks noChangeShapeType="1"/>
            </p:cNvSpPr>
            <p:nvPr/>
          </p:nvSpPr>
          <p:spPr bwMode="auto">
            <a:xfrm>
              <a:off x="4555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40" name="Line 102"/>
            <p:cNvSpPr>
              <a:spLocks noChangeShapeType="1"/>
            </p:cNvSpPr>
            <p:nvPr/>
          </p:nvSpPr>
          <p:spPr bwMode="auto">
            <a:xfrm>
              <a:off x="4749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41" name="Line 103"/>
            <p:cNvSpPr>
              <a:spLocks noChangeShapeType="1"/>
            </p:cNvSpPr>
            <p:nvPr/>
          </p:nvSpPr>
          <p:spPr bwMode="auto">
            <a:xfrm>
              <a:off x="5049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42" name="Line 104"/>
            <p:cNvSpPr>
              <a:spLocks noChangeShapeType="1"/>
            </p:cNvSpPr>
            <p:nvPr/>
          </p:nvSpPr>
          <p:spPr bwMode="auto">
            <a:xfrm>
              <a:off x="5168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43" name="Line 105"/>
            <p:cNvSpPr>
              <a:spLocks noChangeShapeType="1"/>
            </p:cNvSpPr>
            <p:nvPr/>
          </p:nvSpPr>
          <p:spPr bwMode="auto">
            <a:xfrm>
              <a:off x="4905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444" name="Group 106"/>
          <p:cNvGrpSpPr>
            <a:grpSpLocks/>
          </p:cNvGrpSpPr>
          <p:nvPr/>
        </p:nvGrpSpPr>
        <p:grpSpPr bwMode="auto">
          <a:xfrm>
            <a:off x="4840957" y="3729952"/>
            <a:ext cx="576064" cy="214499"/>
            <a:chOff x="2880" y="3360"/>
            <a:chExt cx="2400" cy="240"/>
          </a:xfrm>
        </p:grpSpPr>
        <p:sp>
          <p:nvSpPr>
            <p:cNvPr id="445" name="Line 107"/>
            <p:cNvSpPr>
              <a:spLocks noChangeShapeType="1"/>
            </p:cNvSpPr>
            <p:nvPr/>
          </p:nvSpPr>
          <p:spPr bwMode="auto">
            <a:xfrm>
              <a:off x="2880" y="3360"/>
              <a:ext cx="2400" cy="0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46" name="Line 108"/>
            <p:cNvSpPr>
              <a:spLocks noChangeShapeType="1"/>
            </p:cNvSpPr>
            <p:nvPr/>
          </p:nvSpPr>
          <p:spPr bwMode="auto">
            <a:xfrm>
              <a:off x="2880" y="3360"/>
              <a:ext cx="0" cy="240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47" name="Line 109"/>
            <p:cNvSpPr>
              <a:spLocks noChangeShapeType="1"/>
            </p:cNvSpPr>
            <p:nvPr/>
          </p:nvSpPr>
          <p:spPr bwMode="auto">
            <a:xfrm>
              <a:off x="5280" y="3360"/>
              <a:ext cx="0" cy="240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48" name="Line 110"/>
            <p:cNvSpPr>
              <a:spLocks noChangeShapeType="1"/>
            </p:cNvSpPr>
            <p:nvPr/>
          </p:nvSpPr>
          <p:spPr bwMode="auto">
            <a:xfrm>
              <a:off x="3605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49" name="Line 111"/>
            <p:cNvSpPr>
              <a:spLocks noChangeShapeType="1"/>
            </p:cNvSpPr>
            <p:nvPr/>
          </p:nvSpPr>
          <p:spPr bwMode="auto">
            <a:xfrm>
              <a:off x="4024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50" name="Line 112"/>
            <p:cNvSpPr>
              <a:spLocks noChangeShapeType="1"/>
            </p:cNvSpPr>
            <p:nvPr/>
          </p:nvSpPr>
          <p:spPr bwMode="auto">
            <a:xfrm>
              <a:off x="4324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51" name="Line 113"/>
            <p:cNvSpPr>
              <a:spLocks noChangeShapeType="1"/>
            </p:cNvSpPr>
            <p:nvPr/>
          </p:nvSpPr>
          <p:spPr bwMode="auto">
            <a:xfrm>
              <a:off x="4555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52" name="Line 114"/>
            <p:cNvSpPr>
              <a:spLocks noChangeShapeType="1"/>
            </p:cNvSpPr>
            <p:nvPr/>
          </p:nvSpPr>
          <p:spPr bwMode="auto">
            <a:xfrm>
              <a:off x="4749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53" name="Line 115"/>
            <p:cNvSpPr>
              <a:spLocks noChangeShapeType="1"/>
            </p:cNvSpPr>
            <p:nvPr/>
          </p:nvSpPr>
          <p:spPr bwMode="auto">
            <a:xfrm>
              <a:off x="5049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54" name="Line 116"/>
            <p:cNvSpPr>
              <a:spLocks noChangeShapeType="1"/>
            </p:cNvSpPr>
            <p:nvPr/>
          </p:nvSpPr>
          <p:spPr bwMode="auto">
            <a:xfrm>
              <a:off x="5168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55" name="Line 117"/>
            <p:cNvSpPr>
              <a:spLocks noChangeShapeType="1"/>
            </p:cNvSpPr>
            <p:nvPr/>
          </p:nvSpPr>
          <p:spPr bwMode="auto">
            <a:xfrm>
              <a:off x="4905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456" name="Group 118"/>
          <p:cNvGrpSpPr>
            <a:grpSpLocks/>
          </p:cNvGrpSpPr>
          <p:nvPr/>
        </p:nvGrpSpPr>
        <p:grpSpPr bwMode="auto">
          <a:xfrm>
            <a:off x="5417021" y="3729952"/>
            <a:ext cx="576064" cy="214499"/>
            <a:chOff x="2880" y="3360"/>
            <a:chExt cx="2400" cy="240"/>
          </a:xfrm>
        </p:grpSpPr>
        <p:sp>
          <p:nvSpPr>
            <p:cNvPr id="457" name="Line 119"/>
            <p:cNvSpPr>
              <a:spLocks noChangeShapeType="1"/>
            </p:cNvSpPr>
            <p:nvPr/>
          </p:nvSpPr>
          <p:spPr bwMode="auto">
            <a:xfrm>
              <a:off x="2880" y="3360"/>
              <a:ext cx="2400" cy="0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58" name="Line 120"/>
            <p:cNvSpPr>
              <a:spLocks noChangeShapeType="1"/>
            </p:cNvSpPr>
            <p:nvPr/>
          </p:nvSpPr>
          <p:spPr bwMode="auto">
            <a:xfrm>
              <a:off x="2880" y="3360"/>
              <a:ext cx="0" cy="240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59" name="Line 121"/>
            <p:cNvSpPr>
              <a:spLocks noChangeShapeType="1"/>
            </p:cNvSpPr>
            <p:nvPr/>
          </p:nvSpPr>
          <p:spPr bwMode="auto">
            <a:xfrm>
              <a:off x="5280" y="3360"/>
              <a:ext cx="0" cy="240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60" name="Line 122"/>
            <p:cNvSpPr>
              <a:spLocks noChangeShapeType="1"/>
            </p:cNvSpPr>
            <p:nvPr/>
          </p:nvSpPr>
          <p:spPr bwMode="auto">
            <a:xfrm>
              <a:off x="3605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61" name="Line 123"/>
            <p:cNvSpPr>
              <a:spLocks noChangeShapeType="1"/>
            </p:cNvSpPr>
            <p:nvPr/>
          </p:nvSpPr>
          <p:spPr bwMode="auto">
            <a:xfrm>
              <a:off x="4024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62" name="Line 124"/>
            <p:cNvSpPr>
              <a:spLocks noChangeShapeType="1"/>
            </p:cNvSpPr>
            <p:nvPr/>
          </p:nvSpPr>
          <p:spPr bwMode="auto">
            <a:xfrm>
              <a:off x="4324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63" name="Line 125"/>
            <p:cNvSpPr>
              <a:spLocks noChangeShapeType="1"/>
            </p:cNvSpPr>
            <p:nvPr/>
          </p:nvSpPr>
          <p:spPr bwMode="auto">
            <a:xfrm>
              <a:off x="4555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64" name="Line 126"/>
            <p:cNvSpPr>
              <a:spLocks noChangeShapeType="1"/>
            </p:cNvSpPr>
            <p:nvPr/>
          </p:nvSpPr>
          <p:spPr bwMode="auto">
            <a:xfrm>
              <a:off x="4749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65" name="Line 127"/>
            <p:cNvSpPr>
              <a:spLocks noChangeShapeType="1"/>
            </p:cNvSpPr>
            <p:nvPr/>
          </p:nvSpPr>
          <p:spPr bwMode="auto">
            <a:xfrm>
              <a:off x="5049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66" name="Line 128"/>
            <p:cNvSpPr>
              <a:spLocks noChangeShapeType="1"/>
            </p:cNvSpPr>
            <p:nvPr/>
          </p:nvSpPr>
          <p:spPr bwMode="auto">
            <a:xfrm>
              <a:off x="5168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67" name="Line 129"/>
            <p:cNvSpPr>
              <a:spLocks noChangeShapeType="1"/>
            </p:cNvSpPr>
            <p:nvPr/>
          </p:nvSpPr>
          <p:spPr bwMode="auto">
            <a:xfrm>
              <a:off x="4905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468" name="Group 130"/>
          <p:cNvGrpSpPr>
            <a:grpSpLocks/>
          </p:cNvGrpSpPr>
          <p:nvPr/>
        </p:nvGrpSpPr>
        <p:grpSpPr bwMode="auto">
          <a:xfrm>
            <a:off x="5993085" y="3729952"/>
            <a:ext cx="576064" cy="214499"/>
            <a:chOff x="2880" y="3360"/>
            <a:chExt cx="2400" cy="240"/>
          </a:xfrm>
        </p:grpSpPr>
        <p:sp>
          <p:nvSpPr>
            <p:cNvPr id="469" name="Line 131"/>
            <p:cNvSpPr>
              <a:spLocks noChangeShapeType="1"/>
            </p:cNvSpPr>
            <p:nvPr/>
          </p:nvSpPr>
          <p:spPr bwMode="auto">
            <a:xfrm>
              <a:off x="2880" y="3360"/>
              <a:ext cx="2400" cy="0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70" name="Line 132"/>
            <p:cNvSpPr>
              <a:spLocks noChangeShapeType="1"/>
            </p:cNvSpPr>
            <p:nvPr/>
          </p:nvSpPr>
          <p:spPr bwMode="auto">
            <a:xfrm>
              <a:off x="2880" y="3360"/>
              <a:ext cx="0" cy="240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71" name="Line 133"/>
            <p:cNvSpPr>
              <a:spLocks noChangeShapeType="1"/>
            </p:cNvSpPr>
            <p:nvPr/>
          </p:nvSpPr>
          <p:spPr bwMode="auto">
            <a:xfrm>
              <a:off x="5280" y="3360"/>
              <a:ext cx="0" cy="240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72" name="Line 134"/>
            <p:cNvSpPr>
              <a:spLocks noChangeShapeType="1"/>
            </p:cNvSpPr>
            <p:nvPr/>
          </p:nvSpPr>
          <p:spPr bwMode="auto">
            <a:xfrm>
              <a:off x="3605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73" name="Line 135"/>
            <p:cNvSpPr>
              <a:spLocks noChangeShapeType="1"/>
            </p:cNvSpPr>
            <p:nvPr/>
          </p:nvSpPr>
          <p:spPr bwMode="auto">
            <a:xfrm>
              <a:off x="4024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74" name="Line 136"/>
            <p:cNvSpPr>
              <a:spLocks noChangeShapeType="1"/>
            </p:cNvSpPr>
            <p:nvPr/>
          </p:nvSpPr>
          <p:spPr bwMode="auto">
            <a:xfrm>
              <a:off x="4324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75" name="Line 137"/>
            <p:cNvSpPr>
              <a:spLocks noChangeShapeType="1"/>
            </p:cNvSpPr>
            <p:nvPr/>
          </p:nvSpPr>
          <p:spPr bwMode="auto">
            <a:xfrm>
              <a:off x="4555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76" name="Line 138"/>
            <p:cNvSpPr>
              <a:spLocks noChangeShapeType="1"/>
            </p:cNvSpPr>
            <p:nvPr/>
          </p:nvSpPr>
          <p:spPr bwMode="auto">
            <a:xfrm>
              <a:off x="4749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77" name="Line 139"/>
            <p:cNvSpPr>
              <a:spLocks noChangeShapeType="1"/>
            </p:cNvSpPr>
            <p:nvPr/>
          </p:nvSpPr>
          <p:spPr bwMode="auto">
            <a:xfrm>
              <a:off x="5049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78" name="Line 140"/>
            <p:cNvSpPr>
              <a:spLocks noChangeShapeType="1"/>
            </p:cNvSpPr>
            <p:nvPr/>
          </p:nvSpPr>
          <p:spPr bwMode="auto">
            <a:xfrm>
              <a:off x="5168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79" name="Line 141"/>
            <p:cNvSpPr>
              <a:spLocks noChangeShapeType="1"/>
            </p:cNvSpPr>
            <p:nvPr/>
          </p:nvSpPr>
          <p:spPr bwMode="auto">
            <a:xfrm>
              <a:off x="4905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480" name="Group 142"/>
          <p:cNvGrpSpPr>
            <a:grpSpLocks/>
          </p:cNvGrpSpPr>
          <p:nvPr/>
        </p:nvGrpSpPr>
        <p:grpSpPr bwMode="auto">
          <a:xfrm>
            <a:off x="6569149" y="3729952"/>
            <a:ext cx="576064" cy="214499"/>
            <a:chOff x="2880" y="3360"/>
            <a:chExt cx="2400" cy="240"/>
          </a:xfrm>
        </p:grpSpPr>
        <p:sp>
          <p:nvSpPr>
            <p:cNvPr id="481" name="Line 143"/>
            <p:cNvSpPr>
              <a:spLocks noChangeShapeType="1"/>
            </p:cNvSpPr>
            <p:nvPr/>
          </p:nvSpPr>
          <p:spPr bwMode="auto">
            <a:xfrm>
              <a:off x="2880" y="3360"/>
              <a:ext cx="2400" cy="0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82" name="Line 144"/>
            <p:cNvSpPr>
              <a:spLocks noChangeShapeType="1"/>
            </p:cNvSpPr>
            <p:nvPr/>
          </p:nvSpPr>
          <p:spPr bwMode="auto">
            <a:xfrm>
              <a:off x="2880" y="3360"/>
              <a:ext cx="0" cy="240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83" name="Line 145"/>
            <p:cNvSpPr>
              <a:spLocks noChangeShapeType="1"/>
            </p:cNvSpPr>
            <p:nvPr/>
          </p:nvSpPr>
          <p:spPr bwMode="auto">
            <a:xfrm>
              <a:off x="5280" y="3360"/>
              <a:ext cx="0" cy="240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84" name="Line 146"/>
            <p:cNvSpPr>
              <a:spLocks noChangeShapeType="1"/>
            </p:cNvSpPr>
            <p:nvPr/>
          </p:nvSpPr>
          <p:spPr bwMode="auto">
            <a:xfrm>
              <a:off x="3605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85" name="Line 147"/>
            <p:cNvSpPr>
              <a:spLocks noChangeShapeType="1"/>
            </p:cNvSpPr>
            <p:nvPr/>
          </p:nvSpPr>
          <p:spPr bwMode="auto">
            <a:xfrm>
              <a:off x="4024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86" name="Line 148"/>
            <p:cNvSpPr>
              <a:spLocks noChangeShapeType="1"/>
            </p:cNvSpPr>
            <p:nvPr/>
          </p:nvSpPr>
          <p:spPr bwMode="auto">
            <a:xfrm>
              <a:off x="4324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87" name="Line 149"/>
            <p:cNvSpPr>
              <a:spLocks noChangeShapeType="1"/>
            </p:cNvSpPr>
            <p:nvPr/>
          </p:nvSpPr>
          <p:spPr bwMode="auto">
            <a:xfrm>
              <a:off x="4555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88" name="Line 150"/>
            <p:cNvSpPr>
              <a:spLocks noChangeShapeType="1"/>
            </p:cNvSpPr>
            <p:nvPr/>
          </p:nvSpPr>
          <p:spPr bwMode="auto">
            <a:xfrm>
              <a:off x="4749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89" name="Line 151"/>
            <p:cNvSpPr>
              <a:spLocks noChangeShapeType="1"/>
            </p:cNvSpPr>
            <p:nvPr/>
          </p:nvSpPr>
          <p:spPr bwMode="auto">
            <a:xfrm>
              <a:off x="5049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90" name="Line 152"/>
            <p:cNvSpPr>
              <a:spLocks noChangeShapeType="1"/>
            </p:cNvSpPr>
            <p:nvPr/>
          </p:nvSpPr>
          <p:spPr bwMode="auto">
            <a:xfrm>
              <a:off x="5168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91" name="Line 153"/>
            <p:cNvSpPr>
              <a:spLocks noChangeShapeType="1"/>
            </p:cNvSpPr>
            <p:nvPr/>
          </p:nvSpPr>
          <p:spPr bwMode="auto">
            <a:xfrm>
              <a:off x="4905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492" name="Group 154"/>
          <p:cNvGrpSpPr>
            <a:grpSpLocks/>
          </p:cNvGrpSpPr>
          <p:nvPr/>
        </p:nvGrpSpPr>
        <p:grpSpPr bwMode="auto">
          <a:xfrm>
            <a:off x="7145213" y="3729952"/>
            <a:ext cx="576064" cy="214499"/>
            <a:chOff x="2880" y="3360"/>
            <a:chExt cx="2400" cy="240"/>
          </a:xfrm>
        </p:grpSpPr>
        <p:sp>
          <p:nvSpPr>
            <p:cNvPr id="493" name="Line 155"/>
            <p:cNvSpPr>
              <a:spLocks noChangeShapeType="1"/>
            </p:cNvSpPr>
            <p:nvPr/>
          </p:nvSpPr>
          <p:spPr bwMode="auto">
            <a:xfrm>
              <a:off x="2880" y="3360"/>
              <a:ext cx="2400" cy="0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94" name="Line 156"/>
            <p:cNvSpPr>
              <a:spLocks noChangeShapeType="1"/>
            </p:cNvSpPr>
            <p:nvPr/>
          </p:nvSpPr>
          <p:spPr bwMode="auto">
            <a:xfrm>
              <a:off x="2880" y="3360"/>
              <a:ext cx="0" cy="240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95" name="Line 157"/>
            <p:cNvSpPr>
              <a:spLocks noChangeShapeType="1"/>
            </p:cNvSpPr>
            <p:nvPr/>
          </p:nvSpPr>
          <p:spPr bwMode="auto">
            <a:xfrm>
              <a:off x="5280" y="3360"/>
              <a:ext cx="0" cy="240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96" name="Line 158"/>
            <p:cNvSpPr>
              <a:spLocks noChangeShapeType="1"/>
            </p:cNvSpPr>
            <p:nvPr/>
          </p:nvSpPr>
          <p:spPr bwMode="auto">
            <a:xfrm>
              <a:off x="3605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97" name="Line 159"/>
            <p:cNvSpPr>
              <a:spLocks noChangeShapeType="1"/>
            </p:cNvSpPr>
            <p:nvPr/>
          </p:nvSpPr>
          <p:spPr bwMode="auto">
            <a:xfrm>
              <a:off x="4024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98" name="Line 160"/>
            <p:cNvSpPr>
              <a:spLocks noChangeShapeType="1"/>
            </p:cNvSpPr>
            <p:nvPr/>
          </p:nvSpPr>
          <p:spPr bwMode="auto">
            <a:xfrm>
              <a:off x="4324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99" name="Line 161"/>
            <p:cNvSpPr>
              <a:spLocks noChangeShapeType="1"/>
            </p:cNvSpPr>
            <p:nvPr/>
          </p:nvSpPr>
          <p:spPr bwMode="auto">
            <a:xfrm>
              <a:off x="4555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00" name="Line 162"/>
            <p:cNvSpPr>
              <a:spLocks noChangeShapeType="1"/>
            </p:cNvSpPr>
            <p:nvPr/>
          </p:nvSpPr>
          <p:spPr bwMode="auto">
            <a:xfrm>
              <a:off x="4749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01" name="Line 163"/>
            <p:cNvSpPr>
              <a:spLocks noChangeShapeType="1"/>
            </p:cNvSpPr>
            <p:nvPr/>
          </p:nvSpPr>
          <p:spPr bwMode="auto">
            <a:xfrm>
              <a:off x="5049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02" name="Line 164"/>
            <p:cNvSpPr>
              <a:spLocks noChangeShapeType="1"/>
            </p:cNvSpPr>
            <p:nvPr/>
          </p:nvSpPr>
          <p:spPr bwMode="auto">
            <a:xfrm>
              <a:off x="5168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03" name="Line 165"/>
            <p:cNvSpPr>
              <a:spLocks noChangeShapeType="1"/>
            </p:cNvSpPr>
            <p:nvPr/>
          </p:nvSpPr>
          <p:spPr bwMode="auto">
            <a:xfrm>
              <a:off x="4905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504" name="Group 166"/>
          <p:cNvGrpSpPr>
            <a:grpSpLocks/>
          </p:cNvGrpSpPr>
          <p:nvPr/>
        </p:nvGrpSpPr>
        <p:grpSpPr bwMode="auto">
          <a:xfrm>
            <a:off x="808508" y="3729952"/>
            <a:ext cx="576064" cy="214499"/>
            <a:chOff x="2880" y="3360"/>
            <a:chExt cx="2400" cy="240"/>
          </a:xfrm>
        </p:grpSpPr>
        <p:sp>
          <p:nvSpPr>
            <p:cNvPr id="505" name="Line 167"/>
            <p:cNvSpPr>
              <a:spLocks noChangeShapeType="1"/>
            </p:cNvSpPr>
            <p:nvPr/>
          </p:nvSpPr>
          <p:spPr bwMode="auto">
            <a:xfrm>
              <a:off x="2880" y="3360"/>
              <a:ext cx="2400" cy="0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06" name="Line 168"/>
            <p:cNvSpPr>
              <a:spLocks noChangeShapeType="1"/>
            </p:cNvSpPr>
            <p:nvPr/>
          </p:nvSpPr>
          <p:spPr bwMode="auto">
            <a:xfrm>
              <a:off x="2880" y="3360"/>
              <a:ext cx="0" cy="240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07" name="Line 169"/>
            <p:cNvSpPr>
              <a:spLocks noChangeShapeType="1"/>
            </p:cNvSpPr>
            <p:nvPr/>
          </p:nvSpPr>
          <p:spPr bwMode="auto">
            <a:xfrm>
              <a:off x="5280" y="3360"/>
              <a:ext cx="0" cy="240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08" name="Line 170"/>
            <p:cNvSpPr>
              <a:spLocks noChangeShapeType="1"/>
            </p:cNvSpPr>
            <p:nvPr/>
          </p:nvSpPr>
          <p:spPr bwMode="auto">
            <a:xfrm>
              <a:off x="3605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09" name="Line 171"/>
            <p:cNvSpPr>
              <a:spLocks noChangeShapeType="1"/>
            </p:cNvSpPr>
            <p:nvPr/>
          </p:nvSpPr>
          <p:spPr bwMode="auto">
            <a:xfrm>
              <a:off x="4024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10" name="Line 172"/>
            <p:cNvSpPr>
              <a:spLocks noChangeShapeType="1"/>
            </p:cNvSpPr>
            <p:nvPr/>
          </p:nvSpPr>
          <p:spPr bwMode="auto">
            <a:xfrm>
              <a:off x="4324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11" name="Line 173"/>
            <p:cNvSpPr>
              <a:spLocks noChangeShapeType="1"/>
            </p:cNvSpPr>
            <p:nvPr/>
          </p:nvSpPr>
          <p:spPr bwMode="auto">
            <a:xfrm>
              <a:off x="4555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12" name="Line 174"/>
            <p:cNvSpPr>
              <a:spLocks noChangeShapeType="1"/>
            </p:cNvSpPr>
            <p:nvPr/>
          </p:nvSpPr>
          <p:spPr bwMode="auto">
            <a:xfrm>
              <a:off x="4749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13" name="Line 175"/>
            <p:cNvSpPr>
              <a:spLocks noChangeShapeType="1"/>
            </p:cNvSpPr>
            <p:nvPr/>
          </p:nvSpPr>
          <p:spPr bwMode="auto">
            <a:xfrm>
              <a:off x="5049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14" name="Line 176"/>
            <p:cNvSpPr>
              <a:spLocks noChangeShapeType="1"/>
            </p:cNvSpPr>
            <p:nvPr/>
          </p:nvSpPr>
          <p:spPr bwMode="auto">
            <a:xfrm>
              <a:off x="5168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15" name="Line 177"/>
            <p:cNvSpPr>
              <a:spLocks noChangeShapeType="1"/>
            </p:cNvSpPr>
            <p:nvPr/>
          </p:nvSpPr>
          <p:spPr bwMode="auto">
            <a:xfrm>
              <a:off x="4905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516" name="Group 178"/>
          <p:cNvGrpSpPr>
            <a:grpSpLocks/>
          </p:cNvGrpSpPr>
          <p:nvPr/>
        </p:nvGrpSpPr>
        <p:grpSpPr bwMode="auto">
          <a:xfrm>
            <a:off x="232444" y="3731204"/>
            <a:ext cx="576064" cy="214499"/>
            <a:chOff x="2880" y="3360"/>
            <a:chExt cx="2400" cy="240"/>
          </a:xfrm>
        </p:grpSpPr>
        <p:sp>
          <p:nvSpPr>
            <p:cNvPr id="517" name="Line 179"/>
            <p:cNvSpPr>
              <a:spLocks noChangeShapeType="1"/>
            </p:cNvSpPr>
            <p:nvPr/>
          </p:nvSpPr>
          <p:spPr bwMode="auto">
            <a:xfrm>
              <a:off x="2880" y="3360"/>
              <a:ext cx="2400" cy="0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18" name="Line 180"/>
            <p:cNvSpPr>
              <a:spLocks noChangeShapeType="1"/>
            </p:cNvSpPr>
            <p:nvPr/>
          </p:nvSpPr>
          <p:spPr bwMode="auto">
            <a:xfrm>
              <a:off x="2880" y="3360"/>
              <a:ext cx="0" cy="240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19" name="Line 181"/>
            <p:cNvSpPr>
              <a:spLocks noChangeShapeType="1"/>
            </p:cNvSpPr>
            <p:nvPr/>
          </p:nvSpPr>
          <p:spPr bwMode="auto">
            <a:xfrm>
              <a:off x="5280" y="3360"/>
              <a:ext cx="0" cy="240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0" name="Line 182"/>
            <p:cNvSpPr>
              <a:spLocks noChangeShapeType="1"/>
            </p:cNvSpPr>
            <p:nvPr/>
          </p:nvSpPr>
          <p:spPr bwMode="auto">
            <a:xfrm>
              <a:off x="3605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1" name="Line 183"/>
            <p:cNvSpPr>
              <a:spLocks noChangeShapeType="1"/>
            </p:cNvSpPr>
            <p:nvPr/>
          </p:nvSpPr>
          <p:spPr bwMode="auto">
            <a:xfrm>
              <a:off x="4024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2" name="Line 184"/>
            <p:cNvSpPr>
              <a:spLocks noChangeShapeType="1"/>
            </p:cNvSpPr>
            <p:nvPr/>
          </p:nvSpPr>
          <p:spPr bwMode="auto">
            <a:xfrm>
              <a:off x="4324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3" name="Line 185"/>
            <p:cNvSpPr>
              <a:spLocks noChangeShapeType="1"/>
            </p:cNvSpPr>
            <p:nvPr/>
          </p:nvSpPr>
          <p:spPr bwMode="auto">
            <a:xfrm>
              <a:off x="4555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4" name="Line 186"/>
            <p:cNvSpPr>
              <a:spLocks noChangeShapeType="1"/>
            </p:cNvSpPr>
            <p:nvPr/>
          </p:nvSpPr>
          <p:spPr bwMode="auto">
            <a:xfrm>
              <a:off x="4749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5" name="Line 187"/>
            <p:cNvSpPr>
              <a:spLocks noChangeShapeType="1"/>
            </p:cNvSpPr>
            <p:nvPr/>
          </p:nvSpPr>
          <p:spPr bwMode="auto">
            <a:xfrm>
              <a:off x="5049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6" name="Line 188"/>
            <p:cNvSpPr>
              <a:spLocks noChangeShapeType="1"/>
            </p:cNvSpPr>
            <p:nvPr/>
          </p:nvSpPr>
          <p:spPr bwMode="auto">
            <a:xfrm>
              <a:off x="5168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7" name="Line 189"/>
            <p:cNvSpPr>
              <a:spLocks noChangeShapeType="1"/>
            </p:cNvSpPr>
            <p:nvPr/>
          </p:nvSpPr>
          <p:spPr bwMode="auto">
            <a:xfrm>
              <a:off x="4905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528" name="Line 191"/>
          <p:cNvSpPr>
            <a:spLocks noChangeShapeType="1"/>
          </p:cNvSpPr>
          <p:nvPr/>
        </p:nvSpPr>
        <p:spPr bwMode="auto">
          <a:xfrm>
            <a:off x="8297341" y="3666452"/>
            <a:ext cx="360040" cy="0"/>
          </a:xfrm>
          <a:prstGeom prst="line">
            <a:avLst/>
          </a:prstGeom>
          <a:noFill/>
          <a:ln w="25400">
            <a:solidFill>
              <a:schemeClr val="accent3">
                <a:lumMod val="50000"/>
              </a:schemeClr>
            </a:solidFill>
            <a:round/>
            <a:headEnd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29" name="Text Box 356"/>
          <p:cNvSpPr txBox="1">
            <a:spLocks noChangeArrowheads="1"/>
          </p:cNvSpPr>
          <p:nvPr/>
        </p:nvSpPr>
        <p:spPr bwMode="auto">
          <a:xfrm>
            <a:off x="3905062" y="3252534"/>
            <a:ext cx="720000" cy="431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530" tIns="48765" rIns="97530" bIns="48765" anchor="ctr" anchorCtr="0"/>
          <a:lstStyle>
            <a:lvl1pPr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1pPr>
            <a:lvl2pPr marL="742950" indent="-28575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2pPr>
            <a:lvl3pPr marL="11430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3pPr>
            <a:lvl4pPr marL="16002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4pPr>
            <a:lvl5pPr marL="20574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5pPr>
            <a:lvl6pPr marL="25146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6pPr>
            <a:lvl7pPr marL="29718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7pPr>
            <a:lvl8pPr marL="34290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8pPr>
            <a:lvl9pPr marL="38862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9pPr>
          </a:lstStyle>
          <a:p>
            <a:pPr algn="ctr" eaLnBrk="1" hangingPunct="1"/>
            <a:r>
              <a:rPr lang="en-US" sz="2400" b="1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GHz</a:t>
            </a:r>
            <a:endParaRPr lang="de-DE" sz="2400" b="1">
              <a:solidFill>
                <a:schemeClr val="accent3">
                  <a:lumMod val="50000"/>
                </a:schemeClr>
              </a:solidFill>
              <a:effectLst/>
              <a:latin typeface="+mj-lt"/>
            </a:endParaRPr>
          </a:p>
        </p:txBody>
      </p:sp>
      <p:sp>
        <p:nvSpPr>
          <p:cNvPr id="530" name="Text Box 358"/>
          <p:cNvSpPr txBox="1">
            <a:spLocks noChangeArrowheads="1"/>
          </p:cNvSpPr>
          <p:nvPr/>
        </p:nvSpPr>
        <p:spPr bwMode="auto">
          <a:xfrm>
            <a:off x="8081642" y="3316034"/>
            <a:ext cx="720000" cy="4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530" tIns="48765" rIns="97530" bIns="48765" anchor="ctr" anchorCtr="0">
            <a:noAutofit/>
          </a:bodyPr>
          <a:lstStyle>
            <a:lvl1pPr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1pPr>
            <a:lvl2pPr marL="742950" indent="-28575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2pPr>
            <a:lvl3pPr marL="11430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3pPr>
            <a:lvl4pPr marL="16002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4pPr>
            <a:lvl5pPr marL="20574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5pPr>
            <a:lvl6pPr marL="25146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6pPr>
            <a:lvl7pPr marL="29718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7pPr>
            <a:lvl8pPr marL="34290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8pPr>
            <a:lvl9pPr marL="38862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9pPr>
          </a:lstStyle>
          <a:p>
            <a:pPr algn="ctr" eaLnBrk="1" hangingPunct="1"/>
            <a:r>
              <a:rPr lang="en-US" sz="2400" b="1" i="1" dirty="0" err="1" smtClean="0">
                <a:solidFill>
                  <a:schemeClr val="accent3">
                    <a:lumMod val="50000"/>
                  </a:schemeClr>
                </a:solidFill>
                <a:effectLst/>
                <a:latin typeface="Symbol" panose="05050102010706020507" pitchFamily="18" charset="2"/>
              </a:rPr>
              <a:t>n</a:t>
            </a:r>
            <a:r>
              <a:rPr lang="en-US" sz="2800" b="1" i="1" baseline="-25000" dirty="0" err="1" smtClean="0">
                <a:solidFill>
                  <a:schemeClr val="accent3">
                    <a:lumMod val="50000"/>
                  </a:schemeClr>
                </a:solidFill>
                <a:effectLst/>
                <a:latin typeface="+mj-lt"/>
              </a:rPr>
              <a:t>a</a:t>
            </a:r>
            <a:endParaRPr lang="de-DE" sz="2800" b="1" i="1" baseline="-25000" dirty="0">
              <a:solidFill>
                <a:schemeClr val="accent3">
                  <a:lumMod val="50000"/>
                </a:schemeClr>
              </a:solidFill>
              <a:effectLst/>
              <a:latin typeface="+mj-lt"/>
            </a:endParaRPr>
          </a:p>
        </p:txBody>
      </p:sp>
      <p:grpSp>
        <p:nvGrpSpPr>
          <p:cNvPr id="531" name="Group 371"/>
          <p:cNvGrpSpPr>
            <a:grpSpLocks/>
          </p:cNvGrpSpPr>
          <p:nvPr/>
        </p:nvGrpSpPr>
        <p:grpSpPr bwMode="auto">
          <a:xfrm>
            <a:off x="7721277" y="3731452"/>
            <a:ext cx="576064" cy="214499"/>
            <a:chOff x="2880" y="3360"/>
            <a:chExt cx="2400" cy="240"/>
          </a:xfrm>
        </p:grpSpPr>
        <p:sp>
          <p:nvSpPr>
            <p:cNvPr id="532" name="Line 372"/>
            <p:cNvSpPr>
              <a:spLocks noChangeShapeType="1"/>
            </p:cNvSpPr>
            <p:nvPr/>
          </p:nvSpPr>
          <p:spPr bwMode="auto">
            <a:xfrm>
              <a:off x="2880" y="3360"/>
              <a:ext cx="2400" cy="0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33" name="Line 373"/>
            <p:cNvSpPr>
              <a:spLocks noChangeShapeType="1"/>
            </p:cNvSpPr>
            <p:nvPr/>
          </p:nvSpPr>
          <p:spPr bwMode="auto">
            <a:xfrm>
              <a:off x="2880" y="3360"/>
              <a:ext cx="0" cy="240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34" name="Line 374"/>
            <p:cNvSpPr>
              <a:spLocks noChangeShapeType="1"/>
            </p:cNvSpPr>
            <p:nvPr/>
          </p:nvSpPr>
          <p:spPr bwMode="auto">
            <a:xfrm>
              <a:off x="5280" y="3360"/>
              <a:ext cx="0" cy="240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35" name="Line 375"/>
            <p:cNvSpPr>
              <a:spLocks noChangeShapeType="1"/>
            </p:cNvSpPr>
            <p:nvPr/>
          </p:nvSpPr>
          <p:spPr bwMode="auto">
            <a:xfrm>
              <a:off x="3605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36" name="Line 376"/>
            <p:cNvSpPr>
              <a:spLocks noChangeShapeType="1"/>
            </p:cNvSpPr>
            <p:nvPr/>
          </p:nvSpPr>
          <p:spPr bwMode="auto">
            <a:xfrm>
              <a:off x="4024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37" name="Line 377"/>
            <p:cNvSpPr>
              <a:spLocks noChangeShapeType="1"/>
            </p:cNvSpPr>
            <p:nvPr/>
          </p:nvSpPr>
          <p:spPr bwMode="auto">
            <a:xfrm>
              <a:off x="4324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38" name="Line 378"/>
            <p:cNvSpPr>
              <a:spLocks noChangeShapeType="1"/>
            </p:cNvSpPr>
            <p:nvPr/>
          </p:nvSpPr>
          <p:spPr bwMode="auto">
            <a:xfrm>
              <a:off x="4555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39" name="Line 379"/>
            <p:cNvSpPr>
              <a:spLocks noChangeShapeType="1"/>
            </p:cNvSpPr>
            <p:nvPr/>
          </p:nvSpPr>
          <p:spPr bwMode="auto">
            <a:xfrm>
              <a:off x="4749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40" name="Line 380"/>
            <p:cNvSpPr>
              <a:spLocks noChangeShapeType="1"/>
            </p:cNvSpPr>
            <p:nvPr/>
          </p:nvSpPr>
          <p:spPr bwMode="auto">
            <a:xfrm>
              <a:off x="5049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41" name="Line 381"/>
            <p:cNvSpPr>
              <a:spLocks noChangeShapeType="1"/>
            </p:cNvSpPr>
            <p:nvPr/>
          </p:nvSpPr>
          <p:spPr bwMode="auto">
            <a:xfrm>
              <a:off x="5168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42" name="Line 382"/>
            <p:cNvSpPr>
              <a:spLocks noChangeShapeType="1"/>
            </p:cNvSpPr>
            <p:nvPr/>
          </p:nvSpPr>
          <p:spPr bwMode="auto">
            <a:xfrm>
              <a:off x="4905" y="3360"/>
              <a:ext cx="0" cy="144"/>
            </a:xfrm>
            <a:prstGeom prst="line">
              <a:avLst/>
            </a:prstGeom>
            <a:noFill/>
            <a:ln w="25400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543" name="Text Box 356"/>
          <p:cNvSpPr txBox="1">
            <a:spLocks noChangeArrowheads="1"/>
          </p:cNvSpPr>
          <p:nvPr/>
        </p:nvSpPr>
        <p:spPr bwMode="auto">
          <a:xfrm>
            <a:off x="5633302" y="3252534"/>
            <a:ext cx="720000" cy="431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530" tIns="48765" rIns="97530" bIns="48765" anchor="ctr" anchorCtr="0"/>
          <a:lstStyle>
            <a:lvl1pPr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1pPr>
            <a:lvl2pPr marL="742950" indent="-28575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2pPr>
            <a:lvl3pPr marL="11430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3pPr>
            <a:lvl4pPr marL="16002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4pPr>
            <a:lvl5pPr marL="20574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5pPr>
            <a:lvl6pPr marL="25146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6pPr>
            <a:lvl7pPr marL="29718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7pPr>
            <a:lvl8pPr marL="34290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8pPr>
            <a:lvl9pPr marL="38862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9pPr>
          </a:lstStyle>
          <a:p>
            <a:pPr algn="ctr" eaLnBrk="1" hangingPunct="1"/>
            <a:r>
              <a:rPr lang="en-US" sz="2400" b="1">
                <a:solidFill>
                  <a:schemeClr val="accent3">
                    <a:lumMod val="50000"/>
                  </a:schemeClr>
                </a:solidFill>
                <a:latin typeface="+mj-lt"/>
              </a:rPr>
              <a:t>T</a:t>
            </a:r>
            <a:r>
              <a:rPr lang="en-US" sz="2400" b="1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Hz</a:t>
            </a:r>
            <a:endParaRPr lang="de-DE" sz="2400" b="1">
              <a:solidFill>
                <a:schemeClr val="accent3">
                  <a:lumMod val="50000"/>
                </a:schemeClr>
              </a:solidFill>
              <a:effectLst/>
              <a:latin typeface="+mj-lt"/>
            </a:endParaRPr>
          </a:p>
        </p:txBody>
      </p:sp>
      <p:sp>
        <p:nvSpPr>
          <p:cNvPr id="544" name="Text Box 383"/>
          <p:cNvSpPr txBox="1">
            <a:spLocks noChangeArrowheads="1"/>
          </p:cNvSpPr>
          <p:nvPr/>
        </p:nvSpPr>
        <p:spPr bwMode="auto">
          <a:xfrm>
            <a:off x="2176822" y="3252534"/>
            <a:ext cx="720000" cy="431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530" tIns="48765" rIns="97530" bIns="48765" anchor="ctr" anchorCtr="0"/>
          <a:lstStyle>
            <a:lvl1pPr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1pPr>
            <a:lvl2pPr marL="742950" indent="-28575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2pPr>
            <a:lvl3pPr marL="11430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3pPr>
            <a:lvl4pPr marL="16002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4pPr>
            <a:lvl5pPr marL="20574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5pPr>
            <a:lvl6pPr marL="25146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6pPr>
            <a:lvl7pPr marL="29718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7pPr>
            <a:lvl8pPr marL="34290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8pPr>
            <a:lvl9pPr marL="38862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9pPr>
          </a:lstStyle>
          <a:p>
            <a:pPr algn="ctr" eaLnBrk="1" hangingPunct="1"/>
            <a:r>
              <a:rPr lang="en-US" sz="2400" b="1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MHz</a:t>
            </a:r>
            <a:endParaRPr lang="de-DE" sz="2400" b="1">
              <a:solidFill>
                <a:schemeClr val="accent3">
                  <a:lumMod val="50000"/>
                </a:schemeClr>
              </a:solidFill>
              <a:effectLst/>
              <a:latin typeface="+mj-lt"/>
            </a:endParaRPr>
          </a:p>
        </p:txBody>
      </p:sp>
      <p:sp>
        <p:nvSpPr>
          <p:cNvPr id="545" name="Text Box 383"/>
          <p:cNvSpPr txBox="1">
            <a:spLocks noChangeArrowheads="1"/>
          </p:cNvSpPr>
          <p:nvPr/>
        </p:nvSpPr>
        <p:spPr bwMode="auto">
          <a:xfrm>
            <a:off x="448482" y="3252534"/>
            <a:ext cx="720000" cy="431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530" tIns="48765" rIns="97530" bIns="48765" anchor="ctr" anchorCtr="0"/>
          <a:lstStyle>
            <a:lvl1pPr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1pPr>
            <a:lvl2pPr marL="742950" indent="-28575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2pPr>
            <a:lvl3pPr marL="11430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3pPr>
            <a:lvl4pPr marL="16002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4pPr>
            <a:lvl5pPr marL="20574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5pPr>
            <a:lvl6pPr marL="25146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6pPr>
            <a:lvl7pPr marL="29718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7pPr>
            <a:lvl8pPr marL="34290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8pPr>
            <a:lvl9pPr marL="38862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9pPr>
          </a:lstStyle>
          <a:p>
            <a:pPr algn="ctr" eaLnBrk="1" hangingPunct="1"/>
            <a:r>
              <a:rPr lang="en-US" sz="2400" b="1">
                <a:solidFill>
                  <a:schemeClr val="accent3">
                    <a:lumMod val="50000"/>
                  </a:schemeClr>
                </a:solidFill>
                <a:latin typeface="+mj-lt"/>
              </a:rPr>
              <a:t>k</a:t>
            </a:r>
            <a:r>
              <a:rPr lang="en-US" sz="2400" b="1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Hz</a:t>
            </a:r>
            <a:endParaRPr lang="de-DE" sz="2400" b="1">
              <a:solidFill>
                <a:schemeClr val="accent3">
                  <a:lumMod val="50000"/>
                </a:schemeClr>
              </a:solidFill>
              <a:effectLst/>
              <a:latin typeface="+mj-lt"/>
            </a:endParaRPr>
          </a:p>
        </p:txBody>
      </p:sp>
      <p:sp>
        <p:nvSpPr>
          <p:cNvPr id="566" name="Text Box 356"/>
          <p:cNvSpPr txBox="1">
            <a:spLocks noChangeArrowheads="1"/>
          </p:cNvSpPr>
          <p:nvPr/>
        </p:nvSpPr>
        <p:spPr bwMode="auto">
          <a:xfrm>
            <a:off x="170255" y="4888850"/>
            <a:ext cx="5040684" cy="108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530" tIns="48765" rIns="97530" bIns="48765" anchor="ctr" anchorCtr="0"/>
          <a:lstStyle>
            <a:lvl1pPr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1pPr>
            <a:lvl2pPr marL="742950" indent="-28575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2pPr>
            <a:lvl3pPr marL="11430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3pPr>
            <a:lvl4pPr marL="16002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4pPr>
            <a:lvl5pPr marL="20574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5pPr>
            <a:lvl6pPr marL="25146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6pPr>
            <a:lvl7pPr marL="29718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7pPr>
            <a:lvl8pPr marL="34290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8pPr>
            <a:lvl9pPr marL="38862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9pPr>
          </a:lstStyle>
          <a:p>
            <a:pPr algn="ctr" eaLnBrk="1" hangingPunct="1"/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Symbol" panose="05050102010706020507" pitchFamily="18" charset="2"/>
              </a:rPr>
              <a:t>Q</a:t>
            </a:r>
            <a:r>
              <a:rPr lang="en-US" sz="2800" b="1" baseline="-25000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i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 could be anything –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Symbol" panose="05050102010706020507" pitchFamily="18" charset="2"/>
              </a:rPr>
              <a:t>p 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Calibri"/>
              </a:rPr>
              <a:t>–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Symbol" panose="05050102010706020507" pitchFamily="18" charset="2"/>
              </a:rPr>
              <a:t>p</a:t>
            </a:r>
          </a:p>
          <a:p>
            <a:pPr algn="ctr" eaLnBrk="1" hangingPunct="1"/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(“anthropic range”)</a:t>
            </a:r>
          </a:p>
        </p:txBody>
      </p:sp>
      <p:cxnSp>
        <p:nvCxnSpPr>
          <p:cNvPr id="572" name="Straight Connector 571"/>
          <p:cNvCxnSpPr/>
          <p:nvPr/>
        </p:nvCxnSpPr>
        <p:spPr bwMode="auto">
          <a:xfrm>
            <a:off x="4767846" y="1378972"/>
            <a:ext cx="0" cy="376624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3" name="Straight Connector 572"/>
          <p:cNvCxnSpPr/>
          <p:nvPr/>
        </p:nvCxnSpPr>
        <p:spPr bwMode="auto">
          <a:xfrm>
            <a:off x="3167270" y="1350312"/>
            <a:ext cx="0" cy="376624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4" name="Straight Connector 573"/>
          <p:cNvCxnSpPr/>
          <p:nvPr/>
        </p:nvCxnSpPr>
        <p:spPr bwMode="auto">
          <a:xfrm>
            <a:off x="6245290" y="1368418"/>
            <a:ext cx="0" cy="376624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578" name="Group 34"/>
          <p:cNvGrpSpPr>
            <a:grpSpLocks/>
          </p:cNvGrpSpPr>
          <p:nvPr/>
        </p:nvGrpSpPr>
        <p:grpSpPr bwMode="auto">
          <a:xfrm>
            <a:off x="1472466" y="4397202"/>
            <a:ext cx="576064" cy="214499"/>
            <a:chOff x="2880" y="3360"/>
            <a:chExt cx="2400" cy="240"/>
          </a:xfrm>
        </p:grpSpPr>
        <p:sp>
          <p:nvSpPr>
            <p:cNvPr id="579" name="Line 35"/>
            <p:cNvSpPr>
              <a:spLocks noChangeShapeType="1"/>
            </p:cNvSpPr>
            <p:nvPr/>
          </p:nvSpPr>
          <p:spPr bwMode="auto">
            <a:xfrm>
              <a:off x="2880" y="3360"/>
              <a:ext cx="2400" cy="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80" name="Line 36"/>
            <p:cNvSpPr>
              <a:spLocks noChangeShapeType="1"/>
            </p:cNvSpPr>
            <p:nvPr/>
          </p:nvSpPr>
          <p:spPr bwMode="auto">
            <a:xfrm>
              <a:off x="28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81" name="Line 37"/>
            <p:cNvSpPr>
              <a:spLocks noChangeShapeType="1"/>
            </p:cNvSpPr>
            <p:nvPr/>
          </p:nvSpPr>
          <p:spPr bwMode="auto">
            <a:xfrm>
              <a:off x="52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82" name="Line 38"/>
            <p:cNvSpPr>
              <a:spLocks noChangeShapeType="1"/>
            </p:cNvSpPr>
            <p:nvPr/>
          </p:nvSpPr>
          <p:spPr bwMode="auto">
            <a:xfrm>
              <a:off x="36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83" name="Line 39"/>
            <p:cNvSpPr>
              <a:spLocks noChangeShapeType="1"/>
            </p:cNvSpPr>
            <p:nvPr/>
          </p:nvSpPr>
          <p:spPr bwMode="auto">
            <a:xfrm>
              <a:off x="40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84" name="Line 40"/>
            <p:cNvSpPr>
              <a:spLocks noChangeShapeType="1"/>
            </p:cNvSpPr>
            <p:nvPr/>
          </p:nvSpPr>
          <p:spPr bwMode="auto">
            <a:xfrm>
              <a:off x="43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85" name="Line 41"/>
            <p:cNvSpPr>
              <a:spLocks noChangeShapeType="1"/>
            </p:cNvSpPr>
            <p:nvPr/>
          </p:nvSpPr>
          <p:spPr bwMode="auto">
            <a:xfrm>
              <a:off x="455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86" name="Line 42"/>
            <p:cNvSpPr>
              <a:spLocks noChangeShapeType="1"/>
            </p:cNvSpPr>
            <p:nvPr/>
          </p:nvSpPr>
          <p:spPr bwMode="auto">
            <a:xfrm>
              <a:off x="47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87" name="Line 43"/>
            <p:cNvSpPr>
              <a:spLocks noChangeShapeType="1"/>
            </p:cNvSpPr>
            <p:nvPr/>
          </p:nvSpPr>
          <p:spPr bwMode="auto">
            <a:xfrm>
              <a:off x="50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88" name="Line 44"/>
            <p:cNvSpPr>
              <a:spLocks noChangeShapeType="1"/>
            </p:cNvSpPr>
            <p:nvPr/>
          </p:nvSpPr>
          <p:spPr bwMode="auto">
            <a:xfrm>
              <a:off x="5168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89" name="Line 45"/>
            <p:cNvSpPr>
              <a:spLocks noChangeShapeType="1"/>
            </p:cNvSpPr>
            <p:nvPr/>
          </p:nvSpPr>
          <p:spPr bwMode="auto">
            <a:xfrm>
              <a:off x="49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590" name="Group 46"/>
          <p:cNvGrpSpPr>
            <a:grpSpLocks/>
          </p:cNvGrpSpPr>
          <p:nvPr/>
        </p:nvGrpSpPr>
        <p:grpSpPr bwMode="auto">
          <a:xfrm>
            <a:off x="2048530" y="4397202"/>
            <a:ext cx="576064" cy="214499"/>
            <a:chOff x="2880" y="3360"/>
            <a:chExt cx="2400" cy="240"/>
          </a:xfrm>
        </p:grpSpPr>
        <p:sp>
          <p:nvSpPr>
            <p:cNvPr id="591" name="Line 47"/>
            <p:cNvSpPr>
              <a:spLocks noChangeShapeType="1"/>
            </p:cNvSpPr>
            <p:nvPr/>
          </p:nvSpPr>
          <p:spPr bwMode="auto">
            <a:xfrm>
              <a:off x="2880" y="3360"/>
              <a:ext cx="2400" cy="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92" name="Line 48"/>
            <p:cNvSpPr>
              <a:spLocks noChangeShapeType="1"/>
            </p:cNvSpPr>
            <p:nvPr/>
          </p:nvSpPr>
          <p:spPr bwMode="auto">
            <a:xfrm>
              <a:off x="28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93" name="Line 49"/>
            <p:cNvSpPr>
              <a:spLocks noChangeShapeType="1"/>
            </p:cNvSpPr>
            <p:nvPr/>
          </p:nvSpPr>
          <p:spPr bwMode="auto">
            <a:xfrm>
              <a:off x="52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94" name="Line 50"/>
            <p:cNvSpPr>
              <a:spLocks noChangeShapeType="1"/>
            </p:cNvSpPr>
            <p:nvPr/>
          </p:nvSpPr>
          <p:spPr bwMode="auto">
            <a:xfrm>
              <a:off x="36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95" name="Line 51"/>
            <p:cNvSpPr>
              <a:spLocks noChangeShapeType="1"/>
            </p:cNvSpPr>
            <p:nvPr/>
          </p:nvSpPr>
          <p:spPr bwMode="auto">
            <a:xfrm>
              <a:off x="40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96" name="Line 52"/>
            <p:cNvSpPr>
              <a:spLocks noChangeShapeType="1"/>
            </p:cNvSpPr>
            <p:nvPr/>
          </p:nvSpPr>
          <p:spPr bwMode="auto">
            <a:xfrm>
              <a:off x="43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97" name="Line 53"/>
            <p:cNvSpPr>
              <a:spLocks noChangeShapeType="1"/>
            </p:cNvSpPr>
            <p:nvPr/>
          </p:nvSpPr>
          <p:spPr bwMode="auto">
            <a:xfrm>
              <a:off x="455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98" name="Line 54"/>
            <p:cNvSpPr>
              <a:spLocks noChangeShapeType="1"/>
            </p:cNvSpPr>
            <p:nvPr/>
          </p:nvSpPr>
          <p:spPr bwMode="auto">
            <a:xfrm>
              <a:off x="47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99" name="Line 55"/>
            <p:cNvSpPr>
              <a:spLocks noChangeShapeType="1"/>
            </p:cNvSpPr>
            <p:nvPr/>
          </p:nvSpPr>
          <p:spPr bwMode="auto">
            <a:xfrm>
              <a:off x="50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00" name="Line 56"/>
            <p:cNvSpPr>
              <a:spLocks noChangeShapeType="1"/>
            </p:cNvSpPr>
            <p:nvPr/>
          </p:nvSpPr>
          <p:spPr bwMode="auto">
            <a:xfrm>
              <a:off x="5168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01" name="Line 57"/>
            <p:cNvSpPr>
              <a:spLocks noChangeShapeType="1"/>
            </p:cNvSpPr>
            <p:nvPr/>
          </p:nvSpPr>
          <p:spPr bwMode="auto">
            <a:xfrm>
              <a:off x="49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602" name="Group 58"/>
          <p:cNvGrpSpPr>
            <a:grpSpLocks/>
          </p:cNvGrpSpPr>
          <p:nvPr/>
        </p:nvGrpSpPr>
        <p:grpSpPr bwMode="auto">
          <a:xfrm>
            <a:off x="2624595" y="4397202"/>
            <a:ext cx="576064" cy="214499"/>
            <a:chOff x="2880" y="3360"/>
            <a:chExt cx="2400" cy="240"/>
          </a:xfrm>
        </p:grpSpPr>
        <p:sp>
          <p:nvSpPr>
            <p:cNvPr id="603" name="Line 59"/>
            <p:cNvSpPr>
              <a:spLocks noChangeShapeType="1"/>
            </p:cNvSpPr>
            <p:nvPr/>
          </p:nvSpPr>
          <p:spPr bwMode="auto">
            <a:xfrm>
              <a:off x="2880" y="3360"/>
              <a:ext cx="2400" cy="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04" name="Line 60"/>
            <p:cNvSpPr>
              <a:spLocks noChangeShapeType="1"/>
            </p:cNvSpPr>
            <p:nvPr/>
          </p:nvSpPr>
          <p:spPr bwMode="auto">
            <a:xfrm>
              <a:off x="28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05" name="Line 61"/>
            <p:cNvSpPr>
              <a:spLocks noChangeShapeType="1"/>
            </p:cNvSpPr>
            <p:nvPr/>
          </p:nvSpPr>
          <p:spPr bwMode="auto">
            <a:xfrm>
              <a:off x="52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06" name="Line 62"/>
            <p:cNvSpPr>
              <a:spLocks noChangeShapeType="1"/>
            </p:cNvSpPr>
            <p:nvPr/>
          </p:nvSpPr>
          <p:spPr bwMode="auto">
            <a:xfrm>
              <a:off x="36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07" name="Line 63"/>
            <p:cNvSpPr>
              <a:spLocks noChangeShapeType="1"/>
            </p:cNvSpPr>
            <p:nvPr/>
          </p:nvSpPr>
          <p:spPr bwMode="auto">
            <a:xfrm>
              <a:off x="40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08" name="Line 64"/>
            <p:cNvSpPr>
              <a:spLocks noChangeShapeType="1"/>
            </p:cNvSpPr>
            <p:nvPr/>
          </p:nvSpPr>
          <p:spPr bwMode="auto">
            <a:xfrm>
              <a:off x="43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09" name="Line 65"/>
            <p:cNvSpPr>
              <a:spLocks noChangeShapeType="1"/>
            </p:cNvSpPr>
            <p:nvPr/>
          </p:nvSpPr>
          <p:spPr bwMode="auto">
            <a:xfrm>
              <a:off x="455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10" name="Line 66"/>
            <p:cNvSpPr>
              <a:spLocks noChangeShapeType="1"/>
            </p:cNvSpPr>
            <p:nvPr/>
          </p:nvSpPr>
          <p:spPr bwMode="auto">
            <a:xfrm>
              <a:off x="47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11" name="Line 67"/>
            <p:cNvSpPr>
              <a:spLocks noChangeShapeType="1"/>
            </p:cNvSpPr>
            <p:nvPr/>
          </p:nvSpPr>
          <p:spPr bwMode="auto">
            <a:xfrm>
              <a:off x="50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12" name="Line 68"/>
            <p:cNvSpPr>
              <a:spLocks noChangeShapeType="1"/>
            </p:cNvSpPr>
            <p:nvPr/>
          </p:nvSpPr>
          <p:spPr bwMode="auto">
            <a:xfrm>
              <a:off x="5168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13" name="Line 69"/>
            <p:cNvSpPr>
              <a:spLocks noChangeShapeType="1"/>
            </p:cNvSpPr>
            <p:nvPr/>
          </p:nvSpPr>
          <p:spPr bwMode="auto">
            <a:xfrm>
              <a:off x="49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614" name="Group 70"/>
          <p:cNvGrpSpPr>
            <a:grpSpLocks/>
          </p:cNvGrpSpPr>
          <p:nvPr/>
        </p:nvGrpSpPr>
        <p:grpSpPr bwMode="auto">
          <a:xfrm>
            <a:off x="3200659" y="4397202"/>
            <a:ext cx="576064" cy="214499"/>
            <a:chOff x="2880" y="3360"/>
            <a:chExt cx="2400" cy="240"/>
          </a:xfrm>
        </p:grpSpPr>
        <p:sp>
          <p:nvSpPr>
            <p:cNvPr id="615" name="Line 71"/>
            <p:cNvSpPr>
              <a:spLocks noChangeShapeType="1"/>
            </p:cNvSpPr>
            <p:nvPr/>
          </p:nvSpPr>
          <p:spPr bwMode="auto">
            <a:xfrm>
              <a:off x="2880" y="3360"/>
              <a:ext cx="2400" cy="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16" name="Line 72"/>
            <p:cNvSpPr>
              <a:spLocks noChangeShapeType="1"/>
            </p:cNvSpPr>
            <p:nvPr/>
          </p:nvSpPr>
          <p:spPr bwMode="auto">
            <a:xfrm>
              <a:off x="28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17" name="Line 73"/>
            <p:cNvSpPr>
              <a:spLocks noChangeShapeType="1"/>
            </p:cNvSpPr>
            <p:nvPr/>
          </p:nvSpPr>
          <p:spPr bwMode="auto">
            <a:xfrm>
              <a:off x="52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18" name="Line 74"/>
            <p:cNvSpPr>
              <a:spLocks noChangeShapeType="1"/>
            </p:cNvSpPr>
            <p:nvPr/>
          </p:nvSpPr>
          <p:spPr bwMode="auto">
            <a:xfrm>
              <a:off x="36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19" name="Line 75"/>
            <p:cNvSpPr>
              <a:spLocks noChangeShapeType="1"/>
            </p:cNvSpPr>
            <p:nvPr/>
          </p:nvSpPr>
          <p:spPr bwMode="auto">
            <a:xfrm>
              <a:off x="40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20" name="Line 76"/>
            <p:cNvSpPr>
              <a:spLocks noChangeShapeType="1"/>
            </p:cNvSpPr>
            <p:nvPr/>
          </p:nvSpPr>
          <p:spPr bwMode="auto">
            <a:xfrm>
              <a:off x="43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21" name="Line 77"/>
            <p:cNvSpPr>
              <a:spLocks noChangeShapeType="1"/>
            </p:cNvSpPr>
            <p:nvPr/>
          </p:nvSpPr>
          <p:spPr bwMode="auto">
            <a:xfrm>
              <a:off x="455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22" name="Line 78"/>
            <p:cNvSpPr>
              <a:spLocks noChangeShapeType="1"/>
            </p:cNvSpPr>
            <p:nvPr/>
          </p:nvSpPr>
          <p:spPr bwMode="auto">
            <a:xfrm>
              <a:off x="47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23" name="Line 79"/>
            <p:cNvSpPr>
              <a:spLocks noChangeShapeType="1"/>
            </p:cNvSpPr>
            <p:nvPr/>
          </p:nvSpPr>
          <p:spPr bwMode="auto">
            <a:xfrm>
              <a:off x="50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24" name="Line 80"/>
            <p:cNvSpPr>
              <a:spLocks noChangeShapeType="1"/>
            </p:cNvSpPr>
            <p:nvPr/>
          </p:nvSpPr>
          <p:spPr bwMode="auto">
            <a:xfrm>
              <a:off x="5168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25" name="Line 81"/>
            <p:cNvSpPr>
              <a:spLocks noChangeShapeType="1"/>
            </p:cNvSpPr>
            <p:nvPr/>
          </p:nvSpPr>
          <p:spPr bwMode="auto">
            <a:xfrm>
              <a:off x="49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626" name="Group 82"/>
          <p:cNvGrpSpPr>
            <a:grpSpLocks/>
          </p:cNvGrpSpPr>
          <p:nvPr/>
        </p:nvGrpSpPr>
        <p:grpSpPr bwMode="auto">
          <a:xfrm>
            <a:off x="3776723" y="4397202"/>
            <a:ext cx="576064" cy="214499"/>
            <a:chOff x="2880" y="3360"/>
            <a:chExt cx="2400" cy="240"/>
          </a:xfrm>
        </p:grpSpPr>
        <p:sp>
          <p:nvSpPr>
            <p:cNvPr id="627" name="Line 83"/>
            <p:cNvSpPr>
              <a:spLocks noChangeShapeType="1"/>
            </p:cNvSpPr>
            <p:nvPr/>
          </p:nvSpPr>
          <p:spPr bwMode="auto">
            <a:xfrm>
              <a:off x="2880" y="3360"/>
              <a:ext cx="2400" cy="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28" name="Line 84"/>
            <p:cNvSpPr>
              <a:spLocks noChangeShapeType="1"/>
            </p:cNvSpPr>
            <p:nvPr/>
          </p:nvSpPr>
          <p:spPr bwMode="auto">
            <a:xfrm>
              <a:off x="28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29" name="Line 85"/>
            <p:cNvSpPr>
              <a:spLocks noChangeShapeType="1"/>
            </p:cNvSpPr>
            <p:nvPr/>
          </p:nvSpPr>
          <p:spPr bwMode="auto">
            <a:xfrm>
              <a:off x="52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30" name="Line 86"/>
            <p:cNvSpPr>
              <a:spLocks noChangeShapeType="1"/>
            </p:cNvSpPr>
            <p:nvPr/>
          </p:nvSpPr>
          <p:spPr bwMode="auto">
            <a:xfrm>
              <a:off x="36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31" name="Line 87"/>
            <p:cNvSpPr>
              <a:spLocks noChangeShapeType="1"/>
            </p:cNvSpPr>
            <p:nvPr/>
          </p:nvSpPr>
          <p:spPr bwMode="auto">
            <a:xfrm>
              <a:off x="40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32" name="Line 88"/>
            <p:cNvSpPr>
              <a:spLocks noChangeShapeType="1"/>
            </p:cNvSpPr>
            <p:nvPr/>
          </p:nvSpPr>
          <p:spPr bwMode="auto">
            <a:xfrm>
              <a:off x="43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33" name="Line 89"/>
            <p:cNvSpPr>
              <a:spLocks noChangeShapeType="1"/>
            </p:cNvSpPr>
            <p:nvPr/>
          </p:nvSpPr>
          <p:spPr bwMode="auto">
            <a:xfrm>
              <a:off x="455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34" name="Line 90"/>
            <p:cNvSpPr>
              <a:spLocks noChangeShapeType="1"/>
            </p:cNvSpPr>
            <p:nvPr/>
          </p:nvSpPr>
          <p:spPr bwMode="auto">
            <a:xfrm>
              <a:off x="47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35" name="Line 91"/>
            <p:cNvSpPr>
              <a:spLocks noChangeShapeType="1"/>
            </p:cNvSpPr>
            <p:nvPr/>
          </p:nvSpPr>
          <p:spPr bwMode="auto">
            <a:xfrm>
              <a:off x="50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36" name="Line 92"/>
            <p:cNvSpPr>
              <a:spLocks noChangeShapeType="1"/>
            </p:cNvSpPr>
            <p:nvPr/>
          </p:nvSpPr>
          <p:spPr bwMode="auto">
            <a:xfrm>
              <a:off x="5168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37" name="Line 93"/>
            <p:cNvSpPr>
              <a:spLocks noChangeShapeType="1"/>
            </p:cNvSpPr>
            <p:nvPr/>
          </p:nvSpPr>
          <p:spPr bwMode="auto">
            <a:xfrm>
              <a:off x="49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638" name="Group 94"/>
          <p:cNvGrpSpPr>
            <a:grpSpLocks/>
          </p:cNvGrpSpPr>
          <p:nvPr/>
        </p:nvGrpSpPr>
        <p:grpSpPr bwMode="auto">
          <a:xfrm>
            <a:off x="4352787" y="4397202"/>
            <a:ext cx="576064" cy="214499"/>
            <a:chOff x="2880" y="3360"/>
            <a:chExt cx="2400" cy="240"/>
          </a:xfrm>
        </p:grpSpPr>
        <p:sp>
          <p:nvSpPr>
            <p:cNvPr id="639" name="Line 95"/>
            <p:cNvSpPr>
              <a:spLocks noChangeShapeType="1"/>
            </p:cNvSpPr>
            <p:nvPr/>
          </p:nvSpPr>
          <p:spPr bwMode="auto">
            <a:xfrm>
              <a:off x="2880" y="3360"/>
              <a:ext cx="2400" cy="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40" name="Line 96"/>
            <p:cNvSpPr>
              <a:spLocks noChangeShapeType="1"/>
            </p:cNvSpPr>
            <p:nvPr/>
          </p:nvSpPr>
          <p:spPr bwMode="auto">
            <a:xfrm>
              <a:off x="28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41" name="Line 97"/>
            <p:cNvSpPr>
              <a:spLocks noChangeShapeType="1"/>
            </p:cNvSpPr>
            <p:nvPr/>
          </p:nvSpPr>
          <p:spPr bwMode="auto">
            <a:xfrm>
              <a:off x="52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42" name="Line 98"/>
            <p:cNvSpPr>
              <a:spLocks noChangeShapeType="1"/>
            </p:cNvSpPr>
            <p:nvPr/>
          </p:nvSpPr>
          <p:spPr bwMode="auto">
            <a:xfrm>
              <a:off x="36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43" name="Line 99"/>
            <p:cNvSpPr>
              <a:spLocks noChangeShapeType="1"/>
            </p:cNvSpPr>
            <p:nvPr/>
          </p:nvSpPr>
          <p:spPr bwMode="auto">
            <a:xfrm>
              <a:off x="40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44" name="Line 100"/>
            <p:cNvSpPr>
              <a:spLocks noChangeShapeType="1"/>
            </p:cNvSpPr>
            <p:nvPr/>
          </p:nvSpPr>
          <p:spPr bwMode="auto">
            <a:xfrm>
              <a:off x="43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45" name="Line 101"/>
            <p:cNvSpPr>
              <a:spLocks noChangeShapeType="1"/>
            </p:cNvSpPr>
            <p:nvPr/>
          </p:nvSpPr>
          <p:spPr bwMode="auto">
            <a:xfrm>
              <a:off x="455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46" name="Line 102"/>
            <p:cNvSpPr>
              <a:spLocks noChangeShapeType="1"/>
            </p:cNvSpPr>
            <p:nvPr/>
          </p:nvSpPr>
          <p:spPr bwMode="auto">
            <a:xfrm>
              <a:off x="47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47" name="Line 103"/>
            <p:cNvSpPr>
              <a:spLocks noChangeShapeType="1"/>
            </p:cNvSpPr>
            <p:nvPr/>
          </p:nvSpPr>
          <p:spPr bwMode="auto">
            <a:xfrm>
              <a:off x="50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48" name="Line 104"/>
            <p:cNvSpPr>
              <a:spLocks noChangeShapeType="1"/>
            </p:cNvSpPr>
            <p:nvPr/>
          </p:nvSpPr>
          <p:spPr bwMode="auto">
            <a:xfrm>
              <a:off x="5168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49" name="Line 105"/>
            <p:cNvSpPr>
              <a:spLocks noChangeShapeType="1"/>
            </p:cNvSpPr>
            <p:nvPr/>
          </p:nvSpPr>
          <p:spPr bwMode="auto">
            <a:xfrm>
              <a:off x="49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650" name="Group 106"/>
          <p:cNvGrpSpPr>
            <a:grpSpLocks/>
          </p:cNvGrpSpPr>
          <p:nvPr/>
        </p:nvGrpSpPr>
        <p:grpSpPr bwMode="auto">
          <a:xfrm>
            <a:off x="4928851" y="4397202"/>
            <a:ext cx="576064" cy="214499"/>
            <a:chOff x="2880" y="3360"/>
            <a:chExt cx="2400" cy="240"/>
          </a:xfrm>
        </p:grpSpPr>
        <p:sp>
          <p:nvSpPr>
            <p:cNvPr id="651" name="Line 107"/>
            <p:cNvSpPr>
              <a:spLocks noChangeShapeType="1"/>
            </p:cNvSpPr>
            <p:nvPr/>
          </p:nvSpPr>
          <p:spPr bwMode="auto">
            <a:xfrm>
              <a:off x="2880" y="3360"/>
              <a:ext cx="2400" cy="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52" name="Line 108"/>
            <p:cNvSpPr>
              <a:spLocks noChangeShapeType="1"/>
            </p:cNvSpPr>
            <p:nvPr/>
          </p:nvSpPr>
          <p:spPr bwMode="auto">
            <a:xfrm>
              <a:off x="28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53" name="Line 109"/>
            <p:cNvSpPr>
              <a:spLocks noChangeShapeType="1"/>
            </p:cNvSpPr>
            <p:nvPr/>
          </p:nvSpPr>
          <p:spPr bwMode="auto">
            <a:xfrm>
              <a:off x="52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54" name="Line 110"/>
            <p:cNvSpPr>
              <a:spLocks noChangeShapeType="1"/>
            </p:cNvSpPr>
            <p:nvPr/>
          </p:nvSpPr>
          <p:spPr bwMode="auto">
            <a:xfrm>
              <a:off x="36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55" name="Line 111"/>
            <p:cNvSpPr>
              <a:spLocks noChangeShapeType="1"/>
            </p:cNvSpPr>
            <p:nvPr/>
          </p:nvSpPr>
          <p:spPr bwMode="auto">
            <a:xfrm>
              <a:off x="40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56" name="Line 112"/>
            <p:cNvSpPr>
              <a:spLocks noChangeShapeType="1"/>
            </p:cNvSpPr>
            <p:nvPr/>
          </p:nvSpPr>
          <p:spPr bwMode="auto">
            <a:xfrm>
              <a:off x="43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57" name="Line 113"/>
            <p:cNvSpPr>
              <a:spLocks noChangeShapeType="1"/>
            </p:cNvSpPr>
            <p:nvPr/>
          </p:nvSpPr>
          <p:spPr bwMode="auto">
            <a:xfrm>
              <a:off x="455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58" name="Line 114"/>
            <p:cNvSpPr>
              <a:spLocks noChangeShapeType="1"/>
            </p:cNvSpPr>
            <p:nvPr/>
          </p:nvSpPr>
          <p:spPr bwMode="auto">
            <a:xfrm>
              <a:off x="47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59" name="Line 115"/>
            <p:cNvSpPr>
              <a:spLocks noChangeShapeType="1"/>
            </p:cNvSpPr>
            <p:nvPr/>
          </p:nvSpPr>
          <p:spPr bwMode="auto">
            <a:xfrm>
              <a:off x="50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0" name="Line 116"/>
            <p:cNvSpPr>
              <a:spLocks noChangeShapeType="1"/>
            </p:cNvSpPr>
            <p:nvPr/>
          </p:nvSpPr>
          <p:spPr bwMode="auto">
            <a:xfrm>
              <a:off x="5168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1" name="Line 117"/>
            <p:cNvSpPr>
              <a:spLocks noChangeShapeType="1"/>
            </p:cNvSpPr>
            <p:nvPr/>
          </p:nvSpPr>
          <p:spPr bwMode="auto">
            <a:xfrm>
              <a:off x="49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662" name="Group 118"/>
          <p:cNvGrpSpPr>
            <a:grpSpLocks/>
          </p:cNvGrpSpPr>
          <p:nvPr/>
        </p:nvGrpSpPr>
        <p:grpSpPr bwMode="auto">
          <a:xfrm>
            <a:off x="5504915" y="4397202"/>
            <a:ext cx="576064" cy="214499"/>
            <a:chOff x="2880" y="3360"/>
            <a:chExt cx="2400" cy="240"/>
          </a:xfrm>
        </p:grpSpPr>
        <p:sp>
          <p:nvSpPr>
            <p:cNvPr id="663" name="Line 119"/>
            <p:cNvSpPr>
              <a:spLocks noChangeShapeType="1"/>
            </p:cNvSpPr>
            <p:nvPr/>
          </p:nvSpPr>
          <p:spPr bwMode="auto">
            <a:xfrm>
              <a:off x="2880" y="3360"/>
              <a:ext cx="2400" cy="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4" name="Line 120"/>
            <p:cNvSpPr>
              <a:spLocks noChangeShapeType="1"/>
            </p:cNvSpPr>
            <p:nvPr/>
          </p:nvSpPr>
          <p:spPr bwMode="auto">
            <a:xfrm>
              <a:off x="28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5" name="Line 121"/>
            <p:cNvSpPr>
              <a:spLocks noChangeShapeType="1"/>
            </p:cNvSpPr>
            <p:nvPr/>
          </p:nvSpPr>
          <p:spPr bwMode="auto">
            <a:xfrm>
              <a:off x="52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6" name="Line 122"/>
            <p:cNvSpPr>
              <a:spLocks noChangeShapeType="1"/>
            </p:cNvSpPr>
            <p:nvPr/>
          </p:nvSpPr>
          <p:spPr bwMode="auto">
            <a:xfrm>
              <a:off x="36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7" name="Line 123"/>
            <p:cNvSpPr>
              <a:spLocks noChangeShapeType="1"/>
            </p:cNvSpPr>
            <p:nvPr/>
          </p:nvSpPr>
          <p:spPr bwMode="auto">
            <a:xfrm>
              <a:off x="40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8" name="Line 124"/>
            <p:cNvSpPr>
              <a:spLocks noChangeShapeType="1"/>
            </p:cNvSpPr>
            <p:nvPr/>
          </p:nvSpPr>
          <p:spPr bwMode="auto">
            <a:xfrm>
              <a:off x="43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9" name="Line 125"/>
            <p:cNvSpPr>
              <a:spLocks noChangeShapeType="1"/>
            </p:cNvSpPr>
            <p:nvPr/>
          </p:nvSpPr>
          <p:spPr bwMode="auto">
            <a:xfrm>
              <a:off x="455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70" name="Line 126"/>
            <p:cNvSpPr>
              <a:spLocks noChangeShapeType="1"/>
            </p:cNvSpPr>
            <p:nvPr/>
          </p:nvSpPr>
          <p:spPr bwMode="auto">
            <a:xfrm>
              <a:off x="47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71" name="Line 127"/>
            <p:cNvSpPr>
              <a:spLocks noChangeShapeType="1"/>
            </p:cNvSpPr>
            <p:nvPr/>
          </p:nvSpPr>
          <p:spPr bwMode="auto">
            <a:xfrm>
              <a:off x="50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72" name="Line 128"/>
            <p:cNvSpPr>
              <a:spLocks noChangeShapeType="1"/>
            </p:cNvSpPr>
            <p:nvPr/>
          </p:nvSpPr>
          <p:spPr bwMode="auto">
            <a:xfrm>
              <a:off x="5168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73" name="Line 129"/>
            <p:cNvSpPr>
              <a:spLocks noChangeShapeType="1"/>
            </p:cNvSpPr>
            <p:nvPr/>
          </p:nvSpPr>
          <p:spPr bwMode="auto">
            <a:xfrm>
              <a:off x="49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674" name="Group 130"/>
          <p:cNvGrpSpPr>
            <a:grpSpLocks/>
          </p:cNvGrpSpPr>
          <p:nvPr/>
        </p:nvGrpSpPr>
        <p:grpSpPr bwMode="auto">
          <a:xfrm>
            <a:off x="6080979" y="4397202"/>
            <a:ext cx="576064" cy="214499"/>
            <a:chOff x="2880" y="3360"/>
            <a:chExt cx="2400" cy="240"/>
          </a:xfrm>
        </p:grpSpPr>
        <p:sp>
          <p:nvSpPr>
            <p:cNvPr id="675" name="Line 131"/>
            <p:cNvSpPr>
              <a:spLocks noChangeShapeType="1"/>
            </p:cNvSpPr>
            <p:nvPr/>
          </p:nvSpPr>
          <p:spPr bwMode="auto">
            <a:xfrm>
              <a:off x="2880" y="3360"/>
              <a:ext cx="2400" cy="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76" name="Line 132"/>
            <p:cNvSpPr>
              <a:spLocks noChangeShapeType="1"/>
            </p:cNvSpPr>
            <p:nvPr/>
          </p:nvSpPr>
          <p:spPr bwMode="auto">
            <a:xfrm>
              <a:off x="28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77" name="Line 133"/>
            <p:cNvSpPr>
              <a:spLocks noChangeShapeType="1"/>
            </p:cNvSpPr>
            <p:nvPr/>
          </p:nvSpPr>
          <p:spPr bwMode="auto">
            <a:xfrm>
              <a:off x="52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78" name="Line 134"/>
            <p:cNvSpPr>
              <a:spLocks noChangeShapeType="1"/>
            </p:cNvSpPr>
            <p:nvPr/>
          </p:nvSpPr>
          <p:spPr bwMode="auto">
            <a:xfrm>
              <a:off x="36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79" name="Line 135"/>
            <p:cNvSpPr>
              <a:spLocks noChangeShapeType="1"/>
            </p:cNvSpPr>
            <p:nvPr/>
          </p:nvSpPr>
          <p:spPr bwMode="auto">
            <a:xfrm>
              <a:off x="40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80" name="Line 136"/>
            <p:cNvSpPr>
              <a:spLocks noChangeShapeType="1"/>
            </p:cNvSpPr>
            <p:nvPr/>
          </p:nvSpPr>
          <p:spPr bwMode="auto">
            <a:xfrm>
              <a:off x="43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81" name="Line 137"/>
            <p:cNvSpPr>
              <a:spLocks noChangeShapeType="1"/>
            </p:cNvSpPr>
            <p:nvPr/>
          </p:nvSpPr>
          <p:spPr bwMode="auto">
            <a:xfrm>
              <a:off x="455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82" name="Line 138"/>
            <p:cNvSpPr>
              <a:spLocks noChangeShapeType="1"/>
            </p:cNvSpPr>
            <p:nvPr/>
          </p:nvSpPr>
          <p:spPr bwMode="auto">
            <a:xfrm>
              <a:off x="47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83" name="Line 139"/>
            <p:cNvSpPr>
              <a:spLocks noChangeShapeType="1"/>
            </p:cNvSpPr>
            <p:nvPr/>
          </p:nvSpPr>
          <p:spPr bwMode="auto">
            <a:xfrm>
              <a:off x="50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84" name="Line 140"/>
            <p:cNvSpPr>
              <a:spLocks noChangeShapeType="1"/>
            </p:cNvSpPr>
            <p:nvPr/>
          </p:nvSpPr>
          <p:spPr bwMode="auto">
            <a:xfrm>
              <a:off x="5168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85" name="Line 141"/>
            <p:cNvSpPr>
              <a:spLocks noChangeShapeType="1"/>
            </p:cNvSpPr>
            <p:nvPr/>
          </p:nvSpPr>
          <p:spPr bwMode="auto">
            <a:xfrm>
              <a:off x="49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686" name="Group 142"/>
          <p:cNvGrpSpPr>
            <a:grpSpLocks/>
          </p:cNvGrpSpPr>
          <p:nvPr/>
        </p:nvGrpSpPr>
        <p:grpSpPr bwMode="auto">
          <a:xfrm>
            <a:off x="6657043" y="4397202"/>
            <a:ext cx="576064" cy="214499"/>
            <a:chOff x="2880" y="3360"/>
            <a:chExt cx="2400" cy="240"/>
          </a:xfrm>
        </p:grpSpPr>
        <p:sp>
          <p:nvSpPr>
            <p:cNvPr id="687" name="Line 143"/>
            <p:cNvSpPr>
              <a:spLocks noChangeShapeType="1"/>
            </p:cNvSpPr>
            <p:nvPr/>
          </p:nvSpPr>
          <p:spPr bwMode="auto">
            <a:xfrm>
              <a:off x="2880" y="3360"/>
              <a:ext cx="2400" cy="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88" name="Line 144"/>
            <p:cNvSpPr>
              <a:spLocks noChangeShapeType="1"/>
            </p:cNvSpPr>
            <p:nvPr/>
          </p:nvSpPr>
          <p:spPr bwMode="auto">
            <a:xfrm>
              <a:off x="28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89" name="Line 145"/>
            <p:cNvSpPr>
              <a:spLocks noChangeShapeType="1"/>
            </p:cNvSpPr>
            <p:nvPr/>
          </p:nvSpPr>
          <p:spPr bwMode="auto">
            <a:xfrm>
              <a:off x="52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90" name="Line 146"/>
            <p:cNvSpPr>
              <a:spLocks noChangeShapeType="1"/>
            </p:cNvSpPr>
            <p:nvPr/>
          </p:nvSpPr>
          <p:spPr bwMode="auto">
            <a:xfrm>
              <a:off x="36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91" name="Line 147"/>
            <p:cNvSpPr>
              <a:spLocks noChangeShapeType="1"/>
            </p:cNvSpPr>
            <p:nvPr/>
          </p:nvSpPr>
          <p:spPr bwMode="auto">
            <a:xfrm>
              <a:off x="40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92" name="Line 148"/>
            <p:cNvSpPr>
              <a:spLocks noChangeShapeType="1"/>
            </p:cNvSpPr>
            <p:nvPr/>
          </p:nvSpPr>
          <p:spPr bwMode="auto">
            <a:xfrm>
              <a:off x="43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93" name="Line 149"/>
            <p:cNvSpPr>
              <a:spLocks noChangeShapeType="1"/>
            </p:cNvSpPr>
            <p:nvPr/>
          </p:nvSpPr>
          <p:spPr bwMode="auto">
            <a:xfrm>
              <a:off x="455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94" name="Line 150"/>
            <p:cNvSpPr>
              <a:spLocks noChangeShapeType="1"/>
            </p:cNvSpPr>
            <p:nvPr/>
          </p:nvSpPr>
          <p:spPr bwMode="auto">
            <a:xfrm>
              <a:off x="47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95" name="Line 151"/>
            <p:cNvSpPr>
              <a:spLocks noChangeShapeType="1"/>
            </p:cNvSpPr>
            <p:nvPr/>
          </p:nvSpPr>
          <p:spPr bwMode="auto">
            <a:xfrm>
              <a:off x="50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96" name="Line 152"/>
            <p:cNvSpPr>
              <a:spLocks noChangeShapeType="1"/>
            </p:cNvSpPr>
            <p:nvPr/>
          </p:nvSpPr>
          <p:spPr bwMode="auto">
            <a:xfrm>
              <a:off x="5168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97" name="Line 153"/>
            <p:cNvSpPr>
              <a:spLocks noChangeShapeType="1"/>
            </p:cNvSpPr>
            <p:nvPr/>
          </p:nvSpPr>
          <p:spPr bwMode="auto">
            <a:xfrm>
              <a:off x="49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698" name="Group 154"/>
          <p:cNvGrpSpPr>
            <a:grpSpLocks/>
          </p:cNvGrpSpPr>
          <p:nvPr/>
        </p:nvGrpSpPr>
        <p:grpSpPr bwMode="auto">
          <a:xfrm>
            <a:off x="7233107" y="4397202"/>
            <a:ext cx="576064" cy="214499"/>
            <a:chOff x="2880" y="3360"/>
            <a:chExt cx="2400" cy="240"/>
          </a:xfrm>
        </p:grpSpPr>
        <p:sp>
          <p:nvSpPr>
            <p:cNvPr id="699" name="Line 155"/>
            <p:cNvSpPr>
              <a:spLocks noChangeShapeType="1"/>
            </p:cNvSpPr>
            <p:nvPr/>
          </p:nvSpPr>
          <p:spPr bwMode="auto">
            <a:xfrm>
              <a:off x="2880" y="3360"/>
              <a:ext cx="2400" cy="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00" name="Line 156"/>
            <p:cNvSpPr>
              <a:spLocks noChangeShapeType="1"/>
            </p:cNvSpPr>
            <p:nvPr/>
          </p:nvSpPr>
          <p:spPr bwMode="auto">
            <a:xfrm>
              <a:off x="28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01" name="Line 157"/>
            <p:cNvSpPr>
              <a:spLocks noChangeShapeType="1"/>
            </p:cNvSpPr>
            <p:nvPr/>
          </p:nvSpPr>
          <p:spPr bwMode="auto">
            <a:xfrm>
              <a:off x="52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02" name="Line 158"/>
            <p:cNvSpPr>
              <a:spLocks noChangeShapeType="1"/>
            </p:cNvSpPr>
            <p:nvPr/>
          </p:nvSpPr>
          <p:spPr bwMode="auto">
            <a:xfrm>
              <a:off x="36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03" name="Line 159"/>
            <p:cNvSpPr>
              <a:spLocks noChangeShapeType="1"/>
            </p:cNvSpPr>
            <p:nvPr/>
          </p:nvSpPr>
          <p:spPr bwMode="auto">
            <a:xfrm>
              <a:off x="40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04" name="Line 160"/>
            <p:cNvSpPr>
              <a:spLocks noChangeShapeType="1"/>
            </p:cNvSpPr>
            <p:nvPr/>
          </p:nvSpPr>
          <p:spPr bwMode="auto">
            <a:xfrm>
              <a:off x="43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05" name="Line 161"/>
            <p:cNvSpPr>
              <a:spLocks noChangeShapeType="1"/>
            </p:cNvSpPr>
            <p:nvPr/>
          </p:nvSpPr>
          <p:spPr bwMode="auto">
            <a:xfrm>
              <a:off x="455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06" name="Line 162"/>
            <p:cNvSpPr>
              <a:spLocks noChangeShapeType="1"/>
            </p:cNvSpPr>
            <p:nvPr/>
          </p:nvSpPr>
          <p:spPr bwMode="auto">
            <a:xfrm>
              <a:off x="47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07" name="Line 163"/>
            <p:cNvSpPr>
              <a:spLocks noChangeShapeType="1"/>
            </p:cNvSpPr>
            <p:nvPr/>
          </p:nvSpPr>
          <p:spPr bwMode="auto">
            <a:xfrm>
              <a:off x="50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08" name="Line 164"/>
            <p:cNvSpPr>
              <a:spLocks noChangeShapeType="1"/>
            </p:cNvSpPr>
            <p:nvPr/>
          </p:nvSpPr>
          <p:spPr bwMode="auto">
            <a:xfrm>
              <a:off x="5168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09" name="Line 165"/>
            <p:cNvSpPr>
              <a:spLocks noChangeShapeType="1"/>
            </p:cNvSpPr>
            <p:nvPr/>
          </p:nvSpPr>
          <p:spPr bwMode="auto">
            <a:xfrm>
              <a:off x="49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710" name="Group 166"/>
          <p:cNvGrpSpPr>
            <a:grpSpLocks/>
          </p:cNvGrpSpPr>
          <p:nvPr/>
        </p:nvGrpSpPr>
        <p:grpSpPr bwMode="auto">
          <a:xfrm>
            <a:off x="896402" y="4397202"/>
            <a:ext cx="576064" cy="214499"/>
            <a:chOff x="2880" y="3360"/>
            <a:chExt cx="2400" cy="240"/>
          </a:xfrm>
        </p:grpSpPr>
        <p:sp>
          <p:nvSpPr>
            <p:cNvPr id="711" name="Line 167"/>
            <p:cNvSpPr>
              <a:spLocks noChangeShapeType="1"/>
            </p:cNvSpPr>
            <p:nvPr/>
          </p:nvSpPr>
          <p:spPr bwMode="auto">
            <a:xfrm>
              <a:off x="2880" y="3360"/>
              <a:ext cx="2400" cy="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12" name="Line 168"/>
            <p:cNvSpPr>
              <a:spLocks noChangeShapeType="1"/>
            </p:cNvSpPr>
            <p:nvPr/>
          </p:nvSpPr>
          <p:spPr bwMode="auto">
            <a:xfrm>
              <a:off x="28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13" name="Line 169"/>
            <p:cNvSpPr>
              <a:spLocks noChangeShapeType="1"/>
            </p:cNvSpPr>
            <p:nvPr/>
          </p:nvSpPr>
          <p:spPr bwMode="auto">
            <a:xfrm>
              <a:off x="52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14" name="Line 170"/>
            <p:cNvSpPr>
              <a:spLocks noChangeShapeType="1"/>
            </p:cNvSpPr>
            <p:nvPr/>
          </p:nvSpPr>
          <p:spPr bwMode="auto">
            <a:xfrm>
              <a:off x="36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15" name="Line 171"/>
            <p:cNvSpPr>
              <a:spLocks noChangeShapeType="1"/>
            </p:cNvSpPr>
            <p:nvPr/>
          </p:nvSpPr>
          <p:spPr bwMode="auto">
            <a:xfrm>
              <a:off x="40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16" name="Line 172"/>
            <p:cNvSpPr>
              <a:spLocks noChangeShapeType="1"/>
            </p:cNvSpPr>
            <p:nvPr/>
          </p:nvSpPr>
          <p:spPr bwMode="auto">
            <a:xfrm>
              <a:off x="43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17" name="Line 173"/>
            <p:cNvSpPr>
              <a:spLocks noChangeShapeType="1"/>
            </p:cNvSpPr>
            <p:nvPr/>
          </p:nvSpPr>
          <p:spPr bwMode="auto">
            <a:xfrm>
              <a:off x="455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18" name="Line 174"/>
            <p:cNvSpPr>
              <a:spLocks noChangeShapeType="1"/>
            </p:cNvSpPr>
            <p:nvPr/>
          </p:nvSpPr>
          <p:spPr bwMode="auto">
            <a:xfrm>
              <a:off x="47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19" name="Line 175"/>
            <p:cNvSpPr>
              <a:spLocks noChangeShapeType="1"/>
            </p:cNvSpPr>
            <p:nvPr/>
          </p:nvSpPr>
          <p:spPr bwMode="auto">
            <a:xfrm>
              <a:off x="50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20" name="Line 176"/>
            <p:cNvSpPr>
              <a:spLocks noChangeShapeType="1"/>
            </p:cNvSpPr>
            <p:nvPr/>
          </p:nvSpPr>
          <p:spPr bwMode="auto">
            <a:xfrm>
              <a:off x="5168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21" name="Line 177"/>
            <p:cNvSpPr>
              <a:spLocks noChangeShapeType="1"/>
            </p:cNvSpPr>
            <p:nvPr/>
          </p:nvSpPr>
          <p:spPr bwMode="auto">
            <a:xfrm>
              <a:off x="49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734" name="Line 190"/>
          <p:cNvSpPr>
            <a:spLocks noChangeShapeType="1"/>
          </p:cNvSpPr>
          <p:nvPr/>
        </p:nvSpPr>
        <p:spPr bwMode="auto">
          <a:xfrm>
            <a:off x="611698" y="4397202"/>
            <a:ext cx="288032" cy="0"/>
          </a:xfrm>
          <a:prstGeom prst="line">
            <a:avLst/>
          </a:prstGeom>
          <a:noFill/>
          <a:ln w="25400">
            <a:solidFill>
              <a:schemeClr val="tx2">
                <a:lumMod val="75000"/>
              </a:schemeClr>
            </a:solidFill>
            <a:round/>
            <a:headEnd type="triangle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35" name="Line 191"/>
          <p:cNvSpPr>
            <a:spLocks noChangeShapeType="1"/>
          </p:cNvSpPr>
          <p:nvPr/>
        </p:nvSpPr>
        <p:spPr bwMode="auto">
          <a:xfrm>
            <a:off x="8385235" y="4397202"/>
            <a:ext cx="360040" cy="0"/>
          </a:xfrm>
          <a:prstGeom prst="line">
            <a:avLst/>
          </a:prstGeom>
          <a:noFill/>
          <a:ln w="25400">
            <a:solidFill>
              <a:schemeClr val="tx2">
                <a:lumMod val="75000"/>
              </a:schemeClr>
            </a:solidFill>
            <a:round/>
            <a:headEnd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736" name="Group 371"/>
          <p:cNvGrpSpPr>
            <a:grpSpLocks/>
          </p:cNvGrpSpPr>
          <p:nvPr/>
        </p:nvGrpSpPr>
        <p:grpSpPr bwMode="auto">
          <a:xfrm>
            <a:off x="7809171" y="4398702"/>
            <a:ext cx="576064" cy="214499"/>
            <a:chOff x="2880" y="3360"/>
            <a:chExt cx="2400" cy="240"/>
          </a:xfrm>
        </p:grpSpPr>
        <p:sp>
          <p:nvSpPr>
            <p:cNvPr id="737" name="Line 372"/>
            <p:cNvSpPr>
              <a:spLocks noChangeShapeType="1"/>
            </p:cNvSpPr>
            <p:nvPr/>
          </p:nvSpPr>
          <p:spPr bwMode="auto">
            <a:xfrm>
              <a:off x="2880" y="3360"/>
              <a:ext cx="2400" cy="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38" name="Line 373"/>
            <p:cNvSpPr>
              <a:spLocks noChangeShapeType="1"/>
            </p:cNvSpPr>
            <p:nvPr/>
          </p:nvSpPr>
          <p:spPr bwMode="auto">
            <a:xfrm>
              <a:off x="28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39" name="Line 374"/>
            <p:cNvSpPr>
              <a:spLocks noChangeShapeType="1"/>
            </p:cNvSpPr>
            <p:nvPr/>
          </p:nvSpPr>
          <p:spPr bwMode="auto">
            <a:xfrm>
              <a:off x="5280" y="3360"/>
              <a:ext cx="0" cy="24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40" name="Line 375"/>
            <p:cNvSpPr>
              <a:spLocks noChangeShapeType="1"/>
            </p:cNvSpPr>
            <p:nvPr/>
          </p:nvSpPr>
          <p:spPr bwMode="auto">
            <a:xfrm>
              <a:off x="36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41" name="Line 376"/>
            <p:cNvSpPr>
              <a:spLocks noChangeShapeType="1"/>
            </p:cNvSpPr>
            <p:nvPr/>
          </p:nvSpPr>
          <p:spPr bwMode="auto">
            <a:xfrm>
              <a:off x="40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42" name="Line 377"/>
            <p:cNvSpPr>
              <a:spLocks noChangeShapeType="1"/>
            </p:cNvSpPr>
            <p:nvPr/>
          </p:nvSpPr>
          <p:spPr bwMode="auto">
            <a:xfrm>
              <a:off x="4324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43" name="Line 378"/>
            <p:cNvSpPr>
              <a:spLocks noChangeShapeType="1"/>
            </p:cNvSpPr>
            <p:nvPr/>
          </p:nvSpPr>
          <p:spPr bwMode="auto">
            <a:xfrm>
              <a:off x="455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44" name="Line 379"/>
            <p:cNvSpPr>
              <a:spLocks noChangeShapeType="1"/>
            </p:cNvSpPr>
            <p:nvPr/>
          </p:nvSpPr>
          <p:spPr bwMode="auto">
            <a:xfrm>
              <a:off x="47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45" name="Line 380"/>
            <p:cNvSpPr>
              <a:spLocks noChangeShapeType="1"/>
            </p:cNvSpPr>
            <p:nvPr/>
          </p:nvSpPr>
          <p:spPr bwMode="auto">
            <a:xfrm>
              <a:off x="5049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46" name="Line 381"/>
            <p:cNvSpPr>
              <a:spLocks noChangeShapeType="1"/>
            </p:cNvSpPr>
            <p:nvPr/>
          </p:nvSpPr>
          <p:spPr bwMode="auto">
            <a:xfrm>
              <a:off x="5168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47" name="Line 382"/>
            <p:cNvSpPr>
              <a:spLocks noChangeShapeType="1"/>
            </p:cNvSpPr>
            <p:nvPr/>
          </p:nvSpPr>
          <p:spPr bwMode="auto">
            <a:xfrm>
              <a:off x="4905" y="3360"/>
              <a:ext cx="0" cy="144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49" name="TextBox 748"/>
              <p:cNvSpPr txBox="1"/>
              <p:nvPr/>
            </p:nvSpPr>
            <p:spPr>
              <a:xfrm>
                <a:off x="-443614" y="1201744"/>
                <a:ext cx="359422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800" b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Overclosed</a:t>
                </a:r>
                <a:r>
                  <a:rPr lang="de-DE" sz="1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de-DE" sz="1800" b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universe</a:t>
                </a:r>
                <a:r>
                  <a:rPr lang="de-DE" sz="1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br>
                  <a:rPr lang="de-DE" sz="1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de-DE" sz="1800" b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for</a:t>
                </a:r>
                <a:r>
                  <a:rPr lang="de-DE" sz="1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𝚯</m:t>
                        </m:r>
                      </m:e>
                      <m:sub>
                        <m:r>
                          <a:rPr lang="en-US" sz="1800" b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𝐢</m:t>
                        </m:r>
                      </m:sub>
                    </m:sSub>
                  </m:oMath>
                </a14:m>
                <a:r>
                  <a:rPr lang="en-US" sz="1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= 0.01</a:t>
                </a:r>
                <a:endParaRPr lang="en-US" sz="1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49" name="TextBox 7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43614" y="1201744"/>
                <a:ext cx="3594226" cy="646331"/>
              </a:xfrm>
              <a:prstGeom prst="rect">
                <a:avLst/>
              </a:prstGeom>
              <a:blipFill rotWithShape="1">
                <a:blip r:embed="rId2"/>
                <a:stretch>
                  <a:fillRect t="-4717" r="-1356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50" name="TextBox 749"/>
          <p:cNvSpPr txBox="1"/>
          <p:nvPr/>
        </p:nvSpPr>
        <p:spPr>
          <a:xfrm>
            <a:off x="4738882" y="898725"/>
            <a:ext cx="17292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Post-</a:t>
            </a:r>
            <a:r>
              <a:rPr lang="de-DE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inflationary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1" name="TextBox 750"/>
          <p:cNvSpPr txBox="1"/>
          <p:nvPr/>
        </p:nvSpPr>
        <p:spPr>
          <a:xfrm>
            <a:off x="6404304" y="924950"/>
            <a:ext cx="2841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Astrophysical</a:t>
            </a:r>
            <a:r>
              <a:rPr lang="de-DE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bounds</a:t>
            </a:r>
            <a:r>
              <a:rPr lang="de-DE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de-DE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Axions not DM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2" name="Text Box 358"/>
          <p:cNvSpPr txBox="1">
            <a:spLocks noChangeArrowheads="1"/>
          </p:cNvSpPr>
          <p:nvPr/>
        </p:nvSpPr>
        <p:spPr bwMode="auto">
          <a:xfrm>
            <a:off x="424845" y="3914541"/>
            <a:ext cx="720000" cy="4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530" tIns="48765" rIns="97530" bIns="48765" anchor="ctr" anchorCtr="0">
            <a:noAutofit/>
          </a:bodyPr>
          <a:lstStyle>
            <a:lvl1pPr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1pPr>
            <a:lvl2pPr marL="742950" indent="-28575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2pPr>
            <a:lvl3pPr marL="11430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3pPr>
            <a:lvl4pPr marL="16002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4pPr>
            <a:lvl5pPr marL="20574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5pPr>
            <a:lvl6pPr marL="25146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6pPr>
            <a:lvl7pPr marL="29718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7pPr>
            <a:lvl8pPr marL="34290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8pPr>
            <a:lvl9pPr marL="38862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9pPr>
          </a:lstStyle>
          <a:p>
            <a:pPr algn="ctr" eaLnBrk="1" hangingPunct="1"/>
            <a:r>
              <a:rPr lang="en-US" sz="2400" b="1" i="1" dirty="0" smtClean="0">
                <a:solidFill>
                  <a:schemeClr val="tx1"/>
                </a:solidFill>
                <a:effectLst/>
                <a:latin typeface="Symbol" panose="05050102010706020507" pitchFamily="18" charset="2"/>
                <a:sym typeface="Symbol"/>
              </a:rPr>
              <a:t></a:t>
            </a:r>
            <a:r>
              <a:rPr lang="en-US" sz="2800" b="1" i="1" baseline="-25000" dirty="0" smtClean="0">
                <a:solidFill>
                  <a:schemeClr val="tx1"/>
                </a:solidFill>
                <a:effectLst/>
                <a:latin typeface="+mj-lt"/>
              </a:rPr>
              <a:t>de Broglie</a:t>
            </a:r>
            <a:endParaRPr lang="de-DE" sz="2800" b="1" i="1" baseline="-25000" dirty="0"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753" name="Text Box 356"/>
          <p:cNvSpPr txBox="1">
            <a:spLocks noChangeArrowheads="1"/>
          </p:cNvSpPr>
          <p:nvPr/>
        </p:nvSpPr>
        <p:spPr bwMode="auto">
          <a:xfrm>
            <a:off x="5144890" y="3976028"/>
            <a:ext cx="720000" cy="431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530" tIns="48765" rIns="97530" bIns="48765" anchor="ctr" anchorCtr="0"/>
          <a:lstStyle>
            <a:lvl1pPr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1pPr>
            <a:lvl2pPr marL="742950" indent="-28575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2pPr>
            <a:lvl3pPr marL="11430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3pPr>
            <a:lvl4pPr marL="16002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4pPr>
            <a:lvl5pPr marL="20574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5pPr>
            <a:lvl6pPr marL="25146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6pPr>
            <a:lvl7pPr marL="29718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7pPr>
            <a:lvl8pPr marL="34290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8pPr>
            <a:lvl9pPr marL="38862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9pPr>
          </a:lstStyle>
          <a:p>
            <a:pPr algn="ctr" eaLnBrk="1" hangingPunct="1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/>
                <a:latin typeface="+mj-lt"/>
              </a:rPr>
              <a:t>1m</a:t>
            </a:r>
            <a:endParaRPr lang="de-DE" b="1" dirty="0">
              <a:solidFill>
                <a:schemeClr val="tx2">
                  <a:lumMod val="75000"/>
                </a:schemeClr>
              </a:solidFill>
              <a:effectLst/>
              <a:latin typeface="+mj-lt"/>
            </a:endParaRPr>
          </a:p>
        </p:txBody>
      </p:sp>
      <p:sp>
        <p:nvSpPr>
          <p:cNvPr id="754" name="Text Box 356"/>
          <p:cNvSpPr txBox="1">
            <a:spLocks noChangeArrowheads="1"/>
          </p:cNvSpPr>
          <p:nvPr/>
        </p:nvSpPr>
        <p:spPr bwMode="auto">
          <a:xfrm>
            <a:off x="6763876" y="3965474"/>
            <a:ext cx="720000" cy="431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530" tIns="48765" rIns="97530" bIns="48765" anchor="ctr" anchorCtr="0"/>
          <a:lstStyle>
            <a:lvl1pPr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1pPr>
            <a:lvl2pPr marL="742950" indent="-28575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2pPr>
            <a:lvl3pPr marL="11430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3pPr>
            <a:lvl4pPr marL="16002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4pPr>
            <a:lvl5pPr marL="20574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5pPr>
            <a:lvl6pPr marL="25146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6pPr>
            <a:lvl7pPr marL="29718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7pPr>
            <a:lvl8pPr marL="34290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8pPr>
            <a:lvl9pPr marL="38862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9pPr>
          </a:lstStyle>
          <a:p>
            <a:pPr algn="ctr" eaLnBrk="1" hangingPunct="1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/>
                <a:latin typeface="+mj-lt"/>
              </a:rPr>
              <a:t>1mm</a:t>
            </a:r>
            <a:endParaRPr lang="de-DE" b="1" dirty="0">
              <a:solidFill>
                <a:schemeClr val="tx2">
                  <a:lumMod val="75000"/>
                </a:schemeClr>
              </a:solidFill>
              <a:effectLst/>
              <a:latin typeface="+mj-lt"/>
            </a:endParaRPr>
          </a:p>
        </p:txBody>
      </p:sp>
      <p:sp>
        <p:nvSpPr>
          <p:cNvPr id="755" name="Text Box 356"/>
          <p:cNvSpPr txBox="1">
            <a:spLocks noChangeArrowheads="1"/>
          </p:cNvSpPr>
          <p:nvPr/>
        </p:nvSpPr>
        <p:spPr bwMode="auto">
          <a:xfrm>
            <a:off x="3450478" y="3983580"/>
            <a:ext cx="720000" cy="431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530" tIns="48765" rIns="97530" bIns="48765" anchor="ctr" anchorCtr="0"/>
          <a:lstStyle>
            <a:lvl1pPr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1pPr>
            <a:lvl2pPr marL="742950" indent="-28575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2pPr>
            <a:lvl3pPr marL="11430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3pPr>
            <a:lvl4pPr marL="16002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4pPr>
            <a:lvl5pPr marL="20574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5pPr>
            <a:lvl6pPr marL="25146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6pPr>
            <a:lvl7pPr marL="29718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7pPr>
            <a:lvl8pPr marL="34290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8pPr>
            <a:lvl9pPr marL="38862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9pPr>
          </a:lstStyle>
          <a:p>
            <a:pPr algn="ctr" eaLnBrk="1" hangingPunct="1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/>
                <a:latin typeface="+mj-lt"/>
              </a:rPr>
              <a:t>1km</a:t>
            </a:r>
            <a:endParaRPr lang="de-DE" b="1" dirty="0">
              <a:solidFill>
                <a:schemeClr val="tx2">
                  <a:lumMod val="75000"/>
                </a:schemeClr>
              </a:solidFill>
              <a:effectLst/>
              <a:latin typeface="+mj-lt"/>
            </a:endParaRPr>
          </a:p>
        </p:txBody>
      </p:sp>
      <p:sp>
        <p:nvSpPr>
          <p:cNvPr id="722" name="Text Box 356"/>
          <p:cNvSpPr txBox="1">
            <a:spLocks noChangeArrowheads="1"/>
          </p:cNvSpPr>
          <p:nvPr/>
        </p:nvSpPr>
        <p:spPr bwMode="auto">
          <a:xfrm>
            <a:off x="1766197" y="3976960"/>
            <a:ext cx="720000" cy="431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530" tIns="48765" rIns="97530" bIns="48765" anchor="ctr" anchorCtr="0"/>
          <a:lstStyle>
            <a:lvl1pPr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1pPr>
            <a:lvl2pPr marL="742950" indent="-28575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2pPr>
            <a:lvl3pPr marL="11430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3pPr>
            <a:lvl4pPr marL="16002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4pPr>
            <a:lvl5pPr marL="2057400" indent="-228600" defTabSz="974725" eaLnBrk="0" hangingPunct="0">
              <a:defRPr sz="2000">
                <a:solidFill>
                  <a:srgbClr val="003399"/>
                </a:solidFill>
                <a:latin typeface="Trebuchet MS" pitchFamily="34" charset="0"/>
              </a:defRPr>
            </a:lvl5pPr>
            <a:lvl6pPr marL="25146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6pPr>
            <a:lvl7pPr marL="29718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7pPr>
            <a:lvl8pPr marL="34290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8pPr>
            <a:lvl9pPr marL="3886200" indent="-228600" algn="ctr" defTabSz="9747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Trebuchet MS" pitchFamily="34" charset="0"/>
              </a:defRPr>
            </a:lvl9pPr>
          </a:lstStyle>
          <a:p>
            <a:pPr algn="ctr" eaLnBrk="1" hangingPunct="1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/>
                <a:latin typeface="+mj-lt"/>
              </a:rPr>
              <a:t>1000km</a:t>
            </a:r>
            <a:endParaRPr lang="de-DE" b="1" dirty="0">
              <a:solidFill>
                <a:schemeClr val="tx2">
                  <a:lumMod val="75000"/>
                </a:schemeClr>
              </a:solidFill>
              <a:effectLst/>
              <a:latin typeface="+mj-lt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4762831" y="5141067"/>
            <a:ext cx="1470992" cy="222637"/>
          </a:xfrm>
          <a:prstGeom prst="rect">
            <a:avLst/>
          </a:prstGeom>
          <a:gradFill>
            <a:gsLst>
              <a:gs pos="0">
                <a:srgbClr val="FF0000">
                  <a:lumMod val="47000"/>
                  <a:lumOff val="53000"/>
                </a:srgbClr>
              </a:gs>
              <a:gs pos="13000">
                <a:srgbClr val="FF0000"/>
              </a:gs>
              <a:gs pos="100000">
                <a:schemeClr val="bg1"/>
              </a:gs>
            </a:gsLst>
            <a:lin ang="0" scaled="1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23" name="Rectangle 722"/>
          <p:cNvSpPr/>
          <p:nvPr/>
        </p:nvSpPr>
        <p:spPr bwMode="auto">
          <a:xfrm rot="10800000">
            <a:off x="683811" y="4752792"/>
            <a:ext cx="4373571" cy="222638"/>
          </a:xfrm>
          <a:prstGeom prst="rect">
            <a:avLst/>
          </a:prstGeom>
          <a:gradFill>
            <a:gsLst>
              <a:gs pos="0">
                <a:srgbClr val="C00000"/>
              </a:gs>
              <a:gs pos="51000">
                <a:srgbClr val="FF0000">
                  <a:alpha val="10000"/>
                </a:srgbClr>
              </a:gs>
              <a:gs pos="100000">
                <a:schemeClr val="bg1"/>
              </a:gs>
            </a:gsLst>
            <a:lin ang="0" scaled="1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156179" y="4680209"/>
            <a:ext cx="28905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8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Pre-inflationary</a:t>
            </a:r>
            <a:r>
              <a:rPr lang="de-DE" sz="18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scenario</a:t>
            </a:r>
            <a:endParaRPr lang="en-US" dirty="0"/>
          </a:p>
        </p:txBody>
      </p:sp>
      <p:sp>
        <p:nvSpPr>
          <p:cNvPr id="546" name="Rectangle 545"/>
          <p:cNvSpPr/>
          <p:nvPr/>
        </p:nvSpPr>
        <p:spPr>
          <a:xfrm>
            <a:off x="6209608" y="5053922"/>
            <a:ext cx="30059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/>
            <a:r>
              <a:rPr lang="de-DE" sz="18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Post-</a:t>
            </a:r>
            <a:r>
              <a:rPr lang="de-DE" sz="18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inflationary</a:t>
            </a:r>
            <a:r>
              <a:rPr lang="de-DE" sz="18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scenario</a:t>
            </a:r>
            <a:endParaRPr lang="en-US" sz="18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8" name="Rectangle 547"/>
          <p:cNvSpPr/>
          <p:nvPr/>
        </p:nvSpPr>
        <p:spPr>
          <a:xfrm>
            <a:off x="3274723" y="904105"/>
            <a:ext cx="14285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/>
            <a:r>
              <a:rPr lang="de-DE" sz="18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</a:t>
            </a:r>
            <a:r>
              <a:rPr lang="de-DE" sz="18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br>
              <a:rPr lang="de-DE" sz="18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inflationary</a:t>
            </a:r>
            <a:endParaRPr lang="de-DE" sz="18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4" name="Slide Number Placeholder 1"/>
          <p:cNvSpPr txBox="1">
            <a:spLocks/>
          </p:cNvSpPr>
          <p:nvPr/>
        </p:nvSpPr>
        <p:spPr bwMode="auto">
          <a:xfrm>
            <a:off x="8582525" y="6552499"/>
            <a:ext cx="60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r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r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r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r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6290A842-8181-4725-80E2-8DAB8011A379}" type="slidenum">
              <a:rPr lang="en-US" altLang="de-DE" smtClean="0"/>
              <a:pPr/>
              <a:t>11</a:t>
            </a:fld>
            <a:endParaRPr lang="en-US" altLang="de-DE" dirty="0"/>
          </a:p>
        </p:txBody>
      </p:sp>
      <p:sp>
        <p:nvSpPr>
          <p:cNvPr id="725" name="Text Box 4"/>
          <p:cNvSpPr txBox="1">
            <a:spLocks noChangeArrowheads="1"/>
          </p:cNvSpPr>
          <p:nvPr/>
        </p:nvSpPr>
        <p:spPr bwMode="auto">
          <a:xfrm>
            <a:off x="1270000" y="418300"/>
            <a:ext cx="6553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2400" b="1" dirty="0" err="1" smtClean="0">
                <a:latin typeface="Arial" charset="0"/>
                <a:cs typeface="Arial" charset="0"/>
              </a:rPr>
              <a:t>Putting</a:t>
            </a:r>
            <a:r>
              <a:rPr lang="de-DE" altLang="de-DE" sz="2400" b="1" dirty="0" smtClean="0">
                <a:latin typeface="Arial" charset="0"/>
                <a:cs typeface="Arial" charset="0"/>
              </a:rPr>
              <a:t> DM axion </a:t>
            </a:r>
            <a:r>
              <a:rPr lang="de-DE" altLang="de-DE" sz="2400" b="1" dirty="0" err="1" smtClean="0">
                <a:latin typeface="Arial" charset="0"/>
                <a:cs typeface="Arial" charset="0"/>
              </a:rPr>
              <a:t>properties</a:t>
            </a:r>
            <a:r>
              <a:rPr lang="de-DE" altLang="de-DE" sz="2400" b="1" dirty="0" smtClean="0">
                <a:latin typeface="Arial" charset="0"/>
                <a:cs typeface="Arial" charset="0"/>
              </a:rPr>
              <a:t> </a:t>
            </a:r>
            <a:r>
              <a:rPr lang="de-DE" altLang="de-DE" sz="2400" b="1" dirty="0" err="1" smtClean="0">
                <a:latin typeface="Arial" charset="0"/>
                <a:cs typeface="Arial" charset="0"/>
              </a:rPr>
              <a:t>into</a:t>
            </a:r>
            <a:r>
              <a:rPr lang="de-DE" altLang="de-DE" sz="2400" b="1" dirty="0" smtClean="0">
                <a:latin typeface="Arial" charset="0"/>
                <a:cs typeface="Arial" charset="0"/>
              </a:rPr>
              <a:t> </a:t>
            </a:r>
            <a:r>
              <a:rPr lang="de-DE" altLang="de-DE" sz="2400" b="1" dirty="0" err="1" smtClean="0">
                <a:latin typeface="Arial" charset="0"/>
                <a:cs typeface="Arial" charset="0"/>
              </a:rPr>
              <a:t>scale</a:t>
            </a:r>
            <a:endParaRPr lang="de-DE" altLang="de-DE" sz="2400" b="1" dirty="0">
              <a:latin typeface="Arial" charset="0"/>
              <a:cs typeface="Arial" charset="0"/>
            </a:endParaRPr>
          </a:p>
        </p:txBody>
      </p:sp>
      <p:grpSp>
        <p:nvGrpSpPr>
          <p:cNvPr id="554" name="Group 553"/>
          <p:cNvGrpSpPr/>
          <p:nvPr/>
        </p:nvGrpSpPr>
        <p:grpSpPr>
          <a:xfrm>
            <a:off x="1269308" y="3870837"/>
            <a:ext cx="6877204" cy="2567960"/>
            <a:chOff x="1269308" y="3870837"/>
            <a:chExt cx="6877204" cy="2567960"/>
          </a:xfrm>
        </p:grpSpPr>
        <p:sp>
          <p:nvSpPr>
            <p:cNvPr id="3" name="Oval 2"/>
            <p:cNvSpPr/>
            <p:nvPr/>
          </p:nvSpPr>
          <p:spPr bwMode="auto">
            <a:xfrm>
              <a:off x="1479997" y="3870837"/>
              <a:ext cx="4406900" cy="647700"/>
            </a:xfrm>
            <a:prstGeom prst="ellipse">
              <a:avLst/>
            </a:prstGeom>
            <a:noFill/>
            <a:ln w="3175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26" name="Rectangle 725"/>
            <p:cNvSpPr/>
            <p:nvPr/>
          </p:nvSpPr>
          <p:spPr>
            <a:xfrm>
              <a:off x="1269308" y="5854022"/>
              <a:ext cx="6877204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l"/>
              <a:r>
                <a:rPr lang="de-DE" sz="3200" b="1" dirty="0" smtClean="0">
                  <a:solidFill>
                    <a:schemeClr val="accent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Experiment </a:t>
              </a:r>
              <a:r>
                <a:rPr lang="de-DE" sz="3200" b="1" dirty="0" err="1" smtClean="0">
                  <a:solidFill>
                    <a:schemeClr val="accent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fits</a:t>
              </a:r>
              <a:r>
                <a:rPr lang="de-DE" sz="3200" b="1" dirty="0" smtClean="0">
                  <a:solidFill>
                    <a:schemeClr val="accent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3200" b="1" dirty="0" err="1" smtClean="0">
                  <a:solidFill>
                    <a:schemeClr val="accent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inside</a:t>
              </a:r>
              <a:r>
                <a:rPr lang="de-DE" sz="3200" b="1" dirty="0" smtClean="0">
                  <a:solidFill>
                    <a:schemeClr val="accent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3200" b="1" dirty="0" err="1" smtClean="0">
                  <a:solidFill>
                    <a:schemeClr val="accent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the</a:t>
              </a:r>
              <a:r>
                <a:rPr lang="de-DE" sz="3200" b="1" dirty="0" smtClean="0">
                  <a:solidFill>
                    <a:schemeClr val="accent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3200" b="1" dirty="0" err="1" smtClean="0">
                  <a:solidFill>
                    <a:schemeClr val="accent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particle</a:t>
              </a:r>
              <a:r>
                <a:rPr lang="de-DE" sz="3200" b="1" dirty="0" smtClean="0">
                  <a:solidFill>
                    <a:schemeClr val="accent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!</a:t>
              </a:r>
              <a:endParaRPr lang="en-US" sz="32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60785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61"/>
          <p:cNvPicPr/>
          <p:nvPr/>
        </p:nvPicPr>
        <p:blipFill>
          <a:blip r:embed="rId2"/>
          <a:stretch>
            <a:fillRect/>
          </a:stretch>
        </p:blipFill>
        <p:spPr>
          <a:xfrm>
            <a:off x="299318" y="3108324"/>
            <a:ext cx="2184400" cy="11747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2225" y="1311630"/>
            <a:ext cx="2260600" cy="116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5526" y="5293844"/>
            <a:ext cx="1753333" cy="728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11"/>
          <p:cNvSpPr txBox="1"/>
          <p:nvPr/>
        </p:nvSpPr>
        <p:spPr>
          <a:xfrm>
            <a:off x="4146154" y="5119771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dirty="0" smtClean="0"/>
              <a:t>f</a:t>
            </a:r>
            <a:endParaRPr lang="de-DE" dirty="0"/>
          </a:p>
        </p:txBody>
      </p:sp>
      <p:sp>
        <p:nvSpPr>
          <p:cNvPr id="6" name="TextBox 12"/>
          <p:cNvSpPr txBox="1"/>
          <p:nvPr/>
        </p:nvSpPr>
        <p:spPr>
          <a:xfrm>
            <a:off x="4186799" y="5821646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dirty="0" smtClean="0"/>
              <a:t>f</a:t>
            </a:r>
            <a:endParaRPr lang="de-DE" dirty="0"/>
          </a:p>
        </p:txBody>
      </p:sp>
      <p:sp>
        <p:nvSpPr>
          <p:cNvPr id="7" name="Rectangle 13"/>
          <p:cNvSpPr/>
          <p:nvPr/>
        </p:nvSpPr>
        <p:spPr bwMode="auto">
          <a:xfrm>
            <a:off x="2408291" y="5282225"/>
            <a:ext cx="485336" cy="25504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270000" y="418300"/>
            <a:ext cx="6553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2400" b="1" dirty="0" smtClean="0">
                <a:latin typeface="Arial" charset="0"/>
                <a:cs typeface="Arial" charset="0"/>
              </a:rPr>
              <a:t>Interactions </a:t>
            </a:r>
            <a:r>
              <a:rPr lang="de-DE" altLang="de-DE" sz="2400" b="1" dirty="0" err="1" smtClean="0">
                <a:latin typeface="Arial" charset="0"/>
                <a:cs typeface="Arial" charset="0"/>
              </a:rPr>
              <a:t>of</a:t>
            </a:r>
            <a:r>
              <a:rPr lang="de-DE" altLang="de-DE" sz="2400" b="1" dirty="0" smtClean="0">
                <a:latin typeface="Arial" charset="0"/>
                <a:cs typeface="Arial" charset="0"/>
              </a:rPr>
              <a:t> axions </a:t>
            </a:r>
            <a:r>
              <a:rPr lang="de-DE" altLang="de-DE" sz="2400" b="1" dirty="0" err="1" smtClean="0">
                <a:latin typeface="Arial" charset="0"/>
                <a:cs typeface="Arial" charset="0"/>
              </a:rPr>
              <a:t>and</a:t>
            </a:r>
            <a:r>
              <a:rPr lang="de-DE" altLang="de-DE" sz="2400" b="1" dirty="0" smtClean="0">
                <a:latin typeface="Arial" charset="0"/>
                <a:cs typeface="Arial" charset="0"/>
              </a:rPr>
              <a:t> ALPs</a:t>
            </a:r>
            <a:endParaRPr lang="de-DE" altLang="de-DE" sz="2400" b="1" dirty="0">
              <a:latin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378313" y="2887967"/>
                <a:ext cx="442306" cy="4788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1" smtClean="0">
                          <a:latin typeface="Cambria Math"/>
                        </a:rPr>
                        <m:t>γ</m:t>
                      </m:r>
                    </m:oMath>
                  </m:oMathPara>
                </a14:m>
                <a:endParaRPr lang="en-US" sz="2000" b="0" dirty="0" smtClean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8313" y="2887967"/>
                <a:ext cx="442306" cy="478813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2373223" y="4043667"/>
                <a:ext cx="442306" cy="4788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1" smtClean="0">
                          <a:latin typeface="Cambria Math"/>
                        </a:rPr>
                        <m:t>γ</m:t>
                      </m:r>
                    </m:oMath>
                  </m:oMathPara>
                </a14:m>
                <a:endParaRPr lang="en-US" sz="2000" b="0" dirty="0" smtClean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3223" y="4043667"/>
                <a:ext cx="442306" cy="478813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454502" y="3219745"/>
            <a:ext cx="3164294" cy="1752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feld 15"/>
          <p:cNvSpPr txBox="1"/>
          <p:nvPr/>
        </p:nvSpPr>
        <p:spPr>
          <a:xfrm>
            <a:off x="5533444" y="3233674"/>
            <a:ext cx="38660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Lucida Calligraphy" panose="03010101010101010101" pitchFamily="66" charset="0"/>
                <a:cs typeface="Calibri" panose="020F0502020204030204" pitchFamily="34" charset="0"/>
              </a:rPr>
              <a:t>a</a:t>
            </a:r>
            <a:endParaRPr lang="de-DE" sz="2400" dirty="0">
              <a:latin typeface="Lucida Calligraphy" panose="03010101010101010101" pitchFamily="66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8"/>
              <p:cNvSpPr txBox="1"/>
              <p:nvPr/>
            </p:nvSpPr>
            <p:spPr>
              <a:xfrm>
                <a:off x="8269140" y="3130693"/>
                <a:ext cx="457176" cy="52322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1" smtClean="0">
                          <a:latin typeface="Cambria Math"/>
                        </a:rPr>
                        <m:t>γ</m:t>
                      </m:r>
                    </m:oMath>
                  </m:oMathPara>
                </a14:m>
                <a:endParaRPr lang="en-US" b="0" dirty="0" smtClean="0"/>
              </a:p>
            </p:txBody>
          </p:sp>
        </mc:Choice>
        <mc:Fallback xmlns="">
          <p:sp>
            <p:nvSpPr>
              <p:cNvPr id="17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9140" y="3130693"/>
                <a:ext cx="457176" cy="523220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23"/>
              <p:cNvSpPr/>
              <p:nvPr/>
            </p:nvSpPr>
            <p:spPr>
              <a:xfrm>
                <a:off x="7241497" y="4407343"/>
                <a:ext cx="513281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1">
                          <a:latin typeface="Cambria Math"/>
                          <a:ea typeface="Calibri"/>
                          <a:cs typeface="Times New Roman"/>
                        </a:rPr>
                        <m:t>𝐁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8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1497" y="4407343"/>
                <a:ext cx="513281" cy="523220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ectangle 6"/>
          <p:cNvSpPr/>
          <p:nvPr/>
        </p:nvSpPr>
        <p:spPr>
          <a:xfrm>
            <a:off x="5940924" y="1610600"/>
            <a:ext cx="17774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nucleus</a:t>
            </a:r>
            <a:endParaRPr lang="de-DE" sz="2000" dirty="0">
              <a:solidFill>
                <a:srgbClr val="C00000"/>
              </a:solidFill>
            </a:endParaRPr>
          </a:p>
        </p:txBody>
      </p:sp>
      <p:sp>
        <p:nvSpPr>
          <p:cNvPr id="20" name="Rectangle 6"/>
          <p:cNvSpPr/>
          <p:nvPr/>
        </p:nvSpPr>
        <p:spPr>
          <a:xfrm>
            <a:off x="5174286" y="5537270"/>
            <a:ext cx="24875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Electron shell</a:t>
            </a:r>
            <a:endParaRPr lang="de-DE" sz="2000" dirty="0">
              <a:solidFill>
                <a:srgbClr val="C00000"/>
              </a:solidFill>
            </a:endParaRPr>
          </a:p>
        </p:txBody>
      </p:sp>
      <p:sp>
        <p:nvSpPr>
          <p:cNvPr id="21" name="Rectangle 6"/>
          <p:cNvSpPr/>
          <p:nvPr/>
        </p:nvSpPr>
        <p:spPr>
          <a:xfrm>
            <a:off x="2625232" y="3341756"/>
            <a:ext cx="20989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Mixing with photons</a:t>
            </a:r>
            <a:endParaRPr lang="de-DE" sz="2000" dirty="0">
              <a:solidFill>
                <a:srgbClr val="C00000"/>
              </a:solidFill>
            </a:endParaRPr>
          </a:p>
        </p:txBody>
      </p:sp>
      <p:sp>
        <p:nvSpPr>
          <p:cNvPr id="22" name="Rectangle 6"/>
          <p:cNvSpPr/>
          <p:nvPr/>
        </p:nvSpPr>
        <p:spPr>
          <a:xfrm>
            <a:off x="6080768" y="2748504"/>
            <a:ext cx="25122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Primakoff</a:t>
            </a:r>
            <a:r>
              <a:rPr lang="en-US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effect</a:t>
            </a:r>
            <a:endParaRPr lang="de-DE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236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20603" y="349684"/>
            <a:ext cx="7345362" cy="1339850"/>
          </a:xfrm>
          <a:prstGeom prst="rect">
            <a:avLst/>
          </a:prstGeom>
          <a:noFill/>
        </p:spPr>
        <p:txBody>
          <a:bodyPr vert="horz" lIns="92162" tIns="46081" rIns="92162" bIns="46081" rtlCol="0" anchor="ctr"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defTabSz="921624" fontAlgn="auto">
              <a:spcAft>
                <a:spcPts val="0"/>
              </a:spcAft>
            </a:pPr>
            <a:r>
              <a:rPr lang="en-US" sz="2400" b="1" dirty="0" smtClean="0">
                <a:ln w="6350">
                  <a:noFill/>
                </a:ln>
                <a:solidFill>
                  <a:schemeClr val="accent2"/>
                </a:solidFill>
                <a:latin typeface="Calibri"/>
              </a:rPr>
              <a:t>Axion to photon coupling</a:t>
            </a:r>
            <a:endParaRPr lang="en-US" sz="2400" b="1" kern="1200" dirty="0">
              <a:ln w="6350">
                <a:noFill/>
              </a:ln>
              <a:solidFill>
                <a:schemeClr val="accent2"/>
              </a:solidFill>
              <a:latin typeface="Calibri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66523" y="1895091"/>
            <a:ext cx="2691802" cy="144353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-20200" y="2368300"/>
                <a:ext cx="48359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0200" y="2368300"/>
                <a:ext cx="483594" cy="52322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082737" y="1589591"/>
                <a:ext cx="45717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1" smtClean="0">
                          <a:latin typeface="Cambria Math"/>
                        </a:rPr>
                        <m:t>γ</m:t>
                      </m:r>
                    </m:oMath>
                  </m:oMathPara>
                </a14:m>
                <a:endParaRPr lang="en-US" b="0" dirty="0" smtClean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82737" y="1589591"/>
                <a:ext cx="457176" cy="523220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041799" y="3070617"/>
                <a:ext cx="45717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1" smtClean="0">
                          <a:latin typeface="Cambria Math"/>
                        </a:rPr>
                        <m:t>γ</m:t>
                      </m:r>
                    </m:oMath>
                  </m:oMathPara>
                </a14:m>
                <a:endParaRPr lang="en-US" b="0" dirty="0" smtClean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1799" y="3070617"/>
                <a:ext cx="457176" cy="523220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2694438" y="1654118"/>
                <a:ext cx="6438894" cy="17322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defTabSz="921624" fontAlgn="auto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 smtClean="0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  <m:t>        </m:t>
                          </m:r>
                          <m:r>
                            <a:rPr lang="en-US" sz="32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  <a:ea typeface="Cambria Math"/>
                            </a:rPr>
                            <m:t>ℒ</m:t>
                          </m:r>
                        </m:e>
                        <m:sub>
                          <m:r>
                            <a:rPr lang="en-US" sz="32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  <m:t>𝑎</m:t>
                          </m:r>
                          <m:r>
                            <a:rPr lang="en-US" sz="32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lang="en-US" sz="3200" i="1"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en-US" sz="32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3200" i="1">
                                  <a:solidFill>
                                    <a:prstClr val="black">
                                      <a:lumMod val="75000"/>
                                      <a:lumOff val="25000"/>
                                    </a:prstClr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solidFill>
                                    <a:prstClr val="black">
                                      <a:lumMod val="75000"/>
                                      <a:lumOff val="25000"/>
                                    </a:prstClr>
                                  </a:solidFill>
                                  <a:latin typeface="Cambria Math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sz="3200" i="1">
                                  <a:solidFill>
                                    <a:prstClr val="black">
                                      <a:lumMod val="75000"/>
                                      <a:lumOff val="25000"/>
                                    </a:prstClr>
                                  </a:solidFill>
                                  <a:latin typeface="Cambria Math"/>
                                </a:rPr>
                                <m:t>𝑎</m:t>
                              </m:r>
                              <m:r>
                                <a:rPr lang="en-US" sz="3200" i="1">
                                  <a:solidFill>
                                    <a:prstClr val="black">
                                      <a:lumMod val="75000"/>
                                      <a:lumOff val="25000"/>
                                    </a:prstClr>
                                  </a:solidFill>
                                  <a:latin typeface="Cambria Math"/>
                                </a:rPr>
                                <m:t>𝛾</m:t>
                              </m:r>
                            </m:sub>
                          </m:sSub>
                        </m:num>
                        <m:den>
                          <m:r>
                            <a:rPr lang="en-US" sz="32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lang="en-US" sz="3200" i="1"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3200" i="1"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Cambria Math"/>
                        </a:rPr>
                        <m:t>𝐹</m:t>
                      </m:r>
                      <m:acc>
                        <m:accPr>
                          <m:chr m:val="̃"/>
                          <m:ctrlPr>
                            <a:rPr lang="en-US" sz="32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32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  <m:t>𝐹</m:t>
                          </m:r>
                        </m:e>
                      </m:acc>
                      <m:r>
                        <a:rPr lang="en-US" sz="3200" i="1"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Cambria Math"/>
                        </a:rPr>
                        <m:t>𝑎</m:t>
                      </m:r>
                      <m:r>
                        <a:rPr lang="en-US" sz="3200" i="1"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  <m:t>𝑔</m:t>
                          </m:r>
                        </m:e>
                        <m:sub>
                          <m:r>
                            <a:rPr lang="en-US" sz="32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  <m:t>𝑎</m:t>
                          </m:r>
                          <m:r>
                            <a:rPr lang="en-US" sz="3200" i="1">
                              <a:solidFill>
                                <a:prstClr val="black">
                                  <a:lumMod val="75000"/>
                                  <a:lumOff val="25000"/>
                                </a:prstClr>
                              </a:solidFill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lang="en-US" sz="3200" b="1"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3200" b="1"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Cambria Math"/>
                        </a:rPr>
                        <m:t>𝐄</m:t>
                      </m:r>
                      <m:r>
                        <a:rPr lang="en-US" sz="3200" i="1"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Cambria Math"/>
                        </a:rPr>
                        <m:t>⋅</m:t>
                      </m:r>
                      <m:r>
                        <a:rPr lang="en-US" sz="3200" b="1"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Cambria Math"/>
                        </a:rPr>
                        <m:t>𝐁</m:t>
                      </m:r>
                      <m:r>
                        <a:rPr lang="en-US" sz="3200" b="1"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3200" i="1"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Cambria Math"/>
                        </a:rPr>
                        <m:t>𝑎</m:t>
                      </m:r>
                    </m:oMath>
                  </m:oMathPara>
                </a14:m>
                <a:r>
                  <a:rPr lang="de-DE" sz="3200" i="1" dirty="0" smtClean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Cambria Math"/>
                  </a:rPr>
                  <a:t/>
                </a:r>
                <a:br>
                  <a:rPr lang="de-DE" sz="3200" i="1" dirty="0" smtClean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Cambria Math"/>
                  </a:rPr>
                </a:br>
                <a:r>
                  <a:rPr lang="de-DE" sz="3200" i="1" dirty="0" smtClean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Cambria Math"/>
                  </a:rPr>
                  <a:t>	</a:t>
                </a:r>
                <a14:m>
                  <m:oMath xmlns:m="http://schemas.openxmlformats.org/officeDocument/2006/math">
                    <m:r>
                      <a:rPr lang="en-US" sz="3200" i="1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3200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3200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/>
                          </a:rPr>
                          <m:t>𝛼</m:t>
                        </m:r>
                      </m:num>
                      <m:den>
                        <m:r>
                          <a:rPr lang="en-US" sz="3200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/>
                          </a:rPr>
                          <m:t>2</m:t>
                        </m:r>
                        <m:r>
                          <a:rPr lang="en-US" sz="3200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/>
                          </a:rPr>
                          <m:t>𝜋</m:t>
                        </m:r>
                      </m:den>
                    </m:f>
                    <m:d>
                      <m:dPr>
                        <m:ctrlPr>
                          <a:rPr lang="en-US" sz="3200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3200" i="1">
                                <a:solidFill>
                                  <a:srgbClr val="9BBB59">
                                    <a:lumMod val="75000"/>
                                  </a:srgbClr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3200" i="1">
                                <a:solidFill>
                                  <a:srgbClr val="9BBB59">
                                    <a:lumMod val="75000"/>
                                  </a:srgbClr>
                                </a:solidFill>
                                <a:latin typeface="Cambria Math"/>
                              </a:rPr>
                              <m:t>𝐸</m:t>
                            </m:r>
                          </m:num>
                          <m:den>
                            <m:r>
                              <a:rPr lang="en-US" sz="3200" i="1">
                                <a:solidFill>
                                  <a:srgbClr val="9BBB59">
                                    <a:lumMod val="75000"/>
                                  </a:srgbClr>
                                </a:solidFill>
                                <a:latin typeface="Cambria Math"/>
                              </a:rPr>
                              <m:t>𝑁</m:t>
                            </m:r>
                          </m:den>
                        </m:f>
                        <m:r>
                          <a:rPr lang="en-US" sz="3200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sz="3200" i="1">
                            <a:solidFill>
                              <a:srgbClr val="F79646">
                                <a:lumMod val="75000"/>
                              </a:srgbClr>
                            </a:solidFill>
                            <a:latin typeface="Cambria Math"/>
                          </a:rPr>
                          <m:t>1.92</m:t>
                        </m:r>
                      </m:e>
                    </m:d>
                    <m:f>
                      <m:fPr>
                        <m:ctrlPr>
                          <a:rPr lang="en-US" sz="3200" i="1">
                            <a:solidFill>
                              <a:srgbClr val="953737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3200" i="1">
                            <a:solidFill>
                              <a:srgbClr val="953737"/>
                            </a:solidFill>
                            <a:latin typeface="Cambria Math"/>
                          </a:rPr>
                          <m:t>𝑎</m:t>
                        </m:r>
                      </m:num>
                      <m:den>
                        <m:sSub>
                          <m:sSubPr>
                            <m:ctrlPr>
                              <a:rPr lang="en-US" sz="3200" i="1">
                                <a:solidFill>
                                  <a:srgbClr val="953737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3200" i="1">
                                <a:solidFill>
                                  <a:srgbClr val="953737"/>
                                </a:solidFill>
                                <a:latin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n-US" sz="3200" i="1">
                                <a:solidFill>
                                  <a:srgbClr val="953737"/>
                                </a:solidFill>
                                <a:latin typeface="Cambria Math"/>
                              </a:rPr>
                              <m:t>𝑎</m:t>
                            </m:r>
                          </m:sub>
                        </m:sSub>
                      </m:den>
                    </m:f>
                    <m:r>
                      <a:rPr lang="en-US" sz="3200" b="1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Cambria Math"/>
                      </a:rPr>
                      <m:t>𝐄</m:t>
                    </m:r>
                    <m:r>
                      <a:rPr lang="en-US" sz="3200" i="1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Cambria Math"/>
                      </a:rPr>
                      <m:t>⋅</m:t>
                    </m:r>
                    <m:r>
                      <a:rPr lang="en-US" sz="3200" b="1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Cambria Math"/>
                      </a:rPr>
                      <m:t>𝐁</m:t>
                    </m:r>
                    <m:r>
                      <a:rPr lang="de-DE" sz="3200" b="0" i="1" smtClean="0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Cambria Math"/>
                      </a:rPr>
                      <m:t> </m:t>
                    </m:r>
                    <m:r>
                      <a:rPr lang="en-US" sz="3200" i="1">
                        <a:latin typeface="Cambria Math"/>
                      </a:rPr>
                      <m:t>∝</m:t>
                    </m:r>
                    <m:r>
                      <a:rPr lang="de-DE" sz="3200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de-DE" sz="3200" b="1" i="1" baseline="-25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</a:t>
                </a:r>
                <a:r>
                  <a:rPr lang="en-US" sz="3200" b="1" i="1" dirty="0" smtClean="0">
                    <a:solidFill>
                      <a:schemeClr val="tx2">
                        <a:lumMod val="75000"/>
                      </a:schemeClr>
                    </a:solidFill>
                  </a:rPr>
                  <a:t>m</a:t>
                </a:r>
                <a:r>
                  <a:rPr lang="en-US" sz="3200" b="1" i="1" baseline="-25000" dirty="0" smtClean="0">
                    <a:solidFill>
                      <a:schemeClr val="tx2">
                        <a:lumMod val="75000"/>
                      </a:schemeClr>
                    </a:solidFill>
                  </a:rPr>
                  <a:t>a</a:t>
                </a:r>
                <a:endParaRPr lang="de-DE" sz="3200" b="1" i="1" baseline="-25000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4438" y="1654118"/>
                <a:ext cx="6438894" cy="1732269"/>
              </a:xfrm>
              <a:prstGeom prst="rect">
                <a:avLst/>
              </a:prstGeom>
              <a:blipFill rotWithShape="1">
                <a:blip r:embed="rId11"/>
                <a:stretch>
                  <a:fillRect b="-3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1203446" y="4888928"/>
                <a:ext cx="3907736" cy="58105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1">
                        <a:latin typeface="Cambria Math"/>
                        <a:ea typeface="Cambria Math"/>
                      </a:rPr>
                      <m:t>𝛁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b="1" i="1">
                        <a:latin typeface="Cambria Math"/>
                        <a:ea typeface="Cambria Math"/>
                      </a:rPr>
                      <m:t>𝑩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−</m:t>
                    </m:r>
                    <m:acc>
                      <m:accPr>
                        <m:chr m:val="̇"/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accPr>
                      <m:e>
                        <m:r>
                          <a:rPr lang="en-US" b="1" i="1">
                            <a:latin typeface="Cambria Math"/>
                            <a:ea typeface="Cambria Math"/>
                          </a:rPr>
                          <m:t>𝑬</m:t>
                        </m:r>
                      </m:e>
                    </m:acc>
                    <m:r>
                      <a:rPr lang="en-US" i="1">
                        <a:latin typeface="Cambria Math"/>
                        <a:ea typeface="Cambria Math"/>
                      </a:rPr>
                      <m:t>=</m:t>
                    </m:r>
                    <m:r>
                      <a:rPr lang="en-US" b="1" i="1">
                        <a:latin typeface="Cambria Math"/>
                        <a:ea typeface="Cambria Math"/>
                      </a:rPr>
                      <m:t>𝑱</m:t>
                    </m:r>
                    <m:r>
                      <a:rPr lang="en-US" i="1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+</m:t>
                    </m:r>
                    <m:sSub>
                      <m:sSubPr>
                        <m:ctrlPr>
                          <a:rPr lang="en-US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𝑔</m:t>
                        </m:r>
                      </m:e>
                      <m:sub>
                        <m:r>
                          <a:rPr lang="en-US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𝑎</m:t>
                        </m:r>
                        <m:r>
                          <a:rPr lang="en-US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𝛾</m:t>
                        </m:r>
                      </m:sub>
                    </m:sSub>
                  </m:oMath>
                </a14:m>
                <a:r>
                  <a:rPr lang="en-US" b="1" dirty="0">
                    <a:solidFill>
                      <a:schemeClr val="accent6">
                        <a:lumMod val="75000"/>
                      </a:schemeClr>
                    </a:solidFill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US" b="1" i="1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𝑩</m:t>
                    </m:r>
                    <m:acc>
                      <m:accPr>
                        <m:chr m:val="̇"/>
                        <m:ctrlPr>
                          <a:rPr lang="en-US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</m:ctrlPr>
                      </m:accPr>
                      <m:e>
                        <m:r>
                          <a:rPr lang="en-US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</m:acc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3446" y="4888928"/>
                <a:ext cx="3907736" cy="581057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/>
          <p:cNvSpPr/>
          <p:nvPr/>
        </p:nvSpPr>
        <p:spPr>
          <a:xfrm>
            <a:off x="642368" y="3974696"/>
            <a:ext cx="77602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Modifies Maxwell equations: Additional source term</a:t>
            </a:r>
            <a:endParaRPr lang="de-DE" sz="2400" dirty="0"/>
          </a:p>
        </p:txBody>
      </p:sp>
      <p:sp>
        <p:nvSpPr>
          <p:cNvPr id="17" name="Rectangle 16"/>
          <p:cNvSpPr/>
          <p:nvPr/>
        </p:nvSpPr>
        <p:spPr>
          <a:xfrm>
            <a:off x="361075" y="5813886"/>
            <a:ext cx="78397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in an external B-field the axion sources an E-field</a:t>
            </a:r>
          </a:p>
        </p:txBody>
      </p:sp>
      <p:sp>
        <p:nvSpPr>
          <p:cNvPr id="20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582525" y="6552499"/>
            <a:ext cx="609600" cy="457200"/>
          </a:xfrm>
          <a:prstGeom prst="rect">
            <a:avLst/>
          </a:prstGeom>
        </p:spPr>
        <p:txBody>
          <a:bodyPr/>
          <a:lstStyle/>
          <a:p>
            <a:fld id="{ADDE3832-3E36-4F3E-BE66-838FA953CCF2}" type="slidenum">
              <a:rPr lang="en-US" altLang="de-DE" sz="1800" b="1" smtClean="0"/>
              <a:pPr/>
              <a:t>13</a:t>
            </a:fld>
            <a:endParaRPr lang="en-US" altLang="de-DE" sz="1800" b="1"/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1270000" y="418300"/>
            <a:ext cx="6553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2400" b="1" dirty="0" smtClean="0">
                <a:latin typeface="Arial" charset="0"/>
                <a:cs typeface="Arial" charset="0"/>
              </a:rPr>
              <a:t>Experimental </a:t>
            </a:r>
            <a:r>
              <a:rPr lang="de-DE" altLang="de-DE" sz="2400" b="1" dirty="0" err="1" smtClean="0">
                <a:latin typeface="Arial" charset="0"/>
                <a:cs typeface="Arial" charset="0"/>
              </a:rPr>
              <a:t>approaches</a:t>
            </a:r>
            <a:r>
              <a:rPr lang="de-DE" altLang="de-DE" sz="2400" b="1" dirty="0" smtClean="0">
                <a:latin typeface="Arial" charset="0"/>
                <a:cs typeface="Arial" charset="0"/>
              </a:rPr>
              <a:t>:</a:t>
            </a:r>
            <a:endParaRPr lang="de-DE" altLang="de-DE" sz="2400" b="1" dirty="0">
              <a:latin typeface="Arial" charset="0"/>
              <a:cs typeface="Arial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802023" y="4748823"/>
            <a:ext cx="3895898" cy="901782"/>
            <a:chOff x="5035451" y="4312870"/>
            <a:chExt cx="3895898" cy="901782"/>
          </a:xfrm>
        </p:grpSpPr>
        <p:sp>
          <p:nvSpPr>
            <p:cNvPr id="2" name="Oval 1"/>
            <p:cNvSpPr/>
            <p:nvPr/>
          </p:nvSpPr>
          <p:spPr bwMode="auto">
            <a:xfrm>
              <a:off x="5035451" y="4312870"/>
              <a:ext cx="1355723" cy="901782"/>
            </a:xfrm>
            <a:prstGeom prst="ellips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6549656" y="4508205"/>
              <a:ext cx="23816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de-DE" b="1" dirty="0" err="1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Oscillating</a:t>
              </a:r>
              <a:r>
                <a:rPr lang="de-DE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!</a:t>
              </a:r>
              <a:endPara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30897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129859" y="1940978"/>
                <a:ext cx="6770977" cy="9406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𝑬</m:t>
                      </m:r>
                      <m:d>
                        <m:dPr>
                          <m:ctrlP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𝑡</m:t>
                          </m:r>
                        </m:e>
                      </m:d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=−</m:t>
                      </m:r>
                      <m:f>
                        <m:fPr>
                          <m:ctrlP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𝑎</m:t>
                              </m:r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𝛾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𝑩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ext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𝑎</m:t>
                          </m:r>
                          <m:d>
                            <m:dPr>
                              <m:ctrlP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m:rPr>
                              <m:sty m:val="p"/>
                            </m:rP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ϵ</m:t>
                          </m:r>
                        </m:den>
                      </m:f>
                      <m:r>
                        <a:rPr lang="de-DE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 </m:t>
                      </m:r>
                      <m:sSub>
                        <m:sSubPr>
                          <m:ctrlPr>
                            <a:rPr lang="de-DE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de-DE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𝑬</m:t>
                          </m:r>
                        </m:e>
                        <m:sub>
                          <m:r>
                            <a:rPr lang="de-DE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𝟎</m:t>
                          </m:r>
                        </m:sub>
                      </m:sSub>
                      <m:r>
                        <a:rPr lang="de-DE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𝒄𝒐𝒔</m:t>
                      </m:r>
                      <m:r>
                        <a:rPr lang="de-DE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(</m:t>
                      </m:r>
                      <m:sSub>
                        <m:sSubPr>
                          <m:ctrlPr>
                            <a:rPr lang="de-DE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de-DE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𝒎</m:t>
                          </m:r>
                        </m:e>
                        <m:sub>
                          <m:r>
                            <a:rPr lang="de-DE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𝒂</m:t>
                          </m:r>
                        </m:sub>
                      </m:sSub>
                      <m:r>
                        <a:rPr lang="de-DE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𝒕</m:t>
                      </m:r>
                      <m:r>
                        <a:rPr lang="de-DE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en-US" b="1" dirty="0" smtClean="0">
                  <a:solidFill>
                    <a:srgbClr val="FF0000"/>
                  </a:solidFill>
                  <a:ea typeface="Cambria Math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9859" y="1940978"/>
                <a:ext cx="6770977" cy="94064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4263648" y="2986885"/>
                <a:ext cx="3510845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b="1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mbria Math"/>
                      </a:rPr>
                      <m:t>𝝐</m:t>
                    </m:r>
                    <m:r>
                      <a:rPr kumimoji="0" lang="de-DE" b="1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mbria Math"/>
                      </a:rPr>
                      <m:t>: </m:t>
                    </m:r>
                  </m:oMath>
                </a14:m>
                <a:r>
                  <a:rPr kumimoji="0" lang="en-US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/>
                  </a:rPr>
                  <a:t>dielectric constant</a:t>
                </a:r>
                <a:endParaRPr kumimoji="0" lang="de-DE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3648" y="2986885"/>
                <a:ext cx="3510845" cy="523220"/>
              </a:xfrm>
              <a:prstGeom prst="rect">
                <a:avLst/>
              </a:prstGeom>
              <a:blipFill rotWithShape="1">
                <a:blip r:embed="rId16"/>
                <a:stretch>
                  <a:fillRect t="-10465" r="-3646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ounded Rectangle 7"/>
              <p:cNvSpPr/>
              <p:nvPr/>
            </p:nvSpPr>
            <p:spPr>
              <a:xfrm>
                <a:off x="719972" y="5043555"/>
                <a:ext cx="7777080" cy="1079602"/>
              </a:xfrm>
              <a:prstGeom prst="roundRect">
                <a:avLst/>
              </a:prstGeom>
              <a:no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𝑬</m:t>
                          </m:r>
                        </m:e>
                        <m:sub>
                          <m:r>
                            <a:rPr lang="en-US" b="1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𝟎</m:t>
                          </m:r>
                        </m:sub>
                      </m:sSub>
                      <m:r>
                        <a:rPr lang="en-US" b="1" i="1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b="1" i="1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𝟏</m:t>
                      </m:r>
                      <m:r>
                        <a:rPr lang="en-US" b="1" i="1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en-US" b="1" i="1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en-US" b="1" i="1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sSup>
                        <m:sSupPr>
                          <m:ctrlPr>
                            <a:rPr lang="en-US" b="1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1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𝟏𝟎</m:t>
                          </m:r>
                        </m:e>
                        <m:sup>
                          <m:r>
                            <a:rPr lang="en-US" b="1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US" b="1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𝟏𝟐</m:t>
                          </m:r>
                        </m:sup>
                      </m:sSup>
                      <m:f>
                        <m:fPr>
                          <m:ctrlPr>
                            <a:rPr lang="en-US" b="1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1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𝑽𝒐𝒍𝒕𝒔</m:t>
                          </m:r>
                        </m:num>
                        <m:den>
                          <m:r>
                            <a:rPr lang="en-US" b="1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𝒎𝒆𝒕𝒆𝒓</m:t>
                          </m:r>
                        </m:den>
                      </m:f>
                      <m:r>
                        <a:rPr lang="en-US" b="1" i="1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  </m:t>
                      </m:r>
                      <m:f>
                        <m:fPr>
                          <m:ctrlPr>
                            <a:rPr lang="en-US" b="1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1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𝑩</m:t>
                              </m:r>
                            </m:e>
                            <m:sub>
                              <m:r>
                                <a:rPr lang="en-US" b="1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𝒆𝒙𝒕</m:t>
                              </m:r>
                            </m:sub>
                          </m:sSub>
                        </m:num>
                        <m:den>
                          <m:r>
                            <a:rPr lang="en-US" b="1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𝟏𝟎</m:t>
                          </m:r>
                          <m:r>
                            <a:rPr lang="en-US" b="1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en-US" b="1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𝑻𝒆𝒔𝒍𝒂</m:t>
                          </m:r>
                        </m:den>
                      </m:f>
                      <m:sSub>
                        <m:sSubPr>
                          <m:ctrlPr>
                            <a:rPr lang="en-US" b="1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𝑪</m:t>
                          </m:r>
                        </m:e>
                        <m:sub>
                          <m:r>
                            <a:rPr lang="en-US" b="1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𝒂</m:t>
                          </m:r>
                          <m:r>
                            <a:rPr lang="en-US" b="1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𝜸</m:t>
                          </m:r>
                        </m:sub>
                      </m:sSub>
                      <m:sSubSup>
                        <m:sSubSupPr>
                          <m:ctrlPr>
                            <a:rPr lang="en-US" b="1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SupPr>
                        <m:e>
                          <m:r>
                            <a:rPr lang="en-US" b="1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𝒇</m:t>
                          </m:r>
                        </m:e>
                        <m:sub>
                          <m:r>
                            <a:rPr lang="en-US" b="1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𝑫𝑴</m:t>
                          </m:r>
                        </m:sub>
                        <m:sup>
                          <m:f>
                            <m:fPr>
                              <m:type m:val="lin"/>
                              <m:ctrlPr>
                                <a:rPr lang="en-US" b="1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b="1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en-US" b="1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</m:den>
                          </m:f>
                        </m:sup>
                      </m:sSubSup>
                    </m:oMath>
                  </m:oMathPara>
                </a14:m>
                <a:endParaRPr lang="en-US" b="1" i="1" dirty="0">
                  <a:solidFill>
                    <a:schemeClr val="tx1"/>
                  </a:solidFill>
                  <a:latin typeface="Cambria Math"/>
                  <a:ea typeface="Cambria Math"/>
                </a:endParaRPr>
              </a:p>
            </p:txBody>
          </p:sp>
        </mc:Choice>
        <mc:Fallback xmlns="">
          <p:sp>
            <p:nvSpPr>
              <p:cNvPr id="8" name="Rounded 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972" y="5043555"/>
                <a:ext cx="7777080" cy="1079602"/>
              </a:xfrm>
              <a:prstGeom prst="roundRect">
                <a:avLst/>
              </a:prstGeom>
              <a:blipFill rotWithShape="1">
                <a:blip r:embed="rId10"/>
                <a:stretch>
                  <a:fillRect/>
                </a:stretch>
              </a:blipFill>
              <a:ln w="3175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689007" y="4219598"/>
                <a:ext cx="3839705" cy="8392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𝜌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𝑎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𝑎</m:t>
                              </m:r>
                            </m:sub>
                            <m:sup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𝑓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DM</m:t>
                          </m:r>
                        </m:sub>
                      </m:sSub>
                      <m:f>
                        <m:fPr>
                          <m:ctrlP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300 </m:t>
                          </m:r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MeV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c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m</m:t>
                              </m:r>
                            </m:e>
                            <m:sup>
                              <m:r>
                                <a:rPr lang="en-US" sz="24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b="0" dirty="0" smtClean="0">
                  <a:solidFill>
                    <a:schemeClr val="tx1"/>
                  </a:solidFill>
                  <a:ea typeface="Cambria Math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9007" y="4219598"/>
                <a:ext cx="3839705" cy="839269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>
            <a:off x="1888099" y="3875171"/>
            <a:ext cx="5808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With local dark matter density: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582525" y="6552499"/>
            <a:ext cx="609600" cy="457200"/>
          </a:xfrm>
          <a:prstGeom prst="rect">
            <a:avLst/>
          </a:prstGeom>
        </p:spPr>
        <p:txBody>
          <a:bodyPr/>
          <a:lstStyle/>
          <a:p>
            <a:fld id="{ADDE3832-3E36-4F3E-BE66-838FA953CCF2}" type="slidenum">
              <a:rPr lang="en-US" altLang="de-DE" sz="1800" b="1" smtClean="0"/>
              <a:pPr/>
              <a:t>14</a:t>
            </a:fld>
            <a:endParaRPr lang="en-US" altLang="de-DE" sz="1800" b="1"/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1270000" y="418300"/>
            <a:ext cx="6553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2400" b="1" dirty="0" smtClean="0">
                <a:latin typeface="Arial" charset="0"/>
                <a:cs typeface="Arial" charset="0"/>
              </a:rPr>
              <a:t>Experimental </a:t>
            </a:r>
            <a:r>
              <a:rPr lang="de-DE" altLang="de-DE" sz="2400" b="1" dirty="0" err="1" smtClean="0">
                <a:latin typeface="Arial" charset="0"/>
                <a:cs typeface="Arial" charset="0"/>
              </a:rPr>
              <a:t>approaches</a:t>
            </a:r>
            <a:r>
              <a:rPr lang="de-DE" altLang="de-DE" sz="2400" b="1" dirty="0" smtClean="0">
                <a:latin typeface="Arial" charset="0"/>
                <a:cs typeface="Arial" charset="0"/>
              </a:rPr>
              <a:t>:</a:t>
            </a:r>
            <a:endParaRPr lang="de-DE" altLang="de-DE" sz="2400" b="1" dirty="0">
              <a:latin typeface="Arial" charset="0"/>
              <a:cs typeface="Arial" charset="0"/>
            </a:endParaRP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820603" y="349684"/>
            <a:ext cx="7345362" cy="1339850"/>
          </a:xfrm>
          <a:prstGeom prst="rect">
            <a:avLst/>
          </a:prstGeom>
          <a:noFill/>
        </p:spPr>
        <p:txBody>
          <a:bodyPr vert="horz" lIns="92162" tIns="46081" rIns="92162" bIns="46081" rtlCol="0" anchor="ctr"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defTabSz="921624" fontAlgn="auto">
              <a:spcAft>
                <a:spcPts val="0"/>
              </a:spcAft>
            </a:pPr>
            <a:r>
              <a:rPr lang="en-US" sz="2400" b="1" dirty="0" smtClean="0">
                <a:ln w="6350">
                  <a:noFill/>
                </a:ln>
                <a:solidFill>
                  <a:schemeClr val="accent2"/>
                </a:solidFill>
                <a:latin typeface="Calibri"/>
              </a:rPr>
              <a:t>Axion to photon coupling</a:t>
            </a:r>
            <a:endParaRPr lang="en-US" sz="2400" b="1" kern="1200" dirty="0">
              <a:ln w="6350">
                <a:noFill/>
              </a:ln>
              <a:solidFill>
                <a:schemeClr val="accent2"/>
              </a:solidFill>
              <a:latin typeface="Calibri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66523" y="1895091"/>
            <a:ext cx="2691802" cy="144353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-20200" y="2368300"/>
                <a:ext cx="48359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0200" y="2368300"/>
                <a:ext cx="483594" cy="523220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3082737" y="1589591"/>
                <a:ext cx="45717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1" smtClean="0">
                          <a:latin typeface="Cambria Math"/>
                        </a:rPr>
                        <m:t>γ</m:t>
                      </m:r>
                    </m:oMath>
                  </m:oMathPara>
                </a14:m>
                <a:endParaRPr lang="en-US" b="0" dirty="0" smtClean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82737" y="1589591"/>
                <a:ext cx="457176" cy="523220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3041799" y="3070617"/>
                <a:ext cx="45717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1" smtClean="0">
                          <a:latin typeface="Cambria Math"/>
                        </a:rPr>
                        <m:t>γ</m:t>
                      </m:r>
                    </m:oMath>
                  </m:oMathPara>
                </a14:m>
                <a:endParaRPr lang="en-US" b="0" dirty="0" smtClean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1799" y="3070617"/>
                <a:ext cx="457176" cy="523220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4269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E3832-3E36-4F3E-BE66-838FA953CCF2}" type="slidenum">
              <a:rPr lang="en-US" altLang="de-DE" smtClean="0"/>
              <a:pPr/>
              <a:t>15</a:t>
            </a:fld>
            <a:endParaRPr lang="en-US" altLang="de-DE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835455" y="418300"/>
            <a:ext cx="745754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2400" b="1" dirty="0" smtClean="0">
                <a:latin typeface="Arial" charset="0"/>
                <a:cs typeface="Arial" charset="0"/>
              </a:rPr>
              <a:t>Experimental </a:t>
            </a:r>
            <a:r>
              <a:rPr lang="de-DE" altLang="de-DE" sz="2400" b="1" dirty="0" err="1" smtClean="0">
                <a:latin typeface="Arial" charset="0"/>
                <a:cs typeface="Arial" charset="0"/>
              </a:rPr>
              <a:t>efforts</a:t>
            </a:r>
            <a:r>
              <a:rPr lang="de-DE" altLang="de-DE" sz="2400" b="1" dirty="0" smtClean="0">
                <a:latin typeface="Arial" charset="0"/>
                <a:cs typeface="Arial" charset="0"/>
              </a:rPr>
              <a:t> </a:t>
            </a:r>
            <a:r>
              <a:rPr lang="de-DE" altLang="de-DE" sz="2400" b="1" dirty="0" err="1" smtClean="0">
                <a:latin typeface="Arial" charset="0"/>
                <a:cs typeface="Arial" charset="0"/>
              </a:rPr>
              <a:t>worldwide</a:t>
            </a:r>
            <a:endParaRPr lang="de-DE" altLang="de-DE" sz="2400" b="1" dirty="0">
              <a:latin typeface="Arial" charset="0"/>
              <a:cs typeface="Arial" charset="0"/>
            </a:endParaRPr>
          </a:p>
        </p:txBody>
      </p:sp>
      <p:pic>
        <p:nvPicPr>
          <p:cNvPr id="15364" name="Picture 4" descr="Datei:Nova Orbis Tabula in Lucem Edit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1894" y="892921"/>
            <a:ext cx="68199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567561" y="1341242"/>
            <a:ext cx="33311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ADMX</a:t>
            </a:r>
            <a:br>
              <a:rPr lang="en-US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Seattle</a:t>
            </a:r>
            <a:endParaRPr lang="de-DE" sz="1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861392" y="1133250"/>
            <a:ext cx="33311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800" b="1" dirty="0" err="1" smtClean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Haystac</a:t>
            </a:r>
            <a:r>
              <a:rPr lang="en-US" sz="1800" b="1" dirty="0" smtClean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/>
            </a:r>
            <a:br>
              <a:rPr lang="en-US" sz="1800" b="1" dirty="0" smtClean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</a:br>
            <a:r>
              <a:rPr lang="en-US" sz="1800" b="1" dirty="0" smtClean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ABRACADABRA</a:t>
            </a:r>
            <a:br>
              <a:rPr lang="en-US" sz="1800" b="1" dirty="0" smtClean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</a:br>
            <a:r>
              <a:rPr lang="en-US" sz="1800" b="1" dirty="0" smtClean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Yale</a:t>
            </a:r>
            <a:endParaRPr lang="de-DE" sz="1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078643" y="5153578"/>
            <a:ext cx="33311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Tokyo</a:t>
            </a:r>
            <a:endParaRPr lang="de-DE" sz="1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516047" y="828521"/>
            <a:ext cx="33311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CAST, OSQAR</a:t>
            </a:r>
            <a:br>
              <a:rPr lang="en-US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</a:t>
            </a:r>
            <a:endParaRPr lang="de-DE" sz="1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129410" y="5976075"/>
            <a:ext cx="33311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CAPP:</a:t>
            </a:r>
            <a:br>
              <a:rPr lang="en-US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CULTASK</a:t>
            </a:r>
            <a:endParaRPr lang="de-DE" sz="1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251894" y="5767107"/>
            <a:ext cx="33311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KLASH,</a:t>
            </a:r>
            <a:br>
              <a:rPr lang="en-US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QUAX </a:t>
            </a:r>
            <a:r>
              <a:rPr lang="en-US" sz="18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Frascati</a:t>
            </a:r>
            <a:endParaRPr lang="de-DE" sz="1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 flipV="1">
            <a:off x="5890260" y="3331031"/>
            <a:ext cx="1434272" cy="270017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Arrow Connector 16"/>
          <p:cNvCxnSpPr/>
          <p:nvPr/>
        </p:nvCxnSpPr>
        <p:spPr bwMode="auto">
          <a:xfrm>
            <a:off x="3495671" y="2149085"/>
            <a:ext cx="227243" cy="883367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Arrow Connector 18"/>
          <p:cNvCxnSpPr/>
          <p:nvPr/>
        </p:nvCxnSpPr>
        <p:spPr bwMode="auto">
          <a:xfrm>
            <a:off x="2390798" y="1929619"/>
            <a:ext cx="520353" cy="925551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Straight Arrow Connector 22"/>
          <p:cNvCxnSpPr>
            <a:stCxn id="11" idx="0"/>
          </p:cNvCxnSpPr>
          <p:nvPr/>
        </p:nvCxnSpPr>
        <p:spPr bwMode="auto">
          <a:xfrm flipH="1" flipV="1">
            <a:off x="7576458" y="2855172"/>
            <a:ext cx="167741" cy="2298406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Straight Arrow Connector 25"/>
          <p:cNvCxnSpPr>
            <a:stCxn id="12" idx="2"/>
          </p:cNvCxnSpPr>
          <p:nvPr/>
        </p:nvCxnSpPr>
        <p:spPr bwMode="auto">
          <a:xfrm flipH="1">
            <a:off x="5673012" y="1474852"/>
            <a:ext cx="1508591" cy="1540802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Straight Arrow Connector 28"/>
          <p:cNvCxnSpPr>
            <a:stCxn id="14" idx="0"/>
          </p:cNvCxnSpPr>
          <p:nvPr/>
        </p:nvCxnSpPr>
        <p:spPr bwMode="auto">
          <a:xfrm flipV="1">
            <a:off x="2917450" y="3168713"/>
            <a:ext cx="2764895" cy="2598394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2" name="Text Box 4"/>
          <p:cNvSpPr txBox="1">
            <a:spLocks noChangeArrowheads="1"/>
          </p:cNvSpPr>
          <p:nvPr/>
        </p:nvSpPr>
        <p:spPr bwMode="auto">
          <a:xfrm rot="5400000">
            <a:off x="4795058" y="3198167"/>
            <a:ext cx="745754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tabLst>
                <a:tab pos="2335213" algn="l"/>
              </a:tabLst>
            </a:pPr>
            <a:r>
              <a:rPr lang="de-DE" altLang="de-DE" sz="2400" b="1" dirty="0" err="1" smtClean="0">
                <a:solidFill>
                  <a:srgbClr val="FF0000"/>
                </a:solidFill>
                <a:latin typeface="Arial" charset="0"/>
                <a:cs typeface="Arial" charset="0"/>
              </a:rPr>
              <a:t>For</a:t>
            </a:r>
            <a:r>
              <a:rPr lang="de-DE" altLang="de-DE" sz="24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de-DE" altLang="de-DE" sz="2400" b="1" dirty="0" err="1" smtClean="0">
                <a:solidFill>
                  <a:srgbClr val="FF0000"/>
                </a:solidFill>
                <a:latin typeface="Arial" charset="0"/>
                <a:cs typeface="Arial" charset="0"/>
              </a:rPr>
              <a:t>sure</a:t>
            </a:r>
            <a:r>
              <a:rPr lang="de-DE" altLang="de-DE" sz="24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not </a:t>
            </a:r>
            <a:r>
              <a:rPr lang="de-DE" altLang="de-DE" sz="2400" b="1" dirty="0" err="1" smtClean="0">
                <a:solidFill>
                  <a:srgbClr val="FF0000"/>
                </a:solidFill>
                <a:latin typeface="Arial" charset="0"/>
                <a:cs typeface="Arial" charset="0"/>
              </a:rPr>
              <a:t>complete</a:t>
            </a:r>
            <a:r>
              <a:rPr lang="de-DE" altLang="de-DE" sz="24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!</a:t>
            </a:r>
            <a:endParaRPr lang="de-DE" altLang="de-DE" sz="2400" b="1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87602" y="1920566"/>
            <a:ext cx="33311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ARIADNE</a:t>
            </a:r>
          </a:p>
          <a:p>
            <a:pPr lvl="0" algn="ctr"/>
            <a:r>
              <a:rPr lang="en-US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Reno</a:t>
            </a:r>
            <a:endParaRPr lang="de-DE" sz="1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4" name="Straight Arrow Connector 33"/>
          <p:cNvCxnSpPr/>
          <p:nvPr/>
        </p:nvCxnSpPr>
        <p:spPr bwMode="auto">
          <a:xfrm>
            <a:off x="1870445" y="2524086"/>
            <a:ext cx="1040706" cy="644627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" name="Rectangle 23"/>
          <p:cNvSpPr/>
          <p:nvPr/>
        </p:nvSpPr>
        <p:spPr>
          <a:xfrm>
            <a:off x="6267450" y="5961363"/>
            <a:ext cx="18043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ORGAN/ BEAST</a:t>
            </a:r>
            <a:endParaRPr lang="de-DE" sz="1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 bwMode="auto">
          <a:xfrm flipH="1" flipV="1">
            <a:off x="7156764" y="4544840"/>
            <a:ext cx="49795" cy="1471188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" name="Rectangle 35"/>
          <p:cNvSpPr/>
          <p:nvPr/>
        </p:nvSpPr>
        <p:spPr>
          <a:xfrm>
            <a:off x="4664119" y="1098105"/>
            <a:ext cx="20581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de-DE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ALPSII, IAXO, </a:t>
            </a:r>
            <a:br>
              <a:rPr lang="de-DE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MADMAX</a:t>
            </a:r>
            <a:endParaRPr lang="de-DE" sz="1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7" name="Straight Arrow Connector 36"/>
          <p:cNvCxnSpPr/>
          <p:nvPr/>
        </p:nvCxnSpPr>
        <p:spPr bwMode="auto">
          <a:xfrm>
            <a:off x="5691673" y="1709368"/>
            <a:ext cx="29858" cy="1115941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Straight Arrow Connector 29"/>
          <p:cNvCxnSpPr/>
          <p:nvPr/>
        </p:nvCxnSpPr>
        <p:spPr bwMode="auto">
          <a:xfrm flipH="1">
            <a:off x="5437260" y="1705636"/>
            <a:ext cx="261878" cy="1283271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00097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E3832-3E36-4F3E-BE66-838FA953CCF2}" type="slidenum">
              <a:rPr lang="en-US" altLang="de-DE" smtClean="0"/>
              <a:pPr/>
              <a:t>16</a:t>
            </a:fld>
            <a:endParaRPr lang="en-US" altLang="de-DE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270000" y="418300"/>
            <a:ext cx="6553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2400" b="1" dirty="0" smtClean="0">
                <a:latin typeface="Arial" charset="0"/>
                <a:cs typeface="Arial" charset="0"/>
              </a:rPr>
              <a:t>Experimental </a:t>
            </a:r>
            <a:r>
              <a:rPr lang="de-DE" altLang="de-DE" sz="2400" b="1" dirty="0" err="1" smtClean="0">
                <a:latin typeface="Arial" charset="0"/>
                <a:cs typeface="Arial" charset="0"/>
              </a:rPr>
              <a:t>approaches</a:t>
            </a:r>
            <a:r>
              <a:rPr lang="de-DE" altLang="de-DE" sz="2400" b="1" dirty="0" smtClean="0">
                <a:latin typeface="Arial" charset="0"/>
                <a:cs typeface="Arial" charset="0"/>
              </a:rPr>
              <a:t>:</a:t>
            </a:r>
            <a:endParaRPr lang="de-DE" altLang="de-DE" sz="2400" b="1" dirty="0">
              <a:latin typeface="Arial" charset="0"/>
              <a:cs typeface="Arial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457200" y="1313118"/>
            <a:ext cx="8458200" cy="61722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Tx/>
              <a:buNone/>
            </a:pPr>
            <a:r>
              <a:rPr lang="en-US" altLang="en-US" sz="1800" b="1" kern="0" dirty="0" err="1" smtClean="0">
                <a:solidFill>
                  <a:schemeClr val="accent2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Haloscopes</a:t>
            </a:r>
            <a:r>
              <a:rPr lang="en-US" altLang="en-US" sz="1800" b="1" kern="0" dirty="0" smtClean="0">
                <a:solidFill>
                  <a:schemeClr val="accent2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 - DM</a:t>
            </a:r>
          </a:p>
          <a:p>
            <a:pPr>
              <a:buFontTx/>
              <a:buNone/>
            </a:pPr>
            <a:r>
              <a:rPr lang="en-US" altLang="en-US" sz="1800" b="1" kern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Cavity Dish antenna</a:t>
            </a:r>
          </a:p>
          <a:p>
            <a:pPr>
              <a:buFontTx/>
              <a:buNone/>
            </a:pPr>
            <a:r>
              <a:rPr lang="en-US" altLang="en-US" sz="1800" b="1" kern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Dielectric </a:t>
            </a:r>
            <a:r>
              <a:rPr lang="en-US" altLang="en-US" sz="1800" b="1" kern="0" dirty="0" err="1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haloscope</a:t>
            </a:r>
            <a:endParaRPr lang="en-US" altLang="en-US" sz="1800" b="1" kern="0" dirty="0" smtClean="0"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  <a:p>
            <a:pPr>
              <a:buFontTx/>
              <a:buNone/>
            </a:pPr>
            <a:endParaRPr lang="en-US" altLang="en-US" sz="1800" b="1" kern="0" dirty="0" smtClean="0"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  <a:p>
            <a:pPr>
              <a:buFontTx/>
              <a:buNone/>
            </a:pPr>
            <a:r>
              <a:rPr lang="en-US" altLang="en-US" sz="1800" b="1" kern="0" dirty="0" err="1" smtClean="0">
                <a:solidFill>
                  <a:schemeClr val="accent2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Helioscope</a:t>
            </a:r>
            <a:r>
              <a:rPr lang="en-US" altLang="en-US" sz="1800" b="1" kern="0" dirty="0" smtClean="0">
                <a:solidFill>
                  <a:schemeClr val="accent2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 – solar axions</a:t>
            </a:r>
          </a:p>
          <a:p>
            <a:pPr>
              <a:buFontTx/>
              <a:buNone/>
            </a:pPr>
            <a:endParaRPr lang="en-US" altLang="en-US" sz="1800" b="1" kern="0" dirty="0"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  <a:p>
            <a:pPr>
              <a:buFontTx/>
              <a:buNone/>
            </a:pPr>
            <a:r>
              <a:rPr lang="en-US" altLang="en-US" sz="1800" b="1" kern="0" dirty="0" smtClean="0">
                <a:solidFill>
                  <a:schemeClr val="accent2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Lab experiments - ALPs</a:t>
            </a:r>
            <a:endParaRPr lang="en-US" altLang="en-US" sz="1800" b="1" kern="0" dirty="0" smtClean="0"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  <a:p>
            <a:pPr>
              <a:buFontTx/>
              <a:buNone/>
            </a:pPr>
            <a:r>
              <a:rPr lang="en-US" altLang="en-US" sz="1800" b="1" kern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Light shining through walls</a:t>
            </a:r>
          </a:p>
          <a:p>
            <a:pPr>
              <a:buNone/>
            </a:pPr>
            <a:r>
              <a:rPr lang="en-US" altLang="en-US" sz="1800" b="1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LC circuit</a:t>
            </a:r>
          </a:p>
          <a:p>
            <a:pPr>
              <a:buNone/>
            </a:pPr>
            <a:r>
              <a:rPr lang="en-US" altLang="en-US" sz="1800" b="1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NMR methods</a:t>
            </a:r>
          </a:p>
          <a:p>
            <a:pPr>
              <a:buNone/>
            </a:pPr>
            <a:r>
              <a:rPr lang="en-US" altLang="en-US" sz="1800" b="1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Beam dump</a:t>
            </a:r>
          </a:p>
          <a:p>
            <a:pPr>
              <a:buNone/>
            </a:pPr>
            <a:r>
              <a:rPr lang="en-US" altLang="en-US" sz="1800" b="1" kern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5</a:t>
            </a:r>
            <a:r>
              <a:rPr lang="en-US" altLang="en-US" sz="1800" b="1" kern="0" baseline="30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th</a:t>
            </a:r>
            <a:r>
              <a:rPr lang="en-US" altLang="en-US" sz="1800" b="1" kern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 force</a:t>
            </a:r>
          </a:p>
          <a:p>
            <a:pPr>
              <a:buNone/>
            </a:pPr>
            <a:r>
              <a:rPr lang="en-US" altLang="en-US" sz="1800" b="1" kern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Long range forces, </a:t>
            </a:r>
          </a:p>
          <a:p>
            <a:pPr>
              <a:buNone/>
            </a:pPr>
            <a:r>
              <a:rPr lang="en-US" altLang="en-US" sz="1800" b="1" kern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atomic transitions,…</a:t>
            </a:r>
          </a:p>
          <a:p>
            <a:pPr>
              <a:buFontTx/>
              <a:buNone/>
            </a:pPr>
            <a:r>
              <a:rPr lang="en-US" altLang="en-US" sz="1800" b="1" kern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9" name="Picture 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6794" y="2393188"/>
            <a:ext cx="2313471" cy="967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2124" y="1108343"/>
            <a:ext cx="1104340" cy="1022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4281" y="3360955"/>
            <a:ext cx="2658495" cy="768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2124" y="4536650"/>
            <a:ext cx="2477941" cy="1541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2813" y="2488445"/>
            <a:ext cx="2311187" cy="1202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8048678" y="3195144"/>
                <a:ext cx="513281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1">
                          <a:latin typeface="Cambria Math"/>
                          <a:ea typeface="Calibri"/>
                          <a:cs typeface="Times New Roman"/>
                        </a:rPr>
                        <m:t>𝐁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8678" y="3195144"/>
                <a:ext cx="513281" cy="52322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Left Brace 19"/>
          <p:cNvSpPr/>
          <p:nvPr/>
        </p:nvSpPr>
        <p:spPr bwMode="auto">
          <a:xfrm rot="10800000">
            <a:off x="6484270" y="1928399"/>
            <a:ext cx="467308" cy="2471596"/>
          </a:xfrm>
          <a:prstGeom prst="leftBrac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Left Brace 25"/>
          <p:cNvSpPr/>
          <p:nvPr/>
        </p:nvSpPr>
        <p:spPr bwMode="auto">
          <a:xfrm rot="10800000">
            <a:off x="6473726" y="4480695"/>
            <a:ext cx="477852" cy="1684724"/>
          </a:xfrm>
          <a:prstGeom prst="leftBrac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983139" y="2023856"/>
            <a:ext cx="19287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800" b="1" kern="0" dirty="0" err="1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Primakoff</a:t>
            </a:r>
            <a:r>
              <a:rPr lang="en-US" altLang="en-US" sz="1800" b="1" kern="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 effect</a:t>
            </a:r>
            <a:endParaRPr lang="de-DE" dirty="0"/>
          </a:p>
        </p:txBody>
      </p:sp>
      <p:sp>
        <p:nvSpPr>
          <p:cNvPr id="29" name="Rectangle 28"/>
          <p:cNvSpPr/>
          <p:nvPr/>
        </p:nvSpPr>
        <p:spPr>
          <a:xfrm>
            <a:off x="7125379" y="5122522"/>
            <a:ext cx="19543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800" b="1" kern="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Other couplings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7862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E3832-3E36-4F3E-BE66-838FA953CCF2}" type="slidenum">
              <a:rPr lang="en-US" altLang="de-DE" smtClean="0"/>
              <a:pPr/>
              <a:t>17</a:t>
            </a:fld>
            <a:endParaRPr lang="en-US" altLang="de-DE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270000" y="418300"/>
            <a:ext cx="6553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2400" b="1" dirty="0" smtClean="0">
                <a:latin typeface="Arial" charset="0"/>
                <a:cs typeface="Arial" charset="0"/>
              </a:rPr>
              <a:t>Experimental </a:t>
            </a:r>
            <a:r>
              <a:rPr lang="de-DE" altLang="de-DE" sz="2400" b="1" dirty="0" err="1" smtClean="0">
                <a:latin typeface="Arial" charset="0"/>
                <a:cs typeface="Arial" charset="0"/>
              </a:rPr>
              <a:t>approaches</a:t>
            </a:r>
            <a:endParaRPr lang="de-DE" altLang="de-DE" sz="2400" b="1" dirty="0">
              <a:latin typeface="Arial" charset="0"/>
              <a:cs typeface="Arial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304800" y="1218710"/>
            <a:ext cx="5665025" cy="1800937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Tx/>
              <a:buNone/>
            </a:pPr>
            <a:r>
              <a:rPr lang="en-US" altLang="en-US" sz="2000" b="1" kern="0" dirty="0" err="1" smtClean="0">
                <a:solidFill>
                  <a:schemeClr val="accent2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Primakoff</a:t>
            </a:r>
            <a:r>
              <a:rPr lang="en-US" altLang="en-US" sz="2000" b="1" kern="0" dirty="0" smtClean="0">
                <a:solidFill>
                  <a:schemeClr val="accent2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 effect</a:t>
            </a:r>
          </a:p>
          <a:p>
            <a:pPr>
              <a:buFont typeface="Wingdings"/>
              <a:buChar char="à"/>
            </a:pPr>
            <a:r>
              <a:rPr lang="en-US" altLang="en-US" sz="1800" b="1" kern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>DM axion in static B field </a:t>
            </a:r>
          </a:p>
          <a:p>
            <a:pPr>
              <a:buFont typeface="Wingdings"/>
              <a:buChar char="à"/>
            </a:pPr>
            <a:r>
              <a:rPr lang="en-US" altLang="en-US" sz="1800" b="1" kern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>Coherent E-field oscillation</a:t>
            </a:r>
          </a:p>
          <a:p>
            <a:pPr marL="0" indent="0">
              <a:buNone/>
            </a:pPr>
            <a:r>
              <a:rPr lang="en-US" altLang="en-US" sz="1800" b="1" kern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>In resonant cavity: </a:t>
            </a:r>
            <a:r>
              <a:rPr lang="en-US" altLang="en-US" sz="1800" b="1" kern="0" dirty="0" smtClean="0">
                <a:solidFill>
                  <a:srgbClr val="008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>enhancement of photon signal</a:t>
            </a:r>
            <a:r>
              <a:rPr lang="en-US" altLang="en-US" sz="1800" b="1" kern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br>
              <a:rPr lang="en-US" altLang="en-US" sz="1800" b="1" kern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</a:br>
            <a:r>
              <a:rPr lang="en-US" altLang="en-US" sz="1800" b="1" kern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>by quality factor of cavity</a:t>
            </a:r>
            <a:endParaRPr lang="en-US" altLang="en-US" sz="1800" b="1" kern="0" dirty="0" smtClean="0"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158" y="2910322"/>
            <a:ext cx="4678326" cy="3590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4661563" y="3952685"/>
                <a:ext cx="5451231" cy="4256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800" b="1" i="1" smtClean="0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b="1" i="1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  <m:t>𝑷</m:t>
                          </m:r>
                        </m:e>
                        <m:sub>
                          <m:r>
                            <a:rPr lang="en-US" sz="1800" b="1" i="1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  <m:t>𝒔𝒊𝒈</m:t>
                          </m:r>
                        </m:sub>
                      </m:sSub>
                      <m:r>
                        <a:rPr lang="en-US" sz="1800" b="1" i="1">
                          <a:solidFill>
                            <a:schemeClr val="accent2"/>
                          </a:solidFill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de-DE" sz="1800" b="1" i="1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de-DE" sz="1800" b="1" i="1">
                                  <a:solidFill>
                                    <a:schemeClr val="accent2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b="1" i="1">
                                  <a:solidFill>
                                    <a:schemeClr val="accent2"/>
                                  </a:solidFill>
                                  <a:latin typeface="Cambria Math"/>
                                </a:rPr>
                                <m:t>𝑩</m:t>
                              </m:r>
                            </m:e>
                            <m:sup>
                              <m:r>
                                <a:rPr lang="en-US" sz="1800" b="1" i="1">
                                  <a:solidFill>
                                    <a:schemeClr val="accent2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sz="1800" b="1" i="1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  <m:t>𝑽</m:t>
                          </m:r>
                          <m:r>
                            <a:rPr lang="en-US" sz="1800" b="1" i="1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  <m:t> </m:t>
                          </m:r>
                          <m:sSub>
                            <m:sSubPr>
                              <m:ctrlPr>
                                <a:rPr lang="de-DE" sz="1800" b="1" i="1">
                                  <a:solidFill>
                                    <a:schemeClr val="accent2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b="1" i="1">
                                  <a:solidFill>
                                    <a:schemeClr val="accent2"/>
                                  </a:solidFill>
                                  <a:latin typeface="Cambria Math"/>
                                </a:rPr>
                                <m:t>𝑸</m:t>
                              </m:r>
                            </m:e>
                            <m:sub>
                              <m:r>
                                <a:rPr lang="en-US" sz="1800" b="1" i="1">
                                  <a:solidFill>
                                    <a:schemeClr val="accent2"/>
                                  </a:solidFill>
                                  <a:latin typeface="Cambria Math"/>
                                </a:rPr>
                                <m:t>𝒄𝒂𝒗</m:t>
                              </m:r>
                            </m:sub>
                          </m:sSub>
                        </m:e>
                      </m:d>
                      <m:d>
                        <m:dPr>
                          <m:ctrlPr>
                            <a:rPr lang="de-DE" sz="1800" b="1" i="1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de-DE" sz="1800" b="1" i="1" smtClean="0">
                                  <a:solidFill>
                                    <a:schemeClr val="accent2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de-DE" sz="1800" b="1" i="1" smtClean="0">
                                      <a:solidFill>
                                        <a:schemeClr val="accent2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de-DE" sz="1800" b="1" i="1" smtClean="0">
                                      <a:solidFill>
                                        <a:schemeClr val="accent2"/>
                                      </a:solidFill>
                                      <a:latin typeface="Cambria Math"/>
                                    </a:rPr>
                                    <m:t>𝒈</m:t>
                                  </m:r>
                                </m:e>
                                <m:sub>
                                  <m:r>
                                    <a:rPr lang="de-DE" sz="1800" b="1" i="1" smtClean="0">
                                      <a:solidFill>
                                        <a:schemeClr val="accent2"/>
                                      </a:solidFill>
                                      <a:latin typeface="Cambria Math"/>
                                    </a:rPr>
                                    <m:t>𝒂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1800" b="1">
                                      <a:solidFill>
                                        <a:schemeClr val="accent2"/>
                                      </a:solidFill>
                                      <a:latin typeface="Cambria Math"/>
                                    </a:rPr>
                                    <m:t>γγ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de-DE" sz="1800" b="1" i="1" smtClean="0">
                                  <a:solidFill>
                                    <a:schemeClr val="accent2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sSub>
                            <m:sSubPr>
                              <m:ctrlPr>
                                <a:rPr lang="de-DE" sz="1800" b="1" i="1">
                                  <a:solidFill>
                                    <a:schemeClr val="accent2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b="1" i="1">
                                  <a:solidFill>
                                    <a:schemeClr val="accent2"/>
                                  </a:solidFill>
                                  <a:latin typeface="Cambria Math"/>
                                </a:rPr>
                                <m:t>𝒎</m:t>
                              </m:r>
                            </m:e>
                            <m:sub>
                              <m:r>
                                <a:rPr lang="en-US" sz="1800" b="1" i="1">
                                  <a:solidFill>
                                    <a:schemeClr val="accent2"/>
                                  </a:solidFill>
                                  <a:latin typeface="Cambria Math"/>
                                </a:rPr>
                                <m:t>𝒂</m:t>
                              </m:r>
                            </m:sub>
                          </m:sSub>
                          <m:sSub>
                            <m:sSubPr>
                              <m:ctrlPr>
                                <a:rPr lang="de-DE" sz="1800" b="1" i="1">
                                  <a:solidFill>
                                    <a:schemeClr val="accent2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b="1" i="1">
                                  <a:solidFill>
                                    <a:schemeClr val="accent2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800" b="1" i="1">
                                  <a:solidFill>
                                    <a:schemeClr val="accent2"/>
                                  </a:solidFill>
                                  <a:latin typeface="Cambria Math"/>
                                </a:rPr>
                                <m:t>𝝆</m:t>
                              </m:r>
                            </m:e>
                            <m:sub>
                              <m:r>
                                <a:rPr lang="en-US" sz="1800" b="1" i="1">
                                  <a:solidFill>
                                    <a:schemeClr val="accent2"/>
                                  </a:solidFill>
                                  <a:latin typeface="Cambria Math"/>
                                </a:rPr>
                                <m:t>𝒂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de-DE" sz="1800" b="1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1563" y="3952685"/>
                <a:ext cx="5451231" cy="425629"/>
              </a:xfrm>
              <a:prstGeom prst="rect">
                <a:avLst/>
              </a:prstGeom>
              <a:blipFill rotWithShape="1">
                <a:blip r:embed="rId14"/>
                <a:stretch>
                  <a:fillRect b="-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5641416" y="5044690"/>
                <a:ext cx="3150478" cy="44332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000" b="1" i="1" smtClean="0">
                              <a:solidFill>
                                <a:schemeClr val="accent2"/>
                              </a:solidFill>
                              <a:latin typeface="Cambria Math"/>
                              <a:ea typeface="SimSun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solidFill>
                                <a:schemeClr val="accent2"/>
                              </a:solidFill>
                              <a:effectLst/>
                              <a:latin typeface="Cambria Math"/>
                              <a:ea typeface="SimSun"/>
                              <a:cs typeface="Times New Roman"/>
                            </a:rPr>
                            <m:t>𝑷</m:t>
                          </m:r>
                        </m:e>
                        <m:sub>
                          <m:r>
                            <a:rPr lang="en-US" sz="2000" b="1" i="1">
                              <a:solidFill>
                                <a:schemeClr val="accent2"/>
                              </a:solidFill>
                              <a:effectLst/>
                              <a:latin typeface="Cambria Math"/>
                              <a:ea typeface="SimSun"/>
                              <a:cs typeface="Times New Roman"/>
                            </a:rPr>
                            <m:t>𝒔𝒊𝒈</m:t>
                          </m:r>
                          <m:r>
                            <a:rPr lang="en-US" sz="2000" b="1" i="1">
                              <a:solidFill>
                                <a:schemeClr val="accent2"/>
                              </a:solidFill>
                              <a:effectLst/>
                              <a:latin typeface="Cambria Math"/>
                              <a:ea typeface="SimSun"/>
                              <a:cs typeface="Times New Roman"/>
                            </a:rPr>
                            <m:t>,</m:t>
                          </m:r>
                          <m:r>
                            <a:rPr lang="en-US" sz="2000" b="1" i="1">
                              <a:solidFill>
                                <a:schemeClr val="accent2"/>
                              </a:solidFill>
                              <a:effectLst/>
                              <a:latin typeface="Cambria Math"/>
                              <a:ea typeface="SimSun"/>
                              <a:cs typeface="Times New Roman"/>
                            </a:rPr>
                            <m:t>𝑨𝑫𝑴𝑿</m:t>
                          </m:r>
                        </m:sub>
                      </m:sSub>
                      <m:r>
                        <a:rPr lang="en-US" sz="2000" b="1" i="1">
                          <a:solidFill>
                            <a:schemeClr val="accent2"/>
                          </a:solidFill>
                          <a:effectLst/>
                          <a:latin typeface="Cambria Math"/>
                          <a:ea typeface="SimSun"/>
                          <a:cs typeface="Times New Roman"/>
                        </a:rPr>
                        <m:t>≈</m:t>
                      </m:r>
                      <m:sSup>
                        <m:sSupPr>
                          <m:ctrlPr>
                            <a:rPr lang="de-DE" sz="2000" b="1" i="1">
                              <a:solidFill>
                                <a:schemeClr val="accent2"/>
                              </a:solidFill>
                              <a:effectLst/>
                              <a:latin typeface="Cambria Math"/>
                              <a:ea typeface="SimSun"/>
                            </a:rPr>
                          </m:ctrlPr>
                        </m:sSupPr>
                        <m:e>
                          <m:r>
                            <a:rPr lang="en-US" sz="2000" b="1" i="1">
                              <a:solidFill>
                                <a:schemeClr val="accent2"/>
                              </a:solidFill>
                              <a:effectLst/>
                              <a:latin typeface="Cambria Math"/>
                              <a:ea typeface="SimSun"/>
                              <a:cs typeface="Times New Roman"/>
                            </a:rPr>
                            <m:t>𝟏𝟎</m:t>
                          </m:r>
                        </m:e>
                        <m:sup>
                          <m:r>
                            <a:rPr lang="en-US" sz="2000" b="1" i="1">
                              <a:solidFill>
                                <a:schemeClr val="accent2"/>
                              </a:solidFill>
                              <a:effectLst/>
                              <a:latin typeface="Cambria Math"/>
                              <a:ea typeface="SimSun"/>
                              <a:cs typeface="Times New Roman"/>
                            </a:rPr>
                            <m:t>−</m:t>
                          </m:r>
                          <m:r>
                            <a:rPr lang="en-US" sz="2000" b="1" i="1">
                              <a:solidFill>
                                <a:schemeClr val="accent2"/>
                              </a:solidFill>
                              <a:effectLst/>
                              <a:latin typeface="Cambria Math"/>
                              <a:ea typeface="SimSun"/>
                              <a:cs typeface="Times New Roman"/>
                            </a:rPr>
                            <m:t>𝟐𝟐</m:t>
                          </m:r>
                        </m:sup>
                      </m:sSup>
                      <m:r>
                        <a:rPr lang="en-US" sz="2000" b="1" i="1">
                          <a:solidFill>
                            <a:schemeClr val="accent2"/>
                          </a:solidFill>
                          <a:effectLst/>
                          <a:latin typeface="Cambria Math"/>
                          <a:ea typeface="SimSun"/>
                          <a:cs typeface="Times New Roman"/>
                        </a:rPr>
                        <m:t> </m:t>
                      </m:r>
                      <m:r>
                        <a:rPr lang="en-US" sz="2000" b="1" i="1">
                          <a:solidFill>
                            <a:schemeClr val="accent2"/>
                          </a:solidFill>
                          <a:effectLst/>
                          <a:latin typeface="Cambria Math"/>
                          <a:ea typeface="SimSun"/>
                          <a:cs typeface="Times New Roman"/>
                        </a:rPr>
                        <m:t>𝑾𝒂𝒕𝒕𝒔</m:t>
                      </m:r>
                    </m:oMath>
                  </m:oMathPara>
                </a14:m>
                <a:endParaRPr lang="de-DE" sz="2000" b="1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1416" y="5044690"/>
                <a:ext cx="3150478" cy="443326"/>
              </a:xfrm>
              <a:prstGeom prst="rect">
                <a:avLst/>
              </a:prstGeom>
              <a:blipFill rotWithShape="1">
                <a:blip r:embed="rId15"/>
                <a:stretch>
                  <a:fillRect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4909226" y="4345773"/>
                <a:ext cx="4572000" cy="656655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/>
                <a:r>
                  <a:rPr lang="en-US" sz="1800" b="1" dirty="0" smtClean="0">
                    <a:latin typeface="Arial" panose="020B0604020202020204" pitchFamily="34" charset="0"/>
                    <a:ea typeface="Calibri"/>
                    <a:cs typeface="Arial" panose="020B0604020202020204" pitchFamily="34" charset="0"/>
                  </a:rPr>
                  <a:t>ADMX: </a:t>
                </a:r>
              </a:p>
              <a:p>
                <a:pPr algn="ctr"/>
                <a:r>
                  <a:rPr lang="en-US" sz="1800" b="1" dirty="0" smtClean="0">
                    <a:latin typeface="Arial" panose="020B0604020202020204" pitchFamily="34" charset="0"/>
                    <a:ea typeface="Calibri"/>
                    <a:cs typeface="Arial" panose="020B0604020202020204" pitchFamily="34" charset="0"/>
                  </a:rPr>
                  <a:t>Q-factor </a:t>
                </a:r>
                <a14:m>
                  <m:oMath xmlns:m="http://schemas.openxmlformats.org/officeDocument/2006/math">
                    <m:r>
                      <a:rPr lang="de-DE" sz="1800" b="1" i="1" smtClean="0">
                        <a:effectLst/>
                        <a:latin typeface="Cambria Math"/>
                        <a:ea typeface="Calibri"/>
                        <a:cs typeface="Times New Roman"/>
                      </a:rPr>
                      <m:t>~</m:t>
                    </m:r>
                    <m:sSup>
                      <m:sSupPr>
                        <m:ctrlPr>
                          <a:rPr lang="de-DE" sz="1800" b="1" i="1">
                            <a:effectLst/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b="1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𝟏𝟎</m:t>
                        </m:r>
                      </m:e>
                      <m:sup>
                        <m:r>
                          <a:rPr lang="en-US" sz="1800" b="1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𝟓</m:t>
                        </m:r>
                      </m:sup>
                    </m:sSup>
                    <m:r>
                      <a:rPr lang="de-DE" sz="1800" b="1" i="0" smtClean="0">
                        <a:effectLst/>
                        <a:latin typeface="Cambria Math"/>
                        <a:ea typeface="Calibri"/>
                        <a:cs typeface="Times New Roman"/>
                      </a:rPr>
                      <m:t>        </m:t>
                    </m:r>
                    <m:r>
                      <a:rPr lang="de-DE" sz="1800" b="1">
                        <a:latin typeface="Cambria Math"/>
                        <a:ea typeface="Calibri"/>
                        <a:cs typeface="Times New Roman"/>
                      </a:rPr>
                      <m:t>𝐁</m:t>
                    </m:r>
                    <m:r>
                      <a:rPr lang="de-DE" sz="1800" b="1" i="0" smtClean="0">
                        <a:effectLst/>
                        <a:latin typeface="Cambria Math"/>
                        <a:ea typeface="Calibri"/>
                        <a:cs typeface="Times New Roman"/>
                      </a:rPr>
                      <m:t>=</m:t>
                    </m:r>
                    <m:r>
                      <a:rPr lang="en-US" sz="1800" b="1" i="1">
                        <a:effectLst/>
                        <a:latin typeface="Cambria Math"/>
                        <a:ea typeface="Calibri"/>
                        <a:cs typeface="Times New Roman"/>
                      </a:rPr>
                      <m:t>𝟖</m:t>
                    </m:r>
                    <m:r>
                      <a:rPr lang="de-DE" sz="1800" b="1" i="1" smtClean="0">
                        <a:effectLst/>
                        <a:latin typeface="Cambria Math"/>
                        <a:ea typeface="Calibri"/>
                        <a:cs typeface="Times New Roman"/>
                      </a:rPr>
                      <m:t> </m:t>
                    </m:r>
                    <m:r>
                      <a:rPr lang="en-US" sz="1800" b="1" i="1">
                        <a:effectLst/>
                        <a:latin typeface="Cambria Math"/>
                        <a:ea typeface="Calibri"/>
                        <a:cs typeface="Times New Roman"/>
                      </a:rPr>
                      <m:t>𝑻</m:t>
                    </m:r>
                  </m:oMath>
                </a14:m>
                <a:endParaRPr lang="de-DE" sz="1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09226" y="4345773"/>
                <a:ext cx="4572000" cy="656655"/>
              </a:xfrm>
              <a:prstGeom prst="rect">
                <a:avLst/>
              </a:prstGeom>
              <a:blipFill rotWithShape="1">
                <a:blip r:embed="rId16"/>
                <a:stretch>
                  <a:fillRect t="-4630" b="-13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>
            <a:off x="3151425" y="828421"/>
            <a:ext cx="28184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altLang="en-US" sz="2400" b="1" kern="0" dirty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Cavity </a:t>
            </a:r>
            <a:r>
              <a:rPr lang="en-US" altLang="en-US" sz="2400" b="1" kern="0" dirty="0" err="1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haloscope</a:t>
            </a:r>
            <a:r>
              <a:rPr lang="en-US" altLang="en-US" sz="2400" b="1" kern="0" dirty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: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840287" y="1327149"/>
            <a:ext cx="3164294" cy="1752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feld 15"/>
          <p:cNvSpPr txBox="1"/>
          <p:nvPr/>
        </p:nvSpPr>
        <p:spPr>
          <a:xfrm>
            <a:off x="5919229" y="1341078"/>
            <a:ext cx="38660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Lucida Calligraphy" panose="03010101010101010101" pitchFamily="66" charset="0"/>
                <a:cs typeface="Calibri" panose="020F0502020204030204" pitchFamily="34" charset="0"/>
              </a:rPr>
              <a:t>a</a:t>
            </a:r>
            <a:endParaRPr lang="de-DE" sz="2400" dirty="0">
              <a:latin typeface="Lucida Calligraphy" panose="03010101010101010101" pitchFamily="66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8"/>
              <p:cNvSpPr txBox="1"/>
              <p:nvPr/>
            </p:nvSpPr>
            <p:spPr>
              <a:xfrm>
                <a:off x="8654925" y="1238097"/>
                <a:ext cx="457176" cy="52322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1" smtClean="0">
                          <a:latin typeface="Cambria Math"/>
                        </a:rPr>
                        <m:t>γ</m:t>
                      </m:r>
                    </m:oMath>
                  </m:oMathPara>
                </a14:m>
                <a:endParaRPr lang="en-US" b="0" dirty="0" smtClean="0"/>
              </a:p>
            </p:txBody>
          </p:sp>
        </mc:Choice>
        <mc:Fallback xmlns="">
          <p:sp>
            <p:nvSpPr>
              <p:cNvPr id="1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54925" y="1238097"/>
                <a:ext cx="457176" cy="523220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23"/>
              <p:cNvSpPr/>
              <p:nvPr/>
            </p:nvSpPr>
            <p:spPr>
              <a:xfrm>
                <a:off x="7627282" y="2514747"/>
                <a:ext cx="513281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1">
                          <a:latin typeface="Cambria Math"/>
                          <a:ea typeface="Calibri"/>
                          <a:cs typeface="Times New Roman"/>
                        </a:rPr>
                        <m:t>𝐁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20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7282" y="2514747"/>
                <a:ext cx="513281" cy="523220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51493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277" y="3623847"/>
            <a:ext cx="3604919" cy="29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936" y="911466"/>
            <a:ext cx="3798260" cy="2816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779" y="904433"/>
            <a:ext cx="3003452" cy="2802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270000" y="418300"/>
            <a:ext cx="6553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2400" b="1" dirty="0" smtClean="0">
                <a:latin typeface="Arial" charset="0"/>
                <a:cs typeface="Arial" charset="0"/>
              </a:rPr>
              <a:t>ADMX </a:t>
            </a:r>
            <a:r>
              <a:rPr lang="de-DE" altLang="de-DE" sz="2400" b="1" dirty="0" err="1" smtClean="0">
                <a:latin typeface="Arial" charset="0"/>
                <a:cs typeface="Arial" charset="0"/>
              </a:rPr>
              <a:t>and</a:t>
            </a:r>
            <a:r>
              <a:rPr lang="de-DE" altLang="de-DE" sz="2400" b="1" dirty="0" smtClean="0">
                <a:latin typeface="Arial" charset="0"/>
                <a:cs typeface="Arial" charset="0"/>
              </a:rPr>
              <a:t> </a:t>
            </a:r>
            <a:r>
              <a:rPr lang="de-DE" altLang="de-DE" sz="2400" b="1" dirty="0" err="1" smtClean="0">
                <a:latin typeface="Arial" charset="0"/>
                <a:cs typeface="Arial" charset="0"/>
              </a:rPr>
              <a:t>Haystack</a:t>
            </a:r>
            <a:r>
              <a:rPr lang="de-DE" altLang="de-DE" sz="2400" b="1" dirty="0" smtClean="0">
                <a:latin typeface="Arial" charset="0"/>
                <a:cs typeface="Arial" charset="0"/>
              </a:rPr>
              <a:t> </a:t>
            </a:r>
            <a:r>
              <a:rPr lang="de-DE" altLang="de-DE" sz="2400" b="1" dirty="0" err="1" smtClean="0">
                <a:latin typeface="Arial" charset="0"/>
                <a:cs typeface="Arial" charset="0"/>
              </a:rPr>
              <a:t>cavity</a:t>
            </a:r>
            <a:r>
              <a:rPr lang="de-DE" altLang="de-DE" sz="2400" b="1" dirty="0" smtClean="0">
                <a:latin typeface="Arial" charset="0"/>
                <a:cs typeface="Arial" charset="0"/>
              </a:rPr>
              <a:t> </a:t>
            </a:r>
            <a:r>
              <a:rPr lang="de-DE" altLang="de-DE" sz="2400" b="1" dirty="0" err="1" smtClean="0">
                <a:latin typeface="Arial" charset="0"/>
                <a:cs typeface="Arial" charset="0"/>
              </a:rPr>
              <a:t>experiments</a:t>
            </a:r>
            <a:endParaRPr lang="de-DE" altLang="de-DE" sz="2400" b="1" dirty="0">
              <a:latin typeface="Arial" charset="0"/>
              <a:cs typeface="Arial" charset="0"/>
            </a:endParaRPr>
          </a:p>
        </p:txBody>
      </p:sp>
      <p:sp>
        <p:nvSpPr>
          <p:cNvPr id="3" name="Rectangle 2"/>
          <p:cNvSpPr/>
          <p:nvPr/>
        </p:nvSpPr>
        <p:spPr>
          <a:xfrm rot="5400000">
            <a:off x="6109837" y="1952097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1000" dirty="0" smtClean="0"/>
              <a:t>Brubaker et al., Phys</a:t>
            </a:r>
            <a:r>
              <a:rPr lang="en-US" sz="1000" dirty="0"/>
              <a:t>. Rev. D 96, 123008 (2017) </a:t>
            </a: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5636" y="4192166"/>
            <a:ext cx="3432862" cy="2426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 rot="16200000">
            <a:off x="-633255" y="1890764"/>
            <a:ext cx="260136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/>
              <a:t>Taken from G. </a:t>
            </a:r>
            <a:r>
              <a:rPr lang="en-US" sz="1000" dirty="0" err="1" smtClean="0"/>
              <a:t>Rybka</a:t>
            </a:r>
            <a:r>
              <a:rPr lang="en-US" sz="1000" dirty="0" smtClean="0"/>
              <a:t>, presentation at ECT, Trento workshop </a:t>
            </a:r>
            <a:r>
              <a:rPr lang="en-US" sz="1000" b="1" dirty="0"/>
              <a:t>Axions at the crossroads: QCD, dark matter, astrophysics</a:t>
            </a:r>
          </a:p>
          <a:p>
            <a:r>
              <a:rPr lang="en-US" sz="1000" dirty="0" smtClean="0"/>
              <a:t>20 Nov, </a:t>
            </a:r>
            <a:r>
              <a:rPr lang="en-US" sz="1000" dirty="0"/>
              <a:t>2017 </a:t>
            </a:r>
            <a:r>
              <a:rPr lang="en-US" sz="1000" dirty="0" smtClean="0"/>
              <a:t>to 24 Nov.</a:t>
            </a:r>
            <a:endParaRPr lang="en-US" sz="1000" dirty="0"/>
          </a:p>
          <a:p>
            <a:r>
              <a:rPr lang="en-US" sz="1000" dirty="0" smtClean="0"/>
              <a:t> </a:t>
            </a:r>
            <a:endParaRPr lang="en-US" sz="1000" dirty="0"/>
          </a:p>
        </p:txBody>
      </p:sp>
      <p:sp>
        <p:nvSpPr>
          <p:cNvPr id="12" name="Rectangle 11"/>
          <p:cNvSpPr/>
          <p:nvPr/>
        </p:nvSpPr>
        <p:spPr>
          <a:xfrm>
            <a:off x="4248440" y="3735041"/>
            <a:ext cx="39670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Tune cavity resonance frequency by turning tuning  rod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873249" y="857944"/>
            <a:ext cx="12620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HAYSTAC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892396" y="904834"/>
            <a:ext cx="8643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ADMX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859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987" y="1129995"/>
            <a:ext cx="4176303" cy="4441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1270000" y="418300"/>
            <a:ext cx="6553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2400" b="1" dirty="0" smtClean="0">
                <a:latin typeface="Arial" charset="0"/>
                <a:cs typeface="Arial" charset="0"/>
              </a:rPr>
              <a:t>ADMX </a:t>
            </a:r>
            <a:r>
              <a:rPr lang="de-DE" altLang="de-DE" sz="2400" b="1" dirty="0" err="1" smtClean="0">
                <a:latin typeface="Arial" charset="0"/>
                <a:cs typeface="Arial" charset="0"/>
              </a:rPr>
              <a:t>and</a:t>
            </a:r>
            <a:r>
              <a:rPr lang="de-DE" altLang="de-DE" sz="2400" b="1" dirty="0" smtClean="0">
                <a:latin typeface="Arial" charset="0"/>
                <a:cs typeface="Arial" charset="0"/>
              </a:rPr>
              <a:t> HAYSTAC </a:t>
            </a:r>
            <a:r>
              <a:rPr lang="de-DE" altLang="de-DE" sz="2400" b="1" dirty="0" err="1" smtClean="0">
                <a:latin typeface="Arial" charset="0"/>
                <a:cs typeface="Arial" charset="0"/>
              </a:rPr>
              <a:t>experiments</a:t>
            </a:r>
            <a:endParaRPr lang="de-DE" altLang="de-DE" sz="2400" b="1" dirty="0">
              <a:latin typeface="Arial" charset="0"/>
              <a:cs typeface="Arial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439437" y="1685588"/>
            <a:ext cx="128041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200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= 9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 @3.6K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415810" y="1999759"/>
            <a:ext cx="132279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Q-factor ~ 3·10</a:t>
            </a:r>
            <a:r>
              <a:rPr lang="en-US" sz="12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n-US" sz="12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848895" y="1168293"/>
            <a:ext cx="18610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HAYSTAC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8" descr="p1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04" t="54630" r="17886" b="7037"/>
          <a:stretch>
            <a:fillRect/>
          </a:stretch>
        </p:blipFill>
        <p:spPr bwMode="auto">
          <a:xfrm rot="16200000">
            <a:off x="435792" y="1711126"/>
            <a:ext cx="4420370" cy="3519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3770147" y="848816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1200" b="1" dirty="0" err="1" smtClean="0"/>
              <a:t>Haloscope</a:t>
            </a:r>
            <a:r>
              <a:rPr lang="en-US" sz="1200" b="1" dirty="0" smtClean="0"/>
              <a:t> at Yale Sensitive to Axion CDM</a:t>
            </a:r>
            <a:endParaRPr lang="en-US" sz="1200" b="1" dirty="0"/>
          </a:p>
        </p:txBody>
      </p:sp>
      <p:sp>
        <p:nvSpPr>
          <p:cNvPr id="17" name="Rectangle 16"/>
          <p:cNvSpPr/>
          <p:nvPr/>
        </p:nvSpPr>
        <p:spPr>
          <a:xfrm>
            <a:off x="316522" y="847901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1200" b="1" dirty="0"/>
              <a:t>Axion Dark Matter </a:t>
            </a:r>
            <a:r>
              <a:rPr lang="en-US" sz="1200" b="1" dirty="0" err="1"/>
              <a:t>eXperiment</a:t>
            </a:r>
            <a:endParaRPr lang="en-US" sz="1200" b="1" dirty="0"/>
          </a:p>
        </p:txBody>
      </p:sp>
      <p:sp>
        <p:nvSpPr>
          <p:cNvPr id="18" name="Text Box 9"/>
          <p:cNvSpPr txBox="1">
            <a:spLocks noChangeArrowheads="1"/>
          </p:cNvSpPr>
          <p:nvPr/>
        </p:nvSpPr>
        <p:spPr bwMode="auto">
          <a:xfrm>
            <a:off x="114887" y="5736703"/>
            <a:ext cx="42672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27013" indent="-227013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/>
            <a:r>
              <a:rPr lang="en-US" sz="1200" b="1" dirty="0" smtClean="0">
                <a:latin typeface="Arial"/>
              </a:rPr>
              <a:t>LLNL, U</a:t>
            </a:r>
            <a:r>
              <a:rPr lang="en-US" sz="1200" b="1" dirty="0">
                <a:latin typeface="Arial"/>
              </a:rPr>
              <a:t>. </a:t>
            </a:r>
            <a:r>
              <a:rPr lang="en-US" sz="1200" b="1" dirty="0" smtClean="0">
                <a:latin typeface="Arial"/>
              </a:rPr>
              <a:t>Washington, U. </a:t>
            </a:r>
            <a:r>
              <a:rPr lang="en-US" sz="1200" b="1" dirty="0">
                <a:latin typeface="Arial"/>
              </a:rPr>
              <a:t>Florida</a:t>
            </a:r>
            <a:r>
              <a:rPr lang="en-US" sz="1200" b="1" dirty="0" smtClean="0">
                <a:latin typeface="Arial"/>
              </a:rPr>
              <a:t>,</a:t>
            </a:r>
            <a:endParaRPr lang="en-US" sz="1200" b="1" dirty="0">
              <a:latin typeface="Arial"/>
            </a:endParaRPr>
          </a:p>
          <a:p>
            <a:pPr algn="ctr"/>
            <a:r>
              <a:rPr lang="en-US" sz="1200" b="1" dirty="0" smtClean="0">
                <a:latin typeface="Arial"/>
              </a:rPr>
              <a:t>U.C</a:t>
            </a:r>
            <a:r>
              <a:rPr lang="en-US" sz="1200" b="1" dirty="0">
                <a:latin typeface="Arial"/>
              </a:rPr>
              <a:t>. Berkeley</a:t>
            </a:r>
            <a:r>
              <a:rPr lang="en-US" sz="1200" b="1" dirty="0" smtClean="0">
                <a:latin typeface="Arial"/>
              </a:rPr>
              <a:t>, NRAO,</a:t>
            </a:r>
            <a:r>
              <a:rPr lang="en-US" sz="1200" b="1" dirty="0">
                <a:latin typeface="Arial"/>
              </a:rPr>
              <a:t> </a:t>
            </a:r>
            <a:r>
              <a:rPr lang="en-US" sz="1200" b="1" dirty="0" smtClean="0">
                <a:latin typeface="Arial"/>
              </a:rPr>
              <a:t>Sheffield </a:t>
            </a:r>
            <a:r>
              <a:rPr lang="en-US" sz="1200" b="1" dirty="0">
                <a:latin typeface="Arial"/>
              </a:rPr>
              <a:t>U</a:t>
            </a:r>
            <a:r>
              <a:rPr lang="en-US" sz="1200" b="1" dirty="0" smtClean="0">
                <a:latin typeface="Arial"/>
              </a:rPr>
              <a:t>.</a:t>
            </a:r>
          </a:p>
          <a:p>
            <a:pPr algn="ctr"/>
            <a:endParaRPr lang="en-US" sz="1200" b="1" dirty="0">
              <a:latin typeface="A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22415" y="1338581"/>
            <a:ext cx="12426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b="1" dirty="0">
                <a:latin typeface="Arial" charset="0"/>
                <a:cs typeface="Arial" charset="0"/>
              </a:rPr>
              <a:t>ADMX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476306" y="5661681"/>
            <a:ext cx="46464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Preamps near quantum noise limit:  O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perate at ~50 </a:t>
            </a:r>
            <a:r>
              <a:rPr lang="en-US" sz="2400" b="1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mK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6003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397E6F-F01C-4F41-B856-F5D6384EAD3A}" type="slidenum">
              <a:rPr lang="en-US" altLang="de-DE"/>
              <a:pPr/>
              <a:t>2</a:t>
            </a:fld>
            <a:endParaRPr lang="en-US" altLang="de-DE"/>
          </a:p>
        </p:txBody>
      </p:sp>
      <p:sp>
        <p:nvSpPr>
          <p:cNvPr id="776201" name="Rectangle 9"/>
          <p:cNvSpPr>
            <a:spLocks noChangeArrowheads="1"/>
          </p:cNvSpPr>
          <p:nvPr/>
        </p:nvSpPr>
        <p:spPr bwMode="auto">
          <a:xfrm>
            <a:off x="633046" y="918720"/>
            <a:ext cx="7877908" cy="2431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800" b="1" dirty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Strong </a:t>
            </a:r>
            <a:r>
              <a:rPr lang="de-DE" altLang="de-DE" sz="1800" b="1" dirty="0" err="1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force</a:t>
            </a:r>
            <a:r>
              <a:rPr lang="de-DE" altLang="de-DE" sz="1800" b="1" dirty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 (</a:t>
            </a:r>
            <a:r>
              <a:rPr lang="de-DE" altLang="de-DE" sz="1800" b="1" dirty="0" err="1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nearly</a:t>
            </a:r>
            <a:r>
              <a:rPr lang="de-DE" altLang="de-DE" sz="1800" b="1" dirty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?) invariant </a:t>
            </a:r>
            <a:r>
              <a:rPr lang="de-DE" altLang="de-DE" sz="1800" b="1" dirty="0" err="1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under</a:t>
            </a:r>
            <a:r>
              <a:rPr lang="de-DE" altLang="de-DE" sz="1800" b="1" dirty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 CP </a:t>
            </a:r>
            <a:r>
              <a:rPr lang="de-DE" altLang="de-DE" sz="1800" b="1" dirty="0" err="1" smtClean="0">
                <a:solidFill>
                  <a:srgbClr val="FF0000"/>
                </a:solidFill>
                <a:latin typeface="Arial" charset="0"/>
                <a:cs typeface="Arial" charset="0"/>
              </a:rPr>
              <a:t>while</a:t>
            </a:r>
            <a:r>
              <a:rPr lang="de-DE" altLang="de-DE" sz="18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/>
            </a:r>
            <a:br>
              <a:rPr lang="de-DE" altLang="de-DE" sz="18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</a:br>
            <a:r>
              <a:rPr lang="de-DE" altLang="de-DE" sz="1800" b="1" dirty="0" err="1" smtClean="0">
                <a:solidFill>
                  <a:srgbClr val="FF0000"/>
                </a:solidFill>
                <a:latin typeface="Arial" charset="0"/>
                <a:cs typeface="Arial" charset="0"/>
              </a:rPr>
              <a:t>weak</a:t>
            </a:r>
            <a:r>
              <a:rPr lang="de-DE" altLang="de-DE" sz="18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de-DE" altLang="de-DE" sz="1800" b="1" dirty="0" err="1">
                <a:solidFill>
                  <a:srgbClr val="FF0000"/>
                </a:solidFill>
                <a:latin typeface="Arial" charset="0"/>
                <a:cs typeface="Arial" charset="0"/>
              </a:rPr>
              <a:t>force</a:t>
            </a:r>
            <a:r>
              <a:rPr lang="de-DE" altLang="de-DE" sz="1800" b="1" dirty="0">
                <a:solidFill>
                  <a:srgbClr val="FF0000"/>
                </a:solidFill>
                <a:latin typeface="Arial" charset="0"/>
                <a:cs typeface="Arial" charset="0"/>
              </a:rPr>
              <a:t> CP </a:t>
            </a:r>
            <a:r>
              <a:rPr lang="de-DE" altLang="de-DE" sz="1800" b="1" dirty="0" err="1">
                <a:solidFill>
                  <a:srgbClr val="FF0000"/>
                </a:solidFill>
                <a:latin typeface="Arial" charset="0"/>
                <a:cs typeface="Arial" charset="0"/>
              </a:rPr>
              <a:t>violating</a:t>
            </a:r>
            <a:endParaRPr lang="de-DE" altLang="de-DE" sz="1800" b="1" dirty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 algn="ctr">
              <a:spcBef>
                <a:spcPct val="50000"/>
              </a:spcBef>
            </a:pPr>
            <a:r>
              <a:rPr lang="de-DE" altLang="de-DE" sz="1800" b="1" dirty="0" err="1" smtClean="0">
                <a:latin typeface="Arial" charset="0"/>
                <a:cs typeface="Arial" charset="0"/>
              </a:rPr>
              <a:t>Generically</a:t>
            </a:r>
            <a:r>
              <a:rPr lang="de-DE" altLang="de-DE" sz="1800" b="1" dirty="0" smtClean="0">
                <a:latin typeface="Arial" charset="0"/>
                <a:cs typeface="Arial" charset="0"/>
              </a:rPr>
              <a:t>: QCD </a:t>
            </a:r>
            <a:r>
              <a:rPr lang="de-DE" altLang="de-DE" sz="1800" b="1" dirty="0" err="1" smtClean="0">
                <a:latin typeface="Arial" charset="0"/>
                <a:cs typeface="Arial" charset="0"/>
              </a:rPr>
              <a:t>Lagrangian</a:t>
            </a:r>
            <a:r>
              <a:rPr lang="de-DE" altLang="de-DE" sz="1800" b="1" dirty="0" smtClean="0">
                <a:latin typeface="Arial" charset="0"/>
                <a:cs typeface="Arial" charset="0"/>
              </a:rPr>
              <a:t> </a:t>
            </a:r>
            <a:r>
              <a:rPr lang="de-DE" altLang="de-DE" sz="1800" b="1" dirty="0" err="1" smtClean="0">
                <a:latin typeface="Arial" charset="0"/>
                <a:cs typeface="Arial" charset="0"/>
              </a:rPr>
              <a:t>contains</a:t>
            </a:r>
            <a:r>
              <a:rPr lang="de-DE" altLang="de-DE" sz="1800" b="1" dirty="0" smtClean="0">
                <a:latin typeface="Arial" charset="0"/>
                <a:cs typeface="Arial" charset="0"/>
              </a:rPr>
              <a:t> „</a:t>
            </a:r>
            <a:r>
              <a:rPr lang="de-DE" altLang="de-DE" sz="1800" b="1" dirty="0" err="1" smtClean="0">
                <a:latin typeface="Arial" charset="0"/>
                <a:cs typeface="Arial" charset="0"/>
              </a:rPr>
              <a:t>arbitrary</a:t>
            </a:r>
            <a:r>
              <a:rPr lang="de-DE" altLang="de-DE" sz="1800" b="1" dirty="0" smtClean="0">
                <a:latin typeface="Arial" charset="0"/>
                <a:cs typeface="Arial" charset="0"/>
              </a:rPr>
              <a:t>“ CP </a:t>
            </a:r>
            <a:r>
              <a:rPr lang="de-DE" altLang="de-DE" sz="1800" b="1" dirty="0" err="1" smtClean="0">
                <a:latin typeface="Arial" charset="0"/>
                <a:cs typeface="Arial" charset="0"/>
              </a:rPr>
              <a:t>violating</a:t>
            </a:r>
            <a:r>
              <a:rPr lang="de-DE" altLang="de-DE" sz="1800" b="1" dirty="0" smtClean="0">
                <a:latin typeface="Arial" charset="0"/>
                <a:cs typeface="Arial" charset="0"/>
              </a:rPr>
              <a:t> angle </a:t>
            </a:r>
            <a:r>
              <a:rPr lang="el-GR" altLang="de-DE" sz="2400" b="1" dirty="0" smtClean="0">
                <a:solidFill>
                  <a:srgbClr val="FF0000"/>
                </a:solidFill>
                <a:latin typeface="Cambria Math"/>
                <a:ea typeface="Cambria Math"/>
                <a:cs typeface="Arial" charset="0"/>
              </a:rPr>
              <a:t>θ</a:t>
            </a:r>
            <a:r>
              <a:rPr lang="de-DE" altLang="de-DE" sz="1800" b="1" dirty="0" smtClean="0">
                <a:latin typeface="Arial" panose="020B0604020202020204" pitchFamily="34" charset="0"/>
                <a:ea typeface="Cambria Math"/>
                <a:cs typeface="Arial" panose="020B0604020202020204" pitchFamily="34" charset="0"/>
              </a:rPr>
              <a:t> </a:t>
            </a:r>
            <a:r>
              <a:rPr lang="de-DE" altLang="de-DE" sz="1800" b="1" dirty="0" smtClean="0">
                <a:latin typeface="Arial" charset="0"/>
                <a:cs typeface="Arial" charset="0"/>
                <a:sym typeface="Wingdings" panose="05000000000000000000" pitchFamily="2" charset="2"/>
              </a:rPr>
              <a:t> </a:t>
            </a:r>
            <a:r>
              <a:rPr lang="de-DE" altLang="de-DE" sz="1800" b="1" dirty="0" err="1" smtClean="0">
                <a:latin typeface="Arial" charset="0"/>
                <a:cs typeface="Arial" charset="0"/>
                <a:sym typeface="Wingdings" panose="05000000000000000000" pitchFamily="2" charset="2"/>
              </a:rPr>
              <a:t>induced</a:t>
            </a:r>
            <a:r>
              <a:rPr lang="de-DE" altLang="de-DE" sz="1800" b="1" dirty="0" smtClean="0">
                <a:latin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altLang="de-DE" sz="1800" b="1" dirty="0" err="1" smtClean="0">
                <a:latin typeface="Arial" charset="0"/>
                <a:cs typeface="Arial" charset="0"/>
              </a:rPr>
              <a:t>neutron</a:t>
            </a:r>
            <a:r>
              <a:rPr lang="de-DE" altLang="de-DE" sz="1800" b="1" dirty="0" smtClean="0">
                <a:latin typeface="Arial" charset="0"/>
                <a:cs typeface="Arial" charset="0"/>
              </a:rPr>
              <a:t> EDM: </a:t>
            </a:r>
            <a:r>
              <a:rPr lang="de-DE" altLang="de-DE" sz="1800" dirty="0" smtClean="0">
                <a:latin typeface="Arial" charset="0"/>
                <a:cs typeface="Arial" charset="0"/>
              </a:rPr>
              <a:t>d</a:t>
            </a:r>
            <a:r>
              <a:rPr lang="de-DE" altLang="de-DE" sz="1800" b="1" dirty="0" smtClean="0">
                <a:latin typeface="Arial" charset="0"/>
                <a:cs typeface="Arial" charset="0"/>
              </a:rPr>
              <a:t>~</a:t>
            </a:r>
            <a:r>
              <a:rPr lang="el-GR" altLang="de-DE" sz="2400" b="1" dirty="0" smtClean="0">
                <a:solidFill>
                  <a:srgbClr val="FF0000"/>
                </a:solidFill>
                <a:latin typeface="Cambria Math"/>
                <a:ea typeface="Cambria Math"/>
                <a:cs typeface="Arial" charset="0"/>
              </a:rPr>
              <a:t>θ</a:t>
            </a:r>
            <a:r>
              <a:rPr lang="de-DE" altLang="de-DE" sz="1800" b="1" dirty="0" smtClean="0">
                <a:latin typeface="Cambria Math"/>
                <a:ea typeface="Cambria Math"/>
                <a:cs typeface="Arial" charset="0"/>
              </a:rPr>
              <a:t> 10</a:t>
            </a:r>
            <a:r>
              <a:rPr lang="de-DE" altLang="de-DE" sz="1800" b="1" baseline="30000" dirty="0" smtClean="0">
                <a:latin typeface="Cambria Math"/>
                <a:ea typeface="Cambria Math"/>
                <a:cs typeface="Arial" charset="0"/>
              </a:rPr>
              <a:t>-16</a:t>
            </a:r>
            <a:r>
              <a:rPr lang="de-DE" altLang="de-DE" sz="1800" b="1" dirty="0" smtClean="0">
                <a:latin typeface="Cambria Math"/>
                <a:ea typeface="Cambria Math"/>
                <a:cs typeface="Arial" charset="0"/>
              </a:rPr>
              <a:t> e cm</a:t>
            </a:r>
            <a:r>
              <a:rPr lang="el-GR" altLang="de-DE" sz="1800" b="1" dirty="0" smtClean="0">
                <a:latin typeface="Cambria Math"/>
                <a:ea typeface="Cambria Math"/>
                <a:cs typeface="Arial" charset="0"/>
              </a:rPr>
              <a:t> </a:t>
            </a:r>
            <a:r>
              <a:rPr lang="de-DE" altLang="de-DE" sz="1800" b="1" dirty="0">
                <a:solidFill>
                  <a:schemeClr val="accent2"/>
                </a:solidFill>
                <a:latin typeface="Cambria Math"/>
                <a:ea typeface="Cambria Math"/>
                <a:cs typeface="Arial" charset="0"/>
              </a:rPr>
              <a:t/>
            </a:r>
            <a:br>
              <a:rPr lang="de-DE" altLang="de-DE" sz="1800" b="1" dirty="0">
                <a:solidFill>
                  <a:schemeClr val="accent2"/>
                </a:solidFill>
                <a:latin typeface="Cambria Math"/>
                <a:ea typeface="Cambria Math"/>
                <a:cs typeface="Arial" charset="0"/>
              </a:rPr>
            </a:br>
            <a:r>
              <a:rPr lang="de-DE" altLang="de-DE" sz="1800" b="1" dirty="0" err="1" smtClean="0">
                <a:solidFill>
                  <a:srgbClr val="008000"/>
                </a:solidFill>
                <a:latin typeface="Arial" panose="020B0604020202020204" pitchFamily="34" charset="0"/>
                <a:ea typeface="Cambria Math"/>
                <a:cs typeface="Arial" panose="020B0604020202020204" pitchFamily="34" charset="0"/>
                <a:sym typeface="Wingdings" pitchFamily="2" charset="2"/>
              </a:rPr>
              <a:t>Experimentally</a:t>
            </a:r>
            <a:r>
              <a:rPr lang="de-DE" altLang="de-DE" sz="1800" b="1" dirty="0" smtClean="0">
                <a:solidFill>
                  <a:srgbClr val="008000"/>
                </a:solidFill>
                <a:latin typeface="Arial" panose="020B0604020202020204" pitchFamily="34" charset="0"/>
                <a:ea typeface="Cambria Math"/>
                <a:cs typeface="Arial" panose="020B0604020202020204" pitchFamily="34" charset="0"/>
                <a:sym typeface="Wingdings" pitchFamily="2" charset="2"/>
              </a:rPr>
              <a:t>:</a:t>
            </a:r>
            <a:r>
              <a:rPr lang="de-DE" altLang="de-DE" sz="1800" b="1" dirty="0" smtClean="0">
                <a:solidFill>
                  <a:srgbClr val="008000"/>
                </a:solidFill>
                <a:latin typeface="Cambria Math"/>
                <a:ea typeface="Cambria Math"/>
                <a:cs typeface="Arial" charset="0"/>
                <a:sym typeface="Wingdings" pitchFamily="2" charset="2"/>
              </a:rPr>
              <a:t> </a:t>
            </a:r>
            <a:r>
              <a:rPr lang="de-DE" altLang="de-DE" sz="2000" b="1" dirty="0" smtClean="0">
                <a:solidFill>
                  <a:srgbClr val="008000"/>
                </a:solidFill>
                <a:latin typeface="Cambria Math"/>
                <a:ea typeface="Cambria Math"/>
                <a:cs typeface="Arial" charset="0"/>
                <a:sym typeface="Wingdings" pitchFamily="2" charset="2"/>
              </a:rPr>
              <a:t>d </a:t>
            </a:r>
            <a:r>
              <a:rPr lang="de-DE" altLang="de-DE" sz="1800" b="1" dirty="0" smtClean="0">
                <a:solidFill>
                  <a:srgbClr val="008000"/>
                </a:solidFill>
                <a:latin typeface="Cambria Math"/>
                <a:ea typeface="Cambria Math"/>
                <a:cs typeface="Arial" charset="0"/>
                <a:sym typeface="Wingdings" pitchFamily="2" charset="2"/>
              </a:rPr>
              <a:t>&lt;</a:t>
            </a:r>
            <a:r>
              <a:rPr lang="de-DE" altLang="de-DE" sz="2000" b="1" dirty="0" smtClean="0">
                <a:solidFill>
                  <a:srgbClr val="008000"/>
                </a:solidFill>
                <a:latin typeface="Cambria Math"/>
                <a:ea typeface="Cambria Math"/>
                <a:cs typeface="Arial" charset="0"/>
                <a:sym typeface="Wingdings" pitchFamily="2" charset="2"/>
              </a:rPr>
              <a:t> </a:t>
            </a:r>
            <a:r>
              <a:rPr lang="de-DE" altLang="de-DE" sz="2000" b="1" dirty="0" smtClean="0">
                <a:solidFill>
                  <a:srgbClr val="008000"/>
                </a:solidFill>
                <a:latin typeface="Cambria Math"/>
                <a:ea typeface="Cambria Math"/>
                <a:cs typeface="Arial" charset="0"/>
              </a:rPr>
              <a:t>10</a:t>
            </a:r>
            <a:r>
              <a:rPr lang="de-DE" altLang="de-DE" sz="2000" b="1" baseline="30000" dirty="0" smtClean="0">
                <a:solidFill>
                  <a:srgbClr val="008000"/>
                </a:solidFill>
                <a:latin typeface="Cambria Math"/>
                <a:ea typeface="Cambria Math"/>
                <a:cs typeface="Arial" charset="0"/>
              </a:rPr>
              <a:t>-26</a:t>
            </a:r>
            <a:r>
              <a:rPr lang="de-DE" altLang="de-DE" sz="2000" b="1" dirty="0" smtClean="0">
                <a:solidFill>
                  <a:srgbClr val="008000"/>
                </a:solidFill>
                <a:latin typeface="Cambria Math"/>
                <a:ea typeface="Cambria Math"/>
                <a:cs typeface="Arial" charset="0"/>
              </a:rPr>
              <a:t> </a:t>
            </a:r>
            <a:r>
              <a:rPr lang="de-DE" altLang="de-DE" sz="2000" b="1" dirty="0">
                <a:solidFill>
                  <a:srgbClr val="008000"/>
                </a:solidFill>
                <a:latin typeface="Cambria Math"/>
                <a:ea typeface="Cambria Math"/>
                <a:cs typeface="Arial" charset="0"/>
              </a:rPr>
              <a:t>e </a:t>
            </a:r>
            <a:r>
              <a:rPr lang="de-DE" altLang="de-DE" sz="2000" b="1" dirty="0" smtClean="0">
                <a:solidFill>
                  <a:srgbClr val="008000"/>
                </a:solidFill>
                <a:latin typeface="Cambria Math"/>
                <a:ea typeface="Cambria Math"/>
                <a:cs typeface="Arial" charset="0"/>
              </a:rPr>
              <a:t>cm </a:t>
            </a:r>
          </a:p>
          <a:p>
            <a:pPr algn="ctr">
              <a:spcBef>
                <a:spcPct val="50000"/>
              </a:spcBef>
            </a:pPr>
            <a:r>
              <a:rPr lang="de-DE" altLang="de-DE" sz="800" b="1" dirty="0">
                <a:solidFill>
                  <a:srgbClr val="FF0000"/>
                </a:solidFill>
                <a:latin typeface="Cambria Math"/>
                <a:ea typeface="Cambria Math"/>
                <a:cs typeface="Arial" charset="0"/>
              </a:rPr>
              <a:t/>
            </a:r>
            <a:br>
              <a:rPr lang="de-DE" altLang="de-DE" sz="800" b="1" dirty="0">
                <a:solidFill>
                  <a:srgbClr val="FF0000"/>
                </a:solidFill>
                <a:latin typeface="Cambria Math"/>
                <a:ea typeface="Cambria Math"/>
                <a:cs typeface="Arial" charset="0"/>
              </a:rPr>
            </a:br>
            <a:r>
              <a:rPr lang="de-DE" altLang="de-DE" sz="2400" b="1" dirty="0" smtClean="0">
                <a:solidFill>
                  <a:srgbClr val="FF0000"/>
                </a:solidFill>
                <a:latin typeface="Arial" panose="020B0604020202020204" pitchFamily="34" charset="0"/>
                <a:ea typeface="Cambria Math"/>
                <a:cs typeface="Arial" panose="020B0604020202020204" pitchFamily="34" charset="0"/>
                <a:sym typeface="Wingdings" pitchFamily="2" charset="2"/>
              </a:rPr>
              <a:t> </a:t>
            </a:r>
            <a:r>
              <a:rPr lang="el-GR" altLang="de-DE" sz="2400" b="1" dirty="0" smtClean="0">
                <a:solidFill>
                  <a:srgbClr val="FF0000"/>
                </a:solidFill>
                <a:latin typeface="Arial" panose="020B0604020202020204" pitchFamily="34" charset="0"/>
                <a:ea typeface="Cambria Math"/>
                <a:cs typeface="Arial" panose="020B0604020202020204" pitchFamily="34" charset="0"/>
              </a:rPr>
              <a:t>θ</a:t>
            </a:r>
            <a:r>
              <a:rPr lang="de-DE" altLang="de-DE" sz="2400" b="1" dirty="0" smtClean="0">
                <a:solidFill>
                  <a:schemeClr val="accent2"/>
                </a:solidFill>
                <a:latin typeface="Arial" panose="020B0604020202020204" pitchFamily="34" charset="0"/>
                <a:ea typeface="Cambria Math"/>
                <a:cs typeface="Arial" panose="020B0604020202020204" pitchFamily="34" charset="0"/>
              </a:rPr>
              <a:t> </a:t>
            </a:r>
            <a:r>
              <a:rPr lang="de-DE" altLang="de-DE" sz="2000" b="1" dirty="0">
                <a:solidFill>
                  <a:srgbClr val="FF0000"/>
                </a:solidFill>
                <a:latin typeface="Arial" panose="020B0604020202020204" pitchFamily="34" charset="0"/>
                <a:ea typeface="Cambria Math"/>
                <a:cs typeface="Arial" panose="020B0604020202020204" pitchFamily="34" charset="0"/>
                <a:sym typeface="Wingdings" pitchFamily="2" charset="2"/>
              </a:rPr>
              <a:t>&lt;</a:t>
            </a:r>
            <a:r>
              <a:rPr lang="de-DE" altLang="de-DE" sz="2400" b="1" dirty="0">
                <a:solidFill>
                  <a:srgbClr val="FF0000"/>
                </a:solidFill>
                <a:latin typeface="Arial" panose="020B0604020202020204" pitchFamily="34" charset="0"/>
                <a:ea typeface="Cambria Math"/>
                <a:cs typeface="Arial" panose="020B0604020202020204" pitchFamily="34" charset="0"/>
                <a:sym typeface="Wingdings" pitchFamily="2" charset="2"/>
              </a:rPr>
              <a:t> </a:t>
            </a:r>
            <a:r>
              <a:rPr lang="de-DE" altLang="de-DE" sz="2400" b="1" dirty="0" smtClean="0">
                <a:solidFill>
                  <a:srgbClr val="FF0000"/>
                </a:solidFill>
                <a:latin typeface="Arial" panose="020B0604020202020204" pitchFamily="34" charset="0"/>
                <a:ea typeface="Cambria Math"/>
                <a:cs typeface="Arial" panose="020B0604020202020204" pitchFamily="34" charset="0"/>
              </a:rPr>
              <a:t>10</a:t>
            </a:r>
            <a:r>
              <a:rPr lang="de-DE" altLang="de-DE" sz="2400" b="1" baseline="30000" dirty="0" smtClean="0">
                <a:solidFill>
                  <a:srgbClr val="FF0000"/>
                </a:solidFill>
                <a:latin typeface="Arial" panose="020B0604020202020204" pitchFamily="34" charset="0"/>
                <a:ea typeface="Cambria Math"/>
                <a:cs typeface="Arial" panose="020B0604020202020204" pitchFamily="34" charset="0"/>
              </a:rPr>
              <a:t>-10</a:t>
            </a:r>
            <a:r>
              <a:rPr lang="de-DE" altLang="de-DE" sz="1800" b="1" dirty="0" smtClean="0">
                <a:solidFill>
                  <a:srgbClr val="FF0000"/>
                </a:solidFill>
                <a:latin typeface="Arial" panose="020B0604020202020204" pitchFamily="34" charset="0"/>
                <a:ea typeface="Cambria Math"/>
                <a:cs typeface="Arial" panose="020B0604020202020204" pitchFamily="34" charset="0"/>
              </a:rPr>
              <a:t> </a:t>
            </a:r>
            <a:endParaRPr lang="de-DE" altLang="de-DE" sz="1800" b="1" dirty="0" smtClean="0">
              <a:solidFill>
                <a:srgbClr val="FF0000"/>
              </a:solidFill>
              <a:latin typeface="Arial" panose="020B0604020202020204" pitchFamily="34" charset="0"/>
              <a:ea typeface="Cambria Math"/>
              <a:cs typeface="Arial" panose="020B0604020202020204" pitchFamily="34" charset="0"/>
              <a:sym typeface="Wingdings" pitchFamily="2" charset="2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270000" y="427925"/>
            <a:ext cx="65532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2400" b="1" dirty="0" smtClean="0">
                <a:latin typeface="Arial" charset="0"/>
                <a:cs typeface="Arial" charset="0"/>
              </a:rPr>
              <a:t>Motivation: solution to strong CP problem</a:t>
            </a:r>
            <a:endParaRPr lang="de-DE" altLang="de-DE" sz="2400" b="1" dirty="0">
              <a:latin typeface="Arial" charset="0"/>
              <a:cs typeface="Arial" charset="0"/>
            </a:endParaRP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6992" y="3308575"/>
            <a:ext cx="5054003" cy="2163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893298" y="5425775"/>
            <a:ext cx="7357403" cy="1061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800" b="1" dirty="0" err="1">
                <a:solidFill>
                  <a:schemeClr val="accent2"/>
                </a:solidFill>
                <a:latin typeface="Arial" charset="0"/>
                <a:cs typeface="Arial" charset="0"/>
              </a:rPr>
              <a:t>Peccei</a:t>
            </a:r>
            <a:r>
              <a:rPr lang="de-DE" altLang="de-DE" sz="1800" b="1" dirty="0">
                <a:solidFill>
                  <a:schemeClr val="accent2"/>
                </a:solidFill>
                <a:latin typeface="Arial" charset="0"/>
                <a:cs typeface="Arial" charset="0"/>
              </a:rPr>
              <a:t> Quinn </a:t>
            </a:r>
            <a:r>
              <a:rPr lang="de-DE" altLang="de-DE" sz="1800" b="1" dirty="0" err="1">
                <a:solidFill>
                  <a:schemeClr val="accent2"/>
                </a:solidFill>
                <a:latin typeface="Arial" charset="0"/>
                <a:cs typeface="Arial" charset="0"/>
              </a:rPr>
              <a:t>mechanism</a:t>
            </a:r>
            <a:r>
              <a:rPr lang="de-DE" altLang="de-DE" sz="1800" b="1" dirty="0">
                <a:solidFill>
                  <a:schemeClr val="accent2"/>
                </a:solidFill>
                <a:latin typeface="Arial" charset="0"/>
                <a:cs typeface="Arial" charset="0"/>
              </a:rPr>
              <a:t>:</a:t>
            </a:r>
            <a:r>
              <a:rPr lang="de-DE" altLang="de-DE" sz="1800" b="1" dirty="0">
                <a:latin typeface="Arial" charset="0"/>
                <a:cs typeface="Arial" charset="0"/>
              </a:rPr>
              <a:t> </a:t>
            </a:r>
            <a:br>
              <a:rPr lang="de-DE" altLang="de-DE" sz="1800" b="1" dirty="0">
                <a:latin typeface="Arial" charset="0"/>
                <a:cs typeface="Arial" charset="0"/>
              </a:rPr>
            </a:br>
            <a:r>
              <a:rPr lang="de-DE" altLang="de-DE" sz="1800" b="1" dirty="0">
                <a:latin typeface="Arial" charset="0"/>
                <a:cs typeface="Arial" charset="0"/>
              </a:rPr>
              <a:t>Add </a:t>
            </a:r>
            <a:r>
              <a:rPr lang="de-DE" altLang="de-DE" sz="1800" b="1" dirty="0" err="1">
                <a:latin typeface="Arial" charset="0"/>
                <a:cs typeface="Arial" charset="0"/>
              </a:rPr>
              <a:t>dynamical</a:t>
            </a:r>
            <a:r>
              <a:rPr lang="de-DE" altLang="de-DE" sz="1800" b="1" dirty="0">
                <a:latin typeface="Arial" charset="0"/>
                <a:cs typeface="Arial" charset="0"/>
              </a:rPr>
              <a:t>, </a:t>
            </a:r>
            <a:r>
              <a:rPr lang="de-DE" altLang="de-DE" sz="1800" b="1" dirty="0" err="1">
                <a:latin typeface="Arial" charset="0"/>
                <a:cs typeface="Arial" charset="0"/>
              </a:rPr>
              <a:t>spontaneously</a:t>
            </a:r>
            <a:r>
              <a:rPr lang="de-DE" altLang="de-DE" sz="1800" b="1" dirty="0">
                <a:latin typeface="Arial" charset="0"/>
                <a:cs typeface="Arial" charset="0"/>
              </a:rPr>
              <a:t> </a:t>
            </a:r>
            <a:r>
              <a:rPr lang="de-DE" altLang="de-DE" sz="1800" b="1" dirty="0" err="1">
                <a:latin typeface="Arial" charset="0"/>
                <a:cs typeface="Arial" charset="0"/>
              </a:rPr>
              <a:t>broken</a:t>
            </a:r>
            <a:r>
              <a:rPr lang="de-DE" altLang="de-DE" sz="1800" b="1" dirty="0">
                <a:latin typeface="Arial" charset="0"/>
                <a:cs typeface="Arial" charset="0"/>
              </a:rPr>
              <a:t> </a:t>
            </a:r>
            <a:r>
              <a:rPr lang="de-DE" altLang="de-DE" sz="1800" b="1" dirty="0" err="1">
                <a:latin typeface="Arial" charset="0"/>
                <a:cs typeface="Arial" charset="0"/>
              </a:rPr>
              <a:t>field</a:t>
            </a:r>
            <a:r>
              <a:rPr lang="de-DE" altLang="de-DE" sz="1800" b="1" dirty="0">
                <a:latin typeface="Arial" charset="0"/>
                <a:cs typeface="Arial" charset="0"/>
              </a:rPr>
              <a:t> </a:t>
            </a:r>
          </a:p>
          <a:p>
            <a:pPr algn="ctr">
              <a:spcBef>
                <a:spcPct val="50000"/>
              </a:spcBef>
            </a:pPr>
            <a:r>
              <a:rPr lang="de-DE" altLang="de-DE" sz="1800" b="1" dirty="0">
                <a:latin typeface="Arial" charset="0"/>
                <a:cs typeface="Arial" charset="0"/>
                <a:sym typeface="Wingdings" pitchFamily="2" charset="2"/>
              </a:rPr>
              <a:t>New </a:t>
            </a:r>
            <a:r>
              <a:rPr lang="de-DE" altLang="de-DE" sz="1800" b="1" dirty="0" err="1">
                <a:latin typeface="Arial" charset="0"/>
                <a:cs typeface="Arial" charset="0"/>
                <a:sym typeface="Wingdings" pitchFamily="2" charset="2"/>
              </a:rPr>
              <a:t>pseudoscalar</a:t>
            </a:r>
            <a:r>
              <a:rPr lang="de-DE" altLang="de-DE" sz="1800" b="1" dirty="0">
                <a:latin typeface="Arial" charset="0"/>
                <a:cs typeface="Arial" charset="0"/>
                <a:sym typeface="Wingdings" pitchFamily="2" charset="2"/>
              </a:rPr>
              <a:t> </a:t>
            </a:r>
            <a:r>
              <a:rPr lang="de-DE" altLang="de-DE" sz="1800" b="1" dirty="0" err="1">
                <a:latin typeface="Arial" charset="0"/>
                <a:cs typeface="Arial" charset="0"/>
                <a:sym typeface="Wingdings" pitchFamily="2" charset="2"/>
              </a:rPr>
              <a:t>particle</a:t>
            </a:r>
            <a:r>
              <a:rPr lang="de-DE" altLang="de-DE" sz="1800" b="1" dirty="0">
                <a:latin typeface="Arial" charset="0"/>
                <a:cs typeface="Arial" charset="0"/>
                <a:sym typeface="Wingdings" pitchFamily="2" charset="2"/>
              </a:rPr>
              <a:t>: Axion </a:t>
            </a:r>
            <a:r>
              <a:rPr lang="de-DE" altLang="de-DE" sz="1800" b="1" dirty="0" smtClean="0">
                <a:latin typeface="Arial" charset="0"/>
                <a:cs typeface="Arial" charset="0"/>
                <a:sym typeface="Wingdings" pitchFamily="2" charset="2"/>
              </a:rPr>
              <a:t>(</a:t>
            </a:r>
            <a:r>
              <a:rPr lang="de-DE" altLang="de-DE" sz="1800" b="1" dirty="0" err="1">
                <a:latin typeface="Arial" charset="0"/>
                <a:cs typeface="Arial" charset="0"/>
                <a:sym typeface="Wingdings" pitchFamily="2" charset="2"/>
              </a:rPr>
              <a:t>oscillation</a:t>
            </a:r>
            <a:r>
              <a:rPr lang="de-DE" altLang="de-DE" sz="1800" b="1" dirty="0">
                <a:latin typeface="Arial" charset="0"/>
                <a:cs typeface="Arial" charset="0"/>
                <a:sym typeface="Wingdings" pitchFamily="2" charset="2"/>
              </a:rPr>
              <a:t> </a:t>
            </a:r>
            <a:r>
              <a:rPr lang="de-DE" altLang="de-DE" sz="1800" b="1" dirty="0" err="1">
                <a:latin typeface="Arial" charset="0"/>
                <a:cs typeface="Arial" charset="0"/>
                <a:sym typeface="Wingdings" pitchFamily="2" charset="2"/>
              </a:rPr>
              <a:t>around</a:t>
            </a:r>
            <a:r>
              <a:rPr lang="de-DE" altLang="de-DE" sz="1800" b="1" dirty="0">
                <a:latin typeface="Arial" charset="0"/>
                <a:cs typeface="Arial" charset="0"/>
                <a:sym typeface="Wingdings" pitchFamily="2" charset="2"/>
              </a:rPr>
              <a:t> </a:t>
            </a:r>
            <a:r>
              <a:rPr lang="de-DE" altLang="de-DE" sz="1800" b="1" dirty="0" err="1">
                <a:latin typeface="Arial" charset="0"/>
                <a:cs typeface="Arial" charset="0"/>
                <a:sym typeface="Wingdings" pitchFamily="2" charset="2"/>
              </a:rPr>
              <a:t>minimum</a:t>
            </a:r>
            <a:r>
              <a:rPr lang="de-DE" altLang="de-DE" sz="1800" b="1" dirty="0" smtClean="0">
                <a:latin typeface="Arial" charset="0"/>
                <a:cs typeface="Arial" charset="0"/>
                <a:sym typeface="Wingdings" pitchFamily="2" charset="2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22711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270000" y="418300"/>
            <a:ext cx="6553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2400" b="1" dirty="0" smtClean="0">
                <a:latin typeface="Arial" charset="0"/>
                <a:cs typeface="Arial" charset="0"/>
              </a:rPr>
              <a:t>ADMX </a:t>
            </a:r>
            <a:r>
              <a:rPr lang="de-DE" altLang="de-DE" sz="2400" b="1" dirty="0" err="1" smtClean="0">
                <a:latin typeface="Arial" charset="0"/>
                <a:cs typeface="Arial" charset="0"/>
              </a:rPr>
              <a:t>and</a:t>
            </a:r>
            <a:r>
              <a:rPr lang="de-DE" altLang="de-DE" sz="2400" b="1" dirty="0" smtClean="0">
                <a:latin typeface="Arial" charset="0"/>
                <a:cs typeface="Arial" charset="0"/>
              </a:rPr>
              <a:t> </a:t>
            </a:r>
            <a:r>
              <a:rPr lang="de-DE" altLang="de-DE" sz="2400" b="1" dirty="0" err="1" smtClean="0">
                <a:latin typeface="Arial" charset="0"/>
                <a:cs typeface="Arial" charset="0"/>
              </a:rPr>
              <a:t>Haystack</a:t>
            </a:r>
            <a:r>
              <a:rPr lang="de-DE" altLang="de-DE" sz="2400" b="1" dirty="0" smtClean="0">
                <a:latin typeface="Arial" charset="0"/>
                <a:cs typeface="Arial" charset="0"/>
              </a:rPr>
              <a:t> </a:t>
            </a:r>
            <a:r>
              <a:rPr lang="de-DE" altLang="de-DE" sz="2400" b="1" dirty="0" err="1" smtClean="0">
                <a:latin typeface="Arial" charset="0"/>
                <a:cs typeface="Arial" charset="0"/>
              </a:rPr>
              <a:t>cavity</a:t>
            </a:r>
            <a:r>
              <a:rPr lang="de-DE" altLang="de-DE" sz="2400" b="1" dirty="0" smtClean="0">
                <a:latin typeface="Arial" charset="0"/>
                <a:cs typeface="Arial" charset="0"/>
              </a:rPr>
              <a:t> </a:t>
            </a:r>
            <a:r>
              <a:rPr lang="de-DE" altLang="de-DE" sz="2400" b="1" dirty="0" err="1" smtClean="0">
                <a:latin typeface="Arial" charset="0"/>
                <a:cs typeface="Arial" charset="0"/>
              </a:rPr>
              <a:t>experiments</a:t>
            </a:r>
            <a:endParaRPr lang="de-DE" altLang="de-DE" sz="2400" b="1" dirty="0">
              <a:latin typeface="Arial" charset="0"/>
              <a:cs typeface="Arial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638674" y="3058385"/>
            <a:ext cx="260136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/>
              <a:t>Taken from</a:t>
            </a:r>
            <a:endParaRPr lang="en-US" sz="1000" dirty="0"/>
          </a:p>
        </p:txBody>
      </p:sp>
      <p:sp>
        <p:nvSpPr>
          <p:cNvPr id="3" name="Rectangle 2"/>
          <p:cNvSpPr/>
          <p:nvPr/>
        </p:nvSpPr>
        <p:spPr>
          <a:xfrm>
            <a:off x="6317311" y="1603797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1-10 GHz region: ~6 </a:t>
            </a:r>
            <a:r>
              <a:rPr lang="en-US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yr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845113" y="2977224"/>
            <a:ext cx="28346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Higher frequencies: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new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hardware, no new R&amp;D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99" y="1306722"/>
            <a:ext cx="8910266" cy="23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1081377" y="1399423"/>
            <a:ext cx="418238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de-DE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ADMX Limit	Region </a:t>
            </a:r>
            <a:r>
              <a:rPr lang="de-DE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scanned</a:t>
            </a:r>
            <a:endParaRPr lang="de-DE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Straight Connector 87"/>
          <p:cNvCxnSpPr/>
          <p:nvPr/>
        </p:nvCxnSpPr>
        <p:spPr>
          <a:xfrm>
            <a:off x="1542553" y="1747721"/>
            <a:ext cx="421419" cy="63767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87"/>
          <p:cNvCxnSpPr/>
          <p:nvPr/>
        </p:nvCxnSpPr>
        <p:spPr>
          <a:xfrm flipH="1">
            <a:off x="2194560" y="1747721"/>
            <a:ext cx="675861" cy="582011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feld 22"/>
          <p:cNvSpPr txBox="1"/>
          <p:nvPr/>
        </p:nvSpPr>
        <p:spPr>
          <a:xfrm>
            <a:off x="6961152" y="1112248"/>
            <a:ext cx="209119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de-DE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HAYSTAC Limit	</a:t>
            </a:r>
            <a:endParaRPr lang="de-DE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" name="Straight Connector 87"/>
          <p:cNvCxnSpPr/>
          <p:nvPr/>
        </p:nvCxnSpPr>
        <p:spPr>
          <a:xfrm>
            <a:off x="8181892" y="1788463"/>
            <a:ext cx="497863" cy="398146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87"/>
          <p:cNvCxnSpPr/>
          <p:nvPr/>
        </p:nvCxnSpPr>
        <p:spPr>
          <a:xfrm>
            <a:off x="3283889" y="2238035"/>
            <a:ext cx="2170706" cy="0"/>
          </a:xfrm>
          <a:prstGeom prst="line">
            <a:avLst/>
          </a:prstGeom>
          <a:ln w="3810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87"/>
          <p:cNvCxnSpPr/>
          <p:nvPr/>
        </p:nvCxnSpPr>
        <p:spPr>
          <a:xfrm>
            <a:off x="2464904" y="2238035"/>
            <a:ext cx="818985" cy="0"/>
          </a:xfrm>
          <a:prstGeom prst="line">
            <a:avLst/>
          </a:prstGeom>
          <a:ln w="3810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hteck 30"/>
          <p:cNvSpPr/>
          <p:nvPr/>
        </p:nvSpPr>
        <p:spPr bwMode="auto">
          <a:xfrm>
            <a:off x="2862470" y="2385391"/>
            <a:ext cx="938260" cy="28624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2377442" y="2277078"/>
            <a:ext cx="1065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2019; </a:t>
            </a:r>
            <a:r>
              <a:rPr lang="de-DE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new</a:t>
            </a:r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tuning</a:t>
            </a:r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rod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Rechteck 38"/>
          <p:cNvSpPr/>
          <p:nvPr/>
        </p:nvSpPr>
        <p:spPr bwMode="auto">
          <a:xfrm>
            <a:off x="4468629" y="2316834"/>
            <a:ext cx="938260" cy="28624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3307748" y="2404868"/>
            <a:ext cx="23774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ADMX: 2020: </a:t>
            </a:r>
            <a:r>
              <a:rPr lang="de-DE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four</a:t>
            </a:r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cavity</a:t>
            </a:r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array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Rechteck 42"/>
          <p:cNvSpPr/>
          <p:nvPr/>
        </p:nvSpPr>
        <p:spPr bwMode="auto">
          <a:xfrm>
            <a:off x="6182123" y="2285029"/>
            <a:ext cx="938260" cy="28624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4" name="Rechteck 43"/>
          <p:cNvSpPr/>
          <p:nvPr/>
        </p:nvSpPr>
        <p:spPr bwMode="auto">
          <a:xfrm>
            <a:off x="7791396" y="2151182"/>
            <a:ext cx="938260" cy="28624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40" name="Straight Connector 87"/>
          <p:cNvCxnSpPr/>
          <p:nvPr/>
        </p:nvCxnSpPr>
        <p:spPr>
          <a:xfrm>
            <a:off x="5454595" y="2238035"/>
            <a:ext cx="3516140" cy="0"/>
          </a:xfrm>
          <a:prstGeom prst="line">
            <a:avLst/>
          </a:prstGeom>
          <a:ln w="3810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0661" y="3641697"/>
            <a:ext cx="1131610" cy="2838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2151" y="3925373"/>
            <a:ext cx="2357798" cy="2419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624" y="3793988"/>
            <a:ext cx="2780099" cy="2254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" name="Rechteck 47"/>
          <p:cNvSpPr/>
          <p:nvPr/>
        </p:nvSpPr>
        <p:spPr bwMode="auto">
          <a:xfrm>
            <a:off x="192149" y="5930263"/>
            <a:ext cx="938260" cy="28624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9" name="Rechteck 48"/>
          <p:cNvSpPr/>
          <p:nvPr/>
        </p:nvSpPr>
        <p:spPr bwMode="auto">
          <a:xfrm>
            <a:off x="6651253" y="2403969"/>
            <a:ext cx="938260" cy="28624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2" name="Textfeld 41"/>
          <p:cNvSpPr txBox="1"/>
          <p:nvPr/>
        </p:nvSpPr>
        <p:spPr>
          <a:xfrm>
            <a:off x="5909061" y="2228636"/>
            <a:ext cx="27706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ADMX/HAYSTAC: 32T  </a:t>
            </a:r>
            <a:r>
              <a:rPr lang="de-DE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magnet</a:t>
            </a:r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mulit-rod</a:t>
            </a:r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cavities</a:t>
            </a:r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squeezed</a:t>
            </a:r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states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185425" y="1399350"/>
            <a:ext cx="157768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 smtClean="0"/>
              <a:t>Brubaker et al., Phys</a:t>
            </a:r>
            <a:r>
              <a:rPr lang="en-US" sz="1000" dirty="0"/>
              <a:t>. </a:t>
            </a:r>
            <a:r>
              <a:rPr lang="en-US" sz="1000" dirty="0" smtClean="0"/>
              <a:t/>
            </a:r>
            <a:br>
              <a:rPr lang="en-US" sz="1000" dirty="0" smtClean="0"/>
            </a:br>
            <a:r>
              <a:rPr lang="en-US" sz="1000" dirty="0" smtClean="0"/>
              <a:t>Rev</a:t>
            </a:r>
            <a:r>
              <a:rPr lang="en-US" sz="1000" dirty="0"/>
              <a:t>. D 96, 123008 (2017) </a:t>
            </a:r>
          </a:p>
        </p:txBody>
      </p:sp>
    </p:spTree>
    <p:extLst>
      <p:ext uri="{BB962C8B-B14F-4D97-AF65-F5344CB8AC3E}">
        <p14:creationId xmlns:p14="http://schemas.microsoft.com/office/powerpoint/2010/main" val="3831001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262966" y="418300"/>
            <a:ext cx="6553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2400" b="1" dirty="0" smtClean="0">
                <a:latin typeface="Arial" charset="0"/>
                <a:cs typeface="Arial" charset="0"/>
              </a:rPr>
              <a:t>Axion </a:t>
            </a:r>
            <a:r>
              <a:rPr lang="de-DE" altLang="de-DE" sz="2400" b="1" dirty="0" err="1" smtClean="0">
                <a:latin typeface="Arial" charset="0"/>
                <a:cs typeface="Arial" charset="0"/>
              </a:rPr>
              <a:t>searches</a:t>
            </a:r>
            <a:r>
              <a:rPr lang="de-DE" altLang="de-DE" sz="2400" b="1" dirty="0" smtClean="0">
                <a:latin typeface="Arial" charset="0"/>
                <a:cs typeface="Arial" charset="0"/>
              </a:rPr>
              <a:t> in South Korea</a:t>
            </a:r>
            <a:endParaRPr lang="de-DE" altLang="de-DE" sz="2400" b="1" dirty="0">
              <a:latin typeface="Arial" charset="0"/>
              <a:cs typeface="Arial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3815" y="1799429"/>
            <a:ext cx="5694280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CAPP Ultra Low Temp. Axion Search in Korea - CULTASK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High B-field magnets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up to </a:t>
            </a:r>
            <a:r>
              <a:rPr lang="en-US" sz="24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25T</a:t>
            </a:r>
            <a:r>
              <a:rPr lang="en-US" sz="1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1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Quantum limited </a:t>
            </a:r>
            <a:r>
              <a:rPr lang="de-DE" sz="1800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amplifiers</a:t>
            </a:r>
            <a:endParaRPr lang="de-DE" sz="1800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1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High Q </a:t>
            </a:r>
            <a:r>
              <a:rPr lang="de-DE" sz="1800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Superconducting</a:t>
            </a:r>
            <a:r>
              <a:rPr lang="de-DE" sz="1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cavities</a:t>
            </a:r>
            <a:endParaRPr lang="de-DE" sz="1800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1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Large Volume Multi-</a:t>
            </a:r>
            <a:r>
              <a:rPr lang="de-DE" sz="1800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cell</a:t>
            </a:r>
            <a:r>
              <a:rPr lang="de-DE" sz="1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cavities</a:t>
            </a:r>
            <a:r>
              <a:rPr lang="de-DE" sz="1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800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de-DE" sz="1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de-DE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Experimets</a:t>
            </a:r>
            <a:r>
              <a:rPr lang="de-DE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CAPP </a:t>
            </a:r>
            <a:r>
              <a:rPr lang="de-DE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haloscopes</a:t>
            </a:r>
            <a:r>
              <a:rPr lang="de-DE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- CULTASK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CAST-CAPP -  </a:t>
            </a:r>
            <a:r>
              <a:rPr lang="de-DE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cavity</a:t>
            </a:r>
            <a:r>
              <a:rPr lang="de-DE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helioscope</a:t>
            </a:r>
            <a:endParaRPr lang="de-DE" sz="1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1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ARIADNE </a:t>
            </a:r>
            <a:r>
              <a:rPr lang="de-DE" sz="1800" b="1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de-DE" sz="1800" b="1" baseline="-250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endParaRPr lang="de-DE" sz="1800" b="1" baseline="-250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1800" b="1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srEDM</a:t>
            </a:r>
            <a:r>
              <a:rPr lang="de-DE" sz="1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GNOME, …</a:t>
            </a:r>
            <a:endParaRPr lang="en-US" sz="18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1490" y="3952439"/>
            <a:ext cx="3937466" cy="2869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7711" y="1806581"/>
            <a:ext cx="2725108" cy="2042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1420837" y="813693"/>
            <a:ext cx="61968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800" b="1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Center for Axion and Precision Physics Research</a:t>
            </a:r>
          </a:p>
          <a:p>
            <a:pPr lvl="0" algn="ctr"/>
            <a:r>
              <a:rPr lang="en-US" sz="1800" b="1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Institute </a:t>
            </a:r>
            <a:r>
              <a:rPr lang="en-US" sz="1800" b="1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Basic Science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74941" y="6543701"/>
            <a:ext cx="52597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de-DE" sz="1400" b="1" kern="1200" baseline="0" dirty="0" smtClean="0">
                <a:solidFill>
                  <a:srgbClr val="008080"/>
                </a:solidFill>
                <a:latin typeface="Times New Roman" pitchFamily="18" charset="0"/>
                <a:ea typeface="+mn-ea"/>
                <a:cs typeface="+mn-cs"/>
              </a:rPr>
              <a:t>RENATA </a:t>
            </a:r>
            <a:r>
              <a:rPr lang="de-DE" sz="1400" b="1" kern="1200" baseline="0" dirty="0" err="1" smtClean="0">
                <a:solidFill>
                  <a:srgbClr val="008080"/>
                </a:solidFill>
                <a:latin typeface="Times New Roman" pitchFamily="18" charset="0"/>
                <a:ea typeface="+mn-ea"/>
                <a:cs typeface="+mn-cs"/>
              </a:rPr>
              <a:t>Thematic</a:t>
            </a:r>
            <a:r>
              <a:rPr lang="de-DE" sz="1400" b="1" kern="1200" baseline="0" dirty="0" smtClean="0">
                <a:solidFill>
                  <a:srgbClr val="008080"/>
                </a:solidFill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de-DE" sz="1400" b="1" kern="1200" baseline="0" dirty="0" err="1" smtClean="0">
                <a:solidFill>
                  <a:srgbClr val="008080"/>
                </a:solidFill>
                <a:latin typeface="Times New Roman" pitchFamily="18" charset="0"/>
                <a:ea typeface="+mn-ea"/>
                <a:cs typeface="+mn-cs"/>
              </a:rPr>
              <a:t>meeting</a:t>
            </a:r>
            <a:r>
              <a:rPr lang="de-DE" sz="1400" b="1" kern="1200" baseline="0" dirty="0" smtClean="0">
                <a:solidFill>
                  <a:srgbClr val="008080"/>
                </a:solidFill>
                <a:latin typeface="Times New Roman" pitchFamily="18" charset="0"/>
                <a:ea typeface="+mn-ea"/>
                <a:cs typeface="+mn-cs"/>
              </a:rPr>
              <a:t> on Dark Matter @ LSC </a:t>
            </a:r>
            <a:r>
              <a:rPr lang="de-DE" sz="1400" b="1" kern="1200" dirty="0" smtClean="0">
                <a:solidFill>
                  <a:srgbClr val="008080"/>
                </a:solidFill>
                <a:latin typeface="Times New Roman" pitchFamily="18" charset="0"/>
                <a:ea typeface="+mn-ea"/>
                <a:cs typeface="+mn-cs"/>
              </a:rPr>
              <a:t>2018, Feb. 5-7</a:t>
            </a:r>
            <a:endParaRPr lang="de-DE" sz="1400" b="1" kern="1200" dirty="0">
              <a:solidFill>
                <a:srgbClr val="008080"/>
              </a:solidFill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4467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5219" y="2027616"/>
            <a:ext cx="61405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Investigtion</a:t>
            </a:r>
            <a:r>
              <a:rPr lang="de-DE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way</a:t>
            </a:r>
            <a:r>
              <a:rPr lang="de-DE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around</a:t>
            </a:r>
            <a:r>
              <a:rPr lang="de-DE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ctr"/>
            <a:r>
              <a:rPr lang="de-DE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Phase </a:t>
            </a:r>
            <a:r>
              <a:rPr lang="de-DE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matched</a:t>
            </a:r>
            <a:r>
              <a:rPr lang="de-DE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multi</a:t>
            </a:r>
            <a:r>
              <a:rPr lang="de-DE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cavity</a:t>
            </a:r>
            <a:r>
              <a:rPr lang="de-DE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experiments</a:t>
            </a:r>
            <a:r>
              <a:rPr lang="de-DE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 „Pizza </a:t>
            </a:r>
            <a:r>
              <a:rPr lang="de-DE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cavity</a:t>
            </a:r>
            <a:r>
              <a:rPr lang="de-DE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“ </a:t>
            </a:r>
            <a:r>
              <a:rPr lang="de-DE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reach</a:t>
            </a:r>
            <a:r>
              <a:rPr lang="de-DE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higher</a:t>
            </a:r>
            <a:r>
              <a:rPr lang="de-DE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masses</a:t>
            </a:r>
            <a:r>
              <a:rPr lang="de-DE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br>
              <a:rPr lang="de-DE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b="1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CAPP / ORGAN / ADMX</a:t>
            </a:r>
            <a:endParaRPr lang="en-US" sz="1800" b="1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674" y="3402730"/>
            <a:ext cx="8354688" cy="2737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262966" y="418300"/>
            <a:ext cx="6553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2400" b="1" dirty="0" err="1" smtClean="0">
                <a:latin typeface="Arial" charset="0"/>
                <a:cs typeface="Arial" charset="0"/>
              </a:rPr>
              <a:t>Cavities</a:t>
            </a:r>
            <a:r>
              <a:rPr lang="de-DE" altLang="de-DE" sz="2400" b="1" dirty="0" smtClean="0">
                <a:latin typeface="Arial" charset="0"/>
                <a:cs typeface="Arial" charset="0"/>
              </a:rPr>
              <a:t> </a:t>
            </a:r>
            <a:r>
              <a:rPr lang="de-DE" altLang="de-DE" sz="2400" b="1" dirty="0" err="1" smtClean="0">
                <a:latin typeface="Arial" charset="0"/>
                <a:cs typeface="Arial" charset="0"/>
              </a:rPr>
              <a:t>for</a:t>
            </a:r>
            <a:r>
              <a:rPr lang="de-DE" altLang="de-DE" sz="2400" b="1" dirty="0" smtClean="0">
                <a:latin typeface="Arial" charset="0"/>
                <a:cs typeface="Arial" charset="0"/>
              </a:rPr>
              <a:t> </a:t>
            </a:r>
            <a:r>
              <a:rPr lang="de-DE" altLang="de-DE" sz="2400" b="1" dirty="0" err="1" smtClean="0">
                <a:latin typeface="Arial" charset="0"/>
                <a:cs typeface="Arial" charset="0"/>
              </a:rPr>
              <a:t>higher</a:t>
            </a:r>
            <a:r>
              <a:rPr lang="de-DE" altLang="de-DE" sz="2400" b="1" dirty="0" smtClean="0">
                <a:latin typeface="Arial" charset="0"/>
                <a:cs typeface="Arial" charset="0"/>
              </a:rPr>
              <a:t> </a:t>
            </a:r>
            <a:r>
              <a:rPr lang="de-DE" altLang="de-DE" sz="2400" b="1" dirty="0" err="1" smtClean="0">
                <a:latin typeface="Arial" charset="0"/>
                <a:cs typeface="Arial" charset="0"/>
              </a:rPr>
              <a:t>frequencies</a:t>
            </a:r>
            <a:r>
              <a:rPr lang="de-DE" altLang="de-DE" sz="2400" b="1" dirty="0" smtClean="0">
                <a:latin typeface="Arial" charset="0"/>
                <a:cs typeface="Arial" charset="0"/>
              </a:rPr>
              <a:t>:</a:t>
            </a:r>
            <a:endParaRPr lang="de-DE" altLang="de-DE" sz="2400" b="1" dirty="0">
              <a:latin typeface="Arial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41095" y="998330"/>
            <a:ext cx="61405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Higher </a:t>
            </a:r>
            <a:r>
              <a:rPr lang="de-DE" sz="18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frequency</a:t>
            </a:r>
            <a:r>
              <a:rPr lang="de-DE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de-DE" sz="18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smaller</a:t>
            </a:r>
            <a:r>
              <a:rPr lang="de-DE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sz="18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cavity</a:t>
            </a:r>
            <a:r>
              <a:rPr lang="de-DE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br>
              <a:rPr lang="de-DE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</a:br>
            <a:r>
              <a:rPr lang="de-DE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de-DE" sz="18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smaller</a:t>
            </a:r>
            <a:r>
              <a:rPr lang="de-DE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Q-</a:t>
            </a:r>
            <a:r>
              <a:rPr lang="de-DE" sz="18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factor</a:t>
            </a:r>
            <a:r>
              <a:rPr lang="de-DE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 </a:t>
            </a:r>
            <a:r>
              <a:rPr lang="de-DE" sz="18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less</a:t>
            </a:r>
            <a:r>
              <a:rPr lang="de-DE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sz="18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sensitivity</a:t>
            </a:r>
            <a:endParaRPr lang="en-US" sz="1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448518" y="5024853"/>
            <a:ext cx="344050" cy="2390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77472" y="6083799"/>
            <a:ext cx="6140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See </a:t>
            </a:r>
            <a:r>
              <a:rPr lang="de-DE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de-DE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9137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7474" y="2961249"/>
            <a:ext cx="5643147" cy="362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513472" y="1150239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Stage I:</a:t>
            </a:r>
            <a:endParaRPr lang="en-US" sz="1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B=14 T, t= 1 </a:t>
            </a:r>
            <a:r>
              <a:rPr lang="en-US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yr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Tsys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=10K (HEMT), Q=50.000, </a:t>
            </a:r>
            <a:b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tuning with dielectric rod,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26.1-27.1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GHz</a:t>
            </a:r>
            <a:endParaRPr lang="en-US" sz="1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en-US" sz="1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altLang="zh-CN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Possible</a:t>
            </a:r>
            <a:r>
              <a:rPr lang="zh-CN" alt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upgrades: </a:t>
            </a:r>
            <a:br>
              <a:rPr lang="en-US" altLang="zh-CN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zh-CN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de-DE" altLang="zh-CN" sz="1200" b="1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sys</a:t>
            </a:r>
            <a:r>
              <a:rPr lang="de-DE" altLang="zh-CN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de-DE" altLang="zh-CN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quantum</a:t>
            </a:r>
            <a:r>
              <a:rPr lang="de-DE" altLang="zh-CN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zh-CN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limites</a:t>
            </a:r>
            <a:r>
              <a:rPr lang="de-DE" altLang="zh-CN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br>
              <a:rPr lang="de-DE" altLang="zh-CN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zh-CN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de-DE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n-US" altLang="zh-CN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28T</a:t>
            </a:r>
            <a:r>
              <a:rPr lang="zh-CN" alt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，</a:t>
            </a:r>
            <a:r>
              <a:rPr lang="de-DE" altLang="zh-CN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de-DE" altLang="zh-CN" sz="1200" b="1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sys</a:t>
            </a:r>
            <a:r>
              <a:rPr lang="de-DE" altLang="zh-CN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de-DE" altLang="zh-CN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sub</a:t>
            </a:r>
            <a:r>
              <a:rPr lang="de-DE" altLang="zh-CN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zh-CN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quantum</a:t>
            </a:r>
            <a:r>
              <a:rPr lang="de-DE" altLang="zh-CN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altLang="zh-CN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squeezed</a:t>
            </a:r>
            <a:r>
              <a:rPr lang="de-DE" altLang="zh-CN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zh-CN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vacuum</a:t>
            </a:r>
            <a:r>
              <a:rPr lang="de-DE" altLang="zh-CN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br>
              <a:rPr lang="de-DE" altLang="zh-CN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zh-CN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Multiple </a:t>
            </a:r>
            <a:r>
              <a:rPr lang="de-DE" altLang="zh-CN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cavity</a:t>
            </a:r>
            <a:r>
              <a:rPr lang="de-DE" altLang="zh-CN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zh-CN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approach</a:t>
            </a:r>
            <a:r>
              <a:rPr lang="de-DE" altLang="zh-CN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zh-CN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altLang="zh-CN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zh-CN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higher</a:t>
            </a:r>
            <a:r>
              <a:rPr lang="de-DE" altLang="zh-CN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zh-CN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frequencies</a:t>
            </a:r>
            <a:endParaRPr lang="de-DE" altLang="zh-CN" sz="1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551437" y="688294"/>
            <a:ext cx="299281" cy="4309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 bwMode="auto">
          <a:xfrm>
            <a:off x="4593102" y="2686924"/>
            <a:ext cx="476191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270000" y="418300"/>
            <a:ext cx="6553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2400" b="1" dirty="0" smtClean="0">
                <a:latin typeface="Arial" charset="0"/>
                <a:cs typeface="Arial" charset="0"/>
              </a:rPr>
              <a:t>Organ </a:t>
            </a:r>
            <a:r>
              <a:rPr lang="de-DE" altLang="de-DE" sz="2400" b="1" dirty="0" err="1" smtClean="0">
                <a:latin typeface="Arial" charset="0"/>
                <a:cs typeface="Arial" charset="0"/>
              </a:rPr>
              <a:t>cavity</a:t>
            </a:r>
            <a:r>
              <a:rPr lang="de-DE" altLang="de-DE" sz="2400" b="1" dirty="0" smtClean="0">
                <a:latin typeface="Arial" charset="0"/>
                <a:cs typeface="Arial" charset="0"/>
              </a:rPr>
              <a:t> </a:t>
            </a:r>
            <a:r>
              <a:rPr lang="de-DE" altLang="de-DE" sz="2400" b="1" dirty="0" err="1" smtClean="0">
                <a:latin typeface="Arial" charset="0"/>
                <a:cs typeface="Arial" charset="0"/>
              </a:rPr>
              <a:t>experiments</a:t>
            </a:r>
            <a:endParaRPr lang="de-DE" altLang="de-DE" sz="2400" b="1" dirty="0">
              <a:latin typeface="Arial" charset="0"/>
              <a:cs typeface="Arial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637692" y="799590"/>
            <a:ext cx="39670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Oscillating Resonant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Group </a:t>
            </a:r>
            <a:r>
              <a:rPr lang="en-US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AxioN</a:t>
            </a:r>
            <a:endParaRPr lang="en-US" sz="1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Perth, </a:t>
            </a:r>
            <a:r>
              <a:rPr lang="de-DE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Australia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786" y="766689"/>
            <a:ext cx="2404962" cy="180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7668899" y="3406691"/>
            <a:ext cx="16509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200" b="1" dirty="0" smtClean="0"/>
              <a:t>Stage I: 1 </a:t>
            </a:r>
            <a:r>
              <a:rPr lang="de-DE" sz="1200" b="1" dirty="0" err="1" smtClean="0"/>
              <a:t>year</a:t>
            </a:r>
            <a:endParaRPr lang="en-US" sz="1200" b="1" dirty="0"/>
          </a:p>
        </p:txBody>
      </p:sp>
      <p:cxnSp>
        <p:nvCxnSpPr>
          <p:cNvPr id="16" name="Straight Arrow Connector 15"/>
          <p:cNvCxnSpPr>
            <a:stCxn id="15" idx="1"/>
          </p:cNvCxnSpPr>
          <p:nvPr/>
        </p:nvCxnSpPr>
        <p:spPr bwMode="auto">
          <a:xfrm flipH="1">
            <a:off x="6689188" y="3545191"/>
            <a:ext cx="979711" cy="62588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Arrow Connector 18"/>
          <p:cNvCxnSpPr>
            <a:stCxn id="22" idx="1"/>
          </p:cNvCxnSpPr>
          <p:nvPr/>
        </p:nvCxnSpPr>
        <p:spPr bwMode="auto">
          <a:xfrm flipH="1">
            <a:off x="7265963" y="3958747"/>
            <a:ext cx="414655" cy="22639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" name="TextBox 21"/>
          <p:cNvSpPr txBox="1"/>
          <p:nvPr/>
        </p:nvSpPr>
        <p:spPr>
          <a:xfrm>
            <a:off x="7680618" y="3727914"/>
            <a:ext cx="16509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200" b="1" dirty="0" smtClean="0"/>
              <a:t>Stage II: 6 </a:t>
            </a:r>
            <a:r>
              <a:rPr lang="de-DE" sz="1200" b="1" dirty="0" err="1" smtClean="0"/>
              <a:t>yr</a:t>
            </a:r>
            <a:r>
              <a:rPr lang="de-DE" sz="1200" b="1" dirty="0" smtClean="0"/>
              <a:t>,</a:t>
            </a:r>
            <a:br>
              <a:rPr lang="de-DE" sz="1200" b="1" dirty="0" smtClean="0"/>
            </a:br>
            <a:r>
              <a:rPr lang="de-DE" sz="1200" b="1" dirty="0" err="1" smtClean="0"/>
              <a:t>quantum</a:t>
            </a:r>
            <a:r>
              <a:rPr lang="de-DE" sz="1200" b="1" dirty="0" smtClean="0"/>
              <a:t> </a:t>
            </a:r>
            <a:r>
              <a:rPr lang="de-DE" sz="1200" b="1" dirty="0" err="1" smtClean="0"/>
              <a:t>limit</a:t>
            </a:r>
            <a:endParaRPr lang="en-US" sz="12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7675937" y="4178070"/>
            <a:ext cx="16509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200" b="1" dirty="0" smtClean="0"/>
              <a:t>Stage II </a:t>
            </a:r>
            <a:r>
              <a:rPr lang="de-DE" sz="1200" b="1" dirty="0" err="1" smtClean="0"/>
              <a:t>with</a:t>
            </a:r>
            <a:r>
              <a:rPr lang="de-DE" sz="1200" b="1" dirty="0" smtClean="0"/>
              <a:t> 28T</a:t>
            </a:r>
            <a:endParaRPr lang="en-US" sz="1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7687662" y="4435978"/>
            <a:ext cx="12523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200" b="1" dirty="0" smtClean="0"/>
              <a:t>Sub </a:t>
            </a:r>
            <a:r>
              <a:rPr lang="de-DE" sz="1200" b="1" dirty="0" err="1" smtClean="0"/>
              <a:t>quantum</a:t>
            </a:r>
            <a:r>
              <a:rPr lang="de-DE" sz="1200" b="1" dirty="0" smtClean="0"/>
              <a:t> </a:t>
            </a:r>
            <a:r>
              <a:rPr lang="de-DE" sz="1200" b="1" dirty="0" err="1" smtClean="0"/>
              <a:t>limit</a:t>
            </a:r>
            <a:r>
              <a:rPr lang="de-DE" sz="1200" b="1" dirty="0" smtClean="0"/>
              <a:t> 14T</a:t>
            </a:r>
            <a:endParaRPr lang="en-US" sz="12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7685316" y="4996335"/>
            <a:ext cx="13250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200" b="1" dirty="0" smtClean="0"/>
              <a:t>Sub </a:t>
            </a:r>
            <a:r>
              <a:rPr lang="de-DE" sz="1200" b="1" dirty="0" err="1" smtClean="0"/>
              <a:t>quantum</a:t>
            </a:r>
            <a:r>
              <a:rPr lang="de-DE" sz="1200" b="1" dirty="0" smtClean="0"/>
              <a:t> </a:t>
            </a:r>
            <a:r>
              <a:rPr lang="de-DE" sz="1200" b="1" dirty="0" err="1" smtClean="0"/>
              <a:t>limit</a:t>
            </a:r>
            <a:r>
              <a:rPr lang="de-DE" sz="1200" b="1" dirty="0" smtClean="0"/>
              <a:t> 28T</a:t>
            </a:r>
            <a:endParaRPr lang="en-US" sz="1200" b="1" dirty="0"/>
          </a:p>
        </p:txBody>
      </p:sp>
      <p:cxnSp>
        <p:nvCxnSpPr>
          <p:cNvPr id="29" name="Straight Arrow Connector 28"/>
          <p:cNvCxnSpPr/>
          <p:nvPr/>
        </p:nvCxnSpPr>
        <p:spPr bwMode="auto">
          <a:xfrm flipH="1" flipV="1">
            <a:off x="7287065" y="5043268"/>
            <a:ext cx="419345" cy="11592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Straight Arrow Connector 29"/>
          <p:cNvCxnSpPr>
            <a:stCxn id="23" idx="1"/>
          </p:cNvCxnSpPr>
          <p:nvPr/>
        </p:nvCxnSpPr>
        <p:spPr bwMode="auto">
          <a:xfrm flipH="1">
            <a:off x="7280031" y="4316570"/>
            <a:ext cx="395906" cy="17805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Straight Arrow Connector 31"/>
          <p:cNvCxnSpPr/>
          <p:nvPr/>
        </p:nvCxnSpPr>
        <p:spPr bwMode="auto">
          <a:xfrm flipH="1">
            <a:off x="7322234" y="4652752"/>
            <a:ext cx="419344" cy="1795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769756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00" y="469751"/>
            <a:ext cx="8966200" cy="585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8058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8892" y="1012249"/>
            <a:ext cx="6208393" cy="3857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954993"/>
            <a:ext cx="3164294" cy="1752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-74428" y="3215806"/>
            <a:ext cx="326419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de-DE" altLang="en-US" sz="2000" b="1" kern="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>Axion in B </a:t>
            </a:r>
            <a:r>
              <a:rPr lang="de-DE" altLang="en-US" sz="2000" b="1" kern="0" dirty="0" err="1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>field</a:t>
            </a:r>
            <a:r>
              <a:rPr lang="de-DE" altLang="en-US" sz="2000" b="1" kern="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altLang="en-US" sz="2000" b="1" kern="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/>
            </a:r>
            <a:br>
              <a:rPr lang="de-DE" altLang="en-US" sz="2000" b="1" kern="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</a:br>
            <a:r>
              <a:rPr lang="de-DE" altLang="en-US" sz="2000" b="1" kern="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de-DE" altLang="en-US" sz="2000" b="1" kern="0" dirty="0" err="1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>oscillating</a:t>
            </a:r>
            <a:r>
              <a:rPr lang="de-DE" altLang="en-US" sz="2000" b="1" kern="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altLang="en-US" sz="2000" b="1" kern="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>E-</a:t>
            </a:r>
            <a:r>
              <a:rPr lang="de-DE" altLang="en-US" sz="2000" b="1" kern="0" dirty="0" err="1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>field</a:t>
            </a:r>
            <a:endParaRPr lang="en-US" altLang="en-US" sz="2000" b="1" kern="0" dirty="0" smtClean="0">
              <a:solidFill>
                <a:srgbClr val="000000"/>
              </a:solidFill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848986" y="6136148"/>
            <a:ext cx="43380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smtClean="0"/>
              <a:t>D</a:t>
            </a:r>
            <a:r>
              <a:rPr lang="en-GB" sz="1200" b="1" dirty="0"/>
              <a:t>. Horns, J. </a:t>
            </a:r>
            <a:r>
              <a:rPr lang="en-GB" sz="1200" b="1" dirty="0" err="1"/>
              <a:t>Jaeckel</a:t>
            </a:r>
            <a:r>
              <a:rPr lang="en-GB" sz="1200" b="1" dirty="0"/>
              <a:t>, A. Lindner, A. </a:t>
            </a:r>
            <a:r>
              <a:rPr lang="en-GB" sz="1200" b="1" dirty="0" err="1"/>
              <a:t>Lobanov</a:t>
            </a:r>
            <a:r>
              <a:rPr lang="en-GB" sz="1200" b="1" dirty="0"/>
              <a:t>, J. Redondo </a:t>
            </a:r>
            <a:r>
              <a:rPr lang="en-GB" sz="1200" b="1" dirty="0" smtClean="0"/>
              <a:t/>
            </a:r>
            <a:br>
              <a:rPr lang="en-GB" sz="1200" b="1" dirty="0" smtClean="0"/>
            </a:br>
            <a:r>
              <a:rPr lang="en-GB" sz="1200" b="1" dirty="0" smtClean="0"/>
              <a:t>and </a:t>
            </a:r>
            <a:r>
              <a:rPr lang="en-GB" sz="1200" b="1" dirty="0"/>
              <a:t>A. </a:t>
            </a:r>
            <a:r>
              <a:rPr lang="en-GB" sz="1200" b="1" dirty="0" smtClean="0"/>
              <a:t>Ringwald</a:t>
            </a:r>
            <a:r>
              <a:rPr lang="de-DE" sz="1200" b="1" dirty="0"/>
              <a:t> </a:t>
            </a:r>
            <a:r>
              <a:rPr lang="en-US" sz="1200" b="1" dirty="0" smtClean="0"/>
              <a:t>JCAP </a:t>
            </a:r>
            <a:r>
              <a:rPr lang="en-US" sz="1200" b="1" dirty="0"/>
              <a:t>1304 (2013) 016 </a:t>
            </a:r>
            <a:r>
              <a:rPr lang="en-US" sz="1200" b="1" i="1" dirty="0"/>
              <a:t>[</a:t>
            </a:r>
            <a:r>
              <a:rPr lang="en-US" sz="1200" b="1" dirty="0" smtClean="0"/>
              <a:t>arXiv:1212.2970].</a:t>
            </a:r>
            <a:r>
              <a:rPr lang="en-US" sz="1200" b="1" dirty="0"/>
              <a:t/>
            </a:r>
            <a:br>
              <a:rPr lang="en-US" sz="1200" b="1" dirty="0"/>
            </a:br>
            <a:endParaRPr lang="de-DE" sz="1200" b="1" dirty="0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144984" y="418300"/>
            <a:ext cx="678157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400" b="1" kern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Effect of Dielectric</a:t>
            </a:r>
            <a:endParaRPr lang="de-DE" altLang="de-DE" sz="2400" b="1" dirty="0">
              <a:latin typeface="Arial" charset="0"/>
              <a:cs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/>
              <p:cNvSpPr/>
              <p:nvPr/>
            </p:nvSpPr>
            <p:spPr>
              <a:xfrm>
                <a:off x="2615612" y="4945183"/>
                <a:ext cx="6738526" cy="105439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400" b="1" i="1">
                              <a:latin typeface="Cambria Math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de-DE" sz="2400" b="1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de-DE" sz="2400" b="1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latin typeface="Cambria Math"/>
                                    </a:rPr>
                                    <m:t>𝑷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latin typeface="Cambria Math"/>
                                    </a:rPr>
                                    <m:t>𝑨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US" sz="2400" b="1" i="1">
                              <a:latin typeface="Cambria Math"/>
                            </a:rPr>
                            <m:t>𝒎𝒊𝒓𝒓𝒐𝒓</m:t>
                          </m:r>
                        </m:sub>
                      </m:sSub>
                      <m:r>
                        <a:rPr lang="de-DE" sz="2400" b="1" i="1">
                          <a:latin typeface="Cambria Math"/>
                        </a:rPr>
                        <m:t>~ </m:t>
                      </m:r>
                      <m:r>
                        <a:rPr lang="de-DE" sz="2400" b="1" i="1">
                          <a:latin typeface="Cambria Math"/>
                        </a:rPr>
                        <m:t>𝟐</m:t>
                      </m:r>
                      <m:r>
                        <a:rPr lang="de-DE" sz="2400" b="1" i="1">
                          <a:latin typeface="Cambria Math"/>
                        </a:rPr>
                        <m:t>∙</m:t>
                      </m:r>
                      <m:sSup>
                        <m:sSupPr>
                          <m:ctrlPr>
                            <a:rPr lang="de-DE" sz="24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1" i="1">
                              <a:latin typeface="Cambria Math"/>
                            </a:rPr>
                            <m:t>𝟏𝟎</m:t>
                          </m:r>
                        </m:e>
                        <m:sup>
                          <m:r>
                            <a:rPr lang="de-DE" sz="2400" b="1" i="1">
                              <a:latin typeface="Cambria Math"/>
                            </a:rPr>
                            <m:t>−</m:t>
                          </m:r>
                          <m:r>
                            <a:rPr lang="en-US" sz="2400" b="1" i="1">
                              <a:latin typeface="Cambria Math"/>
                            </a:rPr>
                            <m:t>𝟐𝟕</m:t>
                          </m:r>
                        </m:sup>
                      </m:sSup>
                      <m:box>
                        <m:boxPr>
                          <m:ctrlPr>
                            <a:rPr lang="de-DE" sz="2400" b="1" i="1"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de-DE" sz="2400" b="1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b="1" i="1">
                                  <a:latin typeface="Cambria Math"/>
                                </a:rPr>
                                <m:t>𝑾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de-DE" sz="2400" b="1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1" i="1">
                                      <a:latin typeface="Cambria Math"/>
                                    </a:rPr>
                                    <m:t>𝒎</m:t>
                                  </m:r>
                                </m:e>
                                <m:sup>
                                  <m:r>
                                    <a:rPr lang="en-US" sz="2400" b="1" i="1"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p>
                            </m:den>
                          </m:f>
                        </m:e>
                      </m:box>
                      <m:sSup>
                        <m:sSupPr>
                          <m:ctrlPr>
                            <a:rPr lang="de-DE" sz="2400" b="1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de-DE" sz="2400" b="1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de-DE" sz="2400" b="1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de-DE" sz="2400" b="1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latin typeface="Cambria Math"/>
                                        </a:rPr>
                                        <m:t>𝑩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latin typeface="Cambria Math"/>
                                        </a:rPr>
                                        <m:t>||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2400" b="1" i="1">
                                      <a:latin typeface="Cambria Math"/>
                                    </a:rPr>
                                    <m:t>𝟏𝟎</m:t>
                                  </m:r>
                                  <m:r>
                                    <a:rPr lang="en-US" sz="2400" b="1" i="1"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a:rPr lang="en-US" sz="2400" b="1" i="1">
                                      <a:latin typeface="Cambria Math"/>
                                    </a:rPr>
                                    <m:t>𝑻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de-DE" sz="2400" b="1" i="1">
                              <a:latin typeface="Cambria Math"/>
                            </a:rPr>
                            <m:t>𝟐</m:t>
                          </m:r>
                        </m:sup>
                      </m:sSup>
                      <m:sSup>
                        <m:sSupPr>
                          <m:ctrlPr>
                            <a:rPr lang="de-DE" sz="2400" b="1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de-DE" sz="2400" b="1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de-DE" sz="2400" b="1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1" i="1">
                                      <a:latin typeface="Cambria Math"/>
                                    </a:rPr>
                                    <m:t>𝒈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latin typeface="Cambria Math"/>
                                    </a:rPr>
                                    <m:t>𝒂</m:t>
                                  </m:r>
                                  <m:r>
                                    <a:rPr lang="en-US" sz="2400" b="1" i="1">
                                      <a:latin typeface="Cambria Math"/>
                                    </a:rPr>
                                    <m:t>𝜸𝜸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de-DE" sz="2400" b="1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1" i="1">
                                      <a:latin typeface="Cambria Math"/>
                                    </a:rPr>
                                    <m:t>𝒎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latin typeface="Cambria Math"/>
                                    </a:rPr>
                                    <m:t>𝒂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de-DE" sz="2400" b="1" i="1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de-DE" sz="2400" b="1" dirty="0"/>
              </a:p>
            </p:txBody>
          </p:sp>
        </mc:Choice>
        <mc:Fallback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5612" y="4945183"/>
                <a:ext cx="6738526" cy="105439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Slide Number Placeholder 1"/>
          <p:cNvSpPr txBox="1">
            <a:spLocks/>
          </p:cNvSpPr>
          <p:nvPr/>
        </p:nvSpPr>
        <p:spPr bwMode="auto">
          <a:xfrm>
            <a:off x="8582525" y="6552499"/>
            <a:ext cx="60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r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r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r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r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6290A842-8181-4725-80E2-8DAB8011A379}" type="slidenum">
              <a:rPr lang="en-US" altLang="de-DE" smtClean="0"/>
              <a:pPr/>
              <a:t>25</a:t>
            </a:fld>
            <a:endParaRPr lang="en-US" altLang="de-DE" dirty="0"/>
          </a:p>
        </p:txBody>
      </p:sp>
      <p:sp>
        <p:nvSpPr>
          <p:cNvPr id="13" name="Textfeld 15"/>
          <p:cNvSpPr txBox="1"/>
          <p:nvPr/>
        </p:nvSpPr>
        <p:spPr>
          <a:xfrm>
            <a:off x="78942" y="968922"/>
            <a:ext cx="38660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Lucida Calligraphy" panose="03010101010101010101" pitchFamily="66" charset="0"/>
                <a:cs typeface="Calibri" panose="020F0502020204030204" pitchFamily="34" charset="0"/>
              </a:rPr>
              <a:t>a</a:t>
            </a:r>
            <a:endParaRPr lang="de-DE" sz="2400" dirty="0">
              <a:latin typeface="Lucida Calligraphy" panose="03010101010101010101" pitchFamily="66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23"/>
              <p:cNvSpPr/>
              <p:nvPr/>
            </p:nvSpPr>
            <p:spPr>
              <a:xfrm>
                <a:off x="1786995" y="2131958"/>
                <a:ext cx="513281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1">
                          <a:latin typeface="Cambria Math"/>
                          <a:ea typeface="Calibri"/>
                          <a:cs typeface="Times New Roman"/>
                        </a:rPr>
                        <m:t>𝐁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>
          <p:sp>
            <p:nvSpPr>
              <p:cNvPr id="1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6995" y="2131958"/>
                <a:ext cx="513281" cy="5232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-74428" y="4025895"/>
            <a:ext cx="31153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2000" b="1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>At surfaces with transition of </a:t>
            </a:r>
            <a:r>
              <a:rPr lang="el-GR" altLang="en-US" sz="2000" b="1" kern="0" dirty="0">
                <a:solidFill>
                  <a:srgbClr val="000000"/>
                </a:solidFill>
                <a:latin typeface="Arial" panose="020B0604020202020204" pitchFamily="34" charset="0"/>
                <a:ea typeface="Cambria Math"/>
                <a:cs typeface="Arial" panose="020B0604020202020204" pitchFamily="34" charset="0"/>
                <a:sym typeface="Wingdings" panose="05000000000000000000" pitchFamily="2" charset="2"/>
              </a:rPr>
              <a:t>ε</a:t>
            </a:r>
            <a:r>
              <a:rPr lang="en-US" altLang="en-US" sz="2000" b="1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>: </a:t>
            </a:r>
            <a:endParaRPr lang="en-US" altLang="en-US" sz="2000" b="1" kern="0" dirty="0" smtClean="0">
              <a:solidFill>
                <a:srgbClr val="000000"/>
              </a:solidFill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lvl="0" algn="ctr"/>
            <a:r>
              <a:rPr lang="en-US" altLang="en-US" sz="2000" b="1" kern="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altLang="en-US" sz="2000" b="1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>Discontinuity </a:t>
            </a:r>
            <a:r>
              <a:rPr lang="en-US" altLang="en-US" sz="2000" b="1" kern="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/>
            </a:r>
            <a:br>
              <a:rPr lang="en-US" altLang="en-US" sz="2000" b="1" kern="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</a:br>
            <a:r>
              <a:rPr lang="en-US" altLang="en-US" sz="2000" b="1" kern="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>of </a:t>
            </a:r>
            <a:r>
              <a:rPr lang="en-US" altLang="en-US" sz="2000" b="1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>E-field</a:t>
            </a:r>
          </a:p>
          <a:p>
            <a:pPr lvl="0" algn="ctr"/>
            <a:r>
              <a:rPr lang="en-US" altLang="en-US" sz="2000" b="1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> Emission </a:t>
            </a:r>
            <a:r>
              <a:rPr lang="en-US" altLang="en-US" sz="2000" b="1" kern="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/>
            </a:r>
            <a:br>
              <a:rPr lang="en-US" altLang="en-US" sz="2000" b="1" kern="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</a:br>
            <a:r>
              <a:rPr lang="en-US" altLang="en-US" sz="2000" b="1" kern="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>of </a:t>
            </a:r>
            <a:r>
              <a:rPr lang="en-US" altLang="en-US" sz="2000" b="1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>photons </a:t>
            </a:r>
            <a:endParaRPr lang="en-US" altLang="en-US" sz="2000" b="1" kern="0" dirty="0">
              <a:solidFill>
                <a:srgbClr val="000000"/>
              </a:solidFill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039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53481" y="5196500"/>
            <a:ext cx="22226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1200" b="1" kern="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>Axion induced electric field oscillation</a:t>
            </a:r>
            <a:endParaRPr lang="de-DE" sz="1200" dirty="0">
              <a:solidFill>
                <a:srgbClr val="008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921373" y="4905280"/>
            <a:ext cx="222262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1200" b="1" kern="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>Emitted wave</a:t>
            </a:r>
            <a:endParaRPr lang="de-DE" sz="1200" dirty="0">
              <a:solidFill>
                <a:srgbClr val="008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53219" y="404199"/>
            <a:ext cx="284882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1200" b="1" kern="0" dirty="0" smtClean="0">
                <a:solidFill>
                  <a:schemeClr val="bg1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>Simulation performed with ELMER</a:t>
            </a:r>
            <a:endParaRPr lang="de-DE" sz="1200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165173" y="406083"/>
            <a:ext cx="22910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kern="0" dirty="0">
                <a:solidFill>
                  <a:schemeClr val="bg1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https://www.csc.fi/web/elmer</a:t>
            </a:r>
          </a:p>
        </p:txBody>
      </p:sp>
      <p:pic>
        <p:nvPicPr>
          <p:cNvPr id="9" name="cylinder-sapphire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6775" y="452739"/>
            <a:ext cx="7947807" cy="5997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614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582525" y="6552499"/>
            <a:ext cx="609600" cy="457200"/>
          </a:xfrm>
          <a:prstGeom prst="rect">
            <a:avLst/>
          </a:prstGeom>
        </p:spPr>
        <p:txBody>
          <a:bodyPr/>
          <a:lstStyle/>
          <a:p>
            <a:fld id="{ADDE3832-3E36-4F3E-BE66-838FA953CCF2}" type="slidenum">
              <a:rPr lang="en-US" altLang="de-DE" smtClean="0"/>
              <a:pPr/>
              <a:t>27</a:t>
            </a:fld>
            <a:endParaRPr lang="en-US" altLang="de-DE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304800" y="1218710"/>
            <a:ext cx="8458200" cy="61722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Tx/>
              <a:buNone/>
            </a:pPr>
            <a:r>
              <a:rPr lang="en-US" altLang="en-US" sz="1800" b="1" kern="0" dirty="0" smtClean="0">
                <a:ea typeface="ＭＳ Ｐゴシック" charset="-128"/>
              </a:rPr>
              <a:t> </a:t>
            </a: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206" y="1215792"/>
            <a:ext cx="4316422" cy="477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Rectangle 28"/>
          <p:cNvSpPr/>
          <p:nvPr/>
        </p:nvSpPr>
        <p:spPr>
          <a:xfrm>
            <a:off x="2650961" y="439361"/>
            <a:ext cx="38250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Tx/>
              <a:buNone/>
            </a:pPr>
            <a:r>
              <a:rPr lang="en-US" altLang="en-US" sz="2400" b="1" kern="0" dirty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Dish </a:t>
            </a:r>
            <a:r>
              <a:rPr lang="en-US" altLang="en-US" sz="2400" b="1" kern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antenna </a:t>
            </a:r>
            <a:r>
              <a:rPr lang="en-US" altLang="en-US" sz="2400" b="1" kern="0" dirty="0" err="1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haloscope</a:t>
            </a:r>
            <a:r>
              <a:rPr lang="en-US" altLang="en-US" sz="2400" b="1" kern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:</a:t>
            </a:r>
            <a:endParaRPr lang="en-US" altLang="en-US" sz="2400" b="1" kern="0" dirty="0"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5036558" y="3208319"/>
            <a:ext cx="35982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800" b="1" dirty="0" smtClean="0">
                <a:solidFill>
                  <a:srgbClr val="008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Broadband approach</a:t>
            </a:r>
            <a:endParaRPr lang="de-DE" sz="18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75238" y="3584798"/>
            <a:ext cx="37279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en-US" sz="1800" b="1" kern="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>Also works for kinetic mixing</a:t>
            </a:r>
          </a:p>
          <a:p>
            <a:pPr algn="l"/>
            <a:r>
              <a:rPr lang="en-US" sz="1800" b="1" kern="0" dirty="0" smtClean="0">
                <a:solidFill>
                  <a:srgbClr val="008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> Hidden photon search: </a:t>
            </a:r>
            <a:br>
              <a:rPr lang="en-US" sz="1800" b="1" kern="0" dirty="0" smtClean="0">
                <a:solidFill>
                  <a:srgbClr val="008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</a:br>
            <a:r>
              <a:rPr lang="en-US" sz="1800" b="1" kern="0" dirty="0" smtClean="0">
                <a:solidFill>
                  <a:srgbClr val="008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>no B-field needed</a:t>
            </a:r>
            <a:endParaRPr lang="de-DE" dirty="0">
              <a:solidFill>
                <a:srgbClr val="008000"/>
              </a:solidFill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216475" y="1341234"/>
            <a:ext cx="2440833" cy="1202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35"/>
              <p:cNvSpPr/>
              <p:nvPr/>
            </p:nvSpPr>
            <p:spPr>
              <a:xfrm>
                <a:off x="6646349" y="2094231"/>
                <a:ext cx="513281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1">
                          <a:latin typeface="Cambria Math"/>
                          <a:ea typeface="Calibri"/>
                          <a:cs typeface="Times New Roman"/>
                        </a:rPr>
                        <m:t>𝐁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36" name="Rectangle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6349" y="2094231"/>
                <a:ext cx="513281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/>
          <p:cNvSpPr/>
          <p:nvPr/>
        </p:nvSpPr>
        <p:spPr>
          <a:xfrm>
            <a:off x="5560660" y="4858319"/>
            <a:ext cx="372797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en-US" sz="1800" b="1" kern="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>For axion search: </a:t>
            </a:r>
            <a:br>
              <a:rPr lang="en-US" altLang="en-US" sz="1800" b="1" kern="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</a:br>
            <a:r>
              <a:rPr lang="en-US" altLang="en-US" sz="1800" b="1" kern="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>Need large area or</a:t>
            </a:r>
          </a:p>
          <a:p>
            <a:pPr algn="l"/>
            <a:r>
              <a:rPr lang="de-DE" sz="1800" b="1" kern="0" dirty="0" err="1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>Extremely</a:t>
            </a:r>
            <a:r>
              <a:rPr lang="de-DE" sz="1800" b="1" kern="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> sensitive </a:t>
            </a:r>
            <a:r>
              <a:rPr lang="de-DE" sz="1800" b="1" kern="0" dirty="0" err="1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>detector</a:t>
            </a:r>
            <a:endParaRPr lang="de-DE" sz="1800" b="1" kern="0" dirty="0" smtClean="0">
              <a:solidFill>
                <a:srgbClr val="000000"/>
              </a:solidFill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algn="l"/>
            <a:r>
              <a:rPr lang="de-DE" sz="1800" b="1" kern="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>[BRASS @ Uni Hamburg/DESY]</a:t>
            </a:r>
            <a:endParaRPr lang="de-DE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5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425" y="1153517"/>
            <a:ext cx="6915150" cy="429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460" y="1131026"/>
            <a:ext cx="6905625" cy="430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3007408" y="493040"/>
            <a:ext cx="32800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altLang="en-US" sz="2400" b="1" kern="0" dirty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Dielectric </a:t>
            </a:r>
            <a:r>
              <a:rPr lang="en-US" altLang="en-US" sz="2400" b="1" kern="0" dirty="0" err="1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haloscope</a:t>
            </a:r>
            <a:r>
              <a:rPr lang="en-US" altLang="en-US" sz="2400" b="1" kern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:</a:t>
            </a:r>
            <a:endParaRPr lang="en-US" altLang="en-US" sz="2400" b="1" kern="0" dirty="0"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515527" y="5416637"/>
            <a:ext cx="7741624" cy="1320685"/>
            <a:chOff x="515527" y="5416637"/>
            <a:chExt cx="7741624" cy="1320685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" name="Rectangle 4"/>
                <p:cNvSpPr/>
                <p:nvPr/>
              </p:nvSpPr>
              <p:spPr>
                <a:xfrm>
                  <a:off x="515527" y="5416637"/>
                  <a:ext cx="7086724" cy="110055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DE" sz="2400" b="1" i="1" smtClean="0">
                                <a:latin typeface="Cambria Math"/>
                                <a:ea typeface="SimSun"/>
                              </a:rPr>
                            </m:ctrlPr>
                          </m:sSubPr>
                          <m:e>
                            <m:d>
                              <m:dPr>
                                <m:ctrlPr>
                                  <a:rPr lang="de-DE" sz="2400" b="1" i="1">
                                    <a:effectLst/>
                                    <a:latin typeface="Cambria Math"/>
                                    <a:ea typeface="SimSun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de-DE" sz="2400" b="1" i="1">
                                        <a:effectLst/>
                                        <a:latin typeface="Cambria Math"/>
                                        <a:ea typeface="SimSun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400" b="1" i="1">
                                        <a:effectLst/>
                                        <a:latin typeface="Cambria Math"/>
                                        <a:ea typeface="SimSun"/>
                                        <a:cs typeface="Times New Roman"/>
                                      </a:rPr>
                                      <m:t>𝑷</m:t>
                                    </m:r>
                                  </m:num>
                                  <m:den>
                                    <m:r>
                                      <a:rPr lang="en-US" sz="2400" b="1" i="1">
                                        <a:effectLst/>
                                        <a:latin typeface="Cambria Math"/>
                                        <a:ea typeface="SimSun"/>
                                        <a:cs typeface="Times New Roman"/>
                                      </a:rPr>
                                      <m:t>𝑨</m:t>
                                    </m:r>
                                  </m:den>
                                </m:f>
                              </m:e>
                            </m:d>
                          </m:e>
                          <m:sub>
                            <m:r>
                              <a:rPr lang="en-US" sz="2400" b="1" i="1">
                                <a:effectLst/>
                                <a:latin typeface="Cambria Math"/>
                                <a:ea typeface="SimSun"/>
                                <a:cs typeface="Times New Roman"/>
                              </a:rPr>
                              <m:t>𝒄𝒂𝒗𝒊𝒕𝒚</m:t>
                            </m:r>
                          </m:sub>
                        </m:sSub>
                        <m:r>
                          <a:rPr lang="en-US" sz="2400" b="1" i="1">
                            <a:effectLst/>
                            <a:latin typeface="Cambria Math"/>
                            <a:ea typeface="SimSun"/>
                            <a:cs typeface="Times New Roman"/>
                          </a:rPr>
                          <m:t>~ </m:t>
                        </m:r>
                        <m:r>
                          <a:rPr lang="en-US" sz="2400" b="1" i="1">
                            <a:effectLst/>
                            <a:latin typeface="Cambria Math"/>
                            <a:ea typeface="SimSun"/>
                            <a:cs typeface="Times New Roman"/>
                          </a:rPr>
                          <m:t>𝟐</m:t>
                        </m:r>
                        <m:r>
                          <a:rPr lang="en-US" sz="2400" b="1" i="1">
                            <a:effectLst/>
                            <a:latin typeface="Cambria Math"/>
                            <a:ea typeface="SimSun"/>
                            <a:cs typeface="Times New Roman"/>
                          </a:rPr>
                          <m:t>∙</m:t>
                        </m:r>
                        <m:sSup>
                          <m:sSupPr>
                            <m:ctrlPr>
                              <a:rPr lang="de-DE" sz="2400" b="1" i="1">
                                <a:effectLst/>
                                <a:latin typeface="Cambria Math"/>
                                <a:ea typeface="SimSun"/>
                              </a:rPr>
                            </m:ctrlPr>
                          </m:sSupPr>
                          <m:e>
                            <m:r>
                              <a:rPr lang="en-US" sz="2400" b="1" i="1">
                                <a:effectLst/>
                                <a:latin typeface="Cambria Math"/>
                                <a:ea typeface="SimSun"/>
                                <a:cs typeface="Times New Roman"/>
                              </a:rPr>
                              <m:t>𝟏𝟎</m:t>
                            </m:r>
                          </m:e>
                          <m:sup>
                            <m:r>
                              <a:rPr lang="en-US" sz="2400" b="1" i="1">
                                <a:effectLst/>
                                <a:latin typeface="Cambria Math"/>
                                <a:ea typeface="SimSun"/>
                                <a:cs typeface="Times New Roman"/>
                              </a:rPr>
                              <m:t>−</m:t>
                            </m:r>
                            <m:r>
                              <a:rPr lang="en-US" sz="2400" b="1" i="1">
                                <a:effectLst/>
                                <a:latin typeface="Cambria Math"/>
                                <a:ea typeface="SimSun"/>
                                <a:cs typeface="Times New Roman"/>
                              </a:rPr>
                              <m:t>𝟐𝟕</m:t>
                            </m:r>
                          </m:sup>
                        </m:sSup>
                        <m:box>
                          <m:boxPr>
                            <m:ctrlPr>
                              <a:rPr lang="de-DE" sz="2400" b="1" i="1">
                                <a:effectLst/>
                                <a:latin typeface="Cambria Math"/>
                                <a:ea typeface="SimSun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de-DE" sz="2400" b="1" i="1">
                                    <a:effectLst/>
                                    <a:latin typeface="Cambria Math"/>
                                    <a:ea typeface="SimSun"/>
                                  </a:rPr>
                                </m:ctrlPr>
                              </m:fPr>
                              <m:num>
                                <m:r>
                                  <a:rPr lang="en-US" sz="2400" b="1" i="1">
                                    <a:effectLst/>
                                    <a:latin typeface="Cambria Math"/>
                                    <a:ea typeface="SimSun"/>
                                    <a:cs typeface="Times New Roman"/>
                                  </a:rPr>
                                  <m:t>𝑾</m:t>
                                </m:r>
                              </m:num>
                              <m:den>
                                <m:sSup>
                                  <m:sSupPr>
                                    <m:ctrlPr>
                                      <a:rPr lang="de-DE" sz="2400" b="1" i="1">
                                        <a:effectLst/>
                                        <a:latin typeface="Cambria Math"/>
                                        <a:ea typeface="SimSun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b="1" i="1">
                                        <a:effectLst/>
                                        <a:latin typeface="Cambria Math"/>
                                        <a:ea typeface="SimSun"/>
                                        <a:cs typeface="Times New Roman"/>
                                      </a:rPr>
                                      <m:t>𝒎</m:t>
                                    </m:r>
                                  </m:e>
                                  <m:sup>
                                    <m:r>
                                      <a:rPr lang="en-US" sz="2400" b="1" i="1">
                                        <a:effectLst/>
                                        <a:latin typeface="Cambria Math"/>
                                        <a:ea typeface="SimSun"/>
                                        <a:cs typeface="Times New Roman"/>
                                      </a:rPr>
                                      <m:t>𝟐</m:t>
                                    </m:r>
                                  </m:sup>
                                </m:sSup>
                              </m:den>
                            </m:f>
                          </m:e>
                        </m:box>
                        <m:sSup>
                          <m:sSupPr>
                            <m:ctrlPr>
                              <a:rPr lang="de-DE" sz="2400" b="1" i="1">
                                <a:effectLst/>
                                <a:latin typeface="Cambria Math"/>
                                <a:ea typeface="SimSun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de-DE" sz="2400" b="1" i="1">
                                    <a:effectLst/>
                                    <a:latin typeface="Cambria Math"/>
                                    <a:ea typeface="SimSun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de-DE" sz="2400" b="1" i="1">
                                        <a:effectLst/>
                                        <a:latin typeface="Cambria Math"/>
                                        <a:ea typeface="SimSun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de-DE" sz="2400" b="1" i="1">
                                            <a:effectLst/>
                                            <a:latin typeface="Cambria Math"/>
                                            <a:ea typeface="SimSun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b="1" i="1">
                                            <a:effectLst/>
                                            <a:latin typeface="Cambria Math"/>
                                            <a:ea typeface="SimSun"/>
                                            <a:cs typeface="Times New Roman"/>
                                          </a:rPr>
                                          <m:t>𝑩</m:t>
                                        </m:r>
                                      </m:e>
                                      <m:sub>
                                        <m:r>
                                          <a:rPr lang="en-US" sz="2400" b="1" i="1">
                                            <a:effectLst/>
                                            <a:latin typeface="Cambria Math"/>
                                            <a:ea typeface="SimSun"/>
                                            <a:cs typeface="Times New Roman"/>
                                          </a:rPr>
                                          <m:t>||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2400" b="1" i="1">
                                        <a:effectLst/>
                                        <a:latin typeface="Cambria Math"/>
                                        <a:ea typeface="SimSun"/>
                                        <a:cs typeface="Times New Roman"/>
                                      </a:rPr>
                                      <m:t>𝟏𝟎</m:t>
                                    </m:r>
                                    <m:r>
                                      <a:rPr lang="en-US" sz="2400" b="1" i="1">
                                        <a:effectLst/>
                                        <a:latin typeface="Cambria Math"/>
                                        <a:ea typeface="SimSun"/>
                                        <a:cs typeface="Times New Roman"/>
                                      </a:rPr>
                                      <m:t> </m:t>
                                    </m:r>
                                    <m:r>
                                      <a:rPr lang="en-US" sz="2400" b="1" i="1">
                                        <a:effectLst/>
                                        <a:latin typeface="Cambria Math"/>
                                        <a:ea typeface="SimSun"/>
                                        <a:cs typeface="Times New Roman"/>
                                      </a:rPr>
                                      <m:t>𝑻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de-DE" sz="2400" b="1" i="1">
                                <a:effectLst/>
                                <a:latin typeface="Cambria Math"/>
                                <a:ea typeface="SimSun"/>
                                <a:cs typeface="Times New Roman"/>
                              </a:rPr>
                              <m:t>𝟐</m:t>
                            </m:r>
                          </m:sup>
                        </m:sSup>
                        <m:sSup>
                          <m:sSupPr>
                            <m:ctrlPr>
                              <a:rPr lang="de-DE" sz="2400" b="1" i="1">
                                <a:effectLst/>
                                <a:latin typeface="Cambria Math"/>
                                <a:ea typeface="SimSun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de-DE" sz="2400" b="1" i="1">
                                    <a:effectLst/>
                                    <a:latin typeface="Cambria Math"/>
                                    <a:ea typeface="SimSun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de-DE" sz="2400" b="1" i="1">
                                        <a:effectLst/>
                                        <a:latin typeface="Cambria Math"/>
                                        <a:ea typeface="SimSun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1" i="1">
                                        <a:effectLst/>
                                        <a:latin typeface="Cambria Math"/>
                                        <a:ea typeface="SimSun"/>
                                        <a:cs typeface="Times New Roman"/>
                                      </a:rPr>
                                      <m:t>𝒈</m:t>
                                    </m:r>
                                  </m:e>
                                  <m:sub>
                                    <m:r>
                                      <a:rPr lang="en-US" sz="2400" b="1" i="1">
                                        <a:effectLst/>
                                        <a:latin typeface="Cambria Math"/>
                                        <a:ea typeface="SimSun"/>
                                        <a:cs typeface="Times New Roman"/>
                                      </a:rPr>
                                      <m:t>𝒂</m:t>
                                    </m:r>
                                    <m:r>
                                      <a:rPr lang="en-US" sz="2400" b="1" i="1">
                                        <a:effectLst/>
                                        <a:latin typeface="Cambria Math"/>
                                        <a:ea typeface="SimSun"/>
                                        <a:cs typeface="Times New Roman"/>
                                      </a:rPr>
                                      <m:t>𝜸𝜸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de-DE" sz="2400" b="1" i="1">
                                        <a:effectLst/>
                                        <a:latin typeface="Cambria Math"/>
                                        <a:ea typeface="SimSun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1" i="1">
                                        <a:effectLst/>
                                        <a:latin typeface="Cambria Math"/>
                                        <a:ea typeface="SimSun"/>
                                        <a:cs typeface="Times New Roman"/>
                                      </a:rPr>
                                      <m:t>𝒎</m:t>
                                    </m:r>
                                  </m:e>
                                  <m:sub>
                                    <m:r>
                                      <a:rPr lang="en-US" sz="2400" b="1" i="1">
                                        <a:effectLst/>
                                        <a:latin typeface="Cambria Math"/>
                                        <a:ea typeface="SimSun"/>
                                        <a:cs typeface="Times New Roman"/>
                                      </a:rPr>
                                      <m:t>𝒂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sz="2400" b="1" i="1">
                                <a:effectLst/>
                                <a:latin typeface="Cambria Math"/>
                                <a:ea typeface="SimSun"/>
                                <a:cs typeface="Times New Roman"/>
                              </a:rPr>
                              <m:t>𝟐</m:t>
                            </m:r>
                          </m:sup>
                        </m:sSup>
                        <m:sSup>
                          <m:sSupPr>
                            <m:ctrlPr>
                              <a:rPr lang="en-US" sz="2400" b="1" i="1" smtClean="0">
                                <a:effectLst/>
                                <a:latin typeface="Cambria Math"/>
                                <a:ea typeface="SimSun"/>
                                <a:cs typeface="Times New Roman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l-GR" sz="2400" b="1" i="1" smtClean="0">
                                <a:effectLst/>
                                <a:latin typeface="Cambria Math"/>
                                <a:ea typeface="Cambria Math"/>
                                <a:cs typeface="Times New Roman"/>
                              </a:rPr>
                              <m:t>β</m:t>
                            </m:r>
                          </m:e>
                          <m:sup>
                            <m:r>
                              <a:rPr lang="de-DE" sz="2400" b="1" i="1" smtClean="0">
                                <a:effectLst/>
                                <a:latin typeface="Cambria Math"/>
                                <a:ea typeface="SimSun"/>
                                <a:cs typeface="Times New Roman"/>
                              </a:rPr>
                              <m:t>𝟐</m:t>
                            </m:r>
                          </m:sup>
                        </m:sSup>
                      </m:oMath>
                    </m:oMathPara>
                  </a14:m>
                  <a:endParaRPr lang="de-DE" sz="2400" b="1" dirty="0"/>
                </a:p>
              </p:txBody>
            </p:sp>
          </mc:Choice>
          <mc:Fallback>
            <p:sp>
              <p:nvSpPr>
                <p:cNvPr id="5" name="Rectangle 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5527" y="5416637"/>
                  <a:ext cx="7086724" cy="1100558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" name="Rectangle 6"/>
                <p:cNvSpPr/>
                <p:nvPr/>
              </p:nvSpPr>
              <p:spPr>
                <a:xfrm>
                  <a:off x="6692427" y="6068677"/>
                  <a:ext cx="1564724" cy="66864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1800" b="1" i="1" smtClean="0">
                                <a:latin typeface="Cambria Math"/>
                                <a:ea typeface="SimSun"/>
                                <a:cs typeface="Times New Roman"/>
                              </a:rPr>
                            </m:ctrlPr>
                          </m:sSupPr>
                          <m:e>
                            <m:r>
                              <a:rPr lang="el-GR" sz="1800" b="1" i="0">
                                <a:latin typeface="Cambria Math"/>
                                <a:ea typeface="Cambria Math"/>
                                <a:cs typeface="Times New Roman"/>
                              </a:rPr>
                              <m:t>𝛃</m:t>
                            </m:r>
                          </m:e>
                          <m:sup>
                            <m:r>
                              <a:rPr lang="de-DE" sz="1800" b="1" i="1">
                                <a:latin typeface="Cambria Math"/>
                                <a:ea typeface="SimSun"/>
                                <a:cs typeface="Times New Roman"/>
                              </a:rPr>
                              <m:t>𝟐</m:t>
                            </m:r>
                          </m:sup>
                        </m:sSup>
                        <m:r>
                          <a:rPr lang="de-DE" sz="1800" b="1" i="1" smtClean="0">
                            <a:latin typeface="Cambria Math"/>
                            <a:ea typeface="SimSun"/>
                            <a:cs typeface="Times New Roman"/>
                          </a:rPr>
                          <m:t>=</m:t>
                        </m:r>
                        <m:f>
                          <m:fPr>
                            <m:ctrlPr>
                              <a:rPr lang="de-DE" sz="1800" b="1" i="1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de-DE" sz="1800" b="1" i="1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800" b="1" i="1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𝑷</m:t>
                                </m:r>
                              </m:e>
                              <m:sub>
                                <m:r>
                                  <a:rPr lang="en-US" sz="1800" b="1" i="1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𝒄𝒂𝒗𝒊𝒕𝒚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de-DE" sz="1800" b="1" i="1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800" b="1" i="1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𝑷</m:t>
                                </m:r>
                              </m:e>
                              <m:sub>
                                <m:r>
                                  <a:rPr lang="en-US" sz="1800" b="1" i="1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𝒎𝒊𝒓𝒓𝒐𝒓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de-DE" sz="1800" b="1" dirty="0"/>
                </a:p>
              </p:txBody>
            </p:sp>
          </mc:Choice>
          <mc:Fallback>
            <p:sp>
              <p:nvSpPr>
                <p:cNvPr id="7" name="Rectangle 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92427" y="6068677"/>
                  <a:ext cx="1564724" cy="668645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8" name="Slide Number Placeholder 1"/>
          <p:cNvSpPr txBox="1">
            <a:spLocks/>
          </p:cNvSpPr>
          <p:nvPr/>
        </p:nvSpPr>
        <p:spPr bwMode="auto">
          <a:xfrm>
            <a:off x="8582525" y="6552499"/>
            <a:ext cx="60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r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r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r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r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ADDE3832-3E36-4F3E-BE66-838FA953CCF2}" type="slidenum">
              <a:rPr lang="en-US" altLang="de-DE" smtClean="0"/>
              <a:pPr/>
              <a:t>28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427914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E3832-3E36-4F3E-BE66-838FA953CCF2}" type="slidenum">
              <a:rPr lang="en-US" altLang="de-DE" smtClean="0"/>
              <a:pPr/>
              <a:t>29</a:t>
            </a:fld>
            <a:endParaRPr lang="en-US" altLang="de-DE"/>
          </a:p>
        </p:txBody>
      </p:sp>
      <p:sp>
        <p:nvSpPr>
          <p:cNvPr id="8" name="Rectangle 7"/>
          <p:cNvSpPr/>
          <p:nvPr/>
        </p:nvSpPr>
        <p:spPr>
          <a:xfrm>
            <a:off x="3007408" y="493040"/>
            <a:ext cx="32800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altLang="en-US" sz="2400" b="1" kern="0" dirty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Dielectric </a:t>
            </a:r>
            <a:r>
              <a:rPr lang="en-US" altLang="en-US" sz="2400" b="1" kern="0" dirty="0" err="1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haloscope</a:t>
            </a:r>
            <a:r>
              <a:rPr lang="en-US" altLang="en-US" sz="2400" b="1" kern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:</a:t>
            </a:r>
            <a:endParaRPr lang="en-US" altLang="en-US" sz="2400" b="1" kern="0" dirty="0"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576981" y="5791205"/>
            <a:ext cx="35982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800" b="1" dirty="0" smtClean="0">
                <a:solidFill>
                  <a:srgbClr val="008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“Quasi broadband” approach</a:t>
            </a:r>
            <a:endParaRPr lang="de-DE" sz="18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379749" y="5311313"/>
            <a:ext cx="68711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de-DE" altLang="de-DE" sz="1800" b="1" dirty="0">
                <a:solidFill>
                  <a:srgbClr val="000000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Power boost </a:t>
            </a:r>
            <a:r>
              <a:rPr lang="de-DE" altLang="de-DE" sz="1800" b="1" dirty="0" err="1" smtClean="0">
                <a:solidFill>
                  <a:srgbClr val="000000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of</a:t>
            </a:r>
            <a:r>
              <a:rPr lang="de-DE" altLang="de-DE" sz="1800" b="1" dirty="0">
                <a:solidFill>
                  <a:srgbClr val="000000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altLang="de-DE" sz="1800" b="1" dirty="0" smtClean="0">
                <a:solidFill>
                  <a:srgbClr val="008000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&gt;10</a:t>
            </a:r>
            <a:r>
              <a:rPr lang="de-DE" altLang="de-DE" sz="1800" b="1" baseline="30000" dirty="0" smtClean="0">
                <a:solidFill>
                  <a:srgbClr val="008000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4</a:t>
            </a:r>
            <a:r>
              <a:rPr lang="de-DE" altLang="de-DE" sz="1800" b="1" dirty="0" smtClean="0">
                <a:solidFill>
                  <a:srgbClr val="008000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altLang="de-DE" sz="1800" b="1" dirty="0" err="1" smtClean="0">
                <a:solidFill>
                  <a:srgbClr val="008000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achievable</a:t>
            </a:r>
            <a:r>
              <a:rPr lang="de-DE" altLang="de-DE" sz="1800" b="1" dirty="0" smtClean="0">
                <a:solidFill>
                  <a:srgbClr val="000000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altLang="de-DE" sz="1800" b="1" dirty="0">
                <a:solidFill>
                  <a:srgbClr val="000000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altLang="de-DE" sz="1800" b="1" dirty="0" err="1" smtClean="0">
                <a:solidFill>
                  <a:srgbClr val="000000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with</a:t>
            </a:r>
            <a:r>
              <a:rPr lang="de-DE" altLang="de-DE" sz="1800" b="1" dirty="0" smtClean="0">
                <a:solidFill>
                  <a:srgbClr val="000000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altLang="de-DE" sz="1800" b="1" dirty="0">
                <a:solidFill>
                  <a:srgbClr val="000000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80 </a:t>
            </a:r>
            <a:r>
              <a:rPr lang="de-DE" altLang="de-DE" sz="1800" b="1" dirty="0" err="1" smtClean="0">
                <a:solidFill>
                  <a:srgbClr val="000000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discs</a:t>
            </a:r>
            <a:r>
              <a:rPr lang="de-DE" altLang="de-DE" sz="1800" b="1" dirty="0" smtClean="0">
                <a:solidFill>
                  <a:srgbClr val="000000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altLang="de-DE" sz="1800" b="1" dirty="0" err="1" smtClean="0">
                <a:solidFill>
                  <a:srgbClr val="000000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of</a:t>
            </a:r>
            <a:r>
              <a:rPr lang="de-DE" altLang="de-DE" sz="1800" b="1" dirty="0" smtClean="0">
                <a:solidFill>
                  <a:srgbClr val="000000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 LaAlO3</a:t>
            </a:r>
            <a:endParaRPr lang="de-DE" altLang="de-DE" sz="1800" b="1" dirty="0">
              <a:solidFill>
                <a:srgbClr val="000000"/>
              </a:solidFill>
              <a:latin typeface="Arial" charset="0"/>
              <a:cs typeface="Arial" charset="0"/>
              <a:sym typeface="Wingdings" panose="05000000000000000000" pitchFamily="2" charset="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566" y="1315598"/>
            <a:ext cx="7616900" cy="3991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6758793" y="5794519"/>
            <a:ext cx="204746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MADMAX Working Group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Phys. Rev. Lett. 118, </a:t>
            </a:r>
            <a:endParaRPr lang="en-US" sz="1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091801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(2017) </a:t>
            </a:r>
            <a:b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  <a:hlinkClick r:id="rId3" tooltip="Öffnet externen Link in neuem Fenster"/>
              </a:rPr>
              <a:t>arXiv:1611.05865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343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5721794" y="3884289"/>
            <a:ext cx="2480646" cy="1982357"/>
            <a:chOff x="2976" y="2410"/>
            <a:chExt cx="1317" cy="1053"/>
          </a:xfrm>
        </p:grpSpPr>
        <p:grpSp>
          <p:nvGrpSpPr>
            <p:cNvPr id="5" name="Group 7"/>
            <p:cNvGrpSpPr>
              <a:grpSpLocks/>
            </p:cNvGrpSpPr>
            <p:nvPr/>
          </p:nvGrpSpPr>
          <p:grpSpPr bwMode="auto">
            <a:xfrm>
              <a:off x="2976" y="2410"/>
              <a:ext cx="1317" cy="1053"/>
              <a:chOff x="2976" y="2410"/>
              <a:chExt cx="1317" cy="1053"/>
            </a:xfrm>
          </p:grpSpPr>
          <p:grpSp>
            <p:nvGrpSpPr>
              <p:cNvPr id="8" name="Group 8"/>
              <p:cNvGrpSpPr>
                <a:grpSpLocks/>
              </p:cNvGrpSpPr>
              <p:nvPr/>
            </p:nvGrpSpPr>
            <p:grpSpPr bwMode="auto">
              <a:xfrm>
                <a:off x="2976" y="2492"/>
                <a:ext cx="1248" cy="971"/>
                <a:chOff x="3552" y="624"/>
                <a:chExt cx="1248" cy="1008"/>
              </a:xfrm>
            </p:grpSpPr>
            <p:sp>
              <p:nvSpPr>
                <p:cNvPr id="11" name="Line 9"/>
                <p:cNvSpPr>
                  <a:spLocks noChangeShapeType="1"/>
                </p:cNvSpPr>
                <p:nvPr/>
              </p:nvSpPr>
              <p:spPr bwMode="auto">
                <a:xfrm>
                  <a:off x="3552" y="1536"/>
                  <a:ext cx="1248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2" name="Line 10"/>
                <p:cNvSpPr>
                  <a:spLocks noChangeShapeType="1"/>
                </p:cNvSpPr>
                <p:nvPr/>
              </p:nvSpPr>
              <p:spPr bwMode="auto">
                <a:xfrm flipH="1" flipV="1">
                  <a:off x="4176" y="624"/>
                  <a:ext cx="0" cy="1008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" name="Text Box 1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001" y="3082"/>
                    <a:ext cx="292" cy="28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97530" tIns="48765" rIns="97530" bIns="48765">
                    <a:spAutoFit/>
                  </a:bodyPr>
                  <a:lstStyle>
                    <a:lvl1pPr defTabSz="974725" eaLnBrk="0" hangingPunct="0">
                      <a:defRPr sz="2000">
                        <a:solidFill>
                          <a:srgbClr val="003399"/>
                        </a:solidFill>
                        <a:latin typeface="Trebuchet MS" pitchFamily="34" charset="0"/>
                      </a:defRPr>
                    </a:lvl1pPr>
                    <a:lvl2pPr marL="742950" indent="-285750" defTabSz="974725" eaLnBrk="0" hangingPunct="0">
                      <a:defRPr sz="2000">
                        <a:solidFill>
                          <a:srgbClr val="003399"/>
                        </a:solidFill>
                        <a:latin typeface="Trebuchet MS" pitchFamily="34" charset="0"/>
                      </a:defRPr>
                    </a:lvl2pPr>
                    <a:lvl3pPr marL="1143000" indent="-228600" defTabSz="974725" eaLnBrk="0" hangingPunct="0">
                      <a:defRPr sz="2000">
                        <a:solidFill>
                          <a:srgbClr val="003399"/>
                        </a:solidFill>
                        <a:latin typeface="Trebuchet MS" pitchFamily="34" charset="0"/>
                      </a:defRPr>
                    </a:lvl3pPr>
                    <a:lvl4pPr marL="1600200" indent="-228600" defTabSz="974725" eaLnBrk="0" hangingPunct="0">
                      <a:defRPr sz="2000">
                        <a:solidFill>
                          <a:srgbClr val="003399"/>
                        </a:solidFill>
                        <a:latin typeface="Trebuchet MS" pitchFamily="34" charset="0"/>
                      </a:defRPr>
                    </a:lvl4pPr>
                    <a:lvl5pPr marL="2057400" indent="-228600" defTabSz="974725" eaLnBrk="0" hangingPunct="0">
                      <a:defRPr sz="2000">
                        <a:solidFill>
                          <a:srgbClr val="003399"/>
                        </a:solidFill>
                        <a:latin typeface="Trebuchet MS" pitchFamily="34" charset="0"/>
                      </a:defRPr>
                    </a:lvl5pPr>
                    <a:lvl6pPr marL="2514600" indent="-228600" algn="ctr" defTabSz="974725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rgbClr val="003399"/>
                        </a:solidFill>
                        <a:latin typeface="Trebuchet MS" pitchFamily="34" charset="0"/>
                      </a:defRPr>
                    </a:lvl6pPr>
                    <a:lvl7pPr marL="2971800" indent="-228600" algn="ctr" defTabSz="974725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rgbClr val="003399"/>
                        </a:solidFill>
                        <a:latin typeface="Trebuchet MS" pitchFamily="34" charset="0"/>
                      </a:defRPr>
                    </a:lvl7pPr>
                    <a:lvl8pPr marL="3429000" indent="-228600" algn="ctr" defTabSz="974725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rgbClr val="003399"/>
                        </a:solidFill>
                        <a:latin typeface="Trebuchet MS" pitchFamily="34" charset="0"/>
                      </a:defRPr>
                    </a:lvl8pPr>
                    <a:lvl9pPr marL="3886200" indent="-228600" algn="ctr" defTabSz="974725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rgbClr val="003399"/>
                        </a:solidFill>
                        <a:latin typeface="Trebuchet MS" pitchFamily="34" charset="0"/>
                      </a:defRPr>
                    </a:lvl9pPr>
                  </a:lstStyle>
                  <a:p>
                    <a:pPr algn="l" eaLnBrk="1" hangingPunct="1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3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𝑎</m:t>
                          </m:r>
                        </m:oMath>
                      </m:oMathPara>
                    </a14:m>
                    <a:endParaRPr lang="de-DE" sz="2300">
                      <a:solidFill>
                        <a:schemeClr val="tx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1" name="Text Box 1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4001" y="3082"/>
                    <a:ext cx="292" cy="283"/>
                  </a:xfrm>
                  <a:prstGeom prst="rect">
                    <a:avLst/>
                  </a:prstGeom>
                  <a:blipFill rotWithShape="1">
                    <a:blip r:embed="rId4"/>
                    <a:stretch>
                      <a:fillRect/>
                    </a:stretch>
                  </a:blipFill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" name="Text Box 1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600" y="2410"/>
                    <a:ext cx="559" cy="28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97530" tIns="48765" rIns="97530" bIns="48765">
                    <a:spAutoFit/>
                  </a:bodyPr>
                  <a:lstStyle>
                    <a:lvl1pPr defTabSz="974725" eaLnBrk="0" hangingPunct="0">
                      <a:defRPr sz="2000">
                        <a:solidFill>
                          <a:srgbClr val="003399"/>
                        </a:solidFill>
                        <a:latin typeface="Trebuchet MS" pitchFamily="34" charset="0"/>
                      </a:defRPr>
                    </a:lvl1pPr>
                    <a:lvl2pPr marL="742950" indent="-285750" defTabSz="974725" eaLnBrk="0" hangingPunct="0">
                      <a:defRPr sz="2000">
                        <a:solidFill>
                          <a:srgbClr val="003399"/>
                        </a:solidFill>
                        <a:latin typeface="Trebuchet MS" pitchFamily="34" charset="0"/>
                      </a:defRPr>
                    </a:lvl2pPr>
                    <a:lvl3pPr marL="1143000" indent="-228600" defTabSz="974725" eaLnBrk="0" hangingPunct="0">
                      <a:defRPr sz="2000">
                        <a:solidFill>
                          <a:srgbClr val="003399"/>
                        </a:solidFill>
                        <a:latin typeface="Trebuchet MS" pitchFamily="34" charset="0"/>
                      </a:defRPr>
                    </a:lvl3pPr>
                    <a:lvl4pPr marL="1600200" indent="-228600" defTabSz="974725" eaLnBrk="0" hangingPunct="0">
                      <a:defRPr sz="2000">
                        <a:solidFill>
                          <a:srgbClr val="003399"/>
                        </a:solidFill>
                        <a:latin typeface="Trebuchet MS" pitchFamily="34" charset="0"/>
                      </a:defRPr>
                    </a:lvl4pPr>
                    <a:lvl5pPr marL="2057400" indent="-228600" defTabSz="974725" eaLnBrk="0" hangingPunct="0">
                      <a:defRPr sz="2000">
                        <a:solidFill>
                          <a:srgbClr val="003399"/>
                        </a:solidFill>
                        <a:latin typeface="Trebuchet MS" pitchFamily="34" charset="0"/>
                      </a:defRPr>
                    </a:lvl5pPr>
                    <a:lvl6pPr marL="2514600" indent="-228600" algn="ctr" defTabSz="974725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rgbClr val="003399"/>
                        </a:solidFill>
                        <a:latin typeface="Trebuchet MS" pitchFamily="34" charset="0"/>
                      </a:defRPr>
                    </a:lvl6pPr>
                    <a:lvl7pPr marL="2971800" indent="-228600" algn="ctr" defTabSz="974725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rgbClr val="003399"/>
                        </a:solidFill>
                        <a:latin typeface="Trebuchet MS" pitchFamily="34" charset="0"/>
                      </a:defRPr>
                    </a:lvl7pPr>
                    <a:lvl8pPr marL="3429000" indent="-228600" algn="ctr" defTabSz="974725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rgbClr val="003399"/>
                        </a:solidFill>
                        <a:latin typeface="Trebuchet MS" pitchFamily="34" charset="0"/>
                      </a:defRPr>
                    </a:lvl8pPr>
                    <a:lvl9pPr marL="3886200" indent="-228600" algn="ctr" defTabSz="974725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rgbClr val="003399"/>
                        </a:solidFill>
                        <a:latin typeface="Trebuchet MS" pitchFamily="34" charset="0"/>
                      </a:defRPr>
                    </a:lvl9pPr>
                  </a:lstStyle>
                  <a:p>
                    <a:pPr algn="l" eaLnBrk="1" hangingPunct="1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3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𝑉</m:t>
                          </m:r>
                          <m:r>
                            <a:rPr lang="en-US" sz="23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en-US" sz="23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𝑎</m:t>
                          </m:r>
                          <m:r>
                            <a:rPr lang="en-US" sz="23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)</m:t>
                          </m:r>
                        </m:oMath>
                      </m:oMathPara>
                    </a14:m>
                    <a:endParaRPr lang="de-DE" sz="2300" i="1">
                      <a:solidFill>
                        <a:schemeClr val="tx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2" name="Text Box 1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3600" y="2410"/>
                    <a:ext cx="559" cy="283"/>
                  </a:xfrm>
                  <a:prstGeom prst="rect">
                    <a:avLst/>
                  </a:prstGeom>
                  <a:blipFill rotWithShape="1">
                    <a:blip r:embed="rId5"/>
                    <a:stretch>
                      <a:fillRect b="-18919"/>
                    </a:stretch>
                  </a:blipFill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6" name="Line 13"/>
            <p:cNvSpPr>
              <a:spLocks noChangeShapeType="1"/>
            </p:cNvSpPr>
            <p:nvPr/>
          </p:nvSpPr>
          <p:spPr bwMode="auto">
            <a:xfrm>
              <a:off x="3049" y="3345"/>
              <a:ext cx="1008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Oval 14"/>
            <p:cNvSpPr>
              <a:spLocks noChangeAspect="1" noChangeArrowheads="1"/>
            </p:cNvSpPr>
            <p:nvPr/>
          </p:nvSpPr>
          <p:spPr bwMode="auto">
            <a:xfrm>
              <a:off x="3184" y="3260"/>
              <a:ext cx="96" cy="93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pic>
        <p:nvPicPr>
          <p:cNvPr id="25" name="Picture 2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473" y="3567870"/>
            <a:ext cx="4261253" cy="2630624"/>
          </a:xfrm>
          <a:prstGeom prst="rect">
            <a:avLst/>
          </a:prstGeom>
        </p:spPr>
      </p:pic>
      <p:sp>
        <p:nvSpPr>
          <p:cNvPr id="28" name="Text Box 4"/>
          <p:cNvSpPr txBox="1">
            <a:spLocks noChangeArrowheads="1"/>
          </p:cNvSpPr>
          <p:nvPr/>
        </p:nvSpPr>
        <p:spPr bwMode="auto">
          <a:xfrm>
            <a:off x="1270000" y="427925"/>
            <a:ext cx="65532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2400" b="1" dirty="0" err="1" smtClean="0">
                <a:latin typeface="Arial" charset="0"/>
                <a:cs typeface="Arial" charset="0"/>
              </a:rPr>
              <a:t>Solving</a:t>
            </a:r>
            <a:r>
              <a:rPr lang="de-DE" altLang="de-DE" sz="2400" b="1" dirty="0" smtClean="0">
                <a:latin typeface="Arial" charset="0"/>
                <a:cs typeface="Arial" charset="0"/>
              </a:rPr>
              <a:t> </a:t>
            </a:r>
            <a:r>
              <a:rPr lang="de-DE" altLang="de-DE" sz="2400" b="1" dirty="0" err="1" smtClean="0">
                <a:latin typeface="Arial" charset="0"/>
                <a:cs typeface="Arial" charset="0"/>
              </a:rPr>
              <a:t>the</a:t>
            </a:r>
            <a:r>
              <a:rPr lang="de-DE" altLang="de-DE" sz="2400" b="1" dirty="0" smtClean="0">
                <a:latin typeface="Arial" charset="0"/>
                <a:cs typeface="Arial" charset="0"/>
              </a:rPr>
              <a:t> strong CP </a:t>
            </a:r>
            <a:r>
              <a:rPr lang="de-DE" altLang="de-DE" sz="2400" b="1" dirty="0" err="1" smtClean="0">
                <a:latin typeface="Arial" charset="0"/>
                <a:cs typeface="Arial" charset="0"/>
              </a:rPr>
              <a:t>problem</a:t>
            </a:r>
            <a:r>
              <a:rPr lang="de-DE" altLang="de-DE" sz="2400" b="1" dirty="0" smtClean="0">
                <a:latin typeface="Arial" charset="0"/>
                <a:cs typeface="Arial" charset="0"/>
              </a:rPr>
              <a:t>: </a:t>
            </a:r>
            <a:r>
              <a:rPr lang="de-DE" altLang="de-DE" sz="2400" b="1" dirty="0" err="1" smtClean="0">
                <a:latin typeface="Arial" charset="0"/>
                <a:cs typeface="Arial" charset="0"/>
              </a:rPr>
              <a:t>the</a:t>
            </a:r>
            <a:r>
              <a:rPr lang="de-DE" altLang="de-DE" sz="2400" b="1" dirty="0" smtClean="0">
                <a:latin typeface="Arial" charset="0"/>
                <a:cs typeface="Arial" charset="0"/>
              </a:rPr>
              <a:t> Axion</a:t>
            </a:r>
            <a:endParaRPr lang="de-DE" altLang="de-DE" sz="2400" b="1" dirty="0">
              <a:latin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1647737" y="1090365"/>
                <a:ext cx="6120147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de-DE" sz="2000" b="1" dirty="0" smtClean="0">
                    <a:solidFill>
                      <a:schemeClr val="accent2">
                        <a:lumMod val="75000"/>
                      </a:schemeClr>
                    </a:solidFill>
                    <a:latin typeface="Cambria Math"/>
                  </a:rPr>
                  <a:t>Peccei Quinn </a:t>
                </a:r>
                <a:r>
                  <a:rPr lang="de-DE" sz="2000" b="1" dirty="0" err="1" smtClean="0">
                    <a:solidFill>
                      <a:schemeClr val="accent2">
                        <a:lumMod val="75000"/>
                      </a:schemeClr>
                    </a:solidFill>
                    <a:latin typeface="Cambria Math"/>
                  </a:rPr>
                  <a:t>symmetry</a:t>
                </a:r>
                <a:r>
                  <a:rPr lang="de-DE" sz="2000" b="1" dirty="0" smtClean="0">
                    <a:solidFill>
                      <a:schemeClr val="accent2">
                        <a:lumMod val="75000"/>
                      </a:schemeClr>
                    </a:solidFill>
                    <a:latin typeface="Cambria Math"/>
                  </a:rPr>
                  <a:t> </a:t>
                </a:r>
                <a:r>
                  <a:rPr lang="de-DE" sz="2000" b="1" dirty="0" err="1" smtClean="0">
                    <a:solidFill>
                      <a:schemeClr val="accent2">
                        <a:lumMod val="75000"/>
                      </a:schemeClr>
                    </a:solidFill>
                    <a:latin typeface="Cambria Math"/>
                  </a:rPr>
                  <a:t>breaking</a:t>
                </a:r>
                <a:r>
                  <a:rPr lang="de-DE" sz="2000" b="1" dirty="0" smtClean="0">
                    <a:solidFill>
                      <a:schemeClr val="accent2">
                        <a:lumMod val="75000"/>
                      </a:schemeClr>
                    </a:solidFill>
                    <a:latin typeface="Cambria Math"/>
                  </a:rPr>
                  <a:t> </a:t>
                </a:r>
                <a:r>
                  <a:rPr lang="de-DE" sz="2000" b="1" dirty="0">
                    <a:solidFill>
                      <a:schemeClr val="accent2">
                        <a:lumMod val="75000"/>
                      </a:schemeClr>
                    </a:solidFill>
                    <a:latin typeface="Cambria Math"/>
                  </a:rPr>
                  <a:t> </a:t>
                </a:r>
                <a:r>
                  <a:rPr lang="de-DE" sz="2000" b="1" dirty="0" smtClean="0">
                    <a:solidFill>
                      <a:schemeClr val="accent2">
                        <a:lumMod val="75000"/>
                      </a:schemeClr>
                    </a:solidFill>
                    <a:latin typeface="Cambria Math"/>
                  </a:rPr>
                  <a:t>@ T ~ </a:t>
                </a:r>
                <a:r>
                  <a:rPr lang="en-US" sz="2000" b="1" dirty="0" smtClean="0">
                    <a:solidFill>
                      <a:schemeClr val="accent2">
                        <a:lumMod val="75000"/>
                      </a:schemeClr>
                    </a:solidFill>
                    <a:sym typeface="Symbol" pitchFamily="18" charset="2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sym typeface="Symbol" pitchFamily="18" charset="2"/>
                          </a:rPr>
                        </m:ctrlPr>
                      </m:sSubPr>
                      <m:e>
                        <m:r>
                          <a:rPr lang="en-US" sz="2000" b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sym typeface="Symbol" pitchFamily="18" charset="2"/>
                          </a:rPr>
                          <m:t>𝒇</m:t>
                        </m:r>
                      </m:e>
                      <m:sub>
                        <m:r>
                          <a:rPr lang="en-US" sz="2000" b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sym typeface="Symbol" pitchFamily="18" charset="2"/>
                          </a:rPr>
                          <m:t>𝒂</m:t>
                        </m:r>
                      </m:sub>
                    </m:sSub>
                  </m:oMath>
                </a14:m>
                <a:r>
                  <a:rPr lang="de-DE" sz="2000" b="1" dirty="0" smtClean="0">
                    <a:solidFill>
                      <a:schemeClr val="accent2">
                        <a:lumMod val="75000"/>
                      </a:schemeClr>
                    </a:solidFill>
                    <a:latin typeface="Cambria Math"/>
                  </a:rPr>
                  <a:t> </a:t>
                </a:r>
                <a:r>
                  <a:rPr lang="en-US" sz="2000" b="1" dirty="0">
                    <a:solidFill>
                      <a:schemeClr val="accent2">
                        <a:lumMod val="75000"/>
                      </a:schemeClr>
                    </a:solidFill>
                    <a:latin typeface="Cambria Math"/>
                  </a:rPr>
                  <a:t>&gt; 10</a:t>
                </a:r>
                <a:r>
                  <a:rPr lang="en-US" sz="2000" b="1" baseline="30000" dirty="0">
                    <a:solidFill>
                      <a:schemeClr val="accent2">
                        <a:lumMod val="75000"/>
                      </a:schemeClr>
                    </a:solidFill>
                    <a:latin typeface="Cambria Math"/>
                  </a:rPr>
                  <a:t>9</a:t>
                </a:r>
                <a:r>
                  <a:rPr lang="en-US" sz="2000" b="1" dirty="0" smtClean="0">
                    <a:solidFill>
                      <a:schemeClr val="accent2">
                        <a:lumMod val="75000"/>
                      </a:schemeClr>
                    </a:solidFill>
                    <a:latin typeface="Cambria Math"/>
                  </a:rPr>
                  <a:t> GeV: 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US" sz="2000" b="1" dirty="0" smtClean="0"/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2000" b="1" dirty="0" smtClean="0"/>
                  <a:t>U</a:t>
                </a:r>
                <a:r>
                  <a:rPr lang="en-US" sz="2000" b="1" baseline="-25000" dirty="0" smtClean="0"/>
                  <a:t>PQ</a:t>
                </a:r>
                <a:r>
                  <a:rPr lang="en-US" sz="2000" b="1" dirty="0" smtClean="0"/>
                  <a:t>(1) spontaneously broken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de-DE" sz="2000" b="1" dirty="0" smtClean="0"/>
                  <a:t>Field </a:t>
                </a:r>
                <a:r>
                  <a:rPr lang="de-DE" sz="2000" b="1" dirty="0" err="1" smtClean="0"/>
                  <a:t>settles</a:t>
                </a:r>
                <a:r>
                  <a:rPr lang="de-DE" sz="2000" b="1" dirty="0" smtClean="0"/>
                  <a:t> in </a:t>
                </a:r>
                <a:r>
                  <a:rPr lang="de-DE" sz="2000" b="1" dirty="0" err="1" smtClean="0"/>
                  <a:t>Higgs</a:t>
                </a:r>
                <a:r>
                  <a:rPr lang="de-DE" sz="2000" b="1" dirty="0" smtClean="0"/>
                  <a:t> like potential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de-DE" sz="2000" b="1" dirty="0"/>
                  <a:t>Axion </a:t>
                </a:r>
                <a:r>
                  <a:rPr lang="de-DE" sz="2000" b="1" dirty="0" err="1"/>
                  <a:t>field</a:t>
                </a:r>
                <a:r>
                  <a:rPr lang="de-DE" sz="2000" b="1" dirty="0"/>
                  <a:t> </a:t>
                </a:r>
                <a:r>
                  <a:rPr lang="de-DE" sz="2000" b="1" dirty="0" err="1"/>
                  <a:t>sits</a:t>
                </a:r>
                <a:r>
                  <a:rPr lang="de-DE" sz="2000" b="1" dirty="0"/>
                  <a:t> </a:t>
                </a:r>
                <a:r>
                  <a:rPr lang="de-DE" sz="2000" b="1" dirty="0" err="1"/>
                  <a:t>fixed</a:t>
                </a:r>
                <a:r>
                  <a:rPr lang="de-DE" sz="2000" b="1" dirty="0"/>
                  <a:t> at  </a:t>
                </a:r>
                <a14:m>
                  <m:oMath xmlns:m="http://schemas.openxmlformats.org/officeDocument/2006/math">
                    <m:r>
                      <a:rPr lang="de-DE" sz="2000" b="1" i="1">
                        <a:latin typeface="Cambria Math"/>
                      </a:rPr>
                      <m:t>𝒂</m:t>
                    </m:r>
                    <m:r>
                      <a:rPr lang="de-DE" sz="2000" b="1" i="1" baseline="-25000">
                        <a:latin typeface="Cambria Math"/>
                      </a:rPr>
                      <m:t>𝒊</m:t>
                    </m:r>
                    <m:r>
                      <a:rPr lang="de-DE" sz="2000" b="1" i="1">
                        <a:latin typeface="Cambria Math"/>
                      </a:rPr>
                      <m:t> =</m:t>
                    </m:r>
                    <m:r>
                      <a:rPr lang="en-US" sz="2000" b="1">
                        <a:latin typeface="Cambria Math"/>
                      </a:rPr>
                      <m:t>𝚯</m:t>
                    </m:r>
                    <m:r>
                      <a:rPr lang="de-DE" sz="2000" b="1" i="1" baseline="-25000">
                        <a:latin typeface="Cambria Math"/>
                      </a:rPr>
                      <m:t>𝒊</m:t>
                    </m:r>
                    <m:r>
                      <a:rPr lang="de-DE" sz="2000" b="1" i="1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sz="20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de-DE" sz="2000" b="1" i="1">
                            <a:latin typeface="Cambria Math"/>
                          </a:rPr>
                          <m:t>𝒇</m:t>
                        </m:r>
                      </m:e>
                      <m:sub>
                        <m:r>
                          <a:rPr lang="de-DE" sz="2000" b="1" i="1">
                            <a:latin typeface="Cambria Math"/>
                          </a:rPr>
                          <m:t>𝒂</m:t>
                        </m:r>
                      </m:sub>
                    </m:sSub>
                  </m:oMath>
                </a14:m>
                <a:endParaRPr lang="en-US" sz="2000" b="1" dirty="0" smtClean="0"/>
              </a:p>
              <a:p>
                <a:endParaRPr lang="en-US" sz="2000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7737" y="1090365"/>
                <a:ext cx="6120147" cy="1938992"/>
              </a:xfrm>
              <a:prstGeom prst="rect">
                <a:avLst/>
              </a:prstGeom>
              <a:blipFill rotWithShape="1">
                <a:blip r:embed="rId7"/>
                <a:stretch>
                  <a:fillRect l="-996" t="-1887" r="-8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Slide Number Placeholder 1"/>
          <p:cNvSpPr txBox="1">
            <a:spLocks/>
          </p:cNvSpPr>
          <p:nvPr/>
        </p:nvSpPr>
        <p:spPr bwMode="auto">
          <a:xfrm>
            <a:off x="8582525" y="6552499"/>
            <a:ext cx="60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r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r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r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r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6290A842-8181-4725-80E2-8DAB8011A379}" type="slidenum">
              <a:rPr lang="en-US" altLang="de-DE" smtClean="0"/>
              <a:pPr/>
              <a:t>3</a:t>
            </a:fld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3333692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E3832-3E36-4F3E-BE66-838FA953CCF2}" type="slidenum">
              <a:rPr lang="en-US" altLang="de-DE" smtClean="0"/>
              <a:pPr/>
              <a:t>30</a:t>
            </a:fld>
            <a:endParaRPr lang="en-US" altLang="de-DE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6314" y="1182680"/>
            <a:ext cx="6019128" cy="442567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007408" y="493040"/>
            <a:ext cx="32800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altLang="en-US" sz="2400" b="1" kern="0" dirty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Dielectric </a:t>
            </a:r>
            <a:r>
              <a:rPr lang="en-US" altLang="en-US" sz="2400" b="1" kern="0" dirty="0" err="1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haloscope</a:t>
            </a:r>
            <a:r>
              <a:rPr lang="en-US" altLang="en-US" sz="2400" b="1" kern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:</a:t>
            </a:r>
            <a:endParaRPr lang="en-US" altLang="en-US" sz="2400" b="1" kern="0" dirty="0"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758793" y="5794519"/>
            <a:ext cx="204746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MADMAX Working Group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Phys. Rev. Lett. 118, </a:t>
            </a:r>
            <a:endParaRPr lang="en-US" sz="1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091801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(2017) </a:t>
            </a:r>
            <a:b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  <a:hlinkClick r:id="rId3" tooltip="Öffnet externen Link in neuem Fenster"/>
              </a:rPr>
              <a:t>arXiv:1611.05865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868847" y="569408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de-DE" altLang="de-DE" sz="1800" b="1" dirty="0" smtClean="0">
                <a:solidFill>
                  <a:srgbClr val="000000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Tuning </a:t>
            </a:r>
            <a:r>
              <a:rPr lang="de-DE" altLang="de-DE" sz="1800" b="1" dirty="0" err="1" smtClean="0">
                <a:solidFill>
                  <a:srgbClr val="000000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of</a:t>
            </a:r>
            <a:r>
              <a:rPr lang="de-DE" altLang="de-DE" sz="1800" b="1" dirty="0" smtClean="0">
                <a:solidFill>
                  <a:srgbClr val="000000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 sensitive </a:t>
            </a:r>
            <a:r>
              <a:rPr lang="de-DE" altLang="de-DE" sz="1800" b="1" dirty="0" err="1" smtClean="0">
                <a:solidFill>
                  <a:srgbClr val="000000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frequency</a:t>
            </a:r>
            <a:r>
              <a:rPr lang="de-DE" altLang="de-DE" sz="1800" b="1" dirty="0" smtClean="0">
                <a:solidFill>
                  <a:srgbClr val="000000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altLang="de-DE" sz="1800" b="1" dirty="0" err="1" smtClean="0">
                <a:solidFill>
                  <a:srgbClr val="000000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range</a:t>
            </a:r>
            <a:r>
              <a:rPr lang="de-DE" altLang="de-DE" sz="1800" b="1" dirty="0" smtClean="0">
                <a:solidFill>
                  <a:srgbClr val="000000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:</a:t>
            </a:r>
            <a:br>
              <a:rPr lang="de-DE" altLang="de-DE" sz="1800" b="1" dirty="0" smtClean="0">
                <a:solidFill>
                  <a:srgbClr val="000000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</a:br>
            <a:r>
              <a:rPr lang="de-DE" altLang="de-DE" sz="1800" b="1" dirty="0" smtClean="0">
                <a:solidFill>
                  <a:srgbClr val="000000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Disk </a:t>
            </a:r>
            <a:r>
              <a:rPr lang="de-DE" altLang="de-DE" sz="1800" b="1" dirty="0" err="1" smtClean="0">
                <a:solidFill>
                  <a:srgbClr val="000000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spacings</a:t>
            </a:r>
            <a:endParaRPr lang="de-DE" altLang="de-DE" sz="1800" b="1" dirty="0">
              <a:solidFill>
                <a:srgbClr val="000000"/>
              </a:solidFill>
              <a:latin typeface="Arial" charset="0"/>
              <a:cs typeface="Arial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036996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04125"/>
            <a:ext cx="8576659" cy="5112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270000" y="427925"/>
            <a:ext cx="65532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de-DE" altLang="de-DE" sz="24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MADMAX</a:t>
            </a:r>
            <a:br>
              <a:rPr lang="de-DE" altLang="de-DE" sz="24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</a:br>
            <a:r>
              <a:rPr lang="en-US" sz="2400" b="1" dirty="0" err="1" smtClean="0"/>
              <a:t>MAgnetized</a:t>
            </a:r>
            <a:r>
              <a:rPr lang="en-US" sz="2400" b="1" dirty="0" smtClean="0"/>
              <a:t> </a:t>
            </a:r>
            <a:r>
              <a:rPr lang="en-US" sz="2400" b="1" dirty="0"/>
              <a:t>Disc and Mirror </a:t>
            </a:r>
            <a:r>
              <a:rPr lang="en-US" sz="2400" b="1" dirty="0" smtClean="0"/>
              <a:t>Axion </a:t>
            </a:r>
            <a:r>
              <a:rPr lang="en-US" sz="2400" b="1" dirty="0" err="1" smtClean="0"/>
              <a:t>eXperiment</a:t>
            </a:r>
            <a:endParaRPr lang="de-DE" altLang="de-DE" sz="2400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7912" y="1644769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err="1" smtClean="0"/>
              <a:t>Mirror</a:t>
            </a:r>
            <a:endParaRPr lang="de-DE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450233" y="5955377"/>
            <a:ext cx="15841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b="1" dirty="0" err="1" smtClean="0"/>
              <a:t>Parabolic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Mirror</a:t>
            </a:r>
            <a:endParaRPr lang="de-DE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868144" y="1844824"/>
            <a:ext cx="15841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b="1" dirty="0" smtClean="0"/>
              <a:t>10 T </a:t>
            </a:r>
            <a:r>
              <a:rPr lang="de-DE" sz="2000" b="1" dirty="0" err="1" smtClean="0"/>
              <a:t>dipole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magnet</a:t>
            </a:r>
            <a:r>
              <a:rPr lang="de-DE" sz="2000" b="1" dirty="0" smtClean="0"/>
              <a:t>       </a:t>
            </a:r>
            <a:endParaRPr lang="de-DE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524328" y="1837273"/>
            <a:ext cx="15841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b="1" dirty="0" smtClean="0"/>
              <a:t>Horn </a:t>
            </a:r>
            <a:r>
              <a:rPr lang="de-DE" sz="2000" b="1" dirty="0" err="1" smtClean="0"/>
              <a:t>antenna</a:t>
            </a:r>
            <a:r>
              <a:rPr lang="de-DE" sz="2000" b="1" dirty="0" smtClean="0"/>
              <a:t> </a:t>
            </a:r>
            <a:br>
              <a:rPr lang="de-DE" sz="2000" b="1" dirty="0" smtClean="0"/>
            </a:br>
            <a:r>
              <a:rPr lang="de-DE" sz="2000" b="1" dirty="0" smtClean="0"/>
              <a:t>(+ </a:t>
            </a:r>
            <a:r>
              <a:rPr lang="de-DE" sz="2000" b="1" dirty="0" err="1" smtClean="0"/>
              <a:t>receiver</a:t>
            </a:r>
            <a:r>
              <a:rPr lang="de-DE" sz="2000" b="1" dirty="0" smtClean="0"/>
              <a:t>)</a:t>
            </a:r>
            <a:endParaRPr lang="de-DE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64716" y="5583277"/>
            <a:ext cx="18105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80 </a:t>
            </a:r>
            <a:r>
              <a:rPr lang="de-DE" sz="2000" b="1" dirty="0" err="1" smtClean="0"/>
              <a:t>adjustable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dielectric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discs</a:t>
            </a:r>
            <a:endParaRPr lang="de-DE" sz="2000" b="1" dirty="0" smtClean="0"/>
          </a:p>
          <a:p>
            <a:r>
              <a:rPr lang="de-DE" sz="2000" b="1" dirty="0" smtClean="0">
                <a:latin typeface="Cambria Math"/>
                <a:ea typeface="Cambria Math"/>
              </a:rPr>
              <a:t>⊘: ~1m</a:t>
            </a:r>
            <a:endParaRPr lang="de-DE" sz="2000" b="1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187624" y="2044879"/>
            <a:ext cx="576064" cy="102408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1" idx="0"/>
          </p:cNvCxnSpPr>
          <p:nvPr/>
        </p:nvCxnSpPr>
        <p:spPr>
          <a:xfrm flipV="1">
            <a:off x="1270000" y="3429001"/>
            <a:ext cx="1429792" cy="215427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8" idx="1"/>
          </p:cNvCxnSpPr>
          <p:nvPr/>
        </p:nvCxnSpPr>
        <p:spPr>
          <a:xfrm flipH="1">
            <a:off x="4860032" y="2198767"/>
            <a:ext cx="1008112" cy="58593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5940152" y="4869160"/>
            <a:ext cx="72008" cy="115212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456132" y="5562847"/>
            <a:ext cx="15841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b="1" dirty="0" smtClean="0"/>
              <a:t>Separate </a:t>
            </a:r>
            <a:r>
              <a:rPr lang="de-DE" sz="2000" b="1" dirty="0" err="1" smtClean="0"/>
              <a:t>cryogenic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volume</a:t>
            </a:r>
            <a:endParaRPr lang="de-DE" sz="2000" b="1" dirty="0"/>
          </a:p>
        </p:txBody>
      </p:sp>
      <p:cxnSp>
        <p:nvCxnSpPr>
          <p:cNvPr id="30" name="Straight Arrow Connector 29"/>
          <p:cNvCxnSpPr/>
          <p:nvPr/>
        </p:nvCxnSpPr>
        <p:spPr>
          <a:xfrm flipH="1" flipV="1">
            <a:off x="7668344" y="4653136"/>
            <a:ext cx="569634" cy="9444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 flipV="1">
            <a:off x="2843808" y="1268760"/>
            <a:ext cx="2520280" cy="836576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 rot="1014820">
            <a:off x="3719090" y="1486993"/>
            <a:ext cx="800629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2000" b="1" dirty="0" smtClean="0"/>
              <a:t>~2m</a:t>
            </a:r>
            <a:endParaRPr lang="de-DE" sz="2000" b="1" dirty="0"/>
          </a:p>
        </p:txBody>
      </p:sp>
      <p:sp>
        <p:nvSpPr>
          <p:cNvPr id="17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676456" y="6453336"/>
            <a:ext cx="609600" cy="457200"/>
          </a:xfrm>
        </p:spPr>
        <p:txBody>
          <a:bodyPr/>
          <a:lstStyle/>
          <a:p>
            <a:fld id="{ADDE3832-3E36-4F3E-BE66-838FA953CCF2}" type="slidenum">
              <a:rPr lang="en-US" altLang="de-DE" sz="1800" b="1" smtClean="0">
                <a:solidFill>
                  <a:srgbClr val="000000"/>
                </a:solidFill>
              </a:rPr>
              <a:pPr/>
              <a:t>31</a:t>
            </a:fld>
            <a:endParaRPr lang="en-US" altLang="de-DE" sz="1800" b="1">
              <a:solidFill>
                <a:srgbClr val="00000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8034482" y="2860487"/>
            <a:ext cx="281934" cy="64052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2302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397596" y="491723"/>
            <a:ext cx="65532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de-DE" altLang="de-DE" sz="24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de-DE" altLang="de-DE" sz="24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/>
            </a:r>
            <a:br>
              <a:rPr lang="de-DE" altLang="de-DE" sz="24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</a:br>
            <a:r>
              <a:rPr lang="en-US" sz="2400" b="1" dirty="0" smtClean="0"/>
              <a:t>Collaboration forming at DESY, Hamburg</a:t>
            </a:r>
            <a:endParaRPr lang="de-DE" altLang="de-DE" sz="2400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739" y="1273123"/>
            <a:ext cx="3937343" cy="4923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1101" y="3460653"/>
            <a:ext cx="3996362" cy="279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616" y="6201998"/>
            <a:ext cx="7590029" cy="397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4922874" y="1637120"/>
            <a:ext cx="351119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altLang="en-US" sz="2000" b="1" kern="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>Site</a:t>
            </a:r>
            <a:r>
              <a:rPr lang="en-US" altLang="en-US" sz="2000" b="1" kern="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>: DESY Hamburg, </a:t>
            </a:r>
            <a:br>
              <a:rPr lang="en-US" altLang="en-US" sz="2000" b="1" kern="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</a:br>
            <a:r>
              <a:rPr lang="en-US" altLang="en-US" sz="2000" b="1" kern="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>hall north </a:t>
            </a:r>
            <a:endParaRPr lang="en-US" altLang="en-US" sz="2000" b="1" kern="0" dirty="0">
              <a:solidFill>
                <a:srgbClr val="000000"/>
              </a:solidFill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pic>
        <p:nvPicPr>
          <p:cNvPr id="3074" name="Picture 2" descr="C:\Users\bela\Documents\Prace\AXIONS\Collaboration\Logo\MadMax-Logo_grau-orange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0476" y="321465"/>
            <a:ext cx="2101112" cy="701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4455042" y="2350924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en-US" altLang="en-US" sz="2000" b="1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>8 Institutes </a:t>
            </a:r>
            <a:r>
              <a:rPr lang="en-US" altLang="en-US" sz="2000" b="1" kern="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>from</a:t>
            </a:r>
            <a:br>
              <a:rPr lang="en-US" altLang="en-US" sz="2000" b="1" kern="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</a:br>
            <a:r>
              <a:rPr lang="en-US" altLang="en-US" sz="2000" b="1" kern="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>France</a:t>
            </a:r>
            <a:r>
              <a:rPr lang="en-US" altLang="en-US" sz="2000" b="1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>, Germany, Spain</a:t>
            </a:r>
          </a:p>
        </p:txBody>
      </p:sp>
    </p:spTree>
    <p:extLst>
      <p:ext uri="{BB962C8B-B14F-4D97-AF65-F5344CB8AC3E}">
        <p14:creationId xmlns:p14="http://schemas.microsoft.com/office/powerpoint/2010/main" val="2265690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E3832-3E36-4F3E-BE66-838FA953CCF2}" type="slidenum">
              <a:rPr lang="en-US" altLang="de-DE" smtClean="0"/>
              <a:pPr/>
              <a:t>33</a:t>
            </a:fld>
            <a:endParaRPr lang="en-US" altLang="de-DE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667984" y="455468"/>
            <a:ext cx="643318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2" algn="ctr">
              <a:spcBef>
                <a:spcPct val="50000"/>
              </a:spcBef>
            </a:pPr>
            <a:r>
              <a:rPr lang="de-DE" altLang="de-DE" sz="2400" b="1" dirty="0" smtClean="0">
                <a:latin typeface="Arial" charset="0"/>
                <a:cs typeface="Arial" charset="0"/>
              </a:rPr>
              <a:t>: </a:t>
            </a:r>
            <a:r>
              <a:rPr lang="de-DE" altLang="de-DE" sz="2400" b="1" dirty="0" smtClean="0">
                <a:latin typeface="Arial" charset="0"/>
                <a:cs typeface="Arial" charset="0"/>
              </a:rPr>
              <a:t>Prototype </a:t>
            </a:r>
            <a:r>
              <a:rPr lang="de-DE" altLang="de-DE" sz="2400" b="1" dirty="0" err="1" smtClean="0">
                <a:latin typeface="Arial" charset="0"/>
                <a:cs typeface="Arial" charset="0"/>
              </a:rPr>
              <a:t>setup</a:t>
            </a:r>
            <a:endParaRPr lang="de-DE" altLang="de-DE" sz="2400" b="1" dirty="0">
              <a:latin typeface="Arial" charset="0"/>
              <a:cs typeface="Arial" charset="0"/>
            </a:endParaRPr>
          </a:p>
        </p:txBody>
      </p:sp>
      <p:pic>
        <p:nvPicPr>
          <p:cNvPr id="5" name="Picture 2" descr="Universe Clust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722" y="3526010"/>
            <a:ext cx="1566565" cy="357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1837287" y="3619151"/>
            <a:ext cx="250180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solidFill>
                  <a:schemeClr val="accent2"/>
                </a:solidFill>
                <a:latin typeface="Arial" charset="0"/>
                <a:cs typeface="Arial" charset="0"/>
              </a:rPr>
              <a:t>Prototype setup partly funded as seed project by:</a:t>
            </a:r>
            <a:endParaRPr lang="el-GR" altLang="de-DE" sz="1200" baseline="-25000" dirty="0">
              <a:cs typeface="Times New Roman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674645" y="1077080"/>
            <a:ext cx="446935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DE" altLang="de-DE" sz="2000" b="1" dirty="0" err="1" smtClean="0">
                <a:latin typeface="Arial" charset="0"/>
                <a:cs typeface="Arial" charset="0"/>
                <a:sym typeface="Wingdings" panose="05000000000000000000" pitchFamily="2" charset="2"/>
              </a:rPr>
              <a:t>Measurements</a:t>
            </a:r>
            <a:r>
              <a:rPr lang="de-DE" altLang="de-DE" sz="2000" b="1" dirty="0" smtClean="0">
                <a:latin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altLang="de-DE" sz="2000" b="1" dirty="0" err="1" smtClean="0">
                <a:latin typeface="Arial" charset="0"/>
                <a:cs typeface="Arial" charset="0"/>
                <a:sym typeface="Wingdings" panose="05000000000000000000" pitchFamily="2" charset="2"/>
              </a:rPr>
              <a:t>of</a:t>
            </a:r>
            <a:r>
              <a:rPr lang="de-DE" altLang="de-DE" sz="2000" b="1" dirty="0" smtClean="0">
                <a:latin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altLang="de-DE" sz="2000" b="1" dirty="0" err="1" smtClean="0">
                <a:latin typeface="Arial" charset="0"/>
                <a:cs typeface="Arial" charset="0"/>
                <a:sym typeface="Wingdings" panose="05000000000000000000" pitchFamily="2" charset="2"/>
              </a:rPr>
              <a:t>transmissivity</a:t>
            </a:r>
            <a:r>
              <a:rPr lang="de-DE" altLang="de-DE" sz="2000" b="1" dirty="0" smtClean="0">
                <a:latin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altLang="de-DE" sz="2000" b="1" dirty="0" err="1" smtClean="0">
                <a:latin typeface="Arial" charset="0"/>
                <a:cs typeface="Arial" charset="0"/>
                <a:sym typeface="Wingdings" panose="05000000000000000000" pitchFamily="2" charset="2"/>
              </a:rPr>
              <a:t>and</a:t>
            </a:r>
            <a:r>
              <a:rPr lang="de-DE" altLang="de-DE" sz="2000" b="1" dirty="0" smtClean="0">
                <a:latin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altLang="de-DE" sz="2000" b="1" dirty="0" err="1" smtClean="0">
                <a:latin typeface="Arial" charset="0"/>
                <a:cs typeface="Arial" charset="0"/>
                <a:sym typeface="Wingdings" panose="05000000000000000000" pitchFamily="2" charset="2"/>
              </a:rPr>
              <a:t>Reflectivity</a:t>
            </a:r>
            <a:r>
              <a:rPr lang="de-DE" altLang="de-DE" sz="2000" b="1" dirty="0" smtClean="0">
                <a:latin typeface="Arial" charset="0"/>
                <a:cs typeface="Arial" charset="0"/>
                <a:sym typeface="Wingdings" panose="05000000000000000000" pitchFamily="2" charset="2"/>
              </a:rPr>
              <a:t>:</a:t>
            </a:r>
          </a:p>
          <a:p>
            <a:pPr algn="l">
              <a:tabLst>
                <a:tab pos="361950" algn="l"/>
              </a:tabLst>
            </a:pPr>
            <a:r>
              <a:rPr lang="de-DE" altLang="de-DE" sz="2000" b="1" dirty="0" smtClean="0">
                <a:latin typeface="Arial" charset="0"/>
                <a:cs typeface="Arial" charset="0"/>
                <a:sym typeface="Wingdings" panose="05000000000000000000" pitchFamily="2" charset="2"/>
              </a:rPr>
              <a:t>	</a:t>
            </a:r>
            <a:r>
              <a:rPr lang="de-DE" altLang="de-DE" sz="2000" b="1" dirty="0" err="1" smtClean="0">
                <a:latin typeface="Arial" charset="0"/>
                <a:cs typeface="Arial" charset="0"/>
                <a:sym typeface="Wingdings" panose="05000000000000000000" pitchFamily="2" charset="2"/>
              </a:rPr>
              <a:t>Confirmed</a:t>
            </a:r>
            <a:r>
              <a:rPr lang="de-DE" altLang="de-DE" sz="2000" b="1" dirty="0" smtClean="0">
                <a:latin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altLang="de-DE" sz="2000" b="1" dirty="0" err="1" smtClean="0">
                <a:latin typeface="Arial" charset="0"/>
                <a:cs typeface="Arial" charset="0"/>
                <a:sym typeface="Wingdings" panose="05000000000000000000" pitchFamily="2" charset="2"/>
              </a:rPr>
              <a:t>simulations</a:t>
            </a:r>
            <a:endParaRPr lang="de-DE" altLang="de-DE" sz="2000" b="1" dirty="0" smtClean="0">
              <a:latin typeface="Arial" charset="0"/>
              <a:cs typeface="Arial" charset="0"/>
              <a:sym typeface="Wingdings" panose="05000000000000000000" pitchFamily="2" charset="2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DE" altLang="de-DE" sz="2000" b="1" dirty="0" err="1" smtClean="0">
                <a:latin typeface="Arial" charset="0"/>
                <a:cs typeface="Arial" charset="0"/>
                <a:sym typeface="Wingdings" panose="05000000000000000000" pitchFamily="2" charset="2"/>
              </a:rPr>
              <a:t>Sensitivity</a:t>
            </a:r>
            <a:r>
              <a:rPr lang="de-DE" altLang="de-DE" sz="2000" b="1" dirty="0" smtClean="0">
                <a:latin typeface="Arial" charset="0"/>
                <a:cs typeface="Arial" charset="0"/>
                <a:sym typeface="Wingdings" panose="05000000000000000000" pitchFamily="2" charset="2"/>
              </a:rPr>
              <a:t>:</a:t>
            </a:r>
            <a:br>
              <a:rPr lang="de-DE" altLang="de-DE" sz="2000" b="1" dirty="0" smtClean="0">
                <a:latin typeface="Arial" charset="0"/>
                <a:cs typeface="Arial" charset="0"/>
                <a:sym typeface="Wingdings" panose="05000000000000000000" pitchFamily="2" charset="2"/>
              </a:rPr>
            </a:br>
            <a:r>
              <a:rPr lang="de-DE" altLang="de-DE" sz="2000" b="1" dirty="0" smtClean="0">
                <a:latin typeface="Arial" charset="0"/>
                <a:cs typeface="Arial" charset="0"/>
                <a:sym typeface="Wingdings" panose="05000000000000000000" pitchFamily="2" charset="2"/>
              </a:rPr>
              <a:t>HEMT </a:t>
            </a:r>
            <a:r>
              <a:rPr lang="de-DE" altLang="de-DE" sz="2000" b="1" dirty="0" err="1" smtClean="0">
                <a:latin typeface="Arial" charset="0"/>
                <a:cs typeface="Arial" charset="0"/>
                <a:sym typeface="Wingdings" panose="05000000000000000000" pitchFamily="2" charset="2"/>
              </a:rPr>
              <a:t>pream</a:t>
            </a:r>
            <a:r>
              <a:rPr lang="de-DE" altLang="de-DE" sz="2000" b="1" dirty="0">
                <a:latin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altLang="de-DE" sz="2000" b="1" dirty="0" smtClean="0">
                <a:latin typeface="Arial" charset="0"/>
                <a:cs typeface="Arial" charset="0"/>
                <a:sym typeface="Wingdings" panose="05000000000000000000" pitchFamily="2" charset="2"/>
              </a:rPr>
              <a:t>@ </a:t>
            </a:r>
            <a:r>
              <a:rPr lang="de-DE" altLang="de-DE" sz="2000" b="1" dirty="0" err="1" smtClean="0">
                <a:latin typeface="Arial" charset="0"/>
                <a:cs typeface="Arial" charset="0"/>
                <a:sym typeface="Wingdings" panose="05000000000000000000" pitchFamily="2" charset="2"/>
              </a:rPr>
              <a:t>LHe</a:t>
            </a:r>
            <a:r>
              <a:rPr lang="de-DE" altLang="de-DE" sz="2000" b="1" dirty="0" smtClean="0">
                <a:latin typeface="Arial" charset="0"/>
                <a:cs typeface="Arial" charset="0"/>
                <a:sym typeface="Wingdings" panose="05000000000000000000" pitchFamily="2" charset="2"/>
              </a:rPr>
              <a:t>:</a:t>
            </a:r>
            <a:br>
              <a:rPr lang="de-DE" altLang="de-DE" sz="2000" b="1" dirty="0" smtClean="0">
                <a:latin typeface="Arial" charset="0"/>
                <a:cs typeface="Arial" charset="0"/>
                <a:sym typeface="Wingdings" panose="05000000000000000000" pitchFamily="2" charset="2"/>
              </a:rPr>
            </a:br>
            <a:r>
              <a:rPr lang="de-DE" altLang="de-DE" sz="2000" b="1" dirty="0" err="1" smtClean="0">
                <a:latin typeface="Arial" charset="0"/>
                <a:cs typeface="Arial" charset="0"/>
                <a:sym typeface="Wingdings" panose="05000000000000000000" pitchFamily="2" charset="2"/>
              </a:rPr>
              <a:t>detect</a:t>
            </a:r>
            <a:r>
              <a:rPr lang="de-DE" altLang="de-DE" sz="2000" b="1" dirty="0" smtClean="0">
                <a:latin typeface="Arial" charset="0"/>
                <a:cs typeface="Arial" charset="0"/>
                <a:sym typeface="Wingdings" panose="05000000000000000000" pitchFamily="2" charset="2"/>
              </a:rPr>
              <a:t> 10</a:t>
            </a:r>
            <a:r>
              <a:rPr lang="de-DE" altLang="de-DE" sz="2000" b="1" baseline="30000" dirty="0" smtClean="0">
                <a:latin typeface="Arial" charset="0"/>
                <a:cs typeface="Arial" charset="0"/>
                <a:sym typeface="Wingdings" panose="05000000000000000000" pitchFamily="2" charset="2"/>
              </a:rPr>
              <a:t>-23</a:t>
            </a:r>
            <a:r>
              <a:rPr lang="de-DE" altLang="de-DE" sz="2000" b="1" dirty="0" smtClean="0">
                <a:latin typeface="Arial" charset="0"/>
                <a:cs typeface="Arial" charset="0"/>
                <a:sym typeface="Wingdings" panose="05000000000000000000" pitchFamily="2" charset="2"/>
              </a:rPr>
              <a:t>W </a:t>
            </a:r>
            <a:r>
              <a:rPr lang="de-DE" altLang="de-DE" sz="2000" b="1" dirty="0" err="1" smtClean="0">
                <a:latin typeface="Arial" charset="0"/>
                <a:cs typeface="Arial" charset="0"/>
                <a:sym typeface="Wingdings" panose="05000000000000000000" pitchFamily="2" charset="2"/>
              </a:rPr>
              <a:t>signal</a:t>
            </a:r>
            <a:r>
              <a:rPr lang="de-DE" altLang="de-DE" sz="2000" b="1" dirty="0" smtClean="0">
                <a:latin typeface="Arial" charset="0"/>
                <a:cs typeface="Arial" charset="0"/>
                <a:sym typeface="Wingdings" panose="05000000000000000000" pitchFamily="2" charset="2"/>
              </a:rPr>
              <a:t> in 7 </a:t>
            </a:r>
            <a:r>
              <a:rPr lang="de-DE" altLang="de-DE" sz="2000" b="1" dirty="0" err="1" smtClean="0">
                <a:latin typeface="Arial" charset="0"/>
                <a:cs typeface="Arial" charset="0"/>
                <a:sym typeface="Wingdings" panose="05000000000000000000" pitchFamily="2" charset="2"/>
              </a:rPr>
              <a:t>days</a:t>
            </a:r>
            <a:endParaRPr lang="de-DE" altLang="de-DE" sz="2000" b="1" dirty="0" smtClean="0">
              <a:latin typeface="Arial" charset="0"/>
              <a:cs typeface="Arial" charset="0"/>
              <a:sym typeface="Wingdings" panose="05000000000000000000" pitchFamily="2" charset="2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DE" altLang="de-DE" sz="2000" b="1" dirty="0" err="1" smtClean="0">
                <a:latin typeface="Arial" charset="0"/>
                <a:cs typeface="Arial" charset="0"/>
                <a:sym typeface="Wingdings" panose="05000000000000000000" pitchFamily="2" charset="2"/>
              </a:rPr>
              <a:t>Understand</a:t>
            </a:r>
            <a:r>
              <a:rPr lang="de-DE" altLang="de-DE" sz="2000" b="1" dirty="0" smtClean="0">
                <a:latin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altLang="de-DE" sz="2000" b="1" dirty="0" err="1" smtClean="0">
                <a:latin typeface="Arial" charset="0"/>
                <a:cs typeface="Arial" charset="0"/>
                <a:sym typeface="Wingdings" panose="05000000000000000000" pitchFamily="2" charset="2"/>
              </a:rPr>
              <a:t>neede</a:t>
            </a:r>
            <a:r>
              <a:rPr lang="de-DE" altLang="de-DE" sz="2000" b="1" dirty="0" smtClean="0">
                <a:latin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altLang="de-DE" sz="2000" b="1" dirty="0" err="1" smtClean="0">
                <a:latin typeface="Arial" charset="0"/>
                <a:cs typeface="Arial" charset="0"/>
                <a:sym typeface="Wingdings" panose="05000000000000000000" pitchFamily="2" charset="2"/>
              </a:rPr>
              <a:t>precision</a:t>
            </a:r>
            <a:r>
              <a:rPr lang="de-DE" altLang="de-DE" sz="2000" b="1" dirty="0" smtClean="0">
                <a:latin typeface="Arial" charset="0"/>
                <a:cs typeface="Arial" charset="0"/>
                <a:sym typeface="Wingdings" panose="05000000000000000000" pitchFamily="2" charset="2"/>
              </a:rPr>
              <a:t/>
            </a:r>
            <a:br>
              <a:rPr lang="de-DE" altLang="de-DE" sz="2000" b="1" dirty="0" smtClean="0">
                <a:latin typeface="Arial" charset="0"/>
                <a:cs typeface="Arial" charset="0"/>
                <a:sym typeface="Wingdings" panose="05000000000000000000" pitchFamily="2" charset="2"/>
              </a:rPr>
            </a:br>
            <a:r>
              <a:rPr lang="de-DE" altLang="de-DE" sz="2000" b="1" dirty="0" err="1" smtClean="0">
                <a:latin typeface="Arial" charset="0"/>
                <a:cs typeface="Arial" charset="0"/>
                <a:sym typeface="Wingdings" panose="05000000000000000000" pitchFamily="2" charset="2"/>
              </a:rPr>
              <a:t>reproducibility</a:t>
            </a:r>
            <a:r>
              <a:rPr lang="de-DE" altLang="de-DE" sz="2000" b="1" dirty="0" smtClean="0">
                <a:latin typeface="Arial" charset="0"/>
                <a:cs typeface="Arial" charset="0"/>
                <a:sym typeface="Wingdings" panose="05000000000000000000" pitchFamily="2" charset="2"/>
              </a:rPr>
              <a:t> ok</a:t>
            </a:r>
          </a:p>
        </p:txBody>
      </p:sp>
      <p:sp>
        <p:nvSpPr>
          <p:cNvPr id="7" name="Rectangle 6"/>
          <p:cNvSpPr/>
          <p:nvPr/>
        </p:nvSpPr>
        <p:spPr>
          <a:xfrm>
            <a:off x="4359673" y="3649594"/>
            <a:ext cx="4603577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/>
            <a:endParaRPr lang="de-DE" altLang="de-DE" sz="800" b="1" dirty="0" smtClean="0">
              <a:solidFill>
                <a:srgbClr val="000000"/>
              </a:solidFill>
              <a:latin typeface="Arial" charset="0"/>
              <a:cs typeface="Arial" charset="0"/>
              <a:sym typeface="Wingdings" panose="05000000000000000000" pitchFamily="2" charset="2"/>
            </a:endParaRPr>
          </a:p>
          <a:p>
            <a:pPr lvl="0" algn="l"/>
            <a:endParaRPr lang="de-DE" altLang="de-DE" sz="1800" b="1" dirty="0" smtClean="0">
              <a:solidFill>
                <a:srgbClr val="000000"/>
              </a:solidFill>
              <a:latin typeface="Arial" charset="0"/>
              <a:cs typeface="Arial" charset="0"/>
              <a:sym typeface="Wingdings" panose="05000000000000000000" pitchFamily="2" charset="2"/>
            </a:endParaRPr>
          </a:p>
        </p:txBody>
      </p:sp>
      <p:pic>
        <p:nvPicPr>
          <p:cNvPr id="37889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005" y="4116886"/>
            <a:ext cx="3731216" cy="247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08" y="1050301"/>
            <a:ext cx="4088021" cy="2437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9297" y="3806457"/>
            <a:ext cx="4310727" cy="2639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 descr="C:\Users\bela\Documents\Prace\AXIONS\Collaboration\Logo\MadMax-Logo_grau-orange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9957" y="321465"/>
            <a:ext cx="2101112" cy="701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936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348994" y="455468"/>
            <a:ext cx="643318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2400" b="1" dirty="0" smtClean="0">
                <a:latin typeface="Arial" charset="0"/>
                <a:cs typeface="Arial" charset="0"/>
              </a:rPr>
              <a:t>MADMAX: The </a:t>
            </a:r>
            <a:r>
              <a:rPr lang="de-DE" altLang="de-DE" sz="2400" b="1" dirty="0" err="1" smtClean="0">
                <a:latin typeface="Arial" charset="0"/>
                <a:cs typeface="Arial" charset="0"/>
              </a:rPr>
              <a:t>magnet</a:t>
            </a:r>
            <a:endParaRPr lang="de-DE" altLang="de-DE" sz="2400" b="1" dirty="0">
              <a:latin typeface="Arial" charset="0"/>
              <a:cs typeface="Arial" charset="0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32505" y="2134762"/>
            <a:ext cx="5751878" cy="2811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471268" y="887103"/>
            <a:ext cx="75018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altLang="de-DE" sz="1800" b="1" dirty="0" smtClean="0">
                <a:solidFill>
                  <a:srgbClr val="000000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Innovation </a:t>
            </a:r>
            <a:r>
              <a:rPr lang="de-DE" altLang="de-DE" sz="1800" b="1" dirty="0" err="1" smtClean="0">
                <a:solidFill>
                  <a:srgbClr val="000000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partnership</a:t>
            </a:r>
            <a:r>
              <a:rPr lang="de-DE" altLang="de-DE" sz="1800" b="1" dirty="0" smtClean="0">
                <a:solidFill>
                  <a:srgbClr val="000000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altLang="de-DE" sz="1800" b="1" dirty="0" err="1" smtClean="0">
                <a:solidFill>
                  <a:srgbClr val="000000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with</a:t>
            </a:r>
            <a:r>
              <a:rPr lang="de-DE" altLang="de-DE" sz="1800" b="1" dirty="0" smtClean="0">
                <a:solidFill>
                  <a:srgbClr val="000000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 Böhringer </a:t>
            </a:r>
            <a:r>
              <a:rPr lang="de-DE" altLang="de-DE" sz="1800" b="1" dirty="0" err="1" smtClean="0">
                <a:solidFill>
                  <a:srgbClr val="000000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Noell</a:t>
            </a:r>
            <a:r>
              <a:rPr lang="de-DE" altLang="de-DE" sz="1800" b="1" dirty="0" smtClean="0">
                <a:solidFill>
                  <a:srgbClr val="000000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 &amp; CEA IRFU, </a:t>
            </a:r>
            <a:r>
              <a:rPr lang="de-DE" altLang="de-DE" sz="1800" b="1" dirty="0" err="1" smtClean="0">
                <a:solidFill>
                  <a:srgbClr val="000000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Saclay</a:t>
            </a:r>
            <a:r>
              <a:rPr lang="de-DE" altLang="de-DE" sz="1800" b="1" dirty="0" smtClean="0">
                <a:solidFill>
                  <a:srgbClr val="000000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 </a:t>
            </a:r>
            <a:br>
              <a:rPr lang="de-DE" altLang="de-DE" sz="1800" b="1" dirty="0" smtClean="0">
                <a:solidFill>
                  <a:srgbClr val="000000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</a:br>
            <a:r>
              <a:rPr lang="de-DE" altLang="de-DE" sz="1800" b="1" dirty="0" smtClean="0">
                <a:solidFill>
                  <a:srgbClr val="000000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 </a:t>
            </a:r>
            <a:r>
              <a:rPr lang="de-DE" altLang="de-DE" sz="1800" b="1" dirty="0" err="1" smtClean="0">
                <a:solidFill>
                  <a:srgbClr val="000000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develop</a:t>
            </a:r>
            <a:r>
              <a:rPr lang="de-DE" altLang="de-DE" sz="1800" b="1" dirty="0" smtClean="0">
                <a:solidFill>
                  <a:srgbClr val="000000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altLang="de-DE" sz="1800" b="1" dirty="0" err="1" smtClean="0">
                <a:solidFill>
                  <a:srgbClr val="000000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feasible</a:t>
            </a:r>
            <a:r>
              <a:rPr lang="de-DE" altLang="de-DE" sz="1800" b="1" dirty="0" smtClean="0">
                <a:solidFill>
                  <a:srgbClr val="000000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altLang="de-DE" sz="1800" b="1" dirty="0" err="1" smtClean="0">
                <a:solidFill>
                  <a:srgbClr val="000000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magnet</a:t>
            </a:r>
            <a:r>
              <a:rPr lang="de-DE" altLang="de-DE" sz="1800" b="1" dirty="0" smtClean="0">
                <a:solidFill>
                  <a:srgbClr val="000000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altLang="de-DE" sz="1800" b="1" dirty="0" err="1" smtClean="0">
                <a:solidFill>
                  <a:srgbClr val="000000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with</a:t>
            </a:r>
            <a:r>
              <a:rPr lang="de-DE" altLang="de-DE" sz="1800" b="1" dirty="0" smtClean="0">
                <a:solidFill>
                  <a:srgbClr val="000000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altLang="de-DE" sz="1800" b="1" dirty="0" err="1" smtClean="0">
                <a:solidFill>
                  <a:srgbClr val="000000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FoM</a:t>
            </a:r>
            <a:r>
              <a:rPr lang="de-DE" altLang="de-DE" sz="1800" b="1" dirty="0" smtClean="0">
                <a:solidFill>
                  <a:srgbClr val="000000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 100T²m²</a:t>
            </a:r>
          </a:p>
          <a:p>
            <a:pPr algn="ctr"/>
            <a:r>
              <a:rPr lang="de-DE" sz="1800" b="1" dirty="0" err="1" smtClean="0">
                <a:solidFill>
                  <a:srgbClr val="000000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Latest</a:t>
            </a:r>
            <a:r>
              <a:rPr lang="de-DE" sz="1800" b="1" dirty="0" smtClean="0">
                <a:solidFill>
                  <a:srgbClr val="000000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sz="1800" b="1" dirty="0" err="1" smtClean="0">
                <a:solidFill>
                  <a:srgbClr val="000000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result</a:t>
            </a:r>
            <a:r>
              <a:rPr lang="de-DE" sz="1800" b="1" dirty="0" smtClean="0">
                <a:solidFill>
                  <a:srgbClr val="000000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: Can </a:t>
            </a:r>
            <a:r>
              <a:rPr lang="de-DE" sz="1800" b="1" dirty="0" err="1" smtClean="0">
                <a:solidFill>
                  <a:srgbClr val="000000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be</a:t>
            </a:r>
            <a:r>
              <a:rPr lang="de-DE" sz="1800" b="1" dirty="0" smtClean="0">
                <a:solidFill>
                  <a:srgbClr val="000000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sz="1800" b="1" dirty="0" err="1" smtClean="0">
                <a:solidFill>
                  <a:srgbClr val="000000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done</a:t>
            </a:r>
            <a:r>
              <a:rPr lang="de-DE" sz="1800" b="1" dirty="0" smtClean="0">
                <a:solidFill>
                  <a:srgbClr val="000000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sz="1800" b="1" dirty="0" err="1" smtClean="0">
                <a:solidFill>
                  <a:srgbClr val="000000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using</a:t>
            </a:r>
            <a:r>
              <a:rPr lang="de-DE" sz="1800" b="1" dirty="0" smtClean="0">
                <a:solidFill>
                  <a:srgbClr val="000000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sz="1800" b="1" dirty="0" err="1" smtClean="0">
                <a:solidFill>
                  <a:srgbClr val="000000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NbTi</a:t>
            </a:r>
            <a:r>
              <a:rPr lang="de-DE" sz="1800" b="1" dirty="0" smtClean="0">
                <a:solidFill>
                  <a:srgbClr val="000000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sz="1800" b="1" dirty="0" err="1" smtClean="0">
                <a:solidFill>
                  <a:srgbClr val="000000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with</a:t>
            </a:r>
            <a:r>
              <a:rPr lang="de-DE" sz="1800" b="1" dirty="0" smtClean="0">
                <a:solidFill>
                  <a:srgbClr val="000000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 9T, 1.25 m² </a:t>
            </a:r>
            <a:r>
              <a:rPr lang="de-DE" sz="1800" b="1" dirty="0" err="1" smtClean="0">
                <a:solidFill>
                  <a:srgbClr val="000000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aperture</a:t>
            </a:r>
            <a:endParaRPr lang="de-DE" dirty="0"/>
          </a:p>
        </p:txBody>
      </p:sp>
      <p:sp>
        <p:nvSpPr>
          <p:cNvPr id="4" name="Rectangle 3"/>
          <p:cNvSpPr/>
          <p:nvPr/>
        </p:nvSpPr>
        <p:spPr>
          <a:xfrm>
            <a:off x="282271" y="5234742"/>
            <a:ext cx="877120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2018: </a:t>
            </a:r>
            <a:r>
              <a:rPr kumimoji="0" lang="de-DE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2D2DB9"/>
                </a:solidFill>
                <a:effectLst/>
                <a:uLnTx/>
                <a:uFillTx/>
              </a:rPr>
              <a:t>Finish </a:t>
            </a:r>
            <a:r>
              <a:rPr kumimoji="0" lang="de-DE" altLang="de-DE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2D2DB9"/>
                </a:solidFill>
                <a:effectLst/>
                <a:uLnTx/>
                <a:uFillTx/>
              </a:rPr>
              <a:t>magnet</a:t>
            </a:r>
            <a:r>
              <a:rPr kumimoji="0" lang="de-DE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2D2DB9"/>
                </a:solidFill>
                <a:effectLst/>
                <a:uLnTx/>
                <a:uFillTx/>
              </a:rPr>
              <a:t> design &amp; </a:t>
            </a:r>
            <a:r>
              <a:rPr kumimoji="0" lang="de-DE" altLang="de-DE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2D2DB9"/>
                </a:solidFill>
                <a:effectLst/>
                <a:uLnTx/>
                <a:uFillTx/>
              </a:rPr>
              <a:t>proof</a:t>
            </a:r>
            <a:r>
              <a:rPr kumimoji="0" lang="de-DE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2D2DB9"/>
                </a:solidFill>
                <a:effectLst/>
                <a:uLnTx/>
                <a:uFillTx/>
              </a:rPr>
              <a:t> </a:t>
            </a:r>
            <a:r>
              <a:rPr kumimoji="0" lang="de-DE" altLang="de-DE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2D2DB9"/>
                </a:solidFill>
                <a:effectLst/>
                <a:uLnTx/>
                <a:uFillTx/>
              </a:rPr>
              <a:t>of</a:t>
            </a:r>
            <a:r>
              <a:rPr kumimoji="0" lang="de-DE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2D2DB9"/>
                </a:solidFill>
                <a:effectLst/>
                <a:uLnTx/>
                <a:uFillTx/>
              </a:rPr>
              <a:t> </a:t>
            </a:r>
            <a:r>
              <a:rPr kumimoji="0" lang="de-DE" altLang="de-DE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2D2DB9"/>
                </a:solidFill>
                <a:effectLst/>
                <a:uLnTx/>
                <a:uFillTx/>
              </a:rPr>
              <a:t>principle</a:t>
            </a:r>
            <a:r>
              <a:rPr kumimoji="0" lang="de-DE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2D2DB9"/>
                </a:solidFill>
                <a:effectLst/>
                <a:uLnTx/>
                <a:uFillTx/>
              </a:rPr>
              <a:t> </a:t>
            </a:r>
            <a:r>
              <a:rPr kumimoji="0" lang="de-DE" altLang="de-DE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2D2DB9"/>
                </a:solidFill>
                <a:effectLst/>
                <a:uLnTx/>
                <a:uFillTx/>
              </a:rPr>
              <a:t>investigations</a:t>
            </a:r>
            <a:endParaRPr lang="de-DE" altLang="de-DE" sz="1800" b="1" kern="0" dirty="0">
              <a:solidFill>
                <a:srgbClr val="2D2DB9"/>
              </a:solidFill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~ 2021: </a:t>
            </a:r>
            <a:r>
              <a:rPr kumimoji="0" lang="de-DE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2D2DB9"/>
                </a:solidFill>
                <a:effectLst/>
                <a:uLnTx/>
                <a:uFillTx/>
              </a:rPr>
              <a:t>Run prototype (3T,</a:t>
            </a:r>
            <a:r>
              <a:rPr kumimoji="0" lang="de-DE" altLang="de-DE" sz="1800" b="1" i="0" u="none" strike="noStrike" kern="0" cap="none" spc="0" normalizeH="0" noProof="0" dirty="0" smtClean="0">
                <a:ln>
                  <a:noFill/>
                </a:ln>
                <a:solidFill>
                  <a:srgbClr val="2D2DB9"/>
                </a:solidFill>
                <a:effectLst/>
                <a:uLnTx/>
                <a:uFillTx/>
              </a:rPr>
              <a:t> 30cm </a:t>
            </a:r>
            <a:r>
              <a:rPr kumimoji="0" lang="de-DE" altLang="de-DE" sz="1800" b="1" i="0" u="none" strike="noStrike" kern="0" cap="none" spc="0" normalizeH="0" noProof="0" dirty="0" err="1" smtClean="0">
                <a:ln>
                  <a:noFill/>
                </a:ln>
                <a:solidFill>
                  <a:srgbClr val="2D2DB9"/>
                </a:solidFill>
                <a:effectLst/>
                <a:uLnTx/>
                <a:uFillTx/>
              </a:rPr>
              <a:t>diameter</a:t>
            </a:r>
            <a:r>
              <a:rPr kumimoji="0" lang="de-DE" altLang="de-DE" sz="1800" b="1" i="0" u="none" strike="noStrike" kern="0" cap="none" spc="0" normalizeH="0" noProof="0" dirty="0" smtClean="0">
                <a:ln>
                  <a:noFill/>
                </a:ln>
                <a:solidFill>
                  <a:srgbClr val="2D2DB9"/>
                </a:solidFill>
                <a:effectLst/>
                <a:uLnTx/>
                <a:uFillTx/>
              </a:rPr>
              <a:t>) </a:t>
            </a:r>
            <a:r>
              <a:rPr kumimoji="0" lang="de-DE" altLang="de-DE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2D2DB9"/>
                </a:solidFill>
                <a:effectLst/>
                <a:uLnTx/>
                <a:uFillTx/>
              </a:rPr>
              <a:t>until</a:t>
            </a:r>
            <a:r>
              <a:rPr kumimoji="0" lang="de-DE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2D2DB9"/>
                </a:solidFill>
                <a:effectLst/>
                <a:uLnTx/>
                <a:uFillTx/>
              </a:rPr>
              <a:t> 2021 </a:t>
            </a:r>
            <a:br>
              <a:rPr kumimoji="0" lang="de-DE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2D2DB9"/>
                </a:solidFill>
                <a:effectLst/>
                <a:uLnTx/>
                <a:uFillTx/>
              </a:rPr>
            </a:br>
            <a:r>
              <a:rPr kumimoji="0" lang="de-DE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2D2DB9"/>
                </a:solidFill>
                <a:effectLst/>
                <a:uLnTx/>
                <a:uFillTx/>
                <a:sym typeface="Wingdings" panose="05000000000000000000" pitchFamily="2" charset="2"/>
              </a:rPr>
              <a:t> </a:t>
            </a:r>
            <a:r>
              <a:rPr kumimoji="0" lang="de-DE" altLang="de-DE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2D2DB9"/>
                </a:solidFill>
                <a:effectLst/>
                <a:uLnTx/>
                <a:uFillTx/>
                <a:sym typeface="Wingdings" panose="05000000000000000000" pitchFamily="2" charset="2"/>
              </a:rPr>
              <a:t>first</a:t>
            </a:r>
            <a:r>
              <a:rPr kumimoji="0" lang="de-DE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2D2DB9"/>
                </a:solidFill>
                <a:effectLst/>
                <a:uLnTx/>
                <a:uFillTx/>
                <a:sym typeface="Wingdings" panose="05000000000000000000" pitchFamily="2" charset="2"/>
              </a:rPr>
              <a:t> </a:t>
            </a:r>
            <a:r>
              <a:rPr kumimoji="0" lang="de-DE" altLang="de-DE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2D2DB9"/>
                </a:solidFill>
                <a:effectLst/>
                <a:uLnTx/>
                <a:uFillTx/>
                <a:sym typeface="Wingdings" panose="05000000000000000000" pitchFamily="2" charset="2"/>
              </a:rPr>
              <a:t>physics</a:t>
            </a:r>
            <a:r>
              <a:rPr kumimoji="0" lang="de-DE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2D2DB9"/>
                </a:solidFill>
                <a:effectLst/>
                <a:uLnTx/>
                <a:uFillTx/>
                <a:sym typeface="Wingdings" panose="05000000000000000000" pitchFamily="2" charset="2"/>
              </a:rPr>
              <a:t> </a:t>
            </a:r>
            <a:r>
              <a:rPr kumimoji="0" lang="de-DE" altLang="de-DE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2D2DB9"/>
                </a:solidFill>
                <a:effectLst/>
                <a:uLnTx/>
                <a:uFillTx/>
                <a:sym typeface="Wingdings" panose="05000000000000000000" pitchFamily="2" charset="2"/>
              </a:rPr>
              <a:t>results</a:t>
            </a:r>
            <a:r>
              <a:rPr kumimoji="0" lang="de-DE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2D2DB9"/>
                </a:solidFill>
                <a:effectLst/>
                <a:uLnTx/>
                <a:uFillTx/>
                <a:sym typeface="Wingdings" panose="05000000000000000000" pitchFamily="2" charset="2"/>
              </a:rPr>
              <a:t> (ALPs Hidden </a:t>
            </a:r>
            <a:r>
              <a:rPr kumimoji="0" lang="de-DE" altLang="de-DE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2D2DB9"/>
                </a:solidFill>
                <a:effectLst/>
                <a:uLnTx/>
                <a:uFillTx/>
                <a:sym typeface="Wingdings" panose="05000000000000000000" pitchFamily="2" charset="2"/>
              </a:rPr>
              <a:t>photons</a:t>
            </a:r>
            <a:endParaRPr kumimoji="0" lang="de-DE" altLang="de-DE" sz="1800" b="1" i="0" u="none" strike="noStrike" kern="0" cap="none" spc="0" normalizeH="0" baseline="0" noProof="0" dirty="0" smtClean="0">
              <a:ln>
                <a:noFill/>
              </a:ln>
              <a:solidFill>
                <a:srgbClr val="2D2DB9"/>
              </a:solidFill>
              <a:effectLst/>
              <a:uLnTx/>
              <a:uFillTx/>
              <a:sym typeface="Wingdings" panose="05000000000000000000" pitchFamily="2" charset="2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2D2DB9"/>
                </a:solidFill>
                <a:effectLst/>
                <a:uLnTx/>
                <a:uFillTx/>
              </a:rPr>
              <a:t> 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2D2DB9"/>
              </a:solidFill>
              <a:effectLst/>
              <a:uLnTx/>
              <a:uFillTx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34656" y="1926152"/>
            <a:ext cx="2963243" cy="3218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79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25" y="523875"/>
            <a:ext cx="8794750" cy="581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5472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E3832-3E36-4F3E-BE66-838FA953CCF2}" type="slidenum">
              <a:rPr lang="en-US" altLang="de-DE" smtClean="0"/>
              <a:pPr/>
              <a:t>36</a:t>
            </a:fld>
            <a:endParaRPr lang="en-US" altLang="de-DE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348994" y="455468"/>
            <a:ext cx="643318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2400" b="1" dirty="0" smtClean="0">
                <a:latin typeface="Arial" charset="0"/>
                <a:cs typeface="Arial" charset="0"/>
              </a:rPr>
              <a:t>IAXO </a:t>
            </a:r>
            <a:r>
              <a:rPr lang="de-DE" altLang="de-DE" sz="2400" b="1" dirty="0" err="1" smtClean="0">
                <a:latin typeface="Arial" charset="0"/>
                <a:cs typeface="Arial" charset="0"/>
              </a:rPr>
              <a:t>Helioscope</a:t>
            </a:r>
            <a:r>
              <a:rPr lang="de-DE" altLang="de-DE" sz="2400" b="1" dirty="0" smtClean="0">
                <a:latin typeface="Arial" charset="0"/>
                <a:cs typeface="Arial" charset="0"/>
              </a:rPr>
              <a:t>:</a:t>
            </a:r>
            <a:endParaRPr lang="de-DE" altLang="de-DE" sz="2400" b="1" dirty="0">
              <a:latin typeface="Arial" charset="0"/>
              <a:cs typeface="Arial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913" y="949031"/>
            <a:ext cx="4861944" cy="3675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080044" y="4881484"/>
            <a:ext cx="718969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l">
              <a:buFont typeface="Arial" charset="0"/>
              <a:buChar char="•"/>
            </a:pPr>
            <a:r>
              <a:rPr lang="en-GB" sz="18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Worldwide first “large scale” Axion experiment. </a:t>
            </a:r>
          </a:p>
          <a:p>
            <a:pPr marL="285750" lvl="0" indent="-285750" algn="l">
              <a:buFont typeface="Arial" charset="0"/>
              <a:buChar char="•"/>
            </a:pPr>
            <a:r>
              <a:rPr lang="en-GB" sz="18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Combine expertise: </a:t>
            </a:r>
            <a:br>
              <a:rPr lang="en-GB" sz="18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8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CAST,  magnets for colliders, </a:t>
            </a:r>
            <a:r>
              <a:rPr lang="en-GB" sz="18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X-ray optics from satellites, </a:t>
            </a:r>
            <a:r>
              <a:rPr lang="en-GB" sz="18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ultra-low </a:t>
            </a:r>
            <a:r>
              <a:rPr lang="en-GB" sz="18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background X-ray detectors</a:t>
            </a:r>
            <a:r>
              <a:rPr lang="en-GB" sz="18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lvl="0" indent="-285750" algn="l">
              <a:buFont typeface="Arial" charset="0"/>
              <a:buChar char="•"/>
            </a:pPr>
            <a:r>
              <a:rPr lang="en-GB" sz="18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Toroidal 8-coil magnet L=~20m, 600mm bore, ~6T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754" y="1392866"/>
            <a:ext cx="3047975" cy="2971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4871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E3832-3E36-4F3E-BE66-838FA953CCF2}" type="slidenum">
              <a:rPr lang="en-US" altLang="de-DE" smtClean="0"/>
              <a:pPr/>
              <a:t>37</a:t>
            </a:fld>
            <a:endParaRPr lang="en-US" altLang="de-DE"/>
          </a:p>
        </p:txBody>
      </p:sp>
      <p:sp>
        <p:nvSpPr>
          <p:cNvPr id="3" name="1 Título"/>
          <p:cNvSpPr txBox="1">
            <a:spLocks/>
          </p:cNvSpPr>
          <p:nvPr/>
        </p:nvSpPr>
        <p:spPr>
          <a:xfrm>
            <a:off x="448008" y="734313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endParaRPr lang="es-ES" sz="4000" kern="0" dirty="0">
              <a:latin typeface="Arial Rounded MT Bold" panose="020F0704030504030204" pitchFamily="34" charset="0"/>
            </a:endParaRPr>
          </a:p>
        </p:txBody>
      </p:sp>
      <p:sp>
        <p:nvSpPr>
          <p:cNvPr id="37" name="Text Box 4"/>
          <p:cNvSpPr txBox="1">
            <a:spLocks noChangeArrowheads="1"/>
          </p:cNvSpPr>
          <p:nvPr/>
        </p:nvSpPr>
        <p:spPr bwMode="auto">
          <a:xfrm>
            <a:off x="1348994" y="455468"/>
            <a:ext cx="643318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2400" b="1" dirty="0" smtClean="0">
                <a:latin typeface="Arial" charset="0"/>
                <a:cs typeface="Arial" charset="0"/>
              </a:rPr>
              <a:t>IAXO </a:t>
            </a:r>
            <a:r>
              <a:rPr lang="es-ES" sz="2400" kern="0" dirty="0" err="1" smtClean="0">
                <a:latin typeface="Arial Rounded MT Bold" panose="020F0704030504030204" pitchFamily="34" charset="0"/>
              </a:rPr>
              <a:t>collaboration</a:t>
            </a:r>
            <a:r>
              <a:rPr lang="de-DE" altLang="de-DE" sz="2400" b="1" dirty="0" smtClean="0">
                <a:latin typeface="Arial" charset="0"/>
                <a:cs typeface="Arial" charset="0"/>
              </a:rPr>
              <a:t>:</a:t>
            </a:r>
            <a:endParaRPr lang="de-DE" altLang="de-DE" sz="2400" b="1" dirty="0">
              <a:latin typeface="Arial" charset="0"/>
              <a:cs typeface="Arial" charset="0"/>
            </a:endParaRP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3571" y="1977656"/>
            <a:ext cx="6203856" cy="2615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Rectangle 40"/>
          <p:cNvSpPr/>
          <p:nvPr/>
        </p:nvSpPr>
        <p:spPr>
          <a:xfrm>
            <a:off x="1664836" y="958070"/>
            <a:ext cx="56184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l">
              <a:buFont typeface="Arial" charset="0"/>
              <a:buChar char="•"/>
            </a:pPr>
            <a:r>
              <a:rPr lang="en-GB" sz="18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Collaoration</a:t>
            </a:r>
            <a:r>
              <a:rPr lang="en-GB" sz="18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founded in July 2017 at DESY</a:t>
            </a:r>
          </a:p>
          <a:p>
            <a:pPr marL="285750" lvl="0" indent="-285750" algn="l">
              <a:buFont typeface="Arial" charset="0"/>
              <a:buChar char="•"/>
            </a:pPr>
            <a:r>
              <a:rPr lang="en-GB" sz="18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 </a:t>
            </a:r>
            <a:r>
              <a:rPr lang="en-GB" sz="18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institues</a:t>
            </a:r>
            <a:r>
              <a:rPr lang="en-GB" sz="18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from 8 countries</a:t>
            </a:r>
          </a:p>
          <a:p>
            <a:pPr marL="285750" lvl="0" indent="-285750" algn="l">
              <a:buFont typeface="Arial" charset="0"/>
              <a:buChar char="•"/>
            </a:pPr>
            <a:r>
              <a:rPr lang="en-GB" sz="18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DESY offered to host IAXO</a:t>
            </a:r>
          </a:p>
        </p:txBody>
      </p:sp>
      <p:sp>
        <p:nvSpPr>
          <p:cNvPr id="42" name="1 Título"/>
          <p:cNvSpPr txBox="1">
            <a:spLocks/>
          </p:cNvSpPr>
          <p:nvPr/>
        </p:nvSpPr>
        <p:spPr>
          <a:xfrm>
            <a:off x="791794" y="4533681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endParaRPr lang="es-ES" sz="4000" kern="0" dirty="0">
              <a:latin typeface="Arial Rounded MT Bold" panose="020F0704030504030204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1551422" y="4885028"/>
            <a:ext cx="56184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/>
            <a:r>
              <a:rPr lang="en-GB" sz="18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 step: </a:t>
            </a:r>
            <a:r>
              <a:rPr lang="en-GB" sz="18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babyIAXO</a:t>
            </a:r>
            <a:r>
              <a:rPr lang="en-GB" sz="18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by 2021:</a:t>
            </a:r>
          </a:p>
          <a:p>
            <a:pPr lvl="0" algn="l"/>
            <a:endParaRPr lang="en-GB" sz="18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7149" y="4719527"/>
            <a:ext cx="25908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562986" y="542373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lvl="0" indent="-285750" algn="l">
              <a:buFont typeface="Arial" charset="0"/>
              <a:buChar char="•"/>
            </a:pPr>
            <a:r>
              <a:rPr lang="en-GB" sz="18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Toroidal </a:t>
            </a:r>
            <a:r>
              <a:rPr lang="en-GB" sz="18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~6T magnet </a:t>
            </a:r>
            <a:br>
              <a:rPr lang="en-GB" sz="18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8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GB" sz="18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=~20m, 600mm </a:t>
            </a:r>
            <a:r>
              <a:rPr lang="en-GB" sz="18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bore</a:t>
            </a:r>
            <a:endParaRPr lang="en-GB" sz="18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048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8636" y="1379893"/>
            <a:ext cx="2311187" cy="1202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E3832-3E36-4F3E-BE66-838FA953CCF2}" type="slidenum">
              <a:rPr lang="en-US" altLang="de-DE" smtClean="0"/>
              <a:pPr/>
              <a:t>38</a:t>
            </a:fld>
            <a:endParaRPr lang="en-US" altLang="de-DE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270000" y="418300"/>
            <a:ext cx="6553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2400" b="1" dirty="0" smtClean="0">
                <a:latin typeface="Arial" charset="0"/>
                <a:cs typeface="Arial" charset="0"/>
              </a:rPr>
              <a:t>Experimental </a:t>
            </a:r>
            <a:r>
              <a:rPr lang="de-DE" altLang="de-DE" sz="2400" b="1" dirty="0" err="1" smtClean="0">
                <a:latin typeface="Arial" charset="0"/>
                <a:cs typeface="Arial" charset="0"/>
              </a:rPr>
              <a:t>approaches</a:t>
            </a:r>
            <a:endParaRPr lang="de-DE" altLang="de-DE" sz="2400" b="1" dirty="0">
              <a:latin typeface="Arial" charset="0"/>
              <a:cs typeface="Arial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304800" y="1218710"/>
            <a:ext cx="8458200" cy="61722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Tx/>
              <a:buNone/>
            </a:pPr>
            <a:r>
              <a:rPr lang="en-US" altLang="en-US" sz="1800" b="1" kern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 </a:t>
            </a:r>
          </a:p>
          <a:p>
            <a:pPr>
              <a:buFontTx/>
              <a:buNone/>
            </a:pPr>
            <a:r>
              <a:rPr lang="en-US" altLang="en-US" sz="2000" b="1" kern="0" dirty="0" err="1" smtClean="0">
                <a:solidFill>
                  <a:schemeClr val="accent2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Primakoff</a:t>
            </a:r>
            <a:r>
              <a:rPr lang="en-US" altLang="en-US" sz="2000" b="1" kern="0" dirty="0" smtClean="0">
                <a:solidFill>
                  <a:schemeClr val="accent2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 effect twice</a:t>
            </a:r>
          </a:p>
          <a:p>
            <a:pPr>
              <a:buFont typeface="Wingdings"/>
              <a:buChar char="à"/>
            </a:pPr>
            <a:r>
              <a:rPr lang="de-DE" altLang="en-US" sz="2000" b="1" kern="0" dirty="0" err="1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>Convert</a:t>
            </a:r>
            <a:r>
              <a:rPr lang="de-DE" altLang="en-US" sz="2000" b="1" kern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altLang="en-US" sz="2000" b="1" kern="0" dirty="0" err="1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>photons</a:t>
            </a:r>
            <a:r>
              <a:rPr lang="de-DE" altLang="en-US" sz="2000" b="1" kern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altLang="en-US" sz="2000" b="1" kern="0" dirty="0" err="1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>into</a:t>
            </a:r>
            <a:r>
              <a:rPr lang="de-DE" altLang="en-US" sz="2000" b="1" kern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> axion </a:t>
            </a:r>
            <a:r>
              <a:rPr lang="de-DE" altLang="en-US" sz="2000" b="1" kern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/>
            </a:r>
            <a:br>
              <a:rPr lang="de-DE" altLang="en-US" sz="2000" b="1" kern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</a:br>
            <a:r>
              <a:rPr lang="de-DE" altLang="en-US" sz="2000" b="1" kern="0" dirty="0" err="1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>and</a:t>
            </a:r>
            <a:r>
              <a:rPr lang="de-DE" altLang="en-US" sz="2000" b="1" kern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altLang="en-US" sz="2000" b="1" kern="0" dirty="0" err="1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>reconvert</a:t>
            </a:r>
            <a:r>
              <a:rPr lang="de-DE" altLang="en-US" sz="2000" b="1" kern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altLang="en-US" sz="2000" b="1" kern="0" dirty="0" err="1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>behind</a:t>
            </a:r>
            <a:r>
              <a:rPr lang="de-DE" altLang="en-US" sz="2000" b="1" kern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altLang="en-US" sz="2000" b="1" kern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>wall</a:t>
            </a:r>
          </a:p>
          <a:p>
            <a:pPr>
              <a:buFont typeface="Wingdings"/>
              <a:buChar char="à"/>
            </a:pPr>
            <a:r>
              <a:rPr lang="de-DE" altLang="en-US" sz="2000" b="1" kern="0" dirty="0" err="1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>Detect</a:t>
            </a:r>
            <a:r>
              <a:rPr lang="de-DE" altLang="en-US" sz="2000" b="1" kern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altLang="en-US" sz="2000" b="1" kern="0" dirty="0" err="1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>regenerated</a:t>
            </a:r>
            <a:r>
              <a:rPr lang="de-DE" altLang="en-US" sz="2000" b="1" kern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altLang="en-US" sz="2000" b="1" kern="0" dirty="0" err="1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>photon</a:t>
            </a:r>
            <a:r>
              <a:rPr lang="de-DE" altLang="en-US" sz="2000" b="1" kern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altLang="en-US" sz="2000" b="1" kern="0" dirty="0" err="1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>behind</a:t>
            </a:r>
            <a:r>
              <a:rPr lang="de-DE" altLang="en-US" sz="2000" b="1" kern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  <a:sym typeface="Wingdings" panose="05000000000000000000" pitchFamily="2" charset="2"/>
              </a:rPr>
              <a:t> wall</a:t>
            </a:r>
            <a:endParaRPr lang="en-US" altLang="en-US" sz="2000" b="1" kern="0" dirty="0"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25952" y="833296"/>
            <a:ext cx="46714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Tx/>
              <a:buNone/>
            </a:pPr>
            <a:r>
              <a:rPr lang="en-US" altLang="en-US" sz="2400" b="1" kern="0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Light shining through the wall:</a:t>
            </a:r>
            <a:endParaRPr lang="en-US" altLang="en-US" sz="2400" b="1" kern="0" dirty="0"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1646200" y="7000600"/>
                <a:ext cx="5352757" cy="10138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800" b="1" i="1" smtClean="0">
                              <a:latin typeface="Cambria Math"/>
                              <a:ea typeface="SimSun"/>
                            </a:rPr>
                          </m:ctrlPr>
                        </m:sSubPr>
                        <m:e>
                          <m:r>
                            <a:rPr lang="de-DE" sz="1800" b="1" i="1" smtClean="0">
                              <a:latin typeface="Cambria Math"/>
                              <a:ea typeface="SimSun"/>
                            </a:rPr>
                            <m:t>𝑷</m:t>
                          </m:r>
                        </m:e>
                        <m:sub>
                          <m:r>
                            <a:rPr lang="de-DE" sz="1800" b="1" i="1" smtClean="0">
                              <a:effectLst/>
                              <a:latin typeface="Cambria Math"/>
                              <a:ea typeface="SimSun"/>
                              <a:cs typeface="Times New Roman"/>
                            </a:rPr>
                            <m:t>𝒂</m:t>
                          </m:r>
                          <m:r>
                            <a:rPr lang="de-DE" sz="1800" b="1" i="1" smtClean="0">
                              <a:effectLst/>
                              <a:latin typeface="Cambria Math"/>
                              <a:ea typeface="SimSun"/>
                              <a:cs typeface="Times New Roman"/>
                            </a:rPr>
                            <m:t>→</m:t>
                          </m:r>
                          <m:r>
                            <m:rPr>
                              <m:sty m:val="p"/>
                            </m:rPr>
                            <a:rPr lang="el-GR" sz="1800" b="1" i="1" smtClean="0">
                              <a:effectLst/>
                              <a:latin typeface="Cambria Math"/>
                              <a:ea typeface="SimSun"/>
                              <a:cs typeface="Times New Roman"/>
                            </a:rPr>
                            <m:t>γ</m:t>
                          </m:r>
                          <m:r>
                            <a:rPr lang="de-DE" sz="1800" b="1" i="1" smtClean="0">
                              <a:effectLst/>
                              <a:latin typeface="Cambria Math"/>
                              <a:ea typeface="SimSun"/>
                              <a:cs typeface="Times New Roman"/>
                            </a:rPr>
                            <m:t>→</m:t>
                          </m:r>
                          <m:r>
                            <a:rPr lang="de-DE" sz="1800" b="1" i="1" smtClean="0">
                              <a:effectLst/>
                              <a:latin typeface="Cambria Math"/>
                              <a:ea typeface="SimSun"/>
                              <a:cs typeface="Times New Roman"/>
                            </a:rPr>
                            <m:t>𝒂</m:t>
                          </m:r>
                        </m:sub>
                      </m:sSub>
                      <m:r>
                        <a:rPr lang="de-DE" sz="1800" b="1" i="1" smtClean="0">
                          <a:effectLst/>
                          <a:latin typeface="Cambria Math"/>
                          <a:ea typeface="SimSun"/>
                          <a:cs typeface="Times New Roman"/>
                        </a:rPr>
                        <m:t>=</m:t>
                      </m:r>
                      <m:box>
                        <m:boxPr>
                          <m:ctrlPr>
                            <a:rPr lang="de-DE" sz="1800" b="1" i="1" smtClean="0">
                              <a:effectLst/>
                              <a:latin typeface="Cambria Math"/>
                              <a:ea typeface="SimSun"/>
                              <a:cs typeface="Times New Roman"/>
                            </a:rPr>
                          </m:ctrlPr>
                        </m:boxPr>
                        <m:e>
                          <m:f>
                            <m:fPr>
                              <m:ctrlPr>
                                <a:rPr lang="de-DE" sz="1800" b="1" i="1" smtClean="0">
                                  <a:effectLst/>
                                  <a:latin typeface="Cambria Math"/>
                                  <a:ea typeface="SimSun"/>
                                  <a:cs typeface="Times New Roman"/>
                                </a:rPr>
                              </m:ctrlPr>
                            </m:fPr>
                            <m:num>
                              <m:r>
                                <a:rPr lang="de-DE" sz="1800" b="1" i="1" smtClean="0">
                                  <a:effectLst/>
                                  <a:latin typeface="Cambria Math"/>
                                  <a:ea typeface="SimSun"/>
                                  <a:cs typeface="Times New Roman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de-DE" sz="1800" b="1" i="1" smtClean="0">
                                  <a:effectLst/>
                                  <a:latin typeface="Cambria Math"/>
                                  <a:ea typeface="SimSun"/>
                                  <a:cs typeface="Times New Roman"/>
                                </a:rPr>
                                <m:t>𝟏𝟔</m:t>
                              </m:r>
                            </m:den>
                          </m:f>
                        </m:e>
                      </m:box>
                      <m:r>
                        <a:rPr lang="de-DE" sz="1800" b="1" i="1" smtClean="0">
                          <a:effectLst/>
                          <a:latin typeface="Cambria Math"/>
                          <a:ea typeface="SimSun"/>
                          <a:cs typeface="Times New Roman"/>
                        </a:rPr>
                        <m:t>(</m:t>
                      </m:r>
                      <m:sSub>
                        <m:sSubPr>
                          <m:ctrlPr>
                            <a:rPr lang="de-DE" sz="1800" b="1" i="1" smtClean="0">
                              <a:effectLst/>
                              <a:latin typeface="Cambria Math"/>
                              <a:ea typeface="SimSun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de-DE" sz="1800" b="1" i="1" smtClean="0">
                              <a:effectLst/>
                              <a:latin typeface="Cambria Math"/>
                              <a:ea typeface="SimSun"/>
                              <a:cs typeface="Times New Roman"/>
                            </a:rPr>
                            <m:t>𝒈</m:t>
                          </m:r>
                        </m:e>
                        <m:sub>
                          <m:r>
                            <a:rPr lang="de-DE" sz="1800" b="1" i="1" smtClean="0">
                              <a:effectLst/>
                              <a:latin typeface="Cambria Math"/>
                              <a:ea typeface="SimSun"/>
                              <a:cs typeface="Times New Roman"/>
                            </a:rPr>
                            <m:t>𝒂</m:t>
                          </m:r>
                          <m:r>
                            <m:rPr>
                              <m:sty m:val="p"/>
                            </m:rPr>
                            <a:rPr lang="el-GR" sz="1800" b="1" i="1">
                              <a:latin typeface="Cambria Math"/>
                              <a:ea typeface="SimSun"/>
                              <a:cs typeface="Times New Roman"/>
                            </a:rPr>
                            <m:t>γγ</m:t>
                          </m:r>
                        </m:sub>
                      </m:sSub>
                      <m:r>
                        <a:rPr lang="de-DE" sz="1800" b="1" i="1" smtClean="0">
                          <a:effectLst/>
                          <a:latin typeface="Cambria Math"/>
                          <a:ea typeface="SimSun"/>
                          <a:cs typeface="Times New Roman"/>
                        </a:rPr>
                        <m:t>𝑩𝒍</m:t>
                      </m:r>
                      <m:sSup>
                        <m:sSupPr>
                          <m:ctrlPr>
                            <a:rPr lang="de-DE" sz="1800" b="1" i="1" smtClean="0">
                              <a:effectLst/>
                              <a:latin typeface="Cambria Math"/>
                              <a:ea typeface="SimSun"/>
                              <a:cs typeface="Times New Roman"/>
                            </a:rPr>
                          </m:ctrlPr>
                        </m:sSupPr>
                        <m:e>
                          <m:r>
                            <a:rPr lang="de-DE" sz="1800" b="1" i="1" smtClean="0">
                              <a:effectLst/>
                              <a:latin typeface="Cambria Math"/>
                              <a:ea typeface="SimSun"/>
                              <a:cs typeface="Times New Roman"/>
                            </a:rPr>
                            <m:t>)</m:t>
                          </m:r>
                        </m:e>
                        <m:sup>
                          <m:r>
                            <a:rPr lang="de-DE" sz="1800" b="1" i="1" smtClean="0">
                              <a:effectLst/>
                              <a:latin typeface="Cambria Math"/>
                              <a:ea typeface="SimSun"/>
                              <a:cs typeface="Times New Roman"/>
                            </a:rPr>
                            <m:t>𝟒</m:t>
                          </m:r>
                        </m:sup>
                      </m:sSup>
                      <m:r>
                        <a:rPr lang="de-DE" sz="1800" b="1" i="1" smtClean="0">
                          <a:effectLst/>
                          <a:latin typeface="Cambria Math"/>
                          <a:ea typeface="SimSun"/>
                          <a:cs typeface="Times New Roman"/>
                        </a:rPr>
                        <m:t>)</m:t>
                      </m:r>
                      <m:f>
                        <m:fPr>
                          <m:ctrlPr>
                            <a:rPr lang="de-DE" sz="1800" b="1" i="1" smtClean="0">
                              <a:effectLst/>
                              <a:latin typeface="Cambria Math"/>
                              <a:ea typeface="SimSun"/>
                              <a:cs typeface="Times New Roman"/>
                            </a:rPr>
                          </m:ctrlPr>
                        </m:fPr>
                        <m:num>
                          <m:r>
                            <a:rPr lang="de-DE" sz="1800" b="1" i="1" smtClean="0">
                              <a:effectLst/>
                              <a:latin typeface="Cambria Math"/>
                              <a:ea typeface="SimSun"/>
                              <a:cs typeface="Times New Roman"/>
                            </a:rPr>
                            <m:t>𝒔𝒊𝒏</m:t>
                          </m:r>
                          <m:r>
                            <a:rPr lang="de-DE" sz="1800" b="1" i="1" smtClean="0">
                              <a:effectLst/>
                              <a:latin typeface="Cambria Math"/>
                              <a:ea typeface="SimSun"/>
                              <a:cs typeface="Times New Roman"/>
                            </a:rPr>
                            <m:t>(</m:t>
                          </m:r>
                          <m:box>
                            <m:boxPr>
                              <m:ctrlPr>
                                <a:rPr lang="de-DE" sz="1800" b="1" i="1" smtClean="0">
                                  <a:effectLst/>
                                  <a:latin typeface="Cambria Math"/>
                                  <a:ea typeface="SimSun"/>
                                  <a:cs typeface="Times New Roman"/>
                                </a:rPr>
                              </m:ctrlPr>
                            </m:boxPr>
                            <m:e>
                              <m:f>
                                <m:fPr>
                                  <m:ctrlPr>
                                    <a:rPr lang="de-DE" sz="1800" b="1" i="1" smtClean="0">
                                      <a:effectLst/>
                                      <a:latin typeface="Cambria Math"/>
                                      <a:ea typeface="SimSun"/>
                                      <a:cs typeface="Times New Roman"/>
                                    </a:rPr>
                                  </m:ctrlPr>
                                </m:fPr>
                                <m:num>
                                  <m:r>
                                    <a:rPr lang="de-DE" sz="1800" b="1" i="1" smtClean="0">
                                      <a:effectLst/>
                                      <a:latin typeface="Cambria Math"/>
                                      <a:ea typeface="SimSun"/>
                                      <a:cs typeface="Times New Roman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de-DE" sz="1800" b="1" i="1" smtClean="0">
                                      <a:effectLst/>
                                      <a:latin typeface="Cambria Math"/>
                                      <a:ea typeface="SimSun"/>
                                      <a:cs typeface="Times New Roman"/>
                                    </a:rPr>
                                    <m:t>𝟐</m:t>
                                  </m:r>
                                </m:den>
                              </m:f>
                              <m:d>
                                <m:dPr>
                                  <m:ctrlPr>
                                    <a:rPr lang="de-DE" sz="1800" b="1" i="1" smtClean="0">
                                      <a:effectLst/>
                                      <a:latin typeface="Cambria Math"/>
                                      <a:ea typeface="SimSun"/>
                                      <a:cs typeface="Times New Roman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de-DE" sz="1800" b="1" i="1" smtClean="0">
                                          <a:effectLst/>
                                          <a:latin typeface="Cambria Math"/>
                                          <a:ea typeface="SimSun"/>
                                          <a:cs typeface="Times New Roman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1800" b="1" i="1" smtClean="0">
                                          <a:effectLst/>
                                          <a:latin typeface="Cambria Math"/>
                                          <a:ea typeface="SimSun"/>
                                          <a:cs typeface="Times New Roman"/>
                                        </a:rPr>
                                        <m:t>𝒑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l-GR" sz="1800" b="1" i="1">
                                          <a:latin typeface="Cambria Math"/>
                                          <a:ea typeface="SimSun"/>
                                          <a:cs typeface="Times New Roman"/>
                                        </a:rPr>
                                        <m:t>γ</m:t>
                                      </m:r>
                                    </m:sub>
                                  </m:sSub>
                                  <m:r>
                                    <a:rPr lang="de-DE" sz="1800" b="1" i="1" smtClean="0">
                                      <a:effectLst/>
                                      <a:latin typeface="Cambria Math"/>
                                      <a:ea typeface="SimSun"/>
                                      <a:cs typeface="Times New Roman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de-DE" sz="1800" b="1" i="1" smtClean="0">
                                          <a:effectLst/>
                                          <a:latin typeface="Cambria Math"/>
                                          <a:ea typeface="SimSun"/>
                                          <a:cs typeface="Times New Roman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1800" b="1" i="1" smtClean="0">
                                          <a:effectLst/>
                                          <a:latin typeface="Cambria Math"/>
                                          <a:ea typeface="SimSun"/>
                                          <a:cs typeface="Times New Roman"/>
                                        </a:rPr>
                                        <m:t>𝒑</m:t>
                                      </m:r>
                                    </m:e>
                                    <m:sub>
                                      <m:r>
                                        <a:rPr lang="de-DE" sz="1800" b="1" i="1" smtClean="0">
                                          <a:effectLst/>
                                          <a:latin typeface="Cambria Math"/>
                                          <a:ea typeface="SimSun"/>
                                          <a:cs typeface="Times New Roman"/>
                                        </a:rPr>
                                        <m:t>𝒂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de-DE" sz="1800" b="1" i="1" smtClean="0">
                                  <a:effectLst/>
                                  <a:latin typeface="Cambria Math"/>
                                  <a:ea typeface="SimSun"/>
                                  <a:cs typeface="Times New Roman"/>
                                </a:rPr>
                                <m:t>𝒍</m:t>
                              </m:r>
                            </m:e>
                          </m:box>
                          <m:r>
                            <a:rPr lang="de-DE" sz="1800" b="1" i="1" smtClean="0">
                              <a:effectLst/>
                              <a:latin typeface="Cambria Math"/>
                              <a:ea typeface="SimSun"/>
                              <a:cs typeface="Times New Roman"/>
                            </a:rPr>
                            <m:t>)</m:t>
                          </m:r>
                        </m:num>
                        <m:den>
                          <m:box>
                            <m:boxPr>
                              <m:ctrlPr>
                                <a:rPr lang="de-DE" sz="1800" b="1" i="1" smtClean="0">
                                  <a:effectLst/>
                                  <a:latin typeface="Cambria Math"/>
                                  <a:ea typeface="SimSun"/>
                                  <a:cs typeface="Times New Roman"/>
                                </a:rPr>
                              </m:ctrlPr>
                            </m:boxPr>
                            <m:e>
                              <m:f>
                                <m:fPr>
                                  <m:ctrlPr>
                                    <a:rPr lang="de-DE" sz="1800" b="1" i="1" smtClean="0">
                                      <a:effectLst/>
                                      <a:latin typeface="Cambria Math"/>
                                      <a:ea typeface="SimSun"/>
                                      <a:cs typeface="Times New Roman"/>
                                    </a:rPr>
                                  </m:ctrlPr>
                                </m:fPr>
                                <m:num>
                                  <m:r>
                                    <a:rPr lang="de-DE" sz="1800" b="1" i="1" smtClean="0">
                                      <a:effectLst/>
                                      <a:latin typeface="Cambria Math"/>
                                      <a:ea typeface="SimSun"/>
                                      <a:cs typeface="Times New Roman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de-DE" sz="1800" b="1" i="1" smtClean="0">
                                      <a:effectLst/>
                                      <a:latin typeface="Cambria Math"/>
                                      <a:ea typeface="SimSun"/>
                                      <a:cs typeface="Times New Roman"/>
                                    </a:rPr>
                                    <m:t>𝟐</m:t>
                                  </m:r>
                                </m:den>
                              </m:f>
                            </m:e>
                          </m:box>
                          <m:d>
                            <m:dPr>
                              <m:ctrlPr>
                                <a:rPr lang="de-DE" sz="1800" b="1" i="1">
                                  <a:latin typeface="Cambria Math"/>
                                  <a:ea typeface="SimSun"/>
                                  <a:cs typeface="Times New Roman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de-DE" sz="1800" b="1" i="1">
                                      <a:latin typeface="Cambria Math"/>
                                      <a:ea typeface="SimSun"/>
                                      <a:cs typeface="Times New Roman"/>
                                    </a:rPr>
                                  </m:ctrlPr>
                                </m:sSubPr>
                                <m:e>
                                  <m:r>
                                    <a:rPr lang="de-DE" sz="1800" b="1" i="1">
                                      <a:latin typeface="Cambria Math"/>
                                      <a:ea typeface="SimSun"/>
                                      <a:cs typeface="Times New Roman"/>
                                    </a:rPr>
                                    <m:t>𝒑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l-GR" sz="1800" b="1" i="1">
                                      <a:latin typeface="Cambria Math"/>
                                      <a:ea typeface="SimSun"/>
                                      <a:cs typeface="Times New Roman"/>
                                    </a:rPr>
                                    <m:t>γ</m:t>
                                  </m:r>
                                </m:sub>
                              </m:sSub>
                              <m:r>
                                <a:rPr lang="de-DE" sz="1800" b="1" i="1">
                                  <a:latin typeface="Cambria Math"/>
                                  <a:ea typeface="SimSun"/>
                                  <a:cs typeface="Times New Roman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de-DE" sz="1800" b="1" i="1">
                                      <a:latin typeface="Cambria Math"/>
                                      <a:ea typeface="SimSun"/>
                                      <a:cs typeface="Times New Roman"/>
                                    </a:rPr>
                                  </m:ctrlPr>
                                </m:sSubPr>
                                <m:e>
                                  <m:r>
                                    <a:rPr lang="de-DE" sz="1800" b="1" i="1">
                                      <a:latin typeface="Cambria Math"/>
                                      <a:ea typeface="SimSun"/>
                                      <a:cs typeface="Times New Roman"/>
                                    </a:rPr>
                                    <m:t>𝒑</m:t>
                                  </m:r>
                                </m:e>
                                <m:sub>
                                  <m:r>
                                    <a:rPr lang="de-DE" sz="1800" b="1" i="1">
                                      <a:latin typeface="Cambria Math"/>
                                      <a:ea typeface="SimSun"/>
                                      <a:cs typeface="Times New Roman"/>
                                    </a:rPr>
                                    <m:t>𝒂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de-DE" sz="1800" b="1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6200" y="7000600"/>
                <a:ext cx="5352757" cy="101380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573637" y="1370923"/>
            <a:ext cx="2440833" cy="1202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026" y="3193322"/>
            <a:ext cx="7165910" cy="2071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324" y="5351929"/>
            <a:ext cx="8613871" cy="902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/>
              <p:cNvSpPr/>
              <p:nvPr/>
            </p:nvSpPr>
            <p:spPr>
              <a:xfrm>
                <a:off x="5926824" y="2068662"/>
                <a:ext cx="513281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1">
                          <a:latin typeface="Cambria Math"/>
                          <a:ea typeface="Calibri"/>
                          <a:cs typeface="Times New Roman"/>
                        </a:rPr>
                        <m:t>𝐁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6824" y="2068662"/>
                <a:ext cx="513281" cy="52322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/>
              <p:cNvSpPr/>
              <p:nvPr/>
            </p:nvSpPr>
            <p:spPr>
              <a:xfrm>
                <a:off x="7256114" y="2076214"/>
                <a:ext cx="513281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1">
                          <a:latin typeface="Cambria Math"/>
                          <a:ea typeface="Calibri"/>
                          <a:cs typeface="Times New Roman"/>
                        </a:rPr>
                        <m:t>𝐁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56114" y="2076214"/>
                <a:ext cx="513281" cy="52322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15606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E3832-3E36-4F3E-BE66-838FA953CCF2}" type="slidenum">
              <a:rPr lang="en-US" altLang="de-DE" smtClean="0"/>
              <a:pPr/>
              <a:t>39</a:t>
            </a:fld>
            <a:endParaRPr lang="en-US" altLang="de-DE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263" y="887064"/>
            <a:ext cx="7165910" cy="2071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187624" y="455468"/>
            <a:ext cx="643318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2400" b="1" dirty="0" smtClean="0">
                <a:latin typeface="Arial" charset="0"/>
                <a:cs typeface="Arial" charset="0"/>
              </a:rPr>
              <a:t>ALPS II at DESY:</a:t>
            </a:r>
            <a:endParaRPr lang="de-DE" altLang="de-DE" sz="2400" b="1" dirty="0">
              <a:latin typeface="Arial" charset="0"/>
              <a:cs typeface="Arial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907"/>
          <a:stretch/>
        </p:blipFill>
        <p:spPr bwMode="auto">
          <a:xfrm>
            <a:off x="3897801" y="6139276"/>
            <a:ext cx="1420187" cy="421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DESY-Logo-cyan-RGB_ge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24" t="-7854" r="-18587" b="-12566"/>
          <a:stretch>
            <a:fillRect/>
          </a:stretch>
        </p:blipFill>
        <p:spPr bwMode="auto">
          <a:xfrm>
            <a:off x="3340866" y="6095212"/>
            <a:ext cx="556936" cy="523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Logo: AEI Hannove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200" y="6130748"/>
            <a:ext cx="2486059" cy="479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https://encrypted-tbn3.gstatic.com/images?q=tbn:ANd9GcQ3cbgDEhjfZzziLzt-tDTUwrh4v2MkVmT3W8h7YT6N-0DFOjCZ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081" y="6372467"/>
            <a:ext cx="1039847" cy="323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https://encrypted-tbn3.gstatic.com/images?q=tbn:ANd9GcSbkF-B8Ebt0XiTguACJ1JAv942IEyj5W6VQM091cimAuZxL7V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4928" y="6159349"/>
            <a:ext cx="1179190" cy="608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http://study.com/cimages/ncschools/logosLarge/university-of-florida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3611" y="6193813"/>
            <a:ext cx="1184419" cy="276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493508" y="6184088"/>
            <a:ext cx="29931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/>
            <a:r>
              <a:rPr lang="en-US" sz="18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ALPS II is a joint effort of </a:t>
            </a:r>
          </a:p>
        </p:txBody>
      </p:sp>
      <p:pic>
        <p:nvPicPr>
          <p:cNvPr id="15" name="Picture 2" descr="N:\intern\DIB-intern\Projekte\ALPS\ALPS-II\ALPS-II_TDR-final\stuff\alpsIIA10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50" y="2958257"/>
            <a:ext cx="3318352" cy="2681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4108752" y="2839170"/>
            <a:ext cx="394100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challenges:</a:t>
            </a:r>
            <a:r>
              <a:rPr lang="en-US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Magnet – straighten 20 HERA dipoles 200m, </a:t>
            </a:r>
          </a:p>
          <a:p>
            <a:pPr algn="l"/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Optics – LIGO related concepts, </a:t>
            </a:r>
          </a:p>
          <a:p>
            <a:pPr algn="l"/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Detector – TES, heterodyne in development</a:t>
            </a:r>
            <a:endParaRPr lang="de-DE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106880" y="4567310"/>
            <a:ext cx="5100918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/>
            <a:r>
              <a:rPr lang="de-DE" sz="20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Timeline:</a:t>
            </a:r>
            <a:endParaRPr lang="de-DE" sz="20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l"/>
            <a:r>
              <a:rPr lang="en-US" sz="18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en-US" sz="18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Cleared </a:t>
            </a:r>
            <a:r>
              <a:rPr lang="en-US" sz="18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HERA tunnel </a:t>
            </a:r>
            <a:r>
              <a:rPr lang="en-US" sz="18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8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en-US" sz="18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ALPS </a:t>
            </a:r>
            <a:r>
              <a:rPr lang="en-US" sz="18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IIc</a:t>
            </a:r>
            <a:r>
              <a:rPr lang="en-US" sz="18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optics commissioning beginning 2019</a:t>
            </a:r>
          </a:p>
          <a:p>
            <a:pPr lvl="0" algn="l"/>
            <a:r>
              <a:rPr lang="en-US" sz="18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ALPS </a:t>
            </a:r>
            <a:r>
              <a:rPr lang="en-US" sz="18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IIc</a:t>
            </a:r>
            <a:r>
              <a:rPr lang="en-US" sz="18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data runs in </a:t>
            </a:r>
            <a:r>
              <a:rPr lang="en-US" sz="18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 </a:t>
            </a:r>
            <a:endParaRPr lang="de-DE" sz="1800" b="1" dirty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513" y="5285200"/>
            <a:ext cx="1412222" cy="267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098" y="5733992"/>
            <a:ext cx="842963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589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59" y="3747908"/>
            <a:ext cx="4068895" cy="2498971"/>
          </a:xfrm>
          <a:prstGeom prst="rect">
            <a:avLst/>
          </a:prstGeom>
        </p:spPr>
      </p:pic>
      <p:grpSp>
        <p:nvGrpSpPr>
          <p:cNvPr id="13" name="Group 18"/>
          <p:cNvGrpSpPr>
            <a:grpSpLocks/>
          </p:cNvGrpSpPr>
          <p:nvPr/>
        </p:nvGrpSpPr>
        <p:grpSpPr bwMode="auto">
          <a:xfrm>
            <a:off x="5920970" y="4647576"/>
            <a:ext cx="1998222" cy="1553994"/>
            <a:chOff x="3552" y="624"/>
            <a:chExt cx="1248" cy="1008"/>
          </a:xfrm>
        </p:grpSpPr>
        <p:sp>
          <p:nvSpPr>
            <p:cNvPr id="14" name="Line 19"/>
            <p:cNvSpPr>
              <a:spLocks noChangeShapeType="1"/>
            </p:cNvSpPr>
            <p:nvPr/>
          </p:nvSpPr>
          <p:spPr bwMode="auto">
            <a:xfrm>
              <a:off x="3552" y="1536"/>
              <a:ext cx="124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Line 20"/>
            <p:cNvSpPr>
              <a:spLocks noChangeShapeType="1"/>
            </p:cNvSpPr>
            <p:nvPr/>
          </p:nvSpPr>
          <p:spPr bwMode="auto">
            <a:xfrm flipH="1" flipV="1">
              <a:off x="4176" y="624"/>
              <a:ext cx="0" cy="100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16" name="Group 21"/>
          <p:cNvGrpSpPr>
            <a:grpSpLocks/>
          </p:cNvGrpSpPr>
          <p:nvPr/>
        </p:nvGrpSpPr>
        <p:grpSpPr bwMode="auto">
          <a:xfrm>
            <a:off x="6228504" y="5018075"/>
            <a:ext cx="1399656" cy="1006497"/>
            <a:chOff x="3744" y="2208"/>
            <a:chExt cx="874" cy="509"/>
          </a:xfrm>
        </p:grpSpPr>
        <p:sp>
          <p:nvSpPr>
            <p:cNvPr id="17" name="Freeform 22"/>
            <p:cNvSpPr>
              <a:spLocks/>
            </p:cNvSpPr>
            <p:nvPr/>
          </p:nvSpPr>
          <p:spPr bwMode="auto">
            <a:xfrm>
              <a:off x="3744" y="2208"/>
              <a:ext cx="442" cy="509"/>
            </a:xfrm>
            <a:custGeom>
              <a:avLst/>
              <a:gdLst>
                <a:gd name="T0" fmla="*/ 0 w 442"/>
                <a:gd name="T1" fmla="*/ 0 h 509"/>
                <a:gd name="T2" fmla="*/ 442 w 442"/>
                <a:gd name="T3" fmla="*/ 509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42" h="509">
                  <a:moveTo>
                    <a:pt x="0" y="0"/>
                  </a:moveTo>
                  <a:cubicBezTo>
                    <a:pt x="87" y="226"/>
                    <a:pt x="260" y="509"/>
                    <a:pt x="442" y="509"/>
                  </a:cubicBezTo>
                </a:path>
              </a:pathLst>
            </a:cu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Freeform 23"/>
            <p:cNvSpPr>
              <a:spLocks/>
            </p:cNvSpPr>
            <p:nvPr/>
          </p:nvSpPr>
          <p:spPr bwMode="auto">
            <a:xfrm flipH="1">
              <a:off x="4176" y="2208"/>
              <a:ext cx="442" cy="509"/>
            </a:xfrm>
            <a:custGeom>
              <a:avLst/>
              <a:gdLst>
                <a:gd name="T0" fmla="*/ 0 w 442"/>
                <a:gd name="T1" fmla="*/ 0 h 509"/>
                <a:gd name="T2" fmla="*/ 442 w 442"/>
                <a:gd name="T3" fmla="*/ 509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42" h="509">
                  <a:moveTo>
                    <a:pt x="0" y="0"/>
                  </a:moveTo>
                  <a:cubicBezTo>
                    <a:pt x="87" y="226"/>
                    <a:pt x="260" y="509"/>
                    <a:pt x="442" y="509"/>
                  </a:cubicBezTo>
                </a:path>
              </a:pathLst>
            </a:cu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9" name="Oval 24"/>
          <p:cNvSpPr>
            <a:spLocks noChangeAspect="1" noChangeArrowheads="1"/>
          </p:cNvSpPr>
          <p:nvPr/>
        </p:nvSpPr>
        <p:spPr bwMode="auto">
          <a:xfrm>
            <a:off x="6680054" y="5378074"/>
            <a:ext cx="154517" cy="14850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6402" tIns="43201" rIns="86402" bIns="43201" anchor="ctr"/>
          <a:lstStyle/>
          <a:p>
            <a:pPr>
              <a:defRPr/>
            </a:pPr>
            <a:endParaRPr lang="en-US"/>
          </a:p>
        </p:txBody>
      </p:sp>
      <p:sp>
        <p:nvSpPr>
          <p:cNvPr id="20" name="Line 25"/>
          <p:cNvSpPr>
            <a:spLocks noChangeShapeType="1"/>
          </p:cNvSpPr>
          <p:nvPr/>
        </p:nvSpPr>
        <p:spPr bwMode="auto">
          <a:xfrm>
            <a:off x="6393522" y="5444073"/>
            <a:ext cx="108012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6402" tIns="43201" rIns="86402" bIns="43201"/>
          <a:lstStyle/>
          <a:p>
            <a:pPr>
              <a:defRPr/>
            </a:pP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 Box 26"/>
              <p:cNvSpPr txBox="1">
                <a:spLocks noChangeArrowheads="1"/>
              </p:cNvSpPr>
              <p:nvPr/>
            </p:nvSpPr>
            <p:spPr bwMode="auto">
              <a:xfrm>
                <a:off x="7562152" y="5592573"/>
                <a:ext cx="457020" cy="4469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156" tIns="46078" rIns="92156" bIns="46078">
                <a:spAutoFit/>
              </a:bodyPr>
              <a:lstStyle>
                <a:lvl1pPr defTabSz="974725" eaLnBrk="0" hangingPunct="0">
                  <a:defRPr sz="2000">
                    <a:solidFill>
                      <a:srgbClr val="003399"/>
                    </a:solidFill>
                    <a:latin typeface="Trebuchet MS" pitchFamily="34" charset="0"/>
                  </a:defRPr>
                </a:lvl1pPr>
                <a:lvl2pPr marL="742950" indent="-285750" defTabSz="974725" eaLnBrk="0" hangingPunct="0">
                  <a:defRPr sz="2000">
                    <a:solidFill>
                      <a:srgbClr val="003399"/>
                    </a:solidFill>
                    <a:latin typeface="Trebuchet MS" pitchFamily="34" charset="0"/>
                  </a:defRPr>
                </a:lvl2pPr>
                <a:lvl3pPr marL="1143000" indent="-228600" defTabSz="974725" eaLnBrk="0" hangingPunct="0">
                  <a:defRPr sz="2000">
                    <a:solidFill>
                      <a:srgbClr val="003399"/>
                    </a:solidFill>
                    <a:latin typeface="Trebuchet MS" pitchFamily="34" charset="0"/>
                  </a:defRPr>
                </a:lvl3pPr>
                <a:lvl4pPr marL="1600200" indent="-228600" defTabSz="974725" eaLnBrk="0" hangingPunct="0">
                  <a:defRPr sz="2000">
                    <a:solidFill>
                      <a:srgbClr val="003399"/>
                    </a:solidFill>
                    <a:latin typeface="Trebuchet MS" pitchFamily="34" charset="0"/>
                  </a:defRPr>
                </a:lvl4pPr>
                <a:lvl5pPr marL="2057400" indent="-228600" defTabSz="974725" eaLnBrk="0" hangingPunct="0">
                  <a:defRPr sz="2000">
                    <a:solidFill>
                      <a:srgbClr val="003399"/>
                    </a:solidFill>
                    <a:latin typeface="Trebuchet MS" pitchFamily="34" charset="0"/>
                  </a:defRPr>
                </a:lvl5pPr>
                <a:lvl6pPr marL="2514600" indent="-228600" algn="ctr" defTabSz="9747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3399"/>
                    </a:solidFill>
                    <a:latin typeface="Trebuchet MS" pitchFamily="34" charset="0"/>
                  </a:defRPr>
                </a:lvl6pPr>
                <a:lvl7pPr marL="2971800" indent="-228600" algn="ctr" defTabSz="9747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3399"/>
                    </a:solidFill>
                    <a:latin typeface="Trebuchet MS" pitchFamily="34" charset="0"/>
                  </a:defRPr>
                </a:lvl7pPr>
                <a:lvl8pPr marL="3429000" indent="-228600" algn="ctr" defTabSz="9747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3399"/>
                    </a:solidFill>
                    <a:latin typeface="Trebuchet MS" pitchFamily="34" charset="0"/>
                  </a:defRPr>
                </a:lvl8pPr>
                <a:lvl9pPr marL="3886200" indent="-228600" algn="ctr" defTabSz="9747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3399"/>
                    </a:solidFill>
                    <a:latin typeface="Trebuchet MS" pitchFamily="34" charset="0"/>
                  </a:defRPr>
                </a:lvl9pPr>
              </a:lstStyle>
              <a:p>
                <a:pPr algn="l"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3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𝑎</m:t>
                      </m:r>
                    </m:oMath>
                  </m:oMathPara>
                </a14:m>
                <a:endParaRPr lang="de-DE" sz="23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1" name="Text 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2152" y="5592573"/>
                <a:ext cx="457020" cy="44699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 Box 27"/>
              <p:cNvSpPr txBox="1">
                <a:spLocks noChangeArrowheads="1"/>
              </p:cNvSpPr>
              <p:nvPr/>
            </p:nvSpPr>
            <p:spPr bwMode="auto">
              <a:xfrm>
                <a:off x="6920082" y="4517076"/>
                <a:ext cx="891433" cy="4469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156" tIns="46078" rIns="92156" bIns="46078">
                <a:spAutoFit/>
              </a:bodyPr>
              <a:lstStyle>
                <a:lvl1pPr defTabSz="974725" eaLnBrk="0" hangingPunct="0">
                  <a:defRPr sz="2000">
                    <a:solidFill>
                      <a:srgbClr val="003399"/>
                    </a:solidFill>
                    <a:latin typeface="Trebuchet MS" pitchFamily="34" charset="0"/>
                  </a:defRPr>
                </a:lvl1pPr>
                <a:lvl2pPr marL="742950" indent="-285750" defTabSz="974725" eaLnBrk="0" hangingPunct="0">
                  <a:defRPr sz="2000">
                    <a:solidFill>
                      <a:srgbClr val="003399"/>
                    </a:solidFill>
                    <a:latin typeface="Trebuchet MS" pitchFamily="34" charset="0"/>
                  </a:defRPr>
                </a:lvl2pPr>
                <a:lvl3pPr marL="1143000" indent="-228600" defTabSz="974725" eaLnBrk="0" hangingPunct="0">
                  <a:defRPr sz="2000">
                    <a:solidFill>
                      <a:srgbClr val="003399"/>
                    </a:solidFill>
                    <a:latin typeface="Trebuchet MS" pitchFamily="34" charset="0"/>
                  </a:defRPr>
                </a:lvl3pPr>
                <a:lvl4pPr marL="1600200" indent="-228600" defTabSz="974725" eaLnBrk="0" hangingPunct="0">
                  <a:defRPr sz="2000">
                    <a:solidFill>
                      <a:srgbClr val="003399"/>
                    </a:solidFill>
                    <a:latin typeface="Trebuchet MS" pitchFamily="34" charset="0"/>
                  </a:defRPr>
                </a:lvl4pPr>
                <a:lvl5pPr marL="2057400" indent="-228600" defTabSz="974725" eaLnBrk="0" hangingPunct="0">
                  <a:defRPr sz="2000">
                    <a:solidFill>
                      <a:srgbClr val="003399"/>
                    </a:solidFill>
                    <a:latin typeface="Trebuchet MS" pitchFamily="34" charset="0"/>
                  </a:defRPr>
                </a:lvl5pPr>
                <a:lvl6pPr marL="2514600" indent="-228600" algn="ctr" defTabSz="9747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3399"/>
                    </a:solidFill>
                    <a:latin typeface="Trebuchet MS" pitchFamily="34" charset="0"/>
                  </a:defRPr>
                </a:lvl6pPr>
                <a:lvl7pPr marL="2971800" indent="-228600" algn="ctr" defTabSz="9747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3399"/>
                    </a:solidFill>
                    <a:latin typeface="Trebuchet MS" pitchFamily="34" charset="0"/>
                  </a:defRPr>
                </a:lvl7pPr>
                <a:lvl8pPr marL="3429000" indent="-228600" algn="ctr" defTabSz="9747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3399"/>
                    </a:solidFill>
                    <a:latin typeface="Trebuchet MS" pitchFamily="34" charset="0"/>
                  </a:defRPr>
                </a:lvl8pPr>
                <a:lvl9pPr marL="3886200" indent="-228600" algn="ctr" defTabSz="9747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3399"/>
                    </a:solidFill>
                    <a:latin typeface="Trebuchet MS" pitchFamily="34" charset="0"/>
                  </a:defRPr>
                </a:lvl9pPr>
              </a:lstStyle>
              <a:p>
                <a:pPr algn="l"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3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𝑉</m:t>
                      </m:r>
                      <m:r>
                        <a:rPr lang="en-US" sz="23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(</m:t>
                      </m:r>
                      <m:r>
                        <a:rPr lang="en-US" sz="23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𝑎</m:t>
                      </m:r>
                      <m:r>
                        <a:rPr lang="en-US" sz="23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de-DE" sz="23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2" name="Text 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920082" y="4517076"/>
                <a:ext cx="891433" cy="446999"/>
              </a:xfrm>
              <a:prstGeom prst="rect">
                <a:avLst/>
              </a:prstGeom>
              <a:blipFill rotWithShape="1">
                <a:blip r:embed="rId4"/>
                <a:stretch>
                  <a:fillRect r="-685" b="-2054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 Box 28"/>
              <p:cNvSpPr txBox="1">
                <a:spLocks noChangeArrowheads="1"/>
              </p:cNvSpPr>
              <p:nvPr/>
            </p:nvSpPr>
            <p:spPr bwMode="auto">
              <a:xfrm>
                <a:off x="6497034" y="6155071"/>
                <a:ext cx="1047309" cy="4478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156" tIns="46078" rIns="92156" bIns="46078">
                <a:spAutoFit/>
              </a:bodyPr>
              <a:lstStyle>
                <a:lvl1pPr defTabSz="974725" eaLnBrk="0" hangingPunct="0">
                  <a:defRPr sz="2000">
                    <a:solidFill>
                      <a:srgbClr val="003399"/>
                    </a:solidFill>
                    <a:latin typeface="Trebuchet MS" pitchFamily="34" charset="0"/>
                  </a:defRPr>
                </a:lvl1pPr>
                <a:lvl2pPr marL="742950" indent="-285750" defTabSz="974725" eaLnBrk="0" hangingPunct="0">
                  <a:defRPr sz="2000">
                    <a:solidFill>
                      <a:srgbClr val="003399"/>
                    </a:solidFill>
                    <a:latin typeface="Trebuchet MS" pitchFamily="34" charset="0"/>
                  </a:defRPr>
                </a:lvl2pPr>
                <a:lvl3pPr marL="1143000" indent="-228600" defTabSz="974725" eaLnBrk="0" hangingPunct="0">
                  <a:defRPr sz="2000">
                    <a:solidFill>
                      <a:srgbClr val="003399"/>
                    </a:solidFill>
                    <a:latin typeface="Trebuchet MS" pitchFamily="34" charset="0"/>
                  </a:defRPr>
                </a:lvl3pPr>
                <a:lvl4pPr marL="1600200" indent="-228600" defTabSz="974725" eaLnBrk="0" hangingPunct="0">
                  <a:defRPr sz="2000">
                    <a:solidFill>
                      <a:srgbClr val="003399"/>
                    </a:solidFill>
                    <a:latin typeface="Trebuchet MS" pitchFamily="34" charset="0"/>
                  </a:defRPr>
                </a:lvl4pPr>
                <a:lvl5pPr marL="2057400" indent="-228600" defTabSz="974725" eaLnBrk="0" hangingPunct="0">
                  <a:defRPr sz="2000">
                    <a:solidFill>
                      <a:srgbClr val="003399"/>
                    </a:solidFill>
                    <a:latin typeface="Trebuchet MS" pitchFamily="34" charset="0"/>
                  </a:defRPr>
                </a:lvl5pPr>
                <a:lvl6pPr marL="2514600" indent="-228600" algn="ctr" defTabSz="9747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3399"/>
                    </a:solidFill>
                    <a:latin typeface="Trebuchet MS" pitchFamily="34" charset="0"/>
                  </a:defRPr>
                </a:lvl6pPr>
                <a:lvl7pPr marL="2971800" indent="-228600" algn="ctr" defTabSz="9747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3399"/>
                    </a:solidFill>
                    <a:latin typeface="Trebuchet MS" pitchFamily="34" charset="0"/>
                  </a:defRPr>
                </a:lvl7pPr>
                <a:lvl8pPr marL="3429000" indent="-228600" algn="ctr" defTabSz="9747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3399"/>
                    </a:solidFill>
                    <a:latin typeface="Trebuchet MS" pitchFamily="34" charset="0"/>
                  </a:defRPr>
                </a:lvl8pPr>
                <a:lvl9pPr marL="3886200" indent="-228600" algn="ctr" defTabSz="9747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3399"/>
                    </a:solidFill>
                    <a:latin typeface="Trebuchet MS" pitchFamily="34" charset="0"/>
                  </a:defRPr>
                </a:lvl9pPr>
              </a:lstStyle>
              <a:p>
                <a:pPr algn="l"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3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sz="23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Θ</m:t>
                          </m:r>
                        </m:e>
                      </m:acc>
                      <m:r>
                        <a:rPr lang="en-US" sz="23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de-DE" sz="23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3" name="Text 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97034" y="6155071"/>
                <a:ext cx="1047309" cy="44783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Straight Arrow Connector 25"/>
          <p:cNvCxnSpPr/>
          <p:nvPr/>
        </p:nvCxnSpPr>
        <p:spPr>
          <a:xfrm flipH="1">
            <a:off x="3404099" y="5622189"/>
            <a:ext cx="316870" cy="24444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 Box 4"/>
          <p:cNvSpPr txBox="1">
            <a:spLocks noChangeArrowheads="1"/>
          </p:cNvSpPr>
          <p:nvPr/>
        </p:nvSpPr>
        <p:spPr bwMode="auto">
          <a:xfrm>
            <a:off x="1270000" y="427925"/>
            <a:ext cx="65532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2400" b="1" dirty="0" err="1" smtClean="0">
                <a:latin typeface="Arial" charset="0"/>
                <a:cs typeface="Arial" charset="0"/>
              </a:rPr>
              <a:t>Solving</a:t>
            </a:r>
            <a:r>
              <a:rPr lang="de-DE" altLang="de-DE" sz="2400" b="1" dirty="0" smtClean="0">
                <a:latin typeface="Arial" charset="0"/>
                <a:cs typeface="Arial" charset="0"/>
              </a:rPr>
              <a:t> </a:t>
            </a:r>
            <a:r>
              <a:rPr lang="de-DE" altLang="de-DE" sz="2400" b="1" dirty="0" err="1" smtClean="0">
                <a:latin typeface="Arial" charset="0"/>
                <a:cs typeface="Arial" charset="0"/>
              </a:rPr>
              <a:t>the</a:t>
            </a:r>
            <a:r>
              <a:rPr lang="de-DE" altLang="de-DE" sz="2400" b="1" dirty="0" smtClean="0">
                <a:latin typeface="Arial" charset="0"/>
                <a:cs typeface="Arial" charset="0"/>
              </a:rPr>
              <a:t> strong CP </a:t>
            </a:r>
            <a:r>
              <a:rPr lang="de-DE" altLang="de-DE" sz="2400" b="1" dirty="0" err="1" smtClean="0">
                <a:latin typeface="Arial" charset="0"/>
                <a:cs typeface="Arial" charset="0"/>
              </a:rPr>
              <a:t>problem</a:t>
            </a:r>
            <a:r>
              <a:rPr lang="de-DE" altLang="de-DE" sz="2400" b="1" dirty="0" smtClean="0">
                <a:latin typeface="Arial" charset="0"/>
                <a:cs typeface="Arial" charset="0"/>
              </a:rPr>
              <a:t>: </a:t>
            </a:r>
            <a:r>
              <a:rPr lang="de-DE" altLang="de-DE" sz="2400" b="1" dirty="0" err="1" smtClean="0">
                <a:latin typeface="Arial" charset="0"/>
                <a:cs typeface="Arial" charset="0"/>
              </a:rPr>
              <a:t>the</a:t>
            </a:r>
            <a:r>
              <a:rPr lang="de-DE" altLang="de-DE" sz="2400" b="1" dirty="0" smtClean="0">
                <a:latin typeface="Arial" charset="0"/>
                <a:cs typeface="Arial" charset="0"/>
              </a:rPr>
              <a:t> Axion</a:t>
            </a:r>
            <a:endParaRPr lang="de-DE" altLang="de-DE" sz="2400" b="1" dirty="0">
              <a:latin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1358036" y="992296"/>
                <a:ext cx="7043595" cy="26655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de-DE" sz="2000" b="1" dirty="0" smtClean="0">
                    <a:solidFill>
                      <a:schemeClr val="accent2">
                        <a:lumMod val="75000"/>
                      </a:schemeClr>
                    </a:solidFill>
                    <a:latin typeface="Cambria Math"/>
                  </a:rPr>
                  <a:t>Axion </a:t>
                </a:r>
                <a:r>
                  <a:rPr lang="de-DE" sz="2000" b="1" dirty="0" err="1">
                    <a:solidFill>
                      <a:schemeClr val="accent2">
                        <a:lumMod val="75000"/>
                      </a:schemeClr>
                    </a:solidFill>
                    <a:latin typeface="Cambria Math"/>
                  </a:rPr>
                  <a:t>acquires</a:t>
                </a:r>
                <a:r>
                  <a:rPr lang="de-DE" sz="2000" b="1" dirty="0">
                    <a:solidFill>
                      <a:schemeClr val="accent2">
                        <a:lumMod val="75000"/>
                      </a:schemeClr>
                    </a:solidFill>
                    <a:latin typeface="Cambria Math"/>
                  </a:rPr>
                  <a:t> </a:t>
                </a:r>
                <a:r>
                  <a:rPr lang="de-DE" sz="2000" b="1" dirty="0" err="1">
                    <a:solidFill>
                      <a:schemeClr val="accent2">
                        <a:lumMod val="75000"/>
                      </a:schemeClr>
                    </a:solidFill>
                    <a:latin typeface="Cambria Math"/>
                  </a:rPr>
                  <a:t>mass</a:t>
                </a:r>
                <a:r>
                  <a:rPr lang="de-DE" sz="2000" b="1" dirty="0">
                    <a:solidFill>
                      <a:schemeClr val="accent2">
                        <a:lumMod val="75000"/>
                      </a:schemeClr>
                    </a:solidFill>
                    <a:latin typeface="Cambria Math"/>
                  </a:rPr>
                  <a:t> @ </a:t>
                </a:r>
                <a14:m>
                  <m:oMath xmlns:m="http://schemas.openxmlformats.org/officeDocument/2006/math">
                    <m:r>
                      <a:rPr lang="en-US" sz="2000" b="1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𝑻</m:t>
                    </m:r>
                    <m:r>
                      <a:rPr lang="en-US" sz="2000" b="1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 ~ </m:t>
                    </m:r>
                    <m:r>
                      <a:rPr lang="en-US" sz="2000" b="1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𝟏</m:t>
                    </m:r>
                    <m:r>
                      <a:rPr lang="en-US" sz="2000" b="1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 </m:t>
                    </m:r>
                    <m:r>
                      <m:rPr>
                        <m:nor/>
                      </m:rPr>
                      <a:rPr lang="en-US" sz="2000" b="1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GeV</m:t>
                    </m:r>
                    <m:r>
                      <a:rPr lang="en-US" sz="2000" b="1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2000" b="1" dirty="0" smtClean="0">
                    <a:solidFill>
                      <a:schemeClr val="accent2">
                        <a:lumMod val="75000"/>
                      </a:schemeClr>
                    </a:solidFill>
                    <a:latin typeface="Cambria Math"/>
                  </a:rPr>
                  <a:t>: 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de-DE" sz="2000" b="1" dirty="0" smtClean="0"/>
                  <a:t>„Non-</a:t>
                </a:r>
                <a:r>
                  <a:rPr lang="de-DE" sz="2000" b="1" dirty="0" err="1" smtClean="0"/>
                  <a:t>perturbative</a:t>
                </a:r>
                <a:r>
                  <a:rPr lang="de-DE" sz="2000" b="1" dirty="0" smtClean="0"/>
                  <a:t> </a:t>
                </a:r>
                <a:r>
                  <a:rPr lang="de-DE" sz="2000" b="1" dirty="0" err="1" smtClean="0"/>
                  <a:t>topological</a:t>
                </a:r>
                <a:r>
                  <a:rPr lang="de-DE" sz="2000" b="1" dirty="0" smtClean="0"/>
                  <a:t> </a:t>
                </a:r>
                <a:r>
                  <a:rPr lang="de-DE" sz="2000" b="1" dirty="0" err="1" smtClean="0"/>
                  <a:t>fluctuations</a:t>
                </a:r>
                <a:r>
                  <a:rPr lang="de-DE" sz="2000" b="1" dirty="0" smtClean="0"/>
                  <a:t> </a:t>
                </a:r>
                <a:r>
                  <a:rPr lang="de-DE" sz="2000" b="1" dirty="0" err="1" smtClean="0"/>
                  <a:t>of</a:t>
                </a:r>
                <a:r>
                  <a:rPr lang="de-DE" sz="2000" b="1" dirty="0" smtClean="0"/>
                  <a:t> </a:t>
                </a:r>
                <a:r>
                  <a:rPr lang="de-DE" sz="2000" b="1" dirty="0" err="1" smtClean="0"/>
                  <a:t>gluon</a:t>
                </a:r>
                <a:r>
                  <a:rPr lang="de-DE" sz="2000" b="1" dirty="0" smtClean="0"/>
                  <a:t> </a:t>
                </a:r>
                <a:r>
                  <a:rPr lang="de-DE" sz="2000" b="1" dirty="0" err="1" smtClean="0"/>
                  <a:t>field</a:t>
                </a:r>
                <a:r>
                  <a:rPr lang="de-DE" sz="2000" b="1" dirty="0" smtClean="0"/>
                  <a:t>“ </a:t>
                </a:r>
                <a:r>
                  <a:rPr lang="de-DE" sz="2000" b="1" dirty="0" err="1" smtClean="0"/>
                  <a:t>become</a:t>
                </a:r>
                <a:r>
                  <a:rPr lang="de-DE" sz="2000" b="1" dirty="0" smtClean="0"/>
                  <a:t> relevant: </a:t>
                </a:r>
                <a:r>
                  <a:rPr lang="de-DE" sz="2000" b="1" dirty="0" err="1" smtClean="0"/>
                  <a:t>topological</a:t>
                </a:r>
                <a:r>
                  <a:rPr lang="de-DE" sz="2000" b="1" dirty="0" smtClean="0"/>
                  <a:t> </a:t>
                </a:r>
                <a:r>
                  <a:rPr lang="de-DE" sz="2000" b="1" dirty="0" err="1" smtClean="0"/>
                  <a:t>susceptibility</a:t>
                </a:r>
                <a:r>
                  <a:rPr lang="de-DE" sz="2000" b="1" dirty="0" smtClean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b="1" i="1" dirty="0">
                        <a:latin typeface="Cambria Math"/>
                      </a:rPr>
                      <m:t>χ</m:t>
                    </m:r>
                  </m:oMath>
                </a14:m>
                <a:r>
                  <a:rPr lang="de-DE" sz="2000" b="1" dirty="0" smtClean="0"/>
                  <a:t/>
                </a:r>
                <a:br>
                  <a:rPr lang="de-DE" sz="2000" b="1" dirty="0" smtClean="0"/>
                </a:b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/>
                      </a:rPr>
                      <m:t>𝑚</m:t>
                    </m:r>
                    <m:r>
                      <a:rPr lang="en-US" sz="2000" i="1" baseline="-250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/>
                      </a:rPr>
                      <m:t>𝑎</m:t>
                    </m:r>
                    <m:r>
                      <m:rPr>
                        <m:nor/>
                      </m:rPr>
                      <a:rPr lang="de-DE" sz="2000" b="1" dirty="0"/>
                      <m:t>=</m:t>
                    </m:r>
                    <m:f>
                      <m:fPr>
                        <m:type m:val="skw"/>
                        <m:ctrlPr>
                          <a:rPr lang="de-DE" sz="2000" b="1" i="1" dirty="0">
                            <a:latin typeface="Cambria Math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de-DE" sz="2000" b="1" i="1" dirty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m:rPr>
                                <m:sty m:val="p"/>
                              </m:rPr>
                              <a:rPr lang="el-GR" sz="2000" b="1" i="1" dirty="0">
                                <a:latin typeface="Cambria Math"/>
                              </a:rPr>
                              <m:t>χ</m:t>
                            </m:r>
                          </m:e>
                        </m:rad>
                      </m:num>
                      <m:den>
                        <m:sSub>
                          <m:sSubPr>
                            <m:ctrlPr>
                              <a:rPr lang="en-US" sz="2000" b="1" i="1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/>
                                <a:sym typeface="Symbol" pitchFamily="18" charset="2"/>
                              </a:rPr>
                            </m:ctrlPr>
                          </m:sSubPr>
                          <m:e>
                            <m:r>
                              <a:rPr lang="en-US" sz="2000" b="1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/>
                                <a:sym typeface="Symbol" pitchFamily="18" charset="2"/>
                              </a:rPr>
                              <m:t>𝒇</m:t>
                            </m:r>
                          </m:e>
                          <m:sub>
                            <m:r>
                              <a:rPr lang="en-US" sz="2000" b="1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/>
                                <a:sym typeface="Symbol" pitchFamily="18" charset="2"/>
                              </a:rPr>
                              <m:t>𝒂</m:t>
                            </m:r>
                          </m:sub>
                        </m:sSub>
                      </m:den>
                    </m:f>
                    <m:r>
                      <m:rPr>
                        <m:nor/>
                      </m:rPr>
                      <a:rPr lang="de-DE" sz="2000" b="1" dirty="0"/>
                      <m:t> </m:t>
                    </m:r>
                  </m:oMath>
                </a14:m>
                <a:r>
                  <a:rPr lang="de-DE" sz="2000" b="1" dirty="0" smtClean="0"/>
                  <a:t> (2</a:t>
                </a:r>
                <a:r>
                  <a:rPr lang="de-DE" sz="2000" b="1" baseline="30000" dirty="0" smtClean="0"/>
                  <a:t>nd</a:t>
                </a:r>
                <a:r>
                  <a:rPr lang="de-DE" sz="2000" b="1" dirty="0" smtClean="0"/>
                  <a:t> derivative at </a:t>
                </a:r>
                <a:r>
                  <a:rPr lang="de-DE" sz="2000" b="1" dirty="0" err="1" smtClean="0"/>
                  <a:t>minimum</a:t>
                </a:r>
                <a:r>
                  <a:rPr lang="de-DE" sz="2000" b="1" dirty="0" smtClean="0"/>
                  <a:t>)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2000" b="1" dirty="0" smtClean="0"/>
                  <a:t>Field rolls towards minimum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de-DE" sz="2000" b="1" dirty="0" err="1" smtClean="0"/>
                  <a:t>Oscillations</a:t>
                </a:r>
                <a:r>
                  <a:rPr lang="de-DE" sz="2000" b="1" dirty="0" smtClean="0"/>
                  <a:t> </a:t>
                </a:r>
                <a:r>
                  <a:rPr lang="de-DE" sz="2000" b="1" dirty="0" err="1" smtClean="0"/>
                  <a:t>around</a:t>
                </a:r>
                <a:r>
                  <a:rPr lang="de-DE" sz="2000" b="1" dirty="0" smtClean="0"/>
                  <a:t> </a:t>
                </a:r>
                <a:r>
                  <a:rPr lang="de-DE" sz="2000" b="1" dirty="0" err="1" smtClean="0"/>
                  <a:t>minimum</a:t>
                </a:r>
                <a:r>
                  <a:rPr lang="de-DE" sz="2000" b="1" dirty="0" smtClean="0"/>
                  <a:t/>
                </a:r>
                <a:br>
                  <a:rPr lang="de-DE" sz="2000" b="1" dirty="0" smtClean="0"/>
                </a:br>
                <a:r>
                  <a:rPr lang="en-US" sz="2000" b="1" dirty="0" smtClean="0">
                    <a:sym typeface="Wingdings" panose="05000000000000000000" pitchFamily="2" charset="2"/>
                  </a:rPr>
                  <a:t> </a:t>
                </a:r>
                <a:r>
                  <a:rPr lang="en-US" sz="2000" b="1" dirty="0" smtClean="0"/>
                  <a:t>Classical </a:t>
                </a:r>
                <a:r>
                  <a:rPr lang="en-US" sz="2000" b="1" dirty="0"/>
                  <a:t>field </a:t>
                </a:r>
                <a:r>
                  <a:rPr lang="en-US" sz="2000" b="1" dirty="0" smtClean="0"/>
                  <a:t>oscillations</a:t>
                </a:r>
                <a:br>
                  <a:rPr lang="en-US" sz="2000" b="1" dirty="0" smtClean="0"/>
                </a:br>
                <a:r>
                  <a:rPr lang="en-US" sz="2000" b="1" dirty="0" smtClean="0">
                    <a:sym typeface="Wingdings" panose="05000000000000000000" pitchFamily="2" charset="2"/>
                  </a:rPr>
                  <a:t> </a:t>
                </a:r>
                <a:r>
                  <a:rPr lang="en-US" sz="2000" b="1" dirty="0" smtClean="0"/>
                  <a:t>axions </a:t>
                </a:r>
                <a:r>
                  <a:rPr lang="en-US" sz="2000" b="1" dirty="0"/>
                  <a:t>at </a:t>
                </a:r>
                <a:r>
                  <a:rPr lang="en-US" sz="2000" b="1" dirty="0" smtClean="0"/>
                  <a:t>rest</a:t>
                </a:r>
                <a:endParaRPr lang="en-US" sz="2000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8036" y="992296"/>
                <a:ext cx="7043595" cy="2665538"/>
              </a:xfrm>
              <a:prstGeom prst="rect">
                <a:avLst/>
              </a:prstGeom>
              <a:blipFill rotWithShape="1">
                <a:blip r:embed="rId6"/>
                <a:stretch>
                  <a:fillRect l="-952" t="-1144" b="-32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TextBox 30"/>
          <p:cNvSpPr txBox="1"/>
          <p:nvPr/>
        </p:nvSpPr>
        <p:spPr>
          <a:xfrm>
            <a:off x="1376127" y="6375289"/>
            <a:ext cx="22724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 err="1" smtClean="0"/>
              <a:t>Taken</a:t>
            </a:r>
            <a:r>
              <a:rPr lang="de-DE" sz="1200" dirty="0" smtClean="0"/>
              <a:t> </a:t>
            </a:r>
            <a:r>
              <a:rPr lang="de-DE" sz="1200" dirty="0" err="1" smtClean="0"/>
              <a:t>from</a:t>
            </a:r>
            <a:r>
              <a:rPr lang="de-DE" sz="1200" dirty="0" smtClean="0"/>
              <a:t>  G. Raffelt</a:t>
            </a:r>
            <a:endParaRPr lang="en-US" sz="1200" dirty="0"/>
          </a:p>
        </p:txBody>
      </p:sp>
      <p:sp>
        <p:nvSpPr>
          <p:cNvPr id="33" name="Slide Number Placeholder 1"/>
          <p:cNvSpPr txBox="1">
            <a:spLocks/>
          </p:cNvSpPr>
          <p:nvPr/>
        </p:nvSpPr>
        <p:spPr bwMode="auto">
          <a:xfrm>
            <a:off x="8582525" y="6552499"/>
            <a:ext cx="60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r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r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r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r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6290A842-8181-4725-80E2-8DAB8011A379}" type="slidenum">
              <a:rPr lang="en-US" altLang="de-DE" smtClean="0"/>
              <a:pPr/>
              <a:t>4</a:t>
            </a:fld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2048210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25" y="542925"/>
            <a:ext cx="8794750" cy="577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2080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E3832-3E36-4F3E-BE66-838FA953CCF2}" type="slidenum">
              <a:rPr lang="en-US" altLang="de-DE" smtClean="0"/>
              <a:pPr/>
              <a:t>41</a:t>
            </a:fld>
            <a:endParaRPr lang="en-US" altLang="de-DE"/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1270000" y="427925"/>
            <a:ext cx="6553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2400" b="1" dirty="0" smtClean="0">
                <a:solidFill>
                  <a:schemeClr val="accent6"/>
                </a:solidFill>
                <a:latin typeface="Arial" charset="0"/>
                <a:cs typeface="Arial" charset="0"/>
              </a:rPr>
              <a:t>C O N C L U S I O N S</a:t>
            </a:r>
            <a:endParaRPr lang="de-DE" altLang="de-DE" sz="2400" b="1" dirty="0">
              <a:solidFill>
                <a:schemeClr val="accent6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Text Box 15"/>
          <p:cNvSpPr txBox="1">
            <a:spLocks noChangeArrowheads="1"/>
          </p:cNvSpPr>
          <p:nvPr/>
        </p:nvSpPr>
        <p:spPr bwMode="auto">
          <a:xfrm>
            <a:off x="1915429" y="870060"/>
            <a:ext cx="5371636" cy="57861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marL="285750" indent="-285750" algn="ctr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de-DE" altLang="de-DE" sz="2000" b="1" dirty="0" smtClean="0">
                <a:latin typeface="Arial" charset="0"/>
                <a:cs typeface="Arial" charset="0"/>
              </a:rPr>
              <a:t>Axions in mass </a:t>
            </a:r>
            <a:r>
              <a:rPr lang="de-DE" altLang="de-DE" sz="2000" b="1" dirty="0" err="1" smtClean="0">
                <a:latin typeface="Arial" charset="0"/>
                <a:cs typeface="Arial" charset="0"/>
              </a:rPr>
              <a:t>range</a:t>
            </a:r>
            <a:r>
              <a:rPr lang="de-DE" altLang="de-DE" sz="2000" b="1" dirty="0" smtClean="0">
                <a:latin typeface="Arial" charset="0"/>
                <a:cs typeface="Arial" charset="0"/>
              </a:rPr>
              <a:t> ~1-400 </a:t>
            </a:r>
            <a:r>
              <a:rPr lang="el-GR" altLang="de-DE" sz="2000" b="1" dirty="0" smtClean="0">
                <a:latin typeface="Arial" charset="0"/>
                <a:cs typeface="Arial" charset="0"/>
              </a:rPr>
              <a:t>μ</a:t>
            </a:r>
            <a:r>
              <a:rPr lang="de-DE" altLang="de-DE" sz="2000" b="1" dirty="0" smtClean="0">
                <a:latin typeface="Arial" charset="0"/>
                <a:cs typeface="Arial" charset="0"/>
              </a:rPr>
              <a:t>eV could </a:t>
            </a:r>
            <a:r>
              <a:rPr lang="de-DE" altLang="de-DE" sz="2000" b="1" dirty="0" smtClean="0">
                <a:solidFill>
                  <a:srgbClr val="008000"/>
                </a:solidFill>
                <a:latin typeface="Arial" charset="0"/>
                <a:cs typeface="Arial" charset="0"/>
              </a:rPr>
              <a:t>solve strong CP &amp; Dark Matter </a:t>
            </a:r>
            <a:r>
              <a:rPr lang="de-DE" altLang="de-DE" sz="2000" b="1" dirty="0" err="1" smtClean="0">
                <a:solidFill>
                  <a:srgbClr val="008000"/>
                </a:solidFill>
                <a:latin typeface="Arial" charset="0"/>
                <a:cs typeface="Arial" charset="0"/>
              </a:rPr>
              <a:t>problems</a:t>
            </a:r>
            <a:endParaRPr lang="de-DE" altLang="de-DE" sz="2000" b="1" dirty="0" smtClean="0">
              <a:solidFill>
                <a:srgbClr val="008000"/>
              </a:solidFill>
              <a:latin typeface="Arial" charset="0"/>
              <a:cs typeface="Arial" charset="0"/>
            </a:endParaRPr>
          </a:p>
          <a:p>
            <a:pPr marL="285750" indent="-285750" algn="ctr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de-DE" altLang="de-DE" sz="2000" b="1" dirty="0" err="1" smtClean="0">
                <a:latin typeface="Arial" charset="0"/>
                <a:cs typeface="Arial" charset="0"/>
              </a:rPr>
              <a:t>Generic</a:t>
            </a:r>
            <a:r>
              <a:rPr lang="de-DE" altLang="de-DE" sz="2000" b="1" dirty="0" smtClean="0">
                <a:latin typeface="Arial" charset="0"/>
                <a:cs typeface="Arial" charset="0"/>
              </a:rPr>
              <a:t> ALPs </a:t>
            </a:r>
            <a:r>
              <a:rPr lang="de-DE" altLang="de-DE" sz="2000" b="1" dirty="0" err="1" smtClean="0">
                <a:latin typeface="Arial" charset="0"/>
                <a:cs typeface="Arial" charset="0"/>
              </a:rPr>
              <a:t>motivated</a:t>
            </a:r>
            <a:r>
              <a:rPr lang="de-DE" altLang="de-DE" sz="2000" b="1" dirty="0" smtClean="0">
                <a:latin typeface="Arial" charset="0"/>
                <a:cs typeface="Arial" charset="0"/>
              </a:rPr>
              <a:t> </a:t>
            </a:r>
            <a:r>
              <a:rPr lang="de-DE" altLang="de-DE" sz="2000" b="1" dirty="0" err="1" smtClean="0">
                <a:latin typeface="Arial" charset="0"/>
                <a:cs typeface="Arial" charset="0"/>
              </a:rPr>
              <a:t>by</a:t>
            </a:r>
            <a:r>
              <a:rPr lang="de-DE" altLang="de-DE" sz="2000" b="1" dirty="0" smtClean="0">
                <a:latin typeface="Arial" charset="0"/>
                <a:cs typeface="Arial" charset="0"/>
              </a:rPr>
              <a:t> </a:t>
            </a:r>
            <a:r>
              <a:rPr lang="de-DE" altLang="de-DE" sz="2000" b="1" dirty="0" smtClean="0">
                <a:solidFill>
                  <a:srgbClr val="008000"/>
                </a:solidFill>
                <a:latin typeface="Arial" charset="0"/>
                <a:cs typeface="Arial" charset="0"/>
              </a:rPr>
              <a:t>stellar </a:t>
            </a:r>
            <a:r>
              <a:rPr lang="de-DE" altLang="de-DE" sz="2000" b="1" dirty="0" err="1" smtClean="0">
                <a:solidFill>
                  <a:srgbClr val="008000"/>
                </a:solidFill>
                <a:latin typeface="Arial" charset="0"/>
                <a:cs typeface="Arial" charset="0"/>
              </a:rPr>
              <a:t>cooling</a:t>
            </a:r>
            <a:r>
              <a:rPr lang="de-DE" altLang="de-DE" sz="2000" b="1" dirty="0" smtClean="0">
                <a:solidFill>
                  <a:srgbClr val="008000"/>
                </a:solidFill>
                <a:latin typeface="Arial" charset="0"/>
                <a:cs typeface="Arial" charset="0"/>
              </a:rPr>
              <a:t> </a:t>
            </a:r>
            <a:r>
              <a:rPr lang="de-DE" altLang="de-DE" sz="2000" b="1" dirty="0" err="1" smtClean="0">
                <a:solidFill>
                  <a:srgbClr val="008000"/>
                </a:solidFill>
                <a:latin typeface="Arial" charset="0"/>
                <a:cs typeface="Arial" charset="0"/>
              </a:rPr>
              <a:t>and</a:t>
            </a:r>
            <a:r>
              <a:rPr lang="de-DE" altLang="de-DE" sz="2000" b="1" dirty="0" smtClean="0">
                <a:solidFill>
                  <a:srgbClr val="008000"/>
                </a:solidFill>
                <a:latin typeface="Arial" charset="0"/>
                <a:cs typeface="Arial" charset="0"/>
              </a:rPr>
              <a:t> </a:t>
            </a:r>
            <a:r>
              <a:rPr lang="de-DE" altLang="de-DE" sz="2000" b="1" dirty="0" err="1" smtClean="0">
                <a:solidFill>
                  <a:srgbClr val="008000"/>
                </a:solidFill>
                <a:latin typeface="Arial" charset="0"/>
                <a:cs typeface="Arial" charset="0"/>
              </a:rPr>
              <a:t>transparency</a:t>
            </a:r>
            <a:r>
              <a:rPr lang="de-DE" altLang="de-DE" sz="2000" b="1" dirty="0" smtClean="0">
                <a:solidFill>
                  <a:srgbClr val="008000"/>
                </a:solidFill>
                <a:latin typeface="Arial" charset="0"/>
                <a:cs typeface="Arial" charset="0"/>
              </a:rPr>
              <a:t> </a:t>
            </a:r>
            <a:r>
              <a:rPr lang="de-DE" altLang="de-DE" sz="2000" b="1" dirty="0" err="1" smtClean="0">
                <a:solidFill>
                  <a:srgbClr val="008000"/>
                </a:solidFill>
                <a:latin typeface="Arial" charset="0"/>
                <a:cs typeface="Arial" charset="0"/>
              </a:rPr>
              <a:t>anomalies</a:t>
            </a:r>
            <a:endParaRPr lang="de-DE" altLang="de-DE" sz="2000" b="1" dirty="0" smtClean="0">
              <a:solidFill>
                <a:srgbClr val="008000"/>
              </a:solidFill>
              <a:latin typeface="Arial" charset="0"/>
              <a:cs typeface="Arial" charset="0"/>
            </a:endParaRPr>
          </a:p>
          <a:p>
            <a:pPr marL="285750" indent="-285750" algn="ctr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de-DE" altLang="de-DE" sz="2000" b="1" dirty="0" err="1" smtClean="0">
                <a:latin typeface="Arial" charset="0"/>
                <a:cs typeface="Arial" charset="0"/>
              </a:rPr>
              <a:t>Cavity</a:t>
            </a:r>
            <a:r>
              <a:rPr lang="de-DE" altLang="de-DE" sz="2000" b="1" dirty="0" smtClean="0">
                <a:latin typeface="Arial" charset="0"/>
                <a:cs typeface="Arial" charset="0"/>
              </a:rPr>
              <a:t> </a:t>
            </a:r>
            <a:r>
              <a:rPr lang="de-DE" altLang="de-DE" sz="2000" b="1" dirty="0" err="1" smtClean="0">
                <a:latin typeface="Arial" charset="0"/>
                <a:cs typeface="Arial" charset="0"/>
              </a:rPr>
              <a:t>haloscope</a:t>
            </a:r>
            <a:r>
              <a:rPr lang="de-DE" altLang="de-DE" sz="2000" b="1" dirty="0" smtClean="0">
                <a:latin typeface="Arial" charset="0"/>
                <a:cs typeface="Arial" charset="0"/>
              </a:rPr>
              <a:t> </a:t>
            </a:r>
            <a:r>
              <a:rPr lang="de-DE" altLang="de-DE" sz="2000" b="1" dirty="0" err="1" smtClean="0">
                <a:latin typeface="Arial" charset="0"/>
                <a:cs typeface="Arial" charset="0"/>
              </a:rPr>
              <a:t>experiments</a:t>
            </a:r>
            <a:r>
              <a:rPr lang="de-DE" altLang="de-DE" sz="2000" b="1" dirty="0" smtClean="0">
                <a:latin typeface="Arial" charset="0"/>
                <a:cs typeface="Arial" charset="0"/>
              </a:rPr>
              <a:t> probe DM axion </a:t>
            </a:r>
            <a:r>
              <a:rPr lang="de-DE" altLang="de-DE" sz="2000" b="1" dirty="0" err="1" smtClean="0">
                <a:latin typeface="Arial" charset="0"/>
                <a:cs typeface="Arial" charset="0"/>
              </a:rPr>
              <a:t>masses</a:t>
            </a:r>
            <a:r>
              <a:rPr lang="de-DE" altLang="de-DE" sz="2000" b="1" dirty="0" smtClean="0">
                <a:latin typeface="Arial" charset="0"/>
                <a:cs typeface="Arial" charset="0"/>
              </a:rPr>
              <a:t> </a:t>
            </a:r>
            <a:r>
              <a:rPr lang="de-DE" altLang="de-DE" sz="2000" b="1" dirty="0" smtClean="0">
                <a:solidFill>
                  <a:srgbClr val="008000"/>
                </a:solidFill>
                <a:latin typeface="Arial" charset="0"/>
                <a:cs typeface="Arial" charset="0"/>
              </a:rPr>
              <a:t>~ 1 – 40 µeV</a:t>
            </a:r>
          </a:p>
          <a:p>
            <a:pPr marL="285750" indent="-285750" algn="ctr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de-DE" altLang="de-DE" sz="2000" b="1" dirty="0" err="1" smtClean="0">
                <a:latin typeface="Arial" charset="0"/>
                <a:cs typeface="Arial" charset="0"/>
              </a:rPr>
              <a:t>Dielectric</a:t>
            </a:r>
            <a:r>
              <a:rPr lang="de-DE" altLang="de-DE" sz="2000" b="1" dirty="0" smtClean="0">
                <a:latin typeface="Arial" charset="0"/>
                <a:cs typeface="Arial" charset="0"/>
              </a:rPr>
              <a:t> </a:t>
            </a:r>
            <a:r>
              <a:rPr lang="de-DE" altLang="de-DE" sz="2000" b="1" dirty="0" err="1" smtClean="0">
                <a:latin typeface="Arial" charset="0"/>
                <a:cs typeface="Arial" charset="0"/>
              </a:rPr>
              <a:t>haloscope</a:t>
            </a:r>
            <a:r>
              <a:rPr lang="de-DE" altLang="de-DE" sz="2000" b="1" dirty="0" smtClean="0">
                <a:latin typeface="Arial" charset="0"/>
                <a:cs typeface="Arial" charset="0"/>
              </a:rPr>
              <a:t> </a:t>
            </a:r>
            <a:r>
              <a:rPr lang="de-DE" altLang="de-DE" sz="2000" b="1" dirty="0" err="1" smtClean="0">
                <a:latin typeface="Arial" charset="0"/>
                <a:cs typeface="Arial" charset="0"/>
              </a:rPr>
              <a:t>could</a:t>
            </a:r>
            <a:r>
              <a:rPr lang="de-DE" altLang="de-DE" sz="2000" b="1" dirty="0" smtClean="0">
                <a:latin typeface="Arial" charset="0"/>
                <a:cs typeface="Arial" charset="0"/>
              </a:rPr>
              <a:t> </a:t>
            </a:r>
            <a:r>
              <a:rPr lang="de-DE" altLang="de-DE" sz="2000" b="1" dirty="0" err="1" smtClean="0">
                <a:latin typeface="Arial" charset="0"/>
                <a:cs typeface="Arial" charset="0"/>
              </a:rPr>
              <a:t>be</a:t>
            </a:r>
            <a:r>
              <a:rPr lang="de-DE" altLang="de-DE" sz="2000" b="1" dirty="0" smtClean="0">
                <a:latin typeface="Arial" charset="0"/>
                <a:cs typeface="Arial" charset="0"/>
              </a:rPr>
              <a:t> sensitive in </a:t>
            </a:r>
            <a:r>
              <a:rPr lang="de-DE" altLang="de-DE" sz="2000" b="1" dirty="0" err="1" smtClean="0">
                <a:latin typeface="Arial" charset="0"/>
                <a:cs typeface="Arial" charset="0"/>
              </a:rPr>
              <a:t>the</a:t>
            </a:r>
            <a:r>
              <a:rPr lang="de-DE" altLang="de-DE" sz="2000" b="1" dirty="0" smtClean="0">
                <a:latin typeface="Arial" charset="0"/>
                <a:cs typeface="Arial" charset="0"/>
              </a:rPr>
              <a:t> </a:t>
            </a:r>
            <a:r>
              <a:rPr lang="de-DE" altLang="de-DE" sz="2000" b="1" dirty="0" err="1" smtClean="0">
                <a:latin typeface="Arial" charset="0"/>
                <a:cs typeface="Arial" charset="0"/>
              </a:rPr>
              <a:t>range</a:t>
            </a:r>
            <a:r>
              <a:rPr lang="de-DE" altLang="de-DE" sz="2000" b="1" dirty="0" smtClean="0">
                <a:latin typeface="Arial" charset="0"/>
                <a:cs typeface="Arial" charset="0"/>
              </a:rPr>
              <a:t> </a:t>
            </a:r>
            <a:r>
              <a:rPr lang="de-DE" altLang="de-DE" sz="2000" b="1" dirty="0" smtClean="0">
                <a:solidFill>
                  <a:srgbClr val="008000"/>
                </a:solidFill>
                <a:latin typeface="Arial" charset="0"/>
                <a:cs typeface="Arial" charset="0"/>
              </a:rPr>
              <a:t>~ 40 – 400 µeV</a:t>
            </a:r>
          </a:p>
          <a:p>
            <a:pPr marL="285750" indent="-285750" algn="ctr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de-DE" altLang="de-DE" sz="2000" b="1" dirty="0" err="1" smtClean="0">
                <a:latin typeface="Arial" charset="0"/>
                <a:cs typeface="Arial" charset="0"/>
              </a:rPr>
              <a:t>Helioscopes</a:t>
            </a:r>
            <a:r>
              <a:rPr lang="de-DE" altLang="de-DE" sz="2000" b="1" dirty="0" smtClean="0">
                <a:latin typeface="Arial" charset="0"/>
                <a:cs typeface="Arial" charset="0"/>
              </a:rPr>
              <a:t> </a:t>
            </a:r>
            <a:r>
              <a:rPr lang="de-DE" altLang="de-DE" sz="2000" b="1" dirty="0" err="1" smtClean="0">
                <a:latin typeface="Arial" charset="0"/>
                <a:cs typeface="Arial" charset="0"/>
              </a:rPr>
              <a:t>and</a:t>
            </a:r>
            <a:r>
              <a:rPr lang="de-DE" altLang="de-DE" sz="2000" b="1" dirty="0" smtClean="0">
                <a:latin typeface="Arial" charset="0"/>
                <a:cs typeface="Arial" charset="0"/>
              </a:rPr>
              <a:t> LSW </a:t>
            </a:r>
            <a:r>
              <a:rPr lang="de-DE" altLang="de-DE" sz="2000" b="1" dirty="0" err="1" smtClean="0">
                <a:latin typeface="Arial" charset="0"/>
                <a:cs typeface="Arial" charset="0"/>
              </a:rPr>
              <a:t>experiments</a:t>
            </a:r>
            <a:r>
              <a:rPr lang="de-DE" altLang="de-DE" sz="2000" b="1" dirty="0" smtClean="0">
                <a:latin typeface="Arial" charset="0"/>
                <a:cs typeface="Arial" charset="0"/>
              </a:rPr>
              <a:t> </a:t>
            </a:r>
            <a:r>
              <a:rPr lang="de-DE" altLang="de-DE" sz="2000" b="1" dirty="0" err="1" smtClean="0">
                <a:latin typeface="Arial" charset="0"/>
                <a:cs typeface="Arial" charset="0"/>
              </a:rPr>
              <a:t>have</a:t>
            </a:r>
            <a:r>
              <a:rPr lang="de-DE" altLang="de-DE" sz="2000" b="1" dirty="0" smtClean="0">
                <a:latin typeface="Arial" charset="0"/>
                <a:cs typeface="Arial" charset="0"/>
              </a:rPr>
              <a:t> </a:t>
            </a:r>
            <a:r>
              <a:rPr lang="de-DE" altLang="de-DE" sz="2000" b="1" dirty="0" err="1" smtClean="0">
                <a:latin typeface="Arial" charset="0"/>
                <a:cs typeface="Arial" charset="0"/>
              </a:rPr>
              <a:t>sensitivity</a:t>
            </a:r>
            <a:r>
              <a:rPr lang="de-DE" altLang="de-DE" sz="2000" b="1" dirty="0" smtClean="0">
                <a:latin typeface="Arial" charset="0"/>
                <a:cs typeface="Arial" charset="0"/>
              </a:rPr>
              <a:t> </a:t>
            </a:r>
            <a:r>
              <a:rPr lang="de-DE" altLang="de-DE" sz="2000" b="1" dirty="0" err="1" smtClean="0">
                <a:latin typeface="Arial" charset="0"/>
                <a:cs typeface="Arial" charset="0"/>
              </a:rPr>
              <a:t>to</a:t>
            </a:r>
            <a:r>
              <a:rPr lang="de-DE" altLang="de-DE" sz="2000" b="1" dirty="0" smtClean="0">
                <a:latin typeface="Arial" charset="0"/>
                <a:cs typeface="Arial" charset="0"/>
              </a:rPr>
              <a:t> DM ALPs </a:t>
            </a:r>
            <a:r>
              <a:rPr lang="de-DE" altLang="de-DE" sz="2000" b="1" dirty="0" err="1" smtClean="0">
                <a:latin typeface="Arial" charset="0"/>
                <a:cs typeface="Arial" charset="0"/>
              </a:rPr>
              <a:t>motivated</a:t>
            </a:r>
            <a:r>
              <a:rPr lang="de-DE" altLang="de-DE" sz="2000" b="1" dirty="0" smtClean="0">
                <a:latin typeface="Arial" charset="0"/>
                <a:cs typeface="Arial" charset="0"/>
              </a:rPr>
              <a:t> </a:t>
            </a:r>
            <a:r>
              <a:rPr lang="de-DE" altLang="de-DE" sz="2000" b="1" dirty="0" err="1" smtClean="0">
                <a:latin typeface="Arial" charset="0"/>
                <a:cs typeface="Arial" charset="0"/>
              </a:rPr>
              <a:t>by</a:t>
            </a:r>
            <a:r>
              <a:rPr lang="de-DE" altLang="de-DE" sz="2000" b="1" dirty="0" smtClean="0">
                <a:latin typeface="Arial" charset="0"/>
                <a:cs typeface="Arial" charset="0"/>
              </a:rPr>
              <a:t> </a:t>
            </a:r>
            <a:r>
              <a:rPr lang="de-DE" altLang="de-DE" sz="2000" b="1" dirty="0" smtClean="0">
                <a:solidFill>
                  <a:srgbClr val="008000"/>
                </a:solidFill>
                <a:latin typeface="Arial" charset="0"/>
                <a:cs typeface="Arial" charset="0"/>
              </a:rPr>
              <a:t>stellar </a:t>
            </a:r>
            <a:r>
              <a:rPr lang="de-DE" altLang="de-DE" sz="2000" b="1" dirty="0" err="1" smtClean="0">
                <a:solidFill>
                  <a:srgbClr val="008000"/>
                </a:solidFill>
                <a:latin typeface="Arial" charset="0"/>
                <a:cs typeface="Arial" charset="0"/>
              </a:rPr>
              <a:t>cooling</a:t>
            </a:r>
            <a:endParaRPr lang="de-DE" altLang="de-DE" sz="2000" b="1" dirty="0" smtClean="0">
              <a:solidFill>
                <a:srgbClr val="008000"/>
              </a:solidFill>
              <a:latin typeface="Arial" charset="0"/>
              <a:cs typeface="Arial" charset="0"/>
            </a:endParaRPr>
          </a:p>
          <a:p>
            <a:pPr marL="285750" indent="-285750" algn="ctr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de-DE" altLang="de-DE" sz="2000" b="1" dirty="0" smtClean="0">
                <a:latin typeface="Arial" charset="0"/>
                <a:cs typeface="Arial" charset="0"/>
              </a:rPr>
              <a:t>Magnet </a:t>
            </a:r>
            <a:r>
              <a:rPr lang="de-DE" altLang="de-DE" sz="2000" b="1" dirty="0" err="1" smtClean="0">
                <a:latin typeface="Arial" charset="0"/>
                <a:cs typeface="Arial" charset="0"/>
              </a:rPr>
              <a:t>issue</a:t>
            </a:r>
            <a:r>
              <a:rPr lang="de-DE" altLang="de-DE" sz="2000" b="1" dirty="0" smtClean="0">
                <a:latin typeface="Arial" charset="0"/>
                <a:cs typeface="Arial" charset="0"/>
              </a:rPr>
              <a:t> </a:t>
            </a:r>
            <a:r>
              <a:rPr lang="de-DE" altLang="de-DE" sz="2000" b="1" dirty="0" err="1" smtClean="0">
                <a:latin typeface="Arial" charset="0"/>
                <a:cs typeface="Arial" charset="0"/>
              </a:rPr>
              <a:t>seems</a:t>
            </a:r>
            <a:r>
              <a:rPr lang="de-DE" altLang="de-DE" sz="2000" b="1" dirty="0" smtClean="0">
                <a:latin typeface="Arial" charset="0"/>
                <a:cs typeface="Arial" charset="0"/>
              </a:rPr>
              <a:t> </a:t>
            </a:r>
            <a:r>
              <a:rPr lang="de-DE" altLang="de-DE" sz="2000" b="1" dirty="0" err="1" smtClean="0">
                <a:latin typeface="Arial" charset="0"/>
                <a:cs typeface="Arial" charset="0"/>
              </a:rPr>
              <a:t>solvable</a:t>
            </a:r>
            <a:r>
              <a:rPr lang="de-DE" altLang="de-DE" sz="2000" b="1" dirty="0" smtClean="0">
                <a:latin typeface="Arial" charset="0"/>
                <a:cs typeface="Arial" charset="0"/>
              </a:rPr>
              <a:t> (</a:t>
            </a:r>
            <a:r>
              <a:rPr lang="de-DE" altLang="de-DE" sz="2000" b="1" dirty="0" err="1" smtClean="0">
                <a:latin typeface="Arial" charset="0"/>
                <a:cs typeface="Arial" charset="0"/>
              </a:rPr>
              <a:t>price</a:t>
            </a:r>
            <a:r>
              <a:rPr lang="de-DE" altLang="de-DE" sz="2000" b="1" dirty="0" smtClean="0">
                <a:latin typeface="Arial" charset="0"/>
                <a:cs typeface="Arial" charset="0"/>
              </a:rPr>
              <a:t>?)</a:t>
            </a:r>
          </a:p>
          <a:p>
            <a:pPr marL="285750" indent="-285750" algn="ctr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de-DE" altLang="de-DE" sz="2000" b="1" dirty="0" err="1" smtClean="0">
                <a:solidFill>
                  <a:srgbClr val="008000"/>
                </a:solidFill>
                <a:latin typeface="Arial" charset="0"/>
                <a:cs typeface="Arial" charset="0"/>
              </a:rPr>
              <a:t>Very</a:t>
            </a:r>
            <a:r>
              <a:rPr lang="de-DE" altLang="de-DE" sz="2000" b="1" dirty="0" smtClean="0">
                <a:solidFill>
                  <a:srgbClr val="008000"/>
                </a:solidFill>
                <a:latin typeface="Arial" charset="0"/>
                <a:cs typeface="Arial" charset="0"/>
              </a:rPr>
              <a:t> </a:t>
            </a:r>
            <a:r>
              <a:rPr lang="de-DE" altLang="de-DE" sz="2000" b="1" dirty="0" err="1" smtClean="0">
                <a:solidFill>
                  <a:srgbClr val="008000"/>
                </a:solidFill>
                <a:latin typeface="Arial" charset="0"/>
                <a:cs typeface="Arial" charset="0"/>
              </a:rPr>
              <a:t>complementary</a:t>
            </a:r>
            <a:r>
              <a:rPr lang="de-DE" altLang="de-DE" sz="2000" b="1" dirty="0" smtClean="0">
                <a:solidFill>
                  <a:srgbClr val="008000"/>
                </a:solidFill>
                <a:latin typeface="Arial" charset="0"/>
                <a:cs typeface="Arial" charset="0"/>
              </a:rPr>
              <a:t> </a:t>
            </a:r>
            <a:r>
              <a:rPr lang="de-DE" altLang="de-DE" sz="2000" b="1" dirty="0" smtClean="0">
                <a:latin typeface="Arial" charset="0"/>
                <a:cs typeface="Arial" charset="0"/>
              </a:rPr>
              <a:t>axion </a:t>
            </a:r>
            <a:r>
              <a:rPr lang="de-DE" altLang="de-DE" sz="2000" b="1" dirty="0" err="1" smtClean="0">
                <a:latin typeface="Arial" charset="0"/>
                <a:cs typeface="Arial" charset="0"/>
              </a:rPr>
              <a:t>and</a:t>
            </a:r>
            <a:r>
              <a:rPr lang="de-DE" altLang="de-DE" sz="2000" b="1" dirty="0" smtClean="0">
                <a:latin typeface="Arial" charset="0"/>
                <a:cs typeface="Arial" charset="0"/>
              </a:rPr>
              <a:t> ALP </a:t>
            </a:r>
            <a:r>
              <a:rPr lang="de-DE" altLang="de-DE" sz="2000" b="1" dirty="0" err="1" smtClean="0">
                <a:latin typeface="Arial" charset="0"/>
                <a:cs typeface="Arial" charset="0"/>
              </a:rPr>
              <a:t>search</a:t>
            </a:r>
            <a:r>
              <a:rPr lang="de-DE" altLang="de-DE" sz="2000" b="1" dirty="0" smtClean="0">
                <a:latin typeface="Arial" charset="0"/>
                <a:cs typeface="Arial" charset="0"/>
              </a:rPr>
              <a:t> </a:t>
            </a:r>
            <a:r>
              <a:rPr lang="de-DE" altLang="de-DE" sz="2000" b="1" dirty="0" err="1" smtClean="0">
                <a:latin typeface="Arial" charset="0"/>
                <a:cs typeface="Arial" charset="0"/>
              </a:rPr>
              <a:t>community</a:t>
            </a:r>
            <a:r>
              <a:rPr lang="de-DE" altLang="de-DE" sz="2000" b="1" dirty="0" smtClean="0">
                <a:latin typeface="Arial" charset="0"/>
                <a:cs typeface="Arial" charset="0"/>
              </a:rPr>
              <a:t>!</a:t>
            </a:r>
          </a:p>
          <a:p>
            <a:pPr marL="285750" indent="-285750" algn="ctr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de-DE" altLang="de-DE" sz="2000" b="1" dirty="0" smtClean="0">
                <a:latin typeface="Arial" charset="0"/>
                <a:cs typeface="Arial" charset="0"/>
              </a:rPr>
              <a:t>Next 10 </a:t>
            </a:r>
            <a:r>
              <a:rPr lang="de-DE" altLang="de-DE" sz="2000" b="1" dirty="0" err="1" smtClean="0">
                <a:latin typeface="Arial" charset="0"/>
                <a:cs typeface="Arial" charset="0"/>
              </a:rPr>
              <a:t>years</a:t>
            </a:r>
            <a:r>
              <a:rPr lang="de-DE" altLang="de-DE" sz="2000" b="1" dirty="0" smtClean="0">
                <a:latin typeface="Arial" charset="0"/>
                <a:cs typeface="Arial" charset="0"/>
              </a:rPr>
              <a:t> </a:t>
            </a:r>
            <a:r>
              <a:rPr lang="de-DE" altLang="de-DE" sz="2000" b="1" dirty="0" err="1" smtClean="0">
                <a:latin typeface="Arial" charset="0"/>
                <a:cs typeface="Arial" charset="0"/>
              </a:rPr>
              <a:t>could</a:t>
            </a:r>
            <a:r>
              <a:rPr lang="de-DE" altLang="de-DE" sz="2000" b="1" dirty="0" smtClean="0">
                <a:latin typeface="Arial" charset="0"/>
                <a:cs typeface="Arial" charset="0"/>
              </a:rPr>
              <a:t> </a:t>
            </a:r>
            <a:r>
              <a:rPr lang="de-DE" altLang="de-DE" sz="2000" b="1" dirty="0" err="1" smtClean="0">
                <a:latin typeface="Arial" charset="0"/>
                <a:cs typeface="Arial" charset="0"/>
              </a:rPr>
              <a:t>be</a:t>
            </a:r>
            <a:r>
              <a:rPr lang="de-DE" altLang="de-DE" sz="2000" b="1" dirty="0" smtClean="0">
                <a:latin typeface="Arial" charset="0"/>
                <a:cs typeface="Arial" charset="0"/>
              </a:rPr>
              <a:t> </a:t>
            </a:r>
            <a:r>
              <a:rPr lang="de-DE" altLang="de-DE" sz="2000" b="1" dirty="0" err="1" smtClean="0">
                <a:solidFill>
                  <a:srgbClr val="008000"/>
                </a:solidFill>
                <a:latin typeface="Arial" charset="0"/>
                <a:cs typeface="Arial" charset="0"/>
              </a:rPr>
              <a:t>very</a:t>
            </a:r>
            <a:r>
              <a:rPr lang="de-DE" altLang="de-DE" sz="2000" b="1" dirty="0" smtClean="0">
                <a:solidFill>
                  <a:srgbClr val="008000"/>
                </a:solidFill>
                <a:latin typeface="Arial" charset="0"/>
                <a:cs typeface="Arial" charset="0"/>
              </a:rPr>
              <a:t> </a:t>
            </a:r>
            <a:r>
              <a:rPr lang="de-DE" altLang="de-DE" sz="2000" b="1" dirty="0" err="1" smtClean="0">
                <a:solidFill>
                  <a:srgbClr val="008000"/>
                </a:solidFill>
                <a:latin typeface="Arial" charset="0"/>
                <a:cs typeface="Arial" charset="0"/>
              </a:rPr>
              <a:t>exciting</a:t>
            </a:r>
            <a:r>
              <a:rPr lang="de-DE" altLang="de-DE" sz="2000" b="1" dirty="0">
                <a:solidFill>
                  <a:srgbClr val="008000"/>
                </a:solidFill>
                <a:latin typeface="Arial" charset="0"/>
                <a:cs typeface="Arial" charset="0"/>
              </a:rPr>
              <a:t>!</a:t>
            </a:r>
            <a:endParaRPr lang="de-DE" altLang="de-DE" sz="2000" b="1" dirty="0" smtClean="0">
              <a:solidFill>
                <a:srgbClr val="008000"/>
              </a:solidFill>
              <a:latin typeface="Arial" charset="0"/>
              <a:cs typeface="Arial" charset="0"/>
            </a:endParaRPr>
          </a:p>
        </p:txBody>
      </p:sp>
      <p:pic>
        <p:nvPicPr>
          <p:cNvPr id="21" name="Picture 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347" y="1018775"/>
            <a:ext cx="1777170" cy="760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065" y="2124742"/>
            <a:ext cx="1632769" cy="1253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2336" y="955902"/>
            <a:ext cx="1655055" cy="1257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8702" y="2321168"/>
            <a:ext cx="1461233" cy="1131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7873" y="3643533"/>
            <a:ext cx="1616603" cy="963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965" y="3722915"/>
            <a:ext cx="1634599" cy="472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1951" y="4501662"/>
            <a:ext cx="1525088" cy="1152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5"/>
          <p:cNvPicPr/>
          <p:nvPr/>
        </p:nvPicPr>
        <p:blipFill>
          <a:blip r:embed="rId9"/>
          <a:stretch/>
        </p:blipFill>
        <p:spPr>
          <a:xfrm>
            <a:off x="7740618" y="4853354"/>
            <a:ext cx="1171265" cy="1238286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40740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1270000" y="418300"/>
            <a:ext cx="6553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2400" b="1" dirty="0" smtClean="0">
                <a:latin typeface="Arial" charset="0"/>
                <a:cs typeface="Arial" charset="0"/>
              </a:rPr>
              <a:t>ADMX </a:t>
            </a:r>
            <a:r>
              <a:rPr lang="de-DE" altLang="de-DE" sz="2400" b="1" dirty="0" err="1" smtClean="0">
                <a:latin typeface="Arial" charset="0"/>
                <a:cs typeface="Arial" charset="0"/>
              </a:rPr>
              <a:t>and</a:t>
            </a:r>
            <a:r>
              <a:rPr lang="de-DE" altLang="de-DE" sz="2400" b="1" dirty="0" smtClean="0">
                <a:latin typeface="Arial" charset="0"/>
                <a:cs typeface="Arial" charset="0"/>
              </a:rPr>
              <a:t> </a:t>
            </a:r>
            <a:r>
              <a:rPr lang="de-DE" altLang="de-DE" sz="2400" b="1" dirty="0" err="1" smtClean="0">
                <a:latin typeface="Arial" charset="0"/>
                <a:cs typeface="Arial" charset="0"/>
              </a:rPr>
              <a:t>Haystack</a:t>
            </a:r>
            <a:r>
              <a:rPr lang="de-DE" altLang="de-DE" sz="2400" b="1" dirty="0" smtClean="0">
                <a:latin typeface="Arial" charset="0"/>
                <a:cs typeface="Arial" charset="0"/>
              </a:rPr>
              <a:t> </a:t>
            </a:r>
            <a:r>
              <a:rPr lang="de-DE" altLang="de-DE" sz="2400" b="1" dirty="0" err="1" smtClean="0">
                <a:latin typeface="Arial" charset="0"/>
                <a:cs typeface="Arial" charset="0"/>
              </a:rPr>
              <a:t>experiments</a:t>
            </a:r>
            <a:endParaRPr lang="de-DE" altLang="de-DE" sz="2400" b="1" dirty="0">
              <a:latin typeface="Arial" charset="0"/>
              <a:cs typeface="Arial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3339" y="1213425"/>
            <a:ext cx="5592952" cy="4786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119575" y="3460732"/>
            <a:ext cx="357319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Quantum noise: </a:t>
            </a:r>
            <a:b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&gt;1/2  photon per resolution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bandwidth</a:t>
            </a:r>
          </a:p>
          <a:p>
            <a:pPr algn="l"/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Use amplifiers near this limit</a:t>
            </a:r>
            <a:b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Operate at 50 </a:t>
            </a:r>
            <a:r>
              <a:rPr lang="en-US" sz="1800" b="1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mK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218" y="1806544"/>
            <a:ext cx="3237621" cy="1305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257904" y="1488914"/>
            <a:ext cx="33223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Dicke’s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radiometer equation: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1047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/>
          <a:stretch/>
        </p:blipFill>
        <p:spPr>
          <a:xfrm>
            <a:off x="0" y="3650567"/>
            <a:ext cx="2700459" cy="2514928"/>
          </a:xfrm>
          <a:prstGeom prst="rect">
            <a:avLst/>
          </a:prstGeom>
          <a:ln>
            <a:noFill/>
          </a:ln>
        </p:spPr>
      </p:pic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348994" y="455468"/>
            <a:ext cx="643318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2400" b="1" dirty="0" smtClean="0">
                <a:latin typeface="Arial" charset="0"/>
                <a:cs typeface="Arial" charset="0"/>
              </a:rPr>
              <a:t>ORPHEUS R&amp;D</a:t>
            </a:r>
            <a:endParaRPr lang="de-DE" altLang="de-DE" sz="2400" b="1" dirty="0">
              <a:latin typeface="Arial" charset="0"/>
              <a:cs typeface="Arial" charset="0"/>
            </a:endParaRPr>
          </a:p>
        </p:txBody>
      </p:sp>
      <p:sp>
        <p:nvSpPr>
          <p:cNvPr id="6" name="TextShape 3"/>
          <p:cNvSpPr txBox="1"/>
          <p:nvPr/>
        </p:nvSpPr>
        <p:spPr>
          <a:xfrm>
            <a:off x="5968535" y="366185"/>
            <a:ext cx="3393515" cy="746574"/>
          </a:xfrm>
          <a:prstGeom prst="rect">
            <a:avLst/>
          </a:prstGeom>
          <a:noFill/>
          <a:ln w="18360">
            <a:noFill/>
          </a:ln>
        </p:spPr>
        <p:txBody>
          <a:bodyPr lIns="89803" tIns="48983" rIns="89803" bIns="48983"/>
          <a:lstStyle/>
          <a:p>
            <a:pPr algn="l"/>
            <a:r>
              <a:rPr lang="en-US" sz="1200" b="1" dirty="0" smtClean="0">
                <a:latin typeface="Arial"/>
              </a:rPr>
              <a:t>Phys</a:t>
            </a:r>
            <a:r>
              <a:rPr lang="en-US" sz="1200" b="1" dirty="0">
                <a:latin typeface="Arial"/>
              </a:rPr>
              <a:t>. Rev. D 91, 011701(R) (2015)</a:t>
            </a:r>
            <a:endParaRPr sz="1200" b="1" dirty="0"/>
          </a:p>
        </p:txBody>
      </p:sp>
      <p:pic>
        <p:nvPicPr>
          <p:cNvPr id="7" name="Picture 6"/>
          <p:cNvPicPr/>
          <p:nvPr/>
        </p:nvPicPr>
        <p:blipFill>
          <a:blip r:embed="rId3"/>
          <a:stretch/>
        </p:blipFill>
        <p:spPr>
          <a:xfrm>
            <a:off x="-23741" y="963636"/>
            <a:ext cx="3608554" cy="2468881"/>
          </a:xfrm>
          <a:prstGeom prst="rect">
            <a:avLst/>
          </a:prstGeom>
          <a:ln>
            <a:noFill/>
          </a:ln>
        </p:spPr>
      </p:pic>
      <p:sp>
        <p:nvSpPr>
          <p:cNvPr id="8" name="TextShape 3"/>
          <p:cNvSpPr txBox="1"/>
          <p:nvPr/>
        </p:nvSpPr>
        <p:spPr>
          <a:xfrm>
            <a:off x="3435833" y="849177"/>
            <a:ext cx="3393515" cy="746574"/>
          </a:xfrm>
          <a:prstGeom prst="rect">
            <a:avLst/>
          </a:prstGeom>
          <a:noFill/>
          <a:ln w="18360">
            <a:noFill/>
          </a:ln>
        </p:spPr>
        <p:txBody>
          <a:bodyPr lIns="89803" tIns="48983" rIns="89803" bIns="48983"/>
          <a:lstStyle/>
          <a:p>
            <a:pPr algn="l"/>
            <a:r>
              <a:rPr lang="en-US" sz="1200" b="1" dirty="0" smtClean="0">
                <a:latin typeface="Arial"/>
              </a:rPr>
              <a:t>University of Washington, US</a:t>
            </a:r>
            <a:endParaRPr sz="1200" b="1" dirty="0"/>
          </a:p>
        </p:txBody>
      </p:sp>
      <p:pic>
        <p:nvPicPr>
          <p:cNvPr id="9" name="Picture 8"/>
          <p:cNvPicPr/>
          <p:nvPr/>
        </p:nvPicPr>
        <p:blipFill>
          <a:blip r:embed="rId4"/>
          <a:stretch/>
        </p:blipFill>
        <p:spPr>
          <a:xfrm>
            <a:off x="5751957" y="956602"/>
            <a:ext cx="3349833" cy="2574389"/>
          </a:xfrm>
          <a:prstGeom prst="rect">
            <a:avLst/>
          </a:prstGeom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5"/>
          <a:stretch/>
        </p:blipFill>
        <p:spPr>
          <a:xfrm>
            <a:off x="5108391" y="3805314"/>
            <a:ext cx="3909001" cy="2773972"/>
          </a:xfrm>
          <a:prstGeom prst="rect">
            <a:avLst/>
          </a:prstGeom>
          <a:ln>
            <a:noFill/>
          </a:ln>
        </p:spPr>
      </p:pic>
      <p:sp>
        <p:nvSpPr>
          <p:cNvPr id="11" name="Line 6"/>
          <p:cNvSpPr/>
          <p:nvPr/>
        </p:nvSpPr>
        <p:spPr>
          <a:xfrm flipV="1">
            <a:off x="6217921" y="5240219"/>
            <a:ext cx="2201594" cy="0"/>
          </a:xfrm>
          <a:prstGeom prst="line">
            <a:avLst/>
          </a:prstGeom>
          <a:ln w="36720">
            <a:solidFill>
              <a:srgbClr val="FF3300"/>
            </a:solidFill>
            <a:round/>
          </a:ln>
        </p:spPr>
      </p:sp>
      <p:sp>
        <p:nvSpPr>
          <p:cNvPr id="12" name="TextShape 8"/>
          <p:cNvSpPr txBox="1"/>
          <p:nvPr/>
        </p:nvSpPr>
        <p:spPr>
          <a:xfrm>
            <a:off x="6502633" y="5375972"/>
            <a:ext cx="1580411" cy="239879"/>
          </a:xfrm>
          <a:prstGeom prst="rect">
            <a:avLst/>
          </a:prstGeom>
          <a:noFill/>
          <a:ln w="36720">
            <a:noFill/>
          </a:ln>
        </p:spPr>
        <p:txBody>
          <a:bodyPr lIns="98293" tIns="57474" rIns="98293" bIns="57474"/>
          <a:lstStyle/>
          <a:p>
            <a:r>
              <a:rPr lang="en-US" sz="1400" b="1" dirty="0" smtClean="0">
                <a:solidFill>
                  <a:srgbClr val="FF3333"/>
                </a:solidFill>
                <a:latin typeface="Arial"/>
              </a:rPr>
              <a:t>Design </a:t>
            </a:r>
            <a:r>
              <a:rPr lang="en-US" sz="1400" b="1" dirty="0">
                <a:solidFill>
                  <a:srgbClr val="FF3333"/>
                </a:solidFill>
                <a:latin typeface="Arial"/>
              </a:rPr>
              <a:t>Target</a:t>
            </a:r>
            <a:endParaRPr sz="1400" dirty="0"/>
          </a:p>
        </p:txBody>
      </p:sp>
      <p:sp>
        <p:nvSpPr>
          <p:cNvPr id="13" name="Line 5"/>
          <p:cNvSpPr/>
          <p:nvPr/>
        </p:nvSpPr>
        <p:spPr>
          <a:xfrm flipH="1">
            <a:off x="8409081" y="3938956"/>
            <a:ext cx="3400" cy="1320263"/>
          </a:xfrm>
          <a:prstGeom prst="line">
            <a:avLst/>
          </a:prstGeom>
          <a:ln w="36720">
            <a:solidFill>
              <a:srgbClr val="FF3300"/>
            </a:solidFill>
            <a:round/>
          </a:ln>
        </p:spPr>
      </p:sp>
      <p:sp>
        <p:nvSpPr>
          <p:cNvPr id="14" name="Line 7"/>
          <p:cNvSpPr/>
          <p:nvPr/>
        </p:nvSpPr>
        <p:spPr>
          <a:xfrm flipV="1">
            <a:off x="6216691" y="3931922"/>
            <a:ext cx="15297" cy="1327297"/>
          </a:xfrm>
          <a:prstGeom prst="line">
            <a:avLst/>
          </a:prstGeom>
          <a:ln w="36720">
            <a:solidFill>
              <a:srgbClr val="FF3300"/>
            </a:solidFill>
            <a:round/>
          </a:ln>
        </p:spPr>
      </p:sp>
      <p:sp>
        <p:nvSpPr>
          <p:cNvPr id="15" name="TextShape 3"/>
          <p:cNvSpPr txBox="1"/>
          <p:nvPr/>
        </p:nvSpPr>
        <p:spPr>
          <a:xfrm>
            <a:off x="3452763" y="1423609"/>
            <a:ext cx="1970332" cy="746574"/>
          </a:xfrm>
          <a:prstGeom prst="rect">
            <a:avLst/>
          </a:prstGeom>
          <a:noFill/>
          <a:ln w="18360">
            <a:noFill/>
          </a:ln>
        </p:spPr>
        <p:txBody>
          <a:bodyPr lIns="89803" tIns="48983" rIns="89803" bIns="48983"/>
          <a:lstStyle/>
          <a:p>
            <a:pPr algn="ctr"/>
            <a:r>
              <a:rPr lang="en-US" sz="1200" b="1" dirty="0" smtClean="0">
                <a:latin typeface="Arial"/>
              </a:rPr>
              <a:t>Match E and B fields, use dielectric discs to shorten wavelength</a:t>
            </a:r>
            <a:endParaRPr sz="1200" b="1" dirty="0"/>
          </a:p>
        </p:txBody>
      </p:sp>
      <p:pic>
        <p:nvPicPr>
          <p:cNvPr id="16" name="Picture 15"/>
          <p:cNvPicPr/>
          <p:nvPr/>
        </p:nvPicPr>
        <p:blipFill>
          <a:blip r:embed="rId6"/>
          <a:stretch/>
        </p:blipFill>
        <p:spPr>
          <a:xfrm>
            <a:off x="2999805" y="3587260"/>
            <a:ext cx="2029394" cy="1772859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56962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ruppieren 141"/>
          <p:cNvGrpSpPr/>
          <p:nvPr/>
        </p:nvGrpSpPr>
        <p:grpSpPr>
          <a:xfrm>
            <a:off x="4756633" y="4547853"/>
            <a:ext cx="3445939" cy="2088290"/>
            <a:chOff x="4756633" y="4547853"/>
            <a:chExt cx="3445939" cy="2088290"/>
          </a:xfrm>
        </p:grpSpPr>
        <p:pic>
          <p:nvPicPr>
            <p:cNvPr id="143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9913513">
              <a:off x="6447203" y="6123633"/>
              <a:ext cx="531992" cy="257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4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6122226">
              <a:off x="6680193" y="5537925"/>
              <a:ext cx="531992" cy="257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5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055656">
              <a:off x="6029427" y="5776131"/>
              <a:ext cx="531992" cy="257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6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667000">
              <a:off x="7029158" y="4796042"/>
              <a:ext cx="531992" cy="257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47" name="Straight Connector 3"/>
            <p:cNvCxnSpPr/>
            <p:nvPr/>
          </p:nvCxnSpPr>
          <p:spPr>
            <a:xfrm flipH="1">
              <a:off x="4956007" y="4907903"/>
              <a:ext cx="288040" cy="43206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4"/>
            <p:cNvCxnSpPr/>
            <p:nvPr/>
          </p:nvCxnSpPr>
          <p:spPr>
            <a:xfrm>
              <a:off x="4956007" y="5339963"/>
              <a:ext cx="288040" cy="36005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5"/>
            <p:cNvCxnSpPr/>
            <p:nvPr/>
          </p:nvCxnSpPr>
          <p:spPr>
            <a:xfrm>
              <a:off x="5244047" y="5700013"/>
              <a:ext cx="792110" cy="14402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6"/>
            <p:cNvCxnSpPr/>
            <p:nvPr/>
          </p:nvCxnSpPr>
          <p:spPr>
            <a:xfrm flipV="1">
              <a:off x="6036157" y="5195943"/>
              <a:ext cx="0" cy="64809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7"/>
            <p:cNvCxnSpPr/>
            <p:nvPr/>
          </p:nvCxnSpPr>
          <p:spPr>
            <a:xfrm flipH="1" flipV="1">
              <a:off x="5640102" y="4907903"/>
              <a:ext cx="396055" cy="28804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8"/>
            <p:cNvCxnSpPr/>
            <p:nvPr/>
          </p:nvCxnSpPr>
          <p:spPr>
            <a:xfrm>
              <a:off x="5244047" y="4907903"/>
              <a:ext cx="396055" cy="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0"/>
            <p:cNvCxnSpPr/>
            <p:nvPr/>
          </p:nvCxnSpPr>
          <p:spPr>
            <a:xfrm>
              <a:off x="6036157" y="4619863"/>
              <a:ext cx="0" cy="57608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1"/>
            <p:cNvCxnSpPr/>
            <p:nvPr/>
          </p:nvCxnSpPr>
          <p:spPr>
            <a:xfrm>
              <a:off x="6036157" y="4619863"/>
              <a:ext cx="864120" cy="14402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2"/>
            <p:cNvCxnSpPr/>
            <p:nvPr/>
          </p:nvCxnSpPr>
          <p:spPr>
            <a:xfrm>
              <a:off x="6900277" y="4763883"/>
              <a:ext cx="144020" cy="43206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3"/>
            <p:cNvCxnSpPr/>
            <p:nvPr/>
          </p:nvCxnSpPr>
          <p:spPr>
            <a:xfrm flipH="1">
              <a:off x="6036157" y="5195943"/>
              <a:ext cx="1008140" cy="324045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4"/>
            <p:cNvCxnSpPr/>
            <p:nvPr/>
          </p:nvCxnSpPr>
          <p:spPr>
            <a:xfrm>
              <a:off x="6036157" y="5844033"/>
              <a:ext cx="288040" cy="57608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"/>
            <p:cNvCxnSpPr/>
            <p:nvPr/>
          </p:nvCxnSpPr>
          <p:spPr>
            <a:xfrm flipV="1">
              <a:off x="6324197" y="5700013"/>
              <a:ext cx="360050" cy="72010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6"/>
            <p:cNvCxnSpPr/>
            <p:nvPr/>
          </p:nvCxnSpPr>
          <p:spPr>
            <a:xfrm flipH="1" flipV="1">
              <a:off x="6036157" y="5519988"/>
              <a:ext cx="648090" cy="180025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7"/>
            <p:cNvCxnSpPr/>
            <p:nvPr/>
          </p:nvCxnSpPr>
          <p:spPr>
            <a:xfrm>
              <a:off x="6684247" y="5700013"/>
              <a:ext cx="288040" cy="43206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8"/>
            <p:cNvCxnSpPr/>
            <p:nvPr/>
          </p:nvCxnSpPr>
          <p:spPr>
            <a:xfrm flipV="1">
              <a:off x="6972287" y="5700013"/>
              <a:ext cx="360050" cy="43206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9"/>
            <p:cNvCxnSpPr/>
            <p:nvPr/>
          </p:nvCxnSpPr>
          <p:spPr>
            <a:xfrm flipH="1" flipV="1">
              <a:off x="7044297" y="5195943"/>
              <a:ext cx="288040" cy="50407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20"/>
            <p:cNvCxnSpPr/>
            <p:nvPr/>
          </p:nvCxnSpPr>
          <p:spPr>
            <a:xfrm flipV="1">
              <a:off x="6900277" y="4547853"/>
              <a:ext cx="504070" cy="21603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21"/>
            <p:cNvCxnSpPr/>
            <p:nvPr/>
          </p:nvCxnSpPr>
          <p:spPr>
            <a:xfrm>
              <a:off x="7404347" y="4547853"/>
              <a:ext cx="432060" cy="57608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22"/>
            <p:cNvCxnSpPr/>
            <p:nvPr/>
          </p:nvCxnSpPr>
          <p:spPr>
            <a:xfrm flipH="1">
              <a:off x="7044297" y="5123933"/>
              <a:ext cx="792110" cy="7201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23"/>
            <p:cNvCxnSpPr/>
            <p:nvPr/>
          </p:nvCxnSpPr>
          <p:spPr>
            <a:xfrm>
              <a:off x="7836407" y="5123933"/>
              <a:ext cx="366165" cy="150412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24"/>
            <p:cNvCxnSpPr/>
            <p:nvPr/>
          </p:nvCxnSpPr>
          <p:spPr>
            <a:xfrm flipH="1">
              <a:off x="8016433" y="5267953"/>
              <a:ext cx="186139" cy="43206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25"/>
            <p:cNvCxnSpPr/>
            <p:nvPr/>
          </p:nvCxnSpPr>
          <p:spPr>
            <a:xfrm flipH="1">
              <a:off x="7301851" y="5730548"/>
              <a:ext cx="684094" cy="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26"/>
            <p:cNvCxnSpPr/>
            <p:nvPr/>
          </p:nvCxnSpPr>
          <p:spPr>
            <a:xfrm>
              <a:off x="6972287" y="6132073"/>
              <a:ext cx="576080" cy="43206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27"/>
            <p:cNvCxnSpPr/>
            <p:nvPr/>
          </p:nvCxnSpPr>
          <p:spPr>
            <a:xfrm flipV="1">
              <a:off x="7541991" y="6204083"/>
              <a:ext cx="369635" cy="360051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28"/>
            <p:cNvCxnSpPr/>
            <p:nvPr/>
          </p:nvCxnSpPr>
          <p:spPr>
            <a:xfrm flipV="1">
              <a:off x="7908417" y="5700013"/>
              <a:ext cx="108015" cy="50407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29"/>
            <p:cNvCxnSpPr/>
            <p:nvPr/>
          </p:nvCxnSpPr>
          <p:spPr>
            <a:xfrm>
              <a:off x="6324197" y="6420113"/>
              <a:ext cx="1224170" cy="14402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30"/>
            <p:cNvCxnSpPr/>
            <p:nvPr/>
          </p:nvCxnSpPr>
          <p:spPr>
            <a:xfrm flipH="1">
              <a:off x="4756633" y="5693734"/>
              <a:ext cx="504070" cy="43206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31"/>
            <p:cNvCxnSpPr/>
            <p:nvPr/>
          </p:nvCxnSpPr>
          <p:spPr>
            <a:xfrm>
              <a:off x="4756633" y="6101039"/>
              <a:ext cx="444815" cy="50407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32"/>
            <p:cNvCxnSpPr/>
            <p:nvPr/>
          </p:nvCxnSpPr>
          <p:spPr>
            <a:xfrm flipV="1">
              <a:off x="5181811" y="6384109"/>
              <a:ext cx="458291" cy="252034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33"/>
            <p:cNvCxnSpPr/>
            <p:nvPr/>
          </p:nvCxnSpPr>
          <p:spPr>
            <a:xfrm>
              <a:off x="5640102" y="6384108"/>
              <a:ext cx="684095" cy="36005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77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20854" y="5271869"/>
              <a:ext cx="531992" cy="257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8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641128">
              <a:off x="6226960" y="5004970"/>
              <a:ext cx="531992" cy="257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9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8804150">
              <a:off x="5285435" y="6003146"/>
              <a:ext cx="531992" cy="257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0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4254316">
              <a:off x="5246168" y="5194917"/>
              <a:ext cx="531992" cy="257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1798622">
              <a:off x="7286110" y="5914818"/>
              <a:ext cx="531992" cy="257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00113" y="160195"/>
            <a:ext cx="7345362" cy="1339850"/>
          </a:xfrm>
          <a:prstGeom prst="rect">
            <a:avLst/>
          </a:prstGeom>
          <a:noFill/>
        </p:spPr>
        <p:txBody>
          <a:bodyPr vert="horz" lIns="92162" tIns="46081" rIns="92162" bIns="46081" rtlCol="0" anchor="ctr">
            <a:noAutofit/>
          </a:bodyPr>
          <a:lstStyle/>
          <a:p>
            <a:pPr lvl="0" defTabSz="914286" fontAlgn="auto">
              <a:spcBef>
                <a:spcPts val="0"/>
              </a:spcBef>
              <a:spcAft>
                <a:spcPts val="0"/>
              </a:spcAft>
            </a:pPr>
            <a:r>
              <a:rPr lang="en-US" sz="2800" b="1" kern="1200" dirty="0" smtClean="0">
                <a:ln w="6350">
                  <a:noFill/>
                </a:ln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Axion DM: </a:t>
            </a:r>
            <a:r>
              <a:rPr lang="en-US" sz="2800" b="1" kern="120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Pre-inflationary </a:t>
            </a:r>
            <a:r>
              <a:rPr lang="en-US" sz="2800" b="1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PQ </a:t>
            </a:r>
            <a:r>
              <a:rPr lang="en-US" sz="2800" b="1" kern="120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breaking</a:t>
            </a:r>
            <a:endParaRPr lang="en-US" sz="2800" b="1" kern="1200" dirty="0">
              <a:solidFill>
                <a:srgbClr val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4294967295"/>
              </p:nvPr>
            </p:nvSpPr>
            <p:spPr>
              <a:xfrm>
                <a:off x="135802" y="1935901"/>
                <a:ext cx="4843604" cy="3931920"/>
              </a:xfrm>
              <a:prstGeom prst="rect">
                <a:avLst/>
              </a:prstGeom>
            </p:spPr>
            <p:txBody>
              <a:bodyPr>
                <a:noAutofit/>
              </a:bodyPr>
              <a:lstStyle/>
              <a:p>
                <a:pPr defTabSz="914286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000" b="1" kern="12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Observable universe “inflated” from casually connected “patch”</a:t>
                </a:r>
              </a:p>
              <a:p>
                <a:pPr defTabSz="914286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2000" b="1" kern="12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All axions </a:t>
                </a:r>
                <a:r>
                  <a:rPr lang="de-DE" sz="2000" b="1" kern="1200" dirty="0" err="1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from</a:t>
                </a:r>
                <a:r>
                  <a:rPr lang="de-DE" sz="2000" b="1" kern="12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de-DE" sz="2000" b="1" kern="1200" dirty="0" err="1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this</a:t>
                </a:r>
                <a:r>
                  <a:rPr lang="de-DE" sz="2000" b="1" kern="12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de-DE" sz="2000" b="1" kern="1200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one</a:t>
                </a:r>
                <a:r>
                  <a:rPr lang="de-DE" sz="2000" b="1" kern="12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„</a:t>
                </a:r>
                <a:r>
                  <a:rPr lang="de-DE" sz="2000" b="1" kern="1200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patch</a:t>
                </a:r>
                <a:r>
                  <a:rPr lang="de-DE" sz="2000" b="1" kern="12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“</a:t>
                </a:r>
                <a:endParaRPr lang="en-US" sz="2000" b="1" kern="12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defTabSz="914286" fontAlgn="auto">
                  <a:spcBef>
                    <a:spcPts val="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en-US" sz="2000" b="1" kern="1200">
                        <a:solidFill>
                          <a:schemeClr val="tx1"/>
                        </a:solidFill>
                        <a:latin typeface="Cambria Math"/>
                        <a:cs typeface="Arial" panose="020B0604020202020204" pitchFamily="34" charset="0"/>
                      </a:rPr>
                      <m:t>𝚯</m:t>
                    </m:r>
                    <m:r>
                      <a:rPr lang="de-DE" sz="2000" b="1" kern="1200" baseline="-25000">
                        <a:solidFill>
                          <a:schemeClr val="tx1"/>
                        </a:solidFill>
                        <a:latin typeface="Cambria Math"/>
                        <a:cs typeface="Arial" panose="020B0604020202020204" pitchFamily="34" charset="0"/>
                      </a:rPr>
                      <m:t>𝒊</m:t>
                    </m:r>
                  </m:oMath>
                </a14:m>
                <a:r>
                  <a:rPr lang="en-US" sz="2000" b="1" kern="12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000" b="1" kern="12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for “axion production” has </a:t>
                </a:r>
                <a:r>
                  <a:rPr lang="en-US" sz="2000" b="1" kern="12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 single random </a:t>
                </a:r>
                <a:r>
                  <a:rPr lang="en-US" sz="2000" b="1" kern="12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value</a:t>
                </a:r>
                <a:endParaRPr lang="en-US" sz="2000" b="1" kern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defTabSz="914286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000" b="1" kern="12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No topological </a:t>
                </a:r>
                <a:r>
                  <a:rPr lang="en-US" sz="2000" b="1" kern="12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defects</a:t>
                </a:r>
              </a:p>
              <a:p>
                <a:pPr defTabSz="91428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2000" b="1" kern="1200" dirty="0">
                  <a:solidFill>
                    <a:schemeClr val="accent6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defTabSz="914286" fontAlgn="auto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de-DE" sz="2000" b="1" kern="1200" dirty="0" smtClean="0">
                    <a:solidFill>
                      <a:schemeClr val="accent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Allows </a:t>
                </a:r>
                <a:r>
                  <a:rPr lang="de-DE" sz="2000" b="1" kern="1200" dirty="0" err="1" smtClean="0">
                    <a:solidFill>
                      <a:schemeClr val="accent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for</a:t>
                </a:r>
                <a:r>
                  <a:rPr lang="de-DE" sz="2000" b="1" kern="1200" dirty="0" smtClean="0">
                    <a:solidFill>
                      <a:schemeClr val="accent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large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>
                            <a:solidFill>
                              <a:schemeClr val="accent6"/>
                            </a:solidFill>
                            <a:latin typeface="Cambria Math"/>
                            <a:sym typeface="Symbol" pitchFamily="18" charset="2"/>
                          </a:rPr>
                        </m:ctrlPr>
                      </m:sSubPr>
                      <m:e>
                        <m:r>
                          <a:rPr lang="en-US" sz="2000" b="1">
                            <a:solidFill>
                              <a:schemeClr val="accent6"/>
                            </a:solidFill>
                            <a:latin typeface="Cambria Math"/>
                            <a:sym typeface="Symbol" pitchFamily="18" charset="2"/>
                          </a:rPr>
                          <m:t>𝒇</m:t>
                        </m:r>
                      </m:e>
                      <m:sub>
                        <m:r>
                          <a:rPr lang="en-US" sz="2000" b="1">
                            <a:solidFill>
                              <a:schemeClr val="accent6"/>
                            </a:solidFill>
                            <a:latin typeface="Cambria Math"/>
                            <a:sym typeface="Symbol" pitchFamily="18" charset="2"/>
                          </a:rPr>
                          <m:t>𝒂</m:t>
                        </m:r>
                      </m:sub>
                    </m:sSub>
                  </m:oMath>
                </a14:m>
                <a:r>
                  <a:rPr lang="de-DE" sz="2000" b="1" dirty="0">
                    <a:solidFill>
                      <a:schemeClr val="accent6"/>
                    </a:solidFill>
                    <a:latin typeface="Cambria Math"/>
                  </a:rPr>
                  <a:t> </a:t>
                </a:r>
                <a:r>
                  <a:rPr lang="de-DE" sz="2000" b="1" dirty="0" smtClean="0">
                    <a:solidFill>
                      <a:schemeClr val="accent6"/>
                    </a:solidFill>
                    <a:latin typeface="Cambria Math"/>
                  </a:rPr>
                  <a:t>if </a:t>
                </a:r>
                <a14:m>
                  <m:oMath xmlns:m="http://schemas.openxmlformats.org/officeDocument/2006/math">
                    <m:r>
                      <a:rPr lang="de-DE" sz="2000" b="1" i="0" kern="1200" smtClean="0">
                        <a:solidFill>
                          <a:schemeClr val="accent6"/>
                        </a:solidFill>
                        <a:latin typeface="Cambria Math"/>
                        <a:cs typeface="Arial" panose="020B0604020202020204" pitchFamily="34" charset="0"/>
                      </a:rPr>
                      <m:t> </m:t>
                    </m:r>
                    <m:r>
                      <a:rPr lang="en-US" sz="2000" b="1" kern="1200">
                        <a:solidFill>
                          <a:schemeClr val="accent6"/>
                        </a:solidFill>
                        <a:latin typeface="Cambria Math"/>
                        <a:cs typeface="Arial" panose="020B0604020202020204" pitchFamily="34" charset="0"/>
                      </a:rPr>
                      <m:t>𝚯</m:t>
                    </m:r>
                    <m:r>
                      <a:rPr lang="de-DE" sz="2000" b="1" kern="1200" baseline="-25000">
                        <a:solidFill>
                          <a:schemeClr val="accent6"/>
                        </a:solidFill>
                        <a:latin typeface="Cambria Math"/>
                        <a:cs typeface="Arial" panose="020B0604020202020204" pitchFamily="34" charset="0"/>
                      </a:rPr>
                      <m:t>𝒊</m:t>
                    </m:r>
                    <m:r>
                      <a:rPr lang="en-US" sz="2000" i="1">
                        <a:solidFill>
                          <a:schemeClr val="accent6"/>
                        </a:solidFill>
                        <a:latin typeface="Cambria Math"/>
                      </a:rPr>
                      <m:t>≪</m:t>
                    </m:r>
                  </m:oMath>
                </a14:m>
                <a:r>
                  <a:rPr lang="en-US" sz="2000" b="1" kern="1200" dirty="0" smtClean="0">
                    <a:solidFill>
                      <a:schemeClr val="accent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</a:p>
              <a:p>
                <a:pPr marL="0" indent="0" defTabSz="914286" fontAlgn="auto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de-DE" sz="2000" b="1" kern="1200" dirty="0" smtClean="0">
                    <a:solidFill>
                      <a:schemeClr val="accent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(but </a:t>
                </a:r>
                <a:r>
                  <a:rPr lang="de-DE" sz="2000" b="1" kern="1200" dirty="0" err="1" smtClean="0">
                    <a:solidFill>
                      <a:schemeClr val="accent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removes</a:t>
                </a:r>
                <a:r>
                  <a:rPr lang="de-DE" sz="2000" b="1" kern="1200" dirty="0" smtClean="0">
                    <a:solidFill>
                      <a:schemeClr val="accent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de-DE" sz="2000" b="1" kern="1200" dirty="0" err="1" smtClean="0">
                    <a:solidFill>
                      <a:schemeClr val="accent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justification</a:t>
                </a:r>
                <a:r>
                  <a:rPr lang="de-DE" sz="2000" b="1" kern="1200" dirty="0" smtClean="0">
                    <a:solidFill>
                      <a:schemeClr val="accent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de-DE" sz="2000" b="1" kern="1200" dirty="0" err="1" smtClean="0">
                    <a:solidFill>
                      <a:schemeClr val="accent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for</a:t>
                </a:r>
                <a:r>
                  <a:rPr lang="de-DE" sz="2000" b="1" kern="1200" dirty="0" smtClean="0">
                    <a:solidFill>
                      <a:schemeClr val="accent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de-DE" sz="2000" b="1" kern="1200" dirty="0" err="1" smtClean="0">
                    <a:solidFill>
                      <a:schemeClr val="accent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introduction</a:t>
                </a:r>
                <a:r>
                  <a:rPr lang="de-DE" sz="2000" b="1" kern="1200" dirty="0" smtClean="0">
                    <a:solidFill>
                      <a:schemeClr val="accent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de-DE" sz="2000" b="1" kern="1200" dirty="0" err="1" smtClean="0">
                    <a:solidFill>
                      <a:schemeClr val="accent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of</a:t>
                </a:r>
                <a:r>
                  <a:rPr lang="de-DE" sz="2000" b="1" kern="1200" dirty="0" smtClean="0">
                    <a:solidFill>
                      <a:schemeClr val="accent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axion </a:t>
                </a:r>
                <a:r>
                  <a:rPr lang="de-DE" sz="2000" b="1" kern="1200" dirty="0" err="1" smtClean="0">
                    <a:solidFill>
                      <a:schemeClr val="accent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for</a:t>
                </a:r>
                <a:r>
                  <a:rPr lang="de-DE" sz="2000" b="1" kern="1200" dirty="0" smtClean="0">
                    <a:solidFill>
                      <a:schemeClr val="accent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b="1" kern="1200">
                        <a:solidFill>
                          <a:schemeClr val="accent6"/>
                        </a:solidFill>
                        <a:latin typeface="Cambria Math"/>
                        <a:cs typeface="Arial" panose="020B0604020202020204" pitchFamily="34" charset="0"/>
                      </a:rPr>
                      <m:t>𝚯</m:t>
                    </m:r>
                    <m:r>
                      <a:rPr lang="de-DE" sz="2000" b="1" kern="1200" baseline="-25000">
                        <a:solidFill>
                          <a:schemeClr val="accent6"/>
                        </a:solidFill>
                        <a:latin typeface="Cambria Math"/>
                        <a:cs typeface="Arial" panose="020B0604020202020204" pitchFamily="34" charset="0"/>
                      </a:rPr>
                      <m:t>𝒊</m:t>
                    </m:r>
                  </m:oMath>
                </a14:m>
                <a:r>
                  <a:rPr lang="en-US" sz="2000" b="1" kern="1200" dirty="0" smtClean="0">
                    <a:solidFill>
                      <a:schemeClr val="accent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accent6"/>
                        </a:solidFill>
                        <a:latin typeface="Cambria Math"/>
                      </a:rPr>
                      <m:t>≲</m:t>
                    </m:r>
                  </m:oMath>
                </a14:m>
                <a:r>
                  <a:rPr lang="en-US" sz="2000" b="1" kern="1200" dirty="0" smtClean="0">
                    <a:solidFill>
                      <a:schemeClr val="accent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0.01)</a:t>
                </a:r>
                <a:endParaRPr lang="en-US" sz="2000" b="1" kern="1200" dirty="0">
                  <a:solidFill>
                    <a:schemeClr val="accent6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135802" y="1935901"/>
                <a:ext cx="4843604" cy="3931920"/>
              </a:xfrm>
              <a:prstGeom prst="rect">
                <a:avLst/>
              </a:prstGeom>
              <a:blipFill rotWithShape="1">
                <a:blip r:embed="rId3"/>
                <a:stretch>
                  <a:fillRect l="-1258" t="-6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582525" y="6552499"/>
            <a:ext cx="609600" cy="457200"/>
          </a:xfrm>
          <a:prstGeom prst="rect">
            <a:avLst/>
          </a:prstGeom>
        </p:spPr>
        <p:txBody>
          <a:bodyPr/>
          <a:lstStyle/>
          <a:p>
            <a:fld id="{ADDE3832-3E36-4F3E-BE66-838FA953CCF2}" type="slidenum">
              <a:rPr lang="en-US" altLang="de-DE" sz="1800" b="1" smtClean="0"/>
              <a:pPr/>
              <a:t>5</a:t>
            </a:fld>
            <a:endParaRPr lang="en-US" altLang="de-DE" sz="1800" b="1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9" name="TextBox 93"/>
              <p:cNvSpPr txBox="1"/>
              <p:nvPr/>
            </p:nvSpPr>
            <p:spPr>
              <a:xfrm>
                <a:off x="6074842" y="3335405"/>
                <a:ext cx="1650869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Observable Universe: </a:t>
                </a: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Random</a:t>
                </a:r>
                <a:r>
                  <a:rPr lang="en-US" sz="2000" b="1" dirty="0"/>
                  <a:t> </a:t>
                </a:r>
                <a14:m>
                  <m:oMath xmlns:m="http://schemas.openxmlformats.org/officeDocument/2006/math">
                    <m:r>
                      <a:rPr lang="en-US" sz="2000" b="1">
                        <a:latin typeface="Cambria Math"/>
                        <a:cs typeface="Arial" panose="020B0604020202020204" pitchFamily="34" charset="0"/>
                      </a:rPr>
                      <m:t>𝚯</m:t>
                    </m:r>
                    <m:r>
                      <a:rPr lang="de-DE" sz="2000" b="1" i="1" baseline="-25000">
                        <a:latin typeface="Cambria Math"/>
                        <a:cs typeface="Arial" panose="020B0604020202020204" pitchFamily="34" charset="0"/>
                      </a:rPr>
                      <m:t>𝒊</m:t>
                    </m:r>
                  </m:oMath>
                </a14:m>
                <a:endParaRPr lang="en-US" sz="2000" dirty="0"/>
              </a:p>
              <a:p>
                <a:pPr algn="ctr"/>
                <a:endParaRPr 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9" name="TextBox 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4842" y="3335405"/>
                <a:ext cx="1650869" cy="1323439"/>
              </a:xfrm>
              <a:prstGeom prst="rect">
                <a:avLst/>
              </a:prstGeom>
              <a:blipFill rotWithShape="1">
                <a:blip r:embed="rId4"/>
                <a:stretch>
                  <a:fillRect t="-1843" r="-259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0" name="Rechteck 99"/>
          <p:cNvSpPr/>
          <p:nvPr/>
        </p:nvSpPr>
        <p:spPr>
          <a:xfrm>
            <a:off x="7792422" y="2666706"/>
            <a:ext cx="1847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2000" dirty="0"/>
          </a:p>
        </p:txBody>
      </p:sp>
      <p:pic>
        <p:nvPicPr>
          <p:cNvPr id="101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7467" y="1909408"/>
            <a:ext cx="3640856" cy="138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7" name="Straight Connector 84"/>
          <p:cNvCxnSpPr/>
          <p:nvPr/>
        </p:nvCxnSpPr>
        <p:spPr>
          <a:xfrm>
            <a:off x="6504222" y="4315476"/>
            <a:ext cx="257136" cy="795997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87"/>
          <p:cNvCxnSpPr/>
          <p:nvPr/>
        </p:nvCxnSpPr>
        <p:spPr>
          <a:xfrm flipH="1">
            <a:off x="6954844" y="4315476"/>
            <a:ext cx="351288" cy="795997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621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4294967295"/>
              </p:nvPr>
            </p:nvSpPr>
            <p:spPr>
              <a:xfrm>
                <a:off x="-95250" y="2111824"/>
                <a:ext cx="4432028" cy="3931920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pPr defTabSz="914286" fontAlgn="auto">
                  <a:spcBef>
                    <a:spcPts val="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en-US" sz="2000" b="1" kern="1200" smtClean="0">
                        <a:solidFill>
                          <a:schemeClr val="tx1"/>
                        </a:solidFill>
                        <a:latin typeface="Cambria Math"/>
                        <a:cs typeface="Arial" panose="020B0604020202020204" pitchFamily="34" charset="0"/>
                      </a:rPr>
                      <m:t>𝚯</m:t>
                    </m:r>
                    <m:r>
                      <a:rPr lang="de-DE" sz="2000" b="1" kern="1200" baseline="-25000">
                        <a:solidFill>
                          <a:schemeClr val="tx1"/>
                        </a:solidFill>
                        <a:latin typeface="Cambria Math"/>
                        <a:cs typeface="Arial" panose="020B0604020202020204" pitchFamily="34" charset="0"/>
                      </a:rPr>
                      <m:t>𝒊</m:t>
                    </m:r>
                    <m:r>
                      <a:rPr lang="de-DE" sz="2000" b="1" i="1" kern="1200" baseline="-25000">
                        <a:solidFill>
                          <a:schemeClr val="tx1"/>
                        </a:solidFill>
                        <a:latin typeface="Cambria Math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US" sz="2000" b="1" kern="12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has random </a:t>
                </a:r>
                <a:r>
                  <a:rPr lang="en-US" sz="2000" b="1" kern="12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value </a:t>
                </a:r>
                <a:r>
                  <a:rPr lang="en-US" sz="2000" b="1" kern="12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 every casual </a:t>
                </a:r>
                <a:r>
                  <a:rPr lang="en-US" sz="2000" b="1" kern="12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region</a:t>
                </a:r>
              </a:p>
              <a:p>
                <a:pPr defTabSz="914286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000" b="1" kern="12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Dark </a:t>
                </a:r>
                <a:r>
                  <a:rPr lang="en-US" sz="2000" b="1" kern="12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matter density determined by the </a:t>
                </a:r>
                <a:r>
                  <a:rPr lang="en-US" sz="2000" b="1" kern="12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average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000" b="1" i="1" kern="1200" smtClean="0">
                            <a:solidFill>
                              <a:schemeClr val="tx1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US" sz="2000" b="1" kern="1200" dirty="0">
                            <a:solidFill>
                              <a:schemeClr val="tx1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𝚯</m:t>
                        </m:r>
                        <m:r>
                          <a:rPr lang="de-DE" sz="2000" b="1" i="1" kern="1200" baseline="-25000" dirty="0">
                            <a:solidFill>
                              <a:schemeClr val="tx1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𝒊</m:t>
                        </m:r>
                      </m:e>
                    </m:acc>
                  </m:oMath>
                </a14:m>
                <a:endParaRPr lang="en-US" sz="2000" b="1" kern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defTabSz="914286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000" b="1" kern="12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Topological defects </a:t>
                </a:r>
                <a:r>
                  <a:rPr lang="en-US" sz="2000" b="1" kern="12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(strings </a:t>
                </a:r>
                <a:r>
                  <a:rPr lang="en-US" sz="2000" b="1" kern="12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and domain </a:t>
                </a:r>
                <a:r>
                  <a:rPr lang="en-US" sz="2000" b="1" kern="12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walls) </a:t>
                </a:r>
                <a:r>
                  <a:rPr lang="en-US" sz="2000" b="1" kern="12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exist in the early universe</a:t>
                </a:r>
                <a:br>
                  <a:rPr lang="en-US" sz="2000" b="1" kern="12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US" sz="2000" b="1" kern="12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 decay leads to axion production</a:t>
                </a:r>
                <a:br>
                  <a:rPr lang="en-US" sz="2000" b="1" kern="12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</a:br>
                <a:r>
                  <a:rPr lang="en-US" sz="2000" b="1" kern="12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 axion density increased!</a:t>
                </a:r>
              </a:p>
              <a:p>
                <a:pPr defTabSz="914286"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2000" b="1" kern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endParaRPr>
              </a:p>
              <a:p>
                <a:endParaRPr lang="en-US" sz="2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-95250" y="2111824"/>
                <a:ext cx="4432028" cy="3931920"/>
              </a:xfrm>
              <a:prstGeom prst="rect">
                <a:avLst/>
              </a:prstGeom>
              <a:blipFill rotWithShape="1">
                <a:blip r:embed="rId2"/>
                <a:stretch>
                  <a:fillRect l="-1238" t="-620" r="-261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7467" y="1537933"/>
            <a:ext cx="3640856" cy="138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582525" y="6552499"/>
            <a:ext cx="609600" cy="457200"/>
          </a:xfrm>
          <a:prstGeom prst="rect">
            <a:avLst/>
          </a:prstGeom>
        </p:spPr>
        <p:txBody>
          <a:bodyPr/>
          <a:lstStyle/>
          <a:p>
            <a:fld id="{ADDE3832-3E36-4F3E-BE66-838FA953CCF2}" type="slidenum">
              <a:rPr lang="en-US" altLang="de-DE" sz="1800" b="1" smtClean="0"/>
              <a:pPr/>
              <a:t>6</a:t>
            </a:fld>
            <a:endParaRPr lang="en-US" altLang="de-DE" sz="1800" b="1" dirty="0"/>
          </a:p>
        </p:txBody>
      </p:sp>
      <p:sp>
        <p:nvSpPr>
          <p:cNvPr id="52" name="Title 1"/>
          <p:cNvSpPr>
            <a:spLocks noGrp="1"/>
          </p:cNvSpPr>
          <p:nvPr>
            <p:ph type="title" idx="4294967295"/>
          </p:nvPr>
        </p:nvSpPr>
        <p:spPr>
          <a:xfrm>
            <a:off x="0" y="105877"/>
            <a:ext cx="8637006" cy="1339850"/>
          </a:xfrm>
          <a:prstGeom prst="rect">
            <a:avLst/>
          </a:prstGeom>
          <a:noFill/>
        </p:spPr>
        <p:txBody>
          <a:bodyPr vert="horz" lIns="92162" tIns="46081" rIns="92162" bIns="46081" rtlCol="0" anchor="ctr">
            <a:noAutofit/>
          </a:bodyPr>
          <a:lstStyle/>
          <a:p>
            <a:pPr lvl="0" defTabSz="914286" fontAlgn="auto">
              <a:spcBef>
                <a:spcPts val="0"/>
              </a:spcBef>
              <a:spcAft>
                <a:spcPts val="0"/>
              </a:spcAft>
            </a:pPr>
            <a:r>
              <a:rPr lang="en-US" sz="2800" b="1" kern="1200" dirty="0" smtClean="0">
                <a:ln w="6350">
                  <a:noFill/>
                </a:ln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Axion DM: </a:t>
            </a:r>
            <a:r>
              <a:rPr lang="en-US" sz="2800" b="1" kern="120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Post-inflationary </a:t>
            </a:r>
            <a:r>
              <a:rPr lang="en-US" sz="2800" b="1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PQ </a:t>
            </a:r>
            <a:r>
              <a:rPr lang="en-US" sz="2800" b="1" kern="120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breaking</a:t>
            </a:r>
            <a:endParaRPr lang="en-US" sz="2800" b="1" kern="1200" dirty="0">
              <a:solidFill>
                <a:srgbClr val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5" name="Oval 43"/>
          <p:cNvSpPr>
            <a:spLocks noChangeAspect="1"/>
          </p:cNvSpPr>
          <p:nvPr/>
        </p:nvSpPr>
        <p:spPr>
          <a:xfrm>
            <a:off x="6931201" y="5084493"/>
            <a:ext cx="193486" cy="193486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7" name="Straight Connector 84"/>
          <p:cNvCxnSpPr/>
          <p:nvPr/>
        </p:nvCxnSpPr>
        <p:spPr>
          <a:xfrm flipH="1">
            <a:off x="5260703" y="4315476"/>
            <a:ext cx="1243520" cy="510892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87"/>
          <p:cNvCxnSpPr/>
          <p:nvPr/>
        </p:nvCxnSpPr>
        <p:spPr>
          <a:xfrm>
            <a:off x="7306132" y="4315476"/>
            <a:ext cx="1072191" cy="736447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9" name="TextBox 93"/>
              <p:cNvSpPr txBox="1"/>
              <p:nvPr/>
            </p:nvSpPr>
            <p:spPr>
              <a:xfrm>
                <a:off x="6074842" y="3316355"/>
                <a:ext cx="1650869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Observable Universe Average</a:t>
                </a:r>
                <a:r>
                  <a:rPr lang="en-US" sz="2000" b="1" dirty="0" smtClean="0"/>
                  <a:t> </a:t>
                </a:r>
                <a14:m>
                  <m:oMath xmlns:m="http://schemas.openxmlformats.org/officeDocument/2006/math">
                    <m:r>
                      <a:rPr lang="en-US" sz="2000" b="1">
                        <a:latin typeface="Cambria Math"/>
                        <a:cs typeface="Arial" panose="020B0604020202020204" pitchFamily="34" charset="0"/>
                      </a:rPr>
                      <m:t>𝚯</m:t>
                    </m:r>
                    <m:r>
                      <a:rPr lang="de-DE" sz="2000" b="1" i="1" baseline="-25000">
                        <a:latin typeface="Cambria Math"/>
                        <a:cs typeface="Arial" panose="020B0604020202020204" pitchFamily="34" charset="0"/>
                      </a:rPr>
                      <m:t>𝒊</m:t>
                    </m:r>
                  </m:oMath>
                </a14:m>
                <a:endParaRPr lang="en-US" sz="2000" dirty="0"/>
              </a:p>
              <a:p>
                <a:pPr algn="ctr"/>
                <a:endParaRPr 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9" name="TextBox 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4842" y="3316355"/>
                <a:ext cx="1650869" cy="1323439"/>
              </a:xfrm>
              <a:prstGeom prst="rect">
                <a:avLst/>
              </a:prstGeom>
              <a:blipFill rotWithShape="1">
                <a:blip r:embed="rId4"/>
                <a:stretch>
                  <a:fillRect t="-1843" r="-259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913513">
            <a:off x="6447203" y="6123633"/>
            <a:ext cx="531992" cy="257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122226">
            <a:off x="6680193" y="5537925"/>
            <a:ext cx="531992" cy="257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55656">
            <a:off x="6029427" y="5776131"/>
            <a:ext cx="531992" cy="257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1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667000">
            <a:off x="7029158" y="4796042"/>
            <a:ext cx="531992" cy="257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2" name="Straight Connector 3"/>
          <p:cNvCxnSpPr/>
          <p:nvPr/>
        </p:nvCxnSpPr>
        <p:spPr>
          <a:xfrm flipH="1">
            <a:off x="4956007" y="4907903"/>
            <a:ext cx="288040" cy="43206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4"/>
          <p:cNvCxnSpPr/>
          <p:nvPr/>
        </p:nvCxnSpPr>
        <p:spPr>
          <a:xfrm>
            <a:off x="4956007" y="5339963"/>
            <a:ext cx="288040" cy="36005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5"/>
          <p:cNvCxnSpPr/>
          <p:nvPr/>
        </p:nvCxnSpPr>
        <p:spPr>
          <a:xfrm>
            <a:off x="5244047" y="5700013"/>
            <a:ext cx="792110" cy="14402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6"/>
          <p:cNvCxnSpPr/>
          <p:nvPr/>
        </p:nvCxnSpPr>
        <p:spPr>
          <a:xfrm flipV="1">
            <a:off x="6036157" y="5195943"/>
            <a:ext cx="0" cy="64809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7"/>
          <p:cNvCxnSpPr/>
          <p:nvPr/>
        </p:nvCxnSpPr>
        <p:spPr>
          <a:xfrm flipH="1" flipV="1">
            <a:off x="5640102" y="4907903"/>
            <a:ext cx="396055" cy="28804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8"/>
          <p:cNvCxnSpPr/>
          <p:nvPr/>
        </p:nvCxnSpPr>
        <p:spPr>
          <a:xfrm>
            <a:off x="5244047" y="4907903"/>
            <a:ext cx="396055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0"/>
          <p:cNvCxnSpPr/>
          <p:nvPr/>
        </p:nvCxnSpPr>
        <p:spPr>
          <a:xfrm>
            <a:off x="6036157" y="4619863"/>
            <a:ext cx="0" cy="57608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1"/>
          <p:cNvCxnSpPr/>
          <p:nvPr/>
        </p:nvCxnSpPr>
        <p:spPr>
          <a:xfrm>
            <a:off x="6036157" y="4619863"/>
            <a:ext cx="864120" cy="14402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"/>
          <p:cNvCxnSpPr/>
          <p:nvPr/>
        </p:nvCxnSpPr>
        <p:spPr>
          <a:xfrm>
            <a:off x="6900277" y="4763883"/>
            <a:ext cx="144020" cy="43206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"/>
          <p:cNvCxnSpPr/>
          <p:nvPr/>
        </p:nvCxnSpPr>
        <p:spPr>
          <a:xfrm flipH="1">
            <a:off x="6036157" y="5195943"/>
            <a:ext cx="1008140" cy="324045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4"/>
          <p:cNvCxnSpPr/>
          <p:nvPr/>
        </p:nvCxnSpPr>
        <p:spPr>
          <a:xfrm>
            <a:off x="6036157" y="5844033"/>
            <a:ext cx="288040" cy="57608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5"/>
          <p:cNvCxnSpPr/>
          <p:nvPr/>
        </p:nvCxnSpPr>
        <p:spPr>
          <a:xfrm flipV="1">
            <a:off x="6324197" y="5700013"/>
            <a:ext cx="360050" cy="72010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6"/>
          <p:cNvCxnSpPr/>
          <p:nvPr/>
        </p:nvCxnSpPr>
        <p:spPr>
          <a:xfrm flipH="1" flipV="1">
            <a:off x="6036157" y="5519988"/>
            <a:ext cx="648090" cy="180025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7"/>
          <p:cNvCxnSpPr/>
          <p:nvPr/>
        </p:nvCxnSpPr>
        <p:spPr>
          <a:xfrm>
            <a:off x="6684247" y="5700013"/>
            <a:ext cx="288040" cy="43206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8"/>
          <p:cNvCxnSpPr/>
          <p:nvPr/>
        </p:nvCxnSpPr>
        <p:spPr>
          <a:xfrm flipV="1">
            <a:off x="6972287" y="5700013"/>
            <a:ext cx="360050" cy="43206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9"/>
          <p:cNvCxnSpPr/>
          <p:nvPr/>
        </p:nvCxnSpPr>
        <p:spPr>
          <a:xfrm flipH="1" flipV="1">
            <a:off x="7044297" y="5195943"/>
            <a:ext cx="288040" cy="50407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20"/>
          <p:cNvCxnSpPr/>
          <p:nvPr/>
        </p:nvCxnSpPr>
        <p:spPr>
          <a:xfrm flipV="1">
            <a:off x="6900277" y="4547853"/>
            <a:ext cx="504070" cy="21603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21"/>
          <p:cNvCxnSpPr/>
          <p:nvPr/>
        </p:nvCxnSpPr>
        <p:spPr>
          <a:xfrm>
            <a:off x="7404347" y="4547853"/>
            <a:ext cx="432060" cy="57608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22"/>
          <p:cNvCxnSpPr/>
          <p:nvPr/>
        </p:nvCxnSpPr>
        <p:spPr>
          <a:xfrm flipH="1">
            <a:off x="7044297" y="5123933"/>
            <a:ext cx="792110" cy="7201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23"/>
          <p:cNvCxnSpPr/>
          <p:nvPr/>
        </p:nvCxnSpPr>
        <p:spPr>
          <a:xfrm>
            <a:off x="7836407" y="5123933"/>
            <a:ext cx="366165" cy="150412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24"/>
          <p:cNvCxnSpPr/>
          <p:nvPr/>
        </p:nvCxnSpPr>
        <p:spPr>
          <a:xfrm flipH="1">
            <a:off x="8016433" y="5267953"/>
            <a:ext cx="186139" cy="43206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25"/>
          <p:cNvCxnSpPr/>
          <p:nvPr/>
        </p:nvCxnSpPr>
        <p:spPr>
          <a:xfrm flipH="1">
            <a:off x="7301851" y="5730548"/>
            <a:ext cx="684094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26"/>
          <p:cNvCxnSpPr/>
          <p:nvPr/>
        </p:nvCxnSpPr>
        <p:spPr>
          <a:xfrm>
            <a:off x="6972287" y="6132073"/>
            <a:ext cx="576080" cy="43206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27"/>
          <p:cNvCxnSpPr/>
          <p:nvPr/>
        </p:nvCxnSpPr>
        <p:spPr>
          <a:xfrm flipV="1">
            <a:off x="7541991" y="6204083"/>
            <a:ext cx="369635" cy="360051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28"/>
          <p:cNvCxnSpPr/>
          <p:nvPr/>
        </p:nvCxnSpPr>
        <p:spPr>
          <a:xfrm flipV="1">
            <a:off x="7908417" y="5700013"/>
            <a:ext cx="108015" cy="50407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29"/>
          <p:cNvCxnSpPr/>
          <p:nvPr/>
        </p:nvCxnSpPr>
        <p:spPr>
          <a:xfrm>
            <a:off x="6324197" y="6420113"/>
            <a:ext cx="1224170" cy="14402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30"/>
          <p:cNvCxnSpPr/>
          <p:nvPr/>
        </p:nvCxnSpPr>
        <p:spPr>
          <a:xfrm flipH="1">
            <a:off x="4756633" y="5693734"/>
            <a:ext cx="504070" cy="43206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31"/>
          <p:cNvCxnSpPr/>
          <p:nvPr/>
        </p:nvCxnSpPr>
        <p:spPr>
          <a:xfrm>
            <a:off x="4756633" y="6101039"/>
            <a:ext cx="444815" cy="50407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32"/>
          <p:cNvCxnSpPr/>
          <p:nvPr/>
        </p:nvCxnSpPr>
        <p:spPr>
          <a:xfrm flipV="1">
            <a:off x="5181811" y="6384109"/>
            <a:ext cx="458291" cy="252034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33"/>
          <p:cNvCxnSpPr/>
          <p:nvPr/>
        </p:nvCxnSpPr>
        <p:spPr>
          <a:xfrm>
            <a:off x="5640102" y="6384108"/>
            <a:ext cx="684095" cy="36005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0854" y="5271869"/>
            <a:ext cx="531992" cy="257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641128">
            <a:off x="6226960" y="5004970"/>
            <a:ext cx="531992" cy="257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804150">
            <a:off x="5285435" y="6003146"/>
            <a:ext cx="531992" cy="257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5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254316">
            <a:off x="5246168" y="5194917"/>
            <a:ext cx="531992" cy="257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798622">
            <a:off x="7286110" y="5914818"/>
            <a:ext cx="531992" cy="257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6" name="Arc 44"/>
          <p:cNvSpPr>
            <a:spLocks noChangeAspect="1"/>
          </p:cNvSpPr>
          <p:nvPr/>
        </p:nvSpPr>
        <p:spPr>
          <a:xfrm>
            <a:off x="6844810" y="5012508"/>
            <a:ext cx="360000" cy="360000"/>
          </a:xfrm>
          <a:prstGeom prst="arc">
            <a:avLst>
              <a:gd name="adj1" fmla="val 16200000"/>
              <a:gd name="adj2" fmla="val 12269441"/>
            </a:avLst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7" name="Straight Connector 87"/>
          <p:cNvCxnSpPr/>
          <p:nvPr/>
        </p:nvCxnSpPr>
        <p:spPr>
          <a:xfrm>
            <a:off x="4229100" y="4210050"/>
            <a:ext cx="2671176" cy="841873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2600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E3832-3E36-4F3E-BE66-838FA953CCF2}" type="slidenum">
              <a:rPr lang="en-US" altLang="de-DE" smtClean="0"/>
              <a:pPr/>
              <a:t>7</a:t>
            </a:fld>
            <a:endParaRPr lang="en-US" altLang="de-DE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346" y="912973"/>
            <a:ext cx="4778225" cy="93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270000" y="427925"/>
            <a:ext cx="65532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2400" b="1" dirty="0" smtClean="0">
                <a:latin typeface="Arial" charset="0"/>
                <a:cs typeface="Arial" charset="0"/>
              </a:rPr>
              <a:t>Motivation: solution to strong CP problem</a:t>
            </a:r>
            <a:endParaRPr lang="de-DE" altLang="de-DE" sz="2400" b="1" dirty="0">
              <a:latin typeface="Arial" charset="0"/>
              <a:cs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654" y="1947432"/>
            <a:ext cx="6913892" cy="4540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 rot="19656678">
            <a:off x="1495138" y="3893445"/>
            <a:ext cx="702407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2400" b="1" dirty="0" smtClean="0">
                <a:solidFill>
                  <a:srgbClr val="008000"/>
                </a:solidFill>
                <a:latin typeface="Arial" charset="0"/>
                <a:cs typeface="Arial" charset="0"/>
              </a:rPr>
              <a:t>T  h  e   D M   a  x  i  o  n     l  i  v  e  s    h  e  r  e</a:t>
            </a:r>
            <a:endParaRPr lang="de-DE" altLang="de-DE" sz="2400" b="1" dirty="0">
              <a:solidFill>
                <a:srgbClr val="008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530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756" y="1988287"/>
            <a:ext cx="6979663" cy="4557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E3832-3E36-4F3E-BE66-838FA953CCF2}" type="slidenum">
              <a:rPr lang="en-US" altLang="de-DE" smtClean="0"/>
              <a:pPr/>
              <a:t>8</a:t>
            </a:fld>
            <a:endParaRPr lang="en-US" altLang="de-DE"/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1270000" y="427925"/>
            <a:ext cx="65532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2400" b="1" dirty="0" err="1" smtClean="0">
                <a:latin typeface="Arial" charset="0"/>
                <a:cs typeface="Arial" charset="0"/>
              </a:rPr>
              <a:t>Generic</a:t>
            </a:r>
            <a:r>
              <a:rPr lang="de-DE" altLang="de-DE" sz="2400" b="1" dirty="0" smtClean="0">
                <a:latin typeface="Arial" charset="0"/>
                <a:cs typeface="Arial" charset="0"/>
              </a:rPr>
              <a:t> Axion Like </a:t>
            </a:r>
            <a:r>
              <a:rPr lang="de-DE" altLang="de-DE" sz="2400" b="1" dirty="0" err="1" smtClean="0">
                <a:latin typeface="Arial" charset="0"/>
                <a:cs typeface="Arial" charset="0"/>
              </a:rPr>
              <a:t>Particles</a:t>
            </a:r>
            <a:r>
              <a:rPr lang="de-DE" altLang="de-DE" sz="2400" b="1" dirty="0" smtClean="0">
                <a:latin typeface="Arial" charset="0"/>
                <a:cs typeface="Arial" charset="0"/>
              </a:rPr>
              <a:t>:</a:t>
            </a:r>
            <a:endParaRPr lang="de-DE" altLang="de-DE" sz="2400" b="1" dirty="0">
              <a:latin typeface="Arial" charset="0"/>
              <a:cs typeface="Arial" charset="0"/>
            </a:endParaRPr>
          </a:p>
        </p:txBody>
      </p:sp>
      <p:sp>
        <p:nvSpPr>
          <p:cNvPr id="29" name="Rectangle 2"/>
          <p:cNvSpPr/>
          <p:nvPr/>
        </p:nvSpPr>
        <p:spPr>
          <a:xfrm>
            <a:off x="1362640" y="809726"/>
            <a:ext cx="66177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000" b="1" dirty="0" smtClean="0">
                <a:latin typeface="Arial" charset="0"/>
                <a:cs typeface="Arial" charset="0"/>
              </a:rPr>
              <a:t>Works </a:t>
            </a:r>
            <a:r>
              <a:rPr lang="de-DE" altLang="de-DE" sz="2000" b="1" dirty="0" err="1" smtClean="0">
                <a:latin typeface="Arial" charset="0"/>
                <a:cs typeface="Arial" charset="0"/>
              </a:rPr>
              <a:t>for</a:t>
            </a:r>
            <a:r>
              <a:rPr lang="de-DE" altLang="de-DE" sz="2000" b="1" dirty="0" smtClean="0">
                <a:latin typeface="Arial" charset="0"/>
                <a:cs typeface="Arial" charset="0"/>
              </a:rPr>
              <a:t> </a:t>
            </a:r>
            <a:r>
              <a:rPr lang="de-DE" altLang="de-DE" sz="2000" b="1" dirty="0" err="1" smtClean="0">
                <a:latin typeface="Arial" charset="0"/>
                <a:cs typeface="Arial" charset="0"/>
              </a:rPr>
              <a:t>any</a:t>
            </a:r>
            <a:r>
              <a:rPr lang="de-DE" altLang="de-DE" sz="2000" b="1" dirty="0" smtClean="0">
                <a:latin typeface="Arial" charset="0"/>
                <a:cs typeface="Arial" charset="0"/>
              </a:rPr>
              <a:t> </a:t>
            </a:r>
            <a:r>
              <a:rPr lang="de-DE" altLang="de-DE" sz="2000" b="1" dirty="0" err="1" smtClean="0">
                <a:latin typeface="Arial" charset="0"/>
                <a:cs typeface="Arial" charset="0"/>
              </a:rPr>
              <a:t>spontaneously</a:t>
            </a:r>
            <a:r>
              <a:rPr lang="de-DE" altLang="de-DE" sz="2000" b="1" dirty="0" smtClean="0">
                <a:latin typeface="Arial" charset="0"/>
                <a:cs typeface="Arial" charset="0"/>
              </a:rPr>
              <a:t> </a:t>
            </a:r>
            <a:r>
              <a:rPr lang="de-DE" altLang="de-DE" sz="2000" b="1" dirty="0" err="1" smtClean="0">
                <a:latin typeface="Arial" charset="0"/>
                <a:cs typeface="Arial" charset="0"/>
              </a:rPr>
              <a:t>broken</a:t>
            </a:r>
            <a:r>
              <a:rPr lang="de-DE" altLang="de-DE" sz="2000" b="1" dirty="0" smtClean="0">
                <a:latin typeface="Arial" charset="0"/>
                <a:cs typeface="Arial" charset="0"/>
              </a:rPr>
              <a:t> U(1) </a:t>
            </a:r>
            <a:r>
              <a:rPr lang="de-DE" altLang="de-DE" sz="2000" b="1" dirty="0" err="1" smtClean="0">
                <a:latin typeface="Arial" charset="0"/>
                <a:cs typeface="Arial" charset="0"/>
              </a:rPr>
              <a:t>symmetry</a:t>
            </a:r>
            <a:r>
              <a:rPr lang="de-DE" altLang="de-DE" sz="2000" b="1" dirty="0" smtClean="0">
                <a:latin typeface="Arial" charset="0"/>
                <a:cs typeface="Arial" charset="0"/>
              </a:rPr>
              <a:t> </a:t>
            </a:r>
            <a:endParaRPr lang="de-DE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0017" y="1155953"/>
            <a:ext cx="1917114" cy="991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3787702" y="1123825"/>
            <a:ext cx="1767584" cy="978544"/>
            <a:chOff x="7132027" y="318438"/>
            <a:chExt cx="1487487" cy="8177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7511913" y="545467"/>
              <a:ext cx="792046" cy="424752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/>
                <p:cNvSpPr txBox="1"/>
                <p:nvPr/>
              </p:nvSpPr>
              <p:spPr>
                <a:xfrm>
                  <a:off x="7132027" y="535447"/>
                  <a:ext cx="391325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smtClean="0">
                            <a:latin typeface="Cambria Math"/>
                          </a:rPr>
                          <m:t>𝑎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8" name="Text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32027" y="535447"/>
                  <a:ext cx="391325" cy="400110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/>
                <p:cNvSpPr txBox="1"/>
                <p:nvPr/>
              </p:nvSpPr>
              <p:spPr>
                <a:xfrm>
                  <a:off x="8227229" y="318438"/>
                  <a:ext cx="372217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2000" b="0" i="1" smtClean="0">
                            <a:latin typeface="Cambria Math"/>
                          </a:rPr>
                          <m:t>γ</m:t>
                        </m:r>
                      </m:oMath>
                    </m:oMathPara>
                  </a14:m>
                  <a:endParaRPr lang="en-US" sz="2000" b="0" dirty="0" smtClean="0"/>
                </a:p>
              </p:txBody>
            </p:sp>
          </mc:Choice>
          <mc:Fallback xmlns="">
            <p:sp>
              <p:nvSpPr>
                <p:cNvPr id="9" name="Text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27229" y="318438"/>
                  <a:ext cx="372217" cy="400110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/>
                <p:cNvSpPr txBox="1"/>
                <p:nvPr/>
              </p:nvSpPr>
              <p:spPr>
                <a:xfrm>
                  <a:off x="8247297" y="736028"/>
                  <a:ext cx="372217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2000" b="0" i="1" smtClean="0">
                            <a:latin typeface="Cambria Math"/>
                          </a:rPr>
                          <m:t>γ</m:t>
                        </m:r>
                      </m:oMath>
                    </m:oMathPara>
                  </a14:m>
                  <a:endParaRPr lang="en-US" sz="2000" b="0" dirty="0" smtClean="0"/>
                </a:p>
              </p:txBody>
            </p:sp>
          </mc:Choice>
          <mc:Fallback xmlns="">
            <p:sp>
              <p:nvSpPr>
                <p:cNvPr id="10" name="Text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47297" y="736028"/>
                  <a:ext cx="372217" cy="400110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0762" y="1238342"/>
            <a:ext cx="1753333" cy="728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7570915" y="1083319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dirty="0" smtClean="0"/>
              <a:t>f</a:t>
            </a:r>
            <a:endParaRPr lang="de-DE" dirty="0"/>
          </a:p>
        </p:txBody>
      </p:sp>
      <p:sp>
        <p:nvSpPr>
          <p:cNvPr id="13" name="TextBox 12"/>
          <p:cNvSpPr txBox="1"/>
          <p:nvPr/>
        </p:nvSpPr>
        <p:spPr>
          <a:xfrm>
            <a:off x="7592510" y="1708994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dirty="0" smtClean="0"/>
              <a:t>f</a:t>
            </a:r>
            <a:endParaRPr lang="de-DE" dirty="0"/>
          </a:p>
        </p:txBody>
      </p:sp>
      <p:sp>
        <p:nvSpPr>
          <p:cNvPr id="14" name="Rectangle 13"/>
          <p:cNvSpPr/>
          <p:nvPr/>
        </p:nvSpPr>
        <p:spPr bwMode="auto">
          <a:xfrm>
            <a:off x="5757047" y="1130313"/>
            <a:ext cx="485336" cy="25504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 rot="20569811">
            <a:off x="447746" y="3014752"/>
            <a:ext cx="65532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2400" b="1" dirty="0" smtClean="0">
                <a:solidFill>
                  <a:srgbClr val="008000"/>
                </a:solidFill>
                <a:latin typeface="Arial" charset="0"/>
                <a:cs typeface="Arial" charset="0"/>
              </a:rPr>
              <a:t>A L P s </a:t>
            </a:r>
            <a:r>
              <a:rPr lang="de-DE" altLang="de-DE" sz="2400" b="1" dirty="0" err="1" smtClean="0">
                <a:solidFill>
                  <a:srgbClr val="008000"/>
                </a:solidFill>
                <a:latin typeface="Arial" charset="0"/>
                <a:cs typeface="Arial" charset="0"/>
              </a:rPr>
              <a:t>can</a:t>
            </a:r>
            <a:r>
              <a:rPr lang="de-DE" altLang="de-DE" sz="2400" b="1" dirty="0" smtClean="0">
                <a:solidFill>
                  <a:srgbClr val="008000"/>
                </a:solidFill>
                <a:latin typeface="Arial" charset="0"/>
                <a:cs typeface="Arial" charset="0"/>
              </a:rPr>
              <a:t> </a:t>
            </a:r>
            <a:r>
              <a:rPr lang="de-DE" altLang="de-DE" sz="2400" b="1" dirty="0" err="1" smtClean="0">
                <a:solidFill>
                  <a:srgbClr val="008000"/>
                </a:solidFill>
                <a:latin typeface="Arial" charset="0"/>
                <a:cs typeface="Arial" charset="0"/>
              </a:rPr>
              <a:t>explain</a:t>
            </a:r>
            <a:r>
              <a:rPr lang="de-DE" altLang="de-DE" sz="2400" b="1" dirty="0" smtClean="0">
                <a:solidFill>
                  <a:srgbClr val="008000"/>
                </a:solidFill>
                <a:latin typeface="Arial" charset="0"/>
                <a:cs typeface="Arial" charset="0"/>
              </a:rPr>
              <a:t> </a:t>
            </a:r>
            <a:br>
              <a:rPr lang="de-DE" altLang="de-DE" sz="2400" b="1" dirty="0" smtClean="0">
                <a:solidFill>
                  <a:srgbClr val="008000"/>
                </a:solidFill>
                <a:latin typeface="Arial" charset="0"/>
                <a:cs typeface="Arial" charset="0"/>
              </a:rPr>
            </a:br>
            <a:r>
              <a:rPr lang="de-DE" altLang="de-DE" sz="2400" b="1" dirty="0" smtClean="0">
                <a:solidFill>
                  <a:srgbClr val="008000"/>
                </a:solidFill>
                <a:latin typeface="Arial" charset="0"/>
                <a:cs typeface="Arial" charset="0"/>
              </a:rPr>
              <a:t>Dark Matter</a:t>
            </a:r>
            <a:endParaRPr lang="de-DE" altLang="de-DE" sz="2400" b="1" dirty="0">
              <a:solidFill>
                <a:srgbClr val="008000"/>
              </a:solidFill>
              <a:latin typeface="Arial" charset="0"/>
              <a:cs typeface="Arial" charset="0"/>
            </a:endParaRPr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 rot="19656678">
            <a:off x="1495138" y="3893445"/>
            <a:ext cx="702407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2400" b="1" dirty="0" smtClean="0">
                <a:solidFill>
                  <a:srgbClr val="008000"/>
                </a:solidFill>
                <a:latin typeface="Arial" charset="0"/>
                <a:cs typeface="Arial" charset="0"/>
              </a:rPr>
              <a:t>T  h  e   D M   a  x  i  o  n     l  i  v  e  s    h  e  r  e</a:t>
            </a:r>
            <a:endParaRPr lang="de-DE" altLang="de-DE" sz="2400" b="1" dirty="0">
              <a:solidFill>
                <a:srgbClr val="008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3957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BE452-03F8-4E62-AEA0-F9187F14BAF2}" type="slidenum">
              <a:rPr lang="en-US" altLang="de-DE"/>
              <a:pPr/>
              <a:t>9</a:t>
            </a:fld>
            <a:endParaRPr lang="en-US" altLang="de-DE"/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1270000" y="427925"/>
            <a:ext cx="65532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2400" b="1" dirty="0" smtClean="0">
                <a:latin typeface="Arial" charset="0"/>
                <a:cs typeface="Arial" charset="0"/>
              </a:rPr>
              <a:t>ALPs </a:t>
            </a:r>
            <a:r>
              <a:rPr lang="de-DE" altLang="de-DE" sz="2400" b="1" dirty="0" err="1" smtClean="0">
                <a:latin typeface="Arial" charset="0"/>
                <a:cs typeface="Arial" charset="0"/>
              </a:rPr>
              <a:t>as</a:t>
            </a:r>
            <a:r>
              <a:rPr lang="de-DE" altLang="de-DE" sz="2400" b="1" dirty="0" smtClean="0">
                <a:latin typeface="Arial" charset="0"/>
                <a:cs typeface="Arial" charset="0"/>
              </a:rPr>
              <a:t> </a:t>
            </a:r>
            <a:r>
              <a:rPr lang="de-DE" altLang="de-DE" sz="2400" b="1" dirty="0" err="1" smtClean="0">
                <a:latin typeface="Arial" charset="0"/>
                <a:cs typeface="Arial" charset="0"/>
              </a:rPr>
              <a:t>solution</a:t>
            </a:r>
            <a:r>
              <a:rPr lang="de-DE" altLang="de-DE" sz="2400" b="1" dirty="0" smtClean="0">
                <a:latin typeface="Arial" charset="0"/>
                <a:cs typeface="Arial" charset="0"/>
              </a:rPr>
              <a:t> </a:t>
            </a:r>
            <a:r>
              <a:rPr lang="de-DE" altLang="de-DE" sz="2400" b="1" dirty="0" err="1" smtClean="0">
                <a:latin typeface="Arial" charset="0"/>
                <a:cs typeface="Arial" charset="0"/>
              </a:rPr>
              <a:t>to</a:t>
            </a:r>
            <a:r>
              <a:rPr lang="de-DE" altLang="de-DE" sz="2400" b="1" dirty="0" smtClean="0">
                <a:latin typeface="Arial" charset="0"/>
                <a:cs typeface="Arial" charset="0"/>
              </a:rPr>
              <a:t> </a:t>
            </a:r>
            <a:r>
              <a:rPr lang="de-DE" altLang="de-DE" sz="2400" b="1" dirty="0" err="1" smtClean="0">
                <a:latin typeface="Arial" charset="0"/>
                <a:cs typeface="Arial" charset="0"/>
              </a:rPr>
              <a:t>astrophysical</a:t>
            </a:r>
            <a:r>
              <a:rPr lang="de-DE" altLang="de-DE" sz="2400" b="1" dirty="0" smtClean="0">
                <a:latin typeface="Arial" charset="0"/>
                <a:cs typeface="Arial" charset="0"/>
              </a:rPr>
              <a:t> </a:t>
            </a:r>
            <a:r>
              <a:rPr lang="de-DE" altLang="de-DE" sz="2400" b="1" dirty="0" err="1" smtClean="0">
                <a:latin typeface="Arial" charset="0"/>
                <a:cs typeface="Arial" charset="0"/>
              </a:rPr>
              <a:t>hints</a:t>
            </a:r>
            <a:r>
              <a:rPr lang="de-DE" altLang="de-DE" sz="2400" b="1" dirty="0" smtClean="0">
                <a:latin typeface="Arial" charset="0"/>
                <a:cs typeface="Arial" charset="0"/>
              </a:rPr>
              <a:t>?</a:t>
            </a:r>
            <a:endParaRPr lang="de-DE" altLang="de-DE" sz="2400" b="1" dirty="0">
              <a:latin typeface="Arial" charset="0"/>
              <a:cs typeface="Arial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19" y="1533886"/>
            <a:ext cx="8729003" cy="1045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2659398" y="1038356"/>
            <a:ext cx="38045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000" b="1" dirty="0" err="1">
                <a:solidFill>
                  <a:srgbClr val="008000"/>
                </a:solidFill>
                <a:latin typeface="Arial" charset="0"/>
                <a:cs typeface="Arial" charset="0"/>
              </a:rPr>
              <a:t>TeV</a:t>
            </a:r>
            <a:r>
              <a:rPr lang="de-DE" altLang="de-DE" sz="2000" b="1" dirty="0">
                <a:solidFill>
                  <a:srgbClr val="008000"/>
                </a:solidFill>
                <a:latin typeface="Arial" charset="0"/>
                <a:cs typeface="Arial" charset="0"/>
              </a:rPr>
              <a:t> </a:t>
            </a:r>
            <a:r>
              <a:rPr lang="de-DE" altLang="de-DE" sz="2000" b="1" dirty="0" err="1">
                <a:solidFill>
                  <a:srgbClr val="008000"/>
                </a:solidFill>
                <a:latin typeface="Arial" charset="0"/>
                <a:cs typeface="Arial" charset="0"/>
              </a:rPr>
              <a:t>transparecncy</a:t>
            </a:r>
            <a:r>
              <a:rPr lang="de-DE" altLang="de-DE" sz="2000" b="1" dirty="0">
                <a:solidFill>
                  <a:srgbClr val="008000"/>
                </a:solidFill>
                <a:latin typeface="Arial" charset="0"/>
                <a:cs typeface="Arial" charset="0"/>
              </a:rPr>
              <a:t> </a:t>
            </a:r>
            <a:r>
              <a:rPr lang="de-DE" altLang="de-DE" sz="2000" b="1" dirty="0" err="1" smtClean="0">
                <a:solidFill>
                  <a:srgbClr val="008000"/>
                </a:solidFill>
                <a:latin typeface="Arial" charset="0"/>
                <a:cs typeface="Arial" charset="0"/>
              </a:rPr>
              <a:t>hint</a:t>
            </a:r>
            <a:r>
              <a:rPr lang="de-DE" altLang="de-DE" sz="2000" b="1" dirty="0" smtClean="0">
                <a:solidFill>
                  <a:srgbClr val="008000"/>
                </a:solidFill>
                <a:latin typeface="Arial" charset="0"/>
                <a:cs typeface="Arial" charset="0"/>
              </a:rPr>
              <a:t>: ALPs</a:t>
            </a:r>
            <a:endParaRPr lang="de-DE" dirty="0"/>
          </a:p>
        </p:txBody>
      </p:sp>
      <p:sp>
        <p:nvSpPr>
          <p:cNvPr id="22" name="Rectangle 21"/>
          <p:cNvSpPr/>
          <p:nvPr/>
        </p:nvSpPr>
        <p:spPr>
          <a:xfrm>
            <a:off x="1785501" y="3156261"/>
            <a:ext cx="55675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altLang="de-DE" sz="2000" b="1" dirty="0" smtClean="0">
                <a:solidFill>
                  <a:srgbClr val="008000"/>
                </a:solidFill>
                <a:latin typeface="Arial" charset="0"/>
                <a:cs typeface="Arial" charset="0"/>
              </a:rPr>
              <a:t>Stellar </a:t>
            </a:r>
            <a:r>
              <a:rPr lang="de-DE" altLang="de-DE" sz="2000" b="1" dirty="0" err="1">
                <a:solidFill>
                  <a:srgbClr val="008000"/>
                </a:solidFill>
                <a:latin typeface="Arial" charset="0"/>
                <a:cs typeface="Arial" charset="0"/>
              </a:rPr>
              <a:t>cooling</a:t>
            </a:r>
            <a:r>
              <a:rPr lang="de-DE" altLang="de-DE" sz="2000" b="1" dirty="0">
                <a:solidFill>
                  <a:srgbClr val="008000"/>
                </a:solidFill>
                <a:latin typeface="Arial" charset="0"/>
                <a:cs typeface="Arial" charset="0"/>
              </a:rPr>
              <a:t>: </a:t>
            </a:r>
            <a:r>
              <a:rPr lang="de-DE" altLang="de-DE" sz="2000" b="1" dirty="0" err="1">
                <a:solidFill>
                  <a:srgbClr val="008000"/>
                </a:solidFill>
                <a:latin typeface="Arial" charset="0"/>
                <a:cs typeface="Arial" charset="0"/>
              </a:rPr>
              <a:t>Could</a:t>
            </a:r>
            <a:r>
              <a:rPr lang="de-DE" altLang="de-DE" sz="2000" b="1" dirty="0">
                <a:solidFill>
                  <a:srgbClr val="008000"/>
                </a:solidFill>
                <a:latin typeface="Arial" charset="0"/>
                <a:cs typeface="Arial" charset="0"/>
              </a:rPr>
              <a:t> </a:t>
            </a:r>
            <a:r>
              <a:rPr lang="de-DE" altLang="de-DE" sz="2000" b="1" dirty="0" err="1">
                <a:solidFill>
                  <a:srgbClr val="008000"/>
                </a:solidFill>
                <a:latin typeface="Arial" charset="0"/>
                <a:cs typeface="Arial" charset="0"/>
              </a:rPr>
              <a:t>be</a:t>
            </a:r>
            <a:r>
              <a:rPr lang="de-DE" altLang="de-DE" sz="2000" b="1" dirty="0">
                <a:solidFill>
                  <a:srgbClr val="008000"/>
                </a:solidFill>
                <a:latin typeface="Arial" charset="0"/>
                <a:cs typeface="Arial" charset="0"/>
              </a:rPr>
              <a:t> </a:t>
            </a:r>
            <a:r>
              <a:rPr lang="de-DE" altLang="de-DE" sz="2000" b="1" dirty="0" smtClean="0">
                <a:solidFill>
                  <a:srgbClr val="008000"/>
                </a:solidFill>
                <a:latin typeface="Arial" charset="0"/>
                <a:cs typeface="Arial" charset="0"/>
              </a:rPr>
              <a:t>due </a:t>
            </a:r>
            <a:r>
              <a:rPr lang="de-DE" altLang="de-DE" sz="2000" b="1" dirty="0" err="1" smtClean="0">
                <a:solidFill>
                  <a:srgbClr val="008000"/>
                </a:solidFill>
                <a:latin typeface="Arial" charset="0"/>
                <a:cs typeface="Arial" charset="0"/>
              </a:rPr>
              <a:t>to</a:t>
            </a:r>
            <a:r>
              <a:rPr lang="de-DE" altLang="de-DE" sz="2000" b="1" dirty="0" smtClean="0">
                <a:solidFill>
                  <a:srgbClr val="008000"/>
                </a:solidFill>
                <a:latin typeface="Arial" charset="0"/>
                <a:cs typeface="Arial" charset="0"/>
              </a:rPr>
              <a:t> QCD axions</a:t>
            </a:r>
            <a:endParaRPr lang="de-DE" dirty="0"/>
          </a:p>
        </p:txBody>
      </p:sp>
      <p:sp>
        <p:nvSpPr>
          <p:cNvPr id="5" name="Rectangle 4"/>
          <p:cNvSpPr/>
          <p:nvPr/>
        </p:nvSpPr>
        <p:spPr>
          <a:xfrm>
            <a:off x="3432516" y="2589590"/>
            <a:ext cx="4572000" cy="253916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de-DE" sz="1050" dirty="0" smtClean="0">
                <a:latin typeface="LMSans8-Regular"/>
              </a:rPr>
              <a:t>arXiv:1302.1208</a:t>
            </a:r>
            <a:endParaRPr lang="de-DE" sz="4000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2646" y="3729186"/>
            <a:ext cx="3303954" cy="255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4972929" y="3621324"/>
            <a:ext cx="417107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endParaRPr lang="de-DE" sz="18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de-DE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Brightest</a:t>
            </a:r>
            <a:r>
              <a:rPr lang="de-DE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red</a:t>
            </a:r>
            <a:r>
              <a:rPr lang="de-DE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giants</a:t>
            </a:r>
            <a:r>
              <a:rPr lang="de-DE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de-DE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de-DE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measured</a:t>
            </a:r>
            <a:r>
              <a:rPr lang="de-DE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nonstandard</a:t>
            </a:r>
            <a:r>
              <a:rPr lang="de-DE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energy</a:t>
            </a:r>
            <a:r>
              <a:rPr lang="de-DE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loss</a:t>
            </a:r>
            <a:endParaRPr lang="de-DE" sz="1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de-DE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de-DE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Statistically</a:t>
            </a:r>
            <a:r>
              <a:rPr lang="de-DE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evidence</a:t>
            </a:r>
            <a:r>
              <a:rPr lang="de-DE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deviation</a:t>
            </a:r>
            <a:r>
              <a:rPr lang="de-DE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de-DE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expectation</a:t>
            </a:r>
            <a:endParaRPr lang="de-DE" sz="1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de-DE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de-DE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Could</a:t>
            </a:r>
            <a:r>
              <a:rPr lang="de-DE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de-DE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due </a:t>
            </a:r>
            <a:r>
              <a:rPr lang="de-DE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ALP </a:t>
            </a:r>
            <a:r>
              <a:rPr lang="de-DE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cooling</a:t>
            </a:r>
            <a:r>
              <a:rPr lang="de-DE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de-DE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flipH="1" flipV="1">
            <a:off x="4417255" y="3910818"/>
            <a:ext cx="555674" cy="28999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" name="Rectangle 29"/>
          <p:cNvSpPr/>
          <p:nvPr/>
        </p:nvSpPr>
        <p:spPr>
          <a:xfrm>
            <a:off x="4840423" y="2589590"/>
            <a:ext cx="335540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1600" b="1" dirty="0" err="1" smtClean="0">
                <a:solidFill>
                  <a:srgbClr val="FF0000"/>
                </a:solidFill>
                <a:latin typeface="Arial" charset="0"/>
                <a:cs typeface="Arial" charset="0"/>
              </a:rPr>
              <a:t>Prone</a:t>
            </a:r>
            <a:r>
              <a:rPr lang="de-DE" altLang="de-DE" sz="16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de-DE" altLang="de-DE" sz="1600" b="1" dirty="0" err="1" smtClean="0">
                <a:solidFill>
                  <a:srgbClr val="FF0000"/>
                </a:solidFill>
                <a:latin typeface="Arial" charset="0"/>
                <a:cs typeface="Arial" charset="0"/>
              </a:rPr>
              <a:t>to</a:t>
            </a:r>
            <a:r>
              <a:rPr lang="de-DE" altLang="de-DE" sz="16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de-DE" altLang="de-DE" sz="1600" b="1" dirty="0" err="1" smtClean="0">
                <a:solidFill>
                  <a:srgbClr val="FF0000"/>
                </a:solidFill>
                <a:latin typeface="Arial" charset="0"/>
                <a:cs typeface="Arial" charset="0"/>
              </a:rPr>
              <a:t>systematics</a:t>
            </a:r>
            <a:r>
              <a:rPr lang="de-DE" altLang="de-DE" sz="16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de-DE" altLang="de-DE" sz="1600" b="1" dirty="0" err="1" smtClean="0">
                <a:solidFill>
                  <a:srgbClr val="FF0000"/>
                </a:solidFill>
                <a:latin typeface="Arial" charset="0"/>
                <a:cs typeface="Arial" charset="0"/>
              </a:rPr>
              <a:t>of</a:t>
            </a:r>
            <a:r>
              <a:rPr lang="de-DE" altLang="de-DE" sz="16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de-DE" altLang="de-DE" sz="1600" b="1" dirty="0" err="1" smtClean="0">
                <a:solidFill>
                  <a:srgbClr val="FF0000"/>
                </a:solidFill>
                <a:latin typeface="Arial" charset="0"/>
                <a:cs typeface="Arial" charset="0"/>
              </a:rPr>
              <a:t>source</a:t>
            </a:r>
            <a:r>
              <a:rPr lang="de-DE" altLang="de-DE" sz="16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?</a:t>
            </a:r>
            <a:endParaRPr lang="de-DE" sz="1600" dirty="0">
              <a:solidFill>
                <a:srgbClr val="FF0000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545692" y="5870153"/>
            <a:ext cx="296733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altLang="de-DE" sz="1600" b="1" dirty="0" err="1" smtClean="0">
                <a:solidFill>
                  <a:srgbClr val="FF0000"/>
                </a:solidFill>
                <a:latin typeface="Arial" charset="0"/>
                <a:cs typeface="Arial" charset="0"/>
              </a:rPr>
              <a:t>How</a:t>
            </a:r>
            <a:r>
              <a:rPr lang="de-DE" altLang="de-DE" sz="16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de-DE" altLang="de-DE" sz="1600" b="1" dirty="0" err="1" smtClean="0">
                <a:solidFill>
                  <a:srgbClr val="FF0000"/>
                </a:solidFill>
                <a:latin typeface="Arial" charset="0"/>
                <a:cs typeface="Arial" charset="0"/>
              </a:rPr>
              <a:t>well</a:t>
            </a:r>
            <a:r>
              <a:rPr lang="de-DE" altLang="de-DE" sz="16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do </a:t>
            </a:r>
            <a:r>
              <a:rPr lang="de-DE" altLang="de-DE" sz="1600" b="1" dirty="0" err="1" smtClean="0">
                <a:solidFill>
                  <a:srgbClr val="FF0000"/>
                </a:solidFill>
                <a:latin typeface="Arial" charset="0"/>
                <a:cs typeface="Arial" charset="0"/>
              </a:rPr>
              <a:t>we</a:t>
            </a:r>
            <a:r>
              <a:rPr lang="de-DE" altLang="de-DE" sz="16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de-DE" altLang="de-DE" sz="1600" b="1" dirty="0" err="1" smtClean="0">
                <a:solidFill>
                  <a:srgbClr val="FF0000"/>
                </a:solidFill>
                <a:latin typeface="Arial" charset="0"/>
                <a:cs typeface="Arial" charset="0"/>
              </a:rPr>
              <a:t>understand</a:t>
            </a:r>
            <a:r>
              <a:rPr lang="de-DE" altLang="de-DE" sz="16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de-DE" altLang="de-DE" sz="1600" b="1" dirty="0" err="1" smtClean="0">
                <a:solidFill>
                  <a:srgbClr val="FF0000"/>
                </a:solidFill>
                <a:latin typeface="Arial" charset="0"/>
                <a:cs typeface="Arial" charset="0"/>
              </a:rPr>
              <a:t>standard</a:t>
            </a:r>
            <a:r>
              <a:rPr lang="de-DE" altLang="de-DE" sz="16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stellar </a:t>
            </a:r>
            <a:r>
              <a:rPr lang="de-DE" altLang="de-DE" sz="1600" b="1" dirty="0" err="1" smtClean="0">
                <a:solidFill>
                  <a:srgbClr val="FF0000"/>
                </a:solidFill>
                <a:latin typeface="Arial" charset="0"/>
                <a:cs typeface="Arial" charset="0"/>
              </a:rPr>
              <a:t>cooling</a:t>
            </a:r>
            <a:r>
              <a:rPr lang="de-DE" altLang="de-DE" sz="16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?</a:t>
            </a:r>
            <a:endParaRPr lang="de-DE" sz="1600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066580" y="5008136"/>
            <a:ext cx="14189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1200" b="1" dirty="0" smtClean="0">
                <a:solidFill>
                  <a:srgbClr val="008000"/>
                </a:solidFill>
                <a:latin typeface="Arial" charset="0"/>
                <a:cs typeface="Arial" charset="0"/>
              </a:rPr>
              <a:t>arXiv:1512.08108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128435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blank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de-DE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de-DE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3267</TotalTime>
  <Words>1811</Words>
  <Application>Microsoft Office PowerPoint</Application>
  <PresentationFormat>On-screen Show (4:3)</PresentationFormat>
  <Paragraphs>381</Paragraphs>
  <Slides>43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blank</vt:lpstr>
      <vt:lpstr>PowerPoint Presentation</vt:lpstr>
      <vt:lpstr>PowerPoint Presentation</vt:lpstr>
      <vt:lpstr>PowerPoint Presentation</vt:lpstr>
      <vt:lpstr>PowerPoint Presentation</vt:lpstr>
      <vt:lpstr>Axion DM: Pre-inflationary PQ breaking</vt:lpstr>
      <vt:lpstr>Axion DM: Post-inflationary PQ breaking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bela</dc:creator>
  <cp:lastModifiedBy>bela</cp:lastModifiedBy>
  <cp:revision>355</cp:revision>
  <dcterms:created xsi:type="dcterms:W3CDTF">2015-02-13T09:32:34Z</dcterms:created>
  <dcterms:modified xsi:type="dcterms:W3CDTF">2018-07-25T16:33:59Z</dcterms:modified>
</cp:coreProperties>
</file>