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 ContentType="image/t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0" r:id="rId2"/>
  </p:sldMasterIdLst>
  <p:notesMasterIdLst>
    <p:notesMasterId r:id="rId24"/>
  </p:notesMasterIdLst>
  <p:sldIdLst>
    <p:sldId id="309" r:id="rId3"/>
    <p:sldId id="287" r:id="rId4"/>
    <p:sldId id="307" r:id="rId5"/>
    <p:sldId id="310" r:id="rId6"/>
    <p:sldId id="311" r:id="rId7"/>
    <p:sldId id="312" r:id="rId8"/>
    <p:sldId id="313" r:id="rId9"/>
    <p:sldId id="315" r:id="rId10"/>
    <p:sldId id="316" r:id="rId11"/>
    <p:sldId id="317" r:id="rId12"/>
    <p:sldId id="318" r:id="rId13"/>
    <p:sldId id="319" r:id="rId14"/>
    <p:sldId id="320" r:id="rId15"/>
    <p:sldId id="321" r:id="rId16"/>
    <p:sldId id="322" r:id="rId17"/>
    <p:sldId id="323" r:id="rId18"/>
    <p:sldId id="326" r:id="rId19"/>
    <p:sldId id="327" r:id="rId20"/>
    <p:sldId id="328" r:id="rId21"/>
    <p:sldId id="330" r:id="rId22"/>
    <p:sldId id="329"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30707"/>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6" autoAdjust="0"/>
    <p:restoredTop sz="72076" autoAdjust="0"/>
  </p:normalViewPr>
  <p:slideViewPr>
    <p:cSldViewPr snapToGrid="0" snapToObjects="1">
      <p:cViewPr varScale="1">
        <p:scale>
          <a:sx n="94" d="100"/>
          <a:sy n="94" d="100"/>
        </p:scale>
        <p:origin x="2832" y="184"/>
      </p:cViewPr>
      <p:guideLst>
        <p:guide orient="horz" pos="2160"/>
        <p:guide pos="2880"/>
      </p:guideLst>
    </p:cSldViewPr>
  </p:slideViewPr>
  <p:outlineViewPr>
    <p:cViewPr>
      <p:scale>
        <a:sx n="33" d="100"/>
        <a:sy n="33" d="100"/>
      </p:scale>
      <p:origin x="0" y="3736"/>
    </p:cViewPr>
  </p:outlin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D30BFE-8B68-453A-974A-01291161ACBC}" type="datetimeFigureOut">
              <a:rPr lang="en-US" smtClean="0"/>
              <a:pPr/>
              <a:t>3/20/18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7785E5-0F1D-4F68-9E58-1244B824460A}" type="slidenum">
              <a:rPr lang="en-US" smtClean="0"/>
              <a:pPr/>
              <a:t>‹#›</a:t>
            </a:fld>
            <a:endParaRPr lang="en-US"/>
          </a:p>
        </p:txBody>
      </p:sp>
    </p:spTree>
    <p:extLst>
      <p:ext uri="{BB962C8B-B14F-4D97-AF65-F5344CB8AC3E}">
        <p14:creationId xmlns:p14="http://schemas.microsoft.com/office/powerpoint/2010/main" val="1449424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a:spLocks noGrp="1" noRot="1" noChangeAspect="1"/>
          </p:cNvSpPr>
          <p:nvPr>
            <p:ph type="sldImg"/>
          </p:nvPr>
        </p:nvSpPr>
        <p:spPr>
          <a:prstGeom prst="rect">
            <a:avLst/>
          </a:prstGeom>
        </p:spPr>
        <p:txBody>
          <a:bodyPr/>
          <a:lstStyle/>
          <a:p>
            <a:endParaRPr/>
          </a:p>
        </p:txBody>
      </p:sp>
      <p:sp>
        <p:nvSpPr>
          <p:cNvPr id="133" name="Shape 133"/>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1001441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noRot="1" noChangeAspect="1"/>
          </p:cNvSpPr>
          <p:nvPr>
            <p:ph type="sldImg"/>
          </p:nvPr>
        </p:nvSpPr>
        <p:spPr>
          <a:prstGeom prst="rect">
            <a:avLst/>
          </a:prstGeom>
        </p:spPr>
        <p:txBody>
          <a:bodyPr/>
          <a:lstStyle/>
          <a:p>
            <a:endParaRPr/>
          </a:p>
        </p:txBody>
      </p:sp>
      <p:sp>
        <p:nvSpPr>
          <p:cNvPr id="243" name="Shape 243"/>
          <p:cNvSpPr>
            <a:spLocks noGrp="1"/>
          </p:cNvSpPr>
          <p:nvPr>
            <p:ph type="body" sz="quarter" idx="1"/>
          </p:nvPr>
        </p:nvSpPr>
        <p:spPr>
          <a:prstGeom prst="rect">
            <a:avLst/>
          </a:prstGeom>
        </p:spPr>
        <p:txBody>
          <a:bodyPr>
            <a:normAutofit fontScale="62500" lnSpcReduction="20000"/>
          </a:bodyPr>
          <a:lstStyle/>
          <a:p>
            <a:pPr>
              <a:defRPr sz="1600" b="1"/>
            </a:pPr>
            <a:r>
              <a:rPr dirty="0"/>
              <a:t>D-beam: based in STFC</a:t>
            </a:r>
          </a:p>
          <a:p>
            <a:pPr>
              <a:defRPr sz="1600"/>
            </a:pPr>
            <a:r>
              <a:rPr dirty="0"/>
              <a:t>Based in STFC. </a:t>
            </a:r>
          </a:p>
          <a:p>
            <a:pPr>
              <a:defRPr sz="1600"/>
            </a:pPr>
            <a:r>
              <a:rPr dirty="0"/>
              <a:t>D-Beam has world leading expertise in particle beams diagnostics, developed through intense and long lasting research collaborations with CERN.</a:t>
            </a:r>
          </a:p>
          <a:p>
            <a:pPr>
              <a:defRPr sz="1600"/>
            </a:pPr>
            <a:r>
              <a:rPr dirty="0"/>
              <a:t>A Cockcroft Institute spin-out founded by Professor Carsten </a:t>
            </a:r>
            <a:r>
              <a:rPr dirty="0" err="1"/>
              <a:t>Welsch</a:t>
            </a:r>
            <a:r>
              <a:rPr dirty="0"/>
              <a:t> and </a:t>
            </a:r>
            <a:r>
              <a:rPr dirty="0" err="1"/>
              <a:t>Dr</a:t>
            </a:r>
            <a:r>
              <a:rPr dirty="0"/>
              <a:t> Alexandra </a:t>
            </a:r>
            <a:r>
              <a:rPr dirty="0" err="1"/>
              <a:t>Alexandrova</a:t>
            </a:r>
            <a:r>
              <a:rPr dirty="0"/>
              <a:t>.</a:t>
            </a:r>
          </a:p>
          <a:p>
            <a:pPr>
              <a:defRPr sz="1600"/>
            </a:pPr>
            <a:r>
              <a:rPr dirty="0"/>
              <a:t>“D-Beam will be able to translate cutting edge research into commercially available tools that will improve our understanding and control of particle beams."</a:t>
            </a:r>
          </a:p>
          <a:p>
            <a:pPr>
              <a:defRPr sz="1600"/>
            </a:pPr>
            <a:r>
              <a:rPr dirty="0"/>
              <a:t>Particle beams are used in cancer treatment – such as the new proton therapy service due to open Liverpool's Knowledge Quarter in 2019 as announced recently – as well as facilities such as the Large Hadron Collider and European Spallation Source. This is an emerging area and D-Beam will offer a step-change in precision for the hundreds of large accelerators and synchrotron light sources that are currently in operation worldwide.</a:t>
            </a:r>
          </a:p>
          <a:p>
            <a:pPr>
              <a:defRPr sz="1600"/>
            </a:pPr>
            <a:endParaRPr dirty="0"/>
          </a:p>
          <a:p>
            <a:pPr>
              <a:defRPr sz="1600" b="1"/>
            </a:pPr>
            <a:r>
              <a:rPr dirty="0"/>
              <a:t>FEAC Engineering: based in </a:t>
            </a:r>
            <a:r>
              <a:rPr dirty="0" err="1"/>
              <a:t>Technolopolis</a:t>
            </a:r>
            <a:r>
              <a:rPr dirty="0"/>
              <a:t> BIC</a:t>
            </a:r>
          </a:p>
          <a:p>
            <a:pPr>
              <a:defRPr sz="1600"/>
            </a:pPr>
            <a:r>
              <a:rPr dirty="0"/>
              <a:t>FEAC Engineering is a leading solutions provider in Simulation Driven Engineering.</a:t>
            </a:r>
          </a:p>
          <a:p>
            <a:pPr>
              <a:defRPr sz="1600"/>
            </a:pPr>
            <a:endParaRPr dirty="0"/>
          </a:p>
          <a:p>
            <a:pPr>
              <a:defRPr sz="1600" b="1"/>
            </a:pPr>
            <a:r>
              <a:rPr dirty="0" err="1"/>
              <a:t>Rhizom</a:t>
            </a:r>
            <a:r>
              <a:rPr dirty="0"/>
              <a:t>: based in </a:t>
            </a:r>
            <a:r>
              <a:rPr dirty="0" err="1"/>
              <a:t>Innogex</a:t>
            </a:r>
            <a:endParaRPr dirty="0"/>
          </a:p>
          <a:p>
            <a:pPr>
              <a:defRPr sz="1600"/>
            </a:pPr>
            <a:r>
              <a:rPr dirty="0"/>
              <a:t>Connecting medical devices and harvesting data</a:t>
            </a:r>
          </a:p>
          <a:p>
            <a:pPr>
              <a:defRPr sz="1600"/>
            </a:pPr>
            <a:r>
              <a:rPr dirty="0" err="1"/>
              <a:t>RHiZOM</a:t>
            </a:r>
            <a:r>
              <a:rPr dirty="0"/>
              <a:t> provides a medical cloud platform and electronic modules development to deliver state of the art </a:t>
            </a:r>
            <a:r>
              <a:rPr dirty="0" err="1"/>
              <a:t>IoT</a:t>
            </a:r>
            <a:r>
              <a:rPr dirty="0"/>
              <a:t> solutions to your medical business</a:t>
            </a:r>
          </a:p>
          <a:p>
            <a:pPr>
              <a:defRPr sz="1600"/>
            </a:pPr>
            <a:endParaRPr dirty="0"/>
          </a:p>
          <a:p>
            <a:pPr>
              <a:defRPr sz="1600" b="1"/>
            </a:pPr>
            <a:r>
              <a:rPr dirty="0" err="1"/>
              <a:t>Safetyn</a:t>
            </a:r>
            <a:r>
              <a:rPr dirty="0"/>
              <a:t>: based in </a:t>
            </a:r>
            <a:r>
              <a:rPr dirty="0" err="1"/>
              <a:t>Innogex</a:t>
            </a:r>
            <a:endParaRPr dirty="0"/>
          </a:p>
          <a:p>
            <a:pPr>
              <a:defRPr sz="1600"/>
            </a:pPr>
            <a:r>
              <a:rPr dirty="0"/>
              <a:t>We are developing disruptive and personalized Life Preservation Solutions designed to:</a:t>
            </a:r>
          </a:p>
          <a:p>
            <a:pPr>
              <a:defRPr sz="1600"/>
            </a:pPr>
            <a:r>
              <a:rPr dirty="0"/>
              <a:t>- Safeguard Pilots against being irremediably drawn into the spiral of fatal accidents</a:t>
            </a:r>
          </a:p>
          <a:p>
            <a:pPr marL="197555" indent="-197555">
              <a:buSzPct val="75000"/>
              <a:buChar char="-"/>
              <a:defRPr sz="1600"/>
            </a:pPr>
            <a:r>
              <a:rPr dirty="0"/>
              <a:t>Constantly assist Pilots in refining their Safety Situational Awareness &amp; Acumen</a:t>
            </a:r>
          </a:p>
          <a:p>
            <a:pPr>
              <a:defRPr sz="1600" b="1"/>
            </a:pPr>
            <a:endParaRPr dirty="0"/>
          </a:p>
          <a:p>
            <a:pPr>
              <a:defRPr sz="1600" b="1"/>
            </a:pPr>
            <a:r>
              <a:rPr dirty="0" err="1"/>
              <a:t>Advacam</a:t>
            </a:r>
            <a:r>
              <a:rPr dirty="0"/>
              <a:t>: </a:t>
            </a:r>
          </a:p>
          <a:p>
            <a:pPr>
              <a:defRPr sz="1600"/>
            </a:pPr>
            <a:r>
              <a:rPr dirty="0" err="1"/>
              <a:t>Advacam</a:t>
            </a:r>
            <a:r>
              <a:rPr dirty="0"/>
              <a:t> </a:t>
            </a:r>
            <a:r>
              <a:rPr dirty="0" err="1"/>
              <a:t>s.r.o</a:t>
            </a:r>
            <a:r>
              <a:rPr dirty="0"/>
              <a:t>., A spin-off from the </a:t>
            </a:r>
            <a:r>
              <a:rPr dirty="0" err="1"/>
              <a:t>Medipix</a:t>
            </a:r>
            <a:r>
              <a:rPr dirty="0"/>
              <a:t> collaborations, bringing the next generation of radiation imaging detectors to the scientific and industrial market. All their cameras count individual photons in each pixel while measuring energy of the detected radiation. To achieve this they use the technologies from Medipix2, Medipix3 and Timepix3. In 2016 </a:t>
            </a:r>
            <a:r>
              <a:rPr dirty="0" err="1"/>
              <a:t>Advacam</a:t>
            </a:r>
            <a:r>
              <a:rPr dirty="0"/>
              <a:t> delivered a small particle tracking detector to NASA, scheduled to fly to the International Space Station in March 2017. </a:t>
            </a:r>
          </a:p>
        </p:txBody>
      </p:sp>
    </p:spTree>
    <p:extLst>
      <p:ext uri="{BB962C8B-B14F-4D97-AF65-F5344CB8AC3E}">
        <p14:creationId xmlns:p14="http://schemas.microsoft.com/office/powerpoint/2010/main" val="11797041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solidFill>
                  <a:prstClr val="black"/>
                </a:solidFill>
              </a:rPr>
              <a:pPr/>
              <a:t>3</a:t>
            </a:fld>
            <a:endParaRPr lang="en-GB" dirty="0">
              <a:solidFill>
                <a:prstClr val="black"/>
              </a:solidFill>
            </a:endParaRPr>
          </a:p>
        </p:txBody>
      </p:sp>
      <p:sp>
        <p:nvSpPr>
          <p:cNvPr id="17411"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fontAlgn="base">
              <a:spcBef>
                <a:spcPct val="0"/>
              </a:spcBef>
              <a:spcAft>
                <a:spcPct val="0"/>
              </a:spcAft>
            </a:pPr>
            <a:fld id="{66ABDDD2-2266-1E4D-AD49-39AAE94C9749}" type="slidenum">
              <a:rPr lang="en-GB" sz="1200">
                <a:solidFill>
                  <a:prstClr val="black"/>
                </a:solidFill>
                <a:latin typeface="Arial" charset="0"/>
                <a:ea typeface="ＭＳ Ｐゴシック" charset="-128"/>
                <a:cs typeface="ＭＳ Ｐゴシック" charset="-128"/>
              </a:rPr>
              <a:pPr algn="r" fontAlgn="base">
                <a:spcBef>
                  <a:spcPct val="0"/>
                </a:spcBef>
                <a:spcAft>
                  <a:spcPct val="0"/>
                </a:spcAft>
              </a:pPr>
              <a:t>3</a:t>
            </a:fld>
            <a:endParaRPr lang="en-GB" sz="1200" dirty="0">
              <a:solidFill>
                <a:prstClr val="black"/>
              </a:solidFill>
              <a:latin typeface="Arial" charset="0"/>
              <a:ea typeface="ＭＳ Ｐゴシック" charset="-128"/>
              <a:cs typeface="ＭＳ Ｐゴシック" charset="-128"/>
            </a:endParaRPr>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a:p>
        </p:txBody>
      </p:sp>
    </p:spTree>
    <p:extLst>
      <p:ext uri="{BB962C8B-B14F-4D97-AF65-F5344CB8AC3E}">
        <p14:creationId xmlns:p14="http://schemas.microsoft.com/office/powerpoint/2010/main" val="1465978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a:spLocks noGrp="1" noRot="1" noChangeAspect="1"/>
          </p:cNvSpPr>
          <p:nvPr>
            <p:ph type="sldImg"/>
          </p:nvPr>
        </p:nvSpPr>
        <p:spPr>
          <a:prstGeom prst="rect">
            <a:avLst/>
          </a:prstGeom>
        </p:spPr>
        <p:txBody>
          <a:bodyPr/>
          <a:lstStyle/>
          <a:p>
            <a:endParaRPr/>
          </a:p>
        </p:txBody>
      </p:sp>
      <p:sp>
        <p:nvSpPr>
          <p:cNvPr id="150" name="Shape 150"/>
          <p:cNvSpPr>
            <a:spLocks noGrp="1"/>
          </p:cNvSpPr>
          <p:nvPr>
            <p:ph type="body" sz="quarter" idx="1"/>
          </p:nvPr>
        </p:nvSpPr>
        <p:spPr>
          <a:prstGeom prst="rect">
            <a:avLst/>
          </a:prstGeom>
        </p:spPr>
        <p:txBody>
          <a:bodyPr/>
          <a:lstStyle/>
          <a:p>
            <a:r>
              <a:t>CERN’s mission extends beyond science: it also aims to advance the frontiers of technology, to train the next generation of scientists and to bring nations together. The transfer of CERN technologies and know-how to society – grouped under the concept of Knowledge Transfer – is an integral part of each of these activities. </a:t>
            </a:r>
          </a:p>
        </p:txBody>
      </p:sp>
    </p:spTree>
    <p:extLst>
      <p:ext uri="{BB962C8B-B14F-4D97-AF65-F5344CB8AC3E}">
        <p14:creationId xmlns:p14="http://schemas.microsoft.com/office/powerpoint/2010/main" val="1516927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D67785E5-0F1D-4F68-9E58-1244B824460A}" type="slidenum">
              <a:rPr lang="en-US" smtClean="0">
                <a:solidFill>
                  <a:prstClr val="black"/>
                </a:solidFill>
                <a:latin typeface="Calibri"/>
                <a:ea typeface=""/>
                <a:cs typeface=""/>
              </a:rPr>
              <a:pPr/>
              <a:t>7</a:t>
            </a:fld>
            <a:endParaRPr lang="en-US">
              <a:solidFill>
                <a:prstClr val="black"/>
              </a:solidFill>
              <a:latin typeface="Calibri"/>
              <a:ea typeface=""/>
              <a:cs typeface=""/>
            </a:endParaRPr>
          </a:p>
        </p:txBody>
      </p:sp>
    </p:spTree>
    <p:extLst>
      <p:ext uri="{BB962C8B-B14F-4D97-AF65-F5344CB8AC3E}">
        <p14:creationId xmlns:p14="http://schemas.microsoft.com/office/powerpoint/2010/main" val="26866709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Shape 154"/>
          <p:cNvSpPr>
            <a:spLocks noGrp="1" noRot="1" noChangeAspect="1"/>
          </p:cNvSpPr>
          <p:nvPr>
            <p:ph type="sldImg"/>
          </p:nvPr>
        </p:nvSpPr>
        <p:spPr>
          <a:prstGeom prst="rect">
            <a:avLst/>
          </a:prstGeom>
        </p:spPr>
        <p:txBody>
          <a:bodyPr/>
          <a:lstStyle/>
          <a:p>
            <a:endParaRPr/>
          </a:p>
        </p:txBody>
      </p:sp>
      <p:sp>
        <p:nvSpPr>
          <p:cNvPr id="155" name="Shape 155"/>
          <p:cNvSpPr>
            <a:spLocks noGrp="1"/>
          </p:cNvSpPr>
          <p:nvPr>
            <p:ph type="body" sz="quarter" idx="1"/>
          </p:nvPr>
        </p:nvSpPr>
        <p:spPr>
          <a:prstGeom prst="rect">
            <a:avLst/>
          </a:prstGeom>
        </p:spPr>
        <p:txBody>
          <a:bodyPr/>
          <a:lstStyle/>
          <a:p>
            <a:r>
              <a:rPr dirty="0"/>
              <a:t>Example 1 - </a:t>
            </a:r>
            <a:r>
              <a:rPr dirty="0" err="1"/>
              <a:t>Medtech</a:t>
            </a:r>
            <a:endParaRPr dirty="0"/>
          </a:p>
          <a:p>
            <a:r>
              <a:rPr dirty="0"/>
              <a:t>CERN experts train Sanofi in machine learning - potential application in their vaccine production </a:t>
            </a:r>
          </a:p>
          <a:p>
            <a:r>
              <a:rPr dirty="0"/>
              <a:t>Training was in 2017</a:t>
            </a:r>
          </a:p>
        </p:txBody>
      </p:sp>
    </p:spTree>
    <p:extLst>
      <p:ext uri="{BB962C8B-B14F-4D97-AF65-F5344CB8AC3E}">
        <p14:creationId xmlns:p14="http://schemas.microsoft.com/office/powerpoint/2010/main" val="1226725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noRot="1" noChangeAspect="1"/>
          </p:cNvSpPr>
          <p:nvPr>
            <p:ph type="sldImg"/>
          </p:nvPr>
        </p:nvSpPr>
        <p:spPr>
          <a:prstGeom prst="rect">
            <a:avLst/>
          </a:prstGeom>
        </p:spPr>
        <p:txBody>
          <a:bodyPr/>
          <a:lstStyle/>
          <a:p>
            <a:endParaRPr/>
          </a:p>
        </p:txBody>
      </p:sp>
      <p:sp>
        <p:nvSpPr>
          <p:cNvPr id="164" name="Shape 164"/>
          <p:cNvSpPr>
            <a:spLocks noGrp="1"/>
          </p:cNvSpPr>
          <p:nvPr>
            <p:ph type="body" sz="quarter" idx="1"/>
          </p:nvPr>
        </p:nvSpPr>
        <p:spPr>
          <a:prstGeom prst="rect">
            <a:avLst/>
          </a:prstGeom>
        </p:spPr>
        <p:txBody>
          <a:bodyPr/>
          <a:lstStyle/>
          <a:p>
            <a:r>
              <a:t>In April 2017, the French space agency CNES (Centre National d'Etudes Spatiales) and CERN signed an important framework cooperation agreement. Three projects formalised by the agreement have already begun, in part with the support of the CERN Knowledge Transfer Fund. They include radiation tests of the Eyesat nanosatellite in the CHARM facility, the use of a Radmon based secondary payload on NIMPH, and the development of fibre optic radiation and temperature sensors.</a:t>
            </a:r>
          </a:p>
        </p:txBody>
      </p:sp>
    </p:spTree>
    <p:extLst>
      <p:ext uri="{BB962C8B-B14F-4D97-AF65-F5344CB8AC3E}">
        <p14:creationId xmlns:p14="http://schemas.microsoft.com/office/powerpoint/2010/main" val="17819323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Shape 174"/>
          <p:cNvSpPr>
            <a:spLocks noGrp="1" noRot="1" noChangeAspect="1"/>
          </p:cNvSpPr>
          <p:nvPr>
            <p:ph type="sldImg"/>
          </p:nvPr>
        </p:nvSpPr>
        <p:spPr>
          <a:prstGeom prst="rect">
            <a:avLst/>
          </a:prstGeom>
        </p:spPr>
        <p:txBody>
          <a:bodyPr/>
          <a:lstStyle/>
          <a:p>
            <a:endParaRPr/>
          </a:p>
        </p:txBody>
      </p:sp>
      <p:sp>
        <p:nvSpPr>
          <p:cNvPr id="175" name="Shape 175"/>
          <p:cNvSpPr>
            <a:spLocks noGrp="1"/>
          </p:cNvSpPr>
          <p:nvPr>
            <p:ph type="body" sz="quarter" idx="1"/>
          </p:nvPr>
        </p:nvSpPr>
        <p:spPr>
          <a:prstGeom prst="rect">
            <a:avLst/>
          </a:prstGeom>
        </p:spPr>
        <p:txBody>
          <a:bodyPr/>
          <a:lstStyle/>
          <a:p>
            <a:r>
              <a:t>#EuropeForCulture = because 2018 is the European Year for Cultural Heritage. </a:t>
            </a:r>
          </a:p>
          <a:p>
            <a:endParaRPr/>
          </a:p>
          <a:p>
            <a:r>
              <a:t>Note: Cultural Heritage is defined as: “Cultural heritage takes many forms: from the tangible legacy of monuments, artwork and books, to digital resources, either newly created or used to ensure cultural preservation. The concept also includes intangible (such as language and oral traditions) and natural elements (such as flora and fauna). This heritage may seem remotely connected to CERN's technological advances, yet the opposite is true: in 2018, several projects related to art restoration and digital preservation are using CERN technology.”</a:t>
            </a:r>
          </a:p>
        </p:txBody>
      </p:sp>
    </p:spTree>
    <p:extLst>
      <p:ext uri="{BB962C8B-B14F-4D97-AF65-F5344CB8AC3E}">
        <p14:creationId xmlns:p14="http://schemas.microsoft.com/office/powerpoint/2010/main" val="2130820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Shape 182"/>
          <p:cNvSpPr>
            <a:spLocks noGrp="1" noRot="1" noChangeAspect="1"/>
          </p:cNvSpPr>
          <p:nvPr>
            <p:ph type="sldImg"/>
          </p:nvPr>
        </p:nvSpPr>
        <p:spPr>
          <a:prstGeom prst="rect">
            <a:avLst/>
          </a:prstGeom>
        </p:spPr>
        <p:txBody>
          <a:bodyPr/>
          <a:lstStyle/>
          <a:p>
            <a:endParaRPr/>
          </a:p>
        </p:txBody>
      </p:sp>
      <p:sp>
        <p:nvSpPr>
          <p:cNvPr id="183" name="Shape 183"/>
          <p:cNvSpPr>
            <a:spLocks noGrp="1"/>
          </p:cNvSpPr>
          <p:nvPr>
            <p:ph type="body" sz="quarter" idx="1"/>
          </p:nvPr>
        </p:nvSpPr>
        <p:spPr>
          <a:prstGeom prst="rect">
            <a:avLst/>
          </a:prstGeom>
        </p:spPr>
        <p:txBody>
          <a:bodyPr/>
          <a:lstStyle/>
          <a:p>
            <a:r>
              <a:t>This slide needs to be updated</a:t>
            </a:r>
          </a:p>
        </p:txBody>
      </p:sp>
    </p:spTree>
    <p:extLst>
      <p:ext uri="{BB962C8B-B14F-4D97-AF65-F5344CB8AC3E}">
        <p14:creationId xmlns:p14="http://schemas.microsoft.com/office/powerpoint/2010/main" val="18308795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Shape 228"/>
          <p:cNvSpPr>
            <a:spLocks noGrp="1" noRot="1" noChangeAspect="1"/>
          </p:cNvSpPr>
          <p:nvPr>
            <p:ph type="sldImg"/>
          </p:nvPr>
        </p:nvSpPr>
        <p:spPr>
          <a:prstGeom prst="rect">
            <a:avLst/>
          </a:prstGeom>
        </p:spPr>
        <p:txBody>
          <a:bodyPr/>
          <a:lstStyle/>
          <a:p>
            <a:endParaRPr/>
          </a:p>
        </p:txBody>
      </p:sp>
      <p:sp>
        <p:nvSpPr>
          <p:cNvPr id="229" name="Shape 229"/>
          <p:cNvSpPr>
            <a:spLocks noGrp="1"/>
          </p:cNvSpPr>
          <p:nvPr>
            <p:ph type="body" sz="quarter" idx="1"/>
          </p:nvPr>
        </p:nvSpPr>
        <p:spPr>
          <a:prstGeom prst="rect">
            <a:avLst/>
          </a:prstGeom>
        </p:spPr>
        <p:txBody>
          <a:bodyPr/>
          <a:lstStyle/>
          <a:p>
            <a:r>
              <a:t>Stats = currently 23 start-ups using CERN technology. </a:t>
            </a:r>
          </a:p>
          <a:p>
            <a:r>
              <a:t>Fields from medtech to aersopace, and from industry 4.0 to cultural heritage. </a:t>
            </a:r>
          </a:p>
        </p:txBody>
      </p:sp>
    </p:spTree>
    <p:extLst>
      <p:ext uri="{BB962C8B-B14F-4D97-AF65-F5344CB8AC3E}">
        <p14:creationId xmlns:p14="http://schemas.microsoft.com/office/powerpoint/2010/main" val="16680358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nb-NO"/>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nb-NO"/>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nb-NO"/>
              <a:t>Click to edit Master text styles</a:t>
            </a:r>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nb-NO"/>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nb-NO"/>
              <a:t>Click to edit Master text styles</a:t>
            </a:r>
          </a:p>
          <a:p>
            <a:pPr lvl="1" eaLnBrk="1" latinLnBrk="0" hangingPunct="1"/>
            <a:r>
              <a:rPr lang="nb-NO"/>
              <a:t>Second level</a:t>
            </a:r>
          </a:p>
          <a:p>
            <a:pPr lvl="2" eaLnBrk="1" latinLnBrk="0" hangingPunct="1"/>
            <a:r>
              <a:rPr lang="nb-NO"/>
              <a:t>Third level</a:t>
            </a:r>
          </a:p>
          <a:p>
            <a:pPr lvl="3" eaLnBrk="1" latinLnBrk="0" hangingPunct="1"/>
            <a:r>
              <a:rPr lang="nb-NO"/>
              <a:t>Fourth level</a:t>
            </a:r>
          </a:p>
          <a:p>
            <a:pPr lvl="4" eaLnBrk="1" latinLnBrk="0" hangingPunct="1"/>
            <a:r>
              <a:rPr lang="nb-NO"/>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nb-NO"/>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nb-NO"/>
              <a:t>Click to edit Master text styles</a:t>
            </a:r>
          </a:p>
          <a:p>
            <a:pPr lvl="1" eaLnBrk="1" latinLnBrk="0" hangingPunct="1"/>
            <a:r>
              <a:rPr lang="nb-NO"/>
              <a:t>Second level</a:t>
            </a:r>
          </a:p>
          <a:p>
            <a:pPr lvl="2" eaLnBrk="1" latinLnBrk="0" hangingPunct="1"/>
            <a:r>
              <a:rPr lang="nb-NO"/>
              <a:t>Third level</a:t>
            </a:r>
          </a:p>
          <a:p>
            <a:pPr lvl="3" eaLnBrk="1" latinLnBrk="0" hangingPunct="1"/>
            <a:r>
              <a:rPr lang="nb-NO"/>
              <a:t>Fourth level</a:t>
            </a:r>
          </a:p>
          <a:p>
            <a:pPr lvl="4" eaLnBrk="1" latinLnBrk="0" hangingPunct="1"/>
            <a:r>
              <a:rPr lang="nb-NO"/>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DFC345A4-8559-4C61-BD29-6A6C49370915}" type="datetimeFigureOut">
              <a:rPr lang="en-GB" smtClean="0">
                <a:solidFill>
                  <a:prstClr val="black">
                    <a:tint val="75000"/>
                  </a:prstClr>
                </a:solidFill>
              </a:rPr>
              <a:pPr/>
              <a:t>20/03/2018</a:t>
            </a:fld>
            <a:endParaRPr lang="en-GB">
              <a:solidFill>
                <a:prstClr val="black">
                  <a:tint val="75000"/>
                </a:prstClr>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844CC99A-2082-488B-AD06-6D873AFBE95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9778987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1"/>
          </p:nvPr>
        </p:nvSpPr>
        <p:spPr>
          <a:xfrm>
            <a:off x="7019925" y="6286500"/>
            <a:ext cx="1905000" cy="457200"/>
          </a:xfrm>
          <a:prstGeom prst="rect">
            <a:avLst/>
          </a:prstGeom>
        </p:spPr>
        <p:txBody>
          <a:bodyPr/>
          <a:lstStyle>
            <a:lvl1pPr>
              <a:defRPr/>
            </a:lvl1pPr>
          </a:lstStyle>
          <a:p>
            <a:pPr>
              <a:defRPr/>
            </a:pPr>
            <a:fld id="{4F9F3CD4-AE83-4A4C-BA7A-F0B25ED851C1}" type="slidenum">
              <a:rPr lang="en-US"/>
              <a:pPr>
                <a:defRPr/>
              </a:pPr>
              <a:t>‹#›</a:t>
            </a:fld>
            <a:endParaRPr lang="en-US"/>
          </a:p>
        </p:txBody>
      </p:sp>
    </p:spTree>
    <p:extLst>
      <p:ext uri="{BB962C8B-B14F-4D97-AF65-F5344CB8AC3E}">
        <p14:creationId xmlns:p14="http://schemas.microsoft.com/office/powerpoint/2010/main" val="30549905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Shape 102"/>
          <p:cNvSpPr>
            <a:spLocks noGrp="1"/>
          </p:cNvSpPr>
          <p:nvPr>
            <p:ph type="pic" idx="13"/>
          </p:nvPr>
        </p:nvSpPr>
        <p:spPr>
          <a:xfrm>
            <a:off x="0" y="0"/>
            <a:ext cx="9144000" cy="6858000"/>
          </a:xfrm>
          <a:prstGeom prst="rect">
            <a:avLst/>
          </a:prstGeom>
        </p:spPr>
        <p:txBody>
          <a:bodyPr lIns="91439" tIns="45719" rIns="91439" bIns="45719" anchor="t">
            <a:noAutofit/>
          </a:bodyPr>
          <a:lstStyle/>
          <a:p>
            <a:endParaRPr/>
          </a:p>
        </p:txBody>
      </p:sp>
      <p:sp>
        <p:nvSpPr>
          <p:cNvPr id="103" name="Shape 103"/>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869166388"/>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Title Text</a:t>
            </a:r>
          </a:p>
        </p:txBody>
      </p:sp>
      <p:sp>
        <p:nvSpPr>
          <p:cNvPr id="57" name="Shape 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171995978"/>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Shape 11"/>
          <p:cNvSpPr>
            <a:spLocks noGrp="1"/>
          </p:cNvSpPr>
          <p:nvPr>
            <p:ph type="title"/>
          </p:nvPr>
        </p:nvSpPr>
        <p:spPr>
          <a:xfrm>
            <a:off x="892969" y="1151930"/>
            <a:ext cx="7358063" cy="2321719"/>
          </a:xfrm>
          <a:prstGeom prst="rect">
            <a:avLst/>
          </a:prstGeom>
        </p:spPr>
        <p:txBody>
          <a:bodyPr anchor="b"/>
          <a:lstStyle/>
          <a:p>
            <a:r>
              <a:t>Title Text</a:t>
            </a:r>
          </a:p>
        </p:txBody>
      </p:sp>
      <p:sp>
        <p:nvSpPr>
          <p:cNvPr id="12" name="Shape 12"/>
          <p:cNvSpPr>
            <a:spLocks noGrp="1"/>
          </p:cNvSpPr>
          <p:nvPr>
            <p:ph type="body" sz="quarter" idx="1"/>
          </p:nvPr>
        </p:nvSpPr>
        <p:spPr>
          <a:xfrm>
            <a:off x="892969" y="3536156"/>
            <a:ext cx="7358063" cy="794742"/>
          </a:xfrm>
          <a:prstGeom prst="rect">
            <a:avLst/>
          </a:prstGeom>
        </p:spPr>
        <p:txBody>
          <a:bodyPr anchor="t"/>
          <a:lstStyle>
            <a:lvl1pPr marL="0" indent="0" algn="ctr">
              <a:spcBef>
                <a:spcPts val="0"/>
              </a:spcBef>
              <a:buSzTx/>
              <a:buNone/>
              <a:defRPr sz="2250"/>
            </a:lvl1pPr>
            <a:lvl2pPr marL="0" indent="0" algn="ctr">
              <a:spcBef>
                <a:spcPts val="0"/>
              </a:spcBef>
              <a:buSzTx/>
              <a:buNone/>
              <a:defRPr sz="2250"/>
            </a:lvl2pPr>
            <a:lvl3pPr marL="0" indent="0" algn="ctr">
              <a:spcBef>
                <a:spcPts val="0"/>
              </a:spcBef>
              <a:buSzTx/>
              <a:buNone/>
              <a:defRPr sz="2250"/>
            </a:lvl3pPr>
            <a:lvl4pPr marL="0" indent="0" algn="ctr">
              <a:spcBef>
                <a:spcPts val="0"/>
              </a:spcBef>
              <a:buSzTx/>
              <a:buNone/>
              <a:defRPr sz="2250"/>
            </a:lvl4pPr>
            <a:lvl5pPr marL="0" indent="0" algn="ctr">
              <a:spcBef>
                <a:spcPts val="0"/>
              </a:spcBef>
              <a:buSzTx/>
              <a:buNone/>
              <a:defRPr sz="2250"/>
            </a:lvl5pPr>
          </a:lstStyle>
          <a:p>
            <a:r>
              <a:t>Body Level One</a:t>
            </a:r>
          </a:p>
          <a:p>
            <a:pPr lvl="1"/>
            <a:r>
              <a:t>Body Level Two</a:t>
            </a:r>
          </a:p>
          <a:p>
            <a:pPr lvl="2"/>
            <a:r>
              <a:t>Body Level Three</a:t>
            </a:r>
          </a:p>
          <a:p>
            <a:pPr lvl="3"/>
            <a:r>
              <a:t>Body Level Four</a:t>
            </a:r>
          </a:p>
          <a:p>
            <a:pPr lvl="4"/>
            <a:r>
              <a:t>Body Level Five</a:t>
            </a:r>
          </a:p>
        </p:txBody>
      </p:sp>
      <p:sp>
        <p:nvSpPr>
          <p:cNvPr id="13" name="Shape 13"/>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9013722"/>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029943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20506"/>
          <a:stretch/>
        </p:blipFill>
        <p:spPr>
          <a:xfrm>
            <a:off x="3974592" y="2878269"/>
            <a:ext cx="1221946" cy="1216911"/>
          </a:xfrm>
          <a:prstGeom prst="rect">
            <a:avLst/>
          </a:prstGeom>
        </p:spPr>
      </p:pic>
      <p:sp>
        <p:nvSpPr>
          <p:cNvPr id="4" name="TextBox 3"/>
          <p:cNvSpPr txBox="1"/>
          <p:nvPr userDrawn="1"/>
        </p:nvSpPr>
        <p:spPr>
          <a:xfrm>
            <a:off x="3096758" y="4394827"/>
            <a:ext cx="2943271" cy="369332"/>
          </a:xfrm>
          <a:prstGeom prst="rect">
            <a:avLst/>
          </a:prstGeom>
          <a:noFill/>
        </p:spPr>
        <p:txBody>
          <a:bodyPr wrap="none" rtlCol="0">
            <a:spAutoFit/>
          </a:bodyPr>
          <a:lstStyle/>
          <a:p>
            <a:r>
              <a:rPr lang="en-US" dirty="0" err="1"/>
              <a:t>cern.ch</a:t>
            </a:r>
            <a:r>
              <a:rPr lang="en-US" dirty="0"/>
              <a:t>/</a:t>
            </a:r>
            <a:r>
              <a:rPr lang="en-US" dirty="0" err="1"/>
              <a:t>knowledgetransfer</a:t>
            </a:r>
            <a:endParaRPr lang="en-US" dirty="0"/>
          </a:p>
        </p:txBody>
      </p:sp>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2916556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2813" y="12954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875213" y="1295400"/>
            <a:ext cx="3811587"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407026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7470176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9780932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6583026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622918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6032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84822739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4175" y="152400"/>
            <a:ext cx="1952625" cy="59436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71538" y="152400"/>
            <a:ext cx="5710237"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1426622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fontAlgn="base">
              <a:spcBef>
                <a:spcPct val="0"/>
              </a:spcBef>
              <a:spcAft>
                <a:spcPct val="0"/>
              </a:spcAft>
            </a:pPr>
            <a:fld id="{BAFA8C01-0A37-2448-9BA5-7289468EE6BE}" type="datetimeFigureOut">
              <a:rPr lang="en-US" sz="2400" smtClean="0">
                <a:solidFill>
                  <a:srgbClr val="000000"/>
                </a:solidFill>
                <a:latin typeface="Arial" charset="0"/>
                <a:ea typeface="ＭＳ Ｐゴシック" charset="-128"/>
                <a:cs typeface="ＭＳ Ｐゴシック" charset="-128"/>
              </a:rPr>
              <a:pPr fontAlgn="base">
                <a:spcBef>
                  <a:spcPct val="0"/>
                </a:spcBef>
                <a:spcAft>
                  <a:spcPct val="0"/>
                </a:spcAft>
              </a:pPr>
              <a:t>3/20/18</a:t>
            </a:fld>
            <a:endParaRPr lang="en-US" sz="2400">
              <a:solidFill>
                <a:srgbClr val="000000"/>
              </a:solidFill>
              <a:latin typeface="Arial" charset="0"/>
              <a:ea typeface="ＭＳ Ｐゴシック" charset="-128"/>
              <a:cs typeface="ＭＳ Ｐゴシック" charset="-128"/>
            </a:endParaRP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F73B2E-1C2D-D240-9120-9C4B082A013B}" type="slidenum">
              <a:rPr lang="en-US" smtClean="0"/>
              <a:pPr/>
              <a:t>‹#›</a:t>
            </a:fld>
            <a:endParaRPr lang="en-US"/>
          </a:p>
        </p:txBody>
      </p:sp>
    </p:spTree>
    <p:extLst>
      <p:ext uri="{BB962C8B-B14F-4D97-AF65-F5344CB8AC3E}">
        <p14:creationId xmlns:p14="http://schemas.microsoft.com/office/powerpoint/2010/main" val="1517589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nb-NO"/>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nb-NO"/>
              <a:t>Click to edit Master text styles</a:t>
            </a:r>
          </a:p>
          <a:p>
            <a:pPr lvl="1" eaLnBrk="1" latinLnBrk="0" hangingPunct="1"/>
            <a:r>
              <a:rPr lang="nb-NO"/>
              <a:t>Second level</a:t>
            </a:r>
          </a:p>
          <a:p>
            <a:pPr lvl="2" eaLnBrk="1" latinLnBrk="0" hangingPunct="1"/>
            <a:r>
              <a:rPr lang="nb-NO"/>
              <a:t>Third level</a:t>
            </a:r>
          </a:p>
          <a:p>
            <a:pPr lvl="3" eaLnBrk="1" latinLnBrk="0" hangingPunct="1"/>
            <a:r>
              <a:rPr lang="nb-NO"/>
              <a:t>Fourth level</a:t>
            </a:r>
          </a:p>
          <a:p>
            <a:pPr lvl="4" eaLnBrk="1" latinLnBrk="0" hangingPunct="1"/>
            <a:r>
              <a:rPr lang="nb-NO"/>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nb-NO"/>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b-NO"/>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nb-NO"/>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nb-NO"/>
              <a:t>Click to edit Master text styles</a:t>
            </a:r>
          </a:p>
          <a:p>
            <a:pPr lvl="1" eaLnBrk="1" latinLnBrk="0" hangingPunct="1"/>
            <a:r>
              <a:rPr lang="nb-NO"/>
              <a:t>Second level</a:t>
            </a:r>
          </a:p>
          <a:p>
            <a:pPr lvl="2" eaLnBrk="1" latinLnBrk="0" hangingPunct="1"/>
            <a:r>
              <a:rPr lang="nb-NO"/>
              <a:t>Third level</a:t>
            </a:r>
          </a:p>
          <a:p>
            <a:pPr lvl="3" eaLnBrk="1" latinLnBrk="0" hangingPunct="1"/>
            <a:r>
              <a:rPr lang="nb-NO"/>
              <a:t>Fourth level</a:t>
            </a:r>
          </a:p>
          <a:p>
            <a:pPr lvl="4" eaLnBrk="1" latinLnBrk="0" hangingPunct="1"/>
            <a:r>
              <a:rPr lang="nb-NO"/>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nb-NO"/>
              <a:t>Click to edit Master text styles</a:t>
            </a:r>
          </a:p>
          <a:p>
            <a:pPr lvl="1" eaLnBrk="1" latinLnBrk="0" hangingPunct="1"/>
            <a:r>
              <a:rPr lang="nb-NO"/>
              <a:t>Second level</a:t>
            </a:r>
          </a:p>
          <a:p>
            <a:pPr lvl="2" eaLnBrk="1" latinLnBrk="0" hangingPunct="1"/>
            <a:r>
              <a:rPr lang="nb-NO"/>
              <a:t>Third level</a:t>
            </a:r>
          </a:p>
          <a:p>
            <a:pPr lvl="3" eaLnBrk="1" latinLnBrk="0" hangingPunct="1"/>
            <a:r>
              <a:rPr lang="nb-NO"/>
              <a:t>Fourth level</a:t>
            </a:r>
          </a:p>
          <a:p>
            <a:pPr lvl="4" eaLnBrk="1" latinLnBrk="0" hangingPunct="1"/>
            <a:r>
              <a:rPr lang="nb-NO"/>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nb-NO"/>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b-NO"/>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b-NO"/>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nb-NO"/>
              <a:t>Click to edit Master text styles</a:t>
            </a:r>
          </a:p>
          <a:p>
            <a:pPr lvl="1" eaLnBrk="1" latinLnBrk="0" hangingPunct="1"/>
            <a:r>
              <a:rPr lang="nb-NO"/>
              <a:t>Second level</a:t>
            </a:r>
          </a:p>
          <a:p>
            <a:pPr lvl="2" eaLnBrk="1" latinLnBrk="0" hangingPunct="1"/>
            <a:r>
              <a:rPr lang="nb-NO"/>
              <a:t>Third level</a:t>
            </a:r>
          </a:p>
          <a:p>
            <a:pPr lvl="3" eaLnBrk="1" latinLnBrk="0" hangingPunct="1"/>
            <a:r>
              <a:rPr lang="nb-NO"/>
              <a:t>Fourth level</a:t>
            </a:r>
          </a:p>
          <a:p>
            <a:pPr lvl="4" eaLnBrk="1" latinLnBrk="0" hangingPunct="1"/>
            <a:r>
              <a:rPr lang="nb-NO"/>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nb-NO"/>
              <a:t>Click to edit Master text styles</a:t>
            </a:r>
          </a:p>
          <a:p>
            <a:pPr lvl="1" eaLnBrk="1" latinLnBrk="0" hangingPunct="1"/>
            <a:r>
              <a:rPr lang="nb-NO"/>
              <a:t>Second level</a:t>
            </a:r>
          </a:p>
          <a:p>
            <a:pPr lvl="2" eaLnBrk="1" latinLnBrk="0" hangingPunct="1"/>
            <a:r>
              <a:rPr lang="nb-NO"/>
              <a:t>Third level</a:t>
            </a:r>
          </a:p>
          <a:p>
            <a:pPr lvl="3" eaLnBrk="1" latinLnBrk="0" hangingPunct="1"/>
            <a:r>
              <a:rPr lang="nb-NO"/>
              <a:t>Fourth level</a:t>
            </a:r>
          </a:p>
          <a:p>
            <a:pPr lvl="4" eaLnBrk="1" latinLnBrk="0" hangingPunct="1"/>
            <a:r>
              <a:rPr lang="nb-NO"/>
              <a:t>Fifth level</a:t>
            </a:r>
            <a:endParaRPr kumimoji="0" lang="en-US"/>
          </a:p>
        </p:txBody>
      </p:sp>
      <p:sp>
        <p:nvSpPr>
          <p:cNvPr id="7"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nb-NO"/>
              <a:t>Click to edit Master title style</a:t>
            </a:r>
            <a:endParaRPr kumimoji="0" lang="en-US"/>
          </a:p>
        </p:txBody>
      </p:sp>
      <p:sp>
        <p:nvSpPr>
          <p:cNvPr id="3"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2"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nb-NO"/>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nb-NO"/>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nb-NO"/>
              <a:t>Click to edit Master text styles</a:t>
            </a:r>
          </a:p>
          <a:p>
            <a:pPr lvl="1" eaLnBrk="1" latinLnBrk="0" hangingPunct="1"/>
            <a:r>
              <a:rPr lang="nb-NO"/>
              <a:t>Second level</a:t>
            </a:r>
          </a:p>
          <a:p>
            <a:pPr lvl="2" eaLnBrk="1" latinLnBrk="0" hangingPunct="1"/>
            <a:r>
              <a:rPr lang="nb-NO"/>
              <a:t>Third level</a:t>
            </a:r>
          </a:p>
          <a:p>
            <a:pPr lvl="3" eaLnBrk="1" latinLnBrk="0" hangingPunct="1"/>
            <a:r>
              <a:rPr lang="nb-NO"/>
              <a:t>Fourth level</a:t>
            </a:r>
          </a:p>
          <a:p>
            <a:pPr lvl="4" eaLnBrk="1" latinLnBrk="0" hangingPunct="1"/>
            <a:r>
              <a:rPr lang="nb-NO"/>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image" Target="../media/image5.jpeg"/><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5" name="Rectangle 4"/>
          <p:cNvSpPr/>
          <p:nvPr/>
        </p:nvSpPr>
        <p:spPr>
          <a:xfrm>
            <a:off x="899582" y="6302001"/>
            <a:ext cx="8244418" cy="369332"/>
          </a:xfrm>
          <a:prstGeom prst="rect">
            <a:avLst/>
          </a:prstGeom>
        </p:spPr>
        <p:txBody>
          <a:bodyPr wrap="square">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2">
                    <a:lumMod val="75000"/>
                  </a:schemeClr>
                </a:solidFill>
                <a:latin typeface="Helvetica Neue"/>
                <a:cs typeface="Helvetica Neue"/>
              </a:rPr>
              <a:t>Knowledge Transfer</a:t>
            </a:r>
            <a:r>
              <a:rPr lang="en-US" sz="1400" i="1" dirty="0">
                <a:solidFill>
                  <a:schemeClr val="tx2">
                    <a:lumMod val="75000"/>
                  </a:schemeClr>
                </a:solidFill>
                <a:latin typeface="Helvetica Neue"/>
                <a:cs typeface="Helvetica Neue"/>
              </a:rPr>
              <a:t> </a:t>
            </a:r>
            <a:r>
              <a:rPr lang="en-US" sz="1400" dirty="0">
                <a:solidFill>
                  <a:schemeClr val="tx2">
                    <a:lumMod val="75000"/>
                  </a:schemeClr>
                </a:solidFill>
                <a:latin typeface="Helvetica Neue"/>
                <a:cs typeface="Helvetica Neue"/>
              </a:rPr>
              <a:t>|</a:t>
            </a:r>
            <a:r>
              <a:rPr lang="en-US" sz="1400" i="1" dirty="0">
                <a:solidFill>
                  <a:schemeClr val="tx2">
                    <a:lumMod val="75000"/>
                  </a:schemeClr>
                </a:solidFill>
                <a:latin typeface="Helvetica Neue"/>
                <a:cs typeface="Helvetica Neue"/>
              </a:rPr>
              <a:t> Accelerating Innovation</a:t>
            </a:r>
            <a:r>
              <a:rPr lang="en-US" sz="1800" i="1" baseline="0" dirty="0">
                <a:solidFill>
                  <a:schemeClr val="tx2">
                    <a:lumMod val="75000"/>
                  </a:schemeClr>
                </a:solidFill>
                <a:latin typeface="Helvetica Neue"/>
                <a:cs typeface="Helvetica Neue"/>
              </a:rPr>
              <a:t> </a:t>
            </a:r>
            <a:endParaRPr lang="en-US" sz="1000" dirty="0"/>
          </a:p>
        </p:txBody>
      </p:sp>
      <p:sp>
        <p:nvSpPr>
          <p:cNvPr id="7" name="Rectangle 6"/>
          <p:cNvSpPr/>
          <p:nvPr/>
        </p:nvSpPr>
        <p:spPr>
          <a:xfrm>
            <a:off x="4079172" y="6395431"/>
            <a:ext cx="4629856" cy="246221"/>
          </a:xfrm>
          <a:prstGeom prst="rect">
            <a:avLst/>
          </a:prstGeom>
        </p:spPr>
        <p:txBody>
          <a:bodyPr wrap="square">
            <a:sp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000" b="1" baseline="0" dirty="0">
                <a:latin typeface="+mn-lt"/>
                <a:cs typeface="Arial"/>
              </a:rPr>
              <a:t>Giovanni Anelli, CERN KT Training</a:t>
            </a:r>
            <a:endParaRPr lang="en-US" dirty="0"/>
          </a:p>
        </p:txBody>
      </p:sp>
      <p:pic>
        <p:nvPicPr>
          <p:cNvPr id="6" name="Image 2" descr="bande-02.eps"/>
          <p:cNvPicPr>
            <a:picLocks noChangeAspect="1"/>
          </p:cNvPicPr>
          <p:nvPr userDrawn="1"/>
        </p:nvPicPr>
        <p:blipFill>
          <a:blip r:embed="rId20" cstate="email">
            <a:extLst>
              <a:ext uri="{28A0092B-C50C-407E-A947-70E740481C1C}">
                <a14:useLocalDpi xmlns:a14="http://schemas.microsoft.com/office/drawing/2010/main" val="0"/>
              </a:ext>
            </a:extLst>
          </a:blip>
          <a:stretch>
            <a:fillRect/>
          </a:stretch>
        </p:blipFill>
        <p:spPr>
          <a:xfrm>
            <a:off x="6649" y="6124202"/>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 id="2147483675" r:id="rId14"/>
    <p:sldLayoutId id="2147483676" r:id="rId15"/>
    <p:sldLayoutId id="2147483692" r:id="rId16"/>
    <p:sldLayoutId id="2147483693" r:id="rId17"/>
    <p:sldLayoutId id="2147483695" r:id="rId18"/>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871538" y="152400"/>
            <a:ext cx="7815262" cy="762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Rectangle 66"/>
          <p:cNvSpPr>
            <a:spLocks noGrp="1" noChangeArrowheads="1"/>
          </p:cNvSpPr>
          <p:nvPr>
            <p:ph type="body" idx="1"/>
          </p:nvPr>
        </p:nvSpPr>
        <p:spPr bwMode="auto">
          <a:xfrm>
            <a:off x="912813" y="1295400"/>
            <a:ext cx="7773987"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40" name="Rectangle 68"/>
          <p:cNvSpPr>
            <a:spLocks noGrp="1" noChangeArrowheads="1"/>
          </p:cNvSpPr>
          <p:nvPr>
            <p:ph type="ftr" sz="quarter" idx="3"/>
          </p:nvPr>
        </p:nvSpPr>
        <p:spPr bwMode="auto">
          <a:xfrm>
            <a:off x="2667000" y="6400800"/>
            <a:ext cx="33528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solidFill>
                  <a:srgbClr val="0967A4"/>
                </a:solidFill>
                <a:latin typeface="Helvetica" pitchFamily="-111" charset="0"/>
                <a:ea typeface="ＭＳ Ｐゴシック" pitchFamily="-111" charset="-128"/>
                <a:cs typeface="ＭＳ Ｐゴシック" pitchFamily="-111" charset="-128"/>
              </a:defRPr>
            </a:lvl1pPr>
          </a:lstStyle>
          <a:p>
            <a:pPr fontAlgn="base">
              <a:spcBef>
                <a:spcPct val="0"/>
              </a:spcBef>
              <a:spcAft>
                <a:spcPct val="0"/>
              </a:spcAft>
              <a:defRPr/>
            </a:pPr>
            <a:r>
              <a:rPr lang="en-US"/>
              <a:t>CERN / January 2011</a:t>
            </a:r>
            <a:endParaRPr lang="en-US" dirty="0"/>
          </a:p>
        </p:txBody>
      </p:sp>
      <p:sp>
        <p:nvSpPr>
          <p:cNvPr id="3141" name="Rectangle 69"/>
          <p:cNvSpPr>
            <a:spLocks noGrp="1" noChangeArrowheads="1"/>
          </p:cNvSpPr>
          <p:nvPr>
            <p:ph type="sldNum" sz="quarter" idx="4"/>
          </p:nvPr>
        </p:nvSpPr>
        <p:spPr bwMode="auto">
          <a:xfrm>
            <a:off x="7019925" y="6286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rgbClr val="0967A4"/>
                </a:solidFill>
                <a:latin typeface="Helvetica" pitchFamily="-111" charset="0"/>
                <a:ea typeface="ＭＳ Ｐゴシック" pitchFamily="-111" charset="-128"/>
                <a:cs typeface="ＭＳ Ｐゴシック" pitchFamily="-111" charset="-128"/>
              </a:defRPr>
            </a:lvl1pPr>
          </a:lstStyle>
          <a:p>
            <a:pPr fontAlgn="base">
              <a:spcBef>
                <a:spcPct val="0"/>
              </a:spcBef>
              <a:spcAft>
                <a:spcPct val="0"/>
              </a:spcAft>
              <a:defRPr/>
            </a:pPr>
            <a:fld id="{BCD80EBE-9844-8249-A766-B820430A377D}" type="slidenum">
              <a:rPr lang="en-US"/>
              <a:pPr fontAlgn="base">
                <a:spcBef>
                  <a:spcPct val="0"/>
                </a:spcBef>
                <a:spcAft>
                  <a:spcPct val="0"/>
                </a:spcAft>
                <a:defRPr/>
              </a:pPr>
              <a:t>‹#›</a:t>
            </a:fld>
            <a:endParaRPr lang="en-US"/>
          </a:p>
        </p:txBody>
      </p:sp>
      <p:pic>
        <p:nvPicPr>
          <p:cNvPr id="1030" name="Picture 17" descr="CERNlogo-bleu"/>
          <p:cNvPicPr>
            <a:picLocks noChangeAspect="1" noChangeArrowheads="1"/>
          </p:cNvPicPr>
          <p:nvPr userDrawn="1"/>
        </p:nvPicPr>
        <p:blipFill>
          <a:blip r:embed="rId1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81000" y="6324600"/>
            <a:ext cx="533400" cy="512763"/>
          </a:xfrm>
          <a:prstGeom prst="rect">
            <a:avLst/>
          </a:prstGeom>
          <a:noFill/>
          <a:ln w="9525">
            <a:noFill/>
            <a:miter lim="800000"/>
            <a:headEnd/>
            <a:tailEnd/>
          </a:ln>
        </p:spPr>
      </p:pic>
      <p:sp>
        <p:nvSpPr>
          <p:cNvPr id="3143" name="Line 71"/>
          <p:cNvSpPr>
            <a:spLocks noChangeShapeType="1"/>
          </p:cNvSpPr>
          <p:nvPr userDrawn="1"/>
        </p:nvSpPr>
        <p:spPr bwMode="auto">
          <a:xfrm>
            <a:off x="1066800" y="6324600"/>
            <a:ext cx="7239000" cy="0"/>
          </a:xfrm>
          <a:prstGeom prst="line">
            <a:avLst/>
          </a:prstGeom>
          <a:noFill/>
          <a:ln w="12700">
            <a:solidFill>
              <a:srgbClr val="0967A4">
                <a:alpha val="74001"/>
              </a:srgbClr>
            </a:solidFill>
            <a:round/>
            <a:headEnd/>
            <a:tailEnd/>
          </a:ln>
          <a:effectLst/>
        </p:spPr>
        <p:txBody>
          <a:bodyPr wrap="none" anchor="ctr">
            <a:prstTxWarp prst="textNoShape">
              <a:avLst/>
            </a:prstTxWarp>
          </a:bodyPr>
          <a:lstStyle/>
          <a:p>
            <a:pPr eaLnBrk="0" fontAlgn="base" hangingPunct="0">
              <a:spcBef>
                <a:spcPct val="0"/>
              </a:spcBef>
              <a:spcAft>
                <a:spcPct val="0"/>
              </a:spcAft>
              <a:defRPr/>
            </a:pPr>
            <a:endParaRPr lang="en-GB" sz="2400">
              <a:solidFill>
                <a:srgbClr val="000000"/>
              </a:solidFill>
              <a:latin typeface="Arial" pitchFamily="19" charset="0"/>
              <a:ea typeface="ＭＳ Ｐゴシック" pitchFamily="19" charset="-128"/>
              <a:cs typeface="ＭＳ Ｐゴシック" pitchFamily="19" charset="-128"/>
            </a:endParaRPr>
          </a:p>
        </p:txBody>
      </p:sp>
      <p:sp>
        <p:nvSpPr>
          <p:cNvPr id="3146" name="Rectangle 74"/>
          <p:cNvSpPr>
            <a:spLocks noChangeArrowheads="1"/>
          </p:cNvSpPr>
          <p:nvPr userDrawn="1"/>
        </p:nvSpPr>
        <p:spPr bwMode="auto">
          <a:xfrm>
            <a:off x="0" y="990600"/>
            <a:ext cx="7018338" cy="76200"/>
          </a:xfrm>
          <a:prstGeom prst="rect">
            <a:avLst/>
          </a:prstGeom>
          <a:solidFill>
            <a:schemeClr val="hlink">
              <a:alpha val="50000"/>
            </a:schemeClr>
          </a:solidFill>
          <a:ln w="9525">
            <a:noFill/>
            <a:miter lim="800000"/>
            <a:headEnd/>
            <a:tailEnd/>
          </a:ln>
          <a:effectLst/>
        </p:spPr>
        <p:txBody>
          <a:bodyPr wrap="none" anchor="ctr">
            <a:prstTxWarp prst="textNoShape">
              <a:avLst/>
            </a:prstTxWarp>
          </a:bodyPr>
          <a:lstStyle/>
          <a:p>
            <a:pPr algn="ctr" fontAlgn="base">
              <a:spcBef>
                <a:spcPct val="0"/>
              </a:spcBef>
              <a:spcAft>
                <a:spcPct val="0"/>
              </a:spcAft>
              <a:defRPr/>
            </a:pPr>
            <a:endParaRPr kumimoji="1" lang="en-US" sz="2400">
              <a:solidFill>
                <a:srgbClr val="000000"/>
              </a:solidFill>
              <a:ea typeface="ＭＳ Ｐゴシック" pitchFamily="-111" charset="-128"/>
              <a:cs typeface="ＭＳ Ｐゴシック" pitchFamily="-111" charset="-128"/>
            </a:endParaRPr>
          </a:p>
        </p:txBody>
      </p:sp>
      <p:sp>
        <p:nvSpPr>
          <p:cNvPr id="9" name="Rectangle 1042"/>
          <p:cNvSpPr>
            <a:spLocks noChangeArrowheads="1"/>
          </p:cNvSpPr>
          <p:nvPr userDrawn="1"/>
        </p:nvSpPr>
        <p:spPr bwMode="auto">
          <a:xfrm>
            <a:off x="0" y="3175"/>
            <a:ext cx="9144000" cy="6858000"/>
          </a:xfrm>
          <a:prstGeom prst="rect">
            <a:avLst/>
          </a:prstGeom>
          <a:gradFill flip="none" rotWithShape="1">
            <a:gsLst>
              <a:gs pos="0">
                <a:schemeClr val="tx2"/>
              </a:gs>
              <a:gs pos="74000">
                <a:schemeClr val="tx2">
                  <a:lumMod val="50000"/>
                </a:schemeClr>
              </a:gs>
              <a:gs pos="99000">
                <a:srgbClr val="000F20"/>
              </a:gs>
            </a:gsLst>
            <a:path path="shape">
              <a:fillToRect l="50000" t="50000" r="50000" b="50000"/>
            </a:path>
            <a:tileRect/>
          </a:gradFill>
          <a:ln w="9525">
            <a:noFill/>
            <a:miter lim="800000"/>
            <a:headEnd/>
            <a:tailEnd/>
          </a:ln>
        </p:spPr>
        <p:txBody>
          <a:bodyP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cs typeface="ＭＳ Ｐゴシック" charset="-128"/>
            </a:endParaRPr>
          </a:p>
        </p:txBody>
      </p:sp>
      <p:pic>
        <p:nvPicPr>
          <p:cNvPr id="12" name="Picture 11" descr="cern_logo_1.png"/>
          <p:cNvPicPr>
            <a:picLocks noChangeAspect="1"/>
          </p:cNvPicPr>
          <p:nvPr userDrawn="1"/>
        </p:nvPicPr>
        <p:blipFill>
          <a:blip r:embed="rId14" cstate="email">
            <a:lum bright="100000" contrast="-100000"/>
            <a:extLst>
              <a:ext uri="{28A0092B-C50C-407E-A947-70E740481C1C}">
                <a14:useLocalDpi xmlns:a14="http://schemas.microsoft.com/office/drawing/2010/main"/>
              </a:ext>
            </a:extLst>
          </a:blip>
          <a:stretch>
            <a:fillRect/>
          </a:stretch>
        </p:blipFill>
        <p:spPr>
          <a:xfrm>
            <a:off x="77630" y="6285594"/>
            <a:ext cx="493870" cy="485638"/>
          </a:xfrm>
          <a:prstGeom prst="rect">
            <a:avLst/>
          </a:prstGeom>
        </p:spPr>
      </p:pic>
    </p:spTree>
    <p:extLst>
      <p:ext uri="{BB962C8B-B14F-4D97-AF65-F5344CB8AC3E}">
        <p14:creationId xmlns:p14="http://schemas.microsoft.com/office/powerpoint/2010/main" val="388796111"/>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sldNum="0" hdr="0" ftr="0" dt="0"/>
  <p:txStyles>
    <p:titleStyle>
      <a:lvl1pPr algn="l" rtl="0" eaLnBrk="0" fontAlgn="base" hangingPunct="0">
        <a:spcBef>
          <a:spcPct val="0"/>
        </a:spcBef>
        <a:spcAft>
          <a:spcPct val="0"/>
        </a:spcAft>
        <a:defRPr sz="4000">
          <a:solidFill>
            <a:schemeClr val="hlink"/>
          </a:solidFill>
          <a:latin typeface="+mj-lt"/>
          <a:ea typeface="ＭＳ Ｐゴシック" charset="-128"/>
          <a:cs typeface="ＭＳ Ｐゴシック" charset="-128"/>
        </a:defRPr>
      </a:lvl1pPr>
      <a:lvl2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2pPr>
      <a:lvl3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3pPr>
      <a:lvl4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4pPr>
      <a:lvl5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5pPr>
      <a:lvl6pPr marL="457200" algn="l" rtl="0" fontAlgn="base">
        <a:spcBef>
          <a:spcPct val="0"/>
        </a:spcBef>
        <a:spcAft>
          <a:spcPct val="0"/>
        </a:spcAft>
        <a:defRPr sz="4000">
          <a:solidFill>
            <a:schemeClr val="hlink"/>
          </a:solidFill>
          <a:latin typeface="Helvetica" pitchFamily="19" charset="0"/>
        </a:defRPr>
      </a:lvl6pPr>
      <a:lvl7pPr marL="914400" algn="l" rtl="0" fontAlgn="base">
        <a:spcBef>
          <a:spcPct val="0"/>
        </a:spcBef>
        <a:spcAft>
          <a:spcPct val="0"/>
        </a:spcAft>
        <a:defRPr sz="4000">
          <a:solidFill>
            <a:schemeClr val="hlink"/>
          </a:solidFill>
          <a:latin typeface="Helvetica" pitchFamily="19" charset="0"/>
        </a:defRPr>
      </a:lvl7pPr>
      <a:lvl8pPr marL="1371600" algn="l" rtl="0" fontAlgn="base">
        <a:spcBef>
          <a:spcPct val="0"/>
        </a:spcBef>
        <a:spcAft>
          <a:spcPct val="0"/>
        </a:spcAft>
        <a:defRPr sz="4000">
          <a:solidFill>
            <a:schemeClr val="hlink"/>
          </a:solidFill>
          <a:latin typeface="Helvetica" pitchFamily="19" charset="0"/>
        </a:defRPr>
      </a:lvl8pPr>
      <a:lvl9pPr marL="1828800" algn="l" rtl="0" fontAlgn="base">
        <a:spcBef>
          <a:spcPct val="0"/>
        </a:spcBef>
        <a:spcAft>
          <a:spcPct val="0"/>
        </a:spcAft>
        <a:defRPr sz="4000">
          <a:solidFill>
            <a:schemeClr val="hlink"/>
          </a:solidFill>
          <a:latin typeface="Helvetica" pitchFamily="19" charset="0"/>
        </a:defRPr>
      </a:lvl9pPr>
    </p:titleStyle>
    <p:bodyStyle>
      <a:lvl1pPr marL="342900" indent="-342900" algn="l" rtl="0" eaLnBrk="0" fontAlgn="base" hangingPunct="0">
        <a:spcBef>
          <a:spcPct val="20000"/>
        </a:spcBef>
        <a:spcAft>
          <a:spcPct val="0"/>
        </a:spcAft>
        <a:buClr>
          <a:schemeClr val="folHlink"/>
        </a:buClr>
        <a:buSzPct val="75000"/>
        <a:buFont typeface="Wingdings" charset="2"/>
        <a:buChar char="n"/>
        <a:defRPr sz="2800">
          <a:solidFill>
            <a:schemeClr val="tx2"/>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folHlink"/>
        </a:buClr>
        <a:buSzPct val="70000"/>
        <a:buFont typeface="Wingdings" charset="2"/>
        <a:buChar char="n"/>
        <a:defRPr sz="2400">
          <a:solidFill>
            <a:schemeClr val="tx2"/>
          </a:solidFill>
          <a:latin typeface="+mn-lt"/>
          <a:ea typeface="ＭＳ Ｐゴシック" pitchFamily="19" charset="-128"/>
        </a:defRPr>
      </a:lvl2pPr>
      <a:lvl3pPr marL="1143000" indent="-228600" algn="l" rtl="0" eaLnBrk="0" fontAlgn="base" hangingPunct="0">
        <a:spcBef>
          <a:spcPct val="20000"/>
        </a:spcBef>
        <a:spcAft>
          <a:spcPct val="0"/>
        </a:spcAft>
        <a:buClr>
          <a:schemeClr val="tx2"/>
        </a:buClr>
        <a:buChar char="•"/>
        <a:defRPr sz="2000">
          <a:solidFill>
            <a:schemeClr val="tx2"/>
          </a:solidFill>
          <a:latin typeface="+mn-lt"/>
          <a:ea typeface="ＭＳ Ｐゴシック" pitchFamily="19" charset="-128"/>
        </a:defRPr>
      </a:lvl3pPr>
      <a:lvl4pPr marL="1600200" indent="-228600" algn="l" rtl="0" eaLnBrk="0" fontAlgn="base" hangingPunct="0">
        <a:spcBef>
          <a:spcPct val="20000"/>
        </a:spcBef>
        <a:spcAft>
          <a:spcPct val="0"/>
        </a:spcAft>
        <a:buClr>
          <a:schemeClr val="hlink"/>
        </a:buClr>
        <a:buChar char="•"/>
        <a:defRPr sz="2000">
          <a:solidFill>
            <a:schemeClr val="tx2"/>
          </a:solidFill>
          <a:latin typeface="+mn-lt"/>
          <a:ea typeface="ＭＳ Ｐゴシック" pitchFamily="19" charset="-128"/>
        </a:defRPr>
      </a:lvl4pPr>
      <a:lvl5pPr marL="2057400" indent="-228600" algn="l" rtl="0" eaLnBrk="0" fontAlgn="base" hangingPunct="0">
        <a:spcBef>
          <a:spcPct val="20000"/>
        </a:spcBef>
        <a:spcAft>
          <a:spcPct val="0"/>
        </a:spcAft>
        <a:buClr>
          <a:schemeClr val="tx1"/>
        </a:buClr>
        <a:buSzPct val="85000"/>
        <a:buChar char="•"/>
        <a:defRPr sz="2000">
          <a:solidFill>
            <a:schemeClr val="tx2"/>
          </a:solidFill>
          <a:latin typeface="+mn-lt"/>
          <a:ea typeface="ＭＳ Ｐゴシック" pitchFamily="19" charset="-128"/>
        </a:defRPr>
      </a:lvl5pPr>
      <a:lvl6pPr marL="25146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6pPr>
      <a:lvl7pPr marL="29718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7pPr>
      <a:lvl8pPr marL="34290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8pPr>
      <a:lvl9pPr marL="38862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17.xml"/><Relationship Id="rId6" Type="http://schemas.openxmlformats.org/officeDocument/2006/relationships/image" Target="../media/image38.tif"/><Relationship Id="rId5" Type="http://schemas.openxmlformats.org/officeDocument/2006/relationships/image" Target="../media/image37.png"/><Relationship Id="rId4" Type="http://schemas.openxmlformats.org/officeDocument/2006/relationships/image" Target="../media/image36.tif"/></Relationships>
</file>

<file path=ppt/slides/_rels/slide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hyperlink" Target="http://cern.ch/knowledgetransfer" TargetMode="Externa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4.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 name="image2.png"/>
          <p:cNvPicPr>
            <a:picLocks noChangeAspect="1"/>
          </p:cNvPicPr>
          <p:nvPr/>
        </p:nvPicPr>
        <p:blipFill>
          <a:blip r:embed="rId3">
            <a:extLst/>
          </a:blip>
          <a:stretch>
            <a:fillRect/>
          </a:stretch>
        </p:blipFill>
        <p:spPr>
          <a:xfrm>
            <a:off x="0" y="-2412664"/>
            <a:ext cx="9144000" cy="6700563"/>
          </a:xfrm>
          <a:prstGeom prst="rect">
            <a:avLst/>
          </a:prstGeom>
          <a:ln w="12700">
            <a:miter lim="400000"/>
          </a:ln>
        </p:spPr>
      </p:pic>
      <p:sp>
        <p:nvSpPr>
          <p:cNvPr id="129" name="Shape 129"/>
          <p:cNvSpPr/>
          <p:nvPr/>
        </p:nvSpPr>
        <p:spPr>
          <a:xfrm>
            <a:off x="616865" y="3216847"/>
            <a:ext cx="7051341" cy="1760034"/>
          </a:xfrm>
          <a:prstGeom prst="rect">
            <a:avLst/>
          </a:prstGeom>
          <a:ln w="12700">
            <a:miter lim="400000"/>
          </a:ln>
          <a:extLst>
            <a:ext uri="{C572A759-6A51-4108-AA02-DFA0A04FC94B}">
              <ma14:wrappingTextBoxFlag xmlns:ma14="http://schemas.microsoft.com/office/mac/drawingml/2011/main" xmlns="" val="1"/>
            </a:ext>
          </a:extLst>
        </p:spPr>
        <p:txBody>
          <a:bodyPr wrap="square" lIns="35719" tIns="35719" rIns="35719" bIns="35719" anchor="ctr">
            <a:spAutoFit/>
          </a:bodyPr>
          <a:lstStyle/>
          <a:p>
            <a:pPr algn="l">
              <a:defRPr sz="7800">
                <a:solidFill>
                  <a:srgbClr val="005293"/>
                </a:solidFill>
              </a:defRPr>
            </a:pPr>
            <a:r>
              <a:rPr sz="5484"/>
              <a:t>Knowledge Transfer</a:t>
            </a:r>
            <a:r>
              <a:rPr lang="en-US" sz="5484"/>
              <a:t> @ CERN</a:t>
            </a:r>
            <a:endParaRPr sz="5484" dirty="0"/>
          </a:p>
        </p:txBody>
      </p:sp>
      <p:sp>
        <p:nvSpPr>
          <p:cNvPr id="130" name="Shape 130"/>
          <p:cNvSpPr/>
          <p:nvPr/>
        </p:nvSpPr>
        <p:spPr>
          <a:xfrm>
            <a:off x="648191" y="5027421"/>
            <a:ext cx="3956725" cy="992067"/>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p>
            <a:pPr algn="l">
              <a:lnSpc>
                <a:spcPct val="130000"/>
              </a:lnSpc>
              <a:defRPr b="1">
                <a:solidFill>
                  <a:srgbClr val="005293"/>
                </a:solidFill>
                <a:latin typeface="+mj-lt"/>
                <a:ea typeface="+mj-ea"/>
                <a:cs typeface="+mj-cs"/>
                <a:sym typeface="Helvetica"/>
              </a:defRPr>
            </a:pPr>
            <a:r>
              <a:rPr sz="1266"/>
              <a:t>Giovanni.Anelli@cern.ch</a:t>
            </a:r>
          </a:p>
          <a:p>
            <a:pPr algn="l">
              <a:lnSpc>
                <a:spcPct val="110000"/>
              </a:lnSpc>
              <a:defRPr sz="2800">
                <a:solidFill>
                  <a:srgbClr val="005293"/>
                </a:solidFill>
              </a:defRPr>
            </a:pPr>
            <a:r>
              <a:rPr sz="1969"/>
              <a:t>Knowledge Transfer Group Leader</a:t>
            </a:r>
          </a:p>
          <a:p>
            <a:pPr algn="l">
              <a:lnSpc>
                <a:spcPct val="110000"/>
              </a:lnSpc>
              <a:defRPr sz="2800">
                <a:solidFill>
                  <a:srgbClr val="005293"/>
                </a:solidFill>
              </a:defRPr>
            </a:pPr>
            <a:r>
              <a:rPr sz="1969"/>
              <a:t>IPT Department</a:t>
            </a:r>
          </a:p>
        </p:txBody>
      </p:sp>
    </p:spTree>
    <p:extLst>
      <p:ext uri="{BB962C8B-B14F-4D97-AF65-F5344CB8AC3E}">
        <p14:creationId xmlns:p14="http://schemas.microsoft.com/office/powerpoint/2010/main" val="2444309756"/>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 name="image11.jpeg"/>
          <p:cNvPicPr>
            <a:picLocks noChangeAspect="1"/>
          </p:cNvPicPr>
          <p:nvPr/>
        </p:nvPicPr>
        <p:blipFill>
          <a:blip r:embed="rId3">
            <a:extLst/>
          </a:blip>
          <a:stretch>
            <a:fillRect/>
          </a:stretch>
        </p:blipFill>
        <p:spPr>
          <a:xfrm>
            <a:off x="-1129471" y="-4886"/>
            <a:ext cx="10300375" cy="6867774"/>
          </a:xfrm>
          <a:prstGeom prst="rect">
            <a:avLst/>
          </a:prstGeom>
          <a:ln w="12700">
            <a:miter lim="400000"/>
          </a:ln>
        </p:spPr>
      </p:pic>
      <p:sp>
        <p:nvSpPr>
          <p:cNvPr id="153" name="Shape 153"/>
          <p:cNvSpPr>
            <a:spLocks noGrp="1"/>
          </p:cNvSpPr>
          <p:nvPr>
            <p:ph type="title" idx="4294967295"/>
          </p:nvPr>
        </p:nvSpPr>
        <p:spPr>
          <a:xfrm>
            <a:off x="154015" y="4289466"/>
            <a:ext cx="4086000" cy="2321719"/>
          </a:xfrm>
          <a:prstGeom prst="rect">
            <a:avLst/>
          </a:prstGeom>
          <a:solidFill>
            <a:srgbClr val="DCDEE0"/>
          </a:solidFill>
        </p:spPr>
        <p:txBody>
          <a:bodyPr anchor="b">
            <a:normAutofit fontScale="90000"/>
          </a:bodyPr>
          <a:lstStyle/>
          <a:p>
            <a:pPr defTabSz="213590">
              <a:defRPr sz="4160"/>
            </a:pPr>
            <a:r>
              <a:t>“How can machine learning improve vaccine production?”</a:t>
            </a:r>
          </a:p>
          <a:p>
            <a:pPr defTabSz="213590">
              <a:defRPr sz="4160"/>
            </a:pPr>
            <a:endParaRPr/>
          </a:p>
          <a:p>
            <a:pPr defTabSz="213590">
              <a:defRPr sz="4160"/>
            </a:pPr>
            <a:r>
              <a:t>CERN - Sanofi</a:t>
            </a:r>
          </a:p>
        </p:txBody>
      </p:sp>
    </p:spTree>
    <p:extLst>
      <p:ext uri="{BB962C8B-B14F-4D97-AF65-F5344CB8AC3E}">
        <p14:creationId xmlns:p14="http://schemas.microsoft.com/office/powerpoint/2010/main" val="2856229033"/>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 name="pasted-image.png"/>
          <p:cNvPicPr>
            <a:picLocks noChangeAspect="1"/>
          </p:cNvPicPr>
          <p:nvPr/>
        </p:nvPicPr>
        <p:blipFill>
          <a:blip r:embed="rId2">
            <a:extLst/>
          </a:blip>
          <a:stretch>
            <a:fillRect/>
          </a:stretch>
        </p:blipFill>
        <p:spPr>
          <a:xfrm>
            <a:off x="-571311" y="3446"/>
            <a:ext cx="10276295" cy="6858001"/>
          </a:xfrm>
          <a:prstGeom prst="rect">
            <a:avLst/>
          </a:prstGeom>
          <a:ln w="12700">
            <a:miter lim="400000"/>
          </a:ln>
        </p:spPr>
      </p:pic>
      <p:pic>
        <p:nvPicPr>
          <p:cNvPr id="158" name="Screen Shot 2018-03-06 at 20.10.58.png"/>
          <p:cNvPicPr>
            <a:picLocks noChangeAspect="1"/>
          </p:cNvPicPr>
          <p:nvPr/>
        </p:nvPicPr>
        <p:blipFill>
          <a:blip r:embed="rId3">
            <a:extLst/>
          </a:blip>
          <a:stretch>
            <a:fillRect/>
          </a:stretch>
        </p:blipFill>
        <p:spPr>
          <a:xfrm>
            <a:off x="4750303" y="604969"/>
            <a:ext cx="4061663" cy="2401185"/>
          </a:xfrm>
          <a:prstGeom prst="rect">
            <a:avLst/>
          </a:prstGeom>
          <a:ln w="12700">
            <a:miter lim="400000"/>
          </a:ln>
        </p:spPr>
      </p:pic>
      <p:sp>
        <p:nvSpPr>
          <p:cNvPr id="159" name="Shape 159"/>
          <p:cNvSpPr>
            <a:spLocks noGrp="1"/>
          </p:cNvSpPr>
          <p:nvPr>
            <p:ph type="title" idx="4294967295"/>
          </p:nvPr>
        </p:nvSpPr>
        <p:spPr>
          <a:xfrm>
            <a:off x="154015" y="5204230"/>
            <a:ext cx="4086000" cy="1406955"/>
          </a:xfrm>
          <a:prstGeom prst="rect">
            <a:avLst/>
          </a:prstGeom>
          <a:solidFill>
            <a:srgbClr val="DCDEE0"/>
          </a:solidFill>
        </p:spPr>
        <p:txBody>
          <a:bodyPr anchor="b">
            <a:normAutofit fontScale="90000"/>
          </a:bodyPr>
          <a:lstStyle/>
          <a:p>
            <a:pPr defTabSz="213590">
              <a:defRPr sz="4160"/>
            </a:pPr>
            <a:r>
              <a:t>CERN-MEDICIS </a:t>
            </a:r>
          </a:p>
          <a:p>
            <a:pPr defTabSz="213590">
              <a:defRPr sz="4160"/>
            </a:pPr>
            <a:r>
              <a:t>First medical isotopes produced </a:t>
            </a:r>
          </a:p>
        </p:txBody>
      </p:sp>
    </p:spTree>
    <p:extLst>
      <p:ext uri="{BB962C8B-B14F-4D97-AF65-F5344CB8AC3E}">
        <p14:creationId xmlns:p14="http://schemas.microsoft.com/office/powerpoint/2010/main" val="2900292494"/>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1" name="pasted-image.png"/>
          <p:cNvPicPr>
            <a:picLocks noChangeAspect="1"/>
          </p:cNvPicPr>
          <p:nvPr/>
        </p:nvPicPr>
        <p:blipFill>
          <a:blip r:embed="rId3">
            <a:extLst/>
          </a:blip>
          <a:stretch>
            <a:fillRect/>
          </a:stretch>
        </p:blipFill>
        <p:spPr>
          <a:xfrm rot="21480000">
            <a:off x="-264601" y="-211775"/>
            <a:ext cx="9744780" cy="7308585"/>
          </a:xfrm>
          <a:prstGeom prst="rect">
            <a:avLst/>
          </a:prstGeom>
          <a:ln w="12700">
            <a:miter lim="400000"/>
          </a:ln>
        </p:spPr>
      </p:pic>
      <p:sp>
        <p:nvSpPr>
          <p:cNvPr id="162" name="Shape 162"/>
          <p:cNvSpPr>
            <a:spLocks noGrp="1"/>
          </p:cNvSpPr>
          <p:nvPr>
            <p:ph type="title" idx="4294967295"/>
          </p:nvPr>
        </p:nvSpPr>
        <p:spPr>
          <a:xfrm>
            <a:off x="154015" y="4289466"/>
            <a:ext cx="4086000" cy="2321719"/>
          </a:xfrm>
          <a:prstGeom prst="rect">
            <a:avLst/>
          </a:prstGeom>
          <a:solidFill>
            <a:srgbClr val="DCDEE0"/>
          </a:solidFill>
        </p:spPr>
        <p:txBody>
          <a:bodyPr anchor="b">
            <a:normAutofit fontScale="90000"/>
          </a:bodyPr>
          <a:lstStyle>
            <a:lvl1pPr algn="l" defTabSz="379729">
              <a:defRPr sz="5200"/>
            </a:lvl1pPr>
          </a:lstStyle>
          <a:p>
            <a:r>
              <a:t>Centre Nationale Etudes Spatiales - CNES partnership with CERN</a:t>
            </a:r>
          </a:p>
        </p:txBody>
      </p:sp>
    </p:spTree>
    <p:extLst>
      <p:ext uri="{BB962C8B-B14F-4D97-AF65-F5344CB8AC3E}">
        <p14:creationId xmlns:p14="http://schemas.microsoft.com/office/powerpoint/2010/main" val="3963620110"/>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6" name="pasted-image.pdf"/>
          <p:cNvPicPr>
            <a:picLocks noChangeAspect="1"/>
          </p:cNvPicPr>
          <p:nvPr/>
        </p:nvPicPr>
        <p:blipFill>
          <a:blip r:embed="rId2">
            <a:extLst/>
          </a:blip>
          <a:stretch>
            <a:fillRect/>
          </a:stretch>
        </p:blipFill>
        <p:spPr>
          <a:xfrm>
            <a:off x="1346532" y="134167"/>
            <a:ext cx="6592733" cy="3832229"/>
          </a:xfrm>
          <a:prstGeom prst="rect">
            <a:avLst/>
          </a:prstGeom>
          <a:ln w="12700">
            <a:miter lim="400000"/>
          </a:ln>
        </p:spPr>
      </p:pic>
      <p:sp>
        <p:nvSpPr>
          <p:cNvPr id="167" name="Shape 167"/>
          <p:cNvSpPr>
            <a:spLocks noGrp="1"/>
          </p:cNvSpPr>
          <p:nvPr>
            <p:ph type="title" idx="4294967295"/>
          </p:nvPr>
        </p:nvSpPr>
        <p:spPr>
          <a:xfrm>
            <a:off x="154015" y="4289466"/>
            <a:ext cx="4086000" cy="2321719"/>
          </a:xfrm>
          <a:prstGeom prst="rect">
            <a:avLst/>
          </a:prstGeom>
          <a:solidFill>
            <a:srgbClr val="DCDEE0"/>
          </a:solidFill>
        </p:spPr>
        <p:txBody>
          <a:bodyPr anchor="b">
            <a:normAutofit fontScale="90000"/>
          </a:bodyPr>
          <a:lstStyle/>
          <a:p>
            <a:pPr defTabSz="271096">
              <a:defRPr sz="5280"/>
            </a:pPr>
            <a:r>
              <a:t>Neasens - </a:t>
            </a:r>
          </a:p>
          <a:p>
            <a:pPr defTabSz="271096">
              <a:defRPr sz="5280"/>
            </a:pPr>
            <a:r>
              <a:t>A start-up to tackle radon gas risk</a:t>
            </a:r>
          </a:p>
        </p:txBody>
      </p:sp>
    </p:spTree>
    <p:extLst>
      <p:ext uri="{BB962C8B-B14F-4D97-AF65-F5344CB8AC3E}">
        <p14:creationId xmlns:p14="http://schemas.microsoft.com/office/powerpoint/2010/main" val="3060037561"/>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9" name="pasted-image.pdf"/>
          <p:cNvPicPr>
            <a:picLocks noChangeAspect="1"/>
          </p:cNvPicPr>
          <p:nvPr/>
        </p:nvPicPr>
        <p:blipFill>
          <a:blip r:embed="rId2">
            <a:extLst/>
          </a:blip>
          <a:stretch>
            <a:fillRect/>
          </a:stretch>
        </p:blipFill>
        <p:spPr>
          <a:xfrm>
            <a:off x="-324552" y="930"/>
            <a:ext cx="10212294" cy="6856142"/>
          </a:xfrm>
          <a:prstGeom prst="rect">
            <a:avLst/>
          </a:prstGeom>
          <a:ln w="12700">
            <a:miter lim="400000"/>
          </a:ln>
        </p:spPr>
      </p:pic>
      <p:sp>
        <p:nvSpPr>
          <p:cNvPr id="170" name="Shape 170"/>
          <p:cNvSpPr>
            <a:spLocks noGrp="1"/>
          </p:cNvSpPr>
          <p:nvPr>
            <p:ph type="title" idx="4294967295"/>
          </p:nvPr>
        </p:nvSpPr>
        <p:spPr>
          <a:xfrm>
            <a:off x="154015" y="4289466"/>
            <a:ext cx="4086000" cy="2321719"/>
          </a:xfrm>
          <a:prstGeom prst="rect">
            <a:avLst/>
          </a:prstGeom>
          <a:solidFill>
            <a:srgbClr val="DCDEE0"/>
          </a:solidFill>
        </p:spPr>
        <p:txBody>
          <a:bodyPr anchor="b">
            <a:normAutofit fontScale="90000"/>
          </a:bodyPr>
          <a:lstStyle>
            <a:lvl1pPr algn="l" defTabSz="350520">
              <a:defRPr sz="4800"/>
            </a:lvl1pPr>
          </a:lstStyle>
          <a:p>
            <a:r>
              <a:t>CERN’s controls middleware software for worldwide factory automation.</a:t>
            </a:r>
          </a:p>
        </p:txBody>
      </p:sp>
    </p:spTree>
    <p:extLst>
      <p:ext uri="{BB962C8B-B14F-4D97-AF65-F5344CB8AC3E}">
        <p14:creationId xmlns:p14="http://schemas.microsoft.com/office/powerpoint/2010/main" val="809826631"/>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2" name="pasted-image.png"/>
          <p:cNvPicPr>
            <a:picLocks noChangeAspect="1"/>
          </p:cNvPicPr>
          <p:nvPr/>
        </p:nvPicPr>
        <p:blipFill>
          <a:blip r:embed="rId3">
            <a:extLst/>
          </a:blip>
          <a:stretch>
            <a:fillRect/>
          </a:stretch>
        </p:blipFill>
        <p:spPr>
          <a:xfrm>
            <a:off x="0" y="-110966"/>
            <a:ext cx="9316489" cy="6968770"/>
          </a:xfrm>
          <a:prstGeom prst="rect">
            <a:avLst/>
          </a:prstGeom>
          <a:ln w="12700">
            <a:miter lim="400000"/>
          </a:ln>
        </p:spPr>
      </p:pic>
      <p:sp>
        <p:nvSpPr>
          <p:cNvPr id="173" name="Shape 173"/>
          <p:cNvSpPr>
            <a:spLocks noGrp="1"/>
          </p:cNvSpPr>
          <p:nvPr>
            <p:ph type="title" idx="4294967295"/>
          </p:nvPr>
        </p:nvSpPr>
        <p:spPr>
          <a:xfrm>
            <a:off x="154015" y="4289466"/>
            <a:ext cx="4086000" cy="2321719"/>
          </a:xfrm>
          <a:prstGeom prst="rect">
            <a:avLst/>
          </a:prstGeom>
          <a:solidFill>
            <a:srgbClr val="DCDEE0"/>
          </a:solidFill>
        </p:spPr>
        <p:txBody>
          <a:bodyPr anchor="b">
            <a:normAutofit fontScale="90000"/>
          </a:bodyPr>
          <a:lstStyle/>
          <a:p>
            <a:pPr defTabSz="221806">
              <a:defRPr sz="4320"/>
            </a:pPr>
            <a:r>
              <a:t>#EuropeForCulture</a:t>
            </a:r>
          </a:p>
          <a:p>
            <a:pPr defTabSz="221806">
              <a:defRPr sz="4320"/>
            </a:pPr>
            <a:endParaRPr/>
          </a:p>
          <a:p>
            <a:pPr defTabSz="221806">
              <a:defRPr sz="4320"/>
            </a:pPr>
            <a:r>
              <a:t>X-ray eyes for cultural heritage - Medipix chip</a:t>
            </a:r>
          </a:p>
        </p:txBody>
      </p:sp>
    </p:spTree>
    <p:extLst>
      <p:ext uri="{BB962C8B-B14F-4D97-AF65-F5344CB8AC3E}">
        <p14:creationId xmlns:p14="http://schemas.microsoft.com/office/powerpoint/2010/main" val="1001901088"/>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0" name="unknown.png"/>
          <p:cNvPicPr>
            <a:picLocks noChangeAspect="1"/>
          </p:cNvPicPr>
          <p:nvPr/>
        </p:nvPicPr>
        <p:blipFill>
          <a:blip r:embed="rId3">
            <a:extLst/>
          </a:blip>
          <a:stretch>
            <a:fillRect/>
          </a:stretch>
        </p:blipFill>
        <p:spPr>
          <a:xfrm>
            <a:off x="-709675" y="-753767"/>
            <a:ext cx="10313731" cy="8862222"/>
          </a:xfrm>
          <a:prstGeom prst="rect">
            <a:avLst/>
          </a:prstGeom>
          <a:ln w="12700">
            <a:miter lim="400000"/>
          </a:ln>
        </p:spPr>
      </p:pic>
      <p:sp>
        <p:nvSpPr>
          <p:cNvPr id="181" name="Shape 181"/>
          <p:cNvSpPr>
            <a:spLocks noGrp="1"/>
          </p:cNvSpPr>
          <p:nvPr>
            <p:ph type="body" sz="quarter" idx="1"/>
          </p:nvPr>
        </p:nvSpPr>
        <p:spPr>
          <a:xfrm>
            <a:off x="548186" y="257751"/>
            <a:ext cx="8047628" cy="830495"/>
          </a:xfrm>
          <a:prstGeom prst="rect">
            <a:avLst/>
          </a:prstGeom>
        </p:spPr>
        <p:txBody>
          <a:bodyPr>
            <a:noAutofit/>
          </a:bodyPr>
          <a:lstStyle>
            <a:lvl1pPr marL="0" indent="0" algn="ctr">
              <a:buSzTx/>
              <a:buNone/>
              <a:defRPr sz="4900"/>
            </a:lvl1pPr>
          </a:lstStyle>
          <a:p>
            <a:r>
              <a:rPr lang="en-US" sz="5625" dirty="0"/>
              <a:t>Building an Ecosystem</a:t>
            </a:r>
            <a:endParaRPr sz="5625" dirty="0"/>
          </a:p>
        </p:txBody>
      </p:sp>
    </p:spTree>
    <p:extLst>
      <p:ext uri="{BB962C8B-B14F-4D97-AF65-F5344CB8AC3E}">
        <p14:creationId xmlns:p14="http://schemas.microsoft.com/office/powerpoint/2010/main" val="1176057314"/>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4" name="unknown.pdf"/>
          <p:cNvPicPr>
            <a:picLocks noChangeAspect="1"/>
          </p:cNvPicPr>
          <p:nvPr/>
        </p:nvPicPr>
        <p:blipFill>
          <a:blip r:embed="rId2">
            <a:extLst/>
          </a:blip>
          <a:stretch>
            <a:fillRect/>
          </a:stretch>
        </p:blipFill>
        <p:spPr>
          <a:xfrm>
            <a:off x="-2114126" y="-1854928"/>
            <a:ext cx="13458093" cy="9515828"/>
          </a:xfrm>
          <a:prstGeom prst="rect">
            <a:avLst/>
          </a:prstGeom>
          <a:ln w="12700">
            <a:miter lim="400000"/>
          </a:ln>
        </p:spPr>
      </p:pic>
      <p:sp>
        <p:nvSpPr>
          <p:cNvPr id="225" name="Shape 225"/>
          <p:cNvSpPr>
            <a:spLocks noGrp="1"/>
          </p:cNvSpPr>
          <p:nvPr>
            <p:ph type="body" sz="quarter" idx="4294967295"/>
          </p:nvPr>
        </p:nvSpPr>
        <p:spPr>
          <a:xfrm>
            <a:off x="173536" y="310864"/>
            <a:ext cx="2807585" cy="2870582"/>
          </a:xfrm>
          <a:prstGeom prst="rect">
            <a:avLst/>
          </a:prstGeom>
        </p:spPr>
        <p:txBody>
          <a:bodyPr>
            <a:normAutofit fontScale="77500" lnSpcReduction="20000"/>
          </a:bodyPr>
          <a:lstStyle/>
          <a:p>
            <a:pPr marL="0" indent="0" defTabSz="386106">
              <a:spcBef>
                <a:spcPts val="2742"/>
              </a:spcBef>
              <a:buSzTx/>
              <a:buNone/>
              <a:defRPr sz="4606"/>
            </a:pPr>
            <a:r>
              <a:t>CERN BICs</a:t>
            </a:r>
          </a:p>
          <a:p>
            <a:pPr marL="0" indent="0" defTabSz="386106">
              <a:spcBef>
                <a:spcPts val="2742"/>
              </a:spcBef>
              <a:buSzTx/>
              <a:buNone/>
              <a:defRPr sz="3666"/>
            </a:pPr>
            <a:r>
              <a:t>CERN Network of 9 Member State Business Incubation Centres</a:t>
            </a:r>
          </a:p>
        </p:txBody>
      </p:sp>
    </p:spTree>
    <p:extLst>
      <p:ext uri="{BB962C8B-B14F-4D97-AF65-F5344CB8AC3E}">
        <p14:creationId xmlns:p14="http://schemas.microsoft.com/office/powerpoint/2010/main" val="4037960735"/>
      </p:ext>
    </p:extLst>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7" name="2018_kt_startups.png"/>
          <p:cNvPicPr>
            <a:picLocks noChangeAspect="1"/>
          </p:cNvPicPr>
          <p:nvPr/>
        </p:nvPicPr>
        <p:blipFill>
          <a:blip r:embed="rId3">
            <a:extLst/>
          </a:blip>
          <a:stretch>
            <a:fillRect/>
          </a:stretch>
        </p:blipFill>
        <p:spPr>
          <a:xfrm>
            <a:off x="1109863" y="-1318838"/>
            <a:ext cx="6716850" cy="9495676"/>
          </a:xfrm>
          <a:prstGeom prst="rect">
            <a:avLst/>
          </a:prstGeom>
          <a:ln w="12700">
            <a:miter lim="400000"/>
          </a:ln>
        </p:spPr>
      </p:pic>
    </p:spTree>
    <p:extLst>
      <p:ext uri="{BB962C8B-B14F-4D97-AF65-F5344CB8AC3E}">
        <p14:creationId xmlns:p14="http://schemas.microsoft.com/office/powerpoint/2010/main" val="3869913221"/>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Shape 231"/>
          <p:cNvSpPr>
            <a:spLocks noGrp="1"/>
          </p:cNvSpPr>
          <p:nvPr>
            <p:ph type="title"/>
          </p:nvPr>
        </p:nvSpPr>
        <p:spPr>
          <a:xfrm>
            <a:off x="669727" y="-148889"/>
            <a:ext cx="7804547" cy="1518048"/>
          </a:xfrm>
          <a:prstGeom prst="rect">
            <a:avLst/>
          </a:prstGeom>
        </p:spPr>
        <p:txBody>
          <a:bodyPr>
            <a:normAutofit fontScale="90000"/>
          </a:bodyPr>
          <a:lstStyle>
            <a:lvl1pPr>
              <a:defRPr sz="4300"/>
            </a:lvl1pPr>
          </a:lstStyle>
          <a:p>
            <a:r>
              <a:t>Start-ups accepted in Member State Business Incubation Centres in 2017</a:t>
            </a:r>
          </a:p>
        </p:txBody>
      </p:sp>
      <p:sp>
        <p:nvSpPr>
          <p:cNvPr id="232" name="Shape 232"/>
          <p:cNvSpPr/>
          <p:nvPr/>
        </p:nvSpPr>
        <p:spPr>
          <a:xfrm>
            <a:off x="544121" y="3400091"/>
            <a:ext cx="1788890" cy="504818"/>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nchor="ctr">
            <a:spAutoFit/>
          </a:bodyPr>
          <a:lstStyle/>
          <a:p>
            <a:pPr>
              <a:defRPr sz="2000"/>
            </a:pPr>
            <a:r>
              <a:rPr sz="1406"/>
              <a:t>D-beam</a:t>
            </a:r>
          </a:p>
          <a:p>
            <a:pPr>
              <a:defRPr sz="2000"/>
            </a:pPr>
            <a:r>
              <a:rPr sz="1406"/>
              <a:t>STFC-CERN BIC</a:t>
            </a:r>
          </a:p>
        </p:txBody>
      </p:sp>
      <p:sp>
        <p:nvSpPr>
          <p:cNvPr id="233" name="Shape 233"/>
          <p:cNvSpPr/>
          <p:nvPr/>
        </p:nvSpPr>
        <p:spPr>
          <a:xfrm>
            <a:off x="3551192" y="3400091"/>
            <a:ext cx="1788890" cy="504818"/>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nchor="ctr">
            <a:spAutoFit/>
          </a:bodyPr>
          <a:lstStyle/>
          <a:p>
            <a:pPr>
              <a:defRPr sz="2000"/>
            </a:pPr>
            <a:r>
              <a:rPr sz="1406"/>
              <a:t>FEAC Engineering</a:t>
            </a:r>
          </a:p>
          <a:p>
            <a:pPr>
              <a:defRPr sz="2000"/>
            </a:pPr>
            <a:r>
              <a:rPr sz="1406"/>
              <a:t>Technopolis BIC</a:t>
            </a:r>
          </a:p>
        </p:txBody>
      </p:sp>
      <p:sp>
        <p:nvSpPr>
          <p:cNvPr id="234" name="Shape 234"/>
          <p:cNvSpPr/>
          <p:nvPr/>
        </p:nvSpPr>
        <p:spPr>
          <a:xfrm>
            <a:off x="1540944" y="5933463"/>
            <a:ext cx="1788890" cy="504818"/>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nchor="ctr">
            <a:spAutoFit/>
          </a:bodyPr>
          <a:lstStyle/>
          <a:p>
            <a:pPr>
              <a:defRPr sz="2000"/>
            </a:pPr>
            <a:r>
              <a:rPr sz="1406"/>
              <a:t>Safetyn </a:t>
            </a:r>
          </a:p>
          <a:p>
            <a:pPr>
              <a:defRPr sz="2000"/>
            </a:pPr>
            <a:r>
              <a:rPr sz="1406"/>
              <a:t>InnoGEX BIC</a:t>
            </a:r>
          </a:p>
        </p:txBody>
      </p:sp>
      <p:pic>
        <p:nvPicPr>
          <p:cNvPr id="235" name="Screen Shot 2018-03-09 at 12.09.16.png"/>
          <p:cNvPicPr>
            <a:picLocks noChangeAspect="1"/>
          </p:cNvPicPr>
          <p:nvPr/>
        </p:nvPicPr>
        <p:blipFill>
          <a:blip r:embed="rId3">
            <a:extLst/>
          </a:blip>
          <a:stretch>
            <a:fillRect/>
          </a:stretch>
        </p:blipFill>
        <p:spPr>
          <a:xfrm>
            <a:off x="398409" y="1238589"/>
            <a:ext cx="2080313" cy="2080312"/>
          </a:xfrm>
          <a:prstGeom prst="rect">
            <a:avLst/>
          </a:prstGeom>
          <a:ln w="12700">
            <a:miter lim="400000"/>
          </a:ln>
        </p:spPr>
      </p:pic>
      <p:pic>
        <p:nvPicPr>
          <p:cNvPr id="236" name="pasted-image.tiff"/>
          <p:cNvPicPr>
            <a:picLocks noChangeAspect="1"/>
          </p:cNvPicPr>
          <p:nvPr/>
        </p:nvPicPr>
        <p:blipFill>
          <a:blip r:embed="rId4">
            <a:extLst/>
          </a:blip>
          <a:stretch>
            <a:fillRect/>
          </a:stretch>
        </p:blipFill>
        <p:spPr>
          <a:xfrm>
            <a:off x="3405481" y="1238589"/>
            <a:ext cx="2080313" cy="2080312"/>
          </a:xfrm>
          <a:prstGeom prst="rect">
            <a:avLst/>
          </a:prstGeom>
          <a:ln w="12700">
            <a:miter lim="400000"/>
          </a:ln>
        </p:spPr>
      </p:pic>
      <p:pic>
        <p:nvPicPr>
          <p:cNvPr id="237" name="unknown.png"/>
          <p:cNvPicPr>
            <a:picLocks noChangeAspect="1"/>
          </p:cNvPicPr>
          <p:nvPr/>
        </p:nvPicPr>
        <p:blipFill>
          <a:blip r:embed="rId5">
            <a:extLst/>
          </a:blip>
          <a:stretch>
            <a:fillRect/>
          </a:stretch>
        </p:blipFill>
        <p:spPr>
          <a:xfrm>
            <a:off x="5982646" y="1305409"/>
            <a:ext cx="2911079" cy="1946673"/>
          </a:xfrm>
          <a:prstGeom prst="rect">
            <a:avLst/>
          </a:prstGeom>
          <a:ln w="12700">
            <a:miter lim="400000"/>
          </a:ln>
        </p:spPr>
      </p:pic>
      <p:sp>
        <p:nvSpPr>
          <p:cNvPr id="238" name="Shape 238"/>
          <p:cNvSpPr/>
          <p:nvPr/>
        </p:nvSpPr>
        <p:spPr>
          <a:xfrm>
            <a:off x="6543741" y="3400091"/>
            <a:ext cx="1788890" cy="504818"/>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nchor="ctr">
            <a:spAutoFit/>
          </a:bodyPr>
          <a:lstStyle/>
          <a:p>
            <a:pPr>
              <a:defRPr sz="2000"/>
            </a:pPr>
            <a:r>
              <a:rPr sz="1406"/>
              <a:t>RHiZOM</a:t>
            </a:r>
          </a:p>
          <a:p>
            <a:pPr>
              <a:defRPr sz="2000"/>
            </a:pPr>
            <a:r>
              <a:rPr sz="1406"/>
              <a:t>InnoGEX BIC</a:t>
            </a:r>
          </a:p>
        </p:txBody>
      </p:sp>
      <p:pic>
        <p:nvPicPr>
          <p:cNvPr id="239" name="pasted-image.tiff"/>
          <p:cNvPicPr>
            <a:picLocks noChangeAspect="1"/>
          </p:cNvPicPr>
          <p:nvPr/>
        </p:nvPicPr>
        <p:blipFill>
          <a:blip r:embed="rId6">
            <a:extLst/>
          </a:blip>
          <a:stretch>
            <a:fillRect/>
          </a:stretch>
        </p:blipFill>
        <p:spPr>
          <a:xfrm>
            <a:off x="5350627" y="4264232"/>
            <a:ext cx="2578861" cy="1450610"/>
          </a:xfrm>
          <a:prstGeom prst="rect">
            <a:avLst/>
          </a:prstGeom>
          <a:ln w="12700">
            <a:miter lim="400000"/>
          </a:ln>
        </p:spPr>
      </p:pic>
      <p:sp>
        <p:nvSpPr>
          <p:cNvPr id="240" name="Shape 240"/>
          <p:cNvSpPr/>
          <p:nvPr/>
        </p:nvSpPr>
        <p:spPr>
          <a:xfrm>
            <a:off x="5835011" y="5933463"/>
            <a:ext cx="1788890" cy="504818"/>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nchor="ctr">
            <a:spAutoFit/>
          </a:bodyPr>
          <a:lstStyle/>
          <a:p>
            <a:pPr>
              <a:defRPr sz="2000"/>
            </a:pPr>
            <a:r>
              <a:rPr sz="1406"/>
              <a:t>ADVACAM Oy</a:t>
            </a:r>
          </a:p>
          <a:p>
            <a:pPr>
              <a:defRPr sz="2000"/>
            </a:pPr>
            <a:r>
              <a:rPr sz="1406"/>
              <a:t>Finnish BIC</a:t>
            </a:r>
          </a:p>
        </p:txBody>
      </p:sp>
      <p:pic>
        <p:nvPicPr>
          <p:cNvPr id="241" name="unknown.png"/>
          <p:cNvPicPr>
            <a:picLocks noChangeAspect="1"/>
          </p:cNvPicPr>
          <p:nvPr/>
        </p:nvPicPr>
        <p:blipFill>
          <a:blip r:embed="rId7">
            <a:extLst/>
          </a:blip>
          <a:stretch>
            <a:fillRect/>
          </a:stretch>
        </p:blipFill>
        <p:spPr>
          <a:xfrm>
            <a:off x="857591" y="4695929"/>
            <a:ext cx="3639186" cy="587216"/>
          </a:xfrm>
          <a:prstGeom prst="rect">
            <a:avLst/>
          </a:prstGeom>
          <a:ln w="12700">
            <a:miter lim="400000"/>
          </a:ln>
        </p:spPr>
      </p:pic>
    </p:spTree>
    <p:extLst>
      <p:ext uri="{BB962C8B-B14F-4D97-AF65-F5344CB8AC3E}">
        <p14:creationId xmlns:p14="http://schemas.microsoft.com/office/powerpoint/2010/main" val="237628985"/>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Did you know?</a:t>
            </a:r>
          </a:p>
        </p:txBody>
      </p:sp>
      <p:pic>
        <p:nvPicPr>
          <p:cNvPr id="5"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126822" y="3148806"/>
            <a:ext cx="3876675" cy="2846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 name="Picture 5" descr="62417_650_550_0_0_0_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3920" y="274320"/>
            <a:ext cx="3567091" cy="2683550"/>
          </a:xfrm>
          <a:prstGeom prst="rect">
            <a:avLst/>
          </a:prstGeom>
        </p:spPr>
      </p:pic>
      <p:pic>
        <p:nvPicPr>
          <p:cNvPr id="3" name="Picture 2"/>
          <p:cNvPicPr>
            <a:picLocks noChangeAspect="1"/>
          </p:cNvPicPr>
          <p:nvPr/>
        </p:nvPicPr>
        <p:blipFill>
          <a:blip r:embed="rId4"/>
          <a:stretch>
            <a:fillRect/>
          </a:stretch>
        </p:blipFill>
        <p:spPr>
          <a:xfrm>
            <a:off x="457200" y="1576838"/>
            <a:ext cx="4497428" cy="2995162"/>
          </a:xfrm>
          <a:prstGeom prst="rect">
            <a:avLst/>
          </a:prstGeom>
        </p:spPr>
      </p:pic>
    </p:spTree>
    <p:extLst>
      <p:ext uri="{BB962C8B-B14F-4D97-AF65-F5344CB8AC3E}">
        <p14:creationId xmlns:p14="http://schemas.microsoft.com/office/powerpoint/2010/main" val="13205292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6EADA-F5DA-994C-9D34-512A74F754BA}"/>
              </a:ext>
            </a:extLst>
          </p:cNvPr>
          <p:cNvSpPr>
            <a:spLocks noGrp="1"/>
          </p:cNvSpPr>
          <p:nvPr>
            <p:ph type="title"/>
          </p:nvPr>
        </p:nvSpPr>
        <p:spPr/>
        <p:txBody>
          <a:bodyPr/>
          <a:lstStyle/>
          <a:p>
            <a:r>
              <a:rPr lang="fr-FR" dirty="0" err="1"/>
              <a:t>Why</a:t>
            </a:r>
            <a:r>
              <a:rPr lang="fr-FR" dirty="0"/>
              <a:t> </a:t>
            </a:r>
            <a:r>
              <a:rPr lang="fr-FR" dirty="0" err="1"/>
              <a:t>this</a:t>
            </a:r>
            <a:r>
              <a:rPr lang="fr-FR" dirty="0"/>
              <a:t> training?</a:t>
            </a:r>
          </a:p>
        </p:txBody>
      </p:sp>
      <p:sp>
        <p:nvSpPr>
          <p:cNvPr id="3" name="Text Placeholder 2">
            <a:extLst>
              <a:ext uri="{FF2B5EF4-FFF2-40B4-BE49-F238E27FC236}">
                <a16:creationId xmlns:a16="http://schemas.microsoft.com/office/drawing/2014/main" id="{0D3D10D4-844D-3847-AF18-39D4BE01CBB2}"/>
              </a:ext>
            </a:extLst>
          </p:cNvPr>
          <p:cNvSpPr>
            <a:spLocks noGrp="1"/>
          </p:cNvSpPr>
          <p:nvPr>
            <p:ph type="body" idx="1"/>
          </p:nvPr>
        </p:nvSpPr>
        <p:spPr/>
        <p:txBody>
          <a:bodyPr>
            <a:normAutofit fontScale="92500" lnSpcReduction="20000"/>
          </a:bodyPr>
          <a:lstStyle/>
          <a:p>
            <a:r>
              <a:rPr lang="fr-FR" dirty="0" err="1"/>
              <a:t>Increase</a:t>
            </a:r>
            <a:r>
              <a:rPr lang="fr-FR" dirty="0"/>
              <a:t> </a:t>
            </a:r>
            <a:r>
              <a:rPr lang="fr-FR" dirty="0" err="1"/>
              <a:t>visibility</a:t>
            </a:r>
            <a:r>
              <a:rPr lang="fr-FR" dirty="0"/>
              <a:t> of KT </a:t>
            </a:r>
            <a:r>
              <a:rPr lang="fr-FR" dirty="0" err="1"/>
              <a:t>within</a:t>
            </a:r>
            <a:r>
              <a:rPr lang="fr-FR" dirty="0"/>
              <a:t> CERN and </a:t>
            </a:r>
            <a:r>
              <a:rPr lang="fr-FR" dirty="0" err="1"/>
              <a:t>illustrate</a:t>
            </a:r>
            <a:r>
              <a:rPr lang="fr-FR" dirty="0"/>
              <a:t> </a:t>
            </a:r>
            <a:r>
              <a:rPr lang="fr-FR" dirty="0" err="1"/>
              <a:t>what</a:t>
            </a:r>
            <a:r>
              <a:rPr lang="fr-FR" dirty="0"/>
              <a:t> services </a:t>
            </a:r>
            <a:r>
              <a:rPr lang="fr-FR" dirty="0" err="1"/>
              <a:t>we</a:t>
            </a:r>
            <a:r>
              <a:rPr lang="fr-FR" dirty="0"/>
              <a:t> </a:t>
            </a:r>
            <a:r>
              <a:rPr lang="fr-FR" dirty="0" err="1"/>
              <a:t>offer</a:t>
            </a:r>
            <a:r>
              <a:rPr lang="fr-FR" dirty="0"/>
              <a:t> </a:t>
            </a:r>
            <a:r>
              <a:rPr lang="fr-FR" dirty="0" err="1"/>
              <a:t>within</a:t>
            </a:r>
            <a:r>
              <a:rPr lang="fr-FR" dirty="0"/>
              <a:t> the </a:t>
            </a:r>
            <a:r>
              <a:rPr lang="fr-FR" dirty="0" err="1"/>
              <a:t>Organization</a:t>
            </a:r>
            <a:endParaRPr lang="fr-FR" dirty="0"/>
          </a:p>
          <a:p>
            <a:r>
              <a:rPr lang="en-US" dirty="0"/>
              <a:t>Patents are an important source of information in addition to scientific publications, and can help you in you research project</a:t>
            </a:r>
          </a:p>
          <a:p>
            <a:r>
              <a:rPr lang="en-US" dirty="0"/>
              <a:t>Patents are an important topic in industry</a:t>
            </a:r>
          </a:p>
          <a:p>
            <a:r>
              <a:rPr lang="en-US" dirty="0"/>
              <a:t>What the course will cover: very brief intro to IP, more specific intro to patents, how to search in patent databases</a:t>
            </a:r>
          </a:p>
          <a:p>
            <a:r>
              <a:rPr lang="en-US" dirty="0"/>
              <a:t>What the course will not cover: specifics of how to draft a patent, how to apply for a patent.</a:t>
            </a:r>
          </a:p>
          <a:p>
            <a:endParaRPr lang="en-US" dirty="0"/>
          </a:p>
        </p:txBody>
      </p:sp>
    </p:spTree>
    <p:extLst>
      <p:ext uri="{BB962C8B-B14F-4D97-AF65-F5344CB8AC3E}">
        <p14:creationId xmlns:p14="http://schemas.microsoft.com/office/powerpoint/2010/main" val="368636162"/>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Shape 315"/>
          <p:cNvSpPr/>
          <p:nvPr/>
        </p:nvSpPr>
        <p:spPr>
          <a:xfrm>
            <a:off x="3224769" y="4980863"/>
            <a:ext cx="2930290" cy="396712"/>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lgn="l" defTabSz="457200">
              <a:defRPr sz="3000" u="sng">
                <a:solidFill>
                  <a:srgbClr val="0000FF"/>
                </a:solidFill>
                <a:uFill>
                  <a:solidFill>
                    <a:srgbClr val="0000FF"/>
                  </a:solidFill>
                </a:uFill>
                <a:latin typeface="+mj-lt"/>
                <a:ea typeface="+mj-ea"/>
                <a:cs typeface="+mj-cs"/>
                <a:sym typeface="Helvetica"/>
                <a:hlinkClick r:id="" action="ppaction://noaction"/>
              </a:defRPr>
            </a:lvl1pPr>
          </a:lstStyle>
          <a:p>
            <a:pPr>
              <a:defRPr u="none">
                <a:solidFill>
                  <a:srgbClr val="094A8E"/>
                </a:solidFill>
                <a:uFillTx/>
              </a:defRPr>
            </a:pPr>
            <a:r>
              <a:rPr sz="2109">
                <a:hlinkClick r:id="rId2"/>
              </a:rPr>
              <a:t>Find out more at kt.cern</a:t>
            </a:r>
          </a:p>
        </p:txBody>
      </p:sp>
      <p:pic>
        <p:nvPicPr>
          <p:cNvPr id="316" name="image58.pdf"/>
          <p:cNvPicPr>
            <a:picLocks noChangeAspect="1"/>
          </p:cNvPicPr>
          <p:nvPr/>
        </p:nvPicPr>
        <p:blipFill>
          <a:blip r:embed="rId3">
            <a:extLst/>
          </a:blip>
          <a:stretch>
            <a:fillRect/>
          </a:stretch>
        </p:blipFill>
        <p:spPr>
          <a:xfrm>
            <a:off x="3222998" y="1978461"/>
            <a:ext cx="2911079" cy="2875360"/>
          </a:xfrm>
          <a:prstGeom prst="rect">
            <a:avLst/>
          </a:prstGeom>
          <a:ln w="12700">
            <a:miter lim="400000"/>
          </a:ln>
        </p:spPr>
      </p:pic>
    </p:spTree>
    <p:extLst>
      <p:ext uri="{BB962C8B-B14F-4D97-AF65-F5344CB8AC3E}">
        <p14:creationId xmlns:p14="http://schemas.microsoft.com/office/powerpoint/2010/main" val="2030760230"/>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1752600" y="228600"/>
            <a:ext cx="6705600" cy="685800"/>
          </a:xfrm>
          <a:effectLst>
            <a:outerShdw blurRad="63500" dist="38099" dir="2700000" algn="ctr" rotWithShape="0">
              <a:schemeClr val="tx1">
                <a:alpha val="74997"/>
              </a:schemeClr>
            </a:outerShdw>
          </a:effectLst>
        </p:spPr>
        <p:txBody>
          <a:bodyPr anchor="ctr"/>
          <a:lstStyle/>
          <a:p>
            <a:pPr eaLnBrk="1" hangingPunct="1">
              <a:defRPr/>
            </a:pPr>
            <a:r>
              <a:rPr lang="en-GB" dirty="0">
                <a:solidFill>
                  <a:schemeClr val="accent1"/>
                </a:solidFill>
                <a:effectLst>
                  <a:outerShdw blurRad="38100" dist="38100" dir="2700000">
                    <a:srgbClr val="000000"/>
                  </a:outerShdw>
                </a:effectLst>
                <a:ea typeface="+mj-ea"/>
                <a:cs typeface="+mj-cs"/>
              </a:rPr>
              <a:t>The Mission of CERN</a:t>
            </a:r>
          </a:p>
        </p:txBody>
      </p:sp>
      <p:sp>
        <p:nvSpPr>
          <p:cNvPr id="37892" name="Rectangle 1028"/>
          <p:cNvSpPr>
            <a:spLocks noGrp="1" noChangeArrowheads="1"/>
          </p:cNvSpPr>
          <p:nvPr>
            <p:ph type="body" idx="4294967295"/>
          </p:nvPr>
        </p:nvSpPr>
        <p:spPr>
          <a:xfrm>
            <a:off x="228600" y="1600200"/>
            <a:ext cx="6172200" cy="5181600"/>
          </a:xfrm>
        </p:spPr>
        <p:txBody>
          <a:bodyPr/>
          <a:lstStyle/>
          <a:p>
            <a:pPr eaLnBrk="1" hangingPunct="1">
              <a:lnSpc>
                <a:spcPct val="90000"/>
              </a:lnSpc>
              <a:buClrTx/>
              <a:buFont typeface="Wingdings" charset="2"/>
              <a:buChar char="q"/>
              <a:defRPr/>
            </a:pPr>
            <a:r>
              <a:rPr lang="en-GB" sz="2400" dirty="0">
                <a:solidFill>
                  <a:srgbClr val="FCF933"/>
                </a:solidFill>
                <a:effectLst>
                  <a:outerShdw blurRad="50800" dist="38100" dir="2700000" algn="tl" rotWithShape="0">
                    <a:srgbClr val="000000"/>
                  </a:outerShdw>
                </a:effectLst>
                <a:ea typeface="+mn-ea"/>
                <a:cs typeface="+mn-cs"/>
              </a:rPr>
              <a:t>Push back </a:t>
            </a:r>
            <a:r>
              <a:rPr lang="en-GB" sz="2400" dirty="0">
                <a:solidFill>
                  <a:srgbClr val="FFFFFF"/>
                </a:solidFill>
                <a:effectLst>
                  <a:outerShdw blurRad="50800" dist="38100" dir="2700000" algn="tl" rotWithShape="0">
                    <a:srgbClr val="000000"/>
                  </a:outerShdw>
                </a:effectLst>
                <a:ea typeface="+mn-ea"/>
                <a:cs typeface="+mn-cs"/>
              </a:rPr>
              <a:t>the frontiers of knowledge</a:t>
            </a:r>
          </a:p>
          <a:p>
            <a:pPr eaLnBrk="1" hangingPunct="1">
              <a:lnSpc>
                <a:spcPct val="90000"/>
              </a:lnSpc>
              <a:buClrTx/>
              <a:buFont typeface="Wingdings" pitchFamily="-112" charset="2"/>
              <a:buNone/>
              <a:defRPr/>
            </a:pPr>
            <a:r>
              <a:rPr lang="en-GB" sz="2400" dirty="0">
                <a:solidFill>
                  <a:srgbClr val="FFFFFF"/>
                </a:solidFill>
                <a:effectLst>
                  <a:outerShdw blurRad="50800" dist="38100" dir="2700000" algn="tl" rotWithShape="0">
                    <a:srgbClr val="000000"/>
                  </a:outerShdw>
                </a:effectLst>
                <a:ea typeface="+mn-ea"/>
                <a:cs typeface="+mn-cs"/>
              </a:rPr>
              <a:t>	</a:t>
            </a:r>
            <a:r>
              <a:rPr lang="en-GB" sz="1600" dirty="0">
                <a:solidFill>
                  <a:srgbClr val="FFFFFF"/>
                </a:solidFill>
                <a:effectLst>
                  <a:outerShdw blurRad="50800" dist="38100" dir="2700000" algn="tl" rotWithShape="0">
                    <a:srgbClr val="000000"/>
                  </a:outerShdw>
                </a:effectLst>
                <a:ea typeface="+mn-ea"/>
                <a:cs typeface="+mn-cs"/>
              </a:rPr>
              <a:t>E.g. the secrets of the Big Bang …what was the matter like within the first moments of the Universe’s existence?</a:t>
            </a:r>
          </a:p>
          <a:p>
            <a:pPr eaLnBrk="1" hangingPunct="1">
              <a:lnSpc>
                <a:spcPct val="90000"/>
              </a:lnSpc>
              <a:buClrTx/>
              <a:defRPr/>
            </a:pPr>
            <a:endParaRPr lang="en-GB" sz="1600" dirty="0">
              <a:solidFill>
                <a:srgbClr val="FFFFFF"/>
              </a:solidFill>
              <a:effectLst>
                <a:outerShdw blurRad="50800" dist="38100" dir="2700000" algn="tl" rotWithShape="0">
                  <a:srgbClr val="000000"/>
                </a:outerShdw>
              </a:effectLst>
              <a:ea typeface="+mn-ea"/>
              <a:cs typeface="+mn-cs"/>
            </a:endParaRPr>
          </a:p>
          <a:p>
            <a:pPr eaLnBrk="1" hangingPunct="1">
              <a:lnSpc>
                <a:spcPct val="90000"/>
              </a:lnSpc>
              <a:buClrTx/>
              <a:buFont typeface="Wingdings" charset="2"/>
              <a:buChar char="q"/>
              <a:defRPr/>
            </a:pPr>
            <a:r>
              <a:rPr lang="en-GB" sz="2400" dirty="0">
                <a:solidFill>
                  <a:srgbClr val="FCF933"/>
                </a:solidFill>
                <a:effectLst>
                  <a:outerShdw blurRad="50800" dist="38100" dir="2700000" algn="tl" rotWithShape="0">
                    <a:srgbClr val="000000"/>
                  </a:outerShdw>
                </a:effectLst>
                <a:ea typeface="+mn-ea"/>
                <a:cs typeface="+mn-cs"/>
              </a:rPr>
              <a:t>Develop</a:t>
            </a:r>
            <a:r>
              <a:rPr lang="en-GB" sz="2400" dirty="0">
                <a:solidFill>
                  <a:srgbClr val="FFFFFF"/>
                </a:solidFill>
                <a:effectLst>
                  <a:outerShdw blurRad="50800" dist="38100" dir="2700000" algn="tl" rotWithShape="0">
                    <a:srgbClr val="000000"/>
                  </a:outerShdw>
                </a:effectLst>
                <a:ea typeface="+mn-ea"/>
                <a:cs typeface="+mn-cs"/>
              </a:rPr>
              <a:t> new technologies for accelerators and detectors</a:t>
            </a:r>
          </a:p>
          <a:p>
            <a:pPr eaLnBrk="1" hangingPunct="1">
              <a:lnSpc>
                <a:spcPct val="90000"/>
              </a:lnSpc>
              <a:buClrTx/>
              <a:buFont typeface="Wingdings" pitchFamily="-112" charset="2"/>
              <a:buNone/>
              <a:defRPr/>
            </a:pPr>
            <a:r>
              <a:rPr lang="en-GB" sz="2400" dirty="0">
                <a:solidFill>
                  <a:srgbClr val="FFFFFF"/>
                </a:solidFill>
                <a:effectLst>
                  <a:outerShdw blurRad="50800" dist="38100" dir="2700000" algn="tl" rotWithShape="0">
                    <a:srgbClr val="000000"/>
                  </a:outerShdw>
                </a:effectLst>
                <a:ea typeface="+mn-ea"/>
                <a:cs typeface="+mn-cs"/>
              </a:rPr>
              <a:t>	</a:t>
            </a:r>
            <a:r>
              <a:rPr lang="en-GB" sz="1600" dirty="0">
                <a:solidFill>
                  <a:srgbClr val="FFFFFF"/>
                </a:solidFill>
                <a:effectLst>
                  <a:outerShdw blurRad="50800" dist="38100" dir="2700000" algn="tl" rotWithShape="0">
                    <a:srgbClr val="000000"/>
                  </a:outerShdw>
                </a:effectLst>
                <a:ea typeface="+mn-ea"/>
                <a:cs typeface="+mn-cs"/>
              </a:rPr>
              <a:t>Information technology - the Web and the GRID</a:t>
            </a:r>
          </a:p>
          <a:p>
            <a:pPr eaLnBrk="1" hangingPunct="1">
              <a:lnSpc>
                <a:spcPct val="90000"/>
              </a:lnSpc>
              <a:buClrTx/>
              <a:buFont typeface="Wingdings" pitchFamily="-112" charset="2"/>
              <a:buNone/>
              <a:defRPr/>
            </a:pPr>
            <a:r>
              <a:rPr lang="en-GB" sz="1600" dirty="0">
                <a:solidFill>
                  <a:srgbClr val="FFFFFF"/>
                </a:solidFill>
                <a:effectLst>
                  <a:outerShdw blurRad="50800" dist="38100" dir="2700000" algn="tl" rotWithShape="0">
                    <a:srgbClr val="000000"/>
                  </a:outerShdw>
                </a:effectLst>
                <a:ea typeface="+mn-ea"/>
                <a:cs typeface="+mn-cs"/>
              </a:rPr>
              <a:t>	Medicine - diagnosis and therapy</a:t>
            </a:r>
            <a:endParaRPr lang="en-GB" sz="2400" dirty="0">
              <a:solidFill>
                <a:srgbClr val="FFFFFF"/>
              </a:solidFill>
              <a:effectLst>
                <a:outerShdw blurRad="50800" dist="38100" dir="2700000" algn="tl" rotWithShape="0">
                  <a:srgbClr val="000000"/>
                </a:outerShdw>
              </a:effectLst>
              <a:ea typeface="+mn-ea"/>
              <a:cs typeface="+mn-cs"/>
            </a:endParaRPr>
          </a:p>
          <a:p>
            <a:pPr eaLnBrk="1" hangingPunct="1">
              <a:lnSpc>
                <a:spcPct val="90000"/>
              </a:lnSpc>
              <a:buClrTx/>
              <a:defRPr/>
            </a:pPr>
            <a:endParaRPr lang="en-GB" sz="2400" dirty="0">
              <a:solidFill>
                <a:srgbClr val="FFFFFF"/>
              </a:solidFill>
              <a:effectLst>
                <a:outerShdw blurRad="50800" dist="38100" dir="2700000" algn="tl" rotWithShape="0">
                  <a:srgbClr val="000000"/>
                </a:outerShdw>
              </a:effectLst>
              <a:ea typeface="+mn-ea"/>
              <a:cs typeface="+mn-cs"/>
            </a:endParaRPr>
          </a:p>
          <a:p>
            <a:pPr eaLnBrk="1" hangingPunct="1">
              <a:lnSpc>
                <a:spcPct val="90000"/>
              </a:lnSpc>
              <a:buClrTx/>
              <a:buFont typeface="Wingdings" charset="2"/>
              <a:buChar char="q"/>
              <a:defRPr/>
            </a:pPr>
            <a:r>
              <a:rPr lang="en-GB" sz="2400" dirty="0">
                <a:solidFill>
                  <a:srgbClr val="FCF933"/>
                </a:solidFill>
                <a:effectLst>
                  <a:outerShdw blurRad="50800" dist="38100" dir="2700000" algn="tl" rotWithShape="0">
                    <a:srgbClr val="000000"/>
                  </a:outerShdw>
                </a:effectLst>
                <a:ea typeface="+mn-ea"/>
                <a:cs typeface="+mn-cs"/>
              </a:rPr>
              <a:t>Train</a:t>
            </a:r>
            <a:r>
              <a:rPr lang="en-GB" sz="2400" dirty="0">
                <a:solidFill>
                  <a:srgbClr val="FFFFFF"/>
                </a:solidFill>
                <a:effectLst>
                  <a:outerShdw blurRad="50800" dist="38100" dir="2700000" algn="tl" rotWithShape="0">
                    <a:srgbClr val="000000"/>
                  </a:outerShdw>
                </a:effectLst>
                <a:ea typeface="+mn-ea"/>
                <a:cs typeface="+mn-cs"/>
              </a:rPr>
              <a:t> scientists and engineers of tomorrow</a:t>
            </a:r>
          </a:p>
          <a:p>
            <a:pPr eaLnBrk="1" hangingPunct="1">
              <a:lnSpc>
                <a:spcPct val="90000"/>
              </a:lnSpc>
              <a:buClrTx/>
              <a:defRPr/>
            </a:pPr>
            <a:endParaRPr lang="en-GB" sz="2400" dirty="0">
              <a:solidFill>
                <a:srgbClr val="FFFFFF"/>
              </a:solidFill>
              <a:effectLst>
                <a:outerShdw blurRad="50800" dist="38100" dir="2700000" algn="tl" rotWithShape="0">
                  <a:srgbClr val="000000"/>
                </a:outerShdw>
              </a:effectLst>
              <a:ea typeface="+mn-ea"/>
              <a:cs typeface="+mn-cs"/>
            </a:endParaRPr>
          </a:p>
          <a:p>
            <a:pPr eaLnBrk="1" hangingPunct="1">
              <a:lnSpc>
                <a:spcPct val="90000"/>
              </a:lnSpc>
              <a:buClrTx/>
              <a:buFont typeface="Wingdings" charset="2"/>
              <a:buChar char="q"/>
              <a:defRPr/>
            </a:pPr>
            <a:r>
              <a:rPr lang="en-GB" sz="2400" dirty="0">
                <a:solidFill>
                  <a:srgbClr val="FCF933"/>
                </a:solidFill>
                <a:effectLst>
                  <a:outerShdw blurRad="50800" dist="38100" dir="2700000" algn="tl" rotWithShape="0">
                    <a:srgbClr val="000000"/>
                  </a:outerShdw>
                </a:effectLst>
                <a:ea typeface="+mn-ea"/>
                <a:cs typeface="+mn-cs"/>
              </a:rPr>
              <a:t>Unite</a:t>
            </a:r>
            <a:r>
              <a:rPr lang="en-GB" sz="2400" dirty="0">
                <a:solidFill>
                  <a:srgbClr val="FFFFFF"/>
                </a:solidFill>
                <a:effectLst>
                  <a:outerShdw blurRad="50800" dist="38100" dir="2700000" algn="tl" rotWithShape="0">
                    <a:srgbClr val="000000"/>
                  </a:outerShdw>
                </a:effectLst>
                <a:ea typeface="+mn-ea"/>
                <a:cs typeface="+mn-cs"/>
              </a:rPr>
              <a:t> people from different countries and cultures</a:t>
            </a:r>
            <a:endParaRPr lang="en-GB" sz="2000" dirty="0">
              <a:solidFill>
                <a:srgbClr val="FFFFFF"/>
              </a:solidFill>
              <a:effectLst>
                <a:outerShdw blurRad="50800" dist="38100" dir="2700000" algn="tl" rotWithShape="0">
                  <a:srgbClr val="000000"/>
                </a:outerShdw>
              </a:effectLst>
              <a:ea typeface="+mn-ea"/>
              <a:cs typeface="+mn-cs"/>
            </a:endParaRPr>
          </a:p>
        </p:txBody>
      </p:sp>
      <p:pic>
        <p:nvPicPr>
          <p:cNvPr id="37894" name="Picture 1030" descr="einstein-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618413" y="990600"/>
            <a:ext cx="1217612"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896" name="Picture 1032" descr="PET_Alzheime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159625" y="2838450"/>
            <a:ext cx="1828800" cy="13716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897" name="Picture 1033" descr="Grid_globe_V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483225" y="2819400"/>
            <a:ext cx="1600200" cy="1349375"/>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898" name="Picture 1034" descr="Picture 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867400" y="4425950"/>
            <a:ext cx="1447800" cy="1058863"/>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904" name="Picture 1040" descr="Picture 3"/>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423150" y="4427538"/>
            <a:ext cx="1568450" cy="1058862"/>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905" name="Picture 1041" descr="Picture 2"/>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6248400" y="1219200"/>
            <a:ext cx="1265238" cy="1255713"/>
          </a:xfrm>
          <a:prstGeom prst="rect">
            <a:avLst/>
          </a:prstGeom>
          <a:noFill/>
          <a:ln w="9525">
            <a:noFill/>
            <a:miter lim="800000"/>
            <a:headEnd/>
            <a:tailEnd/>
          </a:ln>
          <a:effectLst>
            <a:outerShdw blurRad="63500" dist="38099" dir="2700000" algn="ctr" rotWithShape="0">
              <a:srgbClr val="000000">
                <a:alpha val="74997"/>
              </a:srgbClr>
            </a:outerShdw>
          </a:effectLst>
        </p:spPr>
      </p:pic>
      <p:grpSp>
        <p:nvGrpSpPr>
          <p:cNvPr id="2" name="Group 15"/>
          <p:cNvGrpSpPr/>
          <p:nvPr/>
        </p:nvGrpSpPr>
        <p:grpSpPr>
          <a:xfrm>
            <a:off x="0" y="0"/>
            <a:ext cx="1714500" cy="1304925"/>
            <a:chOff x="0" y="0"/>
            <a:chExt cx="1714500" cy="1304925"/>
          </a:xfrm>
        </p:grpSpPr>
        <p:sp>
          <p:nvSpPr>
            <p:cNvPr id="16389" name="Rectangle 3"/>
            <p:cNvSpPr>
              <a:spLocks noChangeArrowheads="1"/>
            </p:cNvSpPr>
            <p:nvPr/>
          </p:nvSpPr>
          <p:spPr bwMode="auto">
            <a:xfrm>
              <a:off x="609600" y="457200"/>
              <a:ext cx="533400" cy="381000"/>
            </a:xfrm>
            <a:prstGeom prst="rect">
              <a:avLst/>
            </a:prstGeom>
            <a:solidFill>
              <a:schemeClr val="accent1"/>
            </a:solidFill>
            <a:ln w="9525">
              <a:noFill/>
              <a:miter lim="800000"/>
              <a:headEnd/>
              <a:tailEnd/>
            </a:ln>
          </p:spPr>
          <p:txBody>
            <a:bodyPr wrap="none" anchor="ctr">
              <a:prstTxWarp prst="textNoShape">
                <a:avLst/>
              </a:prstTxWarp>
            </a:bodyPr>
            <a:lstStyle/>
            <a:p>
              <a:pPr fontAlgn="base">
                <a:spcBef>
                  <a:spcPct val="0"/>
                </a:spcBef>
                <a:spcAft>
                  <a:spcPct val="0"/>
                </a:spcAft>
              </a:pPr>
              <a:endParaRPr lang="en-US" sz="2400" dirty="0">
                <a:solidFill>
                  <a:srgbClr val="000000"/>
                </a:solidFill>
                <a:latin typeface="Arial" charset="0"/>
                <a:ea typeface="ＭＳ Ｐゴシック" charset="-128"/>
                <a:cs typeface="ＭＳ Ｐゴシック" charset="-128"/>
              </a:endParaRPr>
            </a:p>
          </p:txBody>
        </p:sp>
        <p:pic>
          <p:nvPicPr>
            <p:cNvPr id="16399" name="Picture 13" descr="Picture 21"/>
            <p:cNvPicPr>
              <a:picLocks noChangeAspect="1" noChangeArrowheads="1"/>
            </p:cNvPicPr>
            <p:nvPr/>
          </p:nvPicPr>
          <p:blipFill>
            <a:blip r:embed="rId9"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0" y="0"/>
              <a:ext cx="1714500" cy="1304925"/>
            </a:xfrm>
            <a:prstGeom prst="rect">
              <a:avLst/>
            </a:prstGeom>
            <a:noFill/>
            <a:ln w="9525">
              <a:noFill/>
              <a:miter lim="800000"/>
              <a:headEnd/>
              <a:tailEnd/>
            </a:ln>
          </p:spPr>
        </p:pic>
      </p:grpSp>
      <p:pic>
        <p:nvPicPr>
          <p:cNvPr id="3" name="Picture 2"/>
          <p:cNvPicPr>
            <a:picLocks noChangeAspect="1"/>
          </p:cNvPicPr>
          <p:nvPr/>
        </p:nvPicPr>
        <p:blipFill rotWithShape="1">
          <a:blip r:embed="rId10" cstate="email">
            <a:extLst>
              <a:ext uri="{28A0092B-C50C-407E-A947-70E740481C1C}">
                <a14:useLocalDpi xmlns:a14="http://schemas.microsoft.com/office/drawing/2010/main"/>
              </a:ext>
            </a:extLst>
          </a:blip>
          <a:srcRect/>
          <a:stretch/>
        </p:blipFill>
        <p:spPr>
          <a:xfrm>
            <a:off x="6516216" y="5540069"/>
            <a:ext cx="2376264" cy="1273307"/>
          </a:xfrm>
          <a:prstGeom prst="rect">
            <a:avLst/>
          </a:prstGeom>
        </p:spPr>
      </p:pic>
    </p:spTree>
    <p:extLst>
      <p:ext uri="{BB962C8B-B14F-4D97-AF65-F5344CB8AC3E}">
        <p14:creationId xmlns:p14="http://schemas.microsoft.com/office/powerpoint/2010/main" val="45649298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7892">
                                            <p:txEl>
                                              <p:pRg st="0" end="0"/>
                                            </p:txEl>
                                          </p:spTgt>
                                        </p:tgtEl>
                                        <p:attrNameLst>
                                          <p:attrName>style.visibility</p:attrName>
                                        </p:attrNameLst>
                                      </p:cBhvr>
                                      <p:to>
                                        <p:strVal val="visible"/>
                                      </p:to>
                                    </p:set>
                                    <p:animEffect transition="in" filter="fade">
                                      <p:cBhvr>
                                        <p:cTn id="13" dur="1000"/>
                                        <p:tgtEl>
                                          <p:spTgt spid="37892">
                                            <p:txEl>
                                              <p:pRg st="0" end="0"/>
                                            </p:txEl>
                                          </p:spTgt>
                                        </p:tgtEl>
                                      </p:cBhvr>
                                    </p:animEffect>
                                  </p:childTnLst>
                                </p:cTn>
                              </p:par>
                            </p:childTnLst>
                          </p:cTn>
                        </p:par>
                        <p:par>
                          <p:cTn id="14" fill="hold">
                            <p:stCondLst>
                              <p:cond delay="2000"/>
                            </p:stCondLst>
                            <p:childTnLst>
                              <p:par>
                                <p:cTn id="15" presetID="10" presetClass="entr" presetSubtype="0" fill="hold" grpId="0" nodeType="afterEffect">
                                  <p:stCondLst>
                                    <p:cond delay="0"/>
                                  </p:stCondLst>
                                  <p:childTnLst>
                                    <p:set>
                                      <p:cBhvr>
                                        <p:cTn id="16" dur="1" fill="hold">
                                          <p:stCondLst>
                                            <p:cond delay="0"/>
                                          </p:stCondLst>
                                        </p:cTn>
                                        <p:tgtEl>
                                          <p:spTgt spid="37892">
                                            <p:txEl>
                                              <p:pRg st="1" end="1"/>
                                            </p:txEl>
                                          </p:spTgt>
                                        </p:tgtEl>
                                        <p:attrNameLst>
                                          <p:attrName>style.visibility</p:attrName>
                                        </p:attrNameLst>
                                      </p:cBhvr>
                                      <p:to>
                                        <p:strVal val="visible"/>
                                      </p:to>
                                    </p:set>
                                    <p:animEffect transition="in" filter="fade">
                                      <p:cBhvr>
                                        <p:cTn id="17" dur="1000"/>
                                        <p:tgtEl>
                                          <p:spTgt spid="37892">
                                            <p:txEl>
                                              <p:pRg st="1" end="1"/>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7905"/>
                                        </p:tgtEl>
                                        <p:attrNameLst>
                                          <p:attrName>style.visibility</p:attrName>
                                        </p:attrNameLst>
                                      </p:cBhvr>
                                      <p:to>
                                        <p:strVal val="visible"/>
                                      </p:to>
                                    </p:set>
                                    <p:animEffect transition="in" filter="fade">
                                      <p:cBhvr>
                                        <p:cTn id="20" dur="1000"/>
                                        <p:tgtEl>
                                          <p:spTgt spid="37905"/>
                                        </p:tgtEl>
                                      </p:cBhvr>
                                    </p:animEffect>
                                  </p:childTnLst>
                                </p:cTn>
                              </p:par>
                              <p:par>
                                <p:cTn id="21" presetID="10" presetClass="entr" presetSubtype="0" fill="hold" nodeType="withEffect">
                                  <p:stCondLst>
                                    <p:cond delay="0"/>
                                  </p:stCondLst>
                                  <p:childTnLst>
                                    <p:set>
                                      <p:cBhvr>
                                        <p:cTn id="22" dur="1" fill="hold">
                                          <p:stCondLst>
                                            <p:cond delay="0"/>
                                          </p:stCondLst>
                                        </p:cTn>
                                        <p:tgtEl>
                                          <p:spTgt spid="37894"/>
                                        </p:tgtEl>
                                        <p:attrNameLst>
                                          <p:attrName>style.visibility</p:attrName>
                                        </p:attrNameLst>
                                      </p:cBhvr>
                                      <p:to>
                                        <p:strVal val="visible"/>
                                      </p:to>
                                    </p:set>
                                    <p:animEffect transition="in" filter="fade">
                                      <p:cBhvr>
                                        <p:cTn id="23" dur="1000"/>
                                        <p:tgtEl>
                                          <p:spTgt spid="3789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7892">
                                            <p:txEl>
                                              <p:pRg st="3" end="3"/>
                                            </p:txEl>
                                          </p:spTgt>
                                        </p:tgtEl>
                                        <p:attrNameLst>
                                          <p:attrName>style.visibility</p:attrName>
                                        </p:attrNameLst>
                                      </p:cBhvr>
                                      <p:to>
                                        <p:strVal val="visible"/>
                                      </p:to>
                                    </p:set>
                                    <p:animEffect transition="in" filter="fade">
                                      <p:cBhvr>
                                        <p:cTn id="28" dur="1000"/>
                                        <p:tgtEl>
                                          <p:spTgt spid="37892">
                                            <p:txEl>
                                              <p:pRg st="3" end="3"/>
                                            </p:txEl>
                                          </p:spTgt>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37892">
                                            <p:txEl>
                                              <p:pRg st="4" end="4"/>
                                            </p:txEl>
                                          </p:spTgt>
                                        </p:tgtEl>
                                        <p:attrNameLst>
                                          <p:attrName>style.visibility</p:attrName>
                                        </p:attrNameLst>
                                      </p:cBhvr>
                                      <p:to>
                                        <p:strVal val="visible"/>
                                      </p:to>
                                    </p:set>
                                    <p:animEffect transition="in" filter="fade">
                                      <p:cBhvr>
                                        <p:cTn id="32" dur="1000"/>
                                        <p:tgtEl>
                                          <p:spTgt spid="37892">
                                            <p:txEl>
                                              <p:pRg st="4" end="4"/>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7897"/>
                                        </p:tgtEl>
                                        <p:attrNameLst>
                                          <p:attrName>style.visibility</p:attrName>
                                        </p:attrNameLst>
                                      </p:cBhvr>
                                      <p:to>
                                        <p:strVal val="visible"/>
                                      </p:to>
                                    </p:set>
                                    <p:animEffect transition="in" filter="fade">
                                      <p:cBhvr>
                                        <p:cTn id="35" dur="1000"/>
                                        <p:tgtEl>
                                          <p:spTgt spid="37897"/>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37892">
                                            <p:txEl>
                                              <p:pRg st="5" end="5"/>
                                            </p:txEl>
                                          </p:spTgt>
                                        </p:tgtEl>
                                        <p:attrNameLst>
                                          <p:attrName>style.visibility</p:attrName>
                                        </p:attrNameLst>
                                      </p:cBhvr>
                                      <p:to>
                                        <p:strVal val="visible"/>
                                      </p:to>
                                    </p:set>
                                    <p:animEffect transition="in" filter="fade">
                                      <p:cBhvr>
                                        <p:cTn id="39" dur="1000"/>
                                        <p:tgtEl>
                                          <p:spTgt spid="37892">
                                            <p:txEl>
                                              <p:pRg st="5" end="5"/>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37896"/>
                                        </p:tgtEl>
                                        <p:attrNameLst>
                                          <p:attrName>style.visibility</p:attrName>
                                        </p:attrNameLst>
                                      </p:cBhvr>
                                      <p:to>
                                        <p:strVal val="visible"/>
                                      </p:to>
                                    </p:set>
                                    <p:animEffect transition="in" filter="fade">
                                      <p:cBhvr>
                                        <p:cTn id="42" dur="1000"/>
                                        <p:tgtEl>
                                          <p:spTgt spid="3789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7892">
                                            <p:txEl>
                                              <p:pRg st="7" end="7"/>
                                            </p:txEl>
                                          </p:spTgt>
                                        </p:tgtEl>
                                        <p:attrNameLst>
                                          <p:attrName>style.visibility</p:attrName>
                                        </p:attrNameLst>
                                      </p:cBhvr>
                                      <p:to>
                                        <p:strVal val="visible"/>
                                      </p:to>
                                    </p:set>
                                    <p:animEffect transition="in" filter="fade">
                                      <p:cBhvr>
                                        <p:cTn id="47" dur="1000"/>
                                        <p:tgtEl>
                                          <p:spTgt spid="37892">
                                            <p:txEl>
                                              <p:pRg st="7" end="7"/>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37898"/>
                                        </p:tgtEl>
                                        <p:attrNameLst>
                                          <p:attrName>style.visibility</p:attrName>
                                        </p:attrNameLst>
                                      </p:cBhvr>
                                      <p:to>
                                        <p:strVal val="visible"/>
                                      </p:to>
                                    </p:set>
                                    <p:animEffect transition="in" filter="fade">
                                      <p:cBhvr>
                                        <p:cTn id="50" dur="1000"/>
                                        <p:tgtEl>
                                          <p:spTgt spid="37898"/>
                                        </p:tgtEl>
                                      </p:cBhvr>
                                    </p:animEffect>
                                  </p:childTnLst>
                                </p:cTn>
                              </p:par>
                              <p:par>
                                <p:cTn id="51" presetID="10" presetClass="entr" presetSubtype="0" fill="hold" nodeType="withEffect">
                                  <p:stCondLst>
                                    <p:cond delay="0"/>
                                  </p:stCondLst>
                                  <p:childTnLst>
                                    <p:set>
                                      <p:cBhvr>
                                        <p:cTn id="52" dur="1" fill="hold">
                                          <p:stCondLst>
                                            <p:cond delay="0"/>
                                          </p:stCondLst>
                                        </p:cTn>
                                        <p:tgtEl>
                                          <p:spTgt spid="37904"/>
                                        </p:tgtEl>
                                        <p:attrNameLst>
                                          <p:attrName>style.visibility</p:attrName>
                                        </p:attrNameLst>
                                      </p:cBhvr>
                                      <p:to>
                                        <p:strVal val="visible"/>
                                      </p:to>
                                    </p:set>
                                    <p:animEffect transition="in" filter="fade">
                                      <p:cBhvr>
                                        <p:cTn id="53" dur="1000"/>
                                        <p:tgtEl>
                                          <p:spTgt spid="37904"/>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37892">
                                            <p:txEl>
                                              <p:pRg st="9" end="9"/>
                                            </p:txEl>
                                          </p:spTgt>
                                        </p:tgtEl>
                                        <p:attrNameLst>
                                          <p:attrName>style.visibility</p:attrName>
                                        </p:attrNameLst>
                                      </p:cBhvr>
                                      <p:to>
                                        <p:strVal val="visible"/>
                                      </p:to>
                                    </p:set>
                                    <p:animEffect transition="in" filter="fade">
                                      <p:cBhvr>
                                        <p:cTn id="58" dur="1000"/>
                                        <p:tgtEl>
                                          <p:spTgt spid="37892">
                                            <p:txEl>
                                              <p:pRg st="9" end="9"/>
                                            </p:txEl>
                                          </p:spTgt>
                                        </p:tgtEl>
                                      </p:cBhvr>
                                    </p:animEffect>
                                  </p:childTnLst>
                                </p:cTn>
                              </p:par>
                            </p:childTnLst>
                          </p:cTn>
                        </p:par>
                        <p:par>
                          <p:cTn id="59" fill="hold">
                            <p:stCondLst>
                              <p:cond delay="1000"/>
                            </p:stCondLst>
                            <p:childTnLst>
                              <p:par>
                                <p:cTn id="60" presetID="10" presetClass="entr" presetSubtype="0" fill="hold" nodeType="after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fade">
                                      <p:cBhvr>
                                        <p:cTn id="6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956946" y="136453"/>
            <a:ext cx="1281257" cy="959449"/>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defTabSz="914353"/>
            <a:endParaRPr lang="en-US">
              <a:solidFill>
                <a:srgbClr val="FFFFFF"/>
              </a:solidFill>
            </a:endParaRPr>
          </a:p>
        </p:txBody>
      </p:sp>
      <p:sp>
        <p:nvSpPr>
          <p:cNvPr id="8" name="Title 7"/>
          <p:cNvSpPr>
            <a:spLocks noGrp="1"/>
          </p:cNvSpPr>
          <p:nvPr>
            <p:ph type="title"/>
          </p:nvPr>
        </p:nvSpPr>
        <p:spPr/>
        <p:txBody>
          <a:bodyPr>
            <a:normAutofit/>
          </a:bodyPr>
          <a:lstStyle/>
          <a:p>
            <a:r>
              <a:rPr lang="en-US" dirty="0"/>
              <a:t>KT Mission</a:t>
            </a:r>
            <a:endParaRPr lang="en-GB" dirty="0"/>
          </a:p>
        </p:txBody>
      </p:sp>
      <p:sp>
        <p:nvSpPr>
          <p:cNvPr id="9" name="Content Placeholder 8"/>
          <p:cNvSpPr>
            <a:spLocks noGrp="1"/>
          </p:cNvSpPr>
          <p:nvPr>
            <p:ph idx="1"/>
          </p:nvPr>
        </p:nvSpPr>
        <p:spPr>
          <a:xfrm>
            <a:off x="457199" y="1325607"/>
            <a:ext cx="8226855" cy="4667421"/>
          </a:xfrm>
        </p:spPr>
        <p:txBody>
          <a:bodyPr>
            <a:normAutofit/>
          </a:bodyPr>
          <a:lstStyle/>
          <a:p>
            <a:pPr marL="36574" indent="0">
              <a:buNone/>
            </a:pPr>
            <a:r>
              <a:rPr lang="en-US" sz="2400" dirty="0"/>
              <a:t>Maximize the technological and knowledge return to society, in particular through Member States industry</a:t>
            </a:r>
          </a:p>
          <a:p>
            <a:pPr marL="36574" indent="0">
              <a:buNone/>
            </a:pPr>
            <a:endParaRPr lang="en-US" sz="2400" dirty="0"/>
          </a:p>
          <a:p>
            <a:pPr marL="36574" indent="0">
              <a:buNone/>
            </a:pPr>
            <a:r>
              <a:rPr lang="en-US" sz="2400" dirty="0"/>
              <a:t>Promote CERN’s image as a center of excellence for technology and innovation</a:t>
            </a:r>
          </a:p>
          <a:p>
            <a:pPr marL="36574" indent="0">
              <a:buNone/>
            </a:pPr>
            <a:endParaRPr lang="en-US" sz="2400" dirty="0"/>
          </a:p>
          <a:p>
            <a:pPr marL="36574" indent="0">
              <a:buNone/>
            </a:pPr>
            <a:r>
              <a:rPr lang="en-US" sz="2400" dirty="0"/>
              <a:t>Demonstrate the importance and impact of fundamental research investments</a:t>
            </a:r>
          </a:p>
          <a:p>
            <a:pPr marL="36574" indent="0">
              <a:buNone/>
            </a:pPr>
            <a:endParaRPr lang="en-US" sz="2400" dirty="0"/>
          </a:p>
          <a:p>
            <a:pPr marL="36574" indent="0">
              <a:buNone/>
            </a:pPr>
            <a:r>
              <a:rPr lang="en-US" sz="2400" dirty="0">
                <a:solidFill>
                  <a:srgbClr val="FF0000"/>
                </a:solidFill>
              </a:rPr>
              <a:t>Key words are dissemination and impact</a:t>
            </a:r>
            <a:endParaRPr lang="en-US" sz="2400" dirty="0"/>
          </a:p>
          <a:p>
            <a:endParaRPr lang="en-GB" dirty="0"/>
          </a:p>
        </p:txBody>
      </p:sp>
    </p:spTree>
    <p:extLst>
      <p:ext uri="{BB962C8B-B14F-4D97-AF65-F5344CB8AC3E}">
        <p14:creationId xmlns:p14="http://schemas.microsoft.com/office/powerpoint/2010/main" val="7233938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Shape 146"/>
          <p:cNvSpPr>
            <a:spLocks noGrp="1"/>
          </p:cNvSpPr>
          <p:nvPr>
            <p:ph type="title"/>
          </p:nvPr>
        </p:nvSpPr>
        <p:spPr>
          <a:xfrm>
            <a:off x="3158352" y="-153433"/>
            <a:ext cx="4868854" cy="1977863"/>
          </a:xfrm>
          <a:prstGeom prst="rect">
            <a:avLst/>
          </a:prstGeom>
        </p:spPr>
        <p:txBody>
          <a:bodyPr/>
          <a:lstStyle>
            <a:lvl1pPr algn="l">
              <a:defRPr sz="4900"/>
            </a:lvl1pPr>
          </a:lstStyle>
          <a:p>
            <a:r>
              <a:t>From CERN Technologies …</a:t>
            </a:r>
          </a:p>
        </p:txBody>
      </p:sp>
      <p:sp>
        <p:nvSpPr>
          <p:cNvPr id="147" name="Shape 147"/>
          <p:cNvSpPr/>
          <p:nvPr/>
        </p:nvSpPr>
        <p:spPr>
          <a:xfrm>
            <a:off x="3799124" y="4933495"/>
            <a:ext cx="6538030" cy="1977863"/>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nchor="ctr">
            <a:normAutofit/>
          </a:bodyPr>
          <a:lstStyle>
            <a:lvl1pPr>
              <a:defRPr sz="4900"/>
            </a:lvl1pPr>
          </a:lstStyle>
          <a:p>
            <a:r>
              <a:rPr sz="3445"/>
              <a:t>… to Society</a:t>
            </a:r>
          </a:p>
        </p:txBody>
      </p:sp>
      <p:pic>
        <p:nvPicPr>
          <p:cNvPr id="148" name="infographie_1_update.pdf"/>
          <p:cNvPicPr>
            <a:picLocks noChangeAspect="1"/>
          </p:cNvPicPr>
          <p:nvPr/>
        </p:nvPicPr>
        <p:blipFill>
          <a:blip r:embed="rId3">
            <a:extLst/>
          </a:blip>
          <a:stretch>
            <a:fillRect/>
          </a:stretch>
        </p:blipFill>
        <p:spPr>
          <a:xfrm>
            <a:off x="579535" y="665145"/>
            <a:ext cx="6943359" cy="5786478"/>
          </a:xfrm>
          <a:prstGeom prst="rect">
            <a:avLst/>
          </a:prstGeom>
          <a:ln w="12700">
            <a:miter lim="400000"/>
          </a:ln>
        </p:spPr>
      </p:pic>
    </p:spTree>
    <p:extLst>
      <p:ext uri="{BB962C8B-B14F-4D97-AF65-F5344CB8AC3E}">
        <p14:creationId xmlns:p14="http://schemas.microsoft.com/office/powerpoint/2010/main" val="3547010140"/>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NAO_accelerator.jpg"/>
          <p:cNvPicPr>
            <a:picLocks noChangeAspect="1"/>
          </p:cNvPicPr>
          <p:nvPr/>
        </p:nvPicPr>
        <p:blipFill rotWithShape="1">
          <a:blip r:embed="rId2" cstate="email">
            <a:extLst>
              <a:ext uri="{28A0092B-C50C-407E-A947-70E740481C1C}">
                <a14:useLocalDpi xmlns:a14="http://schemas.microsoft.com/office/drawing/2010/main"/>
              </a:ext>
            </a:extLst>
          </a:blip>
          <a:srcRect t="-413"/>
          <a:stretch/>
        </p:blipFill>
        <p:spPr>
          <a:xfrm>
            <a:off x="-1862240" y="-282179"/>
            <a:ext cx="11127189" cy="7377011"/>
          </a:xfrm>
          <a:prstGeom prst="rect">
            <a:avLst/>
          </a:prstGeom>
          <a:noFill/>
          <a:ln>
            <a:noFill/>
          </a:ln>
        </p:spPr>
      </p:pic>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89158" y="418982"/>
            <a:ext cx="3597642" cy="2491367"/>
          </a:xfrm>
          <a:prstGeom prst="rect">
            <a:avLst/>
          </a:prstGeom>
          <a:noFill/>
          <a:ln w="28575" cmpd="sng">
            <a:solidFill>
              <a:schemeClr val="tx2"/>
            </a:solidFill>
          </a:ln>
        </p:spPr>
      </p:pic>
    </p:spTree>
    <p:extLst>
      <p:ext uri="{BB962C8B-B14F-4D97-AF65-F5344CB8AC3E}">
        <p14:creationId xmlns:p14="http://schemas.microsoft.com/office/powerpoint/2010/main" val="337073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0159" y="-517485"/>
            <a:ext cx="11304537" cy="7531692"/>
          </a:xfrm>
          <a:prstGeom prst="rect">
            <a:avLst/>
          </a:prstGeom>
          <a:noFill/>
          <a:ln>
            <a:noFill/>
          </a:ln>
        </p:spPr>
      </p:pic>
    </p:spTree>
    <p:extLst>
      <p:ext uri="{BB962C8B-B14F-4D97-AF65-F5344CB8AC3E}">
        <p14:creationId xmlns:p14="http://schemas.microsoft.com/office/powerpoint/2010/main" val="11201608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5" descr="PN5395_05"/>
          <p:cNvPicPr>
            <a:picLocks noChangeAspect="1" noChangeArrowheads="1"/>
          </p:cNvPicPr>
          <p:nvPr/>
        </p:nvPicPr>
        <p:blipFill>
          <a:blip r:embed="rId2" cstate="print"/>
          <a:srcRect/>
          <a:stretch>
            <a:fillRect/>
          </a:stretch>
        </p:blipFill>
        <p:spPr bwMode="auto">
          <a:xfrm>
            <a:off x="0" y="-1"/>
            <a:ext cx="9144000" cy="6878973"/>
          </a:xfrm>
          <a:prstGeom prst="rect">
            <a:avLst/>
          </a:prstGeom>
          <a:noFill/>
          <a:ln w="9525">
            <a:noFill/>
            <a:miter lim="800000"/>
            <a:headEnd/>
            <a:tailEnd/>
          </a:ln>
        </p:spPr>
      </p:pic>
    </p:spTree>
    <p:extLst>
      <p:ext uri="{BB962C8B-B14F-4D97-AF65-F5344CB8AC3E}">
        <p14:creationId xmlns:p14="http://schemas.microsoft.com/office/powerpoint/2010/main" val="22481302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94087"/>
            <a:ext cx="10502121" cy="6988253"/>
          </a:xfrm>
          <a:prstGeom prst="rect">
            <a:avLst/>
          </a:prstGeom>
          <a:noFill/>
          <a:ln>
            <a:noFill/>
          </a:ln>
        </p:spPr>
      </p:pic>
    </p:spTree>
    <p:extLst>
      <p:ext uri="{BB962C8B-B14F-4D97-AF65-F5344CB8AC3E}">
        <p14:creationId xmlns:p14="http://schemas.microsoft.com/office/powerpoint/2010/main" val="3460556786"/>
      </p:ext>
    </p:extLst>
  </p:cSld>
  <p:clrMapOvr>
    <a:masterClrMapping/>
  </p:clrMapOvr>
</p:sld>
</file>

<file path=ppt/theme/theme1.xml><?xml version="1.0" encoding="utf-8"?>
<a:theme xmlns:a="http://schemas.openxmlformats.org/drawingml/2006/main" name="slidemaster">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Bold Stripes">
  <a:themeElements>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fontScheme name="Bold Stripes">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lnDef>
  </a:objectDefaults>
  <a:extraClrSchemeLst>
    <a:extraClrScheme>
      <a:clrScheme name="Bold Stripes 1">
        <a:dk1>
          <a:srgbClr val="356677"/>
        </a:dk1>
        <a:lt1>
          <a:srgbClr val="FFFFFF"/>
        </a:lt1>
        <a:dk2>
          <a:srgbClr val="3E798E"/>
        </a:dk2>
        <a:lt2>
          <a:srgbClr val="FFFFCC"/>
        </a:lt2>
        <a:accent1>
          <a:srgbClr val="7FA0B1"/>
        </a:accent1>
        <a:accent2>
          <a:srgbClr val="3A7184"/>
        </a:accent2>
        <a:accent3>
          <a:srgbClr val="AFBEC6"/>
        </a:accent3>
        <a:accent4>
          <a:srgbClr val="DADADA"/>
        </a:accent4>
        <a:accent5>
          <a:srgbClr val="C0CDD5"/>
        </a:accent5>
        <a:accent6>
          <a:srgbClr val="346677"/>
        </a:accent6>
        <a:hlink>
          <a:srgbClr val="FFBF0B"/>
        </a:hlink>
        <a:folHlink>
          <a:srgbClr val="CC9900"/>
        </a:folHlink>
      </a:clrScheme>
      <a:clrMap bg1="dk2" tx1="lt1" bg2="dk1" tx2="lt2" accent1="accent1" accent2="accent2" accent3="accent3" accent4="accent4" accent5="accent5" accent6="accent6" hlink="hlink" folHlink="folHlink"/>
    </a:extraClrScheme>
    <a:extraClrScheme>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clrMap bg1="lt1" tx1="dk1" bg2="lt2" tx2="dk2" accent1="accent1" accent2="accent2" accent3="accent3" accent4="accent4" accent5="accent5" accent6="accent6" hlink="hlink" folHlink="folHlink"/>
    </a:extraClrScheme>
    <a:extraClrScheme>
      <a:clrScheme name="Bold Stripes 3">
        <a:dk1>
          <a:srgbClr val="000000"/>
        </a:dk1>
        <a:lt1>
          <a:srgbClr val="EAEAEA"/>
        </a:lt1>
        <a:dk2>
          <a:srgbClr val="000000"/>
        </a:dk2>
        <a:lt2>
          <a:srgbClr val="EAEAEA"/>
        </a:lt2>
        <a:accent1>
          <a:srgbClr val="FFFFFF"/>
        </a:accent1>
        <a:accent2>
          <a:srgbClr val="DDDDDD"/>
        </a:accent2>
        <a:accent3>
          <a:srgbClr val="F3F3F3"/>
        </a:accent3>
        <a:accent4>
          <a:srgbClr val="000000"/>
        </a:accent4>
        <a:accent5>
          <a:srgbClr val="FFFFFF"/>
        </a:accent5>
        <a:accent6>
          <a:srgbClr val="C8C8C8"/>
        </a:accent6>
        <a:hlink>
          <a:srgbClr val="777777"/>
        </a:hlink>
        <a:folHlink>
          <a:srgbClr val="969696"/>
        </a:folHlink>
      </a:clrScheme>
      <a:clrMap bg1="lt1" tx1="dk1" bg2="lt2" tx2="dk2" accent1="accent1" accent2="accent2" accent3="accent3" accent4="accent4" accent5="accent5" accent6="accent6" hlink="hlink" folHlink="folHlink"/>
    </a:extraClrScheme>
    <a:extraClrScheme>
      <a:clrScheme name="Bold Stripes 4">
        <a:dk1>
          <a:srgbClr val="492417"/>
        </a:dk1>
        <a:lt1>
          <a:srgbClr val="D4D5C3"/>
        </a:lt1>
        <a:dk2>
          <a:srgbClr val="6E4900"/>
        </a:dk2>
        <a:lt2>
          <a:srgbClr val="B9BA9C"/>
        </a:lt2>
        <a:accent1>
          <a:srgbClr val="DBD8CF"/>
        </a:accent1>
        <a:accent2>
          <a:srgbClr val="C7C8B0"/>
        </a:accent2>
        <a:accent3>
          <a:srgbClr val="E6E7DE"/>
        </a:accent3>
        <a:accent4>
          <a:srgbClr val="3D1D12"/>
        </a:accent4>
        <a:accent5>
          <a:srgbClr val="EAE9E4"/>
        </a:accent5>
        <a:accent6>
          <a:srgbClr val="B4B59F"/>
        </a:accent6>
        <a:hlink>
          <a:srgbClr val="CC9900"/>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slidemaster.potm</Template>
  <TotalTime>5574</TotalTime>
  <Words>899</Words>
  <Application>Microsoft Macintosh PowerPoint</Application>
  <PresentationFormat>On-screen Show (4:3)</PresentationFormat>
  <Paragraphs>94</Paragraphs>
  <Slides>21</Slides>
  <Notes>10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21</vt:i4>
      </vt:variant>
    </vt:vector>
  </HeadingPairs>
  <TitlesOfParts>
    <vt:vector size="29" baseType="lpstr">
      <vt:lpstr>ＭＳ Ｐゴシック</vt:lpstr>
      <vt:lpstr>Arial</vt:lpstr>
      <vt:lpstr>Calibri</vt:lpstr>
      <vt:lpstr>Helvetica</vt:lpstr>
      <vt:lpstr>Helvetica Neue</vt:lpstr>
      <vt:lpstr>Wingdings</vt:lpstr>
      <vt:lpstr>slidemaster</vt:lpstr>
      <vt:lpstr>Bold Stripes</vt:lpstr>
      <vt:lpstr>PowerPoint Presentation</vt:lpstr>
      <vt:lpstr>Did you know?</vt:lpstr>
      <vt:lpstr>The Mission of CERN</vt:lpstr>
      <vt:lpstr>KT Mission</vt:lpstr>
      <vt:lpstr>From CERN Technologies …</vt:lpstr>
      <vt:lpstr>PowerPoint Presentation</vt:lpstr>
      <vt:lpstr>PowerPoint Presentation</vt:lpstr>
      <vt:lpstr>PowerPoint Presentation</vt:lpstr>
      <vt:lpstr>PowerPoint Presentation</vt:lpstr>
      <vt:lpstr>“How can machine learning improve vaccine production?”  CERN - Sanofi</vt:lpstr>
      <vt:lpstr>CERN-MEDICIS  First medical isotopes produced </vt:lpstr>
      <vt:lpstr>Centre Nationale Etudes Spatiales - CNES partnership with CERN</vt:lpstr>
      <vt:lpstr>Neasens -  A start-up to tackle radon gas risk</vt:lpstr>
      <vt:lpstr>CERN’s controls middleware software for worldwide factory automation.</vt:lpstr>
      <vt:lpstr>#EuropeForCulture  X-ray eyes for cultural heritage - Medipix chip</vt:lpstr>
      <vt:lpstr>PowerPoint Presentation</vt:lpstr>
      <vt:lpstr>PowerPoint Presentation</vt:lpstr>
      <vt:lpstr>PowerPoint Presentation</vt:lpstr>
      <vt:lpstr>Start-ups accepted in Member State Business Incubation Centres in 2017</vt:lpstr>
      <vt:lpstr>Why this training?</vt:lpstr>
      <vt:lpstr>PowerPoint Presentation</vt:lpstr>
    </vt:vector>
  </TitlesOfParts>
  <Company>CERN</Company>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Vetle Nilsen</dc:creator>
  <cp:lastModifiedBy>Giovanni Anelli</cp:lastModifiedBy>
  <cp:revision>269</cp:revision>
  <cp:lastPrinted>2014-05-18T21:51:35Z</cp:lastPrinted>
  <dcterms:created xsi:type="dcterms:W3CDTF">2012-03-07T13:21:43Z</dcterms:created>
  <dcterms:modified xsi:type="dcterms:W3CDTF">2018-03-20T07:52:37Z</dcterms:modified>
</cp:coreProperties>
</file>