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56" r:id="rId3"/>
    <p:sldId id="270" r:id="rId4"/>
    <p:sldId id="261" r:id="rId5"/>
    <p:sldId id="266" r:id="rId6"/>
    <p:sldId id="263" r:id="rId7"/>
    <p:sldId id="267" r:id="rId8"/>
    <p:sldId id="268" r:id="rId9"/>
    <p:sldId id="264" r:id="rId10"/>
    <p:sldId id="265" r:id="rId11"/>
    <p:sldId id="269" r:id="rId12"/>
    <p:sldId id="258" r:id="rId13"/>
    <p:sldId id="259" r:id="rId14"/>
    <p:sldId id="260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590" y="6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scha Lüdeke" userId="b3b7062b30c1e729" providerId="Windows Live" clId="Web-{C51C55DE-C58F-4177-A820-C7E9B74FD4B2}"/>
    <pc:docChg chg="modSld">
      <pc:chgData name="Sascha Lüdeke" userId="b3b7062b30c1e729" providerId="Windows Live" clId="Web-{C51C55DE-C58F-4177-A820-C7E9B74FD4B2}" dt="2018-03-16T07:49:43.688" v="6"/>
      <pc:docMkLst>
        <pc:docMk/>
      </pc:docMkLst>
      <pc:sldChg chg="addSp delSp modSp">
        <pc:chgData name="Sascha Lüdeke" userId="b3b7062b30c1e729" providerId="Windows Live" clId="Web-{C51C55DE-C58F-4177-A820-C7E9B74FD4B2}" dt="2018-03-16T07:49:43.688" v="6"/>
        <pc:sldMkLst>
          <pc:docMk/>
          <pc:sldMk cId="3082017241" sldId="260"/>
        </pc:sldMkLst>
        <pc:picChg chg="add del mod">
          <ac:chgData name="Sascha Lüdeke" userId="b3b7062b30c1e729" providerId="Windows Live" clId="Web-{C51C55DE-C58F-4177-A820-C7E9B74FD4B2}" dt="2018-03-16T07:49:43.688" v="6"/>
          <ac:picMkLst>
            <pc:docMk/>
            <pc:sldMk cId="3082017241" sldId="260"/>
            <ac:picMk id="6" creationId="{B0CB2139-9E5C-4910-9264-7D984CDCAA8C}"/>
          </ac:picMkLst>
        </pc:picChg>
      </pc:sldChg>
    </pc:docChg>
  </pc:docChgLst>
  <pc:docChgLst>
    <pc:chgData name="Sascha Lüdeke" userId="b3b7062b30c1e729" providerId="Windows Live" clId="Web-{05381885-D667-4D8F-B29D-FD4188D5B980}"/>
    <pc:docChg chg="modSld">
      <pc:chgData name="Sascha Lüdeke" userId="b3b7062b30c1e729" providerId="Windows Live" clId="Web-{05381885-D667-4D8F-B29D-FD4188D5B980}" dt="2018-03-16T06:01:45.049" v="22"/>
      <pc:docMkLst>
        <pc:docMk/>
      </pc:docMkLst>
      <pc:sldChg chg="addSp modSp">
        <pc:chgData name="Sascha Lüdeke" userId="b3b7062b30c1e729" providerId="Windows Live" clId="Web-{05381885-D667-4D8F-B29D-FD4188D5B980}" dt="2018-03-16T06:01:18.501" v="17"/>
        <pc:sldMkLst>
          <pc:docMk/>
          <pc:sldMk cId="140594632" sldId="256"/>
        </pc:sldMkLst>
        <pc:spChg chg="mod">
          <ac:chgData name="Sascha Lüdeke" userId="b3b7062b30c1e729" providerId="Windows Live" clId="Web-{05381885-D667-4D8F-B29D-FD4188D5B980}" dt="2018-03-16T05:56:30.607" v="4"/>
          <ac:spMkLst>
            <pc:docMk/>
            <pc:sldMk cId="140594632" sldId="256"/>
            <ac:spMk id="2" creationId="{00000000-0000-0000-0000-000000000000}"/>
          </ac:spMkLst>
        </pc:spChg>
        <pc:picChg chg="add mod">
          <ac:chgData name="Sascha Lüdeke" userId="b3b7062b30c1e729" providerId="Windows Live" clId="Web-{05381885-D667-4D8F-B29D-FD4188D5B980}" dt="2018-03-16T06:01:18.501" v="17"/>
          <ac:picMkLst>
            <pc:docMk/>
            <pc:sldMk cId="140594632" sldId="256"/>
            <ac:picMk id="5" creationId="{546B3011-005C-4937-BED4-54010EC9ABB6}"/>
          </ac:picMkLst>
        </pc:picChg>
      </pc:sldChg>
      <pc:sldChg chg="addSp delSp modSp">
        <pc:chgData name="Sascha Lüdeke" userId="b3b7062b30c1e729" providerId="Windows Live" clId="Web-{05381885-D667-4D8F-B29D-FD4188D5B980}" dt="2018-03-16T06:01:45.049" v="22"/>
        <pc:sldMkLst>
          <pc:docMk/>
          <pc:sldMk cId="3483058113" sldId="258"/>
        </pc:sldMkLst>
        <pc:picChg chg="add del">
          <ac:chgData name="Sascha Lüdeke" userId="b3b7062b30c1e729" providerId="Windows Live" clId="Web-{05381885-D667-4D8F-B29D-FD4188D5B980}" dt="2018-03-16T06:00:48.142" v="12"/>
          <ac:picMkLst>
            <pc:docMk/>
            <pc:sldMk cId="3483058113" sldId="258"/>
            <ac:picMk id="7" creationId="{5DE8B25C-FF29-40B9-8476-5399A7D1D38A}"/>
          </ac:picMkLst>
        </pc:picChg>
        <pc:picChg chg="add del">
          <ac:chgData name="Sascha Lüdeke" userId="b3b7062b30c1e729" providerId="Windows Live" clId="Web-{05381885-D667-4D8F-B29D-FD4188D5B980}" dt="2018-03-16T06:01:12.001" v="15"/>
          <ac:picMkLst>
            <pc:docMk/>
            <pc:sldMk cId="3483058113" sldId="258"/>
            <ac:picMk id="9" creationId="{B0147787-8D77-4FF7-9D09-36EFFE8E8763}"/>
          </ac:picMkLst>
        </pc:picChg>
        <pc:picChg chg="add mod">
          <ac:chgData name="Sascha Lüdeke" userId="b3b7062b30c1e729" providerId="Windows Live" clId="Web-{05381885-D667-4D8F-B29D-FD4188D5B980}" dt="2018-03-16T06:01:45.049" v="22"/>
          <ac:picMkLst>
            <pc:docMk/>
            <pc:sldMk cId="3483058113" sldId="258"/>
            <ac:picMk id="11" creationId="{A414A804-1B68-45F3-9062-0083570D4C17}"/>
          </ac:picMkLst>
        </pc:picChg>
      </pc:sldChg>
    </pc:docChg>
  </pc:docChgLst>
  <pc:docChgLst>
    <pc:chgData name="Sascha Lüdeke" userId="b3b7062b30c1e729" providerId="Windows Live" clId="Web-{A363C2B5-7A4A-4DD4-9548-975F9B2EA919}"/>
    <pc:docChg chg="addSld modSld">
      <pc:chgData name="Sascha Lüdeke" userId="b3b7062b30c1e729" providerId="Windows Live" clId="Web-{A363C2B5-7A4A-4DD4-9548-975F9B2EA919}" dt="2018-03-16T07:45:18.563" v="688"/>
      <pc:docMkLst>
        <pc:docMk/>
      </pc:docMkLst>
      <pc:sldChg chg="modSp">
        <pc:chgData name="Sascha Lüdeke" userId="b3b7062b30c1e729" providerId="Windows Live" clId="Web-{A363C2B5-7A4A-4DD4-9548-975F9B2EA919}" dt="2018-03-16T07:07:56.968" v="260"/>
        <pc:sldMkLst>
          <pc:docMk/>
          <pc:sldMk cId="3483058113" sldId="258"/>
        </pc:sldMkLst>
        <pc:spChg chg="mod">
          <ac:chgData name="Sascha Lüdeke" userId="b3b7062b30c1e729" providerId="Windows Live" clId="Web-{A363C2B5-7A4A-4DD4-9548-975F9B2EA919}" dt="2018-03-16T07:07:56.968" v="260"/>
          <ac:spMkLst>
            <pc:docMk/>
            <pc:sldMk cId="3483058113" sldId="258"/>
            <ac:spMk id="2" creationId="{00000000-0000-0000-0000-000000000000}"/>
          </ac:spMkLst>
        </pc:spChg>
        <pc:spChg chg="mod">
          <ac:chgData name="Sascha Lüdeke" userId="b3b7062b30c1e729" providerId="Windows Live" clId="Web-{A363C2B5-7A4A-4DD4-9548-975F9B2EA919}" dt="2018-03-16T07:01:48.536" v="8"/>
          <ac:spMkLst>
            <pc:docMk/>
            <pc:sldMk cId="3483058113" sldId="258"/>
            <ac:spMk id="3" creationId="{00000000-0000-0000-0000-000000000000}"/>
          </ac:spMkLst>
        </pc:spChg>
      </pc:sldChg>
      <pc:sldChg chg="modSp add replId">
        <pc:chgData name="Sascha Lüdeke" userId="b3b7062b30c1e729" providerId="Windows Live" clId="Web-{A363C2B5-7A4A-4DD4-9548-975F9B2EA919}" dt="2018-03-16T07:29:38.973" v="426"/>
        <pc:sldMkLst>
          <pc:docMk/>
          <pc:sldMk cId="2377030923" sldId="259"/>
        </pc:sldMkLst>
        <pc:spChg chg="mod">
          <ac:chgData name="Sascha Lüdeke" userId="b3b7062b30c1e729" providerId="Windows Live" clId="Web-{A363C2B5-7A4A-4DD4-9548-975F9B2EA919}" dt="2018-03-16T07:29:38.973" v="426"/>
          <ac:spMkLst>
            <pc:docMk/>
            <pc:sldMk cId="2377030923" sldId="259"/>
            <ac:spMk id="2" creationId="{00000000-0000-0000-0000-000000000000}"/>
          </ac:spMkLst>
        </pc:spChg>
        <pc:spChg chg="mod">
          <ac:chgData name="Sascha Lüdeke" userId="b3b7062b30c1e729" providerId="Windows Live" clId="Web-{A363C2B5-7A4A-4DD4-9548-975F9B2EA919}" dt="2018-03-16T07:08:15.296" v="271"/>
          <ac:spMkLst>
            <pc:docMk/>
            <pc:sldMk cId="2377030923" sldId="259"/>
            <ac:spMk id="3" creationId="{00000000-0000-0000-0000-000000000000}"/>
          </ac:spMkLst>
        </pc:spChg>
      </pc:sldChg>
      <pc:sldChg chg="modSp add replId">
        <pc:chgData name="Sascha Lüdeke" userId="b3b7062b30c1e729" providerId="Windows Live" clId="Web-{A363C2B5-7A4A-4DD4-9548-975F9B2EA919}" dt="2018-03-16T07:45:18.407" v="686"/>
        <pc:sldMkLst>
          <pc:docMk/>
          <pc:sldMk cId="3082017241" sldId="260"/>
        </pc:sldMkLst>
        <pc:spChg chg="mod">
          <ac:chgData name="Sascha Lüdeke" userId="b3b7062b30c1e729" providerId="Windows Live" clId="Web-{A363C2B5-7A4A-4DD4-9548-975F9B2EA919}" dt="2018-03-16T07:45:18.407" v="686"/>
          <ac:spMkLst>
            <pc:docMk/>
            <pc:sldMk cId="3082017241" sldId="260"/>
            <ac:spMk id="2" creationId="{00000000-0000-0000-0000-000000000000}"/>
          </ac:spMkLst>
        </pc:spChg>
        <pc:spChg chg="mod">
          <ac:chgData name="Sascha Lüdeke" userId="b3b7062b30c1e729" providerId="Windows Live" clId="Web-{A363C2B5-7A4A-4DD4-9548-975F9B2EA919}" dt="2018-03-16T07:29:55.036" v="455"/>
          <ac:spMkLst>
            <pc:docMk/>
            <pc:sldMk cId="3082017241" sldId="260"/>
            <ac:spMk id="3" creationId="{00000000-0000-0000-0000-000000000000}"/>
          </ac:spMkLst>
        </pc:spChg>
      </pc:sldChg>
      <pc:sldChg chg="add replId">
        <pc:chgData name="Sascha Lüdeke" userId="b3b7062b30c1e729" providerId="Windows Live" clId="Web-{A363C2B5-7A4A-4DD4-9548-975F9B2EA919}" dt="2018-03-16T07:45:18.563" v="688"/>
        <pc:sldMkLst>
          <pc:docMk/>
          <pc:sldMk cId="1353519204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044" y="820847"/>
            <a:ext cx="2683696" cy="3174124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376813" y="4340888"/>
            <a:ext cx="861646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b="0" i="0" dirty="0">
                <a:solidFill>
                  <a:schemeClr val="tx1"/>
                </a:solidFill>
                <a:effectLst/>
                <a:latin typeface="PT Sans"/>
              </a:rPr>
              <a:t>This project has received funding from the European Union’s Horizon 2020 research and innovation programme under the Marie-</a:t>
            </a:r>
            <a:r>
              <a:rPr lang="en-GB" sz="1500" b="0" i="0" dirty="0" err="1">
                <a:solidFill>
                  <a:schemeClr val="tx1"/>
                </a:solidFill>
                <a:effectLst/>
                <a:latin typeface="PT Sans"/>
              </a:rPr>
              <a:t>Sklodowska</a:t>
            </a:r>
            <a:r>
              <a:rPr lang="en-GB" sz="1500" b="0" i="0" dirty="0">
                <a:solidFill>
                  <a:schemeClr val="tx1"/>
                </a:solidFill>
                <a:effectLst/>
                <a:latin typeface="PT Sans"/>
              </a:rPr>
              <a:t>-Curie grant agreement number 721624.</a:t>
            </a:r>
            <a:endParaRPr lang="en-US" sz="15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7" y="1245528"/>
            <a:ext cx="3013931" cy="201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947603"/>
            <a:ext cx="3412156" cy="41161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RADSAGA training workshop</a:t>
            </a:r>
          </a:p>
          <a:p>
            <a:pPr lvl="0" eaLnBrk="1" latinLnBrk="0" hangingPunct="1"/>
            <a:r>
              <a:rPr kumimoji="0" lang="en-GB" dirty="0"/>
              <a:t>19-23 March 2018, CERN (Geneva)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2532" y="4767263"/>
            <a:ext cx="33958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RADSAGA Training Workshop – March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8" y="4321583"/>
            <a:ext cx="608352" cy="7195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771" y="4397661"/>
            <a:ext cx="902086" cy="601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1" r:id="rId2"/>
    <p:sldLayoutId id="2147483680" r:id="rId3"/>
    <p:sldLayoutId id="2147483679" r:id="rId4"/>
    <p:sldLayoutId id="2147483664" r:id="rId5"/>
    <p:sldLayoutId id="2147483665" r:id="rId6"/>
    <p:sldLayoutId id="2147483667" r:id="rId7"/>
    <p:sldLayoutId id="2147483668" r:id="rId8"/>
    <p:sldLayoutId id="2147483669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80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6238225" cy="3203575"/>
          </a:xfrm>
        </p:spPr>
        <p:txBody>
          <a:bodyPr vert="horz" anchor="t">
            <a:normAutofit/>
          </a:bodyPr>
          <a:lstStyle/>
          <a:p>
            <a:pPr marL="493395"/>
            <a:endParaRPr lang="en-US" sz="2200" dirty="0">
              <a:cs typeface="Arial"/>
            </a:endParaRPr>
          </a:p>
          <a:p>
            <a:pPr marL="493395"/>
            <a:r>
              <a:rPr lang="en-US" sz="2200" dirty="0">
                <a:cs typeface="Arial"/>
              </a:rPr>
              <a:t>Measurements at CERN and GANIL</a:t>
            </a:r>
          </a:p>
          <a:p>
            <a:pPr marL="493395"/>
            <a:endParaRPr lang="en-US" sz="2200" dirty="0">
              <a:cs typeface="Arial"/>
            </a:endParaRPr>
          </a:p>
          <a:p>
            <a:pPr marL="493395"/>
            <a:r>
              <a:rPr lang="en-US" sz="2200" dirty="0">
                <a:cs typeface="Arial"/>
              </a:rPr>
              <a:t>Secondment at PSI</a:t>
            </a:r>
          </a:p>
          <a:p>
            <a:pPr marL="493395"/>
            <a:endParaRPr lang="en-US" sz="2200" dirty="0">
              <a:cs typeface="Arial"/>
            </a:endParaRPr>
          </a:p>
          <a:p>
            <a:pPr marL="493395"/>
            <a:r>
              <a:rPr lang="en-US" sz="2200" dirty="0">
                <a:cs typeface="Arial"/>
              </a:rPr>
              <a:t>Support of ESR02</a:t>
            </a:r>
          </a:p>
          <a:p>
            <a:pPr marL="493395"/>
            <a:endParaRPr lang="en-US" sz="2200" dirty="0">
              <a:cs typeface="Arial"/>
            </a:endParaRPr>
          </a:p>
          <a:p>
            <a:pPr marL="493395"/>
            <a:endParaRPr lang="en-US" sz="2200" dirty="0">
              <a:cs typeface="Arial"/>
            </a:endParaRPr>
          </a:p>
          <a:p>
            <a:pPr marL="493395"/>
            <a:endParaRPr lang="en-US" sz="2200" dirty="0">
              <a:cs typeface="Arial"/>
            </a:endParaRPr>
          </a:p>
          <a:p>
            <a:pPr marL="493395"/>
            <a:endParaRPr lang="en-US" sz="2200" dirty="0">
              <a:cs typeface="Arial"/>
            </a:endParaRPr>
          </a:p>
          <a:p>
            <a:pPr marL="493395"/>
            <a:endParaRPr lang="en-US" sz="2200" dirty="0">
              <a:cs typeface="Arial"/>
            </a:endParaRPr>
          </a:p>
          <a:p>
            <a:pPr marL="493395"/>
            <a:endParaRPr lang="en-US" sz="22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cs typeface="Arial"/>
              </a:rPr>
              <a:t>Secondments</a:t>
            </a:r>
            <a:r>
              <a:rPr lang="en-US" dirty="0" smtClean="0">
                <a:cs typeface="Arial"/>
              </a:rPr>
              <a:t> and </a:t>
            </a:r>
            <a:r>
              <a:rPr lang="en-US" dirty="0" err="1" smtClean="0">
                <a:cs typeface="Arial"/>
              </a:rPr>
              <a:t>Cooperations</a:t>
            </a:r>
            <a:endParaRPr lang="en-US" dirty="0"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6238225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sz="1800" dirty="0" smtClean="0">
                <a:cs typeface="Arial"/>
              </a:rPr>
              <a:t>Test Guidelines for Evaluating Low-Energy Proton-Induced Single-Event Effects in Space Systems: Jonathan </a:t>
            </a:r>
            <a:r>
              <a:rPr lang="en-US" sz="1800" dirty="0" err="1" smtClean="0">
                <a:cs typeface="Arial"/>
              </a:rPr>
              <a:t>Pellish</a:t>
            </a:r>
            <a:r>
              <a:rPr lang="en-US" sz="1800" dirty="0" smtClean="0">
                <a:cs typeface="Arial"/>
              </a:rPr>
              <a:t>, 2012</a:t>
            </a:r>
            <a:endParaRPr lang="en-US" sz="1800" dirty="0">
              <a:cs typeface="Arial"/>
            </a:endParaRPr>
          </a:p>
          <a:p>
            <a:pPr marL="493395"/>
            <a:r>
              <a:rPr lang="en-US" sz="1800" dirty="0" smtClean="0">
                <a:cs typeface="Arial"/>
              </a:rPr>
              <a:t>Linear Energy Transfer of Heavy Ions in Silicon: A. </a:t>
            </a:r>
            <a:r>
              <a:rPr lang="en-US" sz="1800" dirty="0" err="1" smtClean="0">
                <a:cs typeface="Arial"/>
              </a:rPr>
              <a:t>Javanainen</a:t>
            </a:r>
            <a:r>
              <a:rPr lang="en-US" sz="1800" dirty="0" smtClean="0">
                <a:cs typeface="Arial"/>
              </a:rPr>
              <a:t> et al., IEEE Transaction on Nuclear Science 2007</a:t>
            </a:r>
          </a:p>
          <a:p>
            <a:pPr marL="493395"/>
            <a:r>
              <a:rPr lang="en-US" sz="1800" dirty="0" smtClean="0">
                <a:cs typeface="Arial"/>
              </a:rPr>
              <a:t>Muon-Induced Single Event Upsets in Deep-Submicron Technology: Brian D. </a:t>
            </a:r>
            <a:r>
              <a:rPr lang="en-US" sz="1800" dirty="0" err="1" smtClean="0">
                <a:cs typeface="Arial"/>
              </a:rPr>
              <a:t>Sierawski</a:t>
            </a:r>
            <a:r>
              <a:rPr lang="en-US" sz="1800" dirty="0">
                <a:cs typeface="Arial"/>
              </a:rPr>
              <a:t> </a:t>
            </a:r>
            <a:r>
              <a:rPr lang="en-US" sz="1800" dirty="0" smtClean="0">
                <a:cs typeface="Arial"/>
              </a:rPr>
              <a:t>et. </a:t>
            </a:r>
            <a:r>
              <a:rPr lang="en-US" sz="1800" dirty="0">
                <a:cs typeface="Arial"/>
              </a:rPr>
              <a:t>a</a:t>
            </a:r>
            <a:r>
              <a:rPr lang="en-US" sz="1800" dirty="0" smtClean="0">
                <a:cs typeface="Arial"/>
              </a:rPr>
              <a:t>l., IEEE Transaction on Nuclear Science 2010</a:t>
            </a:r>
            <a:endParaRPr lang="en-US" sz="1800" dirty="0">
              <a:cs typeface="Arial"/>
            </a:endParaRPr>
          </a:p>
          <a:p>
            <a:pPr marL="493395"/>
            <a:endParaRPr lang="en-US" sz="1800" dirty="0">
              <a:cs typeface="Arial"/>
            </a:endParaRPr>
          </a:p>
          <a:p>
            <a:pPr marL="493395"/>
            <a:endParaRPr lang="en-US" sz="1800" dirty="0">
              <a:cs typeface="Arial"/>
            </a:endParaRPr>
          </a:p>
          <a:p>
            <a:pPr marL="493395"/>
            <a:endParaRPr lang="en-US" sz="1800" dirty="0">
              <a:cs typeface="Arial"/>
            </a:endParaRPr>
          </a:p>
          <a:p>
            <a:pPr marL="493395"/>
            <a:endParaRPr lang="en-US" sz="1800" dirty="0">
              <a:cs typeface="Arial"/>
            </a:endParaRPr>
          </a:p>
          <a:p>
            <a:pPr marL="493395"/>
            <a:endParaRPr lang="en-US" sz="18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Arial"/>
              </a:rPr>
              <a:t>Sources</a:t>
            </a:r>
            <a:endParaRPr lang="en-US" dirty="0"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30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6238225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dirty="0">
                <a:cs typeface="Arial"/>
              </a:rPr>
              <a:t>M. </a:t>
            </a:r>
            <a:r>
              <a:rPr lang="en-US" dirty="0" err="1">
                <a:cs typeface="Arial"/>
              </a:rPr>
              <a:t>Sc</a:t>
            </a:r>
            <a:r>
              <a:rPr lang="en-US" dirty="0">
                <a:cs typeface="Arial"/>
              </a:rPr>
              <a:t> in Engineering Physics (Sep 2017)</a:t>
            </a:r>
            <a:endParaRPr lang="en-US" dirty="0"/>
          </a:p>
          <a:p>
            <a:pPr marL="904875" lvl="1"/>
            <a:r>
              <a:rPr lang="en-US" dirty="0">
                <a:cs typeface="Arial"/>
              </a:rPr>
              <a:t>Biomedical Physics and Acoustics</a:t>
            </a:r>
          </a:p>
          <a:p>
            <a:pPr marL="493395"/>
            <a:endParaRPr lang="en-US" dirty="0">
              <a:cs typeface="Arial"/>
            </a:endParaRPr>
          </a:p>
          <a:p>
            <a:pPr marL="493395"/>
            <a:r>
              <a:rPr lang="en-US" dirty="0">
                <a:cs typeface="Arial"/>
              </a:rPr>
              <a:t>Master thesis on response function of radiation monitor</a:t>
            </a:r>
            <a:endParaRPr lang="en-US" dirty="0"/>
          </a:p>
          <a:p>
            <a:pPr marL="904875" lvl="1"/>
            <a:r>
              <a:rPr lang="en-US" dirty="0">
                <a:cs typeface="Arial"/>
              </a:rPr>
              <a:t>Collaboration with ESA and Vanessa </a:t>
            </a:r>
            <a:r>
              <a:rPr lang="en-US" dirty="0" err="1">
                <a:cs typeface="Arial"/>
              </a:rPr>
              <a:t>Wyrwoll</a:t>
            </a:r>
            <a:r>
              <a:rPr lang="en-US" dirty="0">
                <a:cs typeface="Arial"/>
              </a:rPr>
              <a:t> (ESR 04)</a:t>
            </a:r>
          </a:p>
          <a:p>
            <a:pPr marL="493395"/>
            <a:endParaRPr lang="en-US" dirty="0">
              <a:cs typeface="Arial"/>
            </a:endParaRPr>
          </a:p>
          <a:p>
            <a:pPr marL="493395"/>
            <a:r>
              <a:rPr lang="en-US" dirty="0">
                <a:cs typeface="Arial"/>
              </a:rPr>
              <a:t>Started as ESR in Oct. 2017 at JYU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rial"/>
              </a:rPr>
              <a:t>Who am 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5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6238225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b="1" dirty="0" err="1">
                <a:cs typeface="Arial"/>
              </a:rPr>
              <a:t>RAD</a:t>
            </a:r>
            <a:r>
              <a:rPr lang="en-US" dirty="0" err="1">
                <a:cs typeface="Arial"/>
              </a:rPr>
              <a:t>iation</a:t>
            </a:r>
            <a:r>
              <a:rPr lang="en-US" dirty="0">
                <a:cs typeface="Arial"/>
              </a:rPr>
              <a:t> </a:t>
            </a:r>
            <a:r>
              <a:rPr lang="en-US" b="1" dirty="0">
                <a:cs typeface="Arial"/>
              </a:rPr>
              <a:t>E</a:t>
            </a:r>
            <a:r>
              <a:rPr lang="en-US" dirty="0">
                <a:cs typeface="Arial"/>
              </a:rPr>
              <a:t>ffects </a:t>
            </a:r>
            <a:r>
              <a:rPr lang="en-US" b="1" dirty="0">
                <a:cs typeface="Arial"/>
              </a:rPr>
              <a:t>F</a:t>
            </a:r>
            <a:r>
              <a:rPr lang="en-US" dirty="0">
                <a:cs typeface="Arial"/>
              </a:rPr>
              <a:t>acility (RADEF) at JYU</a:t>
            </a:r>
          </a:p>
          <a:p>
            <a:pPr marL="493395"/>
            <a:endParaRPr lang="de-DE"/>
          </a:p>
          <a:p>
            <a:pPr marL="493395"/>
            <a:r>
              <a:rPr lang="en-US" dirty="0">
                <a:cs typeface="Arial"/>
              </a:rPr>
              <a:t>Official ESA test site since 2005</a:t>
            </a:r>
          </a:p>
          <a:p>
            <a:pPr marL="493395"/>
            <a:endParaRPr lang="en-US" dirty="0">
              <a:cs typeface="Arial"/>
            </a:endParaRPr>
          </a:p>
          <a:p>
            <a:pPr marL="493395"/>
            <a:r>
              <a:rPr lang="en-US" dirty="0">
                <a:cs typeface="Arial"/>
              </a:rPr>
              <a:t>Heavy ions, protons, electrons and X-rays</a:t>
            </a:r>
            <a:endParaRPr lang="en-US" dirty="0"/>
          </a:p>
          <a:p>
            <a:pPr marL="904875" lvl="1"/>
            <a:endParaRPr lang="en-US" dirty="0">
              <a:cs typeface="Arial"/>
            </a:endParaRPr>
          </a:p>
          <a:p>
            <a:pPr marL="493395"/>
            <a:r>
              <a:rPr lang="en-US" dirty="0">
                <a:cs typeface="Arial"/>
              </a:rPr>
              <a:t>Main Involvement in heavy ions and protons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rial"/>
              </a:rPr>
              <a:t>Where am I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3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6238225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dirty="0">
                <a:cs typeface="Arial"/>
              </a:rPr>
              <a:t>Protons: 500keV – 55MeV</a:t>
            </a:r>
          </a:p>
          <a:p>
            <a:pPr marL="493395"/>
            <a:r>
              <a:rPr lang="en-US" dirty="0">
                <a:cs typeface="Arial"/>
              </a:rPr>
              <a:t>Ions: </a:t>
            </a:r>
          </a:p>
          <a:p>
            <a:pPr marL="904875" lvl="1"/>
            <a:r>
              <a:rPr lang="en-US" dirty="0">
                <a:cs typeface="Arial"/>
              </a:rPr>
              <a:t>9.3 MeV/u (12.5 MeV/u and 16.2 MeV/u)</a:t>
            </a:r>
          </a:p>
          <a:p>
            <a:pPr marL="904875" lvl="1"/>
            <a:r>
              <a:rPr lang="en-US" dirty="0">
                <a:cs typeface="Arial"/>
              </a:rPr>
              <a:t>4 MeV/u possible</a:t>
            </a:r>
          </a:p>
          <a:p>
            <a:pPr marL="904875" lvl="1"/>
            <a:r>
              <a:rPr lang="en-US" dirty="0">
                <a:cs typeface="Arial"/>
              </a:rPr>
              <a:t>N, Ne, Si, </a:t>
            </a:r>
            <a:r>
              <a:rPr lang="en-US" dirty="0" err="1">
                <a:cs typeface="Arial"/>
              </a:rPr>
              <a:t>Ar</a:t>
            </a:r>
            <a:r>
              <a:rPr lang="en-US" dirty="0">
                <a:cs typeface="Arial"/>
              </a:rPr>
              <a:t>, Fe, Kr and </a:t>
            </a:r>
            <a:r>
              <a:rPr lang="en-US" dirty="0" err="1">
                <a:cs typeface="Arial"/>
              </a:rPr>
              <a:t>Xe</a:t>
            </a:r>
          </a:p>
          <a:p>
            <a:pPr marL="493395"/>
            <a:endParaRPr lang="en-US" dirty="0">
              <a:cs typeface="Arial"/>
            </a:endParaRPr>
          </a:p>
          <a:p>
            <a:pPr marL="493395"/>
            <a:r>
              <a:rPr lang="en-US" dirty="0">
                <a:cs typeface="Arial"/>
              </a:rPr>
              <a:t>Movable DUT platform in vacuum for main line</a:t>
            </a:r>
          </a:p>
          <a:p>
            <a:pPr marL="493395"/>
            <a:r>
              <a:rPr lang="en-US" dirty="0">
                <a:cs typeface="Arial"/>
              </a:rPr>
              <a:t>High energy proton tests in air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rial"/>
              </a:rPr>
              <a:t>Ions and Protons at RADEF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  <p:pic>
        <p:nvPicPr>
          <p:cNvPr id="6" name="Grafik 6" descr="Ein Bild, das Text, Karte enthält.&#10;&#10;Mit sehr hoher Zuverlässigkeit generierte Beschreibung">
            <a:extLst>
              <a:ext uri="{FF2B5EF4-FFF2-40B4-BE49-F238E27FC236}">
                <a16:creationId xmlns:a16="http://schemas.microsoft.com/office/drawing/2014/main" id="{7D9B8A87-41F8-4B2F-901C-A8B1F77B5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988" y="765175"/>
            <a:ext cx="274461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1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Correlations of direct ionization effects from low-E protons to energetic heavy ions</a:t>
            </a:r>
            <a:endParaRPr lang="de-DE" dirty="0"/>
          </a:p>
          <a:p>
            <a:endParaRPr lang="en-US" dirty="0"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947603"/>
            <a:ext cx="4042881" cy="411613"/>
          </a:xfrm>
        </p:spPr>
        <p:txBody>
          <a:bodyPr>
            <a:normAutofit fontScale="92500"/>
          </a:bodyPr>
          <a:lstStyle/>
          <a:p>
            <a:r>
              <a:rPr lang="en-GB" dirty="0"/>
              <a:t>RADSAGA Training Workshop – March 2018</a:t>
            </a:r>
          </a:p>
          <a:p>
            <a:endParaRPr lang="en-US" dirty="0"/>
          </a:p>
        </p:txBody>
      </p:sp>
      <p:pic>
        <p:nvPicPr>
          <p:cNvPr id="5" name="Grafik 5">
            <a:extLst>
              <a:ext uri="{FF2B5EF4-FFF2-40B4-BE49-F238E27FC236}">
                <a16:creationId xmlns:a16="http://schemas.microsoft.com/office/drawing/2014/main" id="{546B3011-005C-4937-BED4-54010EC9A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4210050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565" y="1649897"/>
            <a:ext cx="4199165" cy="299429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5113421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dirty="0">
                <a:cs typeface="Arial"/>
              </a:rPr>
              <a:t>Goal: Correlations between low-E protons and energetic heavy </a:t>
            </a:r>
            <a:r>
              <a:rPr lang="en-US" dirty="0" smtClean="0">
                <a:cs typeface="Arial"/>
              </a:rPr>
              <a:t>ions direct ionization effects</a:t>
            </a:r>
            <a:endParaRPr lang="en-US" dirty="0">
              <a:cs typeface="Arial"/>
            </a:endParaRPr>
          </a:p>
          <a:p>
            <a:pPr marL="493395"/>
            <a:endParaRPr lang="en-US" dirty="0">
              <a:cs typeface="Arial"/>
            </a:endParaRPr>
          </a:p>
          <a:p>
            <a:pPr marL="493395"/>
            <a:r>
              <a:rPr lang="en-US" dirty="0">
                <a:cs typeface="Arial"/>
              </a:rPr>
              <a:t>Comparison of </a:t>
            </a:r>
            <a:r>
              <a:rPr lang="en-US" dirty="0" smtClean="0">
                <a:cs typeface="Arial"/>
              </a:rPr>
              <a:t>same LETs</a:t>
            </a:r>
            <a:endParaRPr lang="en-US" dirty="0"/>
          </a:p>
          <a:p>
            <a:pPr marL="904875" lvl="1"/>
            <a:r>
              <a:rPr lang="en-US" dirty="0" smtClean="0">
                <a:cs typeface="Arial"/>
              </a:rPr>
              <a:t>Protons, (muons) </a:t>
            </a:r>
            <a:r>
              <a:rPr lang="en-US" dirty="0">
                <a:cs typeface="Arial"/>
              </a:rPr>
              <a:t>and heavy </a:t>
            </a:r>
            <a:r>
              <a:rPr lang="en-US" dirty="0" smtClean="0">
                <a:cs typeface="Arial"/>
              </a:rPr>
              <a:t>ions</a:t>
            </a:r>
            <a:r>
              <a:rPr lang="en-US" dirty="0">
                <a:cs typeface="Arial"/>
              </a:rPr>
              <a:t> </a:t>
            </a:r>
          </a:p>
          <a:p>
            <a:pPr marL="904875" lvl="1"/>
            <a:endParaRPr lang="en-US" dirty="0">
              <a:cs typeface="Arial"/>
            </a:endParaRPr>
          </a:p>
          <a:p>
            <a:pPr marL="493395"/>
            <a:r>
              <a:rPr lang="en-US" dirty="0" smtClean="0">
                <a:cs typeface="Arial"/>
              </a:rPr>
              <a:t>Can energetic heavy ions be surrogates for low E protons?</a:t>
            </a:r>
            <a:endParaRPr lang="en-US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Arial"/>
              </a:rPr>
              <a:t>Introduction</a:t>
            </a:r>
            <a:endParaRPr lang="en-US" dirty="0"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7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92" y="1732547"/>
            <a:ext cx="4549408" cy="278316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5113421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dirty="0">
                <a:cs typeface="Arial"/>
              </a:rPr>
              <a:t>Goal: Correlations between low-E protons and energetic heavy </a:t>
            </a:r>
            <a:r>
              <a:rPr lang="en-US" dirty="0" smtClean="0">
                <a:cs typeface="Arial"/>
              </a:rPr>
              <a:t>ions direct ionization effects</a:t>
            </a:r>
            <a:endParaRPr lang="en-US" dirty="0">
              <a:cs typeface="Arial"/>
            </a:endParaRPr>
          </a:p>
          <a:p>
            <a:pPr marL="493395"/>
            <a:endParaRPr lang="en-US" dirty="0">
              <a:cs typeface="Arial"/>
            </a:endParaRPr>
          </a:p>
          <a:p>
            <a:pPr marL="493395"/>
            <a:r>
              <a:rPr lang="en-US" dirty="0">
                <a:cs typeface="Arial"/>
              </a:rPr>
              <a:t>Comparison of </a:t>
            </a:r>
            <a:r>
              <a:rPr lang="en-US" dirty="0" smtClean="0">
                <a:cs typeface="Arial"/>
              </a:rPr>
              <a:t>same LETs</a:t>
            </a:r>
            <a:endParaRPr lang="en-US" dirty="0"/>
          </a:p>
          <a:p>
            <a:pPr marL="904875" lvl="1"/>
            <a:r>
              <a:rPr lang="en-US" dirty="0" smtClean="0">
                <a:cs typeface="Arial"/>
              </a:rPr>
              <a:t>Protons, (muons) </a:t>
            </a:r>
            <a:r>
              <a:rPr lang="en-US" dirty="0">
                <a:cs typeface="Arial"/>
              </a:rPr>
              <a:t>and heavy </a:t>
            </a:r>
            <a:r>
              <a:rPr lang="en-US" dirty="0" smtClean="0">
                <a:cs typeface="Arial"/>
              </a:rPr>
              <a:t>ions</a:t>
            </a:r>
            <a:r>
              <a:rPr lang="en-US" dirty="0">
                <a:cs typeface="Arial"/>
              </a:rPr>
              <a:t> </a:t>
            </a:r>
          </a:p>
          <a:p>
            <a:pPr marL="904875" lvl="1"/>
            <a:endParaRPr lang="en-US" dirty="0">
              <a:cs typeface="Arial"/>
            </a:endParaRPr>
          </a:p>
          <a:p>
            <a:pPr marL="493395"/>
            <a:r>
              <a:rPr lang="en-US" dirty="0" smtClean="0">
                <a:cs typeface="Arial"/>
              </a:rPr>
              <a:t>Can energetic heavy ions be surrogates for low E protons?</a:t>
            </a:r>
            <a:endParaRPr lang="en-US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Arial"/>
              </a:rPr>
              <a:t>Introduction</a:t>
            </a:r>
            <a:endParaRPr lang="en-US" dirty="0"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12" y="2354368"/>
            <a:ext cx="7438944" cy="195630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8226854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dirty="0">
                <a:cs typeface="Arial"/>
              </a:rPr>
              <a:t>LET of 12.5 and 16.2 MeV/u Kr, </a:t>
            </a:r>
            <a:r>
              <a:rPr lang="en-US" dirty="0" err="1">
                <a:cs typeface="Arial"/>
              </a:rPr>
              <a:t>Xe</a:t>
            </a:r>
            <a:r>
              <a:rPr lang="en-US" dirty="0">
                <a:cs typeface="Arial"/>
              </a:rPr>
              <a:t> in Si</a:t>
            </a:r>
          </a:p>
          <a:p>
            <a:pPr marL="904875" lvl="1"/>
            <a:r>
              <a:rPr lang="en-US" dirty="0">
                <a:cs typeface="Arial"/>
              </a:rPr>
              <a:t>Characterization of Si-Wafers </a:t>
            </a:r>
            <a:endParaRPr lang="en-US" dirty="0"/>
          </a:p>
          <a:p>
            <a:pPr marL="1092200" lvl="2"/>
            <a:r>
              <a:rPr lang="en-US" dirty="0">
                <a:cs typeface="Arial"/>
              </a:rPr>
              <a:t>10 – 50 µm thickness (measured precisely)</a:t>
            </a:r>
          </a:p>
          <a:p>
            <a:pPr marL="904875" lvl="1"/>
            <a:r>
              <a:rPr lang="en-US" dirty="0" smtClean="0">
                <a:cs typeface="Arial"/>
              </a:rPr>
              <a:t>TOF </a:t>
            </a:r>
            <a:r>
              <a:rPr lang="en-US" dirty="0">
                <a:cs typeface="Arial"/>
              </a:rPr>
              <a:t>for energy loss</a:t>
            </a:r>
          </a:p>
          <a:p>
            <a:pPr marL="36195" indent="0">
              <a:buNone/>
            </a:pPr>
            <a:r>
              <a:rPr lang="en-US" dirty="0">
                <a:cs typeface="Arial"/>
              </a:rPr>
              <a:t> </a:t>
            </a:r>
            <a:endParaRPr lang="en-US" sz="20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Arial"/>
              </a:rPr>
              <a:t>LET TOF measurements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7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870" y="964724"/>
            <a:ext cx="4343776" cy="304064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3" y="1184562"/>
            <a:ext cx="4622137" cy="260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439" y="1138297"/>
            <a:ext cx="4485561" cy="317237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4724400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dirty="0" smtClean="0">
                <a:cs typeface="Arial"/>
              </a:rPr>
              <a:t>Update and maintenance of JYU ECIF LET calculator website</a:t>
            </a: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r>
              <a:rPr lang="en-US" dirty="0" smtClean="0">
                <a:cs typeface="Arial"/>
              </a:rPr>
              <a:t>Improve calculation model by extending database</a:t>
            </a: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r>
              <a:rPr lang="en-US" dirty="0" smtClean="0">
                <a:cs typeface="Arial"/>
              </a:rPr>
              <a:t>Providing standalone software </a:t>
            </a:r>
            <a:endParaRPr lang="en-US" sz="20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Arial"/>
              </a:rPr>
              <a:t>ECIF LET Calculator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05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8226854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dirty="0" smtClean="0">
                <a:cs typeface="Arial"/>
              </a:rPr>
              <a:t>L</a:t>
            </a:r>
            <a:r>
              <a:rPr lang="en-US" dirty="0">
                <a:cs typeface="Arial"/>
              </a:rPr>
              <a:t> </a:t>
            </a:r>
            <a:endParaRPr lang="en-US" sz="20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Arial"/>
              </a:rPr>
              <a:t>ECIF LET Calculator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6"/>
            <a:ext cx="9144000" cy="513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2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3775"/>
            <a:ext cx="6238225" cy="3203575"/>
          </a:xfrm>
        </p:spPr>
        <p:txBody>
          <a:bodyPr vert="horz" anchor="t">
            <a:normAutofit/>
          </a:bodyPr>
          <a:lstStyle/>
          <a:p>
            <a:pPr marL="493395"/>
            <a:r>
              <a:rPr lang="en-US" sz="2200" dirty="0">
                <a:cs typeface="Arial"/>
              </a:rPr>
              <a:t>FPGA </a:t>
            </a:r>
            <a:r>
              <a:rPr lang="en-US" sz="2200" dirty="0" smtClean="0">
                <a:cs typeface="Arial"/>
              </a:rPr>
              <a:t>programming</a:t>
            </a:r>
            <a:endParaRPr lang="en-US" sz="2200" dirty="0">
              <a:cs typeface="Arial"/>
            </a:endParaRPr>
          </a:p>
          <a:p>
            <a:pPr marL="36195" indent="0">
              <a:buNone/>
            </a:pPr>
            <a:endParaRPr lang="en-US" sz="2200" dirty="0">
              <a:cs typeface="Arial"/>
            </a:endParaRPr>
          </a:p>
          <a:p>
            <a:pPr marL="493395"/>
            <a:r>
              <a:rPr lang="en-US" sz="2200" dirty="0" smtClean="0">
                <a:cs typeface="Arial"/>
              </a:rPr>
              <a:t>MC-Simulation (FLUKA) </a:t>
            </a:r>
          </a:p>
          <a:p>
            <a:pPr marL="493395"/>
            <a:endParaRPr lang="en-US" sz="2200" dirty="0" smtClean="0">
              <a:cs typeface="Arial"/>
            </a:endParaRPr>
          </a:p>
          <a:p>
            <a:pPr marL="493395"/>
            <a:r>
              <a:rPr lang="en-US" sz="2200" dirty="0" smtClean="0">
                <a:cs typeface="Arial"/>
              </a:rPr>
              <a:t>Machine </a:t>
            </a:r>
            <a:r>
              <a:rPr lang="en-US" sz="2200" dirty="0">
                <a:cs typeface="Arial"/>
              </a:rPr>
              <a:t>Learning</a:t>
            </a:r>
          </a:p>
          <a:p>
            <a:pPr marL="493395"/>
            <a:endParaRPr lang="en-US" sz="2200" dirty="0">
              <a:cs typeface="Arial"/>
            </a:endParaRPr>
          </a:p>
          <a:p>
            <a:pPr marL="493395"/>
            <a:r>
              <a:rPr lang="en-US" sz="2200" dirty="0" smtClean="0">
                <a:cs typeface="Arial"/>
              </a:rPr>
              <a:t>Cluster programming</a:t>
            </a:r>
            <a:endParaRPr lang="en-US" sz="22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rial"/>
              </a:rPr>
              <a:t>Other </a:t>
            </a:r>
            <a:r>
              <a:rPr lang="en-US" dirty="0" smtClean="0">
                <a:cs typeface="Arial"/>
              </a:rPr>
              <a:t>Projects/Training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Grafik 5">
            <a:extLst>
              <a:ext uri="{FF2B5EF4-FFF2-40B4-BE49-F238E27FC236}">
                <a16:creationId xmlns:a16="http://schemas.microsoft.com/office/drawing/2014/main" id="{A414A804-1B68-45F3-9062-0083570D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19" y="4208614"/>
            <a:ext cx="1972861" cy="7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2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1933</TotalTime>
  <Words>366</Words>
  <Application>Microsoft Office PowerPoint</Application>
  <PresentationFormat>On-screen Show (16:9)</PresentationFormat>
  <Paragraphs>106</Paragraphs>
  <Slides>14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PT Sans</vt:lpstr>
      <vt:lpstr>CERN2Corporate16-9</vt:lpstr>
      <vt:lpstr>PowerPoint Presentation</vt:lpstr>
      <vt:lpstr>Correlations of direct ionization effects from low-E protons to energetic heavy ions </vt:lpstr>
      <vt:lpstr>Introduction</vt:lpstr>
      <vt:lpstr>Introduction</vt:lpstr>
      <vt:lpstr>LET TOF measurements</vt:lpstr>
      <vt:lpstr>PowerPoint Presentation</vt:lpstr>
      <vt:lpstr>ECIF LET Calculator</vt:lpstr>
      <vt:lpstr>ECIF LET Calculator</vt:lpstr>
      <vt:lpstr>Other Projects/Training</vt:lpstr>
      <vt:lpstr>Secondments and Cooperations</vt:lpstr>
      <vt:lpstr>Sources</vt:lpstr>
      <vt:lpstr>Who am I</vt:lpstr>
      <vt:lpstr>Where am I</vt:lpstr>
      <vt:lpstr>Ions and Protons at RADEF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Lüdeke, Sascha</cp:lastModifiedBy>
  <cp:revision>42</cp:revision>
  <dcterms:created xsi:type="dcterms:W3CDTF">2016-04-26T16:44:32Z</dcterms:created>
  <dcterms:modified xsi:type="dcterms:W3CDTF">2018-03-21T10:48:57Z</dcterms:modified>
</cp:coreProperties>
</file>