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3"/>
  </p:notesMasterIdLst>
  <p:sldIdLst>
    <p:sldId id="257" r:id="rId2"/>
    <p:sldId id="256" r:id="rId3"/>
    <p:sldId id="265" r:id="rId4"/>
    <p:sldId id="259" r:id="rId5"/>
    <p:sldId id="267" r:id="rId6"/>
    <p:sldId id="266" r:id="rId7"/>
    <p:sldId id="260" r:id="rId8"/>
    <p:sldId id="261" r:id="rId9"/>
    <p:sldId id="262" r:id="rId10"/>
    <p:sldId id="264" r:id="rId11"/>
    <p:sldId id="263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C377B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42" autoAdjust="0"/>
    <p:restoredTop sz="94660"/>
  </p:normalViewPr>
  <p:slideViewPr>
    <p:cSldViewPr snapToGrid="0" snapToObjects="1">
      <p:cViewPr>
        <p:scale>
          <a:sx n="108" d="100"/>
          <a:sy n="108" d="100"/>
        </p:scale>
        <p:origin x="624" y="122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909AED-F7F9-4F5C-B3E6-2D3383DA09E8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621FAF6A-A529-4D20-8C04-564FEC6E6508}">
      <dgm:prSet phldrT="[Tekst]" custT="1"/>
      <dgm:spPr>
        <a:effectLst>
          <a:outerShdw blurRad="139700" dist="165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nl-BE" sz="1400" b="1" dirty="0" smtClean="0"/>
            <a:t>Accelera-tors</a:t>
          </a:r>
          <a:endParaRPr lang="nl-BE" sz="1400" b="1" dirty="0"/>
        </a:p>
      </dgm:t>
    </dgm:pt>
    <dgm:pt modelId="{98321080-236A-4BC9-8E5D-E36671CFAD53}" type="parTrans" cxnId="{56304F28-EBB7-4A67-8E71-AAD292C07F0D}">
      <dgm:prSet/>
      <dgm:spPr/>
      <dgm:t>
        <a:bodyPr/>
        <a:lstStyle/>
        <a:p>
          <a:endParaRPr lang="en-US"/>
        </a:p>
      </dgm:t>
    </dgm:pt>
    <dgm:pt modelId="{22080605-0BB6-41C1-9804-E350AAD07134}" type="sibTrans" cxnId="{56304F28-EBB7-4A67-8E71-AAD292C07F0D}">
      <dgm:prSet/>
      <dgm:spPr/>
      <dgm:t>
        <a:bodyPr/>
        <a:lstStyle/>
        <a:p>
          <a:endParaRPr lang="en-US"/>
        </a:p>
      </dgm:t>
    </dgm:pt>
    <dgm:pt modelId="{1B135B2C-FF81-4D5F-89BA-EDD66D31E9E9}">
      <dgm:prSet phldrT="[Tekst]" custT="1"/>
      <dgm:spPr>
        <a:effectLst>
          <a:outerShdw blurRad="114300" dist="139700" dir="2700000" algn="tl" rotWithShape="0">
            <a:prstClr val="black">
              <a:alpha val="50000"/>
            </a:prstClr>
          </a:outerShdw>
        </a:effectLst>
      </dgm:spPr>
      <dgm:t>
        <a:bodyPr/>
        <a:lstStyle/>
        <a:p>
          <a:r>
            <a:rPr lang="nl-BE" sz="1400" b="1" dirty="0" smtClean="0"/>
            <a:t>Aviation</a:t>
          </a:r>
          <a:endParaRPr lang="en-US" sz="1400" b="1" dirty="0"/>
        </a:p>
      </dgm:t>
    </dgm:pt>
    <dgm:pt modelId="{31512815-6F65-4062-817D-5F8D90FF6B6E}" type="parTrans" cxnId="{763D1B44-3498-4231-9BC5-D89EEBA4BB31}">
      <dgm:prSet/>
      <dgm:spPr/>
      <dgm:t>
        <a:bodyPr/>
        <a:lstStyle/>
        <a:p>
          <a:endParaRPr lang="en-US"/>
        </a:p>
      </dgm:t>
    </dgm:pt>
    <dgm:pt modelId="{DB6B64B0-1DA4-4D77-B9DA-8433760CD59D}" type="sibTrans" cxnId="{763D1B44-3498-4231-9BC5-D89EEBA4BB31}">
      <dgm:prSet/>
      <dgm:spPr/>
      <dgm:t>
        <a:bodyPr/>
        <a:lstStyle/>
        <a:p>
          <a:endParaRPr lang="en-US"/>
        </a:p>
      </dgm:t>
    </dgm:pt>
    <dgm:pt modelId="{46048011-12AE-4734-B121-EDADF236394E}" type="pres">
      <dgm:prSet presAssocID="{48909AED-F7F9-4F5C-B3E6-2D3383DA09E8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4F50B366-A65E-4009-909B-A805B9FBB093}" type="pres">
      <dgm:prSet presAssocID="{621FAF6A-A529-4D20-8C04-564FEC6E6508}" presName="Parent" presStyleLbl="node0" presStyleIdx="0" presStyleCnt="1" custScaleX="52663" custScaleY="52570" custLinFactNeighborX="-2860" custLinFactNeighborY="4040">
        <dgm:presLayoutVars>
          <dgm:chMax val="5"/>
          <dgm:chPref val="5"/>
        </dgm:presLayoutVars>
      </dgm:prSet>
      <dgm:spPr/>
      <dgm:t>
        <a:bodyPr/>
        <a:lstStyle/>
        <a:p>
          <a:endParaRPr lang="en-US"/>
        </a:p>
      </dgm:t>
    </dgm:pt>
    <dgm:pt modelId="{987E270E-6341-4598-A90B-AD6316B15907}" type="pres">
      <dgm:prSet presAssocID="{621FAF6A-A529-4D20-8C04-564FEC6E6508}" presName="Accent1" presStyleLbl="node1" presStyleIdx="0" presStyleCnt="9"/>
      <dgm:spPr/>
      <dgm:t>
        <a:bodyPr/>
        <a:lstStyle/>
        <a:p>
          <a:endParaRPr lang="en-US"/>
        </a:p>
      </dgm:t>
    </dgm:pt>
    <dgm:pt modelId="{17ED48E3-0E28-48BD-A5DD-6FEA679762E5}" type="pres">
      <dgm:prSet presAssocID="{621FAF6A-A529-4D20-8C04-564FEC6E6508}" presName="Accent2" presStyleLbl="node1" presStyleIdx="1" presStyleCnt="9"/>
      <dgm:spPr/>
      <dgm:t>
        <a:bodyPr/>
        <a:lstStyle/>
        <a:p>
          <a:endParaRPr lang="en-US"/>
        </a:p>
      </dgm:t>
    </dgm:pt>
    <dgm:pt modelId="{A1725646-C6DB-4DE3-82FB-6645EFBED8CF}" type="pres">
      <dgm:prSet presAssocID="{621FAF6A-A529-4D20-8C04-564FEC6E6508}" presName="Accent3" presStyleLbl="node1" presStyleIdx="2" presStyleCnt="9" custLinFactX="45544" custLinFactNeighborX="100000" custLinFactNeighborY="-47148"/>
      <dgm:spPr/>
      <dgm:t>
        <a:bodyPr/>
        <a:lstStyle/>
        <a:p>
          <a:endParaRPr lang="en-US"/>
        </a:p>
      </dgm:t>
    </dgm:pt>
    <dgm:pt modelId="{C492A589-5FBD-4CD2-AA63-99ED084FC4AB}" type="pres">
      <dgm:prSet presAssocID="{621FAF6A-A529-4D20-8C04-564FEC6E6508}" presName="Accent4" presStyleLbl="node1" presStyleIdx="3" presStyleCnt="9" custLinFactY="-100000" custLinFactNeighborX="40820" custLinFactNeighborY="-167047"/>
      <dgm:spPr/>
      <dgm:t>
        <a:bodyPr/>
        <a:lstStyle/>
        <a:p>
          <a:endParaRPr lang="en-US"/>
        </a:p>
      </dgm:t>
    </dgm:pt>
    <dgm:pt modelId="{4D1465AB-2B14-4916-826E-7007D9BCC67E}" type="pres">
      <dgm:prSet presAssocID="{621FAF6A-A529-4D20-8C04-564FEC6E6508}" presName="Accent5" presStyleLbl="node1" presStyleIdx="4" presStyleCnt="9"/>
      <dgm:spPr/>
      <dgm:t>
        <a:bodyPr/>
        <a:lstStyle/>
        <a:p>
          <a:endParaRPr lang="en-US"/>
        </a:p>
      </dgm:t>
    </dgm:pt>
    <dgm:pt modelId="{1E6A7E9E-E719-4937-BAE4-F4E4548A3664}" type="pres">
      <dgm:prSet presAssocID="{621FAF6A-A529-4D20-8C04-564FEC6E6508}" presName="Accent6" presStyleLbl="node1" presStyleIdx="5" presStyleCnt="9"/>
      <dgm:spPr/>
      <dgm:t>
        <a:bodyPr/>
        <a:lstStyle/>
        <a:p>
          <a:endParaRPr lang="en-US"/>
        </a:p>
      </dgm:t>
    </dgm:pt>
    <dgm:pt modelId="{E7B61E43-E667-4235-B468-F3EB2191DE06}" type="pres">
      <dgm:prSet presAssocID="{1B135B2C-FF81-4D5F-89BA-EDD66D31E9E9}" presName="Child1" presStyleLbl="node1" presStyleIdx="6" presStyleCnt="9" custScaleX="137294" custScaleY="125535" custLinFactNeighborX="11456" custLinFactNeighborY="-34500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  <dgm:pt modelId="{79B18EA6-F0F3-414C-96C6-B214ADECB218}" type="pres">
      <dgm:prSet presAssocID="{1B135B2C-FF81-4D5F-89BA-EDD66D31E9E9}" presName="Accent7" presStyleCnt="0"/>
      <dgm:spPr/>
      <dgm:t>
        <a:bodyPr/>
        <a:lstStyle/>
        <a:p>
          <a:endParaRPr lang="en-US"/>
        </a:p>
      </dgm:t>
    </dgm:pt>
    <dgm:pt modelId="{A7FF9F3D-BF60-4315-B88F-D48CF398EB7A}" type="pres">
      <dgm:prSet presAssocID="{1B135B2C-FF81-4D5F-89BA-EDD66D31E9E9}" presName="AccentHold1" presStyleLbl="node1" presStyleIdx="7" presStyleCnt="9" custLinFactNeighborX="-3380" custLinFactNeighborY="36564"/>
      <dgm:spPr/>
      <dgm:t>
        <a:bodyPr/>
        <a:lstStyle/>
        <a:p>
          <a:endParaRPr lang="en-US"/>
        </a:p>
      </dgm:t>
    </dgm:pt>
    <dgm:pt modelId="{D471A264-E84F-4A32-AFAB-F750BF5D8AAF}" type="pres">
      <dgm:prSet presAssocID="{1B135B2C-FF81-4D5F-89BA-EDD66D31E9E9}" presName="Accent8" presStyleCnt="0"/>
      <dgm:spPr/>
      <dgm:t>
        <a:bodyPr/>
        <a:lstStyle/>
        <a:p>
          <a:endParaRPr lang="en-US"/>
        </a:p>
      </dgm:t>
    </dgm:pt>
    <dgm:pt modelId="{4C44E17F-657B-4BF1-8FF1-E57C0D219D15}" type="pres">
      <dgm:prSet presAssocID="{1B135B2C-FF81-4D5F-89BA-EDD66D31E9E9}" presName="AccentHold2" presStyleLbl="node1" presStyleIdx="8" presStyleCnt="9"/>
      <dgm:spPr/>
      <dgm:t>
        <a:bodyPr/>
        <a:lstStyle/>
        <a:p>
          <a:endParaRPr lang="en-US"/>
        </a:p>
      </dgm:t>
    </dgm:pt>
  </dgm:ptLst>
  <dgm:cxnLst>
    <dgm:cxn modelId="{763D1B44-3498-4231-9BC5-D89EEBA4BB31}" srcId="{621FAF6A-A529-4D20-8C04-564FEC6E6508}" destId="{1B135B2C-FF81-4D5F-89BA-EDD66D31E9E9}" srcOrd="0" destOrd="0" parTransId="{31512815-6F65-4062-817D-5F8D90FF6B6E}" sibTransId="{DB6B64B0-1DA4-4D77-B9DA-8433760CD59D}"/>
    <dgm:cxn modelId="{85B7ADAB-372E-C14A-AD97-4626B63EA0AD}" type="presOf" srcId="{48909AED-F7F9-4F5C-B3E6-2D3383DA09E8}" destId="{46048011-12AE-4734-B121-EDADF236394E}" srcOrd="0" destOrd="0" presId="urn:microsoft.com/office/officeart/2009/3/layout/CircleRelationship"/>
    <dgm:cxn modelId="{96CDE320-9ED1-9A4F-A6BD-7B2F34521F9B}" type="presOf" srcId="{1B135B2C-FF81-4D5F-89BA-EDD66D31E9E9}" destId="{E7B61E43-E667-4235-B468-F3EB2191DE06}" srcOrd="0" destOrd="0" presId="urn:microsoft.com/office/officeart/2009/3/layout/CircleRelationship"/>
    <dgm:cxn modelId="{56304F28-EBB7-4A67-8E71-AAD292C07F0D}" srcId="{48909AED-F7F9-4F5C-B3E6-2D3383DA09E8}" destId="{621FAF6A-A529-4D20-8C04-564FEC6E6508}" srcOrd="0" destOrd="0" parTransId="{98321080-236A-4BC9-8E5D-E36671CFAD53}" sibTransId="{22080605-0BB6-41C1-9804-E350AAD07134}"/>
    <dgm:cxn modelId="{AB924740-4002-114C-927B-164864094FED}" type="presOf" srcId="{621FAF6A-A529-4D20-8C04-564FEC6E6508}" destId="{4F50B366-A65E-4009-909B-A805B9FBB093}" srcOrd="0" destOrd="0" presId="urn:microsoft.com/office/officeart/2009/3/layout/CircleRelationship"/>
    <dgm:cxn modelId="{65663700-4C82-C943-BBE2-FCE91631FE48}" type="presParOf" srcId="{46048011-12AE-4734-B121-EDADF236394E}" destId="{4F50B366-A65E-4009-909B-A805B9FBB093}" srcOrd="0" destOrd="0" presId="urn:microsoft.com/office/officeart/2009/3/layout/CircleRelationship"/>
    <dgm:cxn modelId="{9DE65649-EC48-8145-A101-D607D0965736}" type="presParOf" srcId="{46048011-12AE-4734-B121-EDADF236394E}" destId="{987E270E-6341-4598-A90B-AD6316B15907}" srcOrd="1" destOrd="0" presId="urn:microsoft.com/office/officeart/2009/3/layout/CircleRelationship"/>
    <dgm:cxn modelId="{200164A5-476B-7343-B1B5-3C7F15474BF4}" type="presParOf" srcId="{46048011-12AE-4734-B121-EDADF236394E}" destId="{17ED48E3-0E28-48BD-A5DD-6FEA679762E5}" srcOrd="2" destOrd="0" presId="urn:microsoft.com/office/officeart/2009/3/layout/CircleRelationship"/>
    <dgm:cxn modelId="{092C526F-9910-B846-837E-CA1D639841AF}" type="presParOf" srcId="{46048011-12AE-4734-B121-EDADF236394E}" destId="{A1725646-C6DB-4DE3-82FB-6645EFBED8CF}" srcOrd="3" destOrd="0" presId="urn:microsoft.com/office/officeart/2009/3/layout/CircleRelationship"/>
    <dgm:cxn modelId="{75F494AD-CF32-924F-9D6D-86E86386131C}" type="presParOf" srcId="{46048011-12AE-4734-B121-EDADF236394E}" destId="{C492A589-5FBD-4CD2-AA63-99ED084FC4AB}" srcOrd="4" destOrd="0" presId="urn:microsoft.com/office/officeart/2009/3/layout/CircleRelationship"/>
    <dgm:cxn modelId="{82470707-4009-CC41-A3ED-4341550E0C88}" type="presParOf" srcId="{46048011-12AE-4734-B121-EDADF236394E}" destId="{4D1465AB-2B14-4916-826E-7007D9BCC67E}" srcOrd="5" destOrd="0" presId="urn:microsoft.com/office/officeart/2009/3/layout/CircleRelationship"/>
    <dgm:cxn modelId="{A928432E-1A58-D44A-AFF2-20CBDFEF436C}" type="presParOf" srcId="{46048011-12AE-4734-B121-EDADF236394E}" destId="{1E6A7E9E-E719-4937-BAE4-F4E4548A3664}" srcOrd="6" destOrd="0" presId="urn:microsoft.com/office/officeart/2009/3/layout/CircleRelationship"/>
    <dgm:cxn modelId="{D15080A2-0633-9B4C-8B0A-FD99FB8F70CD}" type="presParOf" srcId="{46048011-12AE-4734-B121-EDADF236394E}" destId="{E7B61E43-E667-4235-B468-F3EB2191DE06}" srcOrd="7" destOrd="0" presId="urn:microsoft.com/office/officeart/2009/3/layout/CircleRelationship"/>
    <dgm:cxn modelId="{F629536E-B8DC-954D-B07F-E9977E4266DA}" type="presParOf" srcId="{46048011-12AE-4734-B121-EDADF236394E}" destId="{79B18EA6-F0F3-414C-96C6-B214ADECB218}" srcOrd="8" destOrd="0" presId="urn:microsoft.com/office/officeart/2009/3/layout/CircleRelationship"/>
    <dgm:cxn modelId="{4ACADBCF-336B-304E-913F-221B491035B4}" type="presParOf" srcId="{79B18EA6-F0F3-414C-96C6-B214ADECB218}" destId="{A7FF9F3D-BF60-4315-B88F-D48CF398EB7A}" srcOrd="0" destOrd="0" presId="urn:microsoft.com/office/officeart/2009/3/layout/CircleRelationship"/>
    <dgm:cxn modelId="{50195574-DA3E-0747-B183-DF39CB654A08}" type="presParOf" srcId="{46048011-12AE-4734-B121-EDADF236394E}" destId="{D471A264-E84F-4A32-AFAB-F750BF5D8AAF}" srcOrd="9" destOrd="0" presId="urn:microsoft.com/office/officeart/2009/3/layout/CircleRelationship"/>
    <dgm:cxn modelId="{6DA16AA7-C8DC-B346-95A8-318D22707933}" type="presParOf" srcId="{D471A264-E84F-4A32-AFAB-F750BF5D8AAF}" destId="{4C44E17F-657B-4BF1-8FF1-E57C0D219D15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50B366-A65E-4009-909B-A805B9FBB093}">
      <dsp:nvSpPr>
        <dsp:cNvPr id="0" name=""/>
        <dsp:cNvSpPr/>
      </dsp:nvSpPr>
      <dsp:spPr>
        <a:xfrm>
          <a:off x="1817558" y="769633"/>
          <a:ext cx="1254373" cy="125219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39700" dist="165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400" b="1" kern="1200" dirty="0" smtClean="0"/>
            <a:t>Accelera-tors</a:t>
          </a:r>
          <a:endParaRPr lang="nl-BE" sz="1400" b="1" kern="1200" dirty="0"/>
        </a:p>
      </dsp:txBody>
      <dsp:txXfrm>
        <a:off x="2001257" y="953012"/>
        <a:ext cx="886975" cy="885432"/>
      </dsp:txXfrm>
    </dsp:sp>
    <dsp:sp modelId="{987E270E-6341-4598-A90B-AD6316B15907}">
      <dsp:nvSpPr>
        <dsp:cNvPr id="0" name=""/>
        <dsp:cNvSpPr/>
      </dsp:nvSpPr>
      <dsp:spPr>
        <a:xfrm>
          <a:off x="2680720" y="0"/>
          <a:ext cx="264885" cy="26490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ED48E3-0E28-48BD-A5DD-6FEA679762E5}">
      <dsp:nvSpPr>
        <dsp:cNvPr id="0" name=""/>
        <dsp:cNvSpPr/>
      </dsp:nvSpPr>
      <dsp:spPr>
        <a:xfrm>
          <a:off x="2053743" y="2313495"/>
          <a:ext cx="191981" cy="19200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725646-C6DB-4DE3-82FB-6645EFBED8CF}">
      <dsp:nvSpPr>
        <dsp:cNvPr id="0" name=""/>
        <dsp:cNvSpPr/>
      </dsp:nvSpPr>
      <dsp:spPr>
        <a:xfrm>
          <a:off x="4136327" y="984690"/>
          <a:ext cx="191981" cy="19200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92A589-5FBD-4CD2-AA63-99ED084FC4AB}">
      <dsp:nvSpPr>
        <dsp:cNvPr id="0" name=""/>
        <dsp:cNvSpPr/>
      </dsp:nvSpPr>
      <dsp:spPr>
        <a:xfrm>
          <a:off x="3047136" y="1810312"/>
          <a:ext cx="264885" cy="26490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465AB-2B14-4916-826E-7007D9BCC67E}">
      <dsp:nvSpPr>
        <dsp:cNvPr id="0" name=""/>
        <dsp:cNvSpPr/>
      </dsp:nvSpPr>
      <dsp:spPr>
        <a:xfrm>
          <a:off x="2107901" y="376492"/>
          <a:ext cx="191981" cy="19200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6A7E9E-E719-4937-BAE4-F4E4548A3664}">
      <dsp:nvSpPr>
        <dsp:cNvPr id="0" name=""/>
        <dsp:cNvSpPr/>
      </dsp:nvSpPr>
      <dsp:spPr>
        <a:xfrm>
          <a:off x="1503489" y="1474804"/>
          <a:ext cx="191981" cy="19200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B61E43-E667-4235-B468-F3EB2191DE06}">
      <dsp:nvSpPr>
        <dsp:cNvPr id="0" name=""/>
        <dsp:cNvSpPr/>
      </dsp:nvSpPr>
      <dsp:spPr>
        <a:xfrm>
          <a:off x="507631" y="80853"/>
          <a:ext cx="1329333" cy="121528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114300" dist="139700" dir="2700000" algn="tl" rotWithShape="0">
            <a:prstClr val="black">
              <a:alpha val="5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BE" sz="1400" b="1" kern="1200" dirty="0" smtClean="0"/>
            <a:t>Aviation</a:t>
          </a:r>
          <a:endParaRPr lang="en-US" sz="1400" b="1" kern="1200" dirty="0"/>
        </a:p>
      </dsp:txBody>
      <dsp:txXfrm>
        <a:off x="702307" y="258827"/>
        <a:ext cx="939981" cy="859336"/>
      </dsp:txXfrm>
    </dsp:sp>
    <dsp:sp modelId="{A7FF9F3D-BF60-4315-B88F-D48CF398EB7A}">
      <dsp:nvSpPr>
        <dsp:cNvPr id="0" name=""/>
        <dsp:cNvSpPr/>
      </dsp:nvSpPr>
      <dsp:spPr>
        <a:xfrm>
          <a:off x="2403757" y="481701"/>
          <a:ext cx="264885" cy="26490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44E17F-657B-4BF1-8FF1-E57C0D219D15}">
      <dsp:nvSpPr>
        <dsp:cNvPr id="0" name=""/>
        <dsp:cNvSpPr/>
      </dsp:nvSpPr>
      <dsp:spPr>
        <a:xfrm>
          <a:off x="668214" y="1790357"/>
          <a:ext cx="479085" cy="478894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21/03/2018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044" y="820847"/>
            <a:ext cx="2683696" cy="3174124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376813" y="4340888"/>
            <a:ext cx="861646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500" b="0" i="0" dirty="0">
                <a:solidFill>
                  <a:schemeClr val="tx1"/>
                </a:solidFill>
                <a:effectLst/>
                <a:latin typeface="PT Sans"/>
              </a:rPr>
              <a:t>This project has received funding from the European Union’s Horizon 2020 research and innovation programme under the Marie-</a:t>
            </a:r>
            <a:r>
              <a:rPr lang="en-GB" sz="1500" b="0" i="0" dirty="0" err="1">
                <a:solidFill>
                  <a:schemeClr val="tx1"/>
                </a:solidFill>
                <a:effectLst/>
                <a:latin typeface="PT Sans"/>
              </a:rPr>
              <a:t>Sklodowska</a:t>
            </a:r>
            <a:r>
              <a:rPr lang="en-GB" sz="1500" b="0" i="0" dirty="0">
                <a:solidFill>
                  <a:schemeClr val="tx1"/>
                </a:solidFill>
                <a:effectLst/>
                <a:latin typeface="PT Sans"/>
              </a:rPr>
              <a:t>-Curie grant agreement number 721624.</a:t>
            </a:r>
            <a:endParaRPr lang="en-US" sz="15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87" y="1245528"/>
            <a:ext cx="3013931" cy="201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2947603"/>
            <a:ext cx="3412156" cy="411613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1600" baseline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RADSAGA training workshop</a:t>
            </a:r>
          </a:p>
          <a:p>
            <a:pPr lvl="0" eaLnBrk="1" latinLnBrk="0" hangingPunct="1"/>
            <a:r>
              <a:rPr kumimoji="0" lang="en-GB" dirty="0"/>
              <a:t>19-23 March 2018, CERN (Geneva)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RADSAGA Training Workshop – March 2018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RADSAGA Training Workshop – March 2018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RADSAGA Training Workshop – March 2018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RADSAGA Training Workshop – March 2018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RADSAGA Training Workshop – March 2018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RADSAGA Training Workshop – March 2018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682532" y="4767263"/>
            <a:ext cx="33958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RADSAGA Training Workshop – March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48" y="4321583"/>
            <a:ext cx="608352" cy="7195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771" y="4397661"/>
            <a:ext cx="902086" cy="6016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81" r:id="rId2"/>
    <p:sldLayoutId id="2147483680" r:id="rId3"/>
    <p:sldLayoutId id="2147483679" r:id="rId4"/>
    <p:sldLayoutId id="2147483664" r:id="rId5"/>
    <p:sldLayoutId id="2147483665" r:id="rId6"/>
    <p:sldLayoutId id="2147483667" r:id="rId7"/>
    <p:sldLayoutId id="2147483668" r:id="rId8"/>
    <p:sldLayoutId id="2147483669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png"/><Relationship Id="rId5" Type="http://schemas.openxmlformats.org/officeDocument/2006/relationships/image" Target="../media/image6.tiff"/><Relationship Id="rId6" Type="http://schemas.openxmlformats.org/officeDocument/2006/relationships/image" Target="../media/image7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scholar.google.be/scholar?oi=bibs&amp;cluster=15860251558727964033&amp;btnI=1&amp;hl=nl" TargetMode="External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3.png"/><Relationship Id="rId5" Type="http://schemas.openxmlformats.org/officeDocument/2006/relationships/hyperlink" Target="https://scholar.google.be/scholar?oi=bibs&amp;cluster=15860251558727964033&amp;btnI=1&amp;hl=nl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gif"/><Relationship Id="rId5" Type="http://schemas.openxmlformats.org/officeDocument/2006/relationships/image" Target="../media/image13.png"/><Relationship Id="rId6" Type="http://schemas.openxmlformats.org/officeDocument/2006/relationships/image" Target="../media/image3.png"/><Relationship Id="rId7" Type="http://schemas.openxmlformats.org/officeDocument/2006/relationships/hyperlink" Target="https://scholar.google.be/scholar?oi=bibs&amp;cluster=15860251558727964033&amp;btnI=1&amp;hl=nl" TargetMode="Externa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180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13" y="942700"/>
            <a:ext cx="4033635" cy="321311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9A644A5-4715-4E19-B607-F3B04331C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100" smtClean="0"/>
              <a:pPr/>
              <a:t>10</a:t>
            </a:fld>
            <a:endParaRPr lang="en-US" sz="11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D18B4B8-63AF-41B9-A2F2-356374498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RADSAGA Training Workshop – March 2018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9E9DC6A-AAAA-4C8E-92E1-AF750E1B650A}"/>
              </a:ext>
            </a:extLst>
          </p:cNvPr>
          <p:cNvSpPr txBox="1"/>
          <p:nvPr/>
        </p:nvSpPr>
        <p:spPr>
          <a:xfrm>
            <a:off x="449612" y="256838"/>
            <a:ext cx="86943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Helvetica" charset="0"/>
                <a:ea typeface="Helvetica" charset="0"/>
                <a:cs typeface="Helvetica" charset="0"/>
              </a:rPr>
              <a:t>Rad-hard MEMS Accelerometer Readout Interface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3A8FC12-C4ED-4061-AF5C-DC687359A78A}"/>
              </a:ext>
            </a:extLst>
          </p:cNvPr>
          <p:cNvSpPr/>
          <p:nvPr/>
        </p:nvSpPr>
        <p:spPr>
          <a:xfrm rot="16200000">
            <a:off x="1907580" y="1740494"/>
            <a:ext cx="7954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Digital O/P</a:t>
            </a:r>
            <a:endParaRPr lang="x-none" sz="100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99968019-7018-4834-A912-EAA190295906}"/>
              </a:ext>
            </a:extLst>
          </p:cNvPr>
          <p:cNvSpPr/>
          <p:nvPr/>
        </p:nvSpPr>
        <p:spPr>
          <a:xfrm rot="10800000" flipV="1">
            <a:off x="2804941" y="2636516"/>
            <a:ext cx="8867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55A0"/>
                </a:solidFill>
                <a:latin typeface="Helvetica" charset="0"/>
                <a:cs typeface="Helvetica" charset="0"/>
              </a:rPr>
              <a:t>Acceleration</a:t>
            </a:r>
            <a:endParaRPr lang="x-none" sz="1000" dirty="0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xmlns="" id="{50352834-41EC-4623-AA60-1CE87EC32F2E}"/>
              </a:ext>
            </a:extLst>
          </p:cNvPr>
          <p:cNvSpPr/>
          <p:nvPr/>
        </p:nvSpPr>
        <p:spPr>
          <a:xfrm rot="10800000" flipV="1">
            <a:off x="1773902" y="931371"/>
            <a:ext cx="168026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0055A0"/>
                </a:solidFill>
                <a:latin typeface="Helvetica" charset="0"/>
                <a:cs typeface="Helvetica" charset="0"/>
              </a:rPr>
              <a:t>Transfer Characteristics</a:t>
            </a:r>
            <a:endParaRPr lang="x-none" sz="1100" dirty="0"/>
          </a:p>
        </p:txBody>
      </p:sp>
      <p:pic>
        <p:nvPicPr>
          <p:cNvPr id="16" name="Picture 15" descr="A close up of text on a white background&#10;&#10;Description generated with high confidence">
            <a:extLst>
              <a:ext uri="{FF2B5EF4-FFF2-40B4-BE49-F238E27FC236}">
                <a16:creationId xmlns:a16="http://schemas.microsoft.com/office/drawing/2014/main" xmlns="" id="{C7C21815-C571-49DC-ABD1-BE084572F5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5811" y="1220912"/>
            <a:ext cx="2913157" cy="2656694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2356C30A-A288-4595-86A6-5A691696323C}"/>
              </a:ext>
            </a:extLst>
          </p:cNvPr>
          <p:cNvSpPr/>
          <p:nvPr/>
        </p:nvSpPr>
        <p:spPr>
          <a:xfrm rot="10800000" flipV="1">
            <a:off x="5927005" y="931371"/>
            <a:ext cx="14478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solidFill>
                  <a:srgbClr val="0055A0"/>
                </a:solidFill>
                <a:latin typeface="Helvetica" charset="0"/>
                <a:cs typeface="Helvetica" charset="0"/>
              </a:rPr>
              <a:t>Transient Response</a:t>
            </a:r>
            <a:endParaRPr lang="x-none" sz="1100" dirty="0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xmlns="" id="{610A8937-1EEB-4A65-ADF4-59E676E1DB49}"/>
              </a:ext>
            </a:extLst>
          </p:cNvPr>
          <p:cNvSpPr/>
          <p:nvPr/>
        </p:nvSpPr>
        <p:spPr>
          <a:xfrm rot="16200000">
            <a:off x="4583950" y="1608159"/>
            <a:ext cx="7954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Digital O/P</a:t>
            </a:r>
            <a:endParaRPr lang="x-none" sz="1000" dirty="0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xmlns="" id="{D7E848D9-FEDF-4421-B4D0-9E4B14E78D17}"/>
              </a:ext>
            </a:extLst>
          </p:cNvPr>
          <p:cNvSpPr/>
          <p:nvPr/>
        </p:nvSpPr>
        <p:spPr>
          <a:xfrm rot="16200000">
            <a:off x="4540187" y="3079907"/>
            <a:ext cx="8867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Acceleration</a:t>
            </a:r>
            <a:endParaRPr lang="x-none" sz="10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EBDE270F-F30D-4740-920F-45E8C4A51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108" y="4379603"/>
            <a:ext cx="1756668" cy="62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971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D658D0BE-8214-4F1A-89E5-175488DC3E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0433C1B-01DF-49F9-BF2B-70AE9F86D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4" name="Titel 5">
            <a:extLst>
              <a:ext uri="{FF2B5EF4-FFF2-40B4-BE49-F238E27FC236}">
                <a16:creationId xmlns:a16="http://schemas.microsoft.com/office/drawing/2014/main" xmlns="" id="{B87FEF9E-121B-4205-94EE-648A6B5A70A2}"/>
              </a:ext>
            </a:extLst>
          </p:cNvPr>
          <p:cNvSpPr txBox="1">
            <a:spLocks/>
          </p:cNvSpPr>
          <p:nvPr/>
        </p:nvSpPr>
        <p:spPr>
          <a:xfrm>
            <a:off x="792526" y="1639153"/>
            <a:ext cx="7806456" cy="94756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BE" dirty="0"/>
              <a:t>Thank you</a:t>
            </a:r>
          </a:p>
          <a:p>
            <a:pPr algn="ctr"/>
            <a:endParaRPr lang="nl-BE" sz="1800" dirty="0"/>
          </a:p>
          <a:p>
            <a:pPr algn="ctr"/>
            <a:r>
              <a:rPr lang="nl-BE" sz="1800" b="1" dirty="0"/>
              <a:t>Questions?</a:t>
            </a:r>
          </a:p>
          <a:p>
            <a:pPr algn="ctr"/>
            <a:r>
              <a:rPr lang="nl-BE" sz="1600" dirty="0"/>
              <a:t>Contact me </a:t>
            </a:r>
          </a:p>
          <a:p>
            <a:pPr algn="ctr"/>
            <a:r>
              <a:rPr lang="nl-BE" sz="1600" dirty="0"/>
              <a:t>arijit.karmakar@kuleuven.be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E70C63C-F61D-4614-A6BA-2BF1D52AD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108" y="4379603"/>
            <a:ext cx="1756668" cy="62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915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78730"/>
            <a:ext cx="8226854" cy="1493020"/>
          </a:xfrm>
        </p:spPr>
        <p:txBody>
          <a:bodyPr>
            <a:noAutofit/>
          </a:bodyPr>
          <a:lstStyle/>
          <a:p>
            <a:r>
              <a:rPr lang="en-US" sz="2800" b="1" dirty="0"/>
              <a:t>ESR 06 WP2: Integrated Time-based Signal Processing Circuits for Harsh Radiation Environments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457200" y="2947603"/>
            <a:ext cx="4042881" cy="411613"/>
          </a:xfrm>
        </p:spPr>
        <p:txBody>
          <a:bodyPr>
            <a:normAutofit fontScale="92500"/>
          </a:bodyPr>
          <a:lstStyle/>
          <a:p>
            <a:r>
              <a:rPr lang="en-GB" dirty="0"/>
              <a:t>RADSAGA Training Workshop – March 2018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C509F65-E717-4B5A-BBEA-5635807E3808}"/>
              </a:ext>
            </a:extLst>
          </p:cNvPr>
          <p:cNvSpPr txBox="1"/>
          <p:nvPr/>
        </p:nvSpPr>
        <p:spPr>
          <a:xfrm>
            <a:off x="419621" y="3145272"/>
            <a:ext cx="4224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Presented by Arijit Karmakar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76CA3E3-DD10-4B75-A474-4153619F94C7}"/>
              </a:ext>
            </a:extLst>
          </p:cNvPr>
          <p:cNvSpPr txBox="1"/>
          <p:nvPr/>
        </p:nvSpPr>
        <p:spPr>
          <a:xfrm>
            <a:off x="419620" y="3416392"/>
            <a:ext cx="42242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Doctoral Student</a:t>
            </a:r>
          </a:p>
          <a:p>
            <a:r>
              <a:rPr lang="en-US" sz="14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KU Leuven, ADVISE Group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E3CB35D-47E9-4EEA-AD4C-D4B0883BF3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108" y="4379603"/>
            <a:ext cx="1756668" cy="62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4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D53BB3D3-31CD-40FA-9FE4-C5F520DD18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82524DE8-DCE0-476A-981C-6918F8D15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819F6AE2-DDCF-491E-8322-BE24E8F45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108" y="4379603"/>
            <a:ext cx="1756668" cy="62671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B48DB89-BA3E-4B1E-AC23-299DC04086B9}"/>
              </a:ext>
            </a:extLst>
          </p:cNvPr>
          <p:cNvSpPr/>
          <p:nvPr/>
        </p:nvSpPr>
        <p:spPr>
          <a:xfrm>
            <a:off x="694646" y="1403442"/>
            <a:ext cx="7850688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rgbClr val="0C377B"/>
                </a:solidFill>
                <a:latin typeface="PT Serif"/>
              </a:rPr>
              <a:t>Project Deliverable &amp; Milestones Lists:</a:t>
            </a:r>
            <a:endParaRPr lang="en-US" sz="1400" dirty="0">
              <a:solidFill>
                <a:srgbClr val="0C377B"/>
              </a:solidFill>
              <a:latin typeface="PT Serif"/>
            </a:endParaRPr>
          </a:p>
          <a:p>
            <a:pPr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55A0"/>
                </a:solidFill>
                <a:latin typeface="PT Serif"/>
              </a:rPr>
              <a:t>Report on technology selection and architecture definition.</a:t>
            </a:r>
          </a:p>
          <a:p>
            <a:pPr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55A0"/>
                </a:solidFill>
                <a:latin typeface="PT Serif"/>
              </a:rPr>
              <a:t>Report on the design and measurement of a radiation tolerant Time-to-Digital Converter.</a:t>
            </a:r>
          </a:p>
          <a:p>
            <a:pPr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55A0"/>
                </a:solidFill>
                <a:latin typeface="PT Serif"/>
              </a:rPr>
              <a:t>Report on the design and measurement of a radiation tolerant time based sensor readout circuit.</a:t>
            </a:r>
          </a:p>
          <a:p>
            <a:pPr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55A0"/>
                </a:solidFill>
                <a:latin typeface="PT Serif"/>
              </a:rPr>
              <a:t>Completed development of a radiation tolerant time based sensor readout circuit.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1B26A95-F18B-45B6-ADFA-4592272A4F54}"/>
              </a:ext>
            </a:extLst>
          </p:cNvPr>
          <p:cNvSpPr/>
          <p:nvPr/>
        </p:nvSpPr>
        <p:spPr>
          <a:xfrm>
            <a:off x="694646" y="954175"/>
            <a:ext cx="73259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rgbClr val="0C377B"/>
                </a:solidFill>
                <a:latin typeface="PT Serif"/>
              </a:rPr>
              <a:t>Supervisor: </a:t>
            </a:r>
            <a:r>
              <a:rPr lang="en-US" sz="1200" dirty="0">
                <a:solidFill>
                  <a:srgbClr val="0055A0"/>
                </a:solidFill>
                <a:latin typeface="PT Serif"/>
              </a:rPr>
              <a:t>Prof. Paul Leroux (KU Leuven), </a:t>
            </a:r>
            <a:r>
              <a:rPr lang="en-US" sz="1400" b="1" dirty="0">
                <a:solidFill>
                  <a:srgbClr val="0C377B"/>
                </a:solidFill>
                <a:latin typeface="PT Serif"/>
              </a:rPr>
              <a:t>Co-supervisor: </a:t>
            </a:r>
            <a:r>
              <a:rPr lang="en-US" sz="1200" dirty="0">
                <a:solidFill>
                  <a:srgbClr val="0055A0"/>
                </a:solidFill>
                <a:latin typeface="PT Serif"/>
              </a:rPr>
              <a:t>Prof. Valentijn De Smedt (KU Leuven)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6B7525B-9397-4A3A-B648-5CE1D7B4B8C1}"/>
              </a:ext>
            </a:extLst>
          </p:cNvPr>
          <p:cNvSpPr/>
          <p:nvPr/>
        </p:nvSpPr>
        <p:spPr>
          <a:xfrm>
            <a:off x="694646" y="2909137"/>
            <a:ext cx="7603847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1400" b="1" dirty="0">
                <a:solidFill>
                  <a:srgbClr val="0C377B"/>
                </a:solidFill>
                <a:latin typeface="PT Serif"/>
              </a:rPr>
              <a:t>Planned </a:t>
            </a:r>
            <a:r>
              <a:rPr lang="en-US" sz="1400" b="1" dirty="0" err="1">
                <a:solidFill>
                  <a:srgbClr val="0C377B"/>
                </a:solidFill>
                <a:latin typeface="PT Serif"/>
              </a:rPr>
              <a:t>Secondments</a:t>
            </a:r>
            <a:r>
              <a:rPr lang="en-US" sz="1400" b="1" dirty="0">
                <a:solidFill>
                  <a:srgbClr val="0C377B"/>
                </a:solidFill>
                <a:latin typeface="PT Serif"/>
              </a:rPr>
              <a:t> [total: 8 months]:</a:t>
            </a:r>
            <a:endParaRPr lang="en-US" sz="1400" dirty="0">
              <a:solidFill>
                <a:srgbClr val="0C377B"/>
              </a:solidFill>
              <a:latin typeface="PT Serif"/>
            </a:endParaRP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55A0"/>
                </a:solidFill>
                <a:latin typeface="PT Serif"/>
              </a:rPr>
              <a:t>Magic Instruments (Dr. Y. Cao)[2m] For support in design and manufacturing of component.  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55A0"/>
                </a:solidFill>
                <a:latin typeface="PT Serif"/>
              </a:rPr>
              <a:t>SCK•CEN (</a:t>
            </a:r>
            <a:r>
              <a:rPr lang="en-US" sz="1200" dirty="0" err="1">
                <a:solidFill>
                  <a:srgbClr val="0055A0"/>
                </a:solidFill>
                <a:latin typeface="PT Serif"/>
              </a:rPr>
              <a:t>Dr</a:t>
            </a:r>
            <a:r>
              <a:rPr lang="en-US" sz="1200" dirty="0">
                <a:solidFill>
                  <a:srgbClr val="0055A0"/>
                </a:solidFill>
                <a:latin typeface="PT Serif"/>
              </a:rPr>
              <a:t> W. de Cock): [2m] For neutron and gamma irradiation testing. 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55A0"/>
                </a:solidFill>
                <a:latin typeface="PT Serif"/>
              </a:rPr>
              <a:t>CERN (</a:t>
            </a:r>
            <a:r>
              <a:rPr lang="en-US" sz="1200" dirty="0" err="1">
                <a:solidFill>
                  <a:srgbClr val="0055A0"/>
                </a:solidFill>
                <a:latin typeface="PT Serif"/>
              </a:rPr>
              <a:t>Dr</a:t>
            </a:r>
            <a:r>
              <a:rPr lang="en-US" sz="1200" dirty="0">
                <a:solidFill>
                  <a:srgbClr val="0055A0"/>
                </a:solidFill>
                <a:latin typeface="PT Serif"/>
              </a:rPr>
              <a:t> S. </a:t>
            </a:r>
            <a:r>
              <a:rPr lang="en-US" sz="1200" dirty="0" err="1">
                <a:solidFill>
                  <a:srgbClr val="0055A0"/>
                </a:solidFill>
                <a:latin typeface="PT Serif"/>
              </a:rPr>
              <a:t>Danzeca</a:t>
            </a:r>
            <a:r>
              <a:rPr lang="en-US" sz="1200" dirty="0">
                <a:solidFill>
                  <a:srgbClr val="0055A0"/>
                </a:solidFill>
                <a:latin typeface="PT Serif"/>
              </a:rPr>
              <a:t>): [2m] For mixed field radiation testing at CHARM. 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55A0"/>
                </a:solidFill>
                <a:latin typeface="PT Serif"/>
              </a:rPr>
              <a:t>University of Montpellier (</a:t>
            </a:r>
            <a:r>
              <a:rPr lang="en-US" sz="1200" dirty="0" err="1">
                <a:solidFill>
                  <a:srgbClr val="0055A0"/>
                </a:solidFill>
                <a:latin typeface="PT Serif"/>
              </a:rPr>
              <a:t>Dr</a:t>
            </a:r>
            <a:r>
              <a:rPr lang="en-US" sz="1200" dirty="0">
                <a:solidFill>
                  <a:srgbClr val="0055A0"/>
                </a:solidFill>
                <a:latin typeface="PT Serif"/>
              </a:rPr>
              <a:t> V. </a:t>
            </a:r>
            <a:r>
              <a:rPr lang="en-US" sz="1200" dirty="0" err="1">
                <a:solidFill>
                  <a:srgbClr val="0055A0"/>
                </a:solidFill>
                <a:latin typeface="PT Serif"/>
              </a:rPr>
              <a:t>Pouget</a:t>
            </a:r>
            <a:r>
              <a:rPr lang="en-US" sz="1200" dirty="0">
                <a:solidFill>
                  <a:srgbClr val="0055A0"/>
                </a:solidFill>
                <a:latin typeface="PT Serif"/>
              </a:rPr>
              <a:t>): [2m] For SEE laser testing and hardening techniques.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52BF6BEF-7E1A-4178-BBB8-799160CAB2B0}"/>
              </a:ext>
            </a:extLst>
          </p:cNvPr>
          <p:cNvSpPr/>
          <p:nvPr/>
        </p:nvSpPr>
        <p:spPr>
          <a:xfrm>
            <a:off x="694646" y="239601"/>
            <a:ext cx="71967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>
                <a:solidFill>
                  <a:srgbClr val="0C377B"/>
                </a:solidFill>
                <a:latin typeface="PT Sans"/>
              </a:rPr>
              <a:t>ESR 06 WP2: Integrated Time-based Signal Processing Circuits for Harsh Radiation Environments</a:t>
            </a:r>
            <a:endParaRPr lang="en-US" b="1" i="0" dirty="0">
              <a:solidFill>
                <a:srgbClr val="0C377B"/>
              </a:solidFill>
              <a:effectLst/>
              <a:latin typeface="PT Sans"/>
            </a:endParaRPr>
          </a:p>
        </p:txBody>
      </p:sp>
    </p:spTree>
    <p:extLst>
      <p:ext uri="{BB962C8B-B14F-4D97-AF65-F5344CB8AC3E}">
        <p14:creationId xmlns:p14="http://schemas.microsoft.com/office/powerpoint/2010/main" val="3055692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9A644A5-4715-4E19-B607-F3B04331C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D18B4B8-63AF-41B9-A2F2-356374498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RADSAGA Training Workshop – March 2018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396AF81F-EEAF-49B9-BF35-78242464CF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108" y="4379603"/>
            <a:ext cx="1756668" cy="6267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4859" t="15563" r="26205" b="27160"/>
          <a:stretch/>
        </p:blipFill>
        <p:spPr>
          <a:xfrm>
            <a:off x="3632200" y="2167905"/>
            <a:ext cx="1460500" cy="154940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6" name="Picture 4" descr="Afbeeldingsresultaat voor radiation logo">
            <a:extLst>
              <a:ext uri="{FF2B5EF4-FFF2-40B4-BE49-F238E27FC236}">
                <a16:creationId xmlns:a16="http://schemas.microsoft.com/office/drawing/2014/main" xmlns="" id="{1F17E140-826F-4D5D-97DC-FA53A609B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108" y="2243724"/>
            <a:ext cx="1302989" cy="130298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5163" y="2205814"/>
            <a:ext cx="1346582" cy="134658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E9E9DC6A-AAAA-4C8E-92E1-AF750E1B650A}"/>
              </a:ext>
            </a:extLst>
          </p:cNvPr>
          <p:cNvSpPr txBox="1"/>
          <p:nvPr/>
        </p:nvSpPr>
        <p:spPr>
          <a:xfrm>
            <a:off x="3326354" y="681580"/>
            <a:ext cx="2602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mtClean="0">
                <a:latin typeface="Helvetica" charset="0"/>
                <a:ea typeface="Helvetica" charset="0"/>
                <a:cs typeface="Helvetica" charset="0"/>
              </a:rPr>
              <a:t>Which One?</a:t>
            </a:r>
            <a:endParaRPr lang="en-US" sz="3200" b="1" dirty="0"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E9E9DC6A-AAAA-4C8E-92E1-AF750E1B650A}"/>
              </a:ext>
            </a:extLst>
          </p:cNvPr>
          <p:cNvSpPr txBox="1"/>
          <p:nvPr/>
        </p:nvSpPr>
        <p:spPr>
          <a:xfrm>
            <a:off x="3455000" y="1360392"/>
            <a:ext cx="2345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Ionizing Radiation!!</a:t>
            </a:r>
            <a:endParaRPr lang="en-US" b="1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2806" y="1904618"/>
            <a:ext cx="1691295" cy="1925547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6802" y="1979831"/>
            <a:ext cx="1691295" cy="192554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304724" y="3778492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Ionizing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3872571" y="3778492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Thermal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5928970" y="3797784"/>
            <a:ext cx="18389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/>
              <a:t>Electromagnetic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608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9A644A5-4715-4E19-B607-F3B04331C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D18B4B8-63AF-41B9-A2F2-356374498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RADSAGA Training Workshop – March 2018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396AF81F-EEAF-49B9-BF35-78242464CF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108" y="4379603"/>
            <a:ext cx="1756668" cy="626717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E9E9DC6A-AAAA-4C8E-92E1-AF750E1B650A}"/>
              </a:ext>
            </a:extLst>
          </p:cNvPr>
          <p:cNvSpPr txBox="1"/>
          <p:nvPr/>
        </p:nvSpPr>
        <p:spPr>
          <a:xfrm>
            <a:off x="449613" y="256838"/>
            <a:ext cx="7072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Helvetica" charset="0"/>
                <a:ea typeface="Helvetica" charset="0"/>
                <a:cs typeface="Helvetica" charset="0"/>
              </a:rPr>
              <a:t>Radiation Affected Areas</a:t>
            </a:r>
            <a:endParaRPr lang="en-US" sz="3200" dirty="0"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42" name="Diagram 41">
            <a:extLst>
              <a:ext uri="{FF2B5EF4-FFF2-40B4-BE49-F238E27FC236}">
                <a16:creationId xmlns:a16="http://schemas.microsoft.com/office/drawing/2014/main" xmlns="" id="{2F21F286-FFCE-4A8E-A00A-F912254703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207926"/>
              </p:ext>
            </p:extLst>
          </p:nvPr>
        </p:nvGraphicFramePr>
        <p:xfrm>
          <a:off x="1562530" y="1891565"/>
          <a:ext cx="4445602" cy="2782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Ovaal 18">
            <a:extLst>
              <a:ext uri="{FF2B5EF4-FFF2-40B4-BE49-F238E27FC236}">
                <a16:creationId xmlns:a16="http://schemas.microsoft.com/office/drawing/2014/main" xmlns="" id="{15B9C314-F565-4D9D-B8A7-640C6CB632B5}"/>
              </a:ext>
            </a:extLst>
          </p:cNvPr>
          <p:cNvSpPr/>
          <p:nvPr/>
        </p:nvSpPr>
        <p:spPr>
          <a:xfrm>
            <a:off x="4954880" y="2965447"/>
            <a:ext cx="788885" cy="756871"/>
          </a:xfrm>
          <a:prstGeom prst="ellipse">
            <a:avLst/>
          </a:prstGeom>
          <a:solidFill>
            <a:srgbClr val="0055A0"/>
          </a:solidFill>
          <a:effectLst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lt1"/>
          </a:fontRef>
        </p:style>
      </p:sp>
      <p:grpSp>
        <p:nvGrpSpPr>
          <p:cNvPr id="45" name="Groep 11">
            <a:extLst>
              <a:ext uri="{FF2B5EF4-FFF2-40B4-BE49-F238E27FC236}">
                <a16:creationId xmlns:a16="http://schemas.microsoft.com/office/drawing/2014/main" xmlns="" id="{B5641850-1A7E-4AE6-A8B5-0D512ACF566D}"/>
              </a:ext>
            </a:extLst>
          </p:cNvPr>
          <p:cNvGrpSpPr/>
          <p:nvPr/>
        </p:nvGrpSpPr>
        <p:grpSpPr>
          <a:xfrm>
            <a:off x="5921230" y="2522315"/>
            <a:ext cx="1252238" cy="1216409"/>
            <a:chOff x="110900" y="1144489"/>
            <a:chExt cx="1889851" cy="1776213"/>
          </a:xfrm>
          <a:effectLst>
            <a:glow rad="266700">
              <a:schemeClr val="accent1">
                <a:satMod val="175000"/>
                <a:alpha val="14000"/>
              </a:schemeClr>
            </a:glow>
            <a:outerShdw blurRad="254000" dist="228600" dir="2700000" algn="tl" rotWithShape="0">
              <a:prstClr val="black">
                <a:alpha val="66000"/>
              </a:prstClr>
            </a:outerShdw>
          </a:effectLst>
        </p:grpSpPr>
        <p:sp>
          <p:nvSpPr>
            <p:cNvPr id="46" name="Ovaal 12">
              <a:extLst>
                <a:ext uri="{FF2B5EF4-FFF2-40B4-BE49-F238E27FC236}">
                  <a16:creationId xmlns:a16="http://schemas.microsoft.com/office/drawing/2014/main" xmlns="" id="{368A8F33-639F-45CF-8C0E-ADD64E7CDF8A}"/>
                </a:ext>
              </a:extLst>
            </p:cNvPr>
            <p:cNvSpPr/>
            <p:nvPr/>
          </p:nvSpPr>
          <p:spPr>
            <a:xfrm>
              <a:off x="167436" y="1144489"/>
              <a:ext cx="1776780" cy="1776213"/>
            </a:xfrm>
            <a:prstGeom prst="ellipse">
              <a:avLst/>
            </a:prstGeom>
            <a:solidFill>
              <a:srgbClr val="0055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7" name="Ovaal 4">
              <a:extLst>
                <a:ext uri="{FF2B5EF4-FFF2-40B4-BE49-F238E27FC236}">
                  <a16:creationId xmlns:a16="http://schemas.microsoft.com/office/drawing/2014/main" xmlns="" id="{B4CE8D4F-1E29-4504-A9F7-0E61DD0B3ABD}"/>
                </a:ext>
              </a:extLst>
            </p:cNvPr>
            <p:cNvSpPr txBox="1"/>
            <p:nvPr/>
          </p:nvSpPr>
          <p:spPr>
            <a:xfrm>
              <a:off x="110900" y="1404609"/>
              <a:ext cx="1889851" cy="12559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400" b="1" dirty="0"/>
                <a:t>Industrial</a:t>
              </a:r>
            </a:p>
          </p:txBody>
        </p:sp>
      </p:grpSp>
      <p:grpSp>
        <p:nvGrpSpPr>
          <p:cNvPr id="48" name="Groep 23">
            <a:extLst>
              <a:ext uri="{FF2B5EF4-FFF2-40B4-BE49-F238E27FC236}">
                <a16:creationId xmlns:a16="http://schemas.microsoft.com/office/drawing/2014/main" xmlns="" id="{CC62628E-5B5B-409F-A6BA-11067F09558B}"/>
              </a:ext>
            </a:extLst>
          </p:cNvPr>
          <p:cNvGrpSpPr>
            <a:grpSpLocks noChangeAspect="1"/>
          </p:cNvGrpSpPr>
          <p:nvPr/>
        </p:nvGrpSpPr>
        <p:grpSpPr>
          <a:xfrm>
            <a:off x="5603737" y="1115652"/>
            <a:ext cx="1181934" cy="1080000"/>
            <a:chOff x="110900" y="1144489"/>
            <a:chExt cx="1889851" cy="1776213"/>
          </a:xfrm>
          <a:effectLst>
            <a:glow rad="266700">
              <a:schemeClr val="accent1">
                <a:satMod val="175000"/>
                <a:alpha val="14000"/>
              </a:schemeClr>
            </a:glow>
            <a:outerShdw blurRad="254000" dist="190500" dir="2700000" algn="tl" rotWithShape="0">
              <a:prstClr val="black">
                <a:alpha val="66000"/>
              </a:prstClr>
            </a:outerShdw>
          </a:effectLst>
        </p:grpSpPr>
        <p:sp>
          <p:nvSpPr>
            <p:cNvPr id="49" name="Ovaal 24">
              <a:extLst>
                <a:ext uri="{FF2B5EF4-FFF2-40B4-BE49-F238E27FC236}">
                  <a16:creationId xmlns:a16="http://schemas.microsoft.com/office/drawing/2014/main" xmlns="" id="{D1805C94-451D-4CF3-9461-CD7F91C6890A}"/>
                </a:ext>
              </a:extLst>
            </p:cNvPr>
            <p:cNvSpPr/>
            <p:nvPr/>
          </p:nvSpPr>
          <p:spPr>
            <a:xfrm>
              <a:off x="167436" y="1144489"/>
              <a:ext cx="1776780" cy="1776213"/>
            </a:xfrm>
            <a:prstGeom prst="ellipse">
              <a:avLst/>
            </a:prstGeom>
            <a:solidFill>
              <a:srgbClr val="0055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Ovaal 4">
              <a:extLst>
                <a:ext uri="{FF2B5EF4-FFF2-40B4-BE49-F238E27FC236}">
                  <a16:creationId xmlns:a16="http://schemas.microsoft.com/office/drawing/2014/main" xmlns="" id="{FABF7596-B3AA-4D91-AF2B-0920C62AD82E}"/>
                </a:ext>
              </a:extLst>
            </p:cNvPr>
            <p:cNvSpPr txBox="1"/>
            <p:nvPr/>
          </p:nvSpPr>
          <p:spPr>
            <a:xfrm>
              <a:off x="110900" y="1404609"/>
              <a:ext cx="1889851" cy="12559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b="1" dirty="0" err="1" smtClean="0"/>
                <a:t>Transpor-tation</a:t>
              </a:r>
              <a:endParaRPr lang="en-US" sz="1200" b="1" dirty="0"/>
            </a:p>
          </p:txBody>
        </p:sp>
      </p:grpSp>
      <p:grpSp>
        <p:nvGrpSpPr>
          <p:cNvPr id="51" name="Groep 32">
            <a:extLst>
              <a:ext uri="{FF2B5EF4-FFF2-40B4-BE49-F238E27FC236}">
                <a16:creationId xmlns:a16="http://schemas.microsoft.com/office/drawing/2014/main" xmlns="" id="{7D25336C-BE04-485E-89A0-B60865B959DA}"/>
              </a:ext>
            </a:extLst>
          </p:cNvPr>
          <p:cNvGrpSpPr/>
          <p:nvPr/>
        </p:nvGrpSpPr>
        <p:grpSpPr>
          <a:xfrm>
            <a:off x="4479427" y="1796143"/>
            <a:ext cx="1017859" cy="962481"/>
            <a:chOff x="110900" y="1144489"/>
            <a:chExt cx="1931158" cy="1776213"/>
          </a:xfrm>
          <a:effectLst>
            <a:glow rad="266700">
              <a:schemeClr val="accent1">
                <a:satMod val="175000"/>
                <a:alpha val="14000"/>
              </a:schemeClr>
            </a:glow>
            <a:outerShdw blurRad="254000" dist="254000" dir="2700000" algn="tl" rotWithShape="0">
              <a:prstClr val="black">
                <a:alpha val="66000"/>
              </a:prstClr>
            </a:outerShdw>
          </a:effectLst>
        </p:grpSpPr>
        <p:sp>
          <p:nvSpPr>
            <p:cNvPr id="52" name="Ovaal 33">
              <a:extLst>
                <a:ext uri="{FF2B5EF4-FFF2-40B4-BE49-F238E27FC236}">
                  <a16:creationId xmlns:a16="http://schemas.microsoft.com/office/drawing/2014/main" xmlns="" id="{A4F4B39C-5B81-495E-9492-54050D7C2068}"/>
                </a:ext>
              </a:extLst>
            </p:cNvPr>
            <p:cNvSpPr/>
            <p:nvPr/>
          </p:nvSpPr>
          <p:spPr>
            <a:xfrm>
              <a:off x="167436" y="1144489"/>
              <a:ext cx="1776780" cy="1776213"/>
            </a:xfrm>
            <a:prstGeom prst="ellipse">
              <a:avLst/>
            </a:prstGeom>
            <a:solidFill>
              <a:srgbClr val="0055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Ovaal 4">
              <a:extLst>
                <a:ext uri="{FF2B5EF4-FFF2-40B4-BE49-F238E27FC236}">
                  <a16:creationId xmlns:a16="http://schemas.microsoft.com/office/drawing/2014/main" xmlns="" id="{8BF54EEA-6549-469A-954F-889605676667}"/>
                </a:ext>
              </a:extLst>
            </p:cNvPr>
            <p:cNvSpPr txBox="1"/>
            <p:nvPr/>
          </p:nvSpPr>
          <p:spPr>
            <a:xfrm>
              <a:off x="110900" y="1404609"/>
              <a:ext cx="1931158" cy="13143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5725" tIns="85725" rIns="85725" bIns="85725" numCol="1" spcCol="1270" anchor="ctr" anchorCtr="0">
              <a:noAutofit/>
            </a:bodyPr>
            <a:lstStyle/>
            <a:p>
              <a:pPr algn="ctr" defTabSz="10001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nl-BE" sz="1400" b="1" dirty="0" smtClean="0"/>
                <a:t>Space</a:t>
              </a:r>
              <a:endParaRPr lang="en-US" sz="1400" b="1" dirty="0"/>
            </a:p>
          </p:txBody>
        </p:sp>
      </p:grpSp>
      <p:sp>
        <p:nvSpPr>
          <p:cNvPr id="54" name="Ovaal 18">
            <a:extLst>
              <a:ext uri="{FF2B5EF4-FFF2-40B4-BE49-F238E27FC236}">
                <a16:creationId xmlns:a16="http://schemas.microsoft.com/office/drawing/2014/main" xmlns="" id="{D8573FCC-B8DF-4A86-B173-E5751C3993E9}"/>
              </a:ext>
            </a:extLst>
          </p:cNvPr>
          <p:cNvSpPr/>
          <p:nvPr/>
        </p:nvSpPr>
        <p:spPr>
          <a:xfrm>
            <a:off x="3149600" y="1159114"/>
            <a:ext cx="998406" cy="945786"/>
          </a:xfrm>
          <a:prstGeom prst="ellipse">
            <a:avLst/>
          </a:prstGeom>
          <a:solidFill>
            <a:srgbClr val="0055A0"/>
          </a:solidFill>
          <a:ln>
            <a:solidFill>
              <a:schemeClr val="bg1"/>
            </a:solidFill>
          </a:ln>
          <a:effectLst>
            <a:outerShdw blurRad="114300" dist="101600" dir="2700000" algn="tl" rotWithShape="0">
              <a:prstClr val="black">
                <a:alpha val="61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41355" y="1473301"/>
            <a:ext cx="840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Medical</a:t>
            </a:r>
            <a:endParaRPr lang="en-US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236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xmlns="" id="{59583E08-171A-4B78-A230-C390B2EAFD34}"/>
              </a:ext>
            </a:extLst>
          </p:cNvPr>
          <p:cNvSpPr/>
          <p:nvPr/>
        </p:nvSpPr>
        <p:spPr>
          <a:xfrm>
            <a:off x="4514248" y="2727910"/>
            <a:ext cx="2794502" cy="841951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rgbClr val="0055A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0055A0"/>
              </a:solidFill>
            </a:endParaRP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xmlns="" id="{073FD72F-4131-4552-87D2-3A49962362BA}"/>
              </a:ext>
            </a:extLst>
          </p:cNvPr>
          <p:cNvSpPr/>
          <p:nvPr/>
        </p:nvSpPr>
        <p:spPr>
          <a:xfrm>
            <a:off x="3281803" y="1695673"/>
            <a:ext cx="1932220" cy="199293"/>
          </a:xfrm>
          <a:prstGeom prst="rightArrow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0055A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9A644A5-4715-4E19-B607-F3B04331C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D18B4B8-63AF-41B9-A2F2-356374498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RADSAGA Training Workshop – March 2018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9E9DC6A-AAAA-4C8E-92E1-AF750E1B650A}"/>
              </a:ext>
            </a:extLst>
          </p:cNvPr>
          <p:cNvSpPr txBox="1"/>
          <p:nvPr/>
        </p:nvSpPr>
        <p:spPr>
          <a:xfrm>
            <a:off x="449613" y="256838"/>
            <a:ext cx="7072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Helvetica" charset="0"/>
                <a:ea typeface="Helvetica" charset="0"/>
                <a:cs typeface="Helvetica" charset="0"/>
              </a:rPr>
              <a:t>General Sensing Interface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xmlns="" id="{CB8FAE1F-EA20-4DA3-90ED-CF8A98415928}"/>
              </a:ext>
            </a:extLst>
          </p:cNvPr>
          <p:cNvSpPr/>
          <p:nvPr/>
        </p:nvSpPr>
        <p:spPr>
          <a:xfrm>
            <a:off x="690565" y="1196236"/>
            <a:ext cx="1182077" cy="1221287"/>
          </a:xfrm>
          <a:prstGeom prst="roundRect">
            <a:avLst/>
          </a:prstGeom>
          <a:solidFill>
            <a:schemeClr val="bg1"/>
          </a:solidFill>
          <a:ln>
            <a:solidFill>
              <a:srgbClr val="0055A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x-none">
              <a:solidFill>
                <a:srgbClr val="0055A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109D270-9B31-4AF6-8E31-3C8F75CEC550}"/>
              </a:ext>
            </a:extLst>
          </p:cNvPr>
          <p:cNvSpPr txBox="1"/>
          <p:nvPr/>
        </p:nvSpPr>
        <p:spPr>
          <a:xfrm>
            <a:off x="690565" y="1183710"/>
            <a:ext cx="1227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55A0"/>
                </a:solidFill>
              </a:rPr>
              <a:t>Physical Information</a:t>
            </a:r>
            <a:endParaRPr lang="x-none" sz="1600" dirty="0">
              <a:solidFill>
                <a:srgbClr val="0055A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04F9FE42-69B5-4F45-ABC3-7F3BCD25F6D7}"/>
              </a:ext>
            </a:extLst>
          </p:cNvPr>
          <p:cNvSpPr txBox="1"/>
          <p:nvPr/>
        </p:nvSpPr>
        <p:spPr>
          <a:xfrm flipH="1">
            <a:off x="715616" y="1656167"/>
            <a:ext cx="113197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55A0"/>
                </a:solidFill>
              </a:rPr>
              <a:t>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55A0"/>
                </a:solidFill>
              </a:rPr>
              <a:t>Humidity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55A0"/>
                </a:solidFill>
              </a:rPr>
              <a:t>Pressure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55A0"/>
                </a:solidFill>
              </a:rPr>
              <a:t>Acceleration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55A0"/>
                </a:solidFill>
              </a:rPr>
              <a:t>etc.</a:t>
            </a:r>
            <a:endParaRPr lang="x-none" sz="900" dirty="0">
              <a:solidFill>
                <a:srgbClr val="0055A0"/>
              </a:solidFill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7B80A0D7-149D-4E4E-A7FF-09EEC0A6191B}"/>
              </a:ext>
            </a:extLst>
          </p:cNvPr>
          <p:cNvSpPr/>
          <p:nvPr/>
        </p:nvSpPr>
        <p:spPr>
          <a:xfrm>
            <a:off x="2354228" y="1471809"/>
            <a:ext cx="896277" cy="672456"/>
          </a:xfrm>
          <a:prstGeom prst="roundRect">
            <a:avLst>
              <a:gd name="adj" fmla="val 20997"/>
            </a:avLst>
          </a:prstGeom>
          <a:noFill/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0055A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DC4AE1A-1243-4509-A31D-72C007800FB1}"/>
              </a:ext>
            </a:extLst>
          </p:cNvPr>
          <p:cNvSpPr txBox="1"/>
          <p:nvPr/>
        </p:nvSpPr>
        <p:spPr>
          <a:xfrm>
            <a:off x="2188591" y="1626043"/>
            <a:ext cx="1227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55A0"/>
                </a:solidFill>
              </a:rPr>
              <a:t>SENSOR</a:t>
            </a:r>
            <a:endParaRPr lang="x-none" sz="1600" dirty="0">
              <a:solidFill>
                <a:srgbClr val="0055A0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D4B68CDA-39B6-4111-B049-DA181B890744}"/>
              </a:ext>
            </a:extLst>
          </p:cNvPr>
          <p:cNvSpPr/>
          <p:nvPr/>
        </p:nvSpPr>
        <p:spPr>
          <a:xfrm>
            <a:off x="3631882" y="1196236"/>
            <a:ext cx="1240077" cy="1221287"/>
          </a:xfrm>
          <a:prstGeom prst="roundRect">
            <a:avLst/>
          </a:prstGeom>
          <a:solidFill>
            <a:schemeClr val="bg1"/>
          </a:solidFill>
          <a:ln>
            <a:solidFill>
              <a:srgbClr val="0055A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0055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E43C9FE-B501-46F3-8B95-DE682B6706B6}"/>
              </a:ext>
            </a:extLst>
          </p:cNvPr>
          <p:cNvSpPr txBox="1"/>
          <p:nvPr/>
        </p:nvSpPr>
        <p:spPr>
          <a:xfrm>
            <a:off x="3644409" y="1183710"/>
            <a:ext cx="1227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55A0"/>
                </a:solidFill>
              </a:rPr>
              <a:t>Electrical Information</a:t>
            </a:r>
            <a:endParaRPr lang="x-none" sz="1600" dirty="0">
              <a:solidFill>
                <a:srgbClr val="0055A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C66729E-AB17-4B7C-8580-D29A5996DA38}"/>
              </a:ext>
            </a:extLst>
          </p:cNvPr>
          <p:cNvSpPr txBox="1"/>
          <p:nvPr/>
        </p:nvSpPr>
        <p:spPr>
          <a:xfrm flipH="1">
            <a:off x="3669460" y="1656167"/>
            <a:ext cx="113197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55A0"/>
                </a:solidFill>
              </a:rPr>
              <a:t>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55A0"/>
                </a:solidFill>
              </a:rPr>
              <a:t>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55A0"/>
                </a:solidFill>
              </a:rPr>
              <a:t>Capacitance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55A0"/>
                </a:solidFill>
              </a:rPr>
              <a:t>Resistance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rgbClr val="0055A0"/>
                </a:solidFill>
              </a:rPr>
              <a:t>etc.</a:t>
            </a:r>
            <a:endParaRPr lang="x-none" sz="900" dirty="0">
              <a:solidFill>
                <a:srgbClr val="0055A0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36796F2D-8321-4D4B-A522-5EB378F77603}"/>
              </a:ext>
            </a:extLst>
          </p:cNvPr>
          <p:cNvSpPr/>
          <p:nvPr/>
        </p:nvSpPr>
        <p:spPr>
          <a:xfrm>
            <a:off x="5238012" y="1471809"/>
            <a:ext cx="1321892" cy="672456"/>
          </a:xfrm>
          <a:prstGeom prst="roundRect">
            <a:avLst>
              <a:gd name="adj" fmla="val 20997"/>
            </a:avLst>
          </a:prstGeom>
          <a:noFill/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0055A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4221047-962D-4A79-BAB2-85E19B07A64C}"/>
              </a:ext>
            </a:extLst>
          </p:cNvPr>
          <p:cNvSpPr txBox="1"/>
          <p:nvPr/>
        </p:nvSpPr>
        <p:spPr>
          <a:xfrm>
            <a:off x="5208422" y="1510902"/>
            <a:ext cx="136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55A0"/>
                </a:solidFill>
              </a:rPr>
              <a:t>SENSOR</a:t>
            </a:r>
          </a:p>
          <a:p>
            <a:pPr algn="ctr"/>
            <a:r>
              <a:rPr lang="en-US" sz="1600" dirty="0">
                <a:solidFill>
                  <a:srgbClr val="0055A0"/>
                </a:solidFill>
              </a:rPr>
              <a:t>INTERFACE</a:t>
            </a:r>
            <a:endParaRPr lang="x-none" sz="1600" dirty="0">
              <a:solidFill>
                <a:srgbClr val="0055A0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xmlns="" id="{8DBC4B8B-8FFB-4000-B09E-84A3E012DAFE}"/>
              </a:ext>
            </a:extLst>
          </p:cNvPr>
          <p:cNvSpPr/>
          <p:nvPr/>
        </p:nvSpPr>
        <p:spPr>
          <a:xfrm rot="16200000">
            <a:off x="7191523" y="1629955"/>
            <a:ext cx="1061913" cy="338554"/>
          </a:xfrm>
          <a:prstGeom prst="roundRect">
            <a:avLst>
              <a:gd name="adj" fmla="val 13746"/>
            </a:avLst>
          </a:prstGeom>
          <a:noFill/>
          <a:ln>
            <a:solidFill>
              <a:srgbClr val="0055A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0055A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82B9ABF-39FF-498C-A316-E3A537CC912B}"/>
              </a:ext>
            </a:extLst>
          </p:cNvPr>
          <p:cNvSpPr txBox="1"/>
          <p:nvPr/>
        </p:nvSpPr>
        <p:spPr>
          <a:xfrm rot="16200000">
            <a:off x="7203117" y="1626775"/>
            <a:ext cx="1061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55A0"/>
                </a:solidFill>
              </a:rPr>
              <a:t>DIGITAL</a:t>
            </a:r>
            <a:endParaRPr lang="x-none" sz="1600" dirty="0">
              <a:solidFill>
                <a:srgbClr val="0055A0"/>
              </a:solidFill>
            </a:endParaRPr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xmlns="" id="{35D11DDB-46BE-4BCE-A289-6E43E6352F8C}"/>
              </a:ext>
            </a:extLst>
          </p:cNvPr>
          <p:cNvSpPr/>
          <p:nvPr/>
        </p:nvSpPr>
        <p:spPr>
          <a:xfrm>
            <a:off x="6598251" y="1695672"/>
            <a:ext cx="917231" cy="199293"/>
          </a:xfrm>
          <a:prstGeom prst="rightArrow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0055A0"/>
              </a:solidFill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A35209E5-5550-4709-AFCF-A26432EBA1C7}"/>
              </a:ext>
            </a:extLst>
          </p:cNvPr>
          <p:cNvCxnSpPr>
            <a:stCxn id="7" idx="3"/>
          </p:cNvCxnSpPr>
          <p:nvPr/>
        </p:nvCxnSpPr>
        <p:spPr>
          <a:xfrm>
            <a:off x="1918115" y="1476098"/>
            <a:ext cx="367886" cy="180069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5DE1AE40-A36E-4229-87E1-CDE67B473D00}"/>
              </a:ext>
            </a:extLst>
          </p:cNvPr>
          <p:cNvCxnSpPr>
            <a:cxnSpLocks/>
          </p:cNvCxnSpPr>
          <p:nvPr/>
        </p:nvCxnSpPr>
        <p:spPr>
          <a:xfrm flipV="1">
            <a:off x="1921014" y="1765304"/>
            <a:ext cx="387741" cy="5713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39D1BE4C-AA6D-46BF-9AA9-1583358169D1}"/>
              </a:ext>
            </a:extLst>
          </p:cNvPr>
          <p:cNvCxnSpPr>
            <a:cxnSpLocks/>
          </p:cNvCxnSpPr>
          <p:nvPr/>
        </p:nvCxnSpPr>
        <p:spPr>
          <a:xfrm flipV="1">
            <a:off x="1927295" y="1879973"/>
            <a:ext cx="363204" cy="168609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xmlns="" id="{81820DA7-5A72-4E32-8240-77ABAD8665F2}"/>
              </a:ext>
            </a:extLst>
          </p:cNvPr>
          <p:cNvSpPr/>
          <p:nvPr/>
        </p:nvSpPr>
        <p:spPr>
          <a:xfrm>
            <a:off x="4588438" y="2820589"/>
            <a:ext cx="1117116" cy="672456"/>
          </a:xfrm>
          <a:prstGeom prst="roundRect">
            <a:avLst>
              <a:gd name="adj" fmla="val 20997"/>
            </a:avLst>
          </a:prstGeom>
          <a:noFill/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0055A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908E8F6C-B18B-44D9-AE6A-8BDF2A19A657}"/>
              </a:ext>
            </a:extLst>
          </p:cNvPr>
          <p:cNvSpPr txBox="1"/>
          <p:nvPr/>
        </p:nvSpPr>
        <p:spPr>
          <a:xfrm>
            <a:off x="4514248" y="2932247"/>
            <a:ext cx="12658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C377B"/>
                </a:solidFill>
              </a:rPr>
              <a:t>CONDITIONING CIRCUITRY</a:t>
            </a:r>
            <a:endParaRPr lang="x-none" sz="1100" dirty="0">
              <a:solidFill>
                <a:srgbClr val="0C377B"/>
              </a:solidFill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xmlns="" id="{48946916-9ECD-4DB4-BD03-4A1C48E5287B}"/>
              </a:ext>
            </a:extLst>
          </p:cNvPr>
          <p:cNvSpPr/>
          <p:nvPr/>
        </p:nvSpPr>
        <p:spPr>
          <a:xfrm>
            <a:off x="6092392" y="2820589"/>
            <a:ext cx="1122547" cy="672456"/>
          </a:xfrm>
          <a:prstGeom prst="roundRect">
            <a:avLst>
              <a:gd name="adj" fmla="val 20997"/>
            </a:avLst>
          </a:prstGeom>
          <a:noFill/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0055A0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08DD245-4498-49BF-BF55-09E77F262EC5}"/>
              </a:ext>
            </a:extLst>
          </p:cNvPr>
          <p:cNvSpPr txBox="1"/>
          <p:nvPr/>
        </p:nvSpPr>
        <p:spPr>
          <a:xfrm>
            <a:off x="6061077" y="2856735"/>
            <a:ext cx="11726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C377B"/>
                </a:solidFill>
              </a:rPr>
              <a:t>INFORMATION</a:t>
            </a:r>
          </a:p>
          <a:p>
            <a:pPr algn="ctr"/>
            <a:r>
              <a:rPr lang="en-US" sz="1100" dirty="0">
                <a:solidFill>
                  <a:srgbClr val="0C377B"/>
                </a:solidFill>
              </a:rPr>
              <a:t>-to-</a:t>
            </a:r>
          </a:p>
          <a:p>
            <a:pPr algn="ctr"/>
            <a:r>
              <a:rPr lang="en-US" sz="1100" dirty="0">
                <a:solidFill>
                  <a:srgbClr val="0C377B"/>
                </a:solidFill>
              </a:rPr>
              <a:t>DIGITAL</a:t>
            </a:r>
            <a:endParaRPr lang="x-none" sz="1100" dirty="0">
              <a:solidFill>
                <a:srgbClr val="0C377B"/>
              </a:solidFill>
            </a:endParaRPr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xmlns="" id="{8134AACC-AC3C-4D21-8FFC-29AE4D13F348}"/>
              </a:ext>
            </a:extLst>
          </p:cNvPr>
          <p:cNvSpPr/>
          <p:nvPr/>
        </p:nvSpPr>
        <p:spPr>
          <a:xfrm>
            <a:off x="5740999" y="3033169"/>
            <a:ext cx="315948" cy="199293"/>
          </a:xfrm>
          <a:prstGeom prst="rightArrow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rgbClr val="0055A0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D86F2DDC-72C4-457C-B67B-8EB8C9DD85C1}"/>
              </a:ext>
            </a:extLst>
          </p:cNvPr>
          <p:cNvCxnSpPr>
            <a:cxnSpLocks/>
          </p:cNvCxnSpPr>
          <p:nvPr/>
        </p:nvCxnSpPr>
        <p:spPr>
          <a:xfrm flipH="1">
            <a:off x="4544750" y="2027333"/>
            <a:ext cx="688332" cy="744811"/>
          </a:xfrm>
          <a:prstGeom prst="line">
            <a:avLst/>
          </a:prstGeom>
          <a:ln w="9525">
            <a:solidFill>
              <a:srgbClr val="0055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6BD24103-EC0F-44C2-B989-175E3E5BA64F}"/>
              </a:ext>
            </a:extLst>
          </p:cNvPr>
          <p:cNvCxnSpPr>
            <a:cxnSpLocks/>
          </p:cNvCxnSpPr>
          <p:nvPr/>
        </p:nvCxnSpPr>
        <p:spPr>
          <a:xfrm>
            <a:off x="6562006" y="1987561"/>
            <a:ext cx="685831" cy="777405"/>
          </a:xfrm>
          <a:prstGeom prst="line">
            <a:avLst/>
          </a:prstGeom>
          <a:ln w="9525">
            <a:solidFill>
              <a:srgbClr val="0055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xmlns="" id="{26FC2A33-759D-42F2-8288-96DA7B700A77}"/>
              </a:ext>
            </a:extLst>
          </p:cNvPr>
          <p:cNvSpPr/>
          <p:nvPr/>
        </p:nvSpPr>
        <p:spPr>
          <a:xfrm>
            <a:off x="3104608" y="4505653"/>
            <a:ext cx="561378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Helvetica" charset="0"/>
                <a:ea typeface="Helvetica" charset="0"/>
                <a:cs typeface="Helvetica" charset="0"/>
              </a:rPr>
              <a:t>Ref: </a:t>
            </a:r>
            <a:r>
              <a:rPr lang="en-US" sz="900" dirty="0">
                <a:latin typeface="Helvetica" charset="0"/>
                <a:ea typeface="Helvetica" charset="0"/>
                <a:cs typeface="Helvetica" charset="0"/>
                <a:hlinkClick r:id="rId2"/>
              </a:rPr>
              <a:t>Time-Based Energy-Efficient Sensor Interface Circuits</a:t>
            </a:r>
            <a:r>
              <a:rPr lang="en-US" sz="900" dirty="0">
                <a:latin typeface="Helvetica" charset="0"/>
                <a:ea typeface="Helvetica" charset="0"/>
                <a:cs typeface="Helvetica" charset="0"/>
              </a:rPr>
              <a:t>, PhD Thesis, J Van </a:t>
            </a:r>
            <a:r>
              <a:rPr lang="en-US" sz="900" dirty="0" err="1">
                <a:latin typeface="Helvetica" charset="0"/>
                <a:ea typeface="Helvetica" charset="0"/>
                <a:cs typeface="Helvetica" charset="0"/>
              </a:rPr>
              <a:t>Rethy</a:t>
            </a:r>
            <a:r>
              <a:rPr lang="en-US" sz="900" dirty="0">
                <a:latin typeface="Helvetica" charset="0"/>
                <a:ea typeface="Helvetica" charset="0"/>
                <a:cs typeface="Helvetica" charset="0"/>
              </a:rPr>
              <a:t>, 2014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396AF81F-EEAF-49B9-BF35-78242464CF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108" y="4379603"/>
            <a:ext cx="1756668" cy="62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803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xmlns="" id="{59583E08-171A-4B78-A230-C390B2EAFD34}"/>
              </a:ext>
            </a:extLst>
          </p:cNvPr>
          <p:cNvSpPr/>
          <p:nvPr/>
        </p:nvSpPr>
        <p:spPr>
          <a:xfrm>
            <a:off x="3540374" y="1997873"/>
            <a:ext cx="2794502" cy="775864"/>
          </a:xfrm>
          <a:prstGeom prst="round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rgbClr val="0055A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xmlns="" id="{073FD72F-4131-4552-87D2-3A49962362BA}"/>
              </a:ext>
            </a:extLst>
          </p:cNvPr>
          <p:cNvSpPr/>
          <p:nvPr/>
        </p:nvSpPr>
        <p:spPr>
          <a:xfrm>
            <a:off x="2957199" y="1256947"/>
            <a:ext cx="1227550" cy="199293"/>
          </a:xfrm>
          <a:prstGeom prst="rightArrow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9A644A5-4715-4E19-B607-F3B04331C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D18B4B8-63AF-41B9-A2F2-356374498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514248" y="4767263"/>
            <a:ext cx="3564108" cy="273844"/>
          </a:xfrm>
        </p:spPr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9E9DC6A-AAAA-4C8E-92E1-AF750E1B650A}"/>
              </a:ext>
            </a:extLst>
          </p:cNvPr>
          <p:cNvSpPr txBox="1"/>
          <p:nvPr/>
        </p:nvSpPr>
        <p:spPr>
          <a:xfrm>
            <a:off x="449613" y="256838"/>
            <a:ext cx="7072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Helvetica" charset="0"/>
                <a:ea typeface="Helvetica" charset="0"/>
                <a:cs typeface="Helvetica" charset="0"/>
              </a:rPr>
              <a:t>General Sensing Interface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xmlns="" id="{7B80A0D7-149D-4E4E-A7FF-09EEC0A6191B}"/>
              </a:ext>
            </a:extLst>
          </p:cNvPr>
          <p:cNvSpPr/>
          <p:nvPr/>
        </p:nvSpPr>
        <p:spPr>
          <a:xfrm>
            <a:off x="2029624" y="1033083"/>
            <a:ext cx="896277" cy="672456"/>
          </a:xfrm>
          <a:prstGeom prst="roundRect">
            <a:avLst>
              <a:gd name="adj" fmla="val 20997"/>
            </a:avLst>
          </a:prstGeom>
          <a:noFill/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DC4AE1A-1243-4509-A31D-72C007800FB1}"/>
              </a:ext>
            </a:extLst>
          </p:cNvPr>
          <p:cNvSpPr txBox="1"/>
          <p:nvPr/>
        </p:nvSpPr>
        <p:spPr>
          <a:xfrm>
            <a:off x="1863987" y="1187317"/>
            <a:ext cx="1227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SENSOR</a:t>
            </a:r>
            <a:endParaRPr lang="x-none" sz="16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36796F2D-8321-4D4B-A522-5EB378F77603}"/>
              </a:ext>
            </a:extLst>
          </p:cNvPr>
          <p:cNvSpPr/>
          <p:nvPr/>
        </p:nvSpPr>
        <p:spPr>
          <a:xfrm>
            <a:off x="4252954" y="1033083"/>
            <a:ext cx="1321892" cy="672456"/>
          </a:xfrm>
          <a:prstGeom prst="roundRect">
            <a:avLst>
              <a:gd name="adj" fmla="val 20997"/>
            </a:avLst>
          </a:prstGeom>
          <a:noFill/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4221047-962D-4A79-BAB2-85E19B07A64C}"/>
              </a:ext>
            </a:extLst>
          </p:cNvPr>
          <p:cNvSpPr txBox="1"/>
          <p:nvPr/>
        </p:nvSpPr>
        <p:spPr>
          <a:xfrm>
            <a:off x="4223364" y="1072176"/>
            <a:ext cx="13660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SENSOR</a:t>
            </a:r>
          </a:p>
          <a:p>
            <a:pPr algn="ctr"/>
            <a:r>
              <a:rPr lang="en-US" sz="1600" dirty="0"/>
              <a:t>INTERFACE</a:t>
            </a:r>
            <a:endParaRPr lang="x-none" sz="16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xmlns="" id="{8DBC4B8B-8FFB-4000-B09E-84A3E012DAFE}"/>
              </a:ext>
            </a:extLst>
          </p:cNvPr>
          <p:cNvSpPr/>
          <p:nvPr/>
        </p:nvSpPr>
        <p:spPr>
          <a:xfrm rot="16200000">
            <a:off x="6866919" y="1191229"/>
            <a:ext cx="1061913" cy="338554"/>
          </a:xfrm>
          <a:prstGeom prst="roundRect">
            <a:avLst>
              <a:gd name="adj" fmla="val 13746"/>
            </a:avLst>
          </a:prstGeom>
          <a:noFill/>
          <a:ln>
            <a:solidFill>
              <a:srgbClr val="0055A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D82B9ABF-39FF-498C-A316-E3A537CC912B}"/>
              </a:ext>
            </a:extLst>
          </p:cNvPr>
          <p:cNvSpPr txBox="1"/>
          <p:nvPr/>
        </p:nvSpPr>
        <p:spPr>
          <a:xfrm rot="16200000">
            <a:off x="6878513" y="1188049"/>
            <a:ext cx="1061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DIGITAL</a:t>
            </a:r>
            <a:endParaRPr lang="x-none" sz="1600" dirty="0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xmlns="" id="{35D11DDB-46BE-4BCE-A289-6E43E6352F8C}"/>
              </a:ext>
            </a:extLst>
          </p:cNvPr>
          <p:cNvSpPr/>
          <p:nvPr/>
        </p:nvSpPr>
        <p:spPr>
          <a:xfrm>
            <a:off x="5627983" y="1256946"/>
            <a:ext cx="1569158" cy="199293"/>
          </a:xfrm>
          <a:prstGeom prst="rightArrow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xmlns="" id="{A35209E5-5550-4709-AFCF-A26432EBA1C7}"/>
              </a:ext>
            </a:extLst>
          </p:cNvPr>
          <p:cNvCxnSpPr>
            <a:cxnSpLocks/>
          </p:cNvCxnSpPr>
          <p:nvPr/>
        </p:nvCxnSpPr>
        <p:spPr>
          <a:xfrm>
            <a:off x="1593511" y="1037372"/>
            <a:ext cx="367886" cy="180069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xmlns="" id="{5DE1AE40-A36E-4229-87E1-CDE67B473D00}"/>
              </a:ext>
            </a:extLst>
          </p:cNvPr>
          <p:cNvCxnSpPr>
            <a:cxnSpLocks/>
          </p:cNvCxnSpPr>
          <p:nvPr/>
        </p:nvCxnSpPr>
        <p:spPr>
          <a:xfrm flipV="1">
            <a:off x="1596410" y="1326578"/>
            <a:ext cx="387741" cy="5713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xmlns="" id="{39D1BE4C-AA6D-46BF-9AA9-1583358169D1}"/>
              </a:ext>
            </a:extLst>
          </p:cNvPr>
          <p:cNvCxnSpPr>
            <a:cxnSpLocks/>
          </p:cNvCxnSpPr>
          <p:nvPr/>
        </p:nvCxnSpPr>
        <p:spPr>
          <a:xfrm flipV="1">
            <a:off x="1602691" y="1441247"/>
            <a:ext cx="363204" cy="168609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xmlns="" id="{81820DA7-5A72-4E32-8240-77ABAD8665F2}"/>
              </a:ext>
            </a:extLst>
          </p:cNvPr>
          <p:cNvSpPr/>
          <p:nvPr/>
        </p:nvSpPr>
        <p:spPr>
          <a:xfrm>
            <a:off x="3614564" y="2073510"/>
            <a:ext cx="1117116" cy="597068"/>
          </a:xfrm>
          <a:prstGeom prst="roundRect">
            <a:avLst>
              <a:gd name="adj" fmla="val 20997"/>
            </a:avLst>
          </a:prstGeom>
          <a:noFill/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908E8F6C-B18B-44D9-AE6A-8BDF2A19A657}"/>
              </a:ext>
            </a:extLst>
          </p:cNvPr>
          <p:cNvSpPr txBox="1"/>
          <p:nvPr/>
        </p:nvSpPr>
        <p:spPr>
          <a:xfrm>
            <a:off x="3540374" y="2145926"/>
            <a:ext cx="12658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C377B"/>
                </a:solidFill>
              </a:rPr>
              <a:t>CONDITIONING CIRCUITRY</a:t>
            </a:r>
            <a:endParaRPr lang="x-none" sz="1100" dirty="0">
              <a:solidFill>
                <a:srgbClr val="0C377B"/>
              </a:solidFill>
            </a:endParaRP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xmlns="" id="{48946916-9ECD-4DB4-BD03-4A1C48E5287B}"/>
              </a:ext>
            </a:extLst>
          </p:cNvPr>
          <p:cNvSpPr/>
          <p:nvPr/>
        </p:nvSpPr>
        <p:spPr>
          <a:xfrm>
            <a:off x="5118518" y="2070414"/>
            <a:ext cx="1122547" cy="600164"/>
          </a:xfrm>
          <a:prstGeom prst="roundRect">
            <a:avLst>
              <a:gd name="adj" fmla="val 20997"/>
            </a:avLst>
          </a:prstGeom>
          <a:noFill/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E08DD245-4498-49BF-BF55-09E77F262EC5}"/>
              </a:ext>
            </a:extLst>
          </p:cNvPr>
          <p:cNvSpPr txBox="1"/>
          <p:nvPr/>
        </p:nvSpPr>
        <p:spPr>
          <a:xfrm>
            <a:off x="5087203" y="2070414"/>
            <a:ext cx="117268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0C377B"/>
                </a:solidFill>
              </a:rPr>
              <a:t>INFORMATION</a:t>
            </a:r>
          </a:p>
          <a:p>
            <a:pPr algn="ctr"/>
            <a:r>
              <a:rPr lang="en-US" sz="1100" dirty="0">
                <a:solidFill>
                  <a:srgbClr val="0C377B"/>
                </a:solidFill>
              </a:rPr>
              <a:t>-to-</a:t>
            </a:r>
          </a:p>
          <a:p>
            <a:pPr algn="ctr"/>
            <a:r>
              <a:rPr lang="en-US" sz="1100" dirty="0">
                <a:solidFill>
                  <a:srgbClr val="0C377B"/>
                </a:solidFill>
              </a:rPr>
              <a:t>DIGITAL</a:t>
            </a:r>
            <a:endParaRPr lang="x-none" sz="1100" dirty="0">
              <a:solidFill>
                <a:srgbClr val="0C377B"/>
              </a:solidFill>
            </a:endParaRPr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xmlns="" id="{8134AACC-AC3C-4D21-8FFC-29AE4D13F348}"/>
              </a:ext>
            </a:extLst>
          </p:cNvPr>
          <p:cNvSpPr/>
          <p:nvPr/>
        </p:nvSpPr>
        <p:spPr>
          <a:xfrm>
            <a:off x="4767125" y="2246848"/>
            <a:ext cx="315948" cy="199293"/>
          </a:xfrm>
          <a:prstGeom prst="rightArrow">
            <a:avLst/>
          </a:prstGeom>
          <a:noFill/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D86F2DDC-72C4-457C-B67B-8EB8C9DD85C1}"/>
              </a:ext>
            </a:extLst>
          </p:cNvPr>
          <p:cNvCxnSpPr>
            <a:cxnSpLocks/>
          </p:cNvCxnSpPr>
          <p:nvPr/>
        </p:nvCxnSpPr>
        <p:spPr>
          <a:xfrm flipH="1">
            <a:off x="3582433" y="1540586"/>
            <a:ext cx="663342" cy="490977"/>
          </a:xfrm>
          <a:prstGeom prst="line">
            <a:avLst/>
          </a:prstGeom>
          <a:ln w="9525">
            <a:solidFill>
              <a:srgbClr val="0055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6BD24103-EC0F-44C2-B989-175E3E5BA64F}"/>
              </a:ext>
            </a:extLst>
          </p:cNvPr>
          <p:cNvCxnSpPr>
            <a:cxnSpLocks/>
          </p:cNvCxnSpPr>
          <p:nvPr/>
        </p:nvCxnSpPr>
        <p:spPr>
          <a:xfrm>
            <a:off x="5582761" y="1573618"/>
            <a:ext cx="677128" cy="433938"/>
          </a:xfrm>
          <a:prstGeom prst="line">
            <a:avLst/>
          </a:prstGeom>
          <a:ln w="9525">
            <a:solidFill>
              <a:srgbClr val="0055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xmlns="" id="{CF2FD365-B078-46A0-A324-BDC59B79BFF5}"/>
              </a:ext>
            </a:extLst>
          </p:cNvPr>
          <p:cNvSpPr/>
          <p:nvPr/>
        </p:nvSpPr>
        <p:spPr>
          <a:xfrm>
            <a:off x="3866109" y="2897910"/>
            <a:ext cx="832981" cy="600164"/>
          </a:xfrm>
          <a:prstGeom prst="roundRect">
            <a:avLst>
              <a:gd name="adj" fmla="val 0"/>
            </a:avLst>
          </a:prstGeom>
          <a:noFill/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1A54B7E7-7665-4762-B1A2-E1B4ED928C72}"/>
              </a:ext>
            </a:extLst>
          </p:cNvPr>
          <p:cNvSpPr txBox="1"/>
          <p:nvPr/>
        </p:nvSpPr>
        <p:spPr>
          <a:xfrm>
            <a:off x="3866109" y="2897910"/>
            <a:ext cx="832981" cy="60016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Sensor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</a:rPr>
              <a:t>-to-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</a:rPr>
              <a:t>Amplitude</a:t>
            </a:r>
            <a:endParaRPr lang="x-none" sz="1100" dirty="0">
              <a:solidFill>
                <a:schemeClr val="bg1"/>
              </a:solidFill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xmlns="" id="{B4224234-FC62-49D4-872B-9ED443E02546}"/>
              </a:ext>
            </a:extLst>
          </p:cNvPr>
          <p:cNvSpPr/>
          <p:nvPr/>
        </p:nvSpPr>
        <p:spPr>
          <a:xfrm>
            <a:off x="5211492" y="2897910"/>
            <a:ext cx="832981" cy="600164"/>
          </a:xfrm>
          <a:prstGeom prst="roundRect">
            <a:avLst>
              <a:gd name="adj" fmla="val 0"/>
            </a:avLst>
          </a:prstGeom>
          <a:solidFill>
            <a:srgbClr val="0055A0"/>
          </a:solidFill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>
              <a:solidFill>
                <a:schemeClr val="bg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51378E7A-2265-417C-AF2E-8F74AAC7CC26}"/>
              </a:ext>
            </a:extLst>
          </p:cNvPr>
          <p:cNvSpPr txBox="1"/>
          <p:nvPr/>
        </p:nvSpPr>
        <p:spPr>
          <a:xfrm>
            <a:off x="5211492" y="2897910"/>
            <a:ext cx="832981" cy="60016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Amplitude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</a:rPr>
              <a:t>-to-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</a:rPr>
              <a:t>Digital</a:t>
            </a:r>
            <a:endParaRPr lang="x-none" sz="1100" dirty="0">
              <a:solidFill>
                <a:schemeClr val="bg1"/>
              </a:solidFill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xmlns="" id="{D6B2401A-E1DA-40F7-94B0-3A2945DB10AA}"/>
              </a:ext>
            </a:extLst>
          </p:cNvPr>
          <p:cNvSpPr/>
          <p:nvPr/>
        </p:nvSpPr>
        <p:spPr>
          <a:xfrm>
            <a:off x="3876243" y="3619435"/>
            <a:ext cx="832981" cy="600164"/>
          </a:xfrm>
          <a:prstGeom prst="roundRect">
            <a:avLst>
              <a:gd name="adj" fmla="val 0"/>
            </a:avLst>
          </a:prstGeom>
          <a:noFill/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03A41851-DE01-447A-B16D-3A475D69C168}"/>
              </a:ext>
            </a:extLst>
          </p:cNvPr>
          <p:cNvSpPr txBox="1"/>
          <p:nvPr/>
        </p:nvSpPr>
        <p:spPr>
          <a:xfrm>
            <a:off x="3876243" y="3619435"/>
            <a:ext cx="832981" cy="600164"/>
          </a:xfrm>
          <a:prstGeom prst="rect">
            <a:avLst/>
          </a:prstGeom>
          <a:solidFill>
            <a:srgbClr val="0055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Sensor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</a:rPr>
              <a:t>-to-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</a:rPr>
              <a:t>Time</a:t>
            </a:r>
            <a:endParaRPr lang="x-none" sz="1100" dirty="0">
              <a:solidFill>
                <a:schemeClr val="bg1"/>
              </a:solidFill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xmlns="" id="{844EF942-F1A3-4774-BFD7-ADFABAFDDE72}"/>
              </a:ext>
            </a:extLst>
          </p:cNvPr>
          <p:cNvSpPr/>
          <p:nvPr/>
        </p:nvSpPr>
        <p:spPr>
          <a:xfrm>
            <a:off x="5221626" y="3619435"/>
            <a:ext cx="832981" cy="600164"/>
          </a:xfrm>
          <a:prstGeom prst="roundRect">
            <a:avLst>
              <a:gd name="adj" fmla="val 0"/>
            </a:avLst>
          </a:prstGeom>
          <a:noFill/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9E187CAF-B1C7-417B-A490-01B2A4F05353}"/>
              </a:ext>
            </a:extLst>
          </p:cNvPr>
          <p:cNvSpPr txBox="1"/>
          <p:nvPr/>
        </p:nvSpPr>
        <p:spPr>
          <a:xfrm>
            <a:off x="5221626" y="3619435"/>
            <a:ext cx="832981" cy="600164"/>
          </a:xfrm>
          <a:prstGeom prst="rect">
            <a:avLst/>
          </a:prstGeom>
          <a:solidFill>
            <a:srgbClr val="0055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Time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</a:rPr>
              <a:t>-to-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</a:rPr>
              <a:t>Digital</a:t>
            </a:r>
            <a:endParaRPr lang="x-none" sz="1100" dirty="0">
              <a:solidFill>
                <a:schemeClr val="bg1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xmlns="" id="{0B875C61-0B0F-4904-A6E9-DC11510B9EFE}"/>
              </a:ext>
            </a:extLst>
          </p:cNvPr>
          <p:cNvCxnSpPr>
            <a:cxnSpLocks/>
          </p:cNvCxnSpPr>
          <p:nvPr/>
        </p:nvCxnSpPr>
        <p:spPr>
          <a:xfrm>
            <a:off x="3614564" y="3031299"/>
            <a:ext cx="0" cy="1064712"/>
          </a:xfrm>
          <a:prstGeom prst="line">
            <a:avLst/>
          </a:prstGeom>
          <a:ln w="9525">
            <a:solidFill>
              <a:srgbClr val="0055A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xmlns="" id="{14463E2F-79B7-45FA-9DCF-BB2DCBEE9028}"/>
              </a:ext>
            </a:extLst>
          </p:cNvPr>
          <p:cNvCxnSpPr>
            <a:cxnSpLocks/>
          </p:cNvCxnSpPr>
          <p:nvPr/>
        </p:nvCxnSpPr>
        <p:spPr>
          <a:xfrm>
            <a:off x="4937625" y="3031299"/>
            <a:ext cx="0" cy="1064712"/>
          </a:xfrm>
          <a:prstGeom prst="line">
            <a:avLst/>
          </a:prstGeom>
          <a:ln w="9525">
            <a:solidFill>
              <a:srgbClr val="0055A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xmlns="" id="{A6D206E4-A1EF-4446-A17F-E5E7ACF97C78}"/>
              </a:ext>
            </a:extLst>
          </p:cNvPr>
          <p:cNvCxnSpPr>
            <a:cxnSpLocks/>
          </p:cNvCxnSpPr>
          <p:nvPr/>
        </p:nvCxnSpPr>
        <p:spPr>
          <a:xfrm>
            <a:off x="6286766" y="3025036"/>
            <a:ext cx="0" cy="1060704"/>
          </a:xfrm>
          <a:prstGeom prst="line">
            <a:avLst/>
          </a:prstGeom>
          <a:ln w="9525">
            <a:solidFill>
              <a:srgbClr val="0055A0"/>
            </a:solidFill>
            <a:prstDash val="lgDash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9F172035-CE2E-40D0-9E40-A0E91A6DE0F6}"/>
              </a:ext>
            </a:extLst>
          </p:cNvPr>
          <p:cNvCxnSpPr>
            <a:stCxn id="40" idx="3"/>
            <a:endCxn id="43" idx="1"/>
          </p:cNvCxnSpPr>
          <p:nvPr/>
        </p:nvCxnSpPr>
        <p:spPr>
          <a:xfrm>
            <a:off x="4699090" y="3197992"/>
            <a:ext cx="512402" cy="0"/>
          </a:xfrm>
          <a:prstGeom prst="straightConnector1">
            <a:avLst/>
          </a:prstGeom>
          <a:ln w="9525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xmlns="" id="{AD555FFF-E029-47F0-A3D2-ACBAB5BEE294}"/>
              </a:ext>
            </a:extLst>
          </p:cNvPr>
          <p:cNvCxnSpPr/>
          <p:nvPr/>
        </p:nvCxnSpPr>
        <p:spPr>
          <a:xfrm>
            <a:off x="4709224" y="3907800"/>
            <a:ext cx="512402" cy="0"/>
          </a:xfrm>
          <a:prstGeom prst="straightConnector1">
            <a:avLst/>
          </a:prstGeom>
          <a:ln w="9525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xmlns="" id="{E42DB1B6-49C4-4611-9B7F-89633D1FE791}"/>
              </a:ext>
            </a:extLst>
          </p:cNvPr>
          <p:cNvSpPr/>
          <p:nvPr/>
        </p:nvSpPr>
        <p:spPr>
          <a:xfrm>
            <a:off x="6779002" y="3229431"/>
            <a:ext cx="922380" cy="600164"/>
          </a:xfrm>
          <a:prstGeom prst="roundRect">
            <a:avLst>
              <a:gd name="adj" fmla="val 0"/>
            </a:avLst>
          </a:prstGeom>
          <a:solidFill>
            <a:srgbClr val="0055A0"/>
          </a:solidFill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B1F148A7-9479-48F5-A3F1-845EF4E67AB2}"/>
              </a:ext>
            </a:extLst>
          </p:cNvPr>
          <p:cNvSpPr txBox="1"/>
          <p:nvPr/>
        </p:nvSpPr>
        <p:spPr>
          <a:xfrm>
            <a:off x="6789136" y="3297167"/>
            <a:ext cx="9223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Digital </a:t>
            </a:r>
          </a:p>
          <a:p>
            <a:pPr algn="ctr"/>
            <a:r>
              <a:rPr lang="en-US" sz="1100" dirty="0">
                <a:solidFill>
                  <a:schemeClr val="bg1"/>
                </a:solidFill>
              </a:rPr>
              <a:t>Processing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xmlns="" id="{442DB0ED-EC3C-4D4B-A9F3-FC5A9FEE142F}"/>
              </a:ext>
            </a:extLst>
          </p:cNvPr>
          <p:cNvCxnSpPr>
            <a:cxnSpLocks/>
          </p:cNvCxnSpPr>
          <p:nvPr/>
        </p:nvCxnSpPr>
        <p:spPr>
          <a:xfrm>
            <a:off x="6054607" y="3191408"/>
            <a:ext cx="724395" cy="201229"/>
          </a:xfrm>
          <a:prstGeom prst="straightConnector1">
            <a:avLst/>
          </a:prstGeom>
          <a:ln w="9525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xmlns="" id="{3D36D765-8E66-4C47-8F23-A9ACDE24A1F3}"/>
              </a:ext>
            </a:extLst>
          </p:cNvPr>
          <p:cNvCxnSpPr>
            <a:cxnSpLocks/>
          </p:cNvCxnSpPr>
          <p:nvPr/>
        </p:nvCxnSpPr>
        <p:spPr>
          <a:xfrm flipV="1">
            <a:off x="6054607" y="3672820"/>
            <a:ext cx="724395" cy="240833"/>
          </a:xfrm>
          <a:prstGeom prst="straightConnector1">
            <a:avLst/>
          </a:prstGeom>
          <a:ln w="9525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Oval 74">
            <a:extLst>
              <a:ext uri="{FF2B5EF4-FFF2-40B4-BE49-F238E27FC236}">
                <a16:creationId xmlns:a16="http://schemas.microsoft.com/office/drawing/2014/main" xmlns="" id="{0BFA8A75-121F-469C-A227-CF72EBAE78B3}"/>
              </a:ext>
            </a:extLst>
          </p:cNvPr>
          <p:cNvSpPr/>
          <p:nvPr/>
        </p:nvSpPr>
        <p:spPr>
          <a:xfrm>
            <a:off x="2143544" y="3006748"/>
            <a:ext cx="1097280" cy="1097280"/>
          </a:xfrm>
          <a:prstGeom prst="ellipse">
            <a:avLst/>
          </a:prstGeom>
          <a:solidFill>
            <a:srgbClr val="0055A0"/>
          </a:solidFill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xmlns="" id="{1C7FAA63-678A-4F21-B271-119B0EAEAF18}"/>
              </a:ext>
            </a:extLst>
          </p:cNvPr>
          <p:cNvCxnSpPr>
            <a:cxnSpLocks/>
            <a:endCxn id="40" idx="1"/>
          </p:cNvCxnSpPr>
          <p:nvPr/>
        </p:nvCxnSpPr>
        <p:spPr>
          <a:xfrm flipV="1">
            <a:off x="3153142" y="3197992"/>
            <a:ext cx="712967" cy="95252"/>
          </a:xfrm>
          <a:prstGeom prst="straightConnector1">
            <a:avLst/>
          </a:prstGeom>
          <a:ln w="9525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xmlns="" id="{653D3F78-881F-4555-B11F-BD0EC4697059}"/>
              </a:ext>
            </a:extLst>
          </p:cNvPr>
          <p:cNvCxnSpPr>
            <a:cxnSpLocks/>
          </p:cNvCxnSpPr>
          <p:nvPr/>
        </p:nvCxnSpPr>
        <p:spPr>
          <a:xfrm>
            <a:off x="3206990" y="3798156"/>
            <a:ext cx="674317" cy="124173"/>
          </a:xfrm>
          <a:prstGeom prst="straightConnector1">
            <a:avLst/>
          </a:prstGeom>
          <a:ln w="9525"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7" name="Picture 86">
            <a:extLst>
              <a:ext uri="{FF2B5EF4-FFF2-40B4-BE49-F238E27FC236}">
                <a16:creationId xmlns:a16="http://schemas.microsoft.com/office/drawing/2014/main" xmlns="" id="{E0FEC290-2754-49DF-AB97-0679646BFA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129" y="3586937"/>
            <a:ext cx="558744" cy="335392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xmlns="" id="{BA180FBD-A784-4914-877A-67164DA86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504" y="3202210"/>
            <a:ext cx="546327" cy="335392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EF937E3E-DC91-4D4E-8E02-092AD0203B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108" y="4379603"/>
            <a:ext cx="1756668" cy="626717"/>
          </a:xfrm>
          <a:prstGeom prst="rect">
            <a:avLst/>
          </a:prstGeom>
        </p:spPr>
      </p:pic>
      <p:sp>
        <p:nvSpPr>
          <p:cNvPr id="57" name="Rectangle 56">
            <a:extLst>
              <a:ext uri="{FF2B5EF4-FFF2-40B4-BE49-F238E27FC236}">
                <a16:creationId xmlns:a16="http://schemas.microsoft.com/office/drawing/2014/main" xmlns="" id="{0E57A6BE-942A-48E5-A2E0-954F7E993462}"/>
              </a:ext>
            </a:extLst>
          </p:cNvPr>
          <p:cNvSpPr/>
          <p:nvPr/>
        </p:nvSpPr>
        <p:spPr>
          <a:xfrm>
            <a:off x="3104608" y="4505653"/>
            <a:ext cx="561378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Helvetica" charset="0"/>
                <a:ea typeface="Helvetica" charset="0"/>
                <a:cs typeface="Helvetica" charset="0"/>
              </a:rPr>
              <a:t>Ref: </a:t>
            </a:r>
            <a:r>
              <a:rPr lang="en-US" sz="900" dirty="0">
                <a:latin typeface="Helvetica" charset="0"/>
                <a:ea typeface="Helvetica" charset="0"/>
                <a:cs typeface="Helvetica" charset="0"/>
                <a:hlinkClick r:id="rId5"/>
              </a:rPr>
              <a:t>Time-Based Energy-Efficient Sensor Interface Circuits</a:t>
            </a:r>
            <a:r>
              <a:rPr lang="en-US" sz="900" dirty="0">
                <a:latin typeface="Helvetica" charset="0"/>
                <a:ea typeface="Helvetica" charset="0"/>
                <a:cs typeface="Helvetica" charset="0"/>
              </a:rPr>
              <a:t>, PhD Thesis, J Van </a:t>
            </a:r>
            <a:r>
              <a:rPr lang="en-US" sz="900" dirty="0" err="1">
                <a:latin typeface="Helvetica" charset="0"/>
                <a:ea typeface="Helvetica" charset="0"/>
                <a:cs typeface="Helvetica" charset="0"/>
              </a:rPr>
              <a:t>Rethy</a:t>
            </a:r>
            <a:r>
              <a:rPr lang="en-US" sz="900" dirty="0">
                <a:latin typeface="Helvetica" charset="0"/>
                <a:ea typeface="Helvetica" charset="0"/>
                <a:cs typeface="Helvetica" charset="0"/>
              </a:rPr>
              <a:t>, 2014</a:t>
            </a:r>
          </a:p>
        </p:txBody>
      </p:sp>
    </p:spTree>
    <p:extLst>
      <p:ext uri="{BB962C8B-B14F-4D97-AF65-F5344CB8AC3E}">
        <p14:creationId xmlns:p14="http://schemas.microsoft.com/office/powerpoint/2010/main" val="3838480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xmlns="" id="{C18941AA-0EA9-4189-9730-411A8294E1C7}"/>
              </a:ext>
            </a:extLst>
          </p:cNvPr>
          <p:cNvSpPr/>
          <p:nvPr/>
        </p:nvSpPr>
        <p:spPr>
          <a:xfrm>
            <a:off x="8016737" y="1979804"/>
            <a:ext cx="234508" cy="672906"/>
          </a:xfrm>
          <a:prstGeom prst="roundRect">
            <a:avLst>
              <a:gd name="adj" fmla="val 0"/>
            </a:avLst>
          </a:prstGeom>
          <a:solidFill>
            <a:schemeClr val="tx1">
              <a:lumMod val="60000"/>
              <a:lumOff val="40000"/>
            </a:schemeClr>
          </a:solidFill>
          <a:ln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xmlns="" id="{DEE307E4-BB77-4A47-A539-8D53B0E87C42}"/>
              </a:ext>
            </a:extLst>
          </p:cNvPr>
          <p:cNvSpPr/>
          <p:nvPr/>
        </p:nvSpPr>
        <p:spPr>
          <a:xfrm>
            <a:off x="5365884" y="2094366"/>
            <a:ext cx="1509819" cy="491023"/>
          </a:xfrm>
          <a:prstGeom prst="roundRect">
            <a:avLst>
              <a:gd name="adj" fmla="val 0"/>
            </a:avLst>
          </a:prstGeom>
          <a:solidFill>
            <a:schemeClr val="tx1">
              <a:lumMod val="60000"/>
              <a:lumOff val="40000"/>
            </a:schemeClr>
          </a:solidFill>
          <a:ln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9A644A5-4715-4E19-B607-F3B04331C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D18B4B8-63AF-41B9-A2F2-356374498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RADSAGA Training Workshop – March 2018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9E9DC6A-AAAA-4C8E-92E1-AF750E1B650A}"/>
              </a:ext>
            </a:extLst>
          </p:cNvPr>
          <p:cNvSpPr txBox="1"/>
          <p:nvPr/>
        </p:nvSpPr>
        <p:spPr>
          <a:xfrm>
            <a:off x="449612" y="256838"/>
            <a:ext cx="8694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Helvetica" charset="0"/>
                <a:ea typeface="Helvetica" charset="0"/>
                <a:cs typeface="Helvetica" charset="0"/>
              </a:rPr>
              <a:t>Amplitude vs Time-based Conditioning Circuits</a:t>
            </a:r>
          </a:p>
        </p:txBody>
      </p: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xmlns="" id="{E42DB1B6-49C4-4611-9B7F-89633D1FE791}"/>
              </a:ext>
            </a:extLst>
          </p:cNvPr>
          <p:cNvSpPr/>
          <p:nvPr/>
        </p:nvSpPr>
        <p:spPr>
          <a:xfrm>
            <a:off x="887881" y="1271556"/>
            <a:ext cx="914400" cy="914400"/>
          </a:xfrm>
          <a:prstGeom prst="roundRect">
            <a:avLst>
              <a:gd name="adj" fmla="val 0"/>
            </a:avLst>
          </a:prstGeom>
          <a:solidFill>
            <a:srgbClr val="0055A0"/>
          </a:solidFill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B1F148A7-9479-48F5-A3F1-845EF4E67AB2}"/>
              </a:ext>
            </a:extLst>
          </p:cNvPr>
          <p:cNvSpPr txBox="1"/>
          <p:nvPr/>
        </p:nvSpPr>
        <p:spPr>
          <a:xfrm>
            <a:off x="901548" y="1519297"/>
            <a:ext cx="922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xmlns="" id="{8F23050C-1BC9-4DDC-8A8E-C67A3C920FDE}"/>
              </a:ext>
            </a:extLst>
          </p:cNvPr>
          <p:cNvSpPr/>
          <p:nvPr/>
        </p:nvSpPr>
        <p:spPr>
          <a:xfrm>
            <a:off x="1850063" y="1271556"/>
            <a:ext cx="547637" cy="914400"/>
          </a:xfrm>
          <a:prstGeom prst="roundRect">
            <a:avLst>
              <a:gd name="adj" fmla="val 0"/>
            </a:avLst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F9FD53F9-1D7D-483F-A003-91A0D9AEFAE5}"/>
              </a:ext>
            </a:extLst>
          </p:cNvPr>
          <p:cNvSpPr txBox="1"/>
          <p:nvPr/>
        </p:nvSpPr>
        <p:spPr>
          <a:xfrm>
            <a:off x="1662690" y="1519297"/>
            <a:ext cx="922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xmlns="" id="{880D78D4-C578-4D30-9A8A-F14A57B2E938}"/>
              </a:ext>
            </a:extLst>
          </p:cNvPr>
          <p:cNvSpPr/>
          <p:nvPr/>
        </p:nvSpPr>
        <p:spPr>
          <a:xfrm>
            <a:off x="887881" y="2485571"/>
            <a:ext cx="914400" cy="914400"/>
          </a:xfrm>
          <a:prstGeom prst="roundRect">
            <a:avLst>
              <a:gd name="adj" fmla="val 0"/>
            </a:avLst>
          </a:prstGeom>
          <a:solidFill>
            <a:srgbClr val="0055A0"/>
          </a:solidFill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6D11665E-286B-4240-9FB7-A396B35F9611}"/>
              </a:ext>
            </a:extLst>
          </p:cNvPr>
          <p:cNvSpPr txBox="1"/>
          <p:nvPr/>
        </p:nvSpPr>
        <p:spPr>
          <a:xfrm>
            <a:off x="901548" y="2733312"/>
            <a:ext cx="922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xmlns="" id="{1CD4A360-EE5E-4154-9704-81DAA4D0F273}"/>
              </a:ext>
            </a:extLst>
          </p:cNvPr>
          <p:cNvSpPr/>
          <p:nvPr/>
        </p:nvSpPr>
        <p:spPr>
          <a:xfrm>
            <a:off x="1850063" y="2991847"/>
            <a:ext cx="322497" cy="408123"/>
          </a:xfrm>
          <a:prstGeom prst="roundRect">
            <a:avLst>
              <a:gd name="adj" fmla="val 0"/>
            </a:avLst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597EB741-2ED3-4B36-957A-3E56CFE3329E}"/>
              </a:ext>
            </a:extLst>
          </p:cNvPr>
          <p:cNvSpPr txBox="1"/>
          <p:nvPr/>
        </p:nvSpPr>
        <p:spPr>
          <a:xfrm>
            <a:off x="1550120" y="3034423"/>
            <a:ext cx="922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xmlns="" id="{484D4541-BF0A-4A8F-B879-D7AF59A17D9A}"/>
              </a:ext>
            </a:extLst>
          </p:cNvPr>
          <p:cNvSpPr/>
          <p:nvPr/>
        </p:nvSpPr>
        <p:spPr>
          <a:xfrm>
            <a:off x="2819546" y="1264493"/>
            <a:ext cx="1509819" cy="914400"/>
          </a:xfrm>
          <a:prstGeom prst="roundRect">
            <a:avLst>
              <a:gd name="adj" fmla="val 0"/>
            </a:avLst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92A54A45-CBCB-488C-82FD-E803FBE6197F}"/>
              </a:ext>
            </a:extLst>
          </p:cNvPr>
          <p:cNvSpPr txBox="1"/>
          <p:nvPr/>
        </p:nvSpPr>
        <p:spPr>
          <a:xfrm>
            <a:off x="3141145" y="1523503"/>
            <a:ext cx="922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xmlns="" id="{4E24A9EB-43B2-4E95-B40D-187C4366C8F1}"/>
              </a:ext>
            </a:extLst>
          </p:cNvPr>
          <p:cNvSpPr/>
          <p:nvPr/>
        </p:nvSpPr>
        <p:spPr>
          <a:xfrm>
            <a:off x="2819547" y="2984784"/>
            <a:ext cx="548994" cy="408124"/>
          </a:xfrm>
          <a:prstGeom prst="roundRect">
            <a:avLst>
              <a:gd name="adj" fmla="val 0"/>
            </a:avLst>
          </a:prstGeom>
          <a:solidFill>
            <a:schemeClr val="tx1">
              <a:lumMod val="60000"/>
              <a:lumOff val="40000"/>
            </a:schemeClr>
          </a:solidFill>
          <a:ln>
            <a:solidFill>
              <a:srgbClr val="0055A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9A39FC4C-AFDC-4AA1-9C74-DAC7DD02447A}"/>
              </a:ext>
            </a:extLst>
          </p:cNvPr>
          <p:cNvSpPr txBox="1"/>
          <p:nvPr/>
        </p:nvSpPr>
        <p:spPr>
          <a:xfrm>
            <a:off x="2632853" y="3019568"/>
            <a:ext cx="9223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D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xmlns="" id="{C7BFC73E-3F12-4CF6-BC0F-6F509CCAD6F7}"/>
              </a:ext>
            </a:extLst>
          </p:cNvPr>
          <p:cNvCxnSpPr>
            <a:cxnSpLocks/>
          </p:cNvCxnSpPr>
          <p:nvPr/>
        </p:nvCxnSpPr>
        <p:spPr>
          <a:xfrm flipV="1">
            <a:off x="2172560" y="2190820"/>
            <a:ext cx="225140" cy="816609"/>
          </a:xfrm>
          <a:prstGeom prst="line">
            <a:avLst/>
          </a:prstGeom>
          <a:ln w="9525">
            <a:solidFill>
              <a:srgbClr val="0055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xmlns="" id="{63D3C922-9E5B-4709-B0F9-F3FAEB8EB285}"/>
              </a:ext>
            </a:extLst>
          </p:cNvPr>
          <p:cNvCxnSpPr>
            <a:cxnSpLocks/>
          </p:cNvCxnSpPr>
          <p:nvPr/>
        </p:nvCxnSpPr>
        <p:spPr>
          <a:xfrm flipV="1">
            <a:off x="1850063" y="2190820"/>
            <a:ext cx="0" cy="811746"/>
          </a:xfrm>
          <a:prstGeom prst="line">
            <a:avLst/>
          </a:prstGeom>
          <a:ln w="9525">
            <a:solidFill>
              <a:srgbClr val="0055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xmlns="" id="{B92A2601-2F66-47CE-BDC1-FE751929033F}"/>
              </a:ext>
            </a:extLst>
          </p:cNvPr>
          <p:cNvCxnSpPr>
            <a:cxnSpLocks/>
          </p:cNvCxnSpPr>
          <p:nvPr/>
        </p:nvCxnSpPr>
        <p:spPr>
          <a:xfrm flipV="1">
            <a:off x="2819546" y="2183757"/>
            <a:ext cx="0" cy="811746"/>
          </a:xfrm>
          <a:prstGeom prst="line">
            <a:avLst/>
          </a:prstGeom>
          <a:ln w="9525">
            <a:solidFill>
              <a:srgbClr val="0055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xmlns="" id="{1FD9C1A2-63C5-468E-BBDD-E7B39B5B3919}"/>
              </a:ext>
            </a:extLst>
          </p:cNvPr>
          <p:cNvCxnSpPr>
            <a:cxnSpLocks/>
          </p:cNvCxnSpPr>
          <p:nvPr/>
        </p:nvCxnSpPr>
        <p:spPr>
          <a:xfrm flipV="1">
            <a:off x="3372905" y="2172637"/>
            <a:ext cx="956460" cy="808813"/>
          </a:xfrm>
          <a:prstGeom prst="line">
            <a:avLst/>
          </a:prstGeom>
          <a:ln w="9525">
            <a:solidFill>
              <a:srgbClr val="0055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4FEF3202-EA95-4D77-AA14-6F10DFE69B3C}"/>
              </a:ext>
            </a:extLst>
          </p:cNvPr>
          <p:cNvSpPr txBox="1"/>
          <p:nvPr/>
        </p:nvSpPr>
        <p:spPr>
          <a:xfrm>
            <a:off x="1010265" y="3845182"/>
            <a:ext cx="7587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TDCs provides </a:t>
            </a:r>
            <a:r>
              <a:rPr lang="en-US" sz="1400" dirty="0">
                <a:solidFill>
                  <a:schemeClr val="bg1"/>
                </a:solidFill>
                <a:highlight>
                  <a:srgbClr val="0055A0"/>
                </a:highlight>
                <a:latin typeface="Helvetica" charset="0"/>
                <a:ea typeface="Helvetica" charset="0"/>
                <a:cs typeface="Helvetica" charset="0"/>
              </a:rPr>
              <a:t> Low-power </a:t>
            </a:r>
            <a:r>
              <a:rPr lang="en-US" sz="14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,</a:t>
            </a:r>
            <a:r>
              <a:rPr lang="en-US" sz="1400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sz="1400" dirty="0">
                <a:solidFill>
                  <a:schemeClr val="bg1"/>
                </a:solidFill>
                <a:highlight>
                  <a:srgbClr val="0055A0"/>
                </a:highlight>
                <a:latin typeface="Helvetica" charset="0"/>
                <a:ea typeface="Helvetica" charset="0"/>
                <a:cs typeface="Helvetica" charset="0"/>
              </a:rPr>
              <a:t> Area-efficient </a:t>
            </a:r>
            <a:r>
              <a:rPr lang="en-US" sz="14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 and </a:t>
            </a:r>
            <a:r>
              <a:rPr lang="en-US" sz="1400" dirty="0">
                <a:solidFill>
                  <a:schemeClr val="bg1"/>
                </a:solidFill>
                <a:highlight>
                  <a:srgbClr val="0055A0"/>
                </a:highlight>
                <a:latin typeface="Helvetica" charset="0"/>
                <a:ea typeface="Helvetica" charset="0"/>
                <a:cs typeface="Helvetica" charset="0"/>
              </a:rPr>
              <a:t> Better Dynamic Range </a:t>
            </a:r>
            <a:r>
              <a:rPr lang="en-US" sz="14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 compared to ADCs.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E86F46C4-5CED-4313-B620-BC09EC50E280}"/>
              </a:ext>
            </a:extLst>
          </p:cNvPr>
          <p:cNvSpPr txBox="1"/>
          <p:nvPr/>
        </p:nvSpPr>
        <p:spPr>
          <a:xfrm>
            <a:off x="924065" y="841613"/>
            <a:ext cx="1548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Analog-to-Digital</a:t>
            </a:r>
          </a:p>
          <a:p>
            <a:pPr algn="ctr"/>
            <a:r>
              <a:rPr lang="en-US" sz="12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Convertor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2BD3F220-1233-448E-AE75-A85BBE3D5676}"/>
              </a:ext>
            </a:extLst>
          </p:cNvPr>
          <p:cNvSpPr txBox="1"/>
          <p:nvPr/>
        </p:nvSpPr>
        <p:spPr>
          <a:xfrm>
            <a:off x="2828117" y="819087"/>
            <a:ext cx="1548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Time-to-Digital</a:t>
            </a:r>
          </a:p>
          <a:p>
            <a:pPr algn="ctr"/>
            <a:r>
              <a:rPr lang="en-US" sz="12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Convertor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xmlns="" id="{360F024F-462F-497C-991E-546947FEBB68}"/>
              </a:ext>
            </a:extLst>
          </p:cNvPr>
          <p:cNvSpPr txBox="1"/>
          <p:nvPr/>
        </p:nvSpPr>
        <p:spPr>
          <a:xfrm>
            <a:off x="6195315" y="1188880"/>
            <a:ext cx="20246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55A0"/>
                </a:solidFill>
                <a:latin typeface="Helvetica" charset="0"/>
                <a:ea typeface="Helvetica" charset="0"/>
                <a:cs typeface="Helvetica" charset="0"/>
              </a:rPr>
              <a:t>As Technology Scales…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xmlns="" id="{7B0C4AF8-3729-4620-8638-BB47406C0A80}"/>
              </a:ext>
            </a:extLst>
          </p:cNvPr>
          <p:cNvCxnSpPr>
            <a:cxnSpLocks/>
          </p:cNvCxnSpPr>
          <p:nvPr/>
        </p:nvCxnSpPr>
        <p:spPr>
          <a:xfrm flipH="1" flipV="1">
            <a:off x="5365884" y="1836779"/>
            <a:ext cx="1509819" cy="2164"/>
          </a:xfrm>
          <a:prstGeom prst="line">
            <a:avLst/>
          </a:prstGeom>
          <a:ln w="12700">
            <a:solidFill>
              <a:srgbClr val="0055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xmlns="" id="{59E19FD5-0F7F-4E97-A1E8-FA3402D8A1E7}"/>
              </a:ext>
            </a:extLst>
          </p:cNvPr>
          <p:cNvCxnSpPr>
            <a:cxnSpLocks/>
          </p:cNvCxnSpPr>
          <p:nvPr/>
        </p:nvCxnSpPr>
        <p:spPr>
          <a:xfrm flipH="1" flipV="1">
            <a:off x="5365884" y="2895317"/>
            <a:ext cx="1509819" cy="2164"/>
          </a:xfrm>
          <a:prstGeom prst="line">
            <a:avLst/>
          </a:prstGeom>
          <a:ln w="12700">
            <a:solidFill>
              <a:srgbClr val="0055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0DCE30ED-1DDD-489D-961B-E0FE5BA1E83E}"/>
              </a:ext>
            </a:extLst>
          </p:cNvPr>
          <p:cNvCxnSpPr>
            <a:endCxn id="76" idx="0"/>
          </p:cNvCxnSpPr>
          <p:nvPr/>
        </p:nvCxnSpPr>
        <p:spPr>
          <a:xfrm>
            <a:off x="6120793" y="1838943"/>
            <a:ext cx="1" cy="255423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xmlns="" id="{6FA06C6D-A70C-4A3F-8DFA-1F0F240E3BFE}"/>
              </a:ext>
            </a:extLst>
          </p:cNvPr>
          <p:cNvCxnSpPr>
            <a:cxnSpLocks/>
          </p:cNvCxnSpPr>
          <p:nvPr/>
        </p:nvCxnSpPr>
        <p:spPr>
          <a:xfrm flipV="1">
            <a:off x="6120794" y="2580676"/>
            <a:ext cx="0" cy="30993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B26CE205-1EF5-4D74-AF66-70214E8AF76C}"/>
              </a:ext>
            </a:extLst>
          </p:cNvPr>
          <p:cNvCxnSpPr/>
          <p:nvPr/>
        </p:nvCxnSpPr>
        <p:spPr>
          <a:xfrm>
            <a:off x="7493955" y="2614168"/>
            <a:ext cx="529389" cy="0"/>
          </a:xfrm>
          <a:prstGeom prst="line">
            <a:avLst/>
          </a:prstGeom>
          <a:ln>
            <a:solidFill>
              <a:srgbClr val="0055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xmlns="" id="{3FD04A17-C7A9-41B2-960E-9C25036EB152}"/>
              </a:ext>
            </a:extLst>
          </p:cNvPr>
          <p:cNvCxnSpPr>
            <a:cxnSpLocks/>
          </p:cNvCxnSpPr>
          <p:nvPr/>
        </p:nvCxnSpPr>
        <p:spPr>
          <a:xfrm flipV="1">
            <a:off x="8016736" y="2023695"/>
            <a:ext cx="239270" cy="589653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xmlns="" id="{476F0491-8563-4289-B854-D64E284F3929}"/>
              </a:ext>
            </a:extLst>
          </p:cNvPr>
          <p:cNvCxnSpPr/>
          <p:nvPr/>
        </p:nvCxnSpPr>
        <p:spPr>
          <a:xfrm>
            <a:off x="8251244" y="2025632"/>
            <a:ext cx="529389" cy="0"/>
          </a:xfrm>
          <a:prstGeom prst="line">
            <a:avLst/>
          </a:prstGeom>
          <a:ln>
            <a:solidFill>
              <a:srgbClr val="0055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xmlns="" id="{A39B3345-72F7-46DB-A93E-4086B0CB9E67}"/>
              </a:ext>
            </a:extLst>
          </p:cNvPr>
          <p:cNvCxnSpPr>
            <a:cxnSpLocks/>
          </p:cNvCxnSpPr>
          <p:nvPr/>
        </p:nvCxnSpPr>
        <p:spPr>
          <a:xfrm>
            <a:off x="7695218" y="2293135"/>
            <a:ext cx="303400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xmlns="" id="{E5630A7F-4541-4E6E-9681-30C944ED77D2}"/>
              </a:ext>
            </a:extLst>
          </p:cNvPr>
          <p:cNvCxnSpPr>
            <a:cxnSpLocks/>
          </p:cNvCxnSpPr>
          <p:nvPr/>
        </p:nvCxnSpPr>
        <p:spPr>
          <a:xfrm flipH="1">
            <a:off x="8277675" y="2288474"/>
            <a:ext cx="294975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xmlns="" id="{A29A767F-837B-4CCB-BE23-C450C7B399E3}"/>
              </a:ext>
            </a:extLst>
          </p:cNvPr>
          <p:cNvCxnSpPr>
            <a:cxnSpLocks/>
          </p:cNvCxnSpPr>
          <p:nvPr/>
        </p:nvCxnSpPr>
        <p:spPr>
          <a:xfrm flipV="1">
            <a:off x="7676381" y="1832451"/>
            <a:ext cx="0" cy="1032756"/>
          </a:xfrm>
          <a:prstGeom prst="line">
            <a:avLst/>
          </a:prstGeom>
          <a:ln w="12700">
            <a:solidFill>
              <a:srgbClr val="0055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xmlns="" id="{FBD2A525-5AAF-45AB-9A06-E0BBC62A3EBE}"/>
              </a:ext>
            </a:extLst>
          </p:cNvPr>
          <p:cNvCxnSpPr>
            <a:cxnSpLocks/>
          </p:cNvCxnSpPr>
          <p:nvPr/>
        </p:nvCxnSpPr>
        <p:spPr>
          <a:xfrm flipV="1">
            <a:off x="8598050" y="1813401"/>
            <a:ext cx="0" cy="1032756"/>
          </a:xfrm>
          <a:prstGeom prst="line">
            <a:avLst/>
          </a:prstGeom>
          <a:ln w="12700">
            <a:solidFill>
              <a:srgbClr val="0055A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xmlns="" id="{238CE4BF-FF1F-4800-A1A6-2D275558A81F}"/>
                  </a:ext>
                </a:extLst>
              </p:cNvPr>
              <p:cNvSpPr txBox="1"/>
              <p:nvPr/>
            </p:nvSpPr>
            <p:spPr>
              <a:xfrm>
                <a:off x="5183005" y="1442700"/>
                <a:ext cx="20246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055A0"/>
                    </a:solidFill>
                    <a:latin typeface="Helvetica" charset="0"/>
                    <a:ea typeface="Helvetica" charset="0"/>
                    <a:cs typeface="Helvetica" charset="0"/>
                  </a:rPr>
                  <a:t>Voltage Resolution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charset="0"/>
                      </a:rPr>
                      <m:t>↓</m:t>
                    </m:r>
                  </m:oMath>
                </a14:m>
                <a:endParaRPr lang="en-US" sz="1200" b="1" dirty="0">
                  <a:solidFill>
                    <a:srgbClr val="0055A0"/>
                  </a:solidFill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</mc:Choice>
        <mc:Fallback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38CE4BF-FF1F-4800-A1A6-2D275558A8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3005" y="1442700"/>
                <a:ext cx="2024620" cy="369332"/>
              </a:xfrm>
              <a:prstGeom prst="rect">
                <a:avLst/>
              </a:prstGeom>
              <a:blipFill rotWithShape="0">
                <a:blip r:embed="rId2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xmlns="" id="{94CEE8EC-3D09-465A-BC67-08B9656512F4}"/>
                  </a:ext>
                </a:extLst>
              </p:cNvPr>
              <p:cNvSpPr txBox="1"/>
              <p:nvPr/>
            </p:nvSpPr>
            <p:spPr>
              <a:xfrm>
                <a:off x="7066046" y="1449993"/>
                <a:ext cx="20246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0055A0"/>
                    </a:solidFill>
                    <a:latin typeface="Helvetica" charset="0"/>
                    <a:ea typeface="Helvetica" charset="0"/>
                    <a:cs typeface="Helvetica" charset="0"/>
                  </a:rPr>
                  <a:t>Timing Resolution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Helvetica" charset="0"/>
                      </a:rPr>
                      <m:t>↑</m:t>
                    </m:r>
                  </m:oMath>
                </a14:m>
                <a:endParaRPr lang="en-US" sz="1200" b="1" dirty="0">
                  <a:solidFill>
                    <a:srgbClr val="0055A0"/>
                  </a:solidFill>
                  <a:latin typeface="Helvetica" charset="0"/>
                  <a:ea typeface="Helvetica" charset="0"/>
                  <a:cs typeface="Helvetica" charset="0"/>
                </a:endParaRPr>
              </a:p>
            </p:txBody>
          </p:sp>
        </mc:Choice>
        <mc:Fallback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4CEE8EC-3D09-465A-BC67-08B9656512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6046" y="1449993"/>
                <a:ext cx="2024620" cy="369332"/>
              </a:xfrm>
              <a:prstGeom prst="rect">
                <a:avLst/>
              </a:prstGeom>
              <a:blipFill rotWithShape="0">
                <a:blip r:embed="rId3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6" name="Picture 12" descr="Image result for circle by pen">
            <a:extLst>
              <a:ext uri="{FF2B5EF4-FFF2-40B4-BE49-F238E27FC236}">
                <a16:creationId xmlns:a16="http://schemas.microsoft.com/office/drawing/2014/main" xmlns="" id="{07735A49-49AC-4E50-BB19-32C8698189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09" b="20543"/>
          <a:stretch/>
        </p:blipFill>
        <p:spPr bwMode="auto">
          <a:xfrm>
            <a:off x="2235409" y="3610276"/>
            <a:ext cx="1133132" cy="69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12" descr="Image result for circle by pen">
            <a:extLst>
              <a:ext uri="{FF2B5EF4-FFF2-40B4-BE49-F238E27FC236}">
                <a16:creationId xmlns:a16="http://schemas.microsoft.com/office/drawing/2014/main" xmlns="" id="{49F75DE5-C34B-4C1F-B572-81553B9FBC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09" b="20543"/>
          <a:stretch/>
        </p:blipFill>
        <p:spPr bwMode="auto">
          <a:xfrm>
            <a:off x="3291444" y="3591645"/>
            <a:ext cx="1309116" cy="80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12" descr="Image result for circle by pen">
            <a:extLst>
              <a:ext uri="{FF2B5EF4-FFF2-40B4-BE49-F238E27FC236}">
                <a16:creationId xmlns:a16="http://schemas.microsoft.com/office/drawing/2014/main" xmlns="" id="{1168C835-A21F-471E-81D2-D6977C93BB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09" b="20543"/>
          <a:stretch/>
        </p:blipFill>
        <p:spPr bwMode="auto">
          <a:xfrm rot="410866">
            <a:off x="4782739" y="3465104"/>
            <a:ext cx="2136647" cy="104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8EB66AC-C2B9-4B99-BF0A-0063A9E872D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227"/>
          <a:stretch/>
        </p:blipFill>
        <p:spPr>
          <a:xfrm>
            <a:off x="5257500" y="2097919"/>
            <a:ext cx="1618203" cy="47089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9B79A693-1618-4455-88A3-E643E14516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3108" y="4379603"/>
            <a:ext cx="1756668" cy="626717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xmlns="" id="{1E9CB0C0-F16F-4A9D-AA01-424DD9EF9A44}"/>
              </a:ext>
            </a:extLst>
          </p:cNvPr>
          <p:cNvSpPr/>
          <p:nvPr/>
        </p:nvSpPr>
        <p:spPr>
          <a:xfrm>
            <a:off x="3104608" y="4505653"/>
            <a:ext cx="561378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Helvetica" charset="0"/>
                <a:ea typeface="Helvetica" charset="0"/>
                <a:cs typeface="Helvetica" charset="0"/>
              </a:rPr>
              <a:t>Ref: </a:t>
            </a:r>
            <a:r>
              <a:rPr lang="en-US" sz="900" dirty="0">
                <a:latin typeface="Helvetica" charset="0"/>
                <a:ea typeface="Helvetica" charset="0"/>
                <a:cs typeface="Helvetica" charset="0"/>
                <a:hlinkClick r:id="rId7"/>
              </a:rPr>
              <a:t>Time-Based Energy-Efficient Sensor Interface Circuits</a:t>
            </a:r>
            <a:r>
              <a:rPr lang="en-US" sz="900" dirty="0">
                <a:latin typeface="Helvetica" charset="0"/>
                <a:ea typeface="Helvetica" charset="0"/>
                <a:cs typeface="Helvetica" charset="0"/>
              </a:rPr>
              <a:t>, PhD Thesis, J Van </a:t>
            </a:r>
            <a:r>
              <a:rPr lang="en-US" sz="900" dirty="0" err="1">
                <a:latin typeface="Helvetica" charset="0"/>
                <a:ea typeface="Helvetica" charset="0"/>
                <a:cs typeface="Helvetica" charset="0"/>
              </a:rPr>
              <a:t>Rethy</a:t>
            </a:r>
            <a:r>
              <a:rPr lang="en-US" sz="900" dirty="0">
                <a:latin typeface="Helvetica" charset="0"/>
                <a:ea typeface="Helvetica" charset="0"/>
                <a:cs typeface="Helvetica" charset="0"/>
              </a:rPr>
              <a:t>, 2014</a:t>
            </a:r>
          </a:p>
        </p:txBody>
      </p:sp>
    </p:spTree>
    <p:extLst>
      <p:ext uri="{BB962C8B-B14F-4D97-AF65-F5344CB8AC3E}">
        <p14:creationId xmlns:p14="http://schemas.microsoft.com/office/powerpoint/2010/main" val="2616289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E9A644A5-4715-4E19-B607-F3B04331C6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3D18B4B8-63AF-41B9-A2F2-356374498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RADSAGA Training Workshop – March 2018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E9E9DC6A-AAAA-4C8E-92E1-AF750E1B650A}"/>
              </a:ext>
            </a:extLst>
          </p:cNvPr>
          <p:cNvSpPr txBox="1"/>
          <p:nvPr/>
        </p:nvSpPr>
        <p:spPr>
          <a:xfrm>
            <a:off x="449612" y="256838"/>
            <a:ext cx="86943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Helvetica" charset="0"/>
                <a:ea typeface="Helvetica" charset="0"/>
                <a:cs typeface="Helvetica" charset="0"/>
              </a:rPr>
              <a:t>Rad-hard MEMS Accelerometer Readout Interface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AACB5F7A-B2D2-49F5-8BEA-F23357D234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933" y="1070735"/>
            <a:ext cx="5135880" cy="27765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E4D2C278-8121-408A-BA07-454F6C6C34A9}"/>
              </a:ext>
            </a:extLst>
          </p:cNvPr>
          <p:cNvSpPr txBox="1"/>
          <p:nvPr/>
        </p:nvSpPr>
        <p:spPr>
          <a:xfrm>
            <a:off x="1291591" y="1941365"/>
            <a:ext cx="75373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Quadrature </a:t>
            </a:r>
            <a:r>
              <a:rPr lang="en-US" sz="600" dirty="0" err="1"/>
              <a:t>Osc</a:t>
            </a:r>
            <a:r>
              <a:rPr lang="en-US" sz="600" dirty="0"/>
              <a:t>.</a:t>
            </a:r>
            <a:endParaRPr lang="x-none" sz="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49BDC826-8ED6-490C-8A70-3C1B8938A3EC}"/>
              </a:ext>
            </a:extLst>
          </p:cNvPr>
          <p:cNvSpPr txBox="1"/>
          <p:nvPr/>
        </p:nvSpPr>
        <p:spPr>
          <a:xfrm>
            <a:off x="1291591" y="2631927"/>
            <a:ext cx="75373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Quadrature </a:t>
            </a:r>
            <a:r>
              <a:rPr lang="en-US" sz="600" dirty="0" err="1"/>
              <a:t>Osc</a:t>
            </a:r>
            <a:r>
              <a:rPr lang="en-US" sz="600" dirty="0"/>
              <a:t>.</a:t>
            </a:r>
            <a:endParaRPr lang="x-none" sz="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02133AE4-80EB-4D18-87E7-8BECAF73ED52}"/>
              </a:ext>
            </a:extLst>
          </p:cNvPr>
          <p:cNvSpPr txBox="1"/>
          <p:nvPr/>
        </p:nvSpPr>
        <p:spPr>
          <a:xfrm>
            <a:off x="1350925" y="1691458"/>
            <a:ext cx="29848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/>
              <a:t>Cp</a:t>
            </a:r>
            <a:endParaRPr lang="x-none" sz="7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2CCAA1FB-51A4-4DEB-8E55-FCF6F58CBB74}"/>
              </a:ext>
            </a:extLst>
          </p:cNvPr>
          <p:cNvSpPr txBox="1"/>
          <p:nvPr/>
        </p:nvSpPr>
        <p:spPr>
          <a:xfrm>
            <a:off x="1348347" y="2346058"/>
            <a:ext cx="29848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/>
              <a:t>Cp</a:t>
            </a:r>
            <a:endParaRPr lang="x-none" sz="7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756D610C-69A6-49BF-88AA-0FBAB6C199C9}"/>
              </a:ext>
            </a:extLst>
          </p:cNvPr>
          <p:cNvSpPr txBox="1"/>
          <p:nvPr/>
        </p:nvSpPr>
        <p:spPr>
          <a:xfrm>
            <a:off x="1595064" y="1688129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L</a:t>
            </a:r>
            <a:endParaRPr lang="x-none" sz="7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4758FDD9-2839-42C7-87AC-393FD08290C3}"/>
              </a:ext>
            </a:extLst>
          </p:cNvPr>
          <p:cNvSpPr txBox="1"/>
          <p:nvPr/>
        </p:nvSpPr>
        <p:spPr>
          <a:xfrm>
            <a:off x="1599827" y="2346057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L</a:t>
            </a:r>
            <a:endParaRPr lang="x-none" sz="7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04062F9C-6422-4D5E-8B3C-A2D8B830C4D2}"/>
              </a:ext>
            </a:extLst>
          </p:cNvPr>
          <p:cNvSpPr txBox="1"/>
          <p:nvPr/>
        </p:nvSpPr>
        <p:spPr>
          <a:xfrm>
            <a:off x="574996" y="1809006"/>
            <a:ext cx="29848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C1</a:t>
            </a:r>
            <a:endParaRPr lang="x-none" sz="7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6888F302-5F5B-4F21-B136-6C015B796358}"/>
              </a:ext>
            </a:extLst>
          </p:cNvPr>
          <p:cNvSpPr txBox="1"/>
          <p:nvPr/>
        </p:nvSpPr>
        <p:spPr>
          <a:xfrm>
            <a:off x="571965" y="2428054"/>
            <a:ext cx="29848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C2</a:t>
            </a:r>
            <a:endParaRPr lang="x-none" sz="7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5064F79C-D6A4-4FA2-B796-B3E5DD0D2659}"/>
              </a:ext>
            </a:extLst>
          </p:cNvPr>
          <p:cNvSpPr txBox="1"/>
          <p:nvPr/>
        </p:nvSpPr>
        <p:spPr>
          <a:xfrm>
            <a:off x="1924323" y="1642233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0</a:t>
            </a:r>
            <a:endParaRPr lang="x-none" sz="7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240F4C98-6410-453E-9BEB-9B7D486286B9}"/>
              </a:ext>
            </a:extLst>
          </p:cNvPr>
          <p:cNvSpPr txBox="1"/>
          <p:nvPr/>
        </p:nvSpPr>
        <p:spPr>
          <a:xfrm>
            <a:off x="1919558" y="1847026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90</a:t>
            </a:r>
            <a:endParaRPr lang="x-none" sz="7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67CF2E18-D681-4F16-BF12-78B7AB09E91F}"/>
              </a:ext>
            </a:extLst>
          </p:cNvPr>
          <p:cNvSpPr txBox="1"/>
          <p:nvPr/>
        </p:nvSpPr>
        <p:spPr>
          <a:xfrm>
            <a:off x="1934878" y="2294720"/>
            <a:ext cx="23436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0</a:t>
            </a:r>
            <a:endParaRPr lang="x-none" sz="7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56ACED33-6E32-4C98-9B25-26E4599F07CC}"/>
              </a:ext>
            </a:extLst>
          </p:cNvPr>
          <p:cNvSpPr txBox="1"/>
          <p:nvPr/>
        </p:nvSpPr>
        <p:spPr>
          <a:xfrm>
            <a:off x="1934878" y="2488078"/>
            <a:ext cx="28405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90</a:t>
            </a:r>
            <a:endParaRPr lang="x-none" sz="7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570CA858-5F4B-42FB-8C36-EE1CAEABC4DC}"/>
              </a:ext>
            </a:extLst>
          </p:cNvPr>
          <p:cNvSpPr txBox="1"/>
          <p:nvPr/>
        </p:nvSpPr>
        <p:spPr>
          <a:xfrm>
            <a:off x="2695877" y="1989050"/>
            <a:ext cx="4626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Mixer</a:t>
            </a:r>
            <a:endParaRPr lang="x-none" sz="7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1FD2F2F5-B4FB-4994-ACF7-1B53E372FA02}"/>
              </a:ext>
            </a:extLst>
          </p:cNvPr>
          <p:cNvSpPr txBox="1"/>
          <p:nvPr/>
        </p:nvSpPr>
        <p:spPr>
          <a:xfrm>
            <a:off x="2717188" y="2519322"/>
            <a:ext cx="4626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Mixer</a:t>
            </a:r>
            <a:endParaRPr lang="x-none" sz="7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5FCD0A9A-42FF-4C69-AE7D-D0D28100746C}"/>
              </a:ext>
            </a:extLst>
          </p:cNvPr>
          <p:cNvSpPr txBox="1"/>
          <p:nvPr/>
        </p:nvSpPr>
        <p:spPr>
          <a:xfrm>
            <a:off x="3305280" y="2311406"/>
            <a:ext cx="4626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LPF</a:t>
            </a:r>
            <a:endParaRPr lang="x-none" sz="7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CE2745DC-2E09-4920-B9F3-0714F8CC4A62}"/>
              </a:ext>
            </a:extLst>
          </p:cNvPr>
          <p:cNvSpPr txBox="1"/>
          <p:nvPr/>
        </p:nvSpPr>
        <p:spPr>
          <a:xfrm>
            <a:off x="3299758" y="1799481"/>
            <a:ext cx="4626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LPF</a:t>
            </a:r>
            <a:endParaRPr lang="x-none" sz="7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64AABEA1-9760-405F-92A7-1E0B6353C917}"/>
              </a:ext>
            </a:extLst>
          </p:cNvPr>
          <p:cNvSpPr txBox="1"/>
          <p:nvPr/>
        </p:nvSpPr>
        <p:spPr>
          <a:xfrm>
            <a:off x="3914769" y="1165634"/>
            <a:ext cx="4626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/>
              <a:t>HPF</a:t>
            </a:r>
            <a:endParaRPr lang="x-none" sz="700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AD4E04C1-60DB-4D72-B4F3-0BEDBFDB8E77}"/>
              </a:ext>
            </a:extLst>
          </p:cNvPr>
          <p:cNvSpPr txBox="1"/>
          <p:nvPr/>
        </p:nvSpPr>
        <p:spPr>
          <a:xfrm>
            <a:off x="4741520" y="1721158"/>
            <a:ext cx="462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8-bit</a:t>
            </a:r>
          </a:p>
          <a:p>
            <a:pPr algn="ctr"/>
            <a:r>
              <a:rPr lang="en-US" sz="700" dirty="0"/>
              <a:t>TDC</a:t>
            </a:r>
            <a:endParaRPr lang="x-none" sz="7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xmlns="" id="{1EA902AB-53FA-4C16-9A2A-E4B463A9F954}"/>
              </a:ext>
            </a:extLst>
          </p:cNvPr>
          <p:cNvSpPr txBox="1"/>
          <p:nvPr/>
        </p:nvSpPr>
        <p:spPr>
          <a:xfrm>
            <a:off x="3931796" y="2119220"/>
            <a:ext cx="6334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2-bit</a:t>
            </a:r>
          </a:p>
          <a:p>
            <a:pPr algn="ctr"/>
            <a:r>
              <a:rPr lang="en-US" sz="700" dirty="0"/>
              <a:t>Frequency Change</a:t>
            </a:r>
          </a:p>
          <a:p>
            <a:pPr algn="ctr"/>
            <a:r>
              <a:rPr lang="en-US" sz="700" dirty="0"/>
              <a:t>Detector</a:t>
            </a:r>
            <a:endParaRPr lang="x-none" sz="7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90819515-95C0-4481-BEB1-E4ECF0D88045}"/>
              </a:ext>
            </a:extLst>
          </p:cNvPr>
          <p:cNvSpPr txBox="1"/>
          <p:nvPr/>
        </p:nvSpPr>
        <p:spPr>
          <a:xfrm>
            <a:off x="5139945" y="1825058"/>
            <a:ext cx="4626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16</a:t>
            </a:r>
            <a:endParaRPr lang="x-none" sz="7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F8989BFE-C22D-4F78-861A-993A58C11C2C}"/>
              </a:ext>
            </a:extLst>
          </p:cNvPr>
          <p:cNvSpPr txBox="1"/>
          <p:nvPr/>
        </p:nvSpPr>
        <p:spPr>
          <a:xfrm>
            <a:off x="4426194" y="2358983"/>
            <a:ext cx="4626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2</a:t>
            </a:r>
            <a:endParaRPr lang="x-none" sz="7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7D767D1B-5812-4808-A9CF-57310B366C3E}"/>
              </a:ext>
            </a:extLst>
          </p:cNvPr>
          <p:cNvSpPr txBox="1"/>
          <p:nvPr/>
        </p:nvSpPr>
        <p:spPr>
          <a:xfrm>
            <a:off x="3944324" y="2853758"/>
            <a:ext cx="4626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+K</a:t>
            </a:r>
            <a:endParaRPr lang="x-none" sz="7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A2640241-6C5C-4718-863E-2885B7523A69}"/>
              </a:ext>
            </a:extLst>
          </p:cNvPr>
          <p:cNvSpPr txBox="1"/>
          <p:nvPr/>
        </p:nvSpPr>
        <p:spPr>
          <a:xfrm>
            <a:off x="3934830" y="3536869"/>
            <a:ext cx="46261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-K</a:t>
            </a:r>
            <a:endParaRPr lang="x-none" sz="7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BFA4DFB9-C6A7-4083-A8A8-A770D5FF838C}"/>
              </a:ext>
            </a:extLst>
          </p:cNvPr>
          <p:cNvSpPr txBox="1"/>
          <p:nvPr/>
        </p:nvSpPr>
        <p:spPr>
          <a:xfrm>
            <a:off x="4919530" y="1326883"/>
            <a:ext cx="55353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Ref. Clk.</a:t>
            </a:r>
            <a:endParaRPr lang="x-none" sz="7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27E77516-7DAB-4094-A8A7-E2069F4684DA}"/>
              </a:ext>
            </a:extLst>
          </p:cNvPr>
          <p:cNvSpPr txBox="1"/>
          <p:nvPr/>
        </p:nvSpPr>
        <p:spPr>
          <a:xfrm>
            <a:off x="5179169" y="1637215"/>
            <a:ext cx="64977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/>
              <a:t>Digital O/P</a:t>
            </a:r>
            <a:endParaRPr lang="x-none" sz="7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1243D5AC-430C-46DE-9089-A2EA5450A389}"/>
              </a:ext>
            </a:extLst>
          </p:cNvPr>
          <p:cNvSpPr txBox="1"/>
          <p:nvPr/>
        </p:nvSpPr>
        <p:spPr>
          <a:xfrm>
            <a:off x="485841" y="2619349"/>
            <a:ext cx="79993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Accelerometer</a:t>
            </a:r>
            <a:endParaRPr lang="x-none" sz="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20">
                <a:extLst>
                  <a:ext uri="{FF2B5EF4-FFF2-40B4-BE49-F238E27FC236}">
                    <a16:creationId xmlns:a16="http://schemas.microsoft.com/office/drawing/2014/main" xmlns="" id="{6FCB6C32-8C6E-4ADB-9E67-C1E26C15D067}"/>
                  </a:ext>
                </a:extLst>
              </p:cNvPr>
              <p:cNvSpPr txBox="1"/>
              <p:nvPr/>
            </p:nvSpPr>
            <p:spPr>
              <a:xfrm>
                <a:off x="5925919" y="1261503"/>
                <a:ext cx="3087178" cy="22998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Acceleration (</a:t>
                </a:r>
                <a:r>
                  <a:rPr lang="en-US" sz="1200" dirty="0" err="1"/>
                  <a:t>upto</a:t>
                </a:r>
                <a:r>
                  <a:rPr lang="en-US" sz="1200" dirty="0"/>
                  <a:t>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</a:rPr>
                      <m:t>±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US" sz="1200" dirty="0"/>
                  <a:t>g)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</m:oMath>
                </a14:m>
                <a:r>
                  <a:rPr lang="en-US" sz="1200" dirty="0"/>
                  <a:t>x position of Capacitances’ common plate.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2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12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sz="1200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120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120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  <m:sSub>
                      <m:sSubPr>
                        <m:ctrlPr>
                          <a:rPr lang="en-US" sz="12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200"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12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200" dirty="0"/>
                  <a:t> change in </a:t>
                </a:r>
                <a:r>
                  <a:rPr lang="en-US" sz="1200" dirty="0" err="1"/>
                  <a:t>Osc</a:t>
                </a:r>
                <a:r>
                  <a:rPr lang="en-US" sz="1200" dirty="0"/>
                  <a:t>. frequencies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2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2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200" dirty="0"/>
                  <a:t>).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2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A TDC converts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US" sz="1200" i="1">
                            <a:latin typeface="Cambria Math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2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200">
                            <a:latin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US" sz="120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sz="12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b>
                        </m:sSub>
                        <m:r>
                          <a:rPr lang="en-US" sz="120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2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1,2</m:t>
                            </m:r>
                          </m:sub>
                        </m:sSub>
                        <m:r>
                          <a:rPr lang="en-US" sz="120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sSub>
                      <m:sSubPr>
                        <m:ctrlPr>
                          <a:rPr lang="en-US" sz="12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20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1200"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</m:oMath>
                </a14:m>
                <a:r>
                  <a:rPr lang="en-US" sz="1200" dirty="0"/>
                  <a:t> to a digital 8-bit output.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endParaRPr lang="en-US" sz="1200" dirty="0"/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200" dirty="0"/>
                  <a:t>Linearity of the response is improved by a forced feedback through resistance R.</a:t>
                </a:r>
              </a:p>
            </p:txBody>
          </p:sp>
        </mc:Choice>
        <mc:Fallback xmlns="">
          <p:sp>
            <p:nvSpPr>
              <p:cNvPr id="54" name="TextBox 20">
                <a:extLst>
                  <a:ext uri="{FF2B5EF4-FFF2-40B4-BE49-F238E27FC236}">
                    <a16:creationId xmlns:a16="http://schemas.microsoft.com/office/drawing/2014/main" id="{6FCB6C32-8C6E-4ADB-9E67-C1E26C15D0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5919" y="1261503"/>
                <a:ext cx="3087178" cy="2299860"/>
              </a:xfrm>
              <a:prstGeom prst="rect">
                <a:avLst/>
              </a:prstGeom>
              <a:blipFill>
                <a:blip r:embed="rId3"/>
                <a:stretch>
                  <a:fillRect t="-531" b="-1061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E28C0413-BC8A-4CCB-93A2-2EFCD8EA7E59}"/>
              </a:ext>
            </a:extLst>
          </p:cNvPr>
          <p:cNvSpPr txBox="1"/>
          <p:nvPr/>
        </p:nvSpPr>
        <p:spPr>
          <a:xfrm>
            <a:off x="2373311" y="3068113"/>
            <a:ext cx="24077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/>
              <a:t>R</a:t>
            </a:r>
            <a:endParaRPr lang="x-none" sz="600" dirty="0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201CF6C5-A516-4846-8F60-D529D55431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108" y="4379603"/>
            <a:ext cx="1756668" cy="62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900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2612</TotalTime>
  <Words>529</Words>
  <Application>Microsoft Macintosh PowerPoint</Application>
  <PresentationFormat>On-screen Show (16:9)</PresentationFormat>
  <Paragraphs>160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Calibri</vt:lpstr>
      <vt:lpstr>Cambria Math</vt:lpstr>
      <vt:lpstr>Helvetica</vt:lpstr>
      <vt:lpstr>PT Sans</vt:lpstr>
      <vt:lpstr>PT Serif</vt:lpstr>
      <vt:lpstr>Arial</vt:lpstr>
      <vt:lpstr>CERN2Corporate16-9</vt:lpstr>
      <vt:lpstr>PowerPoint Presentation</vt:lpstr>
      <vt:lpstr>ESR 06 WP2: Integrated Time-based Signal Processing Circuits for Harsh Radiation Environments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Arijit Karmakar</cp:lastModifiedBy>
  <cp:revision>57</cp:revision>
  <dcterms:created xsi:type="dcterms:W3CDTF">2016-04-26T16:44:32Z</dcterms:created>
  <dcterms:modified xsi:type="dcterms:W3CDTF">2018-03-21T22:01:18Z</dcterms:modified>
</cp:coreProperties>
</file>