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12"/>
  </p:notesMasterIdLst>
  <p:sldIdLst>
    <p:sldId id="257" r:id="rId2"/>
    <p:sldId id="256" r:id="rId3"/>
    <p:sldId id="261" r:id="rId4"/>
    <p:sldId id="266" r:id="rId5"/>
    <p:sldId id="263" r:id="rId6"/>
    <p:sldId id="258" r:id="rId7"/>
    <p:sldId id="259" r:id="rId8"/>
    <p:sldId id="260" r:id="rId9"/>
    <p:sldId id="262" r:id="rId10"/>
    <p:sldId id="267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504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20/03/2018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826349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449796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1977557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23791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5499477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713305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55919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297184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044" y="820847"/>
            <a:ext cx="2683696" cy="3174124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376813" y="4340888"/>
            <a:ext cx="861646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b="0" i="0" dirty="0" smtClean="0">
                <a:solidFill>
                  <a:schemeClr val="tx1"/>
                </a:solidFill>
                <a:effectLst/>
                <a:latin typeface="PT Sans"/>
              </a:rPr>
              <a:t>This project has received funding from the European Union’s Horizon 2020 research and innovation programme under the Marie-</a:t>
            </a:r>
            <a:r>
              <a:rPr lang="en-GB" sz="1500" b="0" i="0" dirty="0" err="1" smtClean="0">
                <a:solidFill>
                  <a:schemeClr val="tx1"/>
                </a:solidFill>
                <a:effectLst/>
                <a:latin typeface="PT Sans"/>
              </a:rPr>
              <a:t>Sklodowska</a:t>
            </a:r>
            <a:r>
              <a:rPr lang="en-GB" sz="1500" b="0" i="0" dirty="0" smtClean="0">
                <a:solidFill>
                  <a:schemeClr val="tx1"/>
                </a:solidFill>
                <a:effectLst/>
                <a:latin typeface="PT Sans"/>
              </a:rPr>
              <a:t>-Curie grant agreement number 721624.</a:t>
            </a:r>
            <a:endParaRPr lang="en-US" sz="15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7" y="1245528"/>
            <a:ext cx="3013931" cy="201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68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947603"/>
            <a:ext cx="3412156" cy="41161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RADSAGA training workshop</a:t>
            </a:r>
          </a:p>
          <a:p>
            <a:pPr lvl="0" eaLnBrk="1" latinLnBrk="0" hangingPunct="1"/>
            <a:r>
              <a:rPr kumimoji="0" lang="en-GB" dirty="0" smtClean="0"/>
              <a:t>19-23 March 2018, CERN (Geneva)</a:t>
            </a:r>
            <a:endParaRPr kumimoji="0"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9815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85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657110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RADSAGA Training Workshop – March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916686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579353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424630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481068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923080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292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79055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8" y="4321583"/>
            <a:ext cx="608352" cy="7195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771" y="4397661"/>
            <a:ext cx="902086" cy="60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4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680" r:id="rId20"/>
    <p:sldLayoutId id="2147483665" r:id="rId21"/>
    <p:sldLayoutId id="2147483668" r:id="rId22"/>
  </p:sldLayoutIdLst>
  <p:hf hdr="0"/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80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12761"/>
            <a:ext cx="8226854" cy="70533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ESR 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9946" y="2947603"/>
            <a:ext cx="4042881" cy="411613"/>
          </a:xfrm>
        </p:spPr>
        <p:txBody>
          <a:bodyPr>
            <a:normAutofit/>
          </a:bodyPr>
          <a:lstStyle/>
          <a:p>
            <a:r>
              <a:rPr lang="en-GB" dirty="0"/>
              <a:t>RADSAGA Training Workshop – March 2018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74306"/>
            <a:ext cx="803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 Andrea Coronetti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06400" y="1638515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Prospective activities for year 2018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5450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12761"/>
            <a:ext cx="8226854" cy="70533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ESR 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9946" y="2947603"/>
            <a:ext cx="4042881" cy="411613"/>
          </a:xfrm>
        </p:spPr>
        <p:txBody>
          <a:bodyPr>
            <a:normAutofit/>
          </a:bodyPr>
          <a:lstStyle/>
          <a:p>
            <a:r>
              <a:rPr lang="en-GB" dirty="0"/>
              <a:t>RADSAGA Training Workshop – March 2018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74306"/>
            <a:ext cx="803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 Andrea Coronetti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06400" y="1638515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Prospective activities for year 2018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059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8001" y="449871"/>
            <a:ext cx="6447501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CHARM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14248" y="4544833"/>
            <a:ext cx="2244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ESR 15 – Andrea Coronetti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508000" y="826929"/>
            <a:ext cx="31686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Cern</a:t>
            </a:r>
            <a:r>
              <a:rPr lang="en-US" sz="1000" dirty="0" smtClean="0"/>
              <a:t> </a:t>
            </a:r>
            <a:r>
              <a:rPr lang="en-US" sz="1000" dirty="0" smtClean="0"/>
              <a:t>High-Energy </a:t>
            </a:r>
            <a:r>
              <a:rPr lang="en-US" sz="1000" dirty="0" err="1" smtClean="0"/>
              <a:t>AcceleRated</a:t>
            </a:r>
            <a:r>
              <a:rPr lang="en-US" sz="1000" dirty="0" smtClean="0"/>
              <a:t> Mixed-field facility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667" y="432307"/>
            <a:ext cx="5132333" cy="4048918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508001" y="1056386"/>
            <a:ext cx="3708400" cy="3425395"/>
          </a:xfrm>
        </p:spPr>
        <p:txBody>
          <a:bodyPr>
            <a:normAutofit/>
          </a:bodyPr>
          <a:lstStyle/>
          <a:p>
            <a:r>
              <a:rPr lang="en-US" dirty="0" smtClean="0"/>
              <a:t>Mixed field:</a:t>
            </a:r>
          </a:p>
          <a:p>
            <a:pPr lvl="1"/>
            <a:r>
              <a:rPr lang="en-US" sz="1500" dirty="0" err="1"/>
              <a:t>Pions</a:t>
            </a:r>
            <a:endParaRPr lang="en-US" sz="1500" dirty="0"/>
          </a:p>
          <a:p>
            <a:pPr lvl="1"/>
            <a:r>
              <a:rPr lang="en-US" sz="1500" dirty="0"/>
              <a:t>Protons</a:t>
            </a:r>
          </a:p>
          <a:p>
            <a:pPr lvl="1"/>
            <a:r>
              <a:rPr lang="en-US" sz="1500" dirty="0"/>
              <a:t>Neutrons</a:t>
            </a:r>
          </a:p>
          <a:p>
            <a:r>
              <a:rPr lang="en-US" dirty="0" smtClean="0"/>
              <a:t>Energy spectra (</a:t>
            </a:r>
            <a:r>
              <a:rPr lang="en-US" dirty="0" err="1" smtClean="0"/>
              <a:t>meV</a:t>
            </a:r>
            <a:r>
              <a:rPr lang="en-US" dirty="0" smtClean="0"/>
              <a:t>-GeV)</a:t>
            </a:r>
            <a:endParaRPr lang="en-US" dirty="0"/>
          </a:p>
          <a:p>
            <a:r>
              <a:rPr lang="en-US" dirty="0" smtClean="0"/>
              <a:t>Not in guidelines!</a:t>
            </a:r>
            <a:endParaRPr lang="en-US" dirty="0" smtClean="0"/>
          </a:p>
          <a:p>
            <a:pPr lvl="1"/>
            <a:r>
              <a:rPr lang="en-US" sz="1500" dirty="0" smtClean="0"/>
              <a:t>But in the current RHA at CERN</a:t>
            </a:r>
            <a:endParaRPr lang="en-US" sz="1500" dirty="0"/>
          </a:p>
          <a:p>
            <a:pPr marL="342900" lvl="1" indent="0">
              <a:buNone/>
            </a:pPr>
            <a:endParaRPr lang="en-US" sz="1500" dirty="0" smtClean="0"/>
          </a:p>
          <a:p>
            <a:pPr lvl="1"/>
            <a:endParaRPr lang="en-US" sz="1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628" y="1056387"/>
            <a:ext cx="5190307" cy="276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69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14248" y="4544833"/>
            <a:ext cx="2244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ESR 15 – Andrea Coronetti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508000" y="829389"/>
            <a:ext cx="31686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Cern</a:t>
            </a:r>
            <a:r>
              <a:rPr lang="en-US" sz="1000" dirty="0" smtClean="0"/>
              <a:t> </a:t>
            </a:r>
            <a:r>
              <a:rPr lang="en-US" sz="1000" dirty="0" smtClean="0"/>
              <a:t>High Energy </a:t>
            </a:r>
            <a:r>
              <a:rPr lang="en-US" sz="1000" dirty="0" err="1" smtClean="0"/>
              <a:t>AcceleRated</a:t>
            </a:r>
            <a:r>
              <a:rPr lang="en-US" sz="1000" dirty="0" smtClean="0"/>
              <a:t> Mixed-field facility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804" y="1067040"/>
            <a:ext cx="5164196" cy="3217759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508000" y="1110041"/>
            <a:ext cx="3708400" cy="313175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No radiation-free haven:</a:t>
            </a:r>
          </a:p>
          <a:p>
            <a:pPr lvl="1"/>
            <a:r>
              <a:rPr lang="en-US" sz="1500" dirty="0" smtClean="0"/>
              <a:t>Care about what you put in irradiation areas</a:t>
            </a:r>
            <a:endParaRPr lang="en-US" sz="1500" dirty="0"/>
          </a:p>
          <a:p>
            <a:r>
              <a:rPr lang="en-US" dirty="0" smtClean="0"/>
              <a:t>1 full week irradiation</a:t>
            </a:r>
          </a:p>
          <a:p>
            <a:pPr lvl="1"/>
            <a:r>
              <a:rPr lang="en-US" sz="1500" dirty="0" smtClean="0"/>
              <a:t>CHARM week wed to wed</a:t>
            </a:r>
          </a:p>
          <a:p>
            <a:pPr lvl="1"/>
            <a:r>
              <a:rPr lang="en-US" sz="1500" dirty="0" smtClean="0"/>
              <a:t>Target and shielding can be changed</a:t>
            </a:r>
            <a:endParaRPr lang="en-US" sz="1500" dirty="0"/>
          </a:p>
          <a:p>
            <a:r>
              <a:rPr lang="en-US" dirty="0" smtClean="0"/>
              <a:t>Typical TID 100-400 </a:t>
            </a:r>
            <a:r>
              <a:rPr lang="en-US" dirty="0" err="1" smtClean="0"/>
              <a:t>Gy</a:t>
            </a:r>
            <a:endParaRPr lang="en-US" dirty="0" smtClean="0"/>
          </a:p>
          <a:p>
            <a:r>
              <a:rPr lang="en-US" dirty="0" smtClean="0"/>
              <a:t>Dry-Run</a:t>
            </a:r>
          </a:p>
          <a:p>
            <a:pPr lvl="1"/>
            <a:r>
              <a:rPr lang="en-US" sz="1500" dirty="0" smtClean="0"/>
              <a:t>Need to come one week before</a:t>
            </a:r>
            <a:endParaRPr lang="en-US" sz="1500" dirty="0"/>
          </a:p>
          <a:p>
            <a:r>
              <a:rPr lang="en-US" dirty="0" smtClean="0"/>
              <a:t>Post Irradiation Tests</a:t>
            </a:r>
          </a:p>
          <a:p>
            <a:pPr lvl="1"/>
            <a:r>
              <a:rPr lang="en-US" sz="1500" dirty="0" smtClean="0"/>
              <a:t>No immediate measurements</a:t>
            </a:r>
          </a:p>
          <a:p>
            <a:pPr lvl="1"/>
            <a:r>
              <a:rPr lang="en-US" sz="1500" dirty="0" smtClean="0"/>
              <a:t>Shorter annealing time if components separable from boards</a:t>
            </a:r>
            <a:endParaRPr lang="en-US" sz="15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sz="1500" dirty="0"/>
          </a:p>
          <a:p>
            <a:pPr marL="342900" lvl="1" indent="0">
              <a:buNone/>
            </a:pPr>
            <a:endParaRPr lang="en-US" sz="1500" dirty="0" smtClean="0"/>
          </a:p>
          <a:p>
            <a:pPr lvl="1"/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50595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1" y="1327150"/>
            <a:ext cx="3663949" cy="30607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Constraints</a:t>
            </a:r>
            <a:endParaRPr lang="en-US" dirty="0" smtClean="0"/>
          </a:p>
          <a:p>
            <a:pPr lvl="1"/>
            <a:r>
              <a:rPr lang="en-US" sz="1500" dirty="0" smtClean="0"/>
              <a:t>CHARM available till October </a:t>
            </a:r>
            <a:r>
              <a:rPr lang="en-US" sz="1500" dirty="0" smtClean="0"/>
              <a:t>2018</a:t>
            </a:r>
          </a:p>
          <a:p>
            <a:pPr lvl="1"/>
            <a:r>
              <a:rPr lang="en-US" sz="1500" dirty="0" smtClean="0"/>
              <a:t>Scaling </a:t>
            </a:r>
            <a:r>
              <a:rPr lang="en-US" sz="1500" dirty="0" smtClean="0"/>
              <a:t>of equipment</a:t>
            </a:r>
          </a:p>
          <a:p>
            <a:pPr lvl="1"/>
            <a:r>
              <a:rPr lang="en-US" sz="1500" dirty="0" smtClean="0"/>
              <a:t>Timing </a:t>
            </a:r>
            <a:r>
              <a:rPr lang="en-US" sz="1500" dirty="0" smtClean="0"/>
              <a:t>incompatibilities</a:t>
            </a:r>
            <a:endParaRPr lang="en-US" sz="1500" dirty="0" smtClean="0"/>
          </a:p>
          <a:p>
            <a:pPr lvl="1"/>
            <a:r>
              <a:rPr lang="en-US" sz="1500" dirty="0" smtClean="0"/>
              <a:t>Further upgrading of systems</a:t>
            </a:r>
            <a:endParaRPr lang="en-US" sz="1500" dirty="0" smtClean="0"/>
          </a:p>
          <a:p>
            <a:pPr lvl="1"/>
            <a:r>
              <a:rPr lang="en-US" sz="1500" dirty="0" smtClean="0"/>
              <a:t>Setup not well known</a:t>
            </a:r>
          </a:p>
          <a:p>
            <a:pPr lvl="1"/>
            <a:r>
              <a:rPr lang="en-US" sz="1500" dirty="0" smtClean="0"/>
              <a:t>Availability of supporting components</a:t>
            </a:r>
          </a:p>
          <a:p>
            <a:pPr lvl="1"/>
            <a:r>
              <a:rPr lang="en-US" sz="1500" dirty="0" smtClean="0"/>
              <a:t>Incompatibility with existing CHARM </a:t>
            </a:r>
            <a:r>
              <a:rPr lang="en-US" sz="1500" dirty="0" smtClean="0"/>
              <a:t>HW</a:t>
            </a:r>
          </a:p>
          <a:p>
            <a:pPr lvl="1"/>
            <a:r>
              <a:rPr lang="en-US" sz="1500" dirty="0"/>
              <a:t>Measurements at other facilities are </a:t>
            </a:r>
            <a:r>
              <a:rPr lang="en-US" sz="1500" dirty="0" smtClean="0"/>
              <a:t>valuable</a:t>
            </a:r>
            <a:endParaRPr lang="en-US" sz="1500" dirty="0"/>
          </a:p>
          <a:p>
            <a:pPr lvl="1"/>
            <a:r>
              <a:rPr lang="en-US" sz="1500" dirty="0" smtClean="0"/>
              <a:t>Special requests </a:t>
            </a:r>
          </a:p>
          <a:p>
            <a:pPr lvl="1"/>
            <a:r>
              <a:rPr lang="en-US" sz="1500" dirty="0" smtClean="0"/>
              <a:t>Skype </a:t>
            </a:r>
            <a:r>
              <a:rPr lang="en-US" sz="1500" dirty="0"/>
              <a:t>illegal in France</a:t>
            </a:r>
          </a:p>
          <a:p>
            <a:pPr lvl="1"/>
            <a:r>
              <a:rPr lang="en-US" sz="1500" dirty="0" smtClean="0"/>
              <a:t>…</a:t>
            </a:r>
            <a:endParaRPr lang="en-US" sz="15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14248" y="4547374"/>
            <a:ext cx="2244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ESR 15 – Andrea Coronetti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508001" y="898366"/>
            <a:ext cx="377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RADSAGA campaign coordination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960154" y="1333500"/>
            <a:ext cx="3640796" cy="3054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57175" indent="-257175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Applications</a:t>
            </a:r>
          </a:p>
          <a:p>
            <a:pPr lvl="1"/>
            <a:r>
              <a:rPr lang="en-US" sz="1500" dirty="0" smtClean="0"/>
              <a:t>Only 7 ESRs will test</a:t>
            </a:r>
          </a:p>
          <a:p>
            <a:pPr lvl="1"/>
            <a:r>
              <a:rPr lang="en-US" sz="1500" dirty="0" smtClean="0"/>
              <a:t>2 RADSAGA partners to test</a:t>
            </a:r>
          </a:p>
          <a:p>
            <a:pPr lvl="1"/>
            <a:r>
              <a:rPr lang="en-US" sz="1500" dirty="0" smtClean="0"/>
              <a:t>No RADSAGA week</a:t>
            </a:r>
          </a:p>
          <a:p>
            <a:pPr lvl="1"/>
            <a:r>
              <a:rPr lang="en-US" sz="1500" dirty="0" smtClean="0"/>
              <a:t>Need to come multiple times (ESR12 – ESR14)</a:t>
            </a:r>
          </a:p>
          <a:p>
            <a:pPr lvl="1"/>
            <a:r>
              <a:rPr lang="en-US" sz="1500" dirty="0" smtClean="0"/>
              <a:t>Need further iteration with the facility</a:t>
            </a:r>
          </a:p>
          <a:p>
            <a:pPr lvl="1"/>
            <a:r>
              <a:rPr lang="en-US" sz="1500" dirty="0" smtClean="0"/>
              <a:t>Better to bring your own</a:t>
            </a:r>
          </a:p>
          <a:p>
            <a:pPr lvl="1"/>
            <a:r>
              <a:rPr lang="en-US" sz="1500" dirty="0" smtClean="0"/>
              <a:t>Optical fibers (ESR2) </a:t>
            </a:r>
          </a:p>
          <a:p>
            <a:pPr lvl="1"/>
            <a:r>
              <a:rPr lang="en-US" sz="1500" dirty="0" smtClean="0"/>
              <a:t>Determine best position (ESR4)</a:t>
            </a:r>
          </a:p>
          <a:p>
            <a:pPr lvl="1"/>
            <a:r>
              <a:rPr lang="en-US" sz="1500" dirty="0" smtClean="0"/>
              <a:t>Water cooling (ESR14)</a:t>
            </a:r>
          </a:p>
          <a:p>
            <a:pPr lvl="1"/>
            <a:r>
              <a:rPr lang="en-US" sz="1500" dirty="0" smtClean="0"/>
              <a:t>Infringe the law or </a:t>
            </a:r>
            <a:r>
              <a:rPr lang="en-US" sz="1500" dirty="0" err="1" smtClean="0"/>
              <a:t>Vidyo</a:t>
            </a:r>
            <a:endParaRPr lang="en-US" sz="1500" dirty="0" smtClean="0"/>
          </a:p>
          <a:p>
            <a:pPr lvl="1"/>
            <a:r>
              <a:rPr lang="en-US" sz="15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6513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6"/>
            <a:ext cx="5936697" cy="330057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Standards for Space Radiation Testing</a:t>
            </a:r>
          </a:p>
          <a:p>
            <a:pPr lvl="1"/>
            <a:r>
              <a:rPr lang="en-US" sz="1500" dirty="0"/>
              <a:t>Interpretation and application from a space agency </a:t>
            </a:r>
            <a:r>
              <a:rPr lang="en-US" sz="1500" dirty="0" smtClean="0"/>
              <a:t>POV</a:t>
            </a:r>
          </a:p>
          <a:p>
            <a:pPr lvl="1"/>
            <a:endParaRPr lang="en-US" sz="1500" dirty="0"/>
          </a:p>
          <a:p>
            <a:r>
              <a:rPr lang="en-US" dirty="0" smtClean="0"/>
              <a:t>Testing of COTS devices at UCL</a:t>
            </a:r>
          </a:p>
          <a:p>
            <a:endParaRPr lang="en-US" dirty="0" smtClean="0"/>
          </a:p>
          <a:p>
            <a:r>
              <a:rPr lang="en-US" dirty="0" smtClean="0"/>
              <a:t>Integration of NINANO with 3DPlus camera</a:t>
            </a:r>
          </a:p>
          <a:p>
            <a:pPr lvl="1"/>
            <a:r>
              <a:rPr lang="en-US" sz="1500" dirty="0" smtClean="0"/>
              <a:t>Preparation for testing at CHARM</a:t>
            </a:r>
          </a:p>
          <a:p>
            <a:pPr lvl="1"/>
            <a:endParaRPr lang="en-US" sz="1500" dirty="0" smtClean="0"/>
          </a:p>
          <a:p>
            <a:r>
              <a:rPr lang="en-US" dirty="0" smtClean="0"/>
              <a:t>Preparation for testing of Xilinx </a:t>
            </a:r>
            <a:r>
              <a:rPr lang="en-US" dirty="0" err="1" smtClean="0"/>
              <a:t>UltraScale</a:t>
            </a:r>
            <a:r>
              <a:rPr lang="en-US" dirty="0" smtClean="0"/>
              <a:t>+ FPGA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CNES </a:t>
            </a:r>
            <a:r>
              <a:rPr lang="en-US" dirty="0" err="1" smtClean="0"/>
              <a:t>Secondment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14248" y="4549533"/>
            <a:ext cx="2244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ESR 15 – Andrea Coronetti</a:t>
            </a:r>
            <a:endParaRPr lang="en-GB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160" y="195068"/>
            <a:ext cx="1877568" cy="16550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38323" y="1825472"/>
            <a:ext cx="18775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RADSAGA partner</a:t>
            </a:r>
            <a:endParaRPr lang="en-GB" sz="15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323" y="2232999"/>
            <a:ext cx="1838582" cy="11241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160" y="3475517"/>
            <a:ext cx="1906746" cy="81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5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891" y="753325"/>
            <a:ext cx="5201683" cy="379150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3568700" cy="272054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VESPER</a:t>
            </a:r>
          </a:p>
          <a:p>
            <a:pPr lvl="1"/>
            <a:r>
              <a:rPr lang="en-US" sz="1500" dirty="0" smtClean="0"/>
              <a:t>New use of the facility at CERN</a:t>
            </a:r>
          </a:p>
          <a:p>
            <a:endParaRPr lang="en-US" dirty="0" smtClean="0"/>
          </a:p>
          <a:p>
            <a:r>
              <a:rPr lang="en-US" dirty="0" smtClean="0"/>
              <a:t>60-200 MeV electron beam</a:t>
            </a:r>
          </a:p>
          <a:p>
            <a:endParaRPr lang="en-US" dirty="0" smtClean="0"/>
          </a:p>
          <a:p>
            <a:r>
              <a:rPr lang="en-US" dirty="0" smtClean="0"/>
              <a:t>Two beam modes</a:t>
            </a:r>
          </a:p>
          <a:p>
            <a:pPr lvl="1"/>
            <a:r>
              <a:rPr lang="en-US" sz="1500" dirty="0" smtClean="0"/>
              <a:t>Dark current</a:t>
            </a:r>
          </a:p>
          <a:p>
            <a:pPr lvl="1"/>
            <a:r>
              <a:rPr lang="en-US" sz="1500" dirty="0" smtClean="0"/>
              <a:t>Laser driven</a:t>
            </a:r>
            <a:endParaRPr lang="en-US" sz="1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6447501" cy="537005"/>
          </a:xfrm>
        </p:spPr>
        <p:txBody>
          <a:bodyPr>
            <a:normAutofit/>
          </a:bodyPr>
          <a:lstStyle/>
          <a:p>
            <a:r>
              <a:rPr lang="en-US" dirty="0" smtClean="0"/>
              <a:t>Displacement Damage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14248" y="4544833"/>
            <a:ext cx="2244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ESR 15 – Andrea Coronetti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7117522" y="3641404"/>
            <a:ext cx="1743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Hardness factor ~ 8%</a:t>
            </a:r>
            <a:endParaRPr lang="en-GB" sz="1200" dirty="0">
              <a:solidFill>
                <a:srgbClr val="7030A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8331200" y="2474464"/>
            <a:ext cx="12700" cy="34290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641850" y="2476500"/>
            <a:ext cx="421886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7200" y="3966348"/>
            <a:ext cx="291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VESPER = Very energetic Electron facility for Space Planetary Exploration missions in harsh Radiative environments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24197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994205"/>
            <a:ext cx="2969288" cy="3203145"/>
          </a:xfrm>
        </p:spPr>
        <p:txBody>
          <a:bodyPr/>
          <a:lstStyle/>
          <a:p>
            <a:r>
              <a:rPr lang="en-US" dirty="0" smtClean="0"/>
              <a:t>PIN Diodes</a:t>
            </a:r>
          </a:p>
          <a:p>
            <a:pPr lvl="1"/>
            <a:r>
              <a:rPr lang="en-US" sz="1500" dirty="0" smtClean="0"/>
              <a:t>Multiple </a:t>
            </a:r>
            <a:r>
              <a:rPr lang="en-US" sz="1500" dirty="0" err="1" smtClean="0"/>
              <a:t>fluence</a:t>
            </a:r>
            <a:r>
              <a:rPr lang="en-US" sz="1500" dirty="0" smtClean="0"/>
              <a:t> steps</a:t>
            </a:r>
          </a:p>
          <a:p>
            <a:pPr lvl="1"/>
            <a:endParaRPr lang="en-US" sz="1500" dirty="0" smtClean="0"/>
          </a:p>
          <a:p>
            <a:r>
              <a:rPr lang="en-US" dirty="0" smtClean="0"/>
              <a:t>Objectives</a:t>
            </a:r>
          </a:p>
          <a:p>
            <a:pPr lvl="1"/>
            <a:r>
              <a:rPr lang="en-US" sz="1500" dirty="0" smtClean="0"/>
              <a:t>Calibrate facility for two modes of use</a:t>
            </a:r>
          </a:p>
          <a:p>
            <a:pPr lvl="1"/>
            <a:r>
              <a:rPr lang="en-US" sz="1500" dirty="0" smtClean="0"/>
              <a:t>Find an alternative to DD Neutron testing</a:t>
            </a:r>
            <a:endParaRPr lang="en-US" sz="15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Displacement Damage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14248" y="4547594"/>
            <a:ext cx="2244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ESR 15 – Andrea Coronetti</a:t>
            </a:r>
            <a:endParaRPr lang="en-GB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038" y="916693"/>
            <a:ext cx="5126962" cy="33780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07077" y="4074239"/>
            <a:ext cx="1498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accent6">
                    <a:lumMod val="50000"/>
                  </a:schemeClr>
                </a:solidFill>
              </a:rPr>
              <a:t>Michael Moll</a:t>
            </a:r>
            <a:endParaRPr lang="en-GB" sz="1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97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4235450" cy="3203145"/>
          </a:xfrm>
        </p:spPr>
        <p:txBody>
          <a:bodyPr>
            <a:normAutofit/>
          </a:bodyPr>
          <a:lstStyle/>
          <a:p>
            <a:r>
              <a:rPr lang="en-US" dirty="0" smtClean="0"/>
              <a:t>Heavy ions with higher energy than UCL, RADEF</a:t>
            </a:r>
          </a:p>
          <a:p>
            <a:r>
              <a:rPr lang="en-US" dirty="0"/>
              <a:t>Planning as of today</a:t>
            </a:r>
          </a:p>
          <a:p>
            <a:pPr lvl="1"/>
            <a:r>
              <a:rPr lang="en-US" dirty="0"/>
              <a:t>Lead beam 29 MeV/n</a:t>
            </a:r>
          </a:p>
          <a:p>
            <a:pPr lvl="1"/>
            <a:r>
              <a:rPr lang="en-US" dirty="0"/>
              <a:t>July 3</a:t>
            </a:r>
            <a:r>
              <a:rPr lang="en-US" baseline="30000" dirty="0"/>
              <a:t>rd</a:t>
            </a:r>
            <a:r>
              <a:rPr lang="en-US" dirty="0"/>
              <a:t>-5</a:t>
            </a:r>
            <a:r>
              <a:rPr lang="en-US" baseline="30000" dirty="0"/>
              <a:t>th</a:t>
            </a:r>
            <a:endParaRPr lang="en-US" dirty="0"/>
          </a:p>
          <a:p>
            <a:r>
              <a:rPr lang="en-US" dirty="0" smtClean="0"/>
              <a:t>ESR1, ESR4, ESR7, ESR15</a:t>
            </a: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GANIL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RADSAGA Training Workshop – March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14248" y="4544833"/>
            <a:ext cx="2244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ESR 15 – Andrea Coronetti</a:t>
            </a:r>
            <a:endParaRPr lang="en-GB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451" y="1835767"/>
            <a:ext cx="3038899" cy="84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84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2357</TotalTime>
  <Words>441</Words>
  <Application>Microsoft Office PowerPoint</Application>
  <PresentationFormat>On-screen Show (16:9)</PresentationFormat>
  <Paragraphs>119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PT Sans</vt:lpstr>
      <vt:lpstr>Trebuchet MS</vt:lpstr>
      <vt:lpstr>Wingdings 3</vt:lpstr>
      <vt:lpstr>Facet</vt:lpstr>
      <vt:lpstr>PowerPoint Presentation</vt:lpstr>
      <vt:lpstr>ESR 15</vt:lpstr>
      <vt:lpstr>CHARM</vt:lpstr>
      <vt:lpstr>CHARM</vt:lpstr>
      <vt:lpstr>CHARM</vt:lpstr>
      <vt:lpstr>CNES Secondment</vt:lpstr>
      <vt:lpstr>Displacement Damage</vt:lpstr>
      <vt:lpstr>Displacement Damage</vt:lpstr>
      <vt:lpstr>GANIL</vt:lpstr>
      <vt:lpstr>ESR 15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Andrea Coronetti</cp:lastModifiedBy>
  <cp:revision>126</cp:revision>
  <dcterms:created xsi:type="dcterms:W3CDTF">2016-04-26T16:44:32Z</dcterms:created>
  <dcterms:modified xsi:type="dcterms:W3CDTF">2018-03-20T07:06:48Z</dcterms:modified>
</cp:coreProperties>
</file>