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4" r:id="rId2"/>
  </p:sldMasterIdLst>
  <p:notesMasterIdLst>
    <p:notesMasterId r:id="rId16"/>
  </p:notesMasterIdLst>
  <p:handoutMasterIdLst>
    <p:handoutMasterId r:id="rId17"/>
  </p:handoutMasterIdLst>
  <p:sldIdLst>
    <p:sldId id="289" r:id="rId3"/>
    <p:sldId id="292" r:id="rId4"/>
    <p:sldId id="317" r:id="rId5"/>
    <p:sldId id="334" r:id="rId6"/>
    <p:sldId id="325" r:id="rId7"/>
    <p:sldId id="321" r:id="rId8"/>
    <p:sldId id="324" r:id="rId9"/>
    <p:sldId id="333" r:id="rId10"/>
    <p:sldId id="327" r:id="rId11"/>
    <p:sldId id="332" r:id="rId12"/>
    <p:sldId id="328" r:id="rId13"/>
    <p:sldId id="318" r:id="rId14"/>
    <p:sldId id="302" r:id="rId15"/>
  </p:sldIdLst>
  <p:sldSz cx="9144000" cy="5143500" type="screen16x9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55A0"/>
    <a:srgbClr val="104282"/>
    <a:srgbClr val="FF00FF"/>
    <a:srgbClr val="0C377B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5332" autoAdjust="0"/>
  </p:normalViewPr>
  <p:slideViewPr>
    <p:cSldViewPr snapToGrid="0" snapToObjects="1">
      <p:cViewPr varScale="1">
        <p:scale>
          <a:sx n="86" d="100"/>
          <a:sy n="86" d="100"/>
        </p:scale>
        <p:origin x="220" y="4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98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19AF5-362C-43FA-A698-F63920C09061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12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D3C54-D1BC-447F-9B72-C09211362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605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23/03/2018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750" y="1072056"/>
            <a:ext cx="2683696" cy="317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/>
          <a:lstStyle/>
          <a:p>
            <a:fld id="{DD9252CB-AA16-4EF5-AF2A-0B08C1CF13A5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47776"/>
            <a:ext cx="7355160" cy="691586"/>
          </a:xfrm>
        </p:spPr>
        <p:txBody>
          <a:bodyPr>
            <a:normAutofit/>
          </a:bodyPr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5176" y="1128965"/>
            <a:ext cx="7355160" cy="35103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/>
          <a:lstStyle/>
          <a:p>
            <a:fld id="{DD9252CB-AA16-4EF5-AF2A-0B08C1CF13A5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A6FF8FEA-8107-4D29-962E-159EBF1D951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1069671" y="2425109"/>
            <a:ext cx="44284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51520" y="1005576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74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870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602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69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021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701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103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14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47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4"/>
            <a:ext cx="2743200" cy="314740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RADSAGA Kick-Off Meeting</a:t>
            </a:r>
          </a:p>
          <a:p>
            <a:pPr lvl="0" eaLnBrk="1" latinLnBrk="0" hangingPunct="1"/>
            <a:r>
              <a:rPr kumimoji="0" lang="en-GB" dirty="0" smtClean="0"/>
              <a:t>April 27, 2017 - CERN</a:t>
            </a:r>
            <a:endParaRPr kumimoji="0"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252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102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8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April 27, 2017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27,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RADSAGA Kick-Off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8" y="194076"/>
            <a:ext cx="564299" cy="667420"/>
          </a:xfrm>
          <a:prstGeom prst="rect">
            <a:avLst/>
          </a:prstGeom>
        </p:spPr>
      </p:pic>
      <p:pic>
        <p:nvPicPr>
          <p:cNvPr id="7" name="Picture 6" descr="G:\Projects\RADSAGA\Training\Initial Training workshop\document to ESRs\flag_yellow_high.jpg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132" y="273584"/>
            <a:ext cx="796834" cy="50840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1C3A9-CAD8-47EF-ADF2-EBD5EDD617BD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8034-475A-4866-9942-30B19C883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78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RADSAGA-ITN/Deliverables%20and%20Milestones/Forms/AllItems.aspx?RootFolder=/RADSAGA-ITN/Deliverables%20and%20Milestones/Preparation%20of%20the%20RADSAGA%20Mid%20Term%20Review%20Meeting&amp;FolderCTID=0x0120007B1CDBD9452B904981F5BB649787C8BD&amp;View=%7b35DE03DD-A48D-49CA-89E9-B7FFC6838B1B%7d" TargetMode="Externa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RADSAGA-ITN/_layouts/15/WopiFrame.aspx?sourcedoc=/RADSAGA-ITN/Secondments/RADSAGA%20ESRs%20secondment.xlsx&amp;action=default" TargetMode="External"/><Relationship Id="rId2" Type="http://schemas.openxmlformats.org/officeDocument/2006/relationships/hyperlink" Target="https://espace.cern.ch/RADSAGA-ITN/_layouts/15/WopiFrame.aspx?sourcedoc=/RADSAGA-ITN/Outreach/Dissemination%20and%20Outreach%20Events.xlsx&amp;action=default" TargetMode="Externa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RADSAGA-ITN/Deliverables%20and%20Milestones/Forms/AllItems.aspx?RootFolder=/RADSAGA-ITN/Deliverables%20and%20Milestones/Preparation%20of%20the%20RADSAGA%20Mid%20Term%20Review%20Meeting&amp;FolderCTID=0x0120007B1CDBD9452B904981F5BB649787C8BD&amp;View=%7b35DE03DD-A48D-49CA-89E9-B7FFC6838B1B%7d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9286" y="886408"/>
            <a:ext cx="6016741" cy="2755691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GUIDELINES IN PREPARATION FOR RADSAGA </a:t>
            </a:r>
            <a:b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MID–TERM REVIEW MEETING</a:t>
            </a:r>
            <a:r>
              <a:rPr lang="en-GB" sz="2800" dirty="0" smtClean="0">
                <a:latin typeface="Arial Rounded MT Bold" panose="020F0704030504030204" pitchFamily="34" charset="0"/>
              </a:rPr>
              <a:t/>
            </a:r>
            <a:br>
              <a:rPr lang="en-GB" sz="2800" dirty="0" smtClean="0">
                <a:latin typeface="Arial Rounded MT Bold" panose="020F0704030504030204" pitchFamily="34" charset="0"/>
              </a:rPr>
            </a:br>
            <a: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/>
            </a:r>
            <a:b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</a:br>
            <a: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/>
            </a:r>
            <a:b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</a:br>
            <a:endParaRPr lang="en-GB" sz="2800" i="1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104" y="2807883"/>
            <a:ext cx="8065104" cy="1841527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Sonia Allegretti</a:t>
            </a:r>
            <a:r>
              <a:rPr lang="en-US" sz="1600" b="1" dirty="0">
                <a:solidFill>
                  <a:srgbClr val="0055A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for the RADSAGA Coordination TEAM, </a:t>
            </a:r>
          </a:p>
          <a:p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RADSAGA </a:t>
            </a:r>
            <a:r>
              <a:rPr lang="en-US" sz="16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INITIAL 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WORKSHOP,  CERN </a:t>
            </a:r>
            <a:r>
              <a:rPr lang="mr-IN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–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 23.03.2018</a:t>
            </a:r>
          </a:p>
          <a:p>
            <a:endParaRPr lang="en-US" sz="16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en-GB" sz="16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sz="1200" i="1" dirty="0" err="1">
                <a:solidFill>
                  <a:srgbClr val="0055A0"/>
                </a:solidFill>
                <a:latin typeface="Arial Rounded MT Bold" panose="020F0704030504030204" pitchFamily="34" charset="0"/>
              </a:rPr>
              <a:t>RADiation</a:t>
            </a:r>
            <a:r>
              <a:rPr lang="en-US" sz="1200" i="1" dirty="0">
                <a:solidFill>
                  <a:srgbClr val="0055A0"/>
                </a:solidFill>
                <a:latin typeface="Arial Rounded MT Bold" panose="020F0704030504030204" pitchFamily="34" charset="0"/>
              </a:rPr>
              <a:t> and Reliability Challenges for Electronics used in Space, Aviation, Ground and Accelerators (RADSAGA) is a project funded by the European Commission under the Horizon2020 Framework </a:t>
            </a:r>
            <a:r>
              <a:rPr lang="en-US" sz="1200" i="1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Program </a:t>
            </a:r>
            <a:r>
              <a:rPr lang="en-US" sz="1200" i="1" dirty="0">
                <a:solidFill>
                  <a:srgbClr val="0055A0"/>
                </a:solidFill>
                <a:latin typeface="Arial Rounded MT Bold" panose="020F0704030504030204" pitchFamily="34" charset="0"/>
              </a:rPr>
              <a:t>under the Grant Agreement 721624. RADSAGA began in Mars 2017 and will run for 4 years.</a:t>
            </a:r>
            <a:endParaRPr lang="en-GB" sz="1200" i="1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en-GB" sz="16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225" y="271617"/>
            <a:ext cx="7355160" cy="691586"/>
          </a:xfrm>
        </p:spPr>
        <p:txBody>
          <a:bodyPr>
            <a:normAutofit/>
          </a:bodyPr>
          <a:lstStyle/>
          <a:p>
            <a:pPr marL="36576"/>
            <a:r>
              <a:rPr lang="en-US" dirty="0" smtClean="0">
                <a:latin typeface="Arial Rounded MT Bold" panose="020F0704030504030204" pitchFamily="34" charset="0"/>
              </a:rPr>
              <a:t>II. ESRs progress report  for the MTR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The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2 pages progress report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should resume </a:t>
            </a:r>
            <a:r>
              <a:rPr lang="en-US" sz="2000" dirty="0" smtClean="0">
                <a:latin typeface="Arial Rounded MT Bold" panose="020F0704030504030204" pitchFamily="34" charset="0"/>
              </a:rPr>
              <a:t>: </a:t>
            </a:r>
            <a:endParaRPr lang="en-GB" sz="2000" dirty="0" smtClean="0">
              <a:latin typeface="Arial Rounded MT Bold" panose="020F0704030504030204" pitchFamily="34" charset="0"/>
            </a:endParaRPr>
          </a:p>
          <a:p>
            <a:r>
              <a:rPr lang="en-GB" sz="2000" u="sng" dirty="0" smtClean="0">
                <a:latin typeface="Arial Rounded MT Bold" panose="020F0704030504030204" pitchFamily="34" charset="0"/>
              </a:rPr>
              <a:t>Overview of your work</a:t>
            </a:r>
            <a:r>
              <a:rPr lang="en-GB" sz="2000" i="1" dirty="0" smtClean="0">
                <a:latin typeface="Arial Rounded MT Bold" panose="020F0704030504030204" pitchFamily="34" charset="0"/>
              </a:rPr>
              <a:t>: </a:t>
            </a:r>
          </a:p>
          <a:p>
            <a:pPr lvl="1"/>
            <a:r>
              <a:rPr lang="en-GB" sz="1600" dirty="0" smtClean="0">
                <a:latin typeface="Arial Rounded MT Bold" panose="020F0704030504030204" pitchFamily="34" charset="0"/>
              </a:rPr>
              <a:t>Objectives/ research methodology/ expected and achieved results/ the next steps</a:t>
            </a:r>
          </a:p>
          <a:p>
            <a:r>
              <a:rPr lang="en-GB" sz="2000" u="sng" dirty="0" smtClean="0">
                <a:latin typeface="Arial Rounded MT Bold" panose="020F0704030504030204" pitchFamily="34" charset="0"/>
              </a:rPr>
              <a:t>Training </a:t>
            </a:r>
            <a:r>
              <a:rPr lang="en-GB" sz="2000" dirty="0" smtClean="0">
                <a:latin typeface="Arial Rounded MT Bold" panose="020F0704030504030204" pitchFamily="34" charset="0"/>
              </a:rPr>
              <a:t>attended (technical and complementary skills)</a:t>
            </a:r>
          </a:p>
          <a:p>
            <a:r>
              <a:rPr lang="en-GB" sz="2000" u="sng" dirty="0" smtClean="0">
                <a:latin typeface="Arial Rounded MT Bold" panose="020F0704030504030204" pitchFamily="34" charset="0"/>
              </a:rPr>
              <a:t>Secondment plan </a:t>
            </a:r>
            <a:r>
              <a:rPr lang="en-GB" sz="2000" dirty="0" smtClean="0">
                <a:latin typeface="Arial Rounded MT Bold" panose="020F0704030504030204" pitchFamily="34" charset="0"/>
              </a:rPr>
              <a:t>(explaining the reasons of the changes from the Grant Agreement)</a:t>
            </a:r>
          </a:p>
          <a:p>
            <a:r>
              <a:rPr lang="en-GB" sz="2000" u="sng" dirty="0" smtClean="0">
                <a:latin typeface="Arial Rounded MT Bold" panose="020F0704030504030204" pitchFamily="34" charset="0"/>
              </a:rPr>
              <a:t>Outreach and dissemination </a:t>
            </a:r>
            <a:r>
              <a:rPr lang="en-GB" sz="2000" dirty="0" smtClean="0">
                <a:latin typeface="Arial Rounded MT Bold" panose="020F0704030504030204" pitchFamily="34" charset="0"/>
              </a:rPr>
              <a:t>actions</a:t>
            </a:r>
            <a:r>
              <a:rPr lang="en-GB" sz="2000" dirty="0">
                <a:latin typeface="Arial Rounded MT Bold" panose="020F0704030504030204" pitchFamily="34" charset="0"/>
              </a:rPr>
              <a:t> </a:t>
            </a:r>
            <a:r>
              <a:rPr lang="en-GB" sz="2000" dirty="0" smtClean="0">
                <a:latin typeface="Arial Rounded MT Bold" panose="020F0704030504030204" pitchFamily="34" charset="0"/>
              </a:rPr>
              <a:t>on SharePoint</a:t>
            </a:r>
          </a:p>
          <a:p>
            <a:r>
              <a:rPr lang="en-GB" sz="2000" u="sng" dirty="0" smtClean="0">
                <a:latin typeface="Arial Rounded MT Bold" panose="020F0704030504030204" pitchFamily="34" charset="0"/>
              </a:rPr>
              <a:t>Impact</a:t>
            </a:r>
            <a:r>
              <a:rPr lang="en-GB" sz="2000" i="1" dirty="0" smtClean="0">
                <a:latin typeface="Arial Rounded MT Bold" panose="020F0704030504030204" pitchFamily="34" charset="0"/>
              </a:rPr>
              <a:t> </a:t>
            </a:r>
            <a:r>
              <a:rPr lang="en-GB" sz="2000" dirty="0" smtClean="0">
                <a:latin typeface="Arial Rounded MT Bold" panose="020F0704030504030204" pitchFamily="34" charset="0"/>
              </a:rPr>
              <a:t>of your research</a:t>
            </a:r>
          </a:p>
          <a:p>
            <a:endParaRPr lang="en-GB" sz="1000" dirty="0" smtClean="0">
              <a:latin typeface="Arial Rounded MT Bold" panose="020F0704030504030204" pitchFamily="34" charset="0"/>
            </a:endParaRPr>
          </a:p>
          <a:p>
            <a:pPr marL="36576" indent="0">
              <a:buNone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The </a:t>
            </a: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  <a:hlinkClick r:id="rId2"/>
              </a:rPr>
              <a:t>ESRs MTR progress report template </a:t>
            </a:r>
            <a:r>
              <a:rPr lang="fi-FI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with written instructions </a:t>
            </a: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can be found </a:t>
            </a:r>
            <a:r>
              <a:rPr lang="fi-FI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on the SharePoint</a:t>
            </a:r>
            <a:endParaRPr lang="en-GB" sz="2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6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II. </a:t>
            </a:r>
            <a:r>
              <a:rPr lang="en-US" dirty="0" smtClean="0">
                <a:latin typeface="Arial Rounded MT Bold" panose="020F0704030504030204" pitchFamily="34" charset="0"/>
              </a:rPr>
              <a:t> ESRs short MTR report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147587"/>
            <a:ext cx="7355160" cy="351039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  <a:tabLst>
                <a:tab pos="457200" algn="l"/>
              </a:tabLst>
            </a:pPr>
            <a:r>
              <a:rPr lang="en-US" sz="2000" dirty="0" smtClean="0">
                <a:latin typeface="Arial Rounded MT Bold" panose="020F0704030504030204" pitchFamily="34" charset="0"/>
              </a:rPr>
              <a:t>Timeline</a:t>
            </a:r>
            <a:r>
              <a:rPr lang="en-US" sz="2000" dirty="0" smtClean="0">
                <a:latin typeface="Arial Rounded MT Bold" panose="020F0704030504030204" pitchFamily="34" charset="0"/>
              </a:rPr>
              <a:t>:</a:t>
            </a:r>
            <a:endParaRPr lang="en-US" sz="2000" dirty="0" smtClean="0">
              <a:latin typeface="Arial Rounded MT Bold" panose="020F0704030504030204" pitchFamily="34" charset="0"/>
            </a:endParaRPr>
          </a:p>
          <a:p>
            <a:pPr marL="514350" lvl="1" indent="-514350">
              <a:buFont typeface="+mj-lt"/>
              <a:buAutoNum type="romanLcPeriod"/>
              <a:tabLst>
                <a:tab pos="457200" algn="l"/>
              </a:tabLst>
            </a:pPr>
            <a:r>
              <a:rPr lang="en-US" sz="2000" dirty="0" smtClean="0">
                <a:latin typeface="Arial Rounded MT Bold" panose="020F0704030504030204" pitchFamily="34" charset="0"/>
              </a:rPr>
              <a:t>ESRs progress report </a:t>
            </a:r>
          </a:p>
          <a:p>
            <a:pPr marL="530352" lvl="2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800" dirty="0">
                <a:latin typeface="Arial Rounded MT Bold" panose="020F0704030504030204" pitchFamily="34" charset="0"/>
              </a:rPr>
              <a:t>1</a:t>
            </a:r>
            <a:r>
              <a:rPr lang="en-US" sz="1800" baseline="30000" dirty="0">
                <a:latin typeface="Arial Rounded MT Bold" panose="020F0704030504030204" pitchFamily="34" charset="0"/>
              </a:rPr>
              <a:t>st</a:t>
            </a:r>
            <a:r>
              <a:rPr lang="en-US" sz="1800" dirty="0">
                <a:latin typeface="Arial Rounded MT Bold" panose="020F0704030504030204" pitchFamily="34" charset="0"/>
              </a:rPr>
              <a:t> draft </a:t>
            </a:r>
            <a:r>
              <a:rPr lang="en-US" sz="1800" dirty="0" smtClean="0">
                <a:latin typeface="Arial Rounded MT Bold" panose="020F0704030504030204" pitchFamily="34" charset="0"/>
              </a:rPr>
              <a:t>should be 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submitted on SharePoint by 1.07.2018. Supervisors </a:t>
            </a:r>
            <a:r>
              <a:rPr lang="en-US" sz="1800" dirty="0">
                <a:solidFill>
                  <a:srgbClr val="009900"/>
                </a:solidFill>
                <a:latin typeface="Arial Rounded MT Bold" panose="020F0704030504030204" pitchFamily="34" charset="0"/>
              </a:rPr>
              <a:t>should have approved the document</a:t>
            </a:r>
          </a:p>
          <a:p>
            <a:pPr marL="530352" lvl="2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Feedback from Coordinating Team 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before 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9.07.2018.</a:t>
            </a:r>
          </a:p>
          <a:p>
            <a:pPr marL="530352" lvl="2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Corrected version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should be resubmitted on SharePoint by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12.07.2018</a:t>
            </a:r>
            <a:endParaRPr lang="en-US" sz="1800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187452" lvl="2" indent="0">
              <a:buNone/>
              <a:tabLst>
                <a:tab pos="457200" algn="l"/>
              </a:tabLst>
            </a:pPr>
            <a:endParaRPr lang="en-US" sz="1600" dirty="0" smtClean="0">
              <a:latin typeface="Arial Rounded MT Bold" panose="020F0704030504030204" pitchFamily="34" charset="0"/>
            </a:endParaRPr>
          </a:p>
          <a:p>
            <a:pPr marL="514350" lvl="1" indent="-514350">
              <a:buFont typeface="+mj-lt"/>
              <a:buAutoNum type="romanLcPeriod"/>
              <a:tabLst>
                <a:tab pos="457200" algn="l"/>
              </a:tabLst>
            </a:pPr>
            <a:r>
              <a:rPr lang="en-US" sz="2000" dirty="0">
                <a:latin typeface="Arial Rounded MT Bold" panose="020F0704030504030204" pitchFamily="34" charset="0"/>
              </a:rPr>
              <a:t>Update the tables for </a:t>
            </a:r>
            <a:r>
              <a:rPr lang="en-US" sz="2000" dirty="0" smtClean="0">
                <a:latin typeface="Arial Rounded MT Bold" panose="020F0704030504030204" pitchFamily="34" charset="0"/>
                <a:hlinkClick r:id="rId2"/>
              </a:rPr>
              <a:t>outreach and </a:t>
            </a:r>
            <a:r>
              <a:rPr lang="en-US" sz="2000" dirty="0">
                <a:latin typeface="Arial Rounded MT Bold" panose="020F0704030504030204" pitchFamily="34" charset="0"/>
                <a:hlinkClick r:id="rId2"/>
              </a:rPr>
              <a:t>scientific </a:t>
            </a:r>
            <a:r>
              <a:rPr lang="en-US" sz="2000" dirty="0" smtClean="0">
                <a:latin typeface="Arial Rounded MT Bold" panose="020F0704030504030204" pitchFamily="34" charset="0"/>
                <a:hlinkClick r:id="rId2"/>
              </a:rPr>
              <a:t>dissemination</a:t>
            </a:r>
            <a:r>
              <a:rPr lang="en-US" sz="2000" dirty="0" smtClean="0">
                <a:latin typeface="Arial Rounded MT Bold" panose="020F0704030504030204" pitchFamily="34" charset="0"/>
              </a:rPr>
              <a:t> </a:t>
            </a:r>
            <a:r>
              <a:rPr lang="en-US" sz="2000" dirty="0">
                <a:latin typeface="Arial Rounded MT Bold" panose="020F0704030504030204" pitchFamily="34" charset="0"/>
              </a:rPr>
              <a:t>and </a:t>
            </a:r>
            <a:r>
              <a:rPr lang="en-US" sz="2000" dirty="0">
                <a:latin typeface="Arial Rounded MT Bold" panose="020F0704030504030204" pitchFamily="34" charset="0"/>
                <a:hlinkClick r:id="rId3"/>
              </a:rPr>
              <a:t>secondment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  <a:hlinkClick r:id="rId3"/>
              </a:rPr>
              <a:t>plans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on SharePoint </a:t>
            </a:r>
            <a:r>
              <a:rPr lang="en-US" sz="2000" dirty="0">
                <a:solidFill>
                  <a:srgbClr val="009900"/>
                </a:solidFill>
                <a:latin typeface="Arial Rounded MT Bold" panose="020F0704030504030204" pitchFamily="34" charset="0"/>
              </a:rPr>
              <a:t>by 1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.07.2018.</a:t>
            </a:r>
          </a:p>
          <a:p>
            <a:pPr marL="342900" lvl="1" indent="-342900"/>
            <a:endParaRPr lang="en-US" sz="2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6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III. Preparation for MTR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331640" y="1215511"/>
            <a:ext cx="7355160" cy="4542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Be attentive to your presentation skills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Be ready to answer to question related to</a:t>
            </a:r>
            <a:endParaRPr lang="en-GB" sz="18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Your 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integration at your new working place (language, culture, environment)</a:t>
            </a:r>
            <a:endParaRPr lang="en-GB" sz="16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your </a:t>
            </a:r>
            <a:r>
              <a:rPr lang="en-GB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work contract (salary break-down, access to training budget, social security, pension, etc.)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en-GB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Your plans concerning the future (Academic career? Researcher on industry? Business development? Other</a:t>
            </a:r>
            <a:r>
              <a:rPr lang="en-GB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?)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During MTR meeting the ESRs will meet the EU representative alone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T</a:t>
            </a:r>
            <a:r>
              <a:rPr lang="en-GB" sz="14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he ESRs should discuss before the meeting and collect in a PPT the eventual questions to EU representative </a:t>
            </a:r>
            <a:endParaRPr lang="en-GB" sz="14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8259" y="3567744"/>
            <a:ext cx="6858000" cy="917972"/>
          </a:xfrm>
        </p:spPr>
        <p:txBody>
          <a:bodyPr>
            <a:normAutofit/>
          </a:bodyPr>
          <a:lstStyle/>
          <a:p>
            <a:pPr algn="r"/>
            <a:r>
              <a:rPr lang="en-US" sz="2800" b="1" i="1" dirty="0" smtClean="0"/>
              <a:t>Thank you for your attention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391278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" indent="0"/>
            <a:r>
              <a:rPr lang="en-GB" dirty="0">
                <a:latin typeface="Arial Rounded MT Bold" panose="020F0704030504030204" pitchFamily="34" charset="0"/>
              </a:rPr>
              <a:t>O</a:t>
            </a:r>
            <a:r>
              <a:rPr lang="en-GB" dirty="0" smtClean="0">
                <a:latin typeface="Arial Rounded MT Bold" panose="020F0704030504030204" pitchFamily="34" charset="0"/>
              </a:rPr>
              <a:t>utline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35608"/>
            <a:ext cx="7355160" cy="258588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400" dirty="0">
              <a:latin typeface="Arial Rounded MT Bold" panose="020F0704030504030204" pitchFamily="34" charset="0"/>
            </a:endParaRPr>
          </a:p>
          <a:p>
            <a:pPr marL="550926" indent="-514350">
              <a:buFont typeface="+mj-lt"/>
              <a:buAutoNum type="romanUcPeriod"/>
            </a:pPr>
            <a:r>
              <a:rPr lang="en-US" sz="2400" dirty="0" smtClean="0">
                <a:latin typeface="Arial Rounded MT Bold" panose="020F0704030504030204" pitchFamily="34" charset="0"/>
              </a:rPr>
              <a:t>What is a Mid-Term Review Meeting (MTR)?</a:t>
            </a:r>
          </a:p>
          <a:p>
            <a:pPr marL="550926" indent="-514350">
              <a:buFont typeface="+mj-lt"/>
              <a:buAutoNum type="romanUcPeriod"/>
            </a:pPr>
            <a:r>
              <a:rPr lang="en-US" sz="2400" dirty="0" smtClean="0">
                <a:latin typeface="Arial Rounded MT Bold" panose="020F0704030504030204" pitchFamily="34" charset="0"/>
              </a:rPr>
              <a:t>Deliverables to prepare MTR</a:t>
            </a:r>
          </a:p>
          <a:p>
            <a:pPr marL="550926" indent="-514350">
              <a:buFont typeface="+mj-lt"/>
              <a:buAutoNum type="romanUcPeriod"/>
            </a:pPr>
            <a:r>
              <a:rPr lang="en-US" sz="2400" dirty="0" smtClean="0">
                <a:latin typeface="Arial Rounded MT Bold" panose="020F0704030504030204" pitchFamily="34" charset="0"/>
              </a:rPr>
              <a:t>Additional information</a:t>
            </a:r>
            <a:endParaRPr lang="en-US" sz="2400" dirty="0">
              <a:latin typeface="Arial Rounded MT Bold" panose="020F0704030504030204" pitchFamily="34" charset="0"/>
            </a:endParaRPr>
          </a:p>
          <a:p>
            <a:pPr marL="550926" indent="-514350">
              <a:buFont typeface="+mj-lt"/>
              <a:buAutoNum type="romanUcPeriod"/>
            </a:pPr>
            <a:endParaRPr lang="en-US" sz="2400" dirty="0" smtClean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99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681" y="341082"/>
            <a:ext cx="7355160" cy="691586"/>
          </a:xfrm>
        </p:spPr>
        <p:txBody>
          <a:bodyPr>
            <a:noAutofit/>
          </a:bodyPr>
          <a:lstStyle/>
          <a:p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I. Purpose </a:t>
            </a:r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of the </a:t>
            </a:r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MTR </a:t>
            </a:r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M</a:t>
            </a:r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eeting 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1191681" y="1094283"/>
            <a:ext cx="7663070" cy="395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Assess 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the fulfilment of all aspects described in the Annex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 of the GA (scientific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, training, management,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networking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,  etc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9900"/>
                </a:solidFill>
                <a:latin typeface="Arial Rounded MT Bold" panose="020F0704030504030204" pitchFamily="34" charset="0"/>
              </a:rPr>
              <a:t>RADSAGA Mid Term Review Meeting, St Etienne, </a:t>
            </a:r>
            <a:r>
              <a:rPr lang="en-US" sz="18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11.09.2018</a:t>
            </a:r>
            <a:endParaRPr lang="en-US" sz="1800" dirty="0" smtClean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u="sng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MTR is not just a scientific assessment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of the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Network</a:t>
            </a:r>
          </a:p>
          <a:p>
            <a:pPr marL="21717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Particular </a:t>
            </a:r>
            <a:r>
              <a:rPr lang="en-US" sz="1800" i="1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attention to the training activities and networking </a:t>
            </a:r>
            <a:r>
              <a:rPr lang="en-US" sz="1800" i="1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aspects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including 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activities across different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sectors, </a:t>
            </a:r>
            <a:endParaRPr lang="en-US" sz="18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217170" indent="-285750">
              <a:buFont typeface="Wingdings" panose="05000000000000000000" pitchFamily="2" charset="2"/>
              <a:buChar char="ü"/>
            </a:pPr>
            <a:r>
              <a:rPr lang="en-US" sz="1800" i="1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Constructive  dialogue</a:t>
            </a:r>
            <a:r>
              <a:rPr lang="en-US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between the ESRs, Supervisors and EU representatives (Project office and an External 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Expert),</a:t>
            </a:r>
            <a:endParaRPr lang="en-US" sz="18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217170" indent="-285750">
              <a:buFont typeface="Wingdings" panose="05000000000000000000" pitchFamily="2" charset="2"/>
              <a:buChar char="ü"/>
            </a:pPr>
            <a:r>
              <a:rPr lang="en-US" sz="1800" i="1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Source of  </a:t>
            </a:r>
            <a:r>
              <a:rPr lang="en-US" sz="1800" i="1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feedba</a:t>
            </a:r>
            <a:r>
              <a:rPr lang="en-US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ck,  the </a:t>
            </a:r>
            <a:r>
              <a:rPr lang="fi-FI" sz="1800" i="1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Project </a:t>
            </a:r>
            <a:r>
              <a:rPr lang="fi-FI" sz="1800" i="1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Officer is supportive </a:t>
            </a:r>
            <a:r>
              <a:rPr lang="fi-FI" sz="1800" dirty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and helps the project to achieve the </a:t>
            </a:r>
            <a:r>
              <a:rPr lang="fi-FI" sz="18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objectives.</a:t>
            </a:r>
            <a:endParaRPr lang="fi-FI" sz="18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1147763" indent="-1147763">
              <a:buNone/>
            </a:pPr>
            <a:endParaRPr lang="en-US" sz="9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5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49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681" y="341082"/>
            <a:ext cx="7355160" cy="691586"/>
          </a:xfrm>
        </p:spPr>
        <p:txBody>
          <a:bodyPr>
            <a:noAutofit/>
          </a:bodyPr>
          <a:lstStyle/>
          <a:p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I. Participants to the MTR </a:t>
            </a:r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M</a:t>
            </a:r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eeting 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1191681" y="1094283"/>
            <a:ext cx="76630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lvl="1" indent="0">
              <a:buNone/>
            </a:pPr>
            <a:endParaRPr lang="en-US" sz="20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EU representatives</a:t>
            </a: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RADSAGA 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Project Officer: </a:t>
            </a:r>
            <a:r>
              <a:rPr lang="en-US" sz="1600" dirty="0" err="1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Ioanna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Peppa</a:t>
            </a:r>
            <a:endParaRPr lang="en-US" sz="1600" dirty="0" smtClean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External Expert named by REA </a:t>
            </a:r>
          </a:p>
          <a:p>
            <a:pPr marL="0" indent="0">
              <a:buNone/>
            </a:pPr>
            <a:endParaRPr lang="en-US" sz="2000" i="1" dirty="0" smtClean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The RADSAGA Consortium</a:t>
            </a: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ESRs </a:t>
            </a: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The ESRs Supervisors and Co-supervisors</a:t>
            </a: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Beneficiary and Partner Organization representatives</a:t>
            </a:r>
          </a:p>
          <a:p>
            <a:pPr marL="697230" lvl="1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Coordination Team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55A0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I. RADSAGA MTR – Tentative agenda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468" y="1124830"/>
            <a:ext cx="7601503" cy="390285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Introduction (10min)</a:t>
            </a:r>
            <a:endParaRPr lang="en-US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1234440"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The REA Project Officer, the External </a:t>
            </a:r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Expert </a:t>
            </a: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and the Project Coordinator </a:t>
            </a:r>
          </a:p>
          <a:p>
            <a:endParaRPr lang="fi-FI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Round table (20 min)</a:t>
            </a:r>
            <a:endParaRPr lang="en-US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1234440"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Scientists-in-charge: </a:t>
            </a: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name and role in the project </a:t>
            </a:r>
          </a:p>
          <a:p>
            <a:pPr marL="1234440"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Introduction of the Partner </a:t>
            </a:r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Organizations </a:t>
            </a:r>
            <a:endParaRPr lang="en-US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fi-FI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Coordinator’s report (45 min)</a:t>
            </a:r>
            <a:endParaRPr lang="en-US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1234440"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CERN scientist-in-charge: scientific, training, networking, management </a:t>
            </a:r>
            <a:endParaRPr lang="fi-FI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fi-FI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en-US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Fellows</a:t>
            </a:r>
            <a:r>
              <a:rPr lang="en-US" dirty="0">
                <a:solidFill>
                  <a:srgbClr val="009900"/>
                </a:solidFill>
                <a:latin typeface="Arial Rounded MT Bold" panose="020F0704030504030204" pitchFamily="34" charset="0"/>
              </a:rPr>
              <a:t>’ individual </a:t>
            </a: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presentation (15 fellows, 150 min)</a:t>
            </a:r>
            <a:endParaRPr lang="en-US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117729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9900"/>
                </a:solidFill>
                <a:latin typeface="Arial Rounded MT Bold" panose="020F0704030504030204" pitchFamily="34" charset="0"/>
              </a:rPr>
              <a:t>Individual research project + the results or achievements so </a:t>
            </a: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far</a:t>
            </a:r>
          </a:p>
          <a:p>
            <a:pPr marL="1177290" lvl="1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Meeting </a:t>
            </a: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between the MC fellows and the REA representative (60 min)</a:t>
            </a:r>
          </a:p>
          <a:p>
            <a:pPr marL="117729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Administration, </a:t>
            </a:r>
            <a:r>
              <a:rPr lang="fi-FI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Supervision </a:t>
            </a:r>
            <a:r>
              <a:rPr lang="fi-FI" dirty="0">
                <a:solidFill>
                  <a:srgbClr val="009900"/>
                </a:solidFill>
                <a:latin typeface="Arial Rounded MT Bold" panose="020F0704030504030204" pitchFamily="34" charset="0"/>
              </a:rPr>
              <a:t>and Integration </a:t>
            </a:r>
            <a:r>
              <a:rPr lang="fi-FI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, Training, Scientific </a:t>
            </a:r>
            <a:endParaRPr lang="fi-FI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endParaRPr lang="fi-FI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Restricted session (30 min)</a:t>
            </a:r>
            <a:endParaRPr lang="en-US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117729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Coordinator/partners/financial managers and Project Officer </a:t>
            </a:r>
          </a:p>
          <a:p>
            <a:endParaRPr lang="en-US" sz="8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Feedback </a:t>
            </a:r>
            <a:r>
              <a:rPr lang="en-US" dirty="0">
                <a:solidFill>
                  <a:srgbClr val="0055A0"/>
                </a:solidFill>
                <a:latin typeface="Arial Rounded MT Bold" panose="020F0704030504030204" pitchFamily="34" charset="0"/>
              </a:rPr>
              <a:t>from the REA Project Officer and the External </a:t>
            </a:r>
            <a:r>
              <a:rPr lang="en-US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Expert (60 min)</a:t>
            </a:r>
            <a:endParaRPr lang="en-GB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40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II. </a:t>
            </a:r>
            <a:r>
              <a:rPr lang="en-US" dirty="0" smtClean="0">
                <a:latin typeface="Arial Rounded MT Bold" panose="020F0704030504030204" pitchFamily="34" charset="0"/>
              </a:rPr>
              <a:t>Deliverable for the MTR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39" y="1147587"/>
            <a:ext cx="7523111" cy="3510390"/>
          </a:xfrm>
        </p:spPr>
        <p:txBody>
          <a:bodyPr>
            <a:normAutofit/>
          </a:bodyPr>
          <a:lstStyle/>
          <a:p>
            <a:pPr marL="514350" lvl="1" indent="-514350">
              <a:buFont typeface="+mj-lt"/>
              <a:buAutoNum type="romanLcPeriod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ESRs 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individual presentation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during the MTR Meeting (St Etienne, </a:t>
            </a:r>
            <a:r>
              <a:rPr lang="en-US" sz="2000" u="sng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11.09.2018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).</a:t>
            </a:r>
          </a:p>
          <a:p>
            <a:pPr marL="514350" lvl="1" indent="-514350">
              <a:buFont typeface="+mj-lt"/>
              <a:buAutoNum type="romanLcPeriod"/>
            </a:pPr>
            <a:endParaRPr lang="en-US" sz="2000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514350" lvl="1" indent="-514350">
              <a:buFont typeface="+mj-lt"/>
              <a:buAutoNum type="romanLcPeriod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Contribution to the RADSAGA MTR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report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(due to PO on </a:t>
            </a:r>
            <a:r>
              <a:rPr lang="en-US" sz="2000" u="sng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10.08.2018) </a:t>
            </a:r>
            <a:endParaRPr lang="en-US" sz="2000" u="sng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0" lvl="1" indent="0" defTabSz="344488">
              <a:buNone/>
            </a:pP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	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</a:t>
            </a:r>
            <a:r>
              <a:rPr lang="en-US" sz="2000" dirty="0" smtClean="0">
                <a:latin typeface="Arial Rounded MT Bold" panose="020F0704030504030204" pitchFamily="34" charset="0"/>
              </a:rPr>
              <a:t>ach ESR has to deliver:</a:t>
            </a:r>
          </a:p>
          <a:p>
            <a:pPr marL="1145286" lvl="4" indent="-28575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ESRs short progress report </a:t>
            </a:r>
            <a:r>
              <a:rPr lang="en-US" dirty="0" smtClean="0">
                <a:latin typeface="Arial Rounded MT Bold" panose="020F0704030504030204" pitchFamily="34" charset="0"/>
              </a:rPr>
              <a:t>(2 pages)</a:t>
            </a:r>
          </a:p>
          <a:p>
            <a:pPr marL="1145286" lvl="4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Update his/her </a:t>
            </a:r>
            <a:r>
              <a:rPr lang="en-US" dirty="0">
                <a:solidFill>
                  <a:srgbClr val="009900"/>
                </a:solidFill>
                <a:latin typeface="Arial Rounded MT Bold" panose="020F0704030504030204" pitchFamily="34" charset="0"/>
              </a:rPr>
              <a:t>tables </a:t>
            </a:r>
            <a:r>
              <a:rPr lang="en-US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on SharePoint </a:t>
            </a:r>
            <a:r>
              <a:rPr lang="en-US" dirty="0" smtClean="0">
                <a:latin typeface="Arial Rounded MT Bold" panose="020F0704030504030204" pitchFamily="34" charset="0"/>
              </a:rPr>
              <a:t>for </a:t>
            </a:r>
            <a:r>
              <a:rPr lang="en-US" dirty="0">
                <a:latin typeface="Arial Rounded MT Bold" panose="020F0704030504030204" pitchFamily="34" charset="0"/>
              </a:rPr>
              <a:t>outreach, scientific publication and </a:t>
            </a:r>
            <a:r>
              <a:rPr lang="en-US" dirty="0" smtClean="0">
                <a:latin typeface="Arial Rounded MT Bold" panose="020F0704030504030204" pitchFamily="34" charset="0"/>
              </a:rPr>
              <a:t>secondment plans</a:t>
            </a:r>
          </a:p>
          <a:p>
            <a:pPr marL="342900" lvl="1" indent="-342900"/>
            <a:endParaRPr lang="en-US" sz="2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3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 Rounded MT Bold" panose="020F0704030504030204" pitchFamily="34" charset="0"/>
              </a:rPr>
              <a:t>II. ESRs individual presentation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5258" y="1128965"/>
            <a:ext cx="7355160" cy="35103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Maximum 7 minutes presentation </a:t>
            </a: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covering: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ESRs background and previous experience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Role in the project and objectives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Research methodology, results and next step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Training / Conference/ Workshop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Outreach/ Dissemination/ Networking</a:t>
            </a:r>
          </a:p>
          <a:p>
            <a:pPr marL="754380" lvl="1" indent="-342900">
              <a:buFont typeface="Wingdings" panose="05000000000000000000" pitchFamily="2" charset="2"/>
              <a:buChar char="ü"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Impact of your research</a:t>
            </a:r>
            <a:endParaRPr lang="fi-FI" sz="20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fi-FI" sz="20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The </a:t>
            </a: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  <a:hlinkClick r:id="rId2"/>
              </a:rPr>
              <a:t>MTR presentation template </a:t>
            </a:r>
            <a:r>
              <a:rPr lang="fi-FI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with written instructions </a:t>
            </a:r>
            <a:r>
              <a:rPr lang="fi-FI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can be found </a:t>
            </a:r>
            <a:r>
              <a:rPr lang="fi-FI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on the RADSAGA SharePoint </a:t>
            </a:r>
            <a:endParaRPr lang="en-GB" sz="2000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44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II. Impact </a:t>
            </a:r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of your </a:t>
            </a:r>
            <a:r>
              <a:rPr lang="fi-FI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</a:rPr>
              <a:t>research?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0342" y="1251236"/>
            <a:ext cx="7355160" cy="351039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romanLcPeriod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What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kind of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impact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the MSC fellowship had on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you as a person? </a:t>
            </a:r>
          </a:p>
          <a:p>
            <a:pPr marL="868680" lvl="1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What have you improved living outside of your home country? Have you been working in a team before? What about working in a multicultural environment? </a:t>
            </a:r>
          </a:p>
          <a:p>
            <a:pPr marL="868680" lvl="1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How  will your career advance after this experience</a:t>
            </a: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?</a:t>
            </a:r>
            <a:r>
              <a:rPr lang="en-US" sz="16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 </a:t>
            </a:r>
            <a:endParaRPr lang="en-US" sz="16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868680" lvl="1"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What </a:t>
            </a:r>
            <a:r>
              <a:rPr lang="en-US" sz="16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have you enjoyed the most during this experience?</a:t>
            </a:r>
          </a:p>
          <a:p>
            <a:pPr marL="868680" lvl="1">
              <a:buFont typeface="Wingdings" panose="05000000000000000000" pitchFamily="2" charset="2"/>
              <a:buChar char="q"/>
            </a:pPr>
            <a:endParaRPr lang="fi-FI" sz="16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514350" indent="-514350">
              <a:buFont typeface="+mj-lt"/>
              <a:buAutoNum type="romanLcPeriod"/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What is/ will be the impact of your research on the society?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What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is/ will be </a:t>
            </a:r>
            <a:r>
              <a:rPr lang="en-US" sz="2000" dirty="0">
                <a:solidFill>
                  <a:srgbClr val="0055A0"/>
                </a:solidFill>
                <a:latin typeface="Arial Rounded MT Bold" panose="020F0704030504030204" pitchFamily="34" charset="0"/>
              </a:rPr>
              <a:t>the impact of your research </a:t>
            </a: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on “science”?</a:t>
            </a:r>
            <a:endParaRPr lang="fi-FI" sz="20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pPr marL="514350" lvl="0" indent="-514350">
              <a:buFont typeface="+mj-lt"/>
              <a:buAutoNum type="romanLcPeriod"/>
            </a:pPr>
            <a:endParaRPr lang="en-US" sz="2000" dirty="0" smtClean="0">
              <a:solidFill>
                <a:srgbClr val="0055A0"/>
              </a:solidFill>
              <a:latin typeface="Arial Rounded MT Bold" panose="020F0704030504030204" pitchFamily="34" charset="0"/>
            </a:endParaRPr>
          </a:p>
          <a:p>
            <a:endParaRPr lang="en-GB" sz="2000" dirty="0">
              <a:solidFill>
                <a:srgbClr val="0055A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02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II.</a:t>
            </a:r>
            <a:r>
              <a:rPr lang="en-US" dirty="0" smtClean="0">
                <a:latin typeface="Arial Rounded MT Bold" panose="020F0704030504030204" pitchFamily="34" charset="0"/>
              </a:rPr>
              <a:t> ESRs MTR individual presentation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073" y="1256873"/>
            <a:ext cx="7709723" cy="3510390"/>
          </a:xfrm>
        </p:spPr>
        <p:txBody>
          <a:bodyPr>
            <a:normAutofit/>
          </a:bodyPr>
          <a:lstStyle/>
          <a:p>
            <a:pPr marL="0" lvl="1" indent="0">
              <a:buNone/>
              <a:tabLst>
                <a:tab pos="457200" algn="l"/>
              </a:tabLst>
            </a:pPr>
            <a:r>
              <a:rPr lang="en-US" sz="2000" dirty="0" smtClean="0">
                <a:latin typeface="Arial Rounded MT Bold" panose="020F0704030504030204" pitchFamily="34" charset="0"/>
              </a:rPr>
              <a:t>Timeline</a:t>
            </a:r>
            <a:r>
              <a:rPr lang="en-US" sz="2000" dirty="0" smtClean="0">
                <a:latin typeface="Arial Rounded MT Bold" panose="020F0704030504030204" pitchFamily="34" charset="0"/>
              </a:rPr>
              <a:t>:</a:t>
            </a:r>
            <a:endParaRPr lang="en-US" sz="2000" dirty="0" smtClean="0">
              <a:latin typeface="Arial Rounded MT Bold" panose="020F07040305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2000" dirty="0" smtClean="0">
                <a:latin typeface="Arial Rounded MT Bold" panose="020F0704030504030204" pitchFamily="34" charset="0"/>
              </a:rPr>
              <a:t>First “draft” r</a:t>
            </a:r>
            <a:r>
              <a:rPr lang="en-US" sz="2000" u="sng" dirty="0" smtClean="0">
                <a:latin typeface="Arial Rounded MT Bold" panose="020F0704030504030204" pitchFamily="34" charset="0"/>
              </a:rPr>
              <a:t>evised </a:t>
            </a:r>
            <a:r>
              <a:rPr lang="en-US" sz="2000" u="sng" dirty="0">
                <a:latin typeface="Arial Rounded MT Bold" panose="020F0704030504030204" pitchFamily="34" charset="0"/>
              </a:rPr>
              <a:t>by the ESR </a:t>
            </a:r>
            <a:r>
              <a:rPr lang="en-US" sz="2000" u="sng" dirty="0" smtClean="0">
                <a:latin typeface="Arial Rounded MT Bold" panose="020F0704030504030204" pitchFamily="34" charset="0"/>
              </a:rPr>
              <a:t>Supervisors </a:t>
            </a:r>
            <a:r>
              <a:rPr lang="en-US" sz="2000" dirty="0" smtClean="0">
                <a:latin typeface="Arial Rounded MT Bold" panose="020F0704030504030204" pitchFamily="34" charset="0"/>
              </a:rPr>
              <a:t>should be 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uploaded on SharePoint by 1.07.2018</a:t>
            </a:r>
            <a:endParaRPr lang="en-US" sz="2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en-US" sz="1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Feedback from the Coordination Team 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(deadline 15.07.2018).</a:t>
            </a:r>
          </a:p>
          <a:p>
            <a:pPr marL="342900" indent="-342900"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en-US" sz="10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2000" dirty="0" smtClean="0">
                <a:solidFill>
                  <a:srgbClr val="0055A0"/>
                </a:solidFill>
                <a:latin typeface="Arial Rounded MT Bold" panose="020F0704030504030204" pitchFamily="34" charset="0"/>
              </a:rPr>
              <a:t>Upgraded presentation </a:t>
            </a:r>
            <a:r>
              <a:rPr lang="en-US" sz="2000" dirty="0" smtClean="0">
                <a:solidFill>
                  <a:srgbClr val="009900"/>
                </a:solidFill>
                <a:latin typeface="Arial Rounded MT Bold" panose="020F0704030504030204" pitchFamily="34" charset="0"/>
              </a:rPr>
              <a:t>uploaded on SharePoint by 24.08.2018</a:t>
            </a:r>
            <a:endParaRPr lang="en-US" sz="2000" dirty="0">
              <a:solidFill>
                <a:srgbClr val="009900"/>
              </a:solidFill>
              <a:latin typeface="Arial Rounded MT Bold" panose="020F0704030504030204" pitchFamily="34" charset="0"/>
            </a:endParaRPr>
          </a:p>
          <a:p>
            <a:pPr marL="0" lvl="1" indent="0">
              <a:buNone/>
            </a:pPr>
            <a:endParaRPr lang="en-US" sz="1800" dirty="0" smtClean="0">
              <a:solidFill>
                <a:srgbClr val="0099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F8FEA-8107-4D29-962E-159EBF1D951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9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5780</TotalTime>
  <Words>829</Words>
  <Application>Microsoft Office PowerPoint</Application>
  <PresentationFormat>On-screen Show (16:9)</PresentationFormat>
  <Paragraphs>122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Rounded MT Bold</vt:lpstr>
      <vt:lpstr>Calibri</vt:lpstr>
      <vt:lpstr>Calibri Light</vt:lpstr>
      <vt:lpstr>Mangal</vt:lpstr>
      <vt:lpstr>Wingdings</vt:lpstr>
      <vt:lpstr>CERN2Corporate16-9</vt:lpstr>
      <vt:lpstr>Custom Design</vt:lpstr>
      <vt:lpstr>GUIDELINES IN PREPARATION FOR RADSAGA  MID–TERM REVIEW MEETING   </vt:lpstr>
      <vt:lpstr>Outline</vt:lpstr>
      <vt:lpstr>I. Purpose of the MTR Meeting </vt:lpstr>
      <vt:lpstr>I. Participants to the MTR Meeting </vt:lpstr>
      <vt:lpstr>I. RADSAGA MTR – Tentative agenda</vt:lpstr>
      <vt:lpstr>II. Deliverable for the MTR</vt:lpstr>
      <vt:lpstr>II. ESRs individual presentation</vt:lpstr>
      <vt:lpstr>II. Impact of your research?</vt:lpstr>
      <vt:lpstr>II. ESRs MTR individual presentation</vt:lpstr>
      <vt:lpstr>II. ESRs progress report  for the MTR</vt:lpstr>
      <vt:lpstr>II.  ESRs short MTR report</vt:lpstr>
      <vt:lpstr>III. Preparation for MTR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Sonia Allegretti</cp:lastModifiedBy>
  <cp:revision>392</cp:revision>
  <cp:lastPrinted>2017-09-29T10:01:55Z</cp:lastPrinted>
  <dcterms:created xsi:type="dcterms:W3CDTF">2016-04-26T16:44:32Z</dcterms:created>
  <dcterms:modified xsi:type="dcterms:W3CDTF">2018-03-23T10:51:14Z</dcterms:modified>
</cp:coreProperties>
</file>