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9"/>
  </p:notesMasterIdLst>
  <p:sldIdLst>
    <p:sldId id="256" r:id="rId2"/>
    <p:sldId id="286" r:id="rId3"/>
    <p:sldId id="360" r:id="rId4"/>
    <p:sldId id="361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48" r:id="rId16"/>
    <p:sldId id="350" r:id="rId17"/>
    <p:sldId id="344" r:id="rId18"/>
    <p:sldId id="358" r:id="rId19"/>
    <p:sldId id="373" r:id="rId20"/>
    <p:sldId id="341" r:id="rId21"/>
    <p:sldId id="367" r:id="rId22"/>
    <p:sldId id="260" r:id="rId23"/>
    <p:sldId id="266" r:id="rId24"/>
    <p:sldId id="262" r:id="rId25"/>
    <p:sldId id="264" r:id="rId26"/>
    <p:sldId id="369" r:id="rId27"/>
    <p:sldId id="312" r:id="rId28"/>
    <p:sldId id="287" r:id="rId29"/>
    <p:sldId id="316" r:id="rId30"/>
    <p:sldId id="292" r:id="rId31"/>
    <p:sldId id="370" r:id="rId32"/>
    <p:sldId id="317" r:id="rId33"/>
    <p:sldId id="267" r:id="rId34"/>
    <p:sldId id="371" r:id="rId35"/>
    <p:sldId id="327" r:id="rId36"/>
    <p:sldId id="368" r:id="rId37"/>
    <p:sldId id="372" r:id="rId3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23" autoAdjust="0"/>
    <p:restoredTop sz="68289" autoAdjust="0"/>
  </p:normalViewPr>
  <p:slideViewPr>
    <p:cSldViewPr snapToGrid="0" snapToObjects="1">
      <p:cViewPr varScale="1">
        <p:scale>
          <a:sx n="96" d="100"/>
          <a:sy n="96" d="100"/>
        </p:scale>
        <p:origin x="352" y="160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Disk:Users:amarsoll:Desktop:CERN%20Media%20coverage%202013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Disk:Users:amarsoll:Desktop:CERN%20Media%20coverage%20201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Disk:Users:amarsoll:Desktop:CERN%20Media%20coverage%202013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noFill/>
            <a:ln>
              <a:solidFill>
                <a:schemeClr val="tx2"/>
              </a:solidFill>
            </a:ln>
            <a:effectLst>
              <a:outerShdw blurRad="57150" dist="50800" dir="2700000" algn="tl" rotWithShape="0">
                <a:schemeClr val="accent2">
                  <a:alpha val="43000"/>
                </a:schemeClr>
              </a:outerShdw>
            </a:effectLst>
          </c:spPr>
          <c:invertIfNegative val="0"/>
          <c:dPt>
            <c:idx val="14"/>
            <c:invertIfNegative val="0"/>
            <c:bubble3D val="0"/>
            <c:spPr>
              <a:noFill/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F23-EB41-82A0-275A24801D9C}"/>
              </c:ext>
            </c:extLst>
          </c:dPt>
          <c:dPt>
            <c:idx val="22"/>
            <c:invertIfNegative val="0"/>
            <c:bubble3D val="0"/>
            <c:spPr>
              <a:noFill/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F23-EB41-82A0-275A24801D9C}"/>
              </c:ext>
            </c:extLst>
          </c:dPt>
          <c:dPt>
            <c:idx val="40"/>
            <c:invertIfNegative val="0"/>
            <c:bubble3D val="0"/>
            <c:spPr>
              <a:noFill/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F23-EB41-82A0-275A24801D9C}"/>
              </c:ext>
            </c:extLst>
          </c:dPt>
          <c:dPt>
            <c:idx val="43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F23-EB41-82A0-275A24801D9C}"/>
              </c:ext>
            </c:extLst>
          </c:dPt>
          <c:dPt>
            <c:idx val="50"/>
            <c:invertIfNegative val="0"/>
            <c:bubble3D val="0"/>
            <c:spPr>
              <a:noFill/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F23-EB41-82A0-275A24801D9C}"/>
              </c:ext>
            </c:extLst>
          </c:dPt>
          <c:dPt>
            <c:idx val="51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F23-EB41-82A0-275A24801D9C}"/>
              </c:ext>
            </c:extLst>
          </c:dPt>
          <c:cat>
            <c:numRef>
              <c:f>Sheet1!$A$2:$A$82</c:f>
              <c:numCache>
                <c:formatCode>dd/mm/yy;@</c:formatCode>
                <c:ptCount val="81"/>
                <c:pt idx="0">
                  <c:v>42001</c:v>
                </c:pt>
                <c:pt idx="1">
                  <c:v>42008</c:v>
                </c:pt>
                <c:pt idx="2">
                  <c:v>42015</c:v>
                </c:pt>
                <c:pt idx="3">
                  <c:v>42022</c:v>
                </c:pt>
                <c:pt idx="4">
                  <c:v>42029</c:v>
                </c:pt>
                <c:pt idx="5">
                  <c:v>42036</c:v>
                </c:pt>
                <c:pt idx="6">
                  <c:v>42043</c:v>
                </c:pt>
                <c:pt idx="7">
                  <c:v>42050</c:v>
                </c:pt>
                <c:pt idx="8">
                  <c:v>42057</c:v>
                </c:pt>
                <c:pt idx="9">
                  <c:v>42064</c:v>
                </c:pt>
                <c:pt idx="10">
                  <c:v>42071</c:v>
                </c:pt>
                <c:pt idx="11">
                  <c:v>42078</c:v>
                </c:pt>
                <c:pt idx="12">
                  <c:v>42085</c:v>
                </c:pt>
                <c:pt idx="13">
                  <c:v>42092</c:v>
                </c:pt>
                <c:pt idx="14">
                  <c:v>42099</c:v>
                </c:pt>
                <c:pt idx="15">
                  <c:v>42106</c:v>
                </c:pt>
                <c:pt idx="16">
                  <c:v>42113</c:v>
                </c:pt>
                <c:pt idx="17">
                  <c:v>42120</c:v>
                </c:pt>
                <c:pt idx="18">
                  <c:v>42127</c:v>
                </c:pt>
                <c:pt idx="19">
                  <c:v>42134</c:v>
                </c:pt>
                <c:pt idx="20">
                  <c:v>42141</c:v>
                </c:pt>
                <c:pt idx="21">
                  <c:v>42148</c:v>
                </c:pt>
                <c:pt idx="22">
                  <c:v>42155</c:v>
                </c:pt>
                <c:pt idx="23">
                  <c:v>42162</c:v>
                </c:pt>
                <c:pt idx="24">
                  <c:v>42169</c:v>
                </c:pt>
                <c:pt idx="25">
                  <c:v>42176</c:v>
                </c:pt>
                <c:pt idx="26">
                  <c:v>42183</c:v>
                </c:pt>
                <c:pt idx="27">
                  <c:v>42190</c:v>
                </c:pt>
                <c:pt idx="28">
                  <c:v>42197</c:v>
                </c:pt>
                <c:pt idx="29">
                  <c:v>42204</c:v>
                </c:pt>
                <c:pt idx="30">
                  <c:v>42211</c:v>
                </c:pt>
                <c:pt idx="31">
                  <c:v>42218</c:v>
                </c:pt>
                <c:pt idx="32">
                  <c:v>42225</c:v>
                </c:pt>
                <c:pt idx="33">
                  <c:v>42232</c:v>
                </c:pt>
                <c:pt idx="34">
                  <c:v>42239</c:v>
                </c:pt>
                <c:pt idx="35">
                  <c:v>42246</c:v>
                </c:pt>
                <c:pt idx="36">
                  <c:v>42253</c:v>
                </c:pt>
                <c:pt idx="37">
                  <c:v>42260</c:v>
                </c:pt>
                <c:pt idx="38">
                  <c:v>42267</c:v>
                </c:pt>
                <c:pt idx="39">
                  <c:v>42274</c:v>
                </c:pt>
                <c:pt idx="40">
                  <c:v>42281</c:v>
                </c:pt>
                <c:pt idx="41">
                  <c:v>42288</c:v>
                </c:pt>
                <c:pt idx="42">
                  <c:v>42295</c:v>
                </c:pt>
                <c:pt idx="43">
                  <c:v>42302</c:v>
                </c:pt>
                <c:pt idx="44">
                  <c:v>42309</c:v>
                </c:pt>
                <c:pt idx="45">
                  <c:v>42316</c:v>
                </c:pt>
                <c:pt idx="46">
                  <c:v>42323</c:v>
                </c:pt>
                <c:pt idx="47">
                  <c:v>42330</c:v>
                </c:pt>
                <c:pt idx="48">
                  <c:v>42337</c:v>
                </c:pt>
                <c:pt idx="49">
                  <c:v>42344</c:v>
                </c:pt>
                <c:pt idx="50">
                  <c:v>42351</c:v>
                </c:pt>
                <c:pt idx="51">
                  <c:v>42358</c:v>
                </c:pt>
                <c:pt idx="52">
                  <c:v>42365</c:v>
                </c:pt>
              </c:numCache>
            </c:numRef>
          </c:cat>
          <c:val>
            <c:numRef>
              <c:f>Sheet1!$B$2:$B$82</c:f>
              <c:numCache>
                <c:formatCode>0</c:formatCode>
                <c:ptCount val="81"/>
                <c:pt idx="0">
                  <c:v>2292</c:v>
                </c:pt>
                <c:pt idx="1">
                  <c:v>1887</c:v>
                </c:pt>
                <c:pt idx="2">
                  <c:v>1775</c:v>
                </c:pt>
                <c:pt idx="3">
                  <c:v>1875</c:v>
                </c:pt>
                <c:pt idx="4">
                  <c:v>2163</c:v>
                </c:pt>
                <c:pt idx="5">
                  <c:v>2341</c:v>
                </c:pt>
                <c:pt idx="6">
                  <c:v>2885</c:v>
                </c:pt>
                <c:pt idx="7">
                  <c:v>3254</c:v>
                </c:pt>
                <c:pt idx="8">
                  <c:v>2489</c:v>
                </c:pt>
                <c:pt idx="9">
                  <c:v>3015</c:v>
                </c:pt>
                <c:pt idx="10">
                  <c:v>4721</c:v>
                </c:pt>
                <c:pt idx="11">
                  <c:v>2841</c:v>
                </c:pt>
                <c:pt idx="12">
                  <c:v>4752</c:v>
                </c:pt>
                <c:pt idx="13">
                  <c:v>4444</c:v>
                </c:pt>
                <c:pt idx="14">
                  <c:v>9052</c:v>
                </c:pt>
                <c:pt idx="15">
                  <c:v>4324</c:v>
                </c:pt>
                <c:pt idx="16">
                  <c:v>3238</c:v>
                </c:pt>
                <c:pt idx="17">
                  <c:v>3271</c:v>
                </c:pt>
                <c:pt idx="18">
                  <c:v>3326</c:v>
                </c:pt>
                <c:pt idx="19">
                  <c:v>3042</c:v>
                </c:pt>
                <c:pt idx="20">
                  <c:v>4207</c:v>
                </c:pt>
                <c:pt idx="21">
                  <c:v>2225</c:v>
                </c:pt>
                <c:pt idx="22">
                  <c:v>6115</c:v>
                </c:pt>
                <c:pt idx="23">
                  <c:v>2371</c:v>
                </c:pt>
                <c:pt idx="24">
                  <c:v>2208</c:v>
                </c:pt>
                <c:pt idx="25">
                  <c:v>2604</c:v>
                </c:pt>
                <c:pt idx="26">
                  <c:v>703</c:v>
                </c:pt>
                <c:pt idx="27">
                  <c:v>3087</c:v>
                </c:pt>
                <c:pt idx="28">
                  <c:v>5518</c:v>
                </c:pt>
                <c:pt idx="29">
                  <c:v>3168</c:v>
                </c:pt>
                <c:pt idx="30">
                  <c:v>3341</c:v>
                </c:pt>
                <c:pt idx="31">
                  <c:v>3001</c:v>
                </c:pt>
                <c:pt idx="32">
                  <c:v>2404</c:v>
                </c:pt>
                <c:pt idx="33">
                  <c:v>3184</c:v>
                </c:pt>
                <c:pt idx="34">
                  <c:v>2753</c:v>
                </c:pt>
                <c:pt idx="35">
                  <c:v>4150</c:v>
                </c:pt>
                <c:pt idx="36">
                  <c:v>2457</c:v>
                </c:pt>
                <c:pt idx="37">
                  <c:v>2764</c:v>
                </c:pt>
                <c:pt idx="38">
                  <c:v>3678</c:v>
                </c:pt>
                <c:pt idx="39">
                  <c:v>3011</c:v>
                </c:pt>
                <c:pt idx="40">
                  <c:v>6903</c:v>
                </c:pt>
                <c:pt idx="41">
                  <c:v>2703</c:v>
                </c:pt>
                <c:pt idx="42">
                  <c:v>2617</c:v>
                </c:pt>
                <c:pt idx="43">
                  <c:v>5155</c:v>
                </c:pt>
                <c:pt idx="44">
                  <c:v>3645</c:v>
                </c:pt>
                <c:pt idx="45">
                  <c:v>3736</c:v>
                </c:pt>
                <c:pt idx="46">
                  <c:v>3444</c:v>
                </c:pt>
                <c:pt idx="47">
                  <c:v>3302</c:v>
                </c:pt>
                <c:pt idx="48">
                  <c:v>2201</c:v>
                </c:pt>
                <c:pt idx="49">
                  <c:v>2804</c:v>
                </c:pt>
                <c:pt idx="50">
                  <c:v>5714</c:v>
                </c:pt>
                <c:pt idx="51">
                  <c:v>2878</c:v>
                </c:pt>
                <c:pt idx="52">
                  <c:v>2087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F23-EB41-82A0-275A24801D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6652024"/>
        <c:axId val="2116655208"/>
      </c:barChart>
      <c:dateAx>
        <c:axId val="2116652024"/>
        <c:scaling>
          <c:orientation val="minMax"/>
        </c:scaling>
        <c:delete val="0"/>
        <c:axPos val="b"/>
        <c:numFmt formatCode="dd/mm/yy;@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fr-FR"/>
          </a:p>
        </c:txPr>
        <c:crossAx val="2116655208"/>
        <c:crosses val="autoZero"/>
        <c:auto val="0"/>
        <c:lblOffset val="100"/>
        <c:baseTimeUnit val="days"/>
        <c:minorUnit val="1"/>
        <c:minorTimeUnit val="months"/>
      </c:dateAx>
      <c:valAx>
        <c:axId val="2116655208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0" sourceLinked="1"/>
        <c:majorTickMark val="out"/>
        <c:minorTickMark val="none"/>
        <c:tickLblPos val="nextTo"/>
        <c:crossAx val="2116652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0010563349234198"/>
          <c:y val="0.316041500399042"/>
          <c:w val="0.41038259075398298"/>
          <c:h val="0.33774123206666201"/>
        </c:manualLayout>
      </c:layout>
      <c:lineChart>
        <c:grouping val="standard"/>
        <c:varyColors val="0"/>
        <c:ser>
          <c:idx val="0"/>
          <c:order val="0"/>
          <c:spPr>
            <a:ln w="25400" cap="rnd" cmpd="sng">
              <a:solidFill>
                <a:schemeClr val="tx2"/>
              </a:solidFill>
              <a:prstDash val="solid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none"/>
          </c:marker>
          <c:cat>
            <c:numRef>
              <c:f>Sheet1!$A$34:$A$454</c:f>
              <c:numCache>
                <c:formatCode>m/d/yy</c:formatCode>
                <c:ptCount val="421"/>
                <c:pt idx="0">
                  <c:v>41093</c:v>
                </c:pt>
                <c:pt idx="1">
                  <c:v>41094</c:v>
                </c:pt>
                <c:pt idx="2">
                  <c:v>41095</c:v>
                </c:pt>
                <c:pt idx="3">
                  <c:v>41096</c:v>
                </c:pt>
                <c:pt idx="4">
                  <c:v>41097</c:v>
                </c:pt>
                <c:pt idx="5">
                  <c:v>41098</c:v>
                </c:pt>
                <c:pt idx="6">
                  <c:v>41099</c:v>
                </c:pt>
                <c:pt idx="7">
                  <c:v>41100</c:v>
                </c:pt>
                <c:pt idx="8">
                  <c:v>41101</c:v>
                </c:pt>
                <c:pt idx="9">
                  <c:v>41102</c:v>
                </c:pt>
                <c:pt idx="10">
                  <c:v>41103</c:v>
                </c:pt>
                <c:pt idx="11">
                  <c:v>41104</c:v>
                </c:pt>
                <c:pt idx="12">
                  <c:v>41105</c:v>
                </c:pt>
                <c:pt idx="13">
                  <c:v>41106</c:v>
                </c:pt>
                <c:pt idx="14">
                  <c:v>41107</c:v>
                </c:pt>
                <c:pt idx="15">
                  <c:v>41108</c:v>
                </c:pt>
                <c:pt idx="16">
                  <c:v>41109</c:v>
                </c:pt>
                <c:pt idx="17">
                  <c:v>41110</c:v>
                </c:pt>
                <c:pt idx="18">
                  <c:v>41111</c:v>
                </c:pt>
                <c:pt idx="19">
                  <c:v>41112</c:v>
                </c:pt>
                <c:pt idx="20">
                  <c:v>41113</c:v>
                </c:pt>
                <c:pt idx="21">
                  <c:v>41114</c:v>
                </c:pt>
                <c:pt idx="22">
                  <c:v>41115</c:v>
                </c:pt>
                <c:pt idx="23">
                  <c:v>41116</c:v>
                </c:pt>
                <c:pt idx="24">
                  <c:v>41117</c:v>
                </c:pt>
                <c:pt idx="25">
                  <c:v>41118</c:v>
                </c:pt>
                <c:pt idx="26">
                  <c:v>41119</c:v>
                </c:pt>
                <c:pt idx="27">
                  <c:v>41120</c:v>
                </c:pt>
                <c:pt idx="28">
                  <c:v>41121</c:v>
                </c:pt>
                <c:pt idx="29">
                  <c:v>41122</c:v>
                </c:pt>
                <c:pt idx="30">
                  <c:v>41123</c:v>
                </c:pt>
                <c:pt idx="31">
                  <c:v>41124</c:v>
                </c:pt>
                <c:pt idx="32">
                  <c:v>41125</c:v>
                </c:pt>
                <c:pt idx="33">
                  <c:v>41126</c:v>
                </c:pt>
                <c:pt idx="34">
                  <c:v>41127</c:v>
                </c:pt>
                <c:pt idx="35">
                  <c:v>41128</c:v>
                </c:pt>
                <c:pt idx="36">
                  <c:v>41129</c:v>
                </c:pt>
                <c:pt idx="37">
                  <c:v>41130</c:v>
                </c:pt>
                <c:pt idx="38">
                  <c:v>41131</c:v>
                </c:pt>
                <c:pt idx="39">
                  <c:v>41132</c:v>
                </c:pt>
                <c:pt idx="40">
                  <c:v>41133</c:v>
                </c:pt>
                <c:pt idx="41">
                  <c:v>41134</c:v>
                </c:pt>
                <c:pt idx="42">
                  <c:v>41135</c:v>
                </c:pt>
                <c:pt idx="43">
                  <c:v>41136</c:v>
                </c:pt>
                <c:pt idx="44">
                  <c:v>41137</c:v>
                </c:pt>
                <c:pt idx="45">
                  <c:v>41138</c:v>
                </c:pt>
                <c:pt idx="46">
                  <c:v>41139</c:v>
                </c:pt>
                <c:pt idx="47">
                  <c:v>41140</c:v>
                </c:pt>
                <c:pt idx="48">
                  <c:v>41141</c:v>
                </c:pt>
                <c:pt idx="49">
                  <c:v>41142</c:v>
                </c:pt>
                <c:pt idx="50">
                  <c:v>41143</c:v>
                </c:pt>
                <c:pt idx="51">
                  <c:v>41144</c:v>
                </c:pt>
                <c:pt idx="52">
                  <c:v>41145</c:v>
                </c:pt>
                <c:pt idx="53">
                  <c:v>41146</c:v>
                </c:pt>
                <c:pt idx="54">
                  <c:v>41147</c:v>
                </c:pt>
                <c:pt idx="55">
                  <c:v>41148</c:v>
                </c:pt>
                <c:pt idx="56">
                  <c:v>41149</c:v>
                </c:pt>
                <c:pt idx="57">
                  <c:v>41150</c:v>
                </c:pt>
                <c:pt idx="58">
                  <c:v>41151</c:v>
                </c:pt>
                <c:pt idx="59">
                  <c:v>41152</c:v>
                </c:pt>
                <c:pt idx="60">
                  <c:v>41153</c:v>
                </c:pt>
                <c:pt idx="61">
                  <c:v>41154</c:v>
                </c:pt>
                <c:pt idx="62">
                  <c:v>41155</c:v>
                </c:pt>
                <c:pt idx="63">
                  <c:v>41156</c:v>
                </c:pt>
                <c:pt idx="64">
                  <c:v>41157</c:v>
                </c:pt>
                <c:pt idx="65">
                  <c:v>41158</c:v>
                </c:pt>
                <c:pt idx="66">
                  <c:v>41159</c:v>
                </c:pt>
                <c:pt idx="67">
                  <c:v>41160</c:v>
                </c:pt>
                <c:pt idx="68">
                  <c:v>41161</c:v>
                </c:pt>
                <c:pt idx="69">
                  <c:v>41162</c:v>
                </c:pt>
                <c:pt idx="70">
                  <c:v>41163</c:v>
                </c:pt>
                <c:pt idx="71">
                  <c:v>41164</c:v>
                </c:pt>
                <c:pt idx="72">
                  <c:v>41165</c:v>
                </c:pt>
                <c:pt idx="73">
                  <c:v>41166</c:v>
                </c:pt>
                <c:pt idx="74">
                  <c:v>41167</c:v>
                </c:pt>
                <c:pt idx="75">
                  <c:v>41168</c:v>
                </c:pt>
                <c:pt idx="76">
                  <c:v>41169</c:v>
                </c:pt>
                <c:pt idx="77">
                  <c:v>41170</c:v>
                </c:pt>
                <c:pt idx="78">
                  <c:v>41171</c:v>
                </c:pt>
                <c:pt idx="79">
                  <c:v>41172</c:v>
                </c:pt>
                <c:pt idx="80">
                  <c:v>41173</c:v>
                </c:pt>
                <c:pt idx="81">
                  <c:v>41174</c:v>
                </c:pt>
                <c:pt idx="82">
                  <c:v>41175</c:v>
                </c:pt>
                <c:pt idx="83">
                  <c:v>41176</c:v>
                </c:pt>
                <c:pt idx="84">
                  <c:v>41177</c:v>
                </c:pt>
                <c:pt idx="85">
                  <c:v>41178</c:v>
                </c:pt>
                <c:pt idx="86">
                  <c:v>41179</c:v>
                </c:pt>
                <c:pt idx="87">
                  <c:v>41180</c:v>
                </c:pt>
                <c:pt idx="88">
                  <c:v>41181</c:v>
                </c:pt>
                <c:pt idx="89">
                  <c:v>41182</c:v>
                </c:pt>
                <c:pt idx="90">
                  <c:v>41183</c:v>
                </c:pt>
                <c:pt idx="91">
                  <c:v>41184</c:v>
                </c:pt>
                <c:pt idx="92">
                  <c:v>41185</c:v>
                </c:pt>
                <c:pt idx="93">
                  <c:v>41186</c:v>
                </c:pt>
                <c:pt idx="94">
                  <c:v>41187</c:v>
                </c:pt>
                <c:pt idx="95">
                  <c:v>41188</c:v>
                </c:pt>
                <c:pt idx="96">
                  <c:v>41189</c:v>
                </c:pt>
                <c:pt idx="97">
                  <c:v>41190</c:v>
                </c:pt>
                <c:pt idx="98">
                  <c:v>41191</c:v>
                </c:pt>
                <c:pt idx="99">
                  <c:v>41192</c:v>
                </c:pt>
                <c:pt idx="100">
                  <c:v>41193</c:v>
                </c:pt>
                <c:pt idx="101">
                  <c:v>41194</c:v>
                </c:pt>
                <c:pt idx="102">
                  <c:v>41195</c:v>
                </c:pt>
                <c:pt idx="103">
                  <c:v>41196</c:v>
                </c:pt>
                <c:pt idx="104">
                  <c:v>41197</c:v>
                </c:pt>
                <c:pt idx="105">
                  <c:v>41198</c:v>
                </c:pt>
                <c:pt idx="106">
                  <c:v>41199</c:v>
                </c:pt>
                <c:pt idx="107">
                  <c:v>41200</c:v>
                </c:pt>
                <c:pt idx="108">
                  <c:v>41201</c:v>
                </c:pt>
                <c:pt idx="109">
                  <c:v>41202</c:v>
                </c:pt>
                <c:pt idx="110">
                  <c:v>41203</c:v>
                </c:pt>
                <c:pt idx="111">
                  <c:v>41204</c:v>
                </c:pt>
                <c:pt idx="112">
                  <c:v>41205</c:v>
                </c:pt>
                <c:pt idx="113">
                  <c:v>41206</c:v>
                </c:pt>
                <c:pt idx="114">
                  <c:v>41207</c:v>
                </c:pt>
                <c:pt idx="115">
                  <c:v>41208</c:v>
                </c:pt>
                <c:pt idx="116">
                  <c:v>41209</c:v>
                </c:pt>
                <c:pt idx="117">
                  <c:v>41210</c:v>
                </c:pt>
                <c:pt idx="118">
                  <c:v>41211</c:v>
                </c:pt>
                <c:pt idx="119">
                  <c:v>41212</c:v>
                </c:pt>
                <c:pt idx="120">
                  <c:v>41213</c:v>
                </c:pt>
                <c:pt idx="121">
                  <c:v>41214</c:v>
                </c:pt>
                <c:pt idx="122">
                  <c:v>41215</c:v>
                </c:pt>
                <c:pt idx="123">
                  <c:v>41216</c:v>
                </c:pt>
                <c:pt idx="124">
                  <c:v>41217</c:v>
                </c:pt>
                <c:pt idx="125">
                  <c:v>41218</c:v>
                </c:pt>
                <c:pt idx="126">
                  <c:v>41219</c:v>
                </c:pt>
                <c:pt idx="127">
                  <c:v>41220</c:v>
                </c:pt>
                <c:pt idx="128">
                  <c:v>41221</c:v>
                </c:pt>
                <c:pt idx="129">
                  <c:v>41222</c:v>
                </c:pt>
                <c:pt idx="130">
                  <c:v>41223</c:v>
                </c:pt>
                <c:pt idx="131">
                  <c:v>41224</c:v>
                </c:pt>
                <c:pt idx="132">
                  <c:v>41225</c:v>
                </c:pt>
                <c:pt idx="133">
                  <c:v>41226</c:v>
                </c:pt>
                <c:pt idx="134">
                  <c:v>41227</c:v>
                </c:pt>
                <c:pt idx="135">
                  <c:v>41228</c:v>
                </c:pt>
                <c:pt idx="136">
                  <c:v>41229</c:v>
                </c:pt>
                <c:pt idx="137">
                  <c:v>41230</c:v>
                </c:pt>
                <c:pt idx="138">
                  <c:v>41231</c:v>
                </c:pt>
                <c:pt idx="139">
                  <c:v>41232</c:v>
                </c:pt>
                <c:pt idx="140">
                  <c:v>41233</c:v>
                </c:pt>
                <c:pt idx="141">
                  <c:v>41234</c:v>
                </c:pt>
                <c:pt idx="142">
                  <c:v>41235</c:v>
                </c:pt>
                <c:pt idx="143">
                  <c:v>41236</c:v>
                </c:pt>
                <c:pt idx="144">
                  <c:v>41237</c:v>
                </c:pt>
                <c:pt idx="145">
                  <c:v>41238</c:v>
                </c:pt>
                <c:pt idx="146">
                  <c:v>41239</c:v>
                </c:pt>
                <c:pt idx="147">
                  <c:v>41240</c:v>
                </c:pt>
                <c:pt idx="148">
                  <c:v>41241</c:v>
                </c:pt>
                <c:pt idx="149">
                  <c:v>41242</c:v>
                </c:pt>
                <c:pt idx="150">
                  <c:v>41243</c:v>
                </c:pt>
                <c:pt idx="151">
                  <c:v>41244</c:v>
                </c:pt>
                <c:pt idx="152">
                  <c:v>41245</c:v>
                </c:pt>
                <c:pt idx="153">
                  <c:v>41246</c:v>
                </c:pt>
                <c:pt idx="154">
                  <c:v>41247</c:v>
                </c:pt>
                <c:pt idx="155">
                  <c:v>41248</c:v>
                </c:pt>
                <c:pt idx="156">
                  <c:v>41249</c:v>
                </c:pt>
                <c:pt idx="157">
                  <c:v>41250</c:v>
                </c:pt>
                <c:pt idx="158">
                  <c:v>41251</c:v>
                </c:pt>
                <c:pt idx="159">
                  <c:v>41252</c:v>
                </c:pt>
                <c:pt idx="160">
                  <c:v>41253</c:v>
                </c:pt>
                <c:pt idx="161">
                  <c:v>41254</c:v>
                </c:pt>
                <c:pt idx="162">
                  <c:v>41255</c:v>
                </c:pt>
                <c:pt idx="163">
                  <c:v>41256</c:v>
                </c:pt>
                <c:pt idx="164">
                  <c:v>41257</c:v>
                </c:pt>
                <c:pt idx="165">
                  <c:v>41258</c:v>
                </c:pt>
                <c:pt idx="166">
                  <c:v>41259</c:v>
                </c:pt>
                <c:pt idx="167">
                  <c:v>41260</c:v>
                </c:pt>
                <c:pt idx="168">
                  <c:v>41261</c:v>
                </c:pt>
                <c:pt idx="169">
                  <c:v>41262</c:v>
                </c:pt>
                <c:pt idx="170">
                  <c:v>41263</c:v>
                </c:pt>
                <c:pt idx="171">
                  <c:v>41264</c:v>
                </c:pt>
                <c:pt idx="172">
                  <c:v>41265</c:v>
                </c:pt>
                <c:pt idx="173">
                  <c:v>41266</c:v>
                </c:pt>
                <c:pt idx="174">
                  <c:v>41267</c:v>
                </c:pt>
                <c:pt idx="175">
                  <c:v>41268</c:v>
                </c:pt>
                <c:pt idx="176">
                  <c:v>41269</c:v>
                </c:pt>
                <c:pt idx="177">
                  <c:v>41270</c:v>
                </c:pt>
                <c:pt idx="178">
                  <c:v>41271</c:v>
                </c:pt>
                <c:pt idx="179">
                  <c:v>41272</c:v>
                </c:pt>
                <c:pt idx="180">
                  <c:v>41273</c:v>
                </c:pt>
                <c:pt idx="181">
                  <c:v>41274</c:v>
                </c:pt>
                <c:pt idx="182">
                  <c:v>41275</c:v>
                </c:pt>
                <c:pt idx="183">
                  <c:v>41276</c:v>
                </c:pt>
                <c:pt idx="184">
                  <c:v>41277</c:v>
                </c:pt>
                <c:pt idx="185">
                  <c:v>41278</c:v>
                </c:pt>
                <c:pt idx="186">
                  <c:v>41279</c:v>
                </c:pt>
                <c:pt idx="187">
                  <c:v>41280</c:v>
                </c:pt>
                <c:pt idx="188">
                  <c:v>41281</c:v>
                </c:pt>
                <c:pt idx="189">
                  <c:v>41282</c:v>
                </c:pt>
                <c:pt idx="190">
                  <c:v>41283</c:v>
                </c:pt>
                <c:pt idx="191">
                  <c:v>41284</c:v>
                </c:pt>
                <c:pt idx="192">
                  <c:v>41285</c:v>
                </c:pt>
                <c:pt idx="193">
                  <c:v>41286</c:v>
                </c:pt>
                <c:pt idx="194">
                  <c:v>41287</c:v>
                </c:pt>
                <c:pt idx="195">
                  <c:v>41288</c:v>
                </c:pt>
                <c:pt idx="196">
                  <c:v>41289</c:v>
                </c:pt>
                <c:pt idx="197">
                  <c:v>41290</c:v>
                </c:pt>
                <c:pt idx="198">
                  <c:v>41291</c:v>
                </c:pt>
                <c:pt idx="199">
                  <c:v>41292</c:v>
                </c:pt>
                <c:pt idx="200">
                  <c:v>41293</c:v>
                </c:pt>
                <c:pt idx="201">
                  <c:v>41294</c:v>
                </c:pt>
                <c:pt idx="202">
                  <c:v>41295</c:v>
                </c:pt>
                <c:pt idx="203">
                  <c:v>41296</c:v>
                </c:pt>
                <c:pt idx="204">
                  <c:v>41297</c:v>
                </c:pt>
                <c:pt idx="205">
                  <c:v>41298</c:v>
                </c:pt>
                <c:pt idx="206">
                  <c:v>41299</c:v>
                </c:pt>
                <c:pt idx="207">
                  <c:v>41300</c:v>
                </c:pt>
                <c:pt idx="208">
                  <c:v>41301</c:v>
                </c:pt>
                <c:pt idx="209">
                  <c:v>41302</c:v>
                </c:pt>
                <c:pt idx="210">
                  <c:v>41303</c:v>
                </c:pt>
                <c:pt idx="211">
                  <c:v>41304</c:v>
                </c:pt>
                <c:pt idx="212">
                  <c:v>41305</c:v>
                </c:pt>
                <c:pt idx="213">
                  <c:v>41306</c:v>
                </c:pt>
                <c:pt idx="214">
                  <c:v>41307</c:v>
                </c:pt>
                <c:pt idx="215">
                  <c:v>41308</c:v>
                </c:pt>
                <c:pt idx="216">
                  <c:v>41309</c:v>
                </c:pt>
                <c:pt idx="217">
                  <c:v>41310</c:v>
                </c:pt>
                <c:pt idx="218">
                  <c:v>41311</c:v>
                </c:pt>
                <c:pt idx="219">
                  <c:v>41312</c:v>
                </c:pt>
                <c:pt idx="220">
                  <c:v>41313</c:v>
                </c:pt>
                <c:pt idx="221">
                  <c:v>41314</c:v>
                </c:pt>
                <c:pt idx="222">
                  <c:v>41315</c:v>
                </c:pt>
                <c:pt idx="223">
                  <c:v>41316</c:v>
                </c:pt>
                <c:pt idx="224">
                  <c:v>41317</c:v>
                </c:pt>
                <c:pt idx="225">
                  <c:v>41318</c:v>
                </c:pt>
                <c:pt idx="226">
                  <c:v>41319</c:v>
                </c:pt>
                <c:pt idx="227">
                  <c:v>41320</c:v>
                </c:pt>
                <c:pt idx="228">
                  <c:v>41321</c:v>
                </c:pt>
                <c:pt idx="229">
                  <c:v>41322</c:v>
                </c:pt>
                <c:pt idx="230">
                  <c:v>41323</c:v>
                </c:pt>
                <c:pt idx="231">
                  <c:v>41324</c:v>
                </c:pt>
                <c:pt idx="232">
                  <c:v>41325</c:v>
                </c:pt>
                <c:pt idx="233">
                  <c:v>41326</c:v>
                </c:pt>
                <c:pt idx="234">
                  <c:v>41327</c:v>
                </c:pt>
                <c:pt idx="235">
                  <c:v>41328</c:v>
                </c:pt>
                <c:pt idx="236">
                  <c:v>41329</c:v>
                </c:pt>
                <c:pt idx="237">
                  <c:v>41330</c:v>
                </c:pt>
                <c:pt idx="238">
                  <c:v>41331</c:v>
                </c:pt>
                <c:pt idx="239">
                  <c:v>41332</c:v>
                </c:pt>
                <c:pt idx="240">
                  <c:v>41333</c:v>
                </c:pt>
                <c:pt idx="241">
                  <c:v>41334</c:v>
                </c:pt>
                <c:pt idx="242">
                  <c:v>41335</c:v>
                </c:pt>
                <c:pt idx="243">
                  <c:v>41336</c:v>
                </c:pt>
                <c:pt idx="244">
                  <c:v>41337</c:v>
                </c:pt>
                <c:pt idx="245">
                  <c:v>41338</c:v>
                </c:pt>
                <c:pt idx="246">
                  <c:v>41339</c:v>
                </c:pt>
                <c:pt idx="247">
                  <c:v>41340</c:v>
                </c:pt>
                <c:pt idx="248">
                  <c:v>41341</c:v>
                </c:pt>
                <c:pt idx="249">
                  <c:v>41342</c:v>
                </c:pt>
                <c:pt idx="250">
                  <c:v>41343</c:v>
                </c:pt>
                <c:pt idx="251">
                  <c:v>41344</c:v>
                </c:pt>
                <c:pt idx="252">
                  <c:v>41345</c:v>
                </c:pt>
                <c:pt idx="253">
                  <c:v>41346</c:v>
                </c:pt>
                <c:pt idx="254">
                  <c:v>41347</c:v>
                </c:pt>
                <c:pt idx="255">
                  <c:v>41348</c:v>
                </c:pt>
                <c:pt idx="256">
                  <c:v>41349</c:v>
                </c:pt>
                <c:pt idx="257">
                  <c:v>41350</c:v>
                </c:pt>
                <c:pt idx="258">
                  <c:v>41351</c:v>
                </c:pt>
                <c:pt idx="259">
                  <c:v>41352</c:v>
                </c:pt>
                <c:pt idx="260">
                  <c:v>41353</c:v>
                </c:pt>
                <c:pt idx="261">
                  <c:v>41354</c:v>
                </c:pt>
                <c:pt idx="262">
                  <c:v>41355</c:v>
                </c:pt>
                <c:pt idx="263">
                  <c:v>41356</c:v>
                </c:pt>
                <c:pt idx="264">
                  <c:v>41357</c:v>
                </c:pt>
                <c:pt idx="265">
                  <c:v>41358</c:v>
                </c:pt>
                <c:pt idx="266">
                  <c:v>41359</c:v>
                </c:pt>
                <c:pt idx="267">
                  <c:v>41360</c:v>
                </c:pt>
                <c:pt idx="268">
                  <c:v>41361</c:v>
                </c:pt>
                <c:pt idx="269">
                  <c:v>41362</c:v>
                </c:pt>
                <c:pt idx="270">
                  <c:v>41363</c:v>
                </c:pt>
                <c:pt idx="271">
                  <c:v>41364</c:v>
                </c:pt>
                <c:pt idx="272">
                  <c:v>41365</c:v>
                </c:pt>
                <c:pt idx="273">
                  <c:v>41366</c:v>
                </c:pt>
                <c:pt idx="274">
                  <c:v>41367</c:v>
                </c:pt>
                <c:pt idx="275">
                  <c:v>41368</c:v>
                </c:pt>
                <c:pt idx="276">
                  <c:v>41369</c:v>
                </c:pt>
                <c:pt idx="277">
                  <c:v>41370</c:v>
                </c:pt>
                <c:pt idx="278">
                  <c:v>41371</c:v>
                </c:pt>
                <c:pt idx="279">
                  <c:v>41372</c:v>
                </c:pt>
                <c:pt idx="280">
                  <c:v>41373</c:v>
                </c:pt>
                <c:pt idx="281">
                  <c:v>41374</c:v>
                </c:pt>
                <c:pt idx="282">
                  <c:v>41375</c:v>
                </c:pt>
                <c:pt idx="283">
                  <c:v>41376</c:v>
                </c:pt>
                <c:pt idx="284">
                  <c:v>41377</c:v>
                </c:pt>
                <c:pt idx="285">
                  <c:v>41378</c:v>
                </c:pt>
                <c:pt idx="286">
                  <c:v>41379</c:v>
                </c:pt>
                <c:pt idx="287">
                  <c:v>41380</c:v>
                </c:pt>
                <c:pt idx="288">
                  <c:v>41381</c:v>
                </c:pt>
                <c:pt idx="289">
                  <c:v>41382</c:v>
                </c:pt>
                <c:pt idx="290">
                  <c:v>41383</c:v>
                </c:pt>
                <c:pt idx="291">
                  <c:v>41384</c:v>
                </c:pt>
                <c:pt idx="292">
                  <c:v>41385</c:v>
                </c:pt>
                <c:pt idx="293">
                  <c:v>41386</c:v>
                </c:pt>
                <c:pt idx="294">
                  <c:v>41387</c:v>
                </c:pt>
                <c:pt idx="295">
                  <c:v>41388</c:v>
                </c:pt>
                <c:pt idx="296">
                  <c:v>41389</c:v>
                </c:pt>
                <c:pt idx="297">
                  <c:v>41390</c:v>
                </c:pt>
                <c:pt idx="298">
                  <c:v>41391</c:v>
                </c:pt>
                <c:pt idx="299">
                  <c:v>41392</c:v>
                </c:pt>
                <c:pt idx="300">
                  <c:v>41393</c:v>
                </c:pt>
                <c:pt idx="301">
                  <c:v>41394</c:v>
                </c:pt>
                <c:pt idx="302">
                  <c:v>41395</c:v>
                </c:pt>
                <c:pt idx="303">
                  <c:v>41396</c:v>
                </c:pt>
                <c:pt idx="304">
                  <c:v>41397</c:v>
                </c:pt>
                <c:pt idx="305">
                  <c:v>41398</c:v>
                </c:pt>
                <c:pt idx="306">
                  <c:v>41399</c:v>
                </c:pt>
                <c:pt idx="307">
                  <c:v>41400</c:v>
                </c:pt>
                <c:pt idx="308">
                  <c:v>41401</c:v>
                </c:pt>
                <c:pt idx="309">
                  <c:v>41402</c:v>
                </c:pt>
                <c:pt idx="310">
                  <c:v>41403</c:v>
                </c:pt>
                <c:pt idx="311">
                  <c:v>41404</c:v>
                </c:pt>
                <c:pt idx="312">
                  <c:v>41405</c:v>
                </c:pt>
                <c:pt idx="313">
                  <c:v>41406</c:v>
                </c:pt>
                <c:pt idx="314">
                  <c:v>41407</c:v>
                </c:pt>
                <c:pt idx="315">
                  <c:v>41408</c:v>
                </c:pt>
                <c:pt idx="316">
                  <c:v>41409</c:v>
                </c:pt>
                <c:pt idx="317">
                  <c:v>41410</c:v>
                </c:pt>
                <c:pt idx="318">
                  <c:v>41411</c:v>
                </c:pt>
                <c:pt idx="319">
                  <c:v>41412</c:v>
                </c:pt>
                <c:pt idx="320">
                  <c:v>41413</c:v>
                </c:pt>
                <c:pt idx="321">
                  <c:v>41414</c:v>
                </c:pt>
                <c:pt idx="322">
                  <c:v>41415</c:v>
                </c:pt>
                <c:pt idx="323">
                  <c:v>41416</c:v>
                </c:pt>
                <c:pt idx="324">
                  <c:v>41417</c:v>
                </c:pt>
                <c:pt idx="325">
                  <c:v>41418</c:v>
                </c:pt>
                <c:pt idx="326">
                  <c:v>41419</c:v>
                </c:pt>
                <c:pt idx="327">
                  <c:v>41420</c:v>
                </c:pt>
                <c:pt idx="328">
                  <c:v>41421</c:v>
                </c:pt>
                <c:pt idx="329">
                  <c:v>41422</c:v>
                </c:pt>
                <c:pt idx="330">
                  <c:v>41423</c:v>
                </c:pt>
                <c:pt idx="331">
                  <c:v>41424</c:v>
                </c:pt>
                <c:pt idx="332">
                  <c:v>41425</c:v>
                </c:pt>
                <c:pt idx="333">
                  <c:v>41426</c:v>
                </c:pt>
                <c:pt idx="334">
                  <c:v>41427</c:v>
                </c:pt>
                <c:pt idx="335">
                  <c:v>41428</c:v>
                </c:pt>
                <c:pt idx="336">
                  <c:v>41429</c:v>
                </c:pt>
                <c:pt idx="337">
                  <c:v>41430</c:v>
                </c:pt>
                <c:pt idx="338">
                  <c:v>41431</c:v>
                </c:pt>
                <c:pt idx="339">
                  <c:v>41432</c:v>
                </c:pt>
                <c:pt idx="340">
                  <c:v>41433</c:v>
                </c:pt>
                <c:pt idx="341">
                  <c:v>41434</c:v>
                </c:pt>
                <c:pt idx="342">
                  <c:v>41435</c:v>
                </c:pt>
                <c:pt idx="343">
                  <c:v>41436</c:v>
                </c:pt>
                <c:pt idx="344">
                  <c:v>41437</c:v>
                </c:pt>
                <c:pt idx="345">
                  <c:v>41438</c:v>
                </c:pt>
                <c:pt idx="346">
                  <c:v>41439</c:v>
                </c:pt>
                <c:pt idx="347">
                  <c:v>41440</c:v>
                </c:pt>
                <c:pt idx="348">
                  <c:v>41441</c:v>
                </c:pt>
                <c:pt idx="349">
                  <c:v>41442</c:v>
                </c:pt>
                <c:pt idx="350">
                  <c:v>41443</c:v>
                </c:pt>
                <c:pt idx="351">
                  <c:v>41444</c:v>
                </c:pt>
                <c:pt idx="352">
                  <c:v>41445</c:v>
                </c:pt>
                <c:pt idx="353">
                  <c:v>41446</c:v>
                </c:pt>
                <c:pt idx="354">
                  <c:v>41447</c:v>
                </c:pt>
                <c:pt idx="355">
                  <c:v>41448</c:v>
                </c:pt>
                <c:pt idx="356">
                  <c:v>41449</c:v>
                </c:pt>
                <c:pt idx="357">
                  <c:v>41450</c:v>
                </c:pt>
                <c:pt idx="358">
                  <c:v>41451</c:v>
                </c:pt>
                <c:pt idx="359">
                  <c:v>41452</c:v>
                </c:pt>
                <c:pt idx="360">
                  <c:v>41453</c:v>
                </c:pt>
                <c:pt idx="361">
                  <c:v>41454</c:v>
                </c:pt>
                <c:pt idx="362">
                  <c:v>41455</c:v>
                </c:pt>
                <c:pt idx="363">
                  <c:v>41456</c:v>
                </c:pt>
                <c:pt idx="364">
                  <c:v>41457</c:v>
                </c:pt>
                <c:pt idx="365">
                  <c:v>41458</c:v>
                </c:pt>
                <c:pt idx="366">
                  <c:v>41459</c:v>
                </c:pt>
                <c:pt idx="367">
                  <c:v>41460</c:v>
                </c:pt>
                <c:pt idx="368">
                  <c:v>41461</c:v>
                </c:pt>
                <c:pt idx="369">
                  <c:v>41462</c:v>
                </c:pt>
                <c:pt idx="370">
                  <c:v>41463</c:v>
                </c:pt>
                <c:pt idx="371">
                  <c:v>41464</c:v>
                </c:pt>
                <c:pt idx="372">
                  <c:v>41465</c:v>
                </c:pt>
                <c:pt idx="373">
                  <c:v>41466</c:v>
                </c:pt>
                <c:pt idx="374">
                  <c:v>41467</c:v>
                </c:pt>
                <c:pt idx="375">
                  <c:v>41468</c:v>
                </c:pt>
                <c:pt idx="376">
                  <c:v>41469</c:v>
                </c:pt>
                <c:pt idx="377">
                  <c:v>41470</c:v>
                </c:pt>
                <c:pt idx="378">
                  <c:v>41471</c:v>
                </c:pt>
                <c:pt idx="379">
                  <c:v>41472</c:v>
                </c:pt>
                <c:pt idx="380">
                  <c:v>41473</c:v>
                </c:pt>
                <c:pt idx="381">
                  <c:v>41474</c:v>
                </c:pt>
                <c:pt idx="382">
                  <c:v>41475</c:v>
                </c:pt>
                <c:pt idx="383">
                  <c:v>41476</c:v>
                </c:pt>
                <c:pt idx="384">
                  <c:v>41477</c:v>
                </c:pt>
                <c:pt idx="385">
                  <c:v>41478</c:v>
                </c:pt>
                <c:pt idx="386">
                  <c:v>41479</c:v>
                </c:pt>
                <c:pt idx="387">
                  <c:v>41480</c:v>
                </c:pt>
                <c:pt idx="388">
                  <c:v>41481</c:v>
                </c:pt>
                <c:pt idx="389">
                  <c:v>41482</c:v>
                </c:pt>
                <c:pt idx="390">
                  <c:v>41483</c:v>
                </c:pt>
                <c:pt idx="391">
                  <c:v>41484</c:v>
                </c:pt>
                <c:pt idx="392">
                  <c:v>41485</c:v>
                </c:pt>
                <c:pt idx="393">
                  <c:v>41486</c:v>
                </c:pt>
                <c:pt idx="394">
                  <c:v>41487</c:v>
                </c:pt>
                <c:pt idx="395">
                  <c:v>41488</c:v>
                </c:pt>
                <c:pt idx="396">
                  <c:v>41489</c:v>
                </c:pt>
                <c:pt idx="397">
                  <c:v>41490</c:v>
                </c:pt>
                <c:pt idx="398">
                  <c:v>41491</c:v>
                </c:pt>
                <c:pt idx="399">
                  <c:v>41492</c:v>
                </c:pt>
                <c:pt idx="400">
                  <c:v>41493</c:v>
                </c:pt>
                <c:pt idx="401">
                  <c:v>41494</c:v>
                </c:pt>
                <c:pt idx="402">
                  <c:v>41495</c:v>
                </c:pt>
                <c:pt idx="403">
                  <c:v>41496</c:v>
                </c:pt>
                <c:pt idx="404">
                  <c:v>41497</c:v>
                </c:pt>
                <c:pt idx="405">
                  <c:v>41498</c:v>
                </c:pt>
                <c:pt idx="406">
                  <c:v>41499</c:v>
                </c:pt>
                <c:pt idx="407">
                  <c:v>41500</c:v>
                </c:pt>
                <c:pt idx="408">
                  <c:v>41501</c:v>
                </c:pt>
                <c:pt idx="409">
                  <c:v>41502</c:v>
                </c:pt>
                <c:pt idx="410">
                  <c:v>41503</c:v>
                </c:pt>
                <c:pt idx="411">
                  <c:v>41504</c:v>
                </c:pt>
                <c:pt idx="412">
                  <c:v>41505</c:v>
                </c:pt>
                <c:pt idx="413">
                  <c:v>41506</c:v>
                </c:pt>
                <c:pt idx="414">
                  <c:v>41507</c:v>
                </c:pt>
                <c:pt idx="415">
                  <c:v>41508</c:v>
                </c:pt>
                <c:pt idx="416">
                  <c:v>41509</c:v>
                </c:pt>
                <c:pt idx="417">
                  <c:v>41510</c:v>
                </c:pt>
                <c:pt idx="418">
                  <c:v>41511</c:v>
                </c:pt>
                <c:pt idx="419">
                  <c:v>41512</c:v>
                </c:pt>
                <c:pt idx="420">
                  <c:v>41513</c:v>
                </c:pt>
              </c:numCache>
            </c:numRef>
          </c:cat>
          <c:val>
            <c:numRef>
              <c:f>Sheet1!$B$34:$B$454</c:f>
              <c:numCache>
                <c:formatCode>General</c:formatCode>
                <c:ptCount val="421"/>
                <c:pt idx="0">
                  <c:v>1000</c:v>
                </c:pt>
                <c:pt idx="1">
                  <c:v>8000</c:v>
                </c:pt>
                <c:pt idx="2">
                  <c:v>2700</c:v>
                </c:pt>
                <c:pt idx="3">
                  <c:v>1500</c:v>
                </c:pt>
                <c:pt idx="4">
                  <c:v>500</c:v>
                </c:pt>
                <c:pt idx="5">
                  <c:v>850</c:v>
                </c:pt>
                <c:pt idx="6">
                  <c:v>500</c:v>
                </c:pt>
                <c:pt idx="7">
                  <c:v>600</c:v>
                </c:pt>
                <c:pt idx="8">
                  <c:v>620</c:v>
                </c:pt>
                <c:pt idx="9">
                  <c:v>330</c:v>
                </c:pt>
                <c:pt idx="10">
                  <c:v>200</c:v>
                </c:pt>
                <c:pt idx="11">
                  <c:v>170</c:v>
                </c:pt>
                <c:pt idx="12">
                  <c:v>180</c:v>
                </c:pt>
                <c:pt idx="13">
                  <c:v>260</c:v>
                </c:pt>
                <c:pt idx="14">
                  <c:v>310</c:v>
                </c:pt>
                <c:pt idx="15">
                  <c:v>250</c:v>
                </c:pt>
                <c:pt idx="16">
                  <c:v>180</c:v>
                </c:pt>
                <c:pt idx="17">
                  <c:v>130</c:v>
                </c:pt>
                <c:pt idx="18">
                  <c:v>200</c:v>
                </c:pt>
                <c:pt idx="19">
                  <c:v>40</c:v>
                </c:pt>
                <c:pt idx="20">
                  <c:v>5</c:v>
                </c:pt>
                <c:pt idx="27">
                  <c:v>25</c:v>
                </c:pt>
                <c:pt idx="28">
                  <c:v>50</c:v>
                </c:pt>
                <c:pt idx="29">
                  <c:v>50</c:v>
                </c:pt>
                <c:pt idx="30">
                  <c:v>75</c:v>
                </c:pt>
                <c:pt idx="31">
                  <c:v>180</c:v>
                </c:pt>
                <c:pt idx="32">
                  <c:v>220</c:v>
                </c:pt>
                <c:pt idx="33">
                  <c:v>130</c:v>
                </c:pt>
                <c:pt idx="34">
                  <c:v>140</c:v>
                </c:pt>
                <c:pt idx="35">
                  <c:v>220</c:v>
                </c:pt>
                <c:pt idx="36">
                  <c:v>185</c:v>
                </c:pt>
                <c:pt idx="37">
                  <c:v>130</c:v>
                </c:pt>
                <c:pt idx="38">
                  <c:v>110</c:v>
                </c:pt>
                <c:pt idx="39">
                  <c:v>175</c:v>
                </c:pt>
                <c:pt idx="40">
                  <c:v>49</c:v>
                </c:pt>
                <c:pt idx="41">
                  <c:v>200</c:v>
                </c:pt>
                <c:pt idx="42">
                  <c:v>300</c:v>
                </c:pt>
                <c:pt idx="43">
                  <c:v>200</c:v>
                </c:pt>
                <c:pt idx="44">
                  <c:v>180</c:v>
                </c:pt>
                <c:pt idx="45">
                  <c:v>100</c:v>
                </c:pt>
                <c:pt idx="46">
                  <c:v>50</c:v>
                </c:pt>
                <c:pt idx="47">
                  <c:v>80</c:v>
                </c:pt>
                <c:pt idx="48">
                  <c:v>50</c:v>
                </c:pt>
                <c:pt idx="49">
                  <c:v>95</c:v>
                </c:pt>
                <c:pt idx="50">
                  <c:v>105</c:v>
                </c:pt>
                <c:pt idx="51">
                  <c:v>70</c:v>
                </c:pt>
                <c:pt idx="52">
                  <c:v>55</c:v>
                </c:pt>
                <c:pt idx="53">
                  <c:v>95</c:v>
                </c:pt>
                <c:pt idx="54">
                  <c:v>70</c:v>
                </c:pt>
                <c:pt idx="55">
                  <c:v>65</c:v>
                </c:pt>
                <c:pt idx="56">
                  <c:v>90</c:v>
                </c:pt>
                <c:pt idx="57">
                  <c:v>220</c:v>
                </c:pt>
                <c:pt idx="58">
                  <c:v>270</c:v>
                </c:pt>
                <c:pt idx="59">
                  <c:v>160</c:v>
                </c:pt>
                <c:pt idx="60">
                  <c:v>120</c:v>
                </c:pt>
                <c:pt idx="61">
                  <c:v>130</c:v>
                </c:pt>
                <c:pt idx="62">
                  <c:v>220</c:v>
                </c:pt>
                <c:pt idx="63">
                  <c:v>250</c:v>
                </c:pt>
                <c:pt idx="64">
                  <c:v>100</c:v>
                </c:pt>
                <c:pt idx="65">
                  <c:v>130</c:v>
                </c:pt>
                <c:pt idx="66">
                  <c:v>105</c:v>
                </c:pt>
                <c:pt idx="67">
                  <c:v>95</c:v>
                </c:pt>
                <c:pt idx="68">
                  <c:v>70</c:v>
                </c:pt>
                <c:pt idx="69">
                  <c:v>40</c:v>
                </c:pt>
                <c:pt idx="76">
                  <c:v>350</c:v>
                </c:pt>
                <c:pt idx="77">
                  <c:v>80</c:v>
                </c:pt>
                <c:pt idx="78">
                  <c:v>170</c:v>
                </c:pt>
                <c:pt idx="79">
                  <c:v>115</c:v>
                </c:pt>
                <c:pt idx="80">
                  <c:v>90</c:v>
                </c:pt>
                <c:pt idx="81">
                  <c:v>40</c:v>
                </c:pt>
                <c:pt idx="82">
                  <c:v>10</c:v>
                </c:pt>
                <c:pt idx="83">
                  <c:v>50</c:v>
                </c:pt>
                <c:pt idx="84">
                  <c:v>15</c:v>
                </c:pt>
                <c:pt idx="85">
                  <c:v>150</c:v>
                </c:pt>
                <c:pt idx="86">
                  <c:v>160</c:v>
                </c:pt>
                <c:pt idx="87">
                  <c:v>162</c:v>
                </c:pt>
                <c:pt idx="88">
                  <c:v>75</c:v>
                </c:pt>
                <c:pt idx="89">
                  <c:v>40</c:v>
                </c:pt>
                <c:pt idx="90">
                  <c:v>85</c:v>
                </c:pt>
                <c:pt idx="91">
                  <c:v>125</c:v>
                </c:pt>
                <c:pt idx="92">
                  <c:v>160</c:v>
                </c:pt>
                <c:pt idx="93">
                  <c:v>120</c:v>
                </c:pt>
                <c:pt idx="94">
                  <c:v>100</c:v>
                </c:pt>
                <c:pt idx="95">
                  <c:v>65</c:v>
                </c:pt>
                <c:pt idx="96">
                  <c:v>110</c:v>
                </c:pt>
                <c:pt idx="97">
                  <c:v>140</c:v>
                </c:pt>
                <c:pt idx="98">
                  <c:v>260</c:v>
                </c:pt>
                <c:pt idx="99">
                  <c:v>190</c:v>
                </c:pt>
                <c:pt idx="100">
                  <c:v>200</c:v>
                </c:pt>
                <c:pt idx="101">
                  <c:v>120</c:v>
                </c:pt>
                <c:pt idx="102">
                  <c:v>40</c:v>
                </c:pt>
                <c:pt idx="103">
                  <c:v>80</c:v>
                </c:pt>
                <c:pt idx="104">
                  <c:v>70</c:v>
                </c:pt>
                <c:pt idx="105">
                  <c:v>180</c:v>
                </c:pt>
                <c:pt idx="106">
                  <c:v>160</c:v>
                </c:pt>
                <c:pt idx="107">
                  <c:v>230</c:v>
                </c:pt>
                <c:pt idx="108">
                  <c:v>110</c:v>
                </c:pt>
                <c:pt idx="109">
                  <c:v>90</c:v>
                </c:pt>
                <c:pt idx="110">
                  <c:v>45</c:v>
                </c:pt>
                <c:pt idx="111">
                  <c:v>20</c:v>
                </c:pt>
                <c:pt idx="118">
                  <c:v>25</c:v>
                </c:pt>
                <c:pt idx="119">
                  <c:v>30</c:v>
                </c:pt>
                <c:pt idx="120">
                  <c:v>81</c:v>
                </c:pt>
                <c:pt idx="121">
                  <c:v>70</c:v>
                </c:pt>
                <c:pt idx="122">
                  <c:v>32</c:v>
                </c:pt>
                <c:pt idx="123">
                  <c:v>10</c:v>
                </c:pt>
                <c:pt idx="124">
                  <c:v>18</c:v>
                </c:pt>
                <c:pt idx="125">
                  <c:v>80</c:v>
                </c:pt>
                <c:pt idx="126">
                  <c:v>160</c:v>
                </c:pt>
                <c:pt idx="127">
                  <c:v>90</c:v>
                </c:pt>
                <c:pt idx="128">
                  <c:v>60</c:v>
                </c:pt>
                <c:pt idx="129">
                  <c:v>45</c:v>
                </c:pt>
                <c:pt idx="130">
                  <c:v>25</c:v>
                </c:pt>
                <c:pt idx="131">
                  <c:v>21</c:v>
                </c:pt>
                <c:pt idx="132">
                  <c:v>155</c:v>
                </c:pt>
                <c:pt idx="133">
                  <c:v>250</c:v>
                </c:pt>
                <c:pt idx="134">
                  <c:v>100</c:v>
                </c:pt>
                <c:pt idx="135">
                  <c:v>100</c:v>
                </c:pt>
                <c:pt idx="136">
                  <c:v>120</c:v>
                </c:pt>
                <c:pt idx="137">
                  <c:v>25</c:v>
                </c:pt>
                <c:pt idx="138">
                  <c:v>60</c:v>
                </c:pt>
                <c:pt idx="139">
                  <c:v>65</c:v>
                </c:pt>
                <c:pt idx="140">
                  <c:v>75</c:v>
                </c:pt>
                <c:pt idx="141">
                  <c:v>135</c:v>
                </c:pt>
                <c:pt idx="142">
                  <c:v>120</c:v>
                </c:pt>
                <c:pt idx="143">
                  <c:v>130</c:v>
                </c:pt>
                <c:pt idx="144">
                  <c:v>25</c:v>
                </c:pt>
                <c:pt idx="145">
                  <c:v>25</c:v>
                </c:pt>
                <c:pt idx="146">
                  <c:v>115</c:v>
                </c:pt>
                <c:pt idx="147">
                  <c:v>110</c:v>
                </c:pt>
                <c:pt idx="148">
                  <c:v>155</c:v>
                </c:pt>
                <c:pt idx="149">
                  <c:v>85</c:v>
                </c:pt>
                <c:pt idx="150">
                  <c:v>75</c:v>
                </c:pt>
                <c:pt idx="151">
                  <c:v>55</c:v>
                </c:pt>
                <c:pt idx="152">
                  <c:v>25</c:v>
                </c:pt>
                <c:pt idx="153">
                  <c:v>80</c:v>
                </c:pt>
                <c:pt idx="154">
                  <c:v>105</c:v>
                </c:pt>
                <c:pt idx="155">
                  <c:v>115</c:v>
                </c:pt>
                <c:pt idx="156">
                  <c:v>75</c:v>
                </c:pt>
                <c:pt idx="157">
                  <c:v>230</c:v>
                </c:pt>
                <c:pt idx="158">
                  <c:v>220</c:v>
                </c:pt>
                <c:pt idx="159">
                  <c:v>60</c:v>
                </c:pt>
                <c:pt idx="160">
                  <c:v>10</c:v>
                </c:pt>
                <c:pt idx="174">
                  <c:v>70</c:v>
                </c:pt>
                <c:pt idx="175">
                  <c:v>35</c:v>
                </c:pt>
                <c:pt idx="176">
                  <c:v>120</c:v>
                </c:pt>
                <c:pt idx="177">
                  <c:v>115</c:v>
                </c:pt>
                <c:pt idx="178">
                  <c:v>220</c:v>
                </c:pt>
                <c:pt idx="179">
                  <c:v>155</c:v>
                </c:pt>
                <c:pt idx="180">
                  <c:v>125</c:v>
                </c:pt>
                <c:pt idx="181">
                  <c:v>125</c:v>
                </c:pt>
                <c:pt idx="182">
                  <c:v>50</c:v>
                </c:pt>
                <c:pt idx="183">
                  <c:v>90</c:v>
                </c:pt>
                <c:pt idx="184">
                  <c:v>50</c:v>
                </c:pt>
                <c:pt idx="185">
                  <c:v>80</c:v>
                </c:pt>
                <c:pt idx="186">
                  <c:v>85</c:v>
                </c:pt>
                <c:pt idx="187">
                  <c:v>50</c:v>
                </c:pt>
                <c:pt idx="188">
                  <c:v>21</c:v>
                </c:pt>
                <c:pt idx="195">
                  <c:v>55</c:v>
                </c:pt>
                <c:pt idx="196">
                  <c:v>80</c:v>
                </c:pt>
                <c:pt idx="197">
                  <c:v>60</c:v>
                </c:pt>
                <c:pt idx="198">
                  <c:v>60</c:v>
                </c:pt>
                <c:pt idx="199">
                  <c:v>50</c:v>
                </c:pt>
                <c:pt idx="200">
                  <c:v>70</c:v>
                </c:pt>
                <c:pt idx="201">
                  <c:v>360</c:v>
                </c:pt>
                <c:pt idx="202">
                  <c:v>210</c:v>
                </c:pt>
                <c:pt idx="203">
                  <c:v>95</c:v>
                </c:pt>
                <c:pt idx="204">
                  <c:v>140</c:v>
                </c:pt>
                <c:pt idx="205">
                  <c:v>10</c:v>
                </c:pt>
                <c:pt idx="206">
                  <c:v>70</c:v>
                </c:pt>
                <c:pt idx="207">
                  <c:v>30</c:v>
                </c:pt>
                <c:pt idx="208">
                  <c:v>45</c:v>
                </c:pt>
                <c:pt idx="209">
                  <c:v>160</c:v>
                </c:pt>
                <c:pt idx="210">
                  <c:v>550</c:v>
                </c:pt>
                <c:pt idx="211">
                  <c:v>80</c:v>
                </c:pt>
                <c:pt idx="212">
                  <c:v>100</c:v>
                </c:pt>
                <c:pt idx="213">
                  <c:v>90</c:v>
                </c:pt>
                <c:pt idx="214">
                  <c:v>45</c:v>
                </c:pt>
                <c:pt idx="215">
                  <c:v>65</c:v>
                </c:pt>
                <c:pt idx="216">
                  <c:v>80</c:v>
                </c:pt>
                <c:pt idx="217">
                  <c:v>75</c:v>
                </c:pt>
                <c:pt idx="218">
                  <c:v>100</c:v>
                </c:pt>
                <c:pt idx="219">
                  <c:v>75</c:v>
                </c:pt>
                <c:pt idx="220">
                  <c:v>50</c:v>
                </c:pt>
                <c:pt idx="221">
                  <c:v>35</c:v>
                </c:pt>
                <c:pt idx="222">
                  <c:v>45</c:v>
                </c:pt>
                <c:pt idx="223">
                  <c:v>10</c:v>
                </c:pt>
                <c:pt idx="230">
                  <c:v>75</c:v>
                </c:pt>
                <c:pt idx="231">
                  <c:v>62</c:v>
                </c:pt>
                <c:pt idx="232">
                  <c:v>70</c:v>
                </c:pt>
                <c:pt idx="233">
                  <c:v>75</c:v>
                </c:pt>
                <c:pt idx="234">
                  <c:v>60</c:v>
                </c:pt>
                <c:pt idx="235">
                  <c:v>35</c:v>
                </c:pt>
                <c:pt idx="236">
                  <c:v>18</c:v>
                </c:pt>
                <c:pt idx="237">
                  <c:v>37</c:v>
                </c:pt>
                <c:pt idx="238">
                  <c:v>39</c:v>
                </c:pt>
                <c:pt idx="239">
                  <c:v>140</c:v>
                </c:pt>
                <c:pt idx="240">
                  <c:v>50</c:v>
                </c:pt>
                <c:pt idx="241">
                  <c:v>85</c:v>
                </c:pt>
                <c:pt idx="242">
                  <c:v>35</c:v>
                </c:pt>
                <c:pt idx="243">
                  <c:v>22</c:v>
                </c:pt>
                <c:pt idx="244">
                  <c:v>75</c:v>
                </c:pt>
                <c:pt idx="245">
                  <c:v>75</c:v>
                </c:pt>
                <c:pt idx="246">
                  <c:v>220</c:v>
                </c:pt>
                <c:pt idx="247">
                  <c:v>160</c:v>
                </c:pt>
                <c:pt idx="248">
                  <c:v>75</c:v>
                </c:pt>
                <c:pt idx="249">
                  <c:v>75</c:v>
                </c:pt>
                <c:pt idx="250">
                  <c:v>10</c:v>
                </c:pt>
                <c:pt idx="251">
                  <c:v>0</c:v>
                </c:pt>
                <c:pt idx="258">
                  <c:v>85</c:v>
                </c:pt>
                <c:pt idx="259">
                  <c:v>85</c:v>
                </c:pt>
                <c:pt idx="260">
                  <c:v>80</c:v>
                </c:pt>
                <c:pt idx="261">
                  <c:v>215</c:v>
                </c:pt>
                <c:pt idx="262">
                  <c:v>65</c:v>
                </c:pt>
                <c:pt idx="263">
                  <c:v>35</c:v>
                </c:pt>
                <c:pt idx="264">
                  <c:v>30</c:v>
                </c:pt>
                <c:pt idx="265">
                  <c:v>55</c:v>
                </c:pt>
                <c:pt idx="266">
                  <c:v>58</c:v>
                </c:pt>
                <c:pt idx="267">
                  <c:v>90</c:v>
                </c:pt>
                <c:pt idx="268">
                  <c:v>95</c:v>
                </c:pt>
                <c:pt idx="269">
                  <c:v>120</c:v>
                </c:pt>
                <c:pt idx="270">
                  <c:v>60</c:v>
                </c:pt>
                <c:pt idx="271">
                  <c:v>10</c:v>
                </c:pt>
                <c:pt idx="279">
                  <c:v>58</c:v>
                </c:pt>
                <c:pt idx="280">
                  <c:v>52</c:v>
                </c:pt>
                <c:pt idx="281">
                  <c:v>54</c:v>
                </c:pt>
                <c:pt idx="282">
                  <c:v>59</c:v>
                </c:pt>
                <c:pt idx="283">
                  <c:v>76</c:v>
                </c:pt>
                <c:pt idx="284">
                  <c:v>23</c:v>
                </c:pt>
                <c:pt idx="285">
                  <c:v>15</c:v>
                </c:pt>
                <c:pt idx="286">
                  <c:v>75</c:v>
                </c:pt>
                <c:pt idx="287">
                  <c:v>55</c:v>
                </c:pt>
                <c:pt idx="288">
                  <c:v>80</c:v>
                </c:pt>
                <c:pt idx="289">
                  <c:v>68</c:v>
                </c:pt>
                <c:pt idx="290">
                  <c:v>32</c:v>
                </c:pt>
                <c:pt idx="291">
                  <c:v>25</c:v>
                </c:pt>
                <c:pt idx="292">
                  <c:v>37</c:v>
                </c:pt>
                <c:pt idx="293">
                  <c:v>40</c:v>
                </c:pt>
                <c:pt idx="294">
                  <c:v>80</c:v>
                </c:pt>
                <c:pt idx="295">
                  <c:v>270</c:v>
                </c:pt>
                <c:pt idx="296">
                  <c:v>160</c:v>
                </c:pt>
                <c:pt idx="297">
                  <c:v>95</c:v>
                </c:pt>
                <c:pt idx="298">
                  <c:v>35</c:v>
                </c:pt>
                <c:pt idx="299">
                  <c:v>35</c:v>
                </c:pt>
                <c:pt idx="300">
                  <c:v>100</c:v>
                </c:pt>
                <c:pt idx="301">
                  <c:v>1100</c:v>
                </c:pt>
                <c:pt idx="302">
                  <c:v>570</c:v>
                </c:pt>
                <c:pt idx="303">
                  <c:v>200</c:v>
                </c:pt>
                <c:pt idx="304">
                  <c:v>170</c:v>
                </c:pt>
                <c:pt idx="305">
                  <c:v>70</c:v>
                </c:pt>
                <c:pt idx="306">
                  <c:v>35</c:v>
                </c:pt>
                <c:pt idx="307">
                  <c:v>65</c:v>
                </c:pt>
                <c:pt idx="308">
                  <c:v>105</c:v>
                </c:pt>
                <c:pt idx="309">
                  <c:v>100</c:v>
                </c:pt>
                <c:pt idx="310">
                  <c:v>230</c:v>
                </c:pt>
                <c:pt idx="311">
                  <c:v>100</c:v>
                </c:pt>
                <c:pt idx="312">
                  <c:v>25</c:v>
                </c:pt>
                <c:pt idx="313">
                  <c:v>30</c:v>
                </c:pt>
                <c:pt idx="314">
                  <c:v>105</c:v>
                </c:pt>
                <c:pt idx="315">
                  <c:v>125</c:v>
                </c:pt>
                <c:pt idx="316">
                  <c:v>170</c:v>
                </c:pt>
                <c:pt idx="317">
                  <c:v>120</c:v>
                </c:pt>
                <c:pt idx="318">
                  <c:v>135</c:v>
                </c:pt>
                <c:pt idx="319">
                  <c:v>50</c:v>
                </c:pt>
                <c:pt idx="320">
                  <c:v>35</c:v>
                </c:pt>
                <c:pt idx="321">
                  <c:v>52</c:v>
                </c:pt>
                <c:pt idx="322">
                  <c:v>170</c:v>
                </c:pt>
                <c:pt idx="323">
                  <c:v>100</c:v>
                </c:pt>
                <c:pt idx="324">
                  <c:v>70</c:v>
                </c:pt>
                <c:pt idx="325">
                  <c:v>85</c:v>
                </c:pt>
                <c:pt idx="326">
                  <c:v>50</c:v>
                </c:pt>
                <c:pt idx="327">
                  <c:v>58</c:v>
                </c:pt>
                <c:pt idx="328">
                  <c:v>100</c:v>
                </c:pt>
                <c:pt idx="329">
                  <c:v>190</c:v>
                </c:pt>
                <c:pt idx="330">
                  <c:v>760</c:v>
                </c:pt>
                <c:pt idx="331">
                  <c:v>290</c:v>
                </c:pt>
                <c:pt idx="332">
                  <c:v>110</c:v>
                </c:pt>
                <c:pt idx="333">
                  <c:v>25</c:v>
                </c:pt>
                <c:pt idx="334">
                  <c:v>35</c:v>
                </c:pt>
                <c:pt idx="335">
                  <c:v>60</c:v>
                </c:pt>
                <c:pt idx="336">
                  <c:v>80</c:v>
                </c:pt>
                <c:pt idx="337">
                  <c:v>320</c:v>
                </c:pt>
                <c:pt idx="338">
                  <c:v>120</c:v>
                </c:pt>
                <c:pt idx="339">
                  <c:v>115</c:v>
                </c:pt>
                <c:pt idx="340">
                  <c:v>25</c:v>
                </c:pt>
                <c:pt idx="341">
                  <c:v>35</c:v>
                </c:pt>
                <c:pt idx="342">
                  <c:v>40</c:v>
                </c:pt>
                <c:pt idx="343">
                  <c:v>350</c:v>
                </c:pt>
                <c:pt idx="344">
                  <c:v>360</c:v>
                </c:pt>
                <c:pt idx="345">
                  <c:v>220</c:v>
                </c:pt>
                <c:pt idx="346">
                  <c:v>110</c:v>
                </c:pt>
                <c:pt idx="347">
                  <c:v>30</c:v>
                </c:pt>
                <c:pt idx="348">
                  <c:v>30</c:v>
                </c:pt>
                <c:pt idx="349">
                  <c:v>85</c:v>
                </c:pt>
                <c:pt idx="350">
                  <c:v>100</c:v>
                </c:pt>
                <c:pt idx="351">
                  <c:v>112</c:v>
                </c:pt>
                <c:pt idx="352">
                  <c:v>112</c:v>
                </c:pt>
                <c:pt idx="353">
                  <c:v>75</c:v>
                </c:pt>
                <c:pt idx="354">
                  <c:v>25</c:v>
                </c:pt>
                <c:pt idx="355">
                  <c:v>20</c:v>
                </c:pt>
                <c:pt idx="356">
                  <c:v>40</c:v>
                </c:pt>
                <c:pt idx="357">
                  <c:v>75</c:v>
                </c:pt>
                <c:pt idx="358">
                  <c:v>65</c:v>
                </c:pt>
                <c:pt idx="359">
                  <c:v>65</c:v>
                </c:pt>
                <c:pt idx="360">
                  <c:v>230</c:v>
                </c:pt>
                <c:pt idx="361">
                  <c:v>49</c:v>
                </c:pt>
                <c:pt idx="362">
                  <c:v>51</c:v>
                </c:pt>
                <c:pt idx="363">
                  <c:v>175</c:v>
                </c:pt>
                <c:pt idx="364">
                  <c:v>160</c:v>
                </c:pt>
                <c:pt idx="365">
                  <c:v>95</c:v>
                </c:pt>
                <c:pt idx="366">
                  <c:v>80</c:v>
                </c:pt>
                <c:pt idx="367">
                  <c:v>75</c:v>
                </c:pt>
                <c:pt idx="368">
                  <c:v>45</c:v>
                </c:pt>
                <c:pt idx="369">
                  <c:v>20</c:v>
                </c:pt>
                <c:pt idx="370">
                  <c:v>10</c:v>
                </c:pt>
                <c:pt idx="371">
                  <c:v>120</c:v>
                </c:pt>
                <c:pt idx="372">
                  <c:v>105</c:v>
                </c:pt>
                <c:pt idx="373">
                  <c:v>75</c:v>
                </c:pt>
                <c:pt idx="374">
                  <c:v>92</c:v>
                </c:pt>
                <c:pt idx="375">
                  <c:v>19</c:v>
                </c:pt>
                <c:pt idx="376">
                  <c:v>21</c:v>
                </c:pt>
                <c:pt idx="377">
                  <c:v>10</c:v>
                </c:pt>
                <c:pt idx="378">
                  <c:v>142</c:v>
                </c:pt>
                <c:pt idx="379">
                  <c:v>45</c:v>
                </c:pt>
                <c:pt idx="380">
                  <c:v>55</c:v>
                </c:pt>
                <c:pt idx="381">
                  <c:v>140</c:v>
                </c:pt>
                <c:pt idx="382">
                  <c:v>35</c:v>
                </c:pt>
                <c:pt idx="383">
                  <c:v>25</c:v>
                </c:pt>
                <c:pt idx="384">
                  <c:v>10</c:v>
                </c:pt>
                <c:pt idx="385">
                  <c:v>51</c:v>
                </c:pt>
                <c:pt idx="386">
                  <c:v>49</c:v>
                </c:pt>
                <c:pt idx="387">
                  <c:v>60</c:v>
                </c:pt>
                <c:pt idx="388">
                  <c:v>40</c:v>
                </c:pt>
                <c:pt idx="389">
                  <c:v>15</c:v>
                </c:pt>
                <c:pt idx="390">
                  <c:v>20</c:v>
                </c:pt>
                <c:pt idx="391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D85-5447-9C81-8074942087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130002808"/>
        <c:axId val="-2130226072"/>
      </c:lineChart>
      <c:dateAx>
        <c:axId val="-2130002808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130226072"/>
        <c:crosses val="autoZero"/>
        <c:auto val="1"/>
        <c:lblOffset val="100"/>
        <c:baseTimeUnit val="days"/>
      </c:dateAx>
      <c:valAx>
        <c:axId val="-2130226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0002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9952473745933"/>
          <c:y val="0.23942537909018399"/>
          <c:w val="0.53341042755993695"/>
          <c:h val="0.38083780030289499"/>
        </c:manualLayout>
      </c:layout>
      <c:lineChart>
        <c:grouping val="standard"/>
        <c:varyColors val="0"/>
        <c:ser>
          <c:idx val="0"/>
          <c:order val="0"/>
          <c:spPr>
            <a:ln w="25400">
              <a:solidFill>
                <a:schemeClr val="tx1">
                  <a:alpha val="90000"/>
                </a:schemeClr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none"/>
          </c:marker>
          <c:cat>
            <c:numRef>
              <c:f>Sheet1!$A$63:$A$454</c:f>
              <c:numCache>
                <c:formatCode>m/d/yy</c:formatCode>
                <c:ptCount val="392"/>
                <c:pt idx="0">
                  <c:v>41122</c:v>
                </c:pt>
                <c:pt idx="1">
                  <c:v>41123</c:v>
                </c:pt>
                <c:pt idx="2">
                  <c:v>41124</c:v>
                </c:pt>
                <c:pt idx="3">
                  <c:v>41125</c:v>
                </c:pt>
                <c:pt idx="4">
                  <c:v>41126</c:v>
                </c:pt>
                <c:pt idx="5">
                  <c:v>41127</c:v>
                </c:pt>
                <c:pt idx="6">
                  <c:v>41128</c:v>
                </c:pt>
                <c:pt idx="7">
                  <c:v>41129</c:v>
                </c:pt>
                <c:pt idx="8">
                  <c:v>41130</c:v>
                </c:pt>
                <c:pt idx="9">
                  <c:v>41131</c:v>
                </c:pt>
                <c:pt idx="10">
                  <c:v>41132</c:v>
                </c:pt>
                <c:pt idx="11">
                  <c:v>41133</c:v>
                </c:pt>
                <c:pt idx="12">
                  <c:v>41134</c:v>
                </c:pt>
                <c:pt idx="13">
                  <c:v>41135</c:v>
                </c:pt>
                <c:pt idx="14">
                  <c:v>41136</c:v>
                </c:pt>
                <c:pt idx="15">
                  <c:v>41137</c:v>
                </c:pt>
                <c:pt idx="16">
                  <c:v>41138</c:v>
                </c:pt>
                <c:pt idx="17">
                  <c:v>41139</c:v>
                </c:pt>
                <c:pt idx="18">
                  <c:v>41140</c:v>
                </c:pt>
                <c:pt idx="19">
                  <c:v>41141</c:v>
                </c:pt>
                <c:pt idx="20">
                  <c:v>41142</c:v>
                </c:pt>
                <c:pt idx="21">
                  <c:v>41143</c:v>
                </c:pt>
                <c:pt idx="22">
                  <c:v>41144</c:v>
                </c:pt>
                <c:pt idx="23">
                  <c:v>41145</c:v>
                </c:pt>
                <c:pt idx="24">
                  <c:v>41146</c:v>
                </c:pt>
                <c:pt idx="25">
                  <c:v>41147</c:v>
                </c:pt>
                <c:pt idx="26">
                  <c:v>41148</c:v>
                </c:pt>
                <c:pt idx="27">
                  <c:v>41149</c:v>
                </c:pt>
                <c:pt idx="28">
                  <c:v>41150</c:v>
                </c:pt>
                <c:pt idx="29">
                  <c:v>41151</c:v>
                </c:pt>
                <c:pt idx="30">
                  <c:v>41152</c:v>
                </c:pt>
                <c:pt idx="31">
                  <c:v>41153</c:v>
                </c:pt>
                <c:pt idx="32">
                  <c:v>41154</c:v>
                </c:pt>
                <c:pt idx="33">
                  <c:v>41155</c:v>
                </c:pt>
                <c:pt idx="34">
                  <c:v>41156</c:v>
                </c:pt>
                <c:pt idx="35">
                  <c:v>41157</c:v>
                </c:pt>
                <c:pt idx="36">
                  <c:v>41158</c:v>
                </c:pt>
                <c:pt idx="37">
                  <c:v>41159</c:v>
                </c:pt>
                <c:pt idx="38">
                  <c:v>41160</c:v>
                </c:pt>
                <c:pt idx="39">
                  <c:v>41161</c:v>
                </c:pt>
                <c:pt idx="40">
                  <c:v>41162</c:v>
                </c:pt>
                <c:pt idx="41">
                  <c:v>41163</c:v>
                </c:pt>
                <c:pt idx="42">
                  <c:v>41164</c:v>
                </c:pt>
                <c:pt idx="43">
                  <c:v>41165</c:v>
                </c:pt>
                <c:pt idx="44">
                  <c:v>41166</c:v>
                </c:pt>
                <c:pt idx="45">
                  <c:v>41167</c:v>
                </c:pt>
                <c:pt idx="46">
                  <c:v>41168</c:v>
                </c:pt>
                <c:pt idx="47">
                  <c:v>41169</c:v>
                </c:pt>
                <c:pt idx="48">
                  <c:v>41170</c:v>
                </c:pt>
                <c:pt idx="49">
                  <c:v>41171</c:v>
                </c:pt>
                <c:pt idx="50">
                  <c:v>41172</c:v>
                </c:pt>
                <c:pt idx="51">
                  <c:v>41173</c:v>
                </c:pt>
                <c:pt idx="52">
                  <c:v>41174</c:v>
                </c:pt>
                <c:pt idx="53">
                  <c:v>41175</c:v>
                </c:pt>
                <c:pt idx="54">
                  <c:v>41176</c:v>
                </c:pt>
                <c:pt idx="55">
                  <c:v>41177</c:v>
                </c:pt>
                <c:pt idx="56">
                  <c:v>41178</c:v>
                </c:pt>
                <c:pt idx="57">
                  <c:v>41179</c:v>
                </c:pt>
                <c:pt idx="58">
                  <c:v>41180</c:v>
                </c:pt>
                <c:pt idx="59">
                  <c:v>41181</c:v>
                </c:pt>
                <c:pt idx="60">
                  <c:v>41182</c:v>
                </c:pt>
                <c:pt idx="61">
                  <c:v>41183</c:v>
                </c:pt>
                <c:pt idx="62">
                  <c:v>41184</c:v>
                </c:pt>
                <c:pt idx="63">
                  <c:v>41185</c:v>
                </c:pt>
                <c:pt idx="64">
                  <c:v>41186</c:v>
                </c:pt>
                <c:pt idx="65">
                  <c:v>41187</c:v>
                </c:pt>
                <c:pt idx="66">
                  <c:v>41188</c:v>
                </c:pt>
                <c:pt idx="67">
                  <c:v>41189</c:v>
                </c:pt>
                <c:pt idx="68">
                  <c:v>41190</c:v>
                </c:pt>
                <c:pt idx="69">
                  <c:v>41191</c:v>
                </c:pt>
                <c:pt idx="70">
                  <c:v>41192</c:v>
                </c:pt>
                <c:pt idx="71">
                  <c:v>41193</c:v>
                </c:pt>
                <c:pt idx="72">
                  <c:v>41194</c:v>
                </c:pt>
                <c:pt idx="73">
                  <c:v>41195</c:v>
                </c:pt>
                <c:pt idx="74">
                  <c:v>41196</c:v>
                </c:pt>
                <c:pt idx="75">
                  <c:v>41197</c:v>
                </c:pt>
                <c:pt idx="76">
                  <c:v>41198</c:v>
                </c:pt>
                <c:pt idx="77">
                  <c:v>41199</c:v>
                </c:pt>
                <c:pt idx="78">
                  <c:v>41200</c:v>
                </c:pt>
                <c:pt idx="79">
                  <c:v>41201</c:v>
                </c:pt>
                <c:pt idx="80">
                  <c:v>41202</c:v>
                </c:pt>
                <c:pt idx="81">
                  <c:v>41203</c:v>
                </c:pt>
                <c:pt idx="82">
                  <c:v>41204</c:v>
                </c:pt>
                <c:pt idx="83">
                  <c:v>41205</c:v>
                </c:pt>
                <c:pt idx="84">
                  <c:v>41206</c:v>
                </c:pt>
                <c:pt idx="85">
                  <c:v>41207</c:v>
                </c:pt>
                <c:pt idx="86">
                  <c:v>41208</c:v>
                </c:pt>
                <c:pt idx="87">
                  <c:v>41209</c:v>
                </c:pt>
                <c:pt idx="88">
                  <c:v>41210</c:v>
                </c:pt>
                <c:pt idx="89">
                  <c:v>41211</c:v>
                </c:pt>
                <c:pt idx="90">
                  <c:v>41212</c:v>
                </c:pt>
                <c:pt idx="91">
                  <c:v>41213</c:v>
                </c:pt>
                <c:pt idx="92">
                  <c:v>41214</c:v>
                </c:pt>
                <c:pt idx="93">
                  <c:v>41215</c:v>
                </c:pt>
                <c:pt idx="94">
                  <c:v>41216</c:v>
                </c:pt>
                <c:pt idx="95">
                  <c:v>41217</c:v>
                </c:pt>
                <c:pt idx="96">
                  <c:v>41218</c:v>
                </c:pt>
                <c:pt idx="97">
                  <c:v>41219</c:v>
                </c:pt>
                <c:pt idx="98">
                  <c:v>41220</c:v>
                </c:pt>
                <c:pt idx="99">
                  <c:v>41221</c:v>
                </c:pt>
                <c:pt idx="100">
                  <c:v>41222</c:v>
                </c:pt>
                <c:pt idx="101">
                  <c:v>41223</c:v>
                </c:pt>
                <c:pt idx="102">
                  <c:v>41224</c:v>
                </c:pt>
                <c:pt idx="103">
                  <c:v>41225</c:v>
                </c:pt>
                <c:pt idx="104">
                  <c:v>41226</c:v>
                </c:pt>
                <c:pt idx="105">
                  <c:v>41227</c:v>
                </c:pt>
                <c:pt idx="106">
                  <c:v>41228</c:v>
                </c:pt>
                <c:pt idx="107">
                  <c:v>41229</c:v>
                </c:pt>
                <c:pt idx="108">
                  <c:v>41230</c:v>
                </c:pt>
                <c:pt idx="109">
                  <c:v>41231</c:v>
                </c:pt>
                <c:pt idx="110">
                  <c:v>41232</c:v>
                </c:pt>
                <c:pt idx="111">
                  <c:v>41233</c:v>
                </c:pt>
                <c:pt idx="112">
                  <c:v>41234</c:v>
                </c:pt>
                <c:pt idx="113">
                  <c:v>41235</c:v>
                </c:pt>
                <c:pt idx="114">
                  <c:v>41236</c:v>
                </c:pt>
                <c:pt idx="115">
                  <c:v>41237</c:v>
                </c:pt>
                <c:pt idx="116">
                  <c:v>41238</c:v>
                </c:pt>
                <c:pt idx="117">
                  <c:v>41239</c:v>
                </c:pt>
                <c:pt idx="118">
                  <c:v>41240</c:v>
                </c:pt>
                <c:pt idx="119">
                  <c:v>41241</c:v>
                </c:pt>
                <c:pt idx="120">
                  <c:v>41242</c:v>
                </c:pt>
                <c:pt idx="121">
                  <c:v>41243</c:v>
                </c:pt>
                <c:pt idx="122">
                  <c:v>41244</c:v>
                </c:pt>
                <c:pt idx="123">
                  <c:v>41245</c:v>
                </c:pt>
                <c:pt idx="124">
                  <c:v>41246</c:v>
                </c:pt>
                <c:pt idx="125">
                  <c:v>41247</c:v>
                </c:pt>
                <c:pt idx="126">
                  <c:v>41248</c:v>
                </c:pt>
                <c:pt idx="127">
                  <c:v>41249</c:v>
                </c:pt>
                <c:pt idx="128">
                  <c:v>41250</c:v>
                </c:pt>
                <c:pt idx="129">
                  <c:v>41251</c:v>
                </c:pt>
                <c:pt idx="130">
                  <c:v>41252</c:v>
                </c:pt>
                <c:pt idx="131">
                  <c:v>41253</c:v>
                </c:pt>
                <c:pt idx="132">
                  <c:v>41254</c:v>
                </c:pt>
                <c:pt idx="133">
                  <c:v>41255</c:v>
                </c:pt>
                <c:pt idx="134">
                  <c:v>41256</c:v>
                </c:pt>
                <c:pt idx="135">
                  <c:v>41257</c:v>
                </c:pt>
                <c:pt idx="136">
                  <c:v>41258</c:v>
                </c:pt>
                <c:pt idx="137">
                  <c:v>41259</c:v>
                </c:pt>
                <c:pt idx="138">
                  <c:v>41260</c:v>
                </c:pt>
                <c:pt idx="139">
                  <c:v>41261</c:v>
                </c:pt>
                <c:pt idx="140">
                  <c:v>41262</c:v>
                </c:pt>
                <c:pt idx="141">
                  <c:v>41263</c:v>
                </c:pt>
                <c:pt idx="142">
                  <c:v>41264</c:v>
                </c:pt>
                <c:pt idx="143">
                  <c:v>41265</c:v>
                </c:pt>
                <c:pt idx="144">
                  <c:v>41266</c:v>
                </c:pt>
                <c:pt idx="145">
                  <c:v>41267</c:v>
                </c:pt>
                <c:pt idx="146">
                  <c:v>41268</c:v>
                </c:pt>
                <c:pt idx="147">
                  <c:v>41269</c:v>
                </c:pt>
                <c:pt idx="148">
                  <c:v>41270</c:v>
                </c:pt>
                <c:pt idx="149">
                  <c:v>41271</c:v>
                </c:pt>
                <c:pt idx="150">
                  <c:v>41272</c:v>
                </c:pt>
                <c:pt idx="151">
                  <c:v>41273</c:v>
                </c:pt>
                <c:pt idx="152">
                  <c:v>41274</c:v>
                </c:pt>
                <c:pt idx="153">
                  <c:v>41275</c:v>
                </c:pt>
                <c:pt idx="154">
                  <c:v>41276</c:v>
                </c:pt>
                <c:pt idx="155">
                  <c:v>41277</c:v>
                </c:pt>
                <c:pt idx="156">
                  <c:v>41278</c:v>
                </c:pt>
                <c:pt idx="157">
                  <c:v>41279</c:v>
                </c:pt>
                <c:pt idx="158">
                  <c:v>41280</c:v>
                </c:pt>
                <c:pt idx="159">
                  <c:v>41281</c:v>
                </c:pt>
                <c:pt idx="160">
                  <c:v>41282</c:v>
                </c:pt>
                <c:pt idx="161">
                  <c:v>41283</c:v>
                </c:pt>
                <c:pt idx="162">
                  <c:v>41284</c:v>
                </c:pt>
                <c:pt idx="163">
                  <c:v>41285</c:v>
                </c:pt>
                <c:pt idx="164">
                  <c:v>41286</c:v>
                </c:pt>
                <c:pt idx="165">
                  <c:v>41287</c:v>
                </c:pt>
                <c:pt idx="166">
                  <c:v>41288</c:v>
                </c:pt>
                <c:pt idx="167">
                  <c:v>41289</c:v>
                </c:pt>
                <c:pt idx="168">
                  <c:v>41290</c:v>
                </c:pt>
                <c:pt idx="169">
                  <c:v>41291</c:v>
                </c:pt>
                <c:pt idx="170">
                  <c:v>41292</c:v>
                </c:pt>
                <c:pt idx="171">
                  <c:v>41293</c:v>
                </c:pt>
                <c:pt idx="172">
                  <c:v>41294</c:v>
                </c:pt>
                <c:pt idx="173">
                  <c:v>41295</c:v>
                </c:pt>
                <c:pt idx="174">
                  <c:v>41296</c:v>
                </c:pt>
                <c:pt idx="175">
                  <c:v>41297</c:v>
                </c:pt>
                <c:pt idx="176">
                  <c:v>41298</c:v>
                </c:pt>
                <c:pt idx="177">
                  <c:v>41299</c:v>
                </c:pt>
                <c:pt idx="178">
                  <c:v>41300</c:v>
                </c:pt>
                <c:pt idx="179">
                  <c:v>41301</c:v>
                </c:pt>
                <c:pt idx="180">
                  <c:v>41302</c:v>
                </c:pt>
                <c:pt idx="181">
                  <c:v>41303</c:v>
                </c:pt>
                <c:pt idx="182">
                  <c:v>41304</c:v>
                </c:pt>
                <c:pt idx="183">
                  <c:v>41305</c:v>
                </c:pt>
                <c:pt idx="184">
                  <c:v>41306</c:v>
                </c:pt>
                <c:pt idx="185">
                  <c:v>41307</c:v>
                </c:pt>
                <c:pt idx="186">
                  <c:v>41308</c:v>
                </c:pt>
                <c:pt idx="187">
                  <c:v>41309</c:v>
                </c:pt>
                <c:pt idx="188">
                  <c:v>41310</c:v>
                </c:pt>
                <c:pt idx="189">
                  <c:v>41311</c:v>
                </c:pt>
                <c:pt idx="190">
                  <c:v>41312</c:v>
                </c:pt>
                <c:pt idx="191">
                  <c:v>41313</c:v>
                </c:pt>
                <c:pt idx="192">
                  <c:v>41314</c:v>
                </c:pt>
                <c:pt idx="193">
                  <c:v>41315</c:v>
                </c:pt>
                <c:pt idx="194">
                  <c:v>41316</c:v>
                </c:pt>
                <c:pt idx="195">
                  <c:v>41317</c:v>
                </c:pt>
                <c:pt idx="196">
                  <c:v>41318</c:v>
                </c:pt>
                <c:pt idx="197">
                  <c:v>41319</c:v>
                </c:pt>
                <c:pt idx="198">
                  <c:v>41320</c:v>
                </c:pt>
                <c:pt idx="199">
                  <c:v>41321</c:v>
                </c:pt>
                <c:pt idx="200">
                  <c:v>41322</c:v>
                </c:pt>
                <c:pt idx="201">
                  <c:v>41323</c:v>
                </c:pt>
                <c:pt idx="202">
                  <c:v>41324</c:v>
                </c:pt>
                <c:pt idx="203">
                  <c:v>41325</c:v>
                </c:pt>
                <c:pt idx="204">
                  <c:v>41326</c:v>
                </c:pt>
                <c:pt idx="205">
                  <c:v>41327</c:v>
                </c:pt>
                <c:pt idx="206">
                  <c:v>41328</c:v>
                </c:pt>
                <c:pt idx="207">
                  <c:v>41329</c:v>
                </c:pt>
                <c:pt idx="208">
                  <c:v>41330</c:v>
                </c:pt>
                <c:pt idx="209">
                  <c:v>41331</c:v>
                </c:pt>
                <c:pt idx="210">
                  <c:v>41332</c:v>
                </c:pt>
                <c:pt idx="211">
                  <c:v>41333</c:v>
                </c:pt>
                <c:pt idx="212">
                  <c:v>41334</c:v>
                </c:pt>
                <c:pt idx="213">
                  <c:v>41335</c:v>
                </c:pt>
                <c:pt idx="214">
                  <c:v>41336</c:v>
                </c:pt>
                <c:pt idx="215">
                  <c:v>41337</c:v>
                </c:pt>
                <c:pt idx="216">
                  <c:v>41338</c:v>
                </c:pt>
                <c:pt idx="217">
                  <c:v>41339</c:v>
                </c:pt>
                <c:pt idx="218">
                  <c:v>41340</c:v>
                </c:pt>
                <c:pt idx="219">
                  <c:v>41341</c:v>
                </c:pt>
                <c:pt idx="220">
                  <c:v>41342</c:v>
                </c:pt>
                <c:pt idx="221">
                  <c:v>41343</c:v>
                </c:pt>
                <c:pt idx="222">
                  <c:v>41344</c:v>
                </c:pt>
                <c:pt idx="223">
                  <c:v>41345</c:v>
                </c:pt>
                <c:pt idx="224">
                  <c:v>41346</c:v>
                </c:pt>
                <c:pt idx="225">
                  <c:v>41347</c:v>
                </c:pt>
                <c:pt idx="226">
                  <c:v>41348</c:v>
                </c:pt>
                <c:pt idx="227">
                  <c:v>41349</c:v>
                </c:pt>
                <c:pt idx="228">
                  <c:v>41350</c:v>
                </c:pt>
                <c:pt idx="229">
                  <c:v>41351</c:v>
                </c:pt>
                <c:pt idx="230">
                  <c:v>41352</c:v>
                </c:pt>
                <c:pt idx="231">
                  <c:v>41353</c:v>
                </c:pt>
                <c:pt idx="232">
                  <c:v>41354</c:v>
                </c:pt>
                <c:pt idx="233">
                  <c:v>41355</c:v>
                </c:pt>
                <c:pt idx="234">
                  <c:v>41356</c:v>
                </c:pt>
                <c:pt idx="235">
                  <c:v>41357</c:v>
                </c:pt>
                <c:pt idx="236">
                  <c:v>41358</c:v>
                </c:pt>
                <c:pt idx="237">
                  <c:v>41359</c:v>
                </c:pt>
                <c:pt idx="238">
                  <c:v>41360</c:v>
                </c:pt>
                <c:pt idx="239">
                  <c:v>41361</c:v>
                </c:pt>
                <c:pt idx="240">
                  <c:v>41362</c:v>
                </c:pt>
                <c:pt idx="241">
                  <c:v>41363</c:v>
                </c:pt>
                <c:pt idx="242">
                  <c:v>41364</c:v>
                </c:pt>
                <c:pt idx="243">
                  <c:v>41365</c:v>
                </c:pt>
                <c:pt idx="244">
                  <c:v>41366</c:v>
                </c:pt>
                <c:pt idx="245">
                  <c:v>41367</c:v>
                </c:pt>
                <c:pt idx="246">
                  <c:v>41368</c:v>
                </c:pt>
                <c:pt idx="247">
                  <c:v>41369</c:v>
                </c:pt>
                <c:pt idx="248">
                  <c:v>41370</c:v>
                </c:pt>
                <c:pt idx="249">
                  <c:v>41371</c:v>
                </c:pt>
                <c:pt idx="250">
                  <c:v>41372</c:v>
                </c:pt>
                <c:pt idx="251">
                  <c:v>41373</c:v>
                </c:pt>
                <c:pt idx="252">
                  <c:v>41374</c:v>
                </c:pt>
                <c:pt idx="253">
                  <c:v>41375</c:v>
                </c:pt>
                <c:pt idx="254">
                  <c:v>41376</c:v>
                </c:pt>
                <c:pt idx="255">
                  <c:v>41377</c:v>
                </c:pt>
                <c:pt idx="256">
                  <c:v>41378</c:v>
                </c:pt>
                <c:pt idx="257">
                  <c:v>41379</c:v>
                </c:pt>
                <c:pt idx="258">
                  <c:v>41380</c:v>
                </c:pt>
                <c:pt idx="259">
                  <c:v>41381</c:v>
                </c:pt>
                <c:pt idx="260">
                  <c:v>41382</c:v>
                </c:pt>
                <c:pt idx="261">
                  <c:v>41383</c:v>
                </c:pt>
                <c:pt idx="262">
                  <c:v>41384</c:v>
                </c:pt>
                <c:pt idx="263">
                  <c:v>41385</c:v>
                </c:pt>
                <c:pt idx="264">
                  <c:v>41386</c:v>
                </c:pt>
                <c:pt idx="265">
                  <c:v>41387</c:v>
                </c:pt>
                <c:pt idx="266">
                  <c:v>41388</c:v>
                </c:pt>
                <c:pt idx="267">
                  <c:v>41389</c:v>
                </c:pt>
                <c:pt idx="268">
                  <c:v>41390</c:v>
                </c:pt>
                <c:pt idx="269">
                  <c:v>41391</c:v>
                </c:pt>
                <c:pt idx="270">
                  <c:v>41392</c:v>
                </c:pt>
                <c:pt idx="271">
                  <c:v>41393</c:v>
                </c:pt>
                <c:pt idx="272">
                  <c:v>41394</c:v>
                </c:pt>
                <c:pt idx="273">
                  <c:v>41395</c:v>
                </c:pt>
                <c:pt idx="274">
                  <c:v>41396</c:v>
                </c:pt>
                <c:pt idx="275">
                  <c:v>41397</c:v>
                </c:pt>
                <c:pt idx="276">
                  <c:v>41398</c:v>
                </c:pt>
                <c:pt idx="277">
                  <c:v>41399</c:v>
                </c:pt>
                <c:pt idx="278">
                  <c:v>41400</c:v>
                </c:pt>
                <c:pt idx="279">
                  <c:v>41401</c:v>
                </c:pt>
                <c:pt idx="280">
                  <c:v>41402</c:v>
                </c:pt>
                <c:pt idx="281">
                  <c:v>41403</c:v>
                </c:pt>
                <c:pt idx="282">
                  <c:v>41404</c:v>
                </c:pt>
                <c:pt idx="283">
                  <c:v>41405</c:v>
                </c:pt>
                <c:pt idx="284">
                  <c:v>41406</c:v>
                </c:pt>
                <c:pt idx="285">
                  <c:v>41407</c:v>
                </c:pt>
                <c:pt idx="286">
                  <c:v>41408</c:v>
                </c:pt>
                <c:pt idx="287">
                  <c:v>41409</c:v>
                </c:pt>
                <c:pt idx="288">
                  <c:v>41410</c:v>
                </c:pt>
                <c:pt idx="289">
                  <c:v>41411</c:v>
                </c:pt>
                <c:pt idx="290">
                  <c:v>41412</c:v>
                </c:pt>
                <c:pt idx="291">
                  <c:v>41413</c:v>
                </c:pt>
                <c:pt idx="292">
                  <c:v>41414</c:v>
                </c:pt>
                <c:pt idx="293">
                  <c:v>41415</c:v>
                </c:pt>
                <c:pt idx="294">
                  <c:v>41416</c:v>
                </c:pt>
                <c:pt idx="295">
                  <c:v>41417</c:v>
                </c:pt>
                <c:pt idx="296">
                  <c:v>41418</c:v>
                </c:pt>
                <c:pt idx="297">
                  <c:v>41419</c:v>
                </c:pt>
                <c:pt idx="298">
                  <c:v>41420</c:v>
                </c:pt>
                <c:pt idx="299">
                  <c:v>41421</c:v>
                </c:pt>
                <c:pt idx="300">
                  <c:v>41422</c:v>
                </c:pt>
                <c:pt idx="301">
                  <c:v>41423</c:v>
                </c:pt>
                <c:pt idx="302">
                  <c:v>41424</c:v>
                </c:pt>
                <c:pt idx="303">
                  <c:v>41425</c:v>
                </c:pt>
                <c:pt idx="304">
                  <c:v>41426</c:v>
                </c:pt>
                <c:pt idx="305">
                  <c:v>41427</c:v>
                </c:pt>
                <c:pt idx="306">
                  <c:v>41428</c:v>
                </c:pt>
                <c:pt idx="307">
                  <c:v>41429</c:v>
                </c:pt>
                <c:pt idx="308">
                  <c:v>41430</c:v>
                </c:pt>
                <c:pt idx="309">
                  <c:v>41431</c:v>
                </c:pt>
                <c:pt idx="310">
                  <c:v>41432</c:v>
                </c:pt>
                <c:pt idx="311">
                  <c:v>41433</c:v>
                </c:pt>
                <c:pt idx="312">
                  <c:v>41434</c:v>
                </c:pt>
                <c:pt idx="313">
                  <c:v>41435</c:v>
                </c:pt>
                <c:pt idx="314">
                  <c:v>41436</c:v>
                </c:pt>
                <c:pt idx="315">
                  <c:v>41437</c:v>
                </c:pt>
                <c:pt idx="316">
                  <c:v>41438</c:v>
                </c:pt>
                <c:pt idx="317">
                  <c:v>41439</c:v>
                </c:pt>
                <c:pt idx="318">
                  <c:v>41440</c:v>
                </c:pt>
                <c:pt idx="319">
                  <c:v>41441</c:v>
                </c:pt>
                <c:pt idx="320">
                  <c:v>41442</c:v>
                </c:pt>
                <c:pt idx="321">
                  <c:v>41443</c:v>
                </c:pt>
                <c:pt idx="322">
                  <c:v>41444</c:v>
                </c:pt>
                <c:pt idx="323">
                  <c:v>41445</c:v>
                </c:pt>
                <c:pt idx="324">
                  <c:v>41446</c:v>
                </c:pt>
                <c:pt idx="325">
                  <c:v>41447</c:v>
                </c:pt>
                <c:pt idx="326">
                  <c:v>41448</c:v>
                </c:pt>
                <c:pt idx="327">
                  <c:v>41449</c:v>
                </c:pt>
                <c:pt idx="328">
                  <c:v>41450</c:v>
                </c:pt>
                <c:pt idx="329">
                  <c:v>41451</c:v>
                </c:pt>
                <c:pt idx="330">
                  <c:v>41452</c:v>
                </c:pt>
                <c:pt idx="331">
                  <c:v>41453</c:v>
                </c:pt>
                <c:pt idx="332">
                  <c:v>41454</c:v>
                </c:pt>
                <c:pt idx="333">
                  <c:v>41455</c:v>
                </c:pt>
                <c:pt idx="334">
                  <c:v>41456</c:v>
                </c:pt>
                <c:pt idx="335">
                  <c:v>41457</c:v>
                </c:pt>
                <c:pt idx="336">
                  <c:v>41458</c:v>
                </c:pt>
                <c:pt idx="337">
                  <c:v>41459</c:v>
                </c:pt>
                <c:pt idx="338">
                  <c:v>41460</c:v>
                </c:pt>
                <c:pt idx="339">
                  <c:v>41461</c:v>
                </c:pt>
                <c:pt idx="340">
                  <c:v>41462</c:v>
                </c:pt>
                <c:pt idx="341">
                  <c:v>41463</c:v>
                </c:pt>
                <c:pt idx="342">
                  <c:v>41464</c:v>
                </c:pt>
                <c:pt idx="343">
                  <c:v>41465</c:v>
                </c:pt>
                <c:pt idx="344">
                  <c:v>41466</c:v>
                </c:pt>
                <c:pt idx="345">
                  <c:v>41467</c:v>
                </c:pt>
                <c:pt idx="346">
                  <c:v>41468</c:v>
                </c:pt>
                <c:pt idx="347">
                  <c:v>41469</c:v>
                </c:pt>
                <c:pt idx="348">
                  <c:v>41470</c:v>
                </c:pt>
                <c:pt idx="349">
                  <c:v>41471</c:v>
                </c:pt>
                <c:pt idx="350">
                  <c:v>41472</c:v>
                </c:pt>
                <c:pt idx="351">
                  <c:v>41473</c:v>
                </c:pt>
                <c:pt idx="352">
                  <c:v>41474</c:v>
                </c:pt>
                <c:pt idx="353">
                  <c:v>41475</c:v>
                </c:pt>
                <c:pt idx="354">
                  <c:v>41476</c:v>
                </c:pt>
                <c:pt idx="355">
                  <c:v>41477</c:v>
                </c:pt>
                <c:pt idx="356">
                  <c:v>41478</c:v>
                </c:pt>
                <c:pt idx="357">
                  <c:v>41479</c:v>
                </c:pt>
                <c:pt idx="358">
                  <c:v>41480</c:v>
                </c:pt>
                <c:pt idx="359">
                  <c:v>41481</c:v>
                </c:pt>
                <c:pt idx="360">
                  <c:v>41482</c:v>
                </c:pt>
                <c:pt idx="361">
                  <c:v>41483</c:v>
                </c:pt>
                <c:pt idx="362">
                  <c:v>41484</c:v>
                </c:pt>
                <c:pt idx="363">
                  <c:v>41485</c:v>
                </c:pt>
                <c:pt idx="364">
                  <c:v>41486</c:v>
                </c:pt>
                <c:pt idx="365">
                  <c:v>41487</c:v>
                </c:pt>
                <c:pt idx="366">
                  <c:v>41488</c:v>
                </c:pt>
                <c:pt idx="367">
                  <c:v>41489</c:v>
                </c:pt>
                <c:pt idx="368">
                  <c:v>41490</c:v>
                </c:pt>
                <c:pt idx="369">
                  <c:v>41491</c:v>
                </c:pt>
                <c:pt idx="370">
                  <c:v>41492</c:v>
                </c:pt>
                <c:pt idx="371">
                  <c:v>41493</c:v>
                </c:pt>
                <c:pt idx="372">
                  <c:v>41494</c:v>
                </c:pt>
                <c:pt idx="373">
                  <c:v>41495</c:v>
                </c:pt>
                <c:pt idx="374">
                  <c:v>41496</c:v>
                </c:pt>
                <c:pt idx="375">
                  <c:v>41497</c:v>
                </c:pt>
                <c:pt idx="376">
                  <c:v>41498</c:v>
                </c:pt>
                <c:pt idx="377">
                  <c:v>41499</c:v>
                </c:pt>
                <c:pt idx="378">
                  <c:v>41500</c:v>
                </c:pt>
                <c:pt idx="379">
                  <c:v>41501</c:v>
                </c:pt>
                <c:pt idx="380">
                  <c:v>41502</c:v>
                </c:pt>
                <c:pt idx="381">
                  <c:v>41503</c:v>
                </c:pt>
                <c:pt idx="382">
                  <c:v>41504</c:v>
                </c:pt>
                <c:pt idx="383">
                  <c:v>41505</c:v>
                </c:pt>
                <c:pt idx="384">
                  <c:v>41506</c:v>
                </c:pt>
                <c:pt idx="385">
                  <c:v>41507</c:v>
                </c:pt>
                <c:pt idx="386">
                  <c:v>41508</c:v>
                </c:pt>
                <c:pt idx="387">
                  <c:v>41509</c:v>
                </c:pt>
                <c:pt idx="388">
                  <c:v>41510</c:v>
                </c:pt>
                <c:pt idx="389">
                  <c:v>41511</c:v>
                </c:pt>
                <c:pt idx="390">
                  <c:v>41512</c:v>
                </c:pt>
                <c:pt idx="391">
                  <c:v>41513</c:v>
                </c:pt>
              </c:numCache>
            </c:numRef>
          </c:cat>
          <c:val>
            <c:numRef>
              <c:f>Sheet1!$B$63:$B$454</c:f>
              <c:numCache>
                <c:formatCode>General</c:formatCode>
                <c:ptCount val="392"/>
                <c:pt idx="0">
                  <c:v>50</c:v>
                </c:pt>
                <c:pt idx="1">
                  <c:v>75</c:v>
                </c:pt>
                <c:pt idx="2">
                  <c:v>180</c:v>
                </c:pt>
                <c:pt idx="3">
                  <c:v>220</c:v>
                </c:pt>
                <c:pt idx="4">
                  <c:v>130</c:v>
                </c:pt>
                <c:pt idx="5">
                  <c:v>140</c:v>
                </c:pt>
                <c:pt idx="6">
                  <c:v>220</c:v>
                </c:pt>
                <c:pt idx="7">
                  <c:v>185</c:v>
                </c:pt>
                <c:pt idx="8">
                  <c:v>130</c:v>
                </c:pt>
                <c:pt idx="9">
                  <c:v>110</c:v>
                </c:pt>
                <c:pt idx="10">
                  <c:v>175</c:v>
                </c:pt>
                <c:pt idx="11">
                  <c:v>49</c:v>
                </c:pt>
                <c:pt idx="12">
                  <c:v>200</c:v>
                </c:pt>
                <c:pt idx="13">
                  <c:v>300</c:v>
                </c:pt>
                <c:pt idx="14">
                  <c:v>200</c:v>
                </c:pt>
                <c:pt idx="15">
                  <c:v>180</c:v>
                </c:pt>
                <c:pt idx="16">
                  <c:v>100</c:v>
                </c:pt>
                <c:pt idx="17">
                  <c:v>50</c:v>
                </c:pt>
                <c:pt idx="18">
                  <c:v>80</c:v>
                </c:pt>
                <c:pt idx="19">
                  <c:v>50</c:v>
                </c:pt>
                <c:pt idx="20">
                  <c:v>95</c:v>
                </c:pt>
                <c:pt idx="21">
                  <c:v>105</c:v>
                </c:pt>
                <c:pt idx="22">
                  <c:v>70</c:v>
                </c:pt>
                <c:pt idx="23">
                  <c:v>55</c:v>
                </c:pt>
                <c:pt idx="24">
                  <c:v>95</c:v>
                </c:pt>
                <c:pt idx="25">
                  <c:v>70</c:v>
                </c:pt>
                <c:pt idx="26">
                  <c:v>65</c:v>
                </c:pt>
                <c:pt idx="27">
                  <c:v>90</c:v>
                </c:pt>
                <c:pt idx="28">
                  <c:v>220</c:v>
                </c:pt>
                <c:pt idx="29">
                  <c:v>270</c:v>
                </c:pt>
                <c:pt idx="30">
                  <c:v>160</c:v>
                </c:pt>
                <c:pt idx="31">
                  <c:v>120</c:v>
                </c:pt>
                <c:pt idx="32">
                  <c:v>130</c:v>
                </c:pt>
                <c:pt idx="33">
                  <c:v>220</c:v>
                </c:pt>
                <c:pt idx="34">
                  <c:v>250</c:v>
                </c:pt>
                <c:pt idx="35">
                  <c:v>100</c:v>
                </c:pt>
                <c:pt idx="36">
                  <c:v>130</c:v>
                </c:pt>
                <c:pt idx="37">
                  <c:v>105</c:v>
                </c:pt>
                <c:pt idx="38">
                  <c:v>95</c:v>
                </c:pt>
                <c:pt idx="39">
                  <c:v>70</c:v>
                </c:pt>
                <c:pt idx="40">
                  <c:v>40</c:v>
                </c:pt>
                <c:pt idx="47">
                  <c:v>350</c:v>
                </c:pt>
                <c:pt idx="48">
                  <c:v>80</c:v>
                </c:pt>
                <c:pt idx="49">
                  <c:v>170</c:v>
                </c:pt>
                <c:pt idx="50">
                  <c:v>115</c:v>
                </c:pt>
                <c:pt idx="51">
                  <c:v>90</c:v>
                </c:pt>
                <c:pt idx="52">
                  <c:v>40</c:v>
                </c:pt>
                <c:pt idx="53">
                  <c:v>10</c:v>
                </c:pt>
                <c:pt idx="54">
                  <c:v>50</c:v>
                </c:pt>
                <c:pt idx="55">
                  <c:v>15</c:v>
                </c:pt>
                <c:pt idx="56">
                  <c:v>150</c:v>
                </c:pt>
                <c:pt idx="57">
                  <c:v>160</c:v>
                </c:pt>
                <c:pt idx="58">
                  <c:v>162</c:v>
                </c:pt>
                <c:pt idx="59">
                  <c:v>75</c:v>
                </c:pt>
                <c:pt idx="60">
                  <c:v>40</c:v>
                </c:pt>
                <c:pt idx="61">
                  <c:v>85</c:v>
                </c:pt>
                <c:pt idx="62">
                  <c:v>125</c:v>
                </c:pt>
                <c:pt idx="63">
                  <c:v>160</c:v>
                </c:pt>
                <c:pt idx="64">
                  <c:v>120</c:v>
                </c:pt>
                <c:pt idx="65">
                  <c:v>100</c:v>
                </c:pt>
                <c:pt idx="66">
                  <c:v>65</c:v>
                </c:pt>
                <c:pt idx="67">
                  <c:v>110</c:v>
                </c:pt>
                <c:pt idx="68">
                  <c:v>140</c:v>
                </c:pt>
                <c:pt idx="69">
                  <c:v>260</c:v>
                </c:pt>
                <c:pt idx="70">
                  <c:v>190</c:v>
                </c:pt>
                <c:pt idx="71">
                  <c:v>200</c:v>
                </c:pt>
                <c:pt idx="72">
                  <c:v>120</c:v>
                </c:pt>
                <c:pt idx="73">
                  <c:v>40</c:v>
                </c:pt>
                <c:pt idx="74">
                  <c:v>80</c:v>
                </c:pt>
                <c:pt idx="75">
                  <c:v>70</c:v>
                </c:pt>
                <c:pt idx="76">
                  <c:v>180</c:v>
                </c:pt>
                <c:pt idx="77">
                  <c:v>160</c:v>
                </c:pt>
                <c:pt idx="78">
                  <c:v>230</c:v>
                </c:pt>
                <c:pt idx="79">
                  <c:v>110</c:v>
                </c:pt>
                <c:pt idx="80">
                  <c:v>90</c:v>
                </c:pt>
                <c:pt idx="81">
                  <c:v>45</c:v>
                </c:pt>
                <c:pt idx="82">
                  <c:v>20</c:v>
                </c:pt>
                <c:pt idx="89">
                  <c:v>25</c:v>
                </c:pt>
                <c:pt idx="90">
                  <c:v>30</c:v>
                </c:pt>
                <c:pt idx="91">
                  <c:v>81</c:v>
                </c:pt>
                <c:pt idx="92">
                  <c:v>70</c:v>
                </c:pt>
                <c:pt idx="93">
                  <c:v>32</c:v>
                </c:pt>
                <c:pt idx="94">
                  <c:v>10</c:v>
                </c:pt>
                <c:pt idx="95">
                  <c:v>18</c:v>
                </c:pt>
                <c:pt idx="96">
                  <c:v>80</c:v>
                </c:pt>
                <c:pt idx="97">
                  <c:v>160</c:v>
                </c:pt>
                <c:pt idx="98">
                  <c:v>90</c:v>
                </c:pt>
                <c:pt idx="99">
                  <c:v>60</c:v>
                </c:pt>
                <c:pt idx="100">
                  <c:v>45</c:v>
                </c:pt>
                <c:pt idx="101">
                  <c:v>25</c:v>
                </c:pt>
                <c:pt idx="102">
                  <c:v>21</c:v>
                </c:pt>
                <c:pt idx="103">
                  <c:v>155</c:v>
                </c:pt>
                <c:pt idx="104">
                  <c:v>250</c:v>
                </c:pt>
                <c:pt idx="105">
                  <c:v>100</c:v>
                </c:pt>
                <c:pt idx="106">
                  <c:v>100</c:v>
                </c:pt>
                <c:pt idx="107">
                  <c:v>120</c:v>
                </c:pt>
                <c:pt idx="108">
                  <c:v>25</c:v>
                </c:pt>
                <c:pt idx="109">
                  <c:v>60</c:v>
                </c:pt>
                <c:pt idx="110">
                  <c:v>65</c:v>
                </c:pt>
                <c:pt idx="111">
                  <c:v>75</c:v>
                </c:pt>
                <c:pt idx="112">
                  <c:v>135</c:v>
                </c:pt>
                <c:pt idx="113">
                  <c:v>120</c:v>
                </c:pt>
                <c:pt idx="114">
                  <c:v>130</c:v>
                </c:pt>
                <c:pt idx="115">
                  <c:v>25</c:v>
                </c:pt>
                <c:pt idx="116">
                  <c:v>25</c:v>
                </c:pt>
                <c:pt idx="117">
                  <c:v>115</c:v>
                </c:pt>
                <c:pt idx="118">
                  <c:v>110</c:v>
                </c:pt>
                <c:pt idx="119">
                  <c:v>155</c:v>
                </c:pt>
                <c:pt idx="120">
                  <c:v>85</c:v>
                </c:pt>
                <c:pt idx="121">
                  <c:v>75</c:v>
                </c:pt>
                <c:pt idx="122">
                  <c:v>55</c:v>
                </c:pt>
                <c:pt idx="123">
                  <c:v>25</c:v>
                </c:pt>
                <c:pt idx="124">
                  <c:v>80</c:v>
                </c:pt>
                <c:pt idx="125">
                  <c:v>105</c:v>
                </c:pt>
                <c:pt idx="126">
                  <c:v>115</c:v>
                </c:pt>
                <c:pt idx="127">
                  <c:v>75</c:v>
                </c:pt>
                <c:pt idx="128">
                  <c:v>230</c:v>
                </c:pt>
                <c:pt idx="129">
                  <c:v>220</c:v>
                </c:pt>
                <c:pt idx="130">
                  <c:v>60</c:v>
                </c:pt>
                <c:pt idx="131">
                  <c:v>10</c:v>
                </c:pt>
                <c:pt idx="145">
                  <c:v>70</c:v>
                </c:pt>
                <c:pt idx="146">
                  <c:v>35</c:v>
                </c:pt>
                <c:pt idx="147">
                  <c:v>120</c:v>
                </c:pt>
                <c:pt idx="148">
                  <c:v>115</c:v>
                </c:pt>
                <c:pt idx="149">
                  <c:v>220</c:v>
                </c:pt>
                <c:pt idx="150">
                  <c:v>155</c:v>
                </c:pt>
                <c:pt idx="151">
                  <c:v>125</c:v>
                </c:pt>
                <c:pt idx="152">
                  <c:v>125</c:v>
                </c:pt>
                <c:pt idx="153">
                  <c:v>50</c:v>
                </c:pt>
                <c:pt idx="154">
                  <c:v>90</c:v>
                </c:pt>
                <c:pt idx="155">
                  <c:v>50</c:v>
                </c:pt>
                <c:pt idx="156">
                  <c:v>80</c:v>
                </c:pt>
                <c:pt idx="157">
                  <c:v>85</c:v>
                </c:pt>
                <c:pt idx="158">
                  <c:v>50</c:v>
                </c:pt>
                <c:pt idx="159">
                  <c:v>21</c:v>
                </c:pt>
                <c:pt idx="166">
                  <c:v>55</c:v>
                </c:pt>
                <c:pt idx="167">
                  <c:v>80</c:v>
                </c:pt>
                <c:pt idx="168">
                  <c:v>60</c:v>
                </c:pt>
                <c:pt idx="169">
                  <c:v>60</c:v>
                </c:pt>
                <c:pt idx="170">
                  <c:v>50</c:v>
                </c:pt>
                <c:pt idx="171">
                  <c:v>70</c:v>
                </c:pt>
                <c:pt idx="172">
                  <c:v>360</c:v>
                </c:pt>
                <c:pt idx="173">
                  <c:v>210</c:v>
                </c:pt>
                <c:pt idx="174">
                  <c:v>95</c:v>
                </c:pt>
                <c:pt idx="175">
                  <c:v>140</c:v>
                </c:pt>
                <c:pt idx="176">
                  <c:v>10</c:v>
                </c:pt>
                <c:pt idx="177">
                  <c:v>70</c:v>
                </c:pt>
                <c:pt idx="178">
                  <c:v>30</c:v>
                </c:pt>
                <c:pt idx="179">
                  <c:v>45</c:v>
                </c:pt>
                <c:pt idx="180">
                  <c:v>160</c:v>
                </c:pt>
                <c:pt idx="181">
                  <c:v>550</c:v>
                </c:pt>
                <c:pt idx="182">
                  <c:v>80</c:v>
                </c:pt>
                <c:pt idx="183">
                  <c:v>100</c:v>
                </c:pt>
                <c:pt idx="184">
                  <c:v>90</c:v>
                </c:pt>
                <c:pt idx="185">
                  <c:v>45</c:v>
                </c:pt>
                <c:pt idx="186">
                  <c:v>65</c:v>
                </c:pt>
                <c:pt idx="187">
                  <c:v>80</c:v>
                </c:pt>
                <c:pt idx="188">
                  <c:v>75</c:v>
                </c:pt>
                <c:pt idx="189">
                  <c:v>100</c:v>
                </c:pt>
                <c:pt idx="190">
                  <c:v>75</c:v>
                </c:pt>
                <c:pt idx="191">
                  <c:v>50</c:v>
                </c:pt>
                <c:pt idx="192">
                  <c:v>35</c:v>
                </c:pt>
                <c:pt idx="193">
                  <c:v>45</c:v>
                </c:pt>
                <c:pt idx="194">
                  <c:v>10</c:v>
                </c:pt>
                <c:pt idx="201">
                  <c:v>75</c:v>
                </c:pt>
                <c:pt idx="202">
                  <c:v>62</c:v>
                </c:pt>
                <c:pt idx="203">
                  <c:v>70</c:v>
                </c:pt>
                <c:pt idx="204">
                  <c:v>75</c:v>
                </c:pt>
                <c:pt idx="205">
                  <c:v>60</c:v>
                </c:pt>
                <c:pt idx="206">
                  <c:v>35</c:v>
                </c:pt>
                <c:pt idx="207">
                  <c:v>18</c:v>
                </c:pt>
                <c:pt idx="208">
                  <c:v>37</c:v>
                </c:pt>
                <c:pt idx="209">
                  <c:v>39</c:v>
                </c:pt>
                <c:pt idx="210">
                  <c:v>140</c:v>
                </c:pt>
                <c:pt idx="211">
                  <c:v>50</c:v>
                </c:pt>
                <c:pt idx="212">
                  <c:v>85</c:v>
                </c:pt>
                <c:pt idx="213">
                  <c:v>35</c:v>
                </c:pt>
                <c:pt idx="214">
                  <c:v>22</c:v>
                </c:pt>
                <c:pt idx="215">
                  <c:v>75</c:v>
                </c:pt>
                <c:pt idx="216">
                  <c:v>75</c:v>
                </c:pt>
                <c:pt idx="217">
                  <c:v>220</c:v>
                </c:pt>
                <c:pt idx="218">
                  <c:v>160</c:v>
                </c:pt>
                <c:pt idx="219">
                  <c:v>75</c:v>
                </c:pt>
                <c:pt idx="220">
                  <c:v>75</c:v>
                </c:pt>
                <c:pt idx="221">
                  <c:v>10</c:v>
                </c:pt>
                <c:pt idx="222">
                  <c:v>0</c:v>
                </c:pt>
                <c:pt idx="229">
                  <c:v>85</c:v>
                </c:pt>
                <c:pt idx="230">
                  <c:v>85</c:v>
                </c:pt>
                <c:pt idx="231">
                  <c:v>80</c:v>
                </c:pt>
                <c:pt idx="232">
                  <c:v>215</c:v>
                </c:pt>
                <c:pt idx="233">
                  <c:v>65</c:v>
                </c:pt>
                <c:pt idx="234">
                  <c:v>35</c:v>
                </c:pt>
                <c:pt idx="235">
                  <c:v>30</c:v>
                </c:pt>
                <c:pt idx="236">
                  <c:v>55</c:v>
                </c:pt>
                <c:pt idx="237">
                  <c:v>58</c:v>
                </c:pt>
                <c:pt idx="238">
                  <c:v>90</c:v>
                </c:pt>
                <c:pt idx="239">
                  <c:v>95</c:v>
                </c:pt>
                <c:pt idx="240">
                  <c:v>120</c:v>
                </c:pt>
                <c:pt idx="241">
                  <c:v>60</c:v>
                </c:pt>
                <c:pt idx="242">
                  <c:v>10</c:v>
                </c:pt>
                <c:pt idx="250">
                  <c:v>58</c:v>
                </c:pt>
                <c:pt idx="251">
                  <c:v>52</c:v>
                </c:pt>
                <c:pt idx="252">
                  <c:v>54</c:v>
                </c:pt>
                <c:pt idx="253">
                  <c:v>59</c:v>
                </c:pt>
                <c:pt idx="254">
                  <c:v>76</c:v>
                </c:pt>
                <c:pt idx="255">
                  <c:v>23</c:v>
                </c:pt>
                <c:pt idx="256">
                  <c:v>15</c:v>
                </c:pt>
                <c:pt idx="257">
                  <c:v>75</c:v>
                </c:pt>
                <c:pt idx="258">
                  <c:v>55</c:v>
                </c:pt>
                <c:pt idx="259">
                  <c:v>80</c:v>
                </c:pt>
                <c:pt idx="260">
                  <c:v>68</c:v>
                </c:pt>
                <c:pt idx="261">
                  <c:v>32</c:v>
                </c:pt>
                <c:pt idx="262">
                  <c:v>25</c:v>
                </c:pt>
                <c:pt idx="263">
                  <c:v>37</c:v>
                </c:pt>
                <c:pt idx="264">
                  <c:v>40</c:v>
                </c:pt>
                <c:pt idx="265">
                  <c:v>80</c:v>
                </c:pt>
                <c:pt idx="266">
                  <c:v>270</c:v>
                </c:pt>
                <c:pt idx="267">
                  <c:v>160</c:v>
                </c:pt>
                <c:pt idx="268">
                  <c:v>95</c:v>
                </c:pt>
                <c:pt idx="269">
                  <c:v>35</c:v>
                </c:pt>
                <c:pt idx="270">
                  <c:v>35</c:v>
                </c:pt>
                <c:pt idx="271">
                  <c:v>100</c:v>
                </c:pt>
                <c:pt idx="272">
                  <c:v>1100</c:v>
                </c:pt>
                <c:pt idx="273">
                  <c:v>570</c:v>
                </c:pt>
                <c:pt idx="274">
                  <c:v>200</c:v>
                </c:pt>
                <c:pt idx="275">
                  <c:v>170</c:v>
                </c:pt>
                <c:pt idx="276">
                  <c:v>70</c:v>
                </c:pt>
                <c:pt idx="277">
                  <c:v>35</c:v>
                </c:pt>
                <c:pt idx="278">
                  <c:v>65</c:v>
                </c:pt>
                <c:pt idx="279">
                  <c:v>105</c:v>
                </c:pt>
                <c:pt idx="280">
                  <c:v>100</c:v>
                </c:pt>
                <c:pt idx="281">
                  <c:v>230</c:v>
                </c:pt>
                <c:pt idx="282">
                  <c:v>100</c:v>
                </c:pt>
                <c:pt idx="283">
                  <c:v>25</c:v>
                </c:pt>
                <c:pt idx="284">
                  <c:v>30</c:v>
                </c:pt>
                <c:pt idx="285">
                  <c:v>105</c:v>
                </c:pt>
                <c:pt idx="286">
                  <c:v>125</c:v>
                </c:pt>
                <c:pt idx="287">
                  <c:v>170</c:v>
                </c:pt>
                <c:pt idx="288">
                  <c:v>120</c:v>
                </c:pt>
                <c:pt idx="289">
                  <c:v>135</c:v>
                </c:pt>
                <c:pt idx="290">
                  <c:v>50</c:v>
                </c:pt>
                <c:pt idx="291">
                  <c:v>35</c:v>
                </c:pt>
                <c:pt idx="292">
                  <c:v>52</c:v>
                </c:pt>
                <c:pt idx="293">
                  <c:v>170</c:v>
                </c:pt>
                <c:pt idx="294">
                  <c:v>100</c:v>
                </c:pt>
                <c:pt idx="295">
                  <c:v>70</c:v>
                </c:pt>
                <c:pt idx="296">
                  <c:v>85</c:v>
                </c:pt>
                <c:pt idx="297">
                  <c:v>50</c:v>
                </c:pt>
                <c:pt idx="298">
                  <c:v>58</c:v>
                </c:pt>
                <c:pt idx="299">
                  <c:v>100</c:v>
                </c:pt>
                <c:pt idx="300">
                  <c:v>190</c:v>
                </c:pt>
                <c:pt idx="301">
                  <c:v>760</c:v>
                </c:pt>
                <c:pt idx="302">
                  <c:v>290</c:v>
                </c:pt>
                <c:pt idx="303">
                  <c:v>110</c:v>
                </c:pt>
                <c:pt idx="304">
                  <c:v>25</c:v>
                </c:pt>
                <c:pt idx="305">
                  <c:v>35</c:v>
                </c:pt>
                <c:pt idx="306">
                  <c:v>60</c:v>
                </c:pt>
                <c:pt idx="307">
                  <c:v>80</c:v>
                </c:pt>
                <c:pt idx="308">
                  <c:v>320</c:v>
                </c:pt>
                <c:pt idx="309">
                  <c:v>120</c:v>
                </c:pt>
                <c:pt idx="310">
                  <c:v>115</c:v>
                </c:pt>
                <c:pt idx="311">
                  <c:v>25</c:v>
                </c:pt>
                <c:pt idx="312">
                  <c:v>35</c:v>
                </c:pt>
                <c:pt idx="313">
                  <c:v>40</c:v>
                </c:pt>
                <c:pt idx="314">
                  <c:v>350</c:v>
                </c:pt>
                <c:pt idx="315">
                  <c:v>360</c:v>
                </c:pt>
                <c:pt idx="316">
                  <c:v>220</c:v>
                </c:pt>
                <c:pt idx="317">
                  <c:v>110</c:v>
                </c:pt>
                <c:pt idx="318">
                  <c:v>30</c:v>
                </c:pt>
                <c:pt idx="319">
                  <c:v>30</c:v>
                </c:pt>
                <c:pt idx="320">
                  <c:v>85</c:v>
                </c:pt>
                <c:pt idx="321">
                  <c:v>100</c:v>
                </c:pt>
                <c:pt idx="322">
                  <c:v>112</c:v>
                </c:pt>
                <c:pt idx="323">
                  <c:v>112</c:v>
                </c:pt>
                <c:pt idx="324">
                  <c:v>75</c:v>
                </c:pt>
                <c:pt idx="325">
                  <c:v>25</c:v>
                </c:pt>
                <c:pt idx="326">
                  <c:v>20</c:v>
                </c:pt>
                <c:pt idx="327">
                  <c:v>40</c:v>
                </c:pt>
                <c:pt idx="328">
                  <c:v>75</c:v>
                </c:pt>
                <c:pt idx="329">
                  <c:v>65</c:v>
                </c:pt>
                <c:pt idx="330">
                  <c:v>65</c:v>
                </c:pt>
                <c:pt idx="331">
                  <c:v>230</c:v>
                </c:pt>
                <c:pt idx="332">
                  <c:v>49</c:v>
                </c:pt>
                <c:pt idx="333">
                  <c:v>51</c:v>
                </c:pt>
                <c:pt idx="334">
                  <c:v>175</c:v>
                </c:pt>
                <c:pt idx="335">
                  <c:v>160</c:v>
                </c:pt>
                <c:pt idx="336">
                  <c:v>95</c:v>
                </c:pt>
                <c:pt idx="337">
                  <c:v>80</c:v>
                </c:pt>
                <c:pt idx="338">
                  <c:v>75</c:v>
                </c:pt>
                <c:pt idx="339">
                  <c:v>45</c:v>
                </c:pt>
                <c:pt idx="340">
                  <c:v>20</c:v>
                </c:pt>
                <c:pt idx="341">
                  <c:v>10</c:v>
                </c:pt>
                <c:pt idx="342">
                  <c:v>120</c:v>
                </c:pt>
                <c:pt idx="343">
                  <c:v>105</c:v>
                </c:pt>
                <c:pt idx="344">
                  <c:v>75</c:v>
                </c:pt>
                <c:pt idx="345">
                  <c:v>92</c:v>
                </c:pt>
                <c:pt idx="346">
                  <c:v>19</c:v>
                </c:pt>
                <c:pt idx="347">
                  <c:v>21</c:v>
                </c:pt>
                <c:pt idx="348">
                  <c:v>10</c:v>
                </c:pt>
                <c:pt idx="349">
                  <c:v>142</c:v>
                </c:pt>
                <c:pt idx="350">
                  <c:v>45</c:v>
                </c:pt>
                <c:pt idx="351">
                  <c:v>55</c:v>
                </c:pt>
                <c:pt idx="352">
                  <c:v>140</c:v>
                </c:pt>
                <c:pt idx="353">
                  <c:v>35</c:v>
                </c:pt>
                <c:pt idx="354">
                  <c:v>25</c:v>
                </c:pt>
                <c:pt idx="355">
                  <c:v>10</c:v>
                </c:pt>
                <c:pt idx="356">
                  <c:v>51</c:v>
                </c:pt>
                <c:pt idx="357">
                  <c:v>49</c:v>
                </c:pt>
                <c:pt idx="358">
                  <c:v>60</c:v>
                </c:pt>
                <c:pt idx="359">
                  <c:v>40</c:v>
                </c:pt>
                <c:pt idx="360">
                  <c:v>15</c:v>
                </c:pt>
                <c:pt idx="361">
                  <c:v>20</c:v>
                </c:pt>
                <c:pt idx="362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79C-6B4D-BE4E-9C1BB1B161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125539976"/>
        <c:axId val="-2125536840"/>
      </c:lineChart>
      <c:dateAx>
        <c:axId val="-2125539976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125536840"/>
        <c:crosses val="autoZero"/>
        <c:auto val="1"/>
        <c:lblOffset val="100"/>
        <c:baseTimeUnit val="days"/>
      </c:dateAx>
      <c:valAx>
        <c:axId val="-2125536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25539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94008076817945"/>
          <c:y val="0.26815642458100603"/>
          <c:w val="0.45390314872455101"/>
          <c:h val="0.39999183063011001"/>
        </c:manualLayout>
      </c:layout>
      <c:lineChart>
        <c:grouping val="standard"/>
        <c:varyColors val="0"/>
        <c:ser>
          <c:idx val="0"/>
          <c:order val="0"/>
          <c:spPr>
            <a:ln w="25400">
              <a:solidFill>
                <a:schemeClr val="tx1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c:spPr>
          <c:marker>
            <c:symbol val="none"/>
          </c:marker>
          <c:cat>
            <c:numRef>
              <c:f>Sheet1!$A$336:$A$427</c:f>
              <c:numCache>
                <c:formatCode>m/d/yy</c:formatCode>
                <c:ptCount val="92"/>
                <c:pt idx="0">
                  <c:v>41395</c:v>
                </c:pt>
                <c:pt idx="1">
                  <c:v>41396</c:v>
                </c:pt>
                <c:pt idx="2">
                  <c:v>41397</c:v>
                </c:pt>
                <c:pt idx="3">
                  <c:v>41398</c:v>
                </c:pt>
                <c:pt idx="4">
                  <c:v>41399</c:v>
                </c:pt>
                <c:pt idx="5">
                  <c:v>41400</c:v>
                </c:pt>
                <c:pt idx="6">
                  <c:v>41401</c:v>
                </c:pt>
                <c:pt idx="7">
                  <c:v>41402</c:v>
                </c:pt>
                <c:pt idx="8">
                  <c:v>41403</c:v>
                </c:pt>
                <c:pt idx="9">
                  <c:v>41404</c:v>
                </c:pt>
                <c:pt idx="10">
                  <c:v>41405</c:v>
                </c:pt>
                <c:pt idx="11">
                  <c:v>41406</c:v>
                </c:pt>
                <c:pt idx="12">
                  <c:v>41407</c:v>
                </c:pt>
                <c:pt idx="13">
                  <c:v>41408</c:v>
                </c:pt>
                <c:pt idx="14">
                  <c:v>41409</c:v>
                </c:pt>
                <c:pt idx="15">
                  <c:v>41410</c:v>
                </c:pt>
                <c:pt idx="16">
                  <c:v>41411</c:v>
                </c:pt>
                <c:pt idx="17">
                  <c:v>41412</c:v>
                </c:pt>
                <c:pt idx="18">
                  <c:v>41413</c:v>
                </c:pt>
                <c:pt idx="19">
                  <c:v>41414</c:v>
                </c:pt>
                <c:pt idx="20">
                  <c:v>41415</c:v>
                </c:pt>
                <c:pt idx="21">
                  <c:v>41416</c:v>
                </c:pt>
                <c:pt idx="22">
                  <c:v>41417</c:v>
                </c:pt>
                <c:pt idx="23">
                  <c:v>41418</c:v>
                </c:pt>
                <c:pt idx="24">
                  <c:v>41419</c:v>
                </c:pt>
                <c:pt idx="25">
                  <c:v>41420</c:v>
                </c:pt>
                <c:pt idx="26">
                  <c:v>41421</c:v>
                </c:pt>
                <c:pt idx="27">
                  <c:v>41422</c:v>
                </c:pt>
                <c:pt idx="28">
                  <c:v>41423</c:v>
                </c:pt>
                <c:pt idx="29">
                  <c:v>41424</c:v>
                </c:pt>
                <c:pt idx="30">
                  <c:v>41425</c:v>
                </c:pt>
                <c:pt idx="31">
                  <c:v>41426</c:v>
                </c:pt>
                <c:pt idx="32">
                  <c:v>41427</c:v>
                </c:pt>
                <c:pt idx="33">
                  <c:v>41428</c:v>
                </c:pt>
                <c:pt idx="34">
                  <c:v>41429</c:v>
                </c:pt>
                <c:pt idx="35">
                  <c:v>41430</c:v>
                </c:pt>
                <c:pt idx="36">
                  <c:v>41431</c:v>
                </c:pt>
                <c:pt idx="37">
                  <c:v>41432</c:v>
                </c:pt>
                <c:pt idx="38">
                  <c:v>41433</c:v>
                </c:pt>
                <c:pt idx="39">
                  <c:v>41434</c:v>
                </c:pt>
                <c:pt idx="40">
                  <c:v>41435</c:v>
                </c:pt>
                <c:pt idx="41">
                  <c:v>41436</c:v>
                </c:pt>
                <c:pt idx="42">
                  <c:v>41437</c:v>
                </c:pt>
                <c:pt idx="43">
                  <c:v>41438</c:v>
                </c:pt>
                <c:pt idx="44">
                  <c:v>41439</c:v>
                </c:pt>
                <c:pt idx="45">
                  <c:v>41440</c:v>
                </c:pt>
                <c:pt idx="46">
                  <c:v>41441</c:v>
                </c:pt>
                <c:pt idx="47">
                  <c:v>41442</c:v>
                </c:pt>
                <c:pt idx="48">
                  <c:v>41443</c:v>
                </c:pt>
                <c:pt idx="49">
                  <c:v>41444</c:v>
                </c:pt>
                <c:pt idx="50">
                  <c:v>41445</c:v>
                </c:pt>
                <c:pt idx="51">
                  <c:v>41446</c:v>
                </c:pt>
                <c:pt idx="52">
                  <c:v>41447</c:v>
                </c:pt>
                <c:pt idx="53">
                  <c:v>41448</c:v>
                </c:pt>
                <c:pt idx="54">
                  <c:v>41449</c:v>
                </c:pt>
                <c:pt idx="55">
                  <c:v>41450</c:v>
                </c:pt>
                <c:pt idx="56">
                  <c:v>41451</c:v>
                </c:pt>
                <c:pt idx="57">
                  <c:v>41452</c:v>
                </c:pt>
                <c:pt idx="58">
                  <c:v>41453</c:v>
                </c:pt>
                <c:pt idx="59">
                  <c:v>41454</c:v>
                </c:pt>
                <c:pt idx="60">
                  <c:v>41455</c:v>
                </c:pt>
                <c:pt idx="61">
                  <c:v>41456</c:v>
                </c:pt>
                <c:pt idx="62">
                  <c:v>41457</c:v>
                </c:pt>
                <c:pt idx="63">
                  <c:v>41458</c:v>
                </c:pt>
                <c:pt idx="64">
                  <c:v>41459</c:v>
                </c:pt>
                <c:pt idx="65">
                  <c:v>41460</c:v>
                </c:pt>
                <c:pt idx="66">
                  <c:v>41461</c:v>
                </c:pt>
                <c:pt idx="67">
                  <c:v>41462</c:v>
                </c:pt>
                <c:pt idx="68">
                  <c:v>41463</c:v>
                </c:pt>
                <c:pt idx="69">
                  <c:v>41464</c:v>
                </c:pt>
                <c:pt idx="70">
                  <c:v>41465</c:v>
                </c:pt>
                <c:pt idx="71">
                  <c:v>41466</c:v>
                </c:pt>
                <c:pt idx="72">
                  <c:v>41467</c:v>
                </c:pt>
                <c:pt idx="73">
                  <c:v>41468</c:v>
                </c:pt>
                <c:pt idx="74">
                  <c:v>41469</c:v>
                </c:pt>
                <c:pt idx="75">
                  <c:v>41470</c:v>
                </c:pt>
                <c:pt idx="76">
                  <c:v>41471</c:v>
                </c:pt>
                <c:pt idx="77">
                  <c:v>41472</c:v>
                </c:pt>
                <c:pt idx="78">
                  <c:v>41473</c:v>
                </c:pt>
                <c:pt idx="79">
                  <c:v>41474</c:v>
                </c:pt>
                <c:pt idx="80">
                  <c:v>41475</c:v>
                </c:pt>
                <c:pt idx="81">
                  <c:v>41476</c:v>
                </c:pt>
                <c:pt idx="82">
                  <c:v>41477</c:v>
                </c:pt>
                <c:pt idx="83">
                  <c:v>41478</c:v>
                </c:pt>
                <c:pt idx="84">
                  <c:v>41479</c:v>
                </c:pt>
                <c:pt idx="85">
                  <c:v>41480</c:v>
                </c:pt>
                <c:pt idx="86">
                  <c:v>41481</c:v>
                </c:pt>
                <c:pt idx="87">
                  <c:v>41482</c:v>
                </c:pt>
                <c:pt idx="88">
                  <c:v>41483</c:v>
                </c:pt>
                <c:pt idx="89">
                  <c:v>41484</c:v>
                </c:pt>
                <c:pt idx="90">
                  <c:v>41485</c:v>
                </c:pt>
                <c:pt idx="91">
                  <c:v>41486</c:v>
                </c:pt>
              </c:numCache>
            </c:numRef>
          </c:cat>
          <c:val>
            <c:numRef>
              <c:f>Sheet1!$B$336:$B$427</c:f>
              <c:numCache>
                <c:formatCode>General</c:formatCode>
                <c:ptCount val="92"/>
                <c:pt idx="0">
                  <c:v>570</c:v>
                </c:pt>
                <c:pt idx="1">
                  <c:v>200</c:v>
                </c:pt>
                <c:pt idx="2">
                  <c:v>170</c:v>
                </c:pt>
                <c:pt idx="3">
                  <c:v>70</c:v>
                </c:pt>
                <c:pt idx="4">
                  <c:v>35</c:v>
                </c:pt>
                <c:pt idx="5">
                  <c:v>65</c:v>
                </c:pt>
                <c:pt idx="6">
                  <c:v>105</c:v>
                </c:pt>
                <c:pt idx="7">
                  <c:v>100</c:v>
                </c:pt>
                <c:pt idx="8">
                  <c:v>230</c:v>
                </c:pt>
                <c:pt idx="9">
                  <c:v>100</c:v>
                </c:pt>
                <c:pt idx="10">
                  <c:v>25</c:v>
                </c:pt>
                <c:pt idx="11">
                  <c:v>30</c:v>
                </c:pt>
                <c:pt idx="12">
                  <c:v>105</c:v>
                </c:pt>
                <c:pt idx="13">
                  <c:v>125</c:v>
                </c:pt>
                <c:pt idx="14">
                  <c:v>170</c:v>
                </c:pt>
                <c:pt idx="15">
                  <c:v>120</c:v>
                </c:pt>
                <c:pt idx="16">
                  <c:v>135</c:v>
                </c:pt>
                <c:pt idx="17">
                  <c:v>50</c:v>
                </c:pt>
                <c:pt idx="18">
                  <c:v>35</c:v>
                </c:pt>
                <c:pt idx="19">
                  <c:v>52</c:v>
                </c:pt>
                <c:pt idx="20">
                  <c:v>170</c:v>
                </c:pt>
                <c:pt idx="21">
                  <c:v>100</c:v>
                </c:pt>
                <c:pt idx="22">
                  <c:v>70</c:v>
                </c:pt>
                <c:pt idx="23">
                  <c:v>85</c:v>
                </c:pt>
                <c:pt idx="24">
                  <c:v>50</c:v>
                </c:pt>
                <c:pt idx="25">
                  <c:v>58</c:v>
                </c:pt>
                <c:pt idx="26">
                  <c:v>100</c:v>
                </c:pt>
                <c:pt idx="27">
                  <c:v>190</c:v>
                </c:pt>
                <c:pt idx="28">
                  <c:v>760</c:v>
                </c:pt>
                <c:pt idx="29">
                  <c:v>290</c:v>
                </c:pt>
                <c:pt idx="30">
                  <c:v>110</c:v>
                </c:pt>
                <c:pt idx="31">
                  <c:v>25</c:v>
                </c:pt>
                <c:pt idx="32">
                  <c:v>35</c:v>
                </c:pt>
                <c:pt idx="33">
                  <c:v>60</c:v>
                </c:pt>
                <c:pt idx="34">
                  <c:v>80</c:v>
                </c:pt>
                <c:pt idx="35">
                  <c:v>320</c:v>
                </c:pt>
                <c:pt idx="36">
                  <c:v>120</c:v>
                </c:pt>
                <c:pt idx="37">
                  <c:v>115</c:v>
                </c:pt>
                <c:pt idx="38">
                  <c:v>25</c:v>
                </c:pt>
                <c:pt idx="39">
                  <c:v>35</c:v>
                </c:pt>
                <c:pt idx="40">
                  <c:v>40</c:v>
                </c:pt>
                <c:pt idx="41">
                  <c:v>350</c:v>
                </c:pt>
                <c:pt idx="42">
                  <c:v>360</c:v>
                </c:pt>
                <c:pt idx="43">
                  <c:v>220</c:v>
                </c:pt>
                <c:pt idx="44">
                  <c:v>110</c:v>
                </c:pt>
                <c:pt idx="45">
                  <c:v>30</c:v>
                </c:pt>
                <c:pt idx="46">
                  <c:v>30</c:v>
                </c:pt>
                <c:pt idx="47">
                  <c:v>85</c:v>
                </c:pt>
                <c:pt idx="48">
                  <c:v>100</c:v>
                </c:pt>
                <c:pt idx="49">
                  <c:v>112</c:v>
                </c:pt>
                <c:pt idx="50">
                  <c:v>112</c:v>
                </c:pt>
                <c:pt idx="51">
                  <c:v>75</c:v>
                </c:pt>
                <c:pt idx="52">
                  <c:v>25</c:v>
                </c:pt>
                <c:pt idx="53">
                  <c:v>20</c:v>
                </c:pt>
                <c:pt idx="54">
                  <c:v>40</c:v>
                </c:pt>
                <c:pt idx="55">
                  <c:v>75</c:v>
                </c:pt>
                <c:pt idx="56">
                  <c:v>65</c:v>
                </c:pt>
                <c:pt idx="57">
                  <c:v>65</c:v>
                </c:pt>
                <c:pt idx="58">
                  <c:v>230</c:v>
                </c:pt>
                <c:pt idx="59">
                  <c:v>49</c:v>
                </c:pt>
                <c:pt idx="60">
                  <c:v>51</c:v>
                </c:pt>
                <c:pt idx="61">
                  <c:v>175</c:v>
                </c:pt>
                <c:pt idx="62">
                  <c:v>160</c:v>
                </c:pt>
                <c:pt idx="63">
                  <c:v>95</c:v>
                </c:pt>
                <c:pt idx="64">
                  <c:v>80</c:v>
                </c:pt>
                <c:pt idx="65">
                  <c:v>75</c:v>
                </c:pt>
                <c:pt idx="66">
                  <c:v>45</c:v>
                </c:pt>
                <c:pt idx="67">
                  <c:v>20</c:v>
                </c:pt>
                <c:pt idx="68">
                  <c:v>10</c:v>
                </c:pt>
                <c:pt idx="69">
                  <c:v>120</c:v>
                </c:pt>
                <c:pt idx="70">
                  <c:v>105</c:v>
                </c:pt>
                <c:pt idx="71">
                  <c:v>75</c:v>
                </c:pt>
                <c:pt idx="72">
                  <c:v>92</c:v>
                </c:pt>
                <c:pt idx="73">
                  <c:v>19</c:v>
                </c:pt>
                <c:pt idx="74">
                  <c:v>21</c:v>
                </c:pt>
                <c:pt idx="75">
                  <c:v>10</c:v>
                </c:pt>
                <c:pt idx="76">
                  <c:v>142</c:v>
                </c:pt>
                <c:pt idx="77">
                  <c:v>45</c:v>
                </c:pt>
                <c:pt idx="78">
                  <c:v>55</c:v>
                </c:pt>
                <c:pt idx="79">
                  <c:v>140</c:v>
                </c:pt>
                <c:pt idx="80">
                  <c:v>35</c:v>
                </c:pt>
                <c:pt idx="81">
                  <c:v>25</c:v>
                </c:pt>
                <c:pt idx="82">
                  <c:v>10</c:v>
                </c:pt>
                <c:pt idx="83">
                  <c:v>51</c:v>
                </c:pt>
                <c:pt idx="84">
                  <c:v>49</c:v>
                </c:pt>
                <c:pt idx="85">
                  <c:v>60</c:v>
                </c:pt>
                <c:pt idx="86">
                  <c:v>40</c:v>
                </c:pt>
                <c:pt idx="87">
                  <c:v>15</c:v>
                </c:pt>
                <c:pt idx="88">
                  <c:v>20</c:v>
                </c:pt>
                <c:pt idx="89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6A6-2E4A-9201-723EFBA676C3}"/>
            </c:ext>
          </c:extLst>
        </c:ser>
        <c:ser>
          <c:idx val="1"/>
          <c:order val="1"/>
          <c:spPr>
            <a:ln w="25400">
              <a:solidFill>
                <a:srgbClr val="FF6600"/>
              </a:solidFill>
            </a:ln>
          </c:spPr>
          <c:marker>
            <c:symbol val="none"/>
          </c:marker>
          <c:cat>
            <c:numRef>
              <c:f>Sheet1!$A$336:$A$427</c:f>
              <c:numCache>
                <c:formatCode>m/d/yy</c:formatCode>
                <c:ptCount val="92"/>
                <c:pt idx="0">
                  <c:v>41395</c:v>
                </c:pt>
                <c:pt idx="1">
                  <c:v>41396</c:v>
                </c:pt>
                <c:pt idx="2">
                  <c:v>41397</c:v>
                </c:pt>
                <c:pt idx="3">
                  <c:v>41398</c:v>
                </c:pt>
                <c:pt idx="4">
                  <c:v>41399</c:v>
                </c:pt>
                <c:pt idx="5">
                  <c:v>41400</c:v>
                </c:pt>
                <c:pt idx="6">
                  <c:v>41401</c:v>
                </c:pt>
                <c:pt idx="7">
                  <c:v>41402</c:v>
                </c:pt>
                <c:pt idx="8">
                  <c:v>41403</c:v>
                </c:pt>
                <c:pt idx="9">
                  <c:v>41404</c:v>
                </c:pt>
                <c:pt idx="10">
                  <c:v>41405</c:v>
                </c:pt>
                <c:pt idx="11">
                  <c:v>41406</c:v>
                </c:pt>
                <c:pt idx="12">
                  <c:v>41407</c:v>
                </c:pt>
                <c:pt idx="13">
                  <c:v>41408</c:v>
                </c:pt>
                <c:pt idx="14">
                  <c:v>41409</c:v>
                </c:pt>
                <c:pt idx="15">
                  <c:v>41410</c:v>
                </c:pt>
                <c:pt idx="16">
                  <c:v>41411</c:v>
                </c:pt>
                <c:pt idx="17">
                  <c:v>41412</c:v>
                </c:pt>
                <c:pt idx="18">
                  <c:v>41413</c:v>
                </c:pt>
                <c:pt idx="19">
                  <c:v>41414</c:v>
                </c:pt>
                <c:pt idx="20">
                  <c:v>41415</c:v>
                </c:pt>
                <c:pt idx="21">
                  <c:v>41416</c:v>
                </c:pt>
                <c:pt idx="22">
                  <c:v>41417</c:v>
                </c:pt>
                <c:pt idx="23">
                  <c:v>41418</c:v>
                </c:pt>
                <c:pt idx="24">
                  <c:v>41419</c:v>
                </c:pt>
                <c:pt idx="25">
                  <c:v>41420</c:v>
                </c:pt>
                <c:pt idx="26">
                  <c:v>41421</c:v>
                </c:pt>
                <c:pt idx="27">
                  <c:v>41422</c:v>
                </c:pt>
                <c:pt idx="28">
                  <c:v>41423</c:v>
                </c:pt>
                <c:pt idx="29">
                  <c:v>41424</c:v>
                </c:pt>
                <c:pt idx="30">
                  <c:v>41425</c:v>
                </c:pt>
                <c:pt idx="31">
                  <c:v>41426</c:v>
                </c:pt>
                <c:pt idx="32">
                  <c:v>41427</c:v>
                </c:pt>
                <c:pt idx="33">
                  <c:v>41428</c:v>
                </c:pt>
                <c:pt idx="34">
                  <c:v>41429</c:v>
                </c:pt>
                <c:pt idx="35">
                  <c:v>41430</c:v>
                </c:pt>
                <c:pt idx="36">
                  <c:v>41431</c:v>
                </c:pt>
                <c:pt idx="37">
                  <c:v>41432</c:v>
                </c:pt>
                <c:pt idx="38">
                  <c:v>41433</c:v>
                </c:pt>
                <c:pt idx="39">
                  <c:v>41434</c:v>
                </c:pt>
                <c:pt idx="40">
                  <c:v>41435</c:v>
                </c:pt>
                <c:pt idx="41">
                  <c:v>41436</c:v>
                </c:pt>
                <c:pt idx="42">
                  <c:v>41437</c:v>
                </c:pt>
                <c:pt idx="43">
                  <c:v>41438</c:v>
                </c:pt>
                <c:pt idx="44">
                  <c:v>41439</c:v>
                </c:pt>
                <c:pt idx="45">
                  <c:v>41440</c:v>
                </c:pt>
                <c:pt idx="46">
                  <c:v>41441</c:v>
                </c:pt>
                <c:pt idx="47">
                  <c:v>41442</c:v>
                </c:pt>
                <c:pt idx="48">
                  <c:v>41443</c:v>
                </c:pt>
                <c:pt idx="49">
                  <c:v>41444</c:v>
                </c:pt>
                <c:pt idx="50">
                  <c:v>41445</c:v>
                </c:pt>
                <c:pt idx="51">
                  <c:v>41446</c:v>
                </c:pt>
                <c:pt idx="52">
                  <c:v>41447</c:v>
                </c:pt>
                <c:pt idx="53">
                  <c:v>41448</c:v>
                </c:pt>
                <c:pt idx="54">
                  <c:v>41449</c:v>
                </c:pt>
                <c:pt idx="55">
                  <c:v>41450</c:v>
                </c:pt>
                <c:pt idx="56">
                  <c:v>41451</c:v>
                </c:pt>
                <c:pt idx="57">
                  <c:v>41452</c:v>
                </c:pt>
                <c:pt idx="58">
                  <c:v>41453</c:v>
                </c:pt>
                <c:pt idx="59">
                  <c:v>41454</c:v>
                </c:pt>
                <c:pt idx="60">
                  <c:v>41455</c:v>
                </c:pt>
                <c:pt idx="61">
                  <c:v>41456</c:v>
                </c:pt>
                <c:pt idx="62">
                  <c:v>41457</c:v>
                </c:pt>
                <c:pt idx="63">
                  <c:v>41458</c:v>
                </c:pt>
                <c:pt idx="64">
                  <c:v>41459</c:v>
                </c:pt>
                <c:pt idx="65">
                  <c:v>41460</c:v>
                </c:pt>
                <c:pt idx="66">
                  <c:v>41461</c:v>
                </c:pt>
                <c:pt idx="67">
                  <c:v>41462</c:v>
                </c:pt>
                <c:pt idx="68">
                  <c:v>41463</c:v>
                </c:pt>
                <c:pt idx="69">
                  <c:v>41464</c:v>
                </c:pt>
                <c:pt idx="70">
                  <c:v>41465</c:v>
                </c:pt>
                <c:pt idx="71">
                  <c:v>41466</c:v>
                </c:pt>
                <c:pt idx="72">
                  <c:v>41467</c:v>
                </c:pt>
                <c:pt idx="73">
                  <c:v>41468</c:v>
                </c:pt>
                <c:pt idx="74">
                  <c:v>41469</c:v>
                </c:pt>
                <c:pt idx="75">
                  <c:v>41470</c:v>
                </c:pt>
                <c:pt idx="76">
                  <c:v>41471</c:v>
                </c:pt>
                <c:pt idx="77">
                  <c:v>41472</c:v>
                </c:pt>
                <c:pt idx="78">
                  <c:v>41473</c:v>
                </c:pt>
                <c:pt idx="79">
                  <c:v>41474</c:v>
                </c:pt>
                <c:pt idx="80">
                  <c:v>41475</c:v>
                </c:pt>
                <c:pt idx="81">
                  <c:v>41476</c:v>
                </c:pt>
                <c:pt idx="82">
                  <c:v>41477</c:v>
                </c:pt>
                <c:pt idx="83">
                  <c:v>41478</c:v>
                </c:pt>
                <c:pt idx="84">
                  <c:v>41479</c:v>
                </c:pt>
                <c:pt idx="85">
                  <c:v>41480</c:v>
                </c:pt>
                <c:pt idx="86">
                  <c:v>41481</c:v>
                </c:pt>
                <c:pt idx="87">
                  <c:v>41482</c:v>
                </c:pt>
                <c:pt idx="88">
                  <c:v>41483</c:v>
                </c:pt>
                <c:pt idx="89">
                  <c:v>41484</c:v>
                </c:pt>
                <c:pt idx="90">
                  <c:v>41485</c:v>
                </c:pt>
                <c:pt idx="91">
                  <c:v>41486</c:v>
                </c:pt>
              </c:numCache>
            </c:numRef>
          </c:cat>
          <c:val>
            <c:numRef>
              <c:f>Sheet1!$C$336:$C$427</c:f>
              <c:numCache>
                <c:formatCode>General</c:formatCode>
                <c:ptCount val="92"/>
                <c:pt idx="7">
                  <c:v>10</c:v>
                </c:pt>
                <c:pt idx="8">
                  <c:v>145</c:v>
                </c:pt>
                <c:pt idx="9">
                  <c:v>18</c:v>
                </c:pt>
                <c:pt idx="10">
                  <c:v>15</c:v>
                </c:pt>
                <c:pt idx="45">
                  <c:v>5</c:v>
                </c:pt>
                <c:pt idx="46">
                  <c:v>200</c:v>
                </c:pt>
                <c:pt idx="47">
                  <c:v>10</c:v>
                </c:pt>
                <c:pt idx="85">
                  <c:v>15</c:v>
                </c:pt>
                <c:pt idx="86">
                  <c:v>175</c:v>
                </c:pt>
                <c:pt idx="87">
                  <c:v>35</c:v>
                </c:pt>
                <c:pt idx="88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6A6-2E4A-9201-723EFBA676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113201416"/>
        <c:axId val="-2129770472"/>
      </c:lineChart>
      <c:dateAx>
        <c:axId val="-2113201416"/>
        <c:scaling>
          <c:orientation val="minMax"/>
        </c:scaling>
        <c:delete val="0"/>
        <c:axPos val="b"/>
        <c:numFmt formatCode="m/d/yy" sourceLinked="1"/>
        <c:majorTickMark val="out"/>
        <c:minorTickMark val="none"/>
        <c:tickLblPos val="nextTo"/>
        <c:crossAx val="-2129770472"/>
        <c:crosses val="autoZero"/>
        <c:auto val="1"/>
        <c:lblOffset val="100"/>
        <c:baseTimeUnit val="days"/>
      </c:dateAx>
      <c:valAx>
        <c:axId val="-2129770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3201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2"/>
              </a:solidFill>
            </a:ln>
            <a:effectLst>
              <a:outerShdw blurRad="57150" dist="50800" dir="2700000" algn="tl" rotWithShape="0">
                <a:schemeClr val="accent2">
                  <a:alpha val="43000"/>
                </a:schemeClr>
              </a:outerShdw>
            </a:effectLst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471-924B-95EC-D1BD03CFE852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4471-924B-95EC-D1BD03CFE852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4-4471-924B-95EC-D1BD03CFE852}"/>
              </c:ext>
            </c:extLst>
          </c:dPt>
          <c:dPt>
            <c:idx val="1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6-4471-924B-95EC-D1BD03CFE852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4471-924B-95EC-D1BD03CFE852}"/>
              </c:ext>
            </c:extLst>
          </c:dPt>
          <c:dPt>
            <c:idx val="17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471-924B-95EC-D1BD03CFE852}"/>
              </c:ext>
            </c:extLst>
          </c:dPt>
          <c:dPt>
            <c:idx val="18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471-924B-95EC-D1BD03CFE852}"/>
              </c:ext>
            </c:extLst>
          </c:dPt>
          <c:dPt>
            <c:idx val="19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4471-924B-95EC-D1BD03CFE852}"/>
              </c:ext>
            </c:extLst>
          </c:dPt>
          <c:dPt>
            <c:idx val="21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4471-924B-95EC-D1BD03CFE852}"/>
              </c:ext>
            </c:extLst>
          </c:dPt>
          <c:dPt>
            <c:idx val="2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0-4471-924B-95EC-D1BD03CFE852}"/>
              </c:ext>
            </c:extLst>
          </c:dPt>
          <c:dPt>
            <c:idx val="3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4471-924B-95EC-D1BD03CFE852}"/>
              </c:ext>
            </c:extLst>
          </c:dPt>
          <c:dPt>
            <c:idx val="31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4471-924B-95EC-D1BD03CFE852}"/>
              </c:ext>
            </c:extLst>
          </c:dPt>
          <c:dPt>
            <c:idx val="33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4471-924B-95EC-D1BD03CFE852}"/>
              </c:ext>
            </c:extLst>
          </c:dPt>
          <c:dPt>
            <c:idx val="3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6-4471-924B-95EC-D1BD03CFE852}"/>
              </c:ext>
            </c:extLst>
          </c:dPt>
          <c:dPt>
            <c:idx val="3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4471-924B-95EC-D1BD03CFE852}"/>
              </c:ext>
            </c:extLst>
          </c:dPt>
          <c:dPt>
            <c:idx val="4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8-4471-924B-95EC-D1BD03CFE852}"/>
              </c:ext>
            </c:extLst>
          </c:dPt>
          <c:dPt>
            <c:idx val="52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>
                <a:outerShdw blurRad="57150" dist="50800" dir="2700000" algn="tl" rotWithShape="0">
                  <a:schemeClr val="accent2">
                    <a:alpha val="43000"/>
                  </a:scheme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A-4471-924B-95EC-D1BD03CFE852}"/>
              </c:ext>
            </c:extLst>
          </c:dPt>
          <c:cat>
            <c:numRef>
              <c:f>Sheet1!$A$2:$A$69</c:f>
              <c:numCache>
                <c:formatCode>m/d/yy</c:formatCode>
                <c:ptCount val="68"/>
                <c:pt idx="0">
                  <c:v>42365</c:v>
                </c:pt>
                <c:pt idx="1">
                  <c:v>42372</c:v>
                </c:pt>
                <c:pt idx="2">
                  <c:v>42379</c:v>
                </c:pt>
                <c:pt idx="3">
                  <c:v>42386</c:v>
                </c:pt>
                <c:pt idx="4">
                  <c:v>42393</c:v>
                </c:pt>
                <c:pt idx="5">
                  <c:v>42400</c:v>
                </c:pt>
                <c:pt idx="6">
                  <c:v>42407</c:v>
                </c:pt>
                <c:pt idx="7">
                  <c:v>42414</c:v>
                </c:pt>
                <c:pt idx="8">
                  <c:v>42421</c:v>
                </c:pt>
                <c:pt idx="9">
                  <c:v>42428</c:v>
                </c:pt>
                <c:pt idx="10">
                  <c:v>42435</c:v>
                </c:pt>
                <c:pt idx="11">
                  <c:v>42442</c:v>
                </c:pt>
                <c:pt idx="12">
                  <c:v>42449</c:v>
                </c:pt>
                <c:pt idx="13">
                  <c:v>42456</c:v>
                </c:pt>
                <c:pt idx="14">
                  <c:v>42463</c:v>
                </c:pt>
                <c:pt idx="15">
                  <c:v>42470</c:v>
                </c:pt>
                <c:pt idx="16">
                  <c:v>42477</c:v>
                </c:pt>
                <c:pt idx="17">
                  <c:v>42484</c:v>
                </c:pt>
                <c:pt idx="18">
                  <c:v>42491</c:v>
                </c:pt>
                <c:pt idx="19">
                  <c:v>42498</c:v>
                </c:pt>
                <c:pt idx="20">
                  <c:v>42505</c:v>
                </c:pt>
                <c:pt idx="21">
                  <c:v>42512</c:v>
                </c:pt>
                <c:pt idx="22">
                  <c:v>42519</c:v>
                </c:pt>
                <c:pt idx="23">
                  <c:v>42526</c:v>
                </c:pt>
                <c:pt idx="24">
                  <c:v>42533</c:v>
                </c:pt>
                <c:pt idx="25">
                  <c:v>42540</c:v>
                </c:pt>
                <c:pt idx="26">
                  <c:v>42547</c:v>
                </c:pt>
                <c:pt idx="27">
                  <c:v>42554</c:v>
                </c:pt>
                <c:pt idx="28">
                  <c:v>42561</c:v>
                </c:pt>
                <c:pt idx="29">
                  <c:v>42568</c:v>
                </c:pt>
                <c:pt idx="30">
                  <c:v>42575</c:v>
                </c:pt>
                <c:pt idx="31">
                  <c:v>42582</c:v>
                </c:pt>
                <c:pt idx="32">
                  <c:v>42589</c:v>
                </c:pt>
                <c:pt idx="33">
                  <c:v>42596</c:v>
                </c:pt>
                <c:pt idx="34">
                  <c:v>42603</c:v>
                </c:pt>
                <c:pt idx="35">
                  <c:v>42610</c:v>
                </c:pt>
                <c:pt idx="36">
                  <c:v>42617</c:v>
                </c:pt>
                <c:pt idx="37">
                  <c:v>42624</c:v>
                </c:pt>
                <c:pt idx="38">
                  <c:v>42631</c:v>
                </c:pt>
                <c:pt idx="39">
                  <c:v>42638</c:v>
                </c:pt>
                <c:pt idx="40">
                  <c:v>42645</c:v>
                </c:pt>
                <c:pt idx="41">
                  <c:v>42652</c:v>
                </c:pt>
                <c:pt idx="42">
                  <c:v>42659</c:v>
                </c:pt>
                <c:pt idx="43">
                  <c:v>42666</c:v>
                </c:pt>
                <c:pt idx="44">
                  <c:v>42673</c:v>
                </c:pt>
                <c:pt idx="45">
                  <c:v>42680</c:v>
                </c:pt>
                <c:pt idx="46">
                  <c:v>42687</c:v>
                </c:pt>
                <c:pt idx="47">
                  <c:v>42694</c:v>
                </c:pt>
                <c:pt idx="48">
                  <c:v>42701</c:v>
                </c:pt>
                <c:pt idx="49">
                  <c:v>42708</c:v>
                </c:pt>
                <c:pt idx="50">
                  <c:v>42715</c:v>
                </c:pt>
                <c:pt idx="51">
                  <c:v>42722</c:v>
                </c:pt>
                <c:pt idx="52">
                  <c:v>42729</c:v>
                </c:pt>
                <c:pt idx="53">
                  <c:v>42736</c:v>
                </c:pt>
              </c:numCache>
            </c:numRef>
          </c:cat>
          <c:val>
            <c:numRef>
              <c:f>Sheet1!$B$2:$B$69</c:f>
              <c:numCache>
                <c:formatCode>General</c:formatCode>
                <c:ptCount val="68"/>
                <c:pt idx="0">
                  <c:v>664</c:v>
                </c:pt>
                <c:pt idx="1">
                  <c:v>2486</c:v>
                </c:pt>
                <c:pt idx="2">
                  <c:v>2769</c:v>
                </c:pt>
                <c:pt idx="3">
                  <c:v>2793</c:v>
                </c:pt>
                <c:pt idx="4">
                  <c:v>2322</c:v>
                </c:pt>
                <c:pt idx="5">
                  <c:v>2614</c:v>
                </c:pt>
                <c:pt idx="6">
                  <c:v>4853</c:v>
                </c:pt>
                <c:pt idx="7">
                  <c:v>3555</c:v>
                </c:pt>
                <c:pt idx="8">
                  <c:v>3517</c:v>
                </c:pt>
                <c:pt idx="9">
                  <c:v>4459</c:v>
                </c:pt>
                <c:pt idx="10">
                  <c:v>3270</c:v>
                </c:pt>
                <c:pt idx="11">
                  <c:v>3236</c:v>
                </c:pt>
                <c:pt idx="12">
                  <c:v>2964</c:v>
                </c:pt>
                <c:pt idx="13">
                  <c:v>2683</c:v>
                </c:pt>
                <c:pt idx="14">
                  <c:v>3224</c:v>
                </c:pt>
                <c:pt idx="15">
                  <c:v>3228</c:v>
                </c:pt>
                <c:pt idx="16">
                  <c:v>2525</c:v>
                </c:pt>
                <c:pt idx="17">
                  <c:v>5964</c:v>
                </c:pt>
                <c:pt idx="18">
                  <c:v>4009</c:v>
                </c:pt>
                <c:pt idx="19">
                  <c:v>2507</c:v>
                </c:pt>
                <c:pt idx="20">
                  <c:v>2716</c:v>
                </c:pt>
                <c:pt idx="21">
                  <c:v>2829</c:v>
                </c:pt>
                <c:pt idx="22">
                  <c:v>2657</c:v>
                </c:pt>
                <c:pt idx="23">
                  <c:v>2471</c:v>
                </c:pt>
                <c:pt idx="24">
                  <c:v>2162</c:v>
                </c:pt>
                <c:pt idx="25">
                  <c:v>2089</c:v>
                </c:pt>
                <c:pt idx="26">
                  <c:v>2076</c:v>
                </c:pt>
                <c:pt idx="27">
                  <c:v>2287</c:v>
                </c:pt>
                <c:pt idx="28">
                  <c:v>2178</c:v>
                </c:pt>
                <c:pt idx="29">
                  <c:v>2671</c:v>
                </c:pt>
                <c:pt idx="30">
                  <c:v>2873</c:v>
                </c:pt>
                <c:pt idx="31">
                  <c:v>3082</c:v>
                </c:pt>
                <c:pt idx="32">
                  <c:v>2781</c:v>
                </c:pt>
                <c:pt idx="33">
                  <c:v>3570</c:v>
                </c:pt>
                <c:pt idx="34">
                  <c:v>3073</c:v>
                </c:pt>
                <c:pt idx="35">
                  <c:v>2180</c:v>
                </c:pt>
                <c:pt idx="36">
                  <c:v>2413</c:v>
                </c:pt>
                <c:pt idx="37">
                  <c:v>2058</c:v>
                </c:pt>
                <c:pt idx="38">
                  <c:v>2020</c:v>
                </c:pt>
                <c:pt idx="39">
                  <c:v>1791</c:v>
                </c:pt>
                <c:pt idx="40">
                  <c:v>2170</c:v>
                </c:pt>
                <c:pt idx="41">
                  <c:v>2772</c:v>
                </c:pt>
                <c:pt idx="42">
                  <c:v>2238</c:v>
                </c:pt>
                <c:pt idx="43">
                  <c:v>2324</c:v>
                </c:pt>
                <c:pt idx="44">
                  <c:v>1958</c:v>
                </c:pt>
                <c:pt idx="45">
                  <c:v>1978</c:v>
                </c:pt>
                <c:pt idx="46">
                  <c:v>2026</c:v>
                </c:pt>
                <c:pt idx="47">
                  <c:v>2233</c:v>
                </c:pt>
                <c:pt idx="48">
                  <c:v>1967</c:v>
                </c:pt>
                <c:pt idx="49">
                  <c:v>1446</c:v>
                </c:pt>
                <c:pt idx="50">
                  <c:v>1521</c:v>
                </c:pt>
                <c:pt idx="51">
                  <c:v>2886</c:v>
                </c:pt>
                <c:pt idx="52">
                  <c:v>3892</c:v>
                </c:pt>
                <c:pt idx="53">
                  <c:v>1343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4471-924B-95EC-D1BD03CFE8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-2129440728"/>
        <c:axId val="-2128293480"/>
      </c:barChart>
      <c:dateAx>
        <c:axId val="-2129440728"/>
        <c:scaling>
          <c:orientation val="minMax"/>
        </c:scaling>
        <c:delete val="0"/>
        <c:axPos val="b"/>
        <c:numFmt formatCode="dd/mm/yy;@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fr-FR"/>
          </a:p>
        </c:txPr>
        <c:crossAx val="-2128293480"/>
        <c:crosses val="autoZero"/>
        <c:auto val="0"/>
        <c:lblOffset val="100"/>
        <c:baseTimeUnit val="days"/>
        <c:minorUnit val="1"/>
        <c:minorTimeUnit val="months"/>
      </c:dateAx>
      <c:valAx>
        <c:axId val="-2128293480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-2129440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0.25305</cdr:x>
      <cdr:y>0.72631</cdr:y>
    </cdr:from>
    <cdr:to>
      <cdr:x>0.80452</cdr:x>
      <cdr:y>0.77921</cdr:y>
    </cdr:to>
    <cdr:sp macro="" textlink="">
      <cdr:nvSpPr>
        <cdr:cNvPr id="2" name="Content Placeholder 2"/>
        <cdr:cNvSpPr>
          <a:spLocks xmlns:a="http://schemas.openxmlformats.org/drawingml/2006/main" noGrp="1"/>
        </cdr:cNvSpPr>
      </cdr:nvSpPr>
      <cdr:spPr>
        <a:xfrm xmlns:a="http://schemas.openxmlformats.org/drawingml/2006/main">
          <a:off x="2869841" y="5778920"/>
          <a:ext cx="6254347" cy="420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>
          <a:normAutofit/>
        </a:bodyPr>
        <a:lstStyle xmlns:a="http://schemas.openxmlformats.org/drawingml/2006/main">
          <a:lvl1pPr marL="493776" indent="-457200" algn="l" rtl="0" eaLnBrk="1" latinLnBrk="0" hangingPunct="1">
            <a:spcBef>
              <a:spcPct val="20000"/>
            </a:spcBef>
            <a:buClr>
              <a:schemeClr val="accent1"/>
            </a:buClr>
            <a:buSzPct val="80000"/>
            <a:buFont typeface="Arial"/>
            <a:buChar char="•"/>
            <a:defRPr kumimoji="0" sz="26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905256" indent="-457200" algn="l" rtl="0" eaLnBrk="1" latinLnBrk="0" hangingPunct="1">
            <a:spcBef>
              <a:spcPct val="20000"/>
            </a:spcBef>
            <a:buClr>
              <a:schemeClr val="accent1"/>
            </a:buClr>
            <a:buSzPct val="90000"/>
            <a:buFont typeface="Arial"/>
            <a:buChar char="•"/>
            <a:defRPr kumimoji="0" sz="22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1092708" indent="-342900" algn="l" rtl="0" eaLnBrk="1" latinLnBrk="0" hangingPunct="1">
            <a:spcBef>
              <a:spcPct val="20000"/>
            </a:spcBef>
            <a:buClr>
              <a:schemeClr val="accent2"/>
            </a:buClr>
            <a:buSzPct val="85000"/>
            <a:buFont typeface="Arial"/>
            <a:buChar char="•"/>
            <a:defRPr kumimoji="0" sz="20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85316" indent="-342900" algn="l" rtl="0" eaLnBrk="1" latinLnBrk="0" hangingPunct="1">
            <a:spcBef>
              <a:spcPct val="20000"/>
            </a:spcBef>
            <a:buClr>
              <a:schemeClr val="accent3"/>
            </a:buClr>
            <a:buSzPct val="90000"/>
            <a:buFont typeface="Arial"/>
            <a:buChar char="•"/>
            <a:defRPr kumimoji="0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650492" indent="-342900" algn="l" rtl="0" eaLnBrk="1" latinLnBrk="0" hangingPunct="1">
            <a:spcBef>
              <a:spcPct val="20000"/>
            </a:spcBef>
            <a:buClr>
              <a:schemeClr val="accent4"/>
            </a:buClr>
            <a:buSzPct val="100000"/>
            <a:buFont typeface="Arial"/>
            <a:buChar char="•"/>
            <a:defRPr kumimoji="0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1700784" indent="-182880" algn="l" rtl="0" eaLnBrk="1" latinLnBrk="0" hangingPunct="1">
            <a:spcBef>
              <a:spcPct val="20000"/>
            </a:spcBef>
            <a:buClr>
              <a:schemeClr val="accent5"/>
            </a:buClr>
            <a:buFont typeface="Arial"/>
            <a:buChar char="-"/>
            <a:defRPr kumimoji="0" sz="2000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1920240" indent="-182880" algn="l" rtl="0" eaLnBrk="1" latinLnBrk="0" hangingPunct="1">
            <a:spcBef>
              <a:spcPct val="20000"/>
            </a:spcBef>
            <a:buClr>
              <a:schemeClr val="accent6"/>
            </a:buClr>
            <a:buSzPct val="100000"/>
            <a:buFont typeface="Arial"/>
            <a:buChar char="•"/>
            <a:defRPr kumimoji="0" sz="1800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2139696" indent="-182880" algn="l" rtl="0" eaLnBrk="1" latinLnBrk="0" hangingPunct="1">
            <a:spcBef>
              <a:spcPct val="20000"/>
            </a:spcBef>
            <a:buClr>
              <a:schemeClr val="accent6"/>
            </a:buClr>
            <a:buFont typeface="Arial"/>
            <a:buChar char="▪"/>
            <a:defRPr kumimoji="0" sz="16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2331720" indent="-182880" algn="l" rtl="0" eaLnBrk="1" latinLnBrk="0" hangingPunct="1">
            <a:spcBef>
              <a:spcPct val="20000"/>
            </a:spcBef>
            <a:buClr>
              <a:schemeClr val="accent6"/>
            </a:buClr>
            <a:buFont typeface="Arial"/>
            <a:buChar char="•"/>
            <a:defRPr kumimoji="0" sz="16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36576" indent="0">
            <a:buNone/>
          </a:pPr>
          <a:r>
            <a:rPr lang="en-US" sz="1400" dirty="0">
              <a:latin typeface="Helvetica Neue Light"/>
              <a:cs typeface="Helvetica Neue Light"/>
            </a:rPr>
            <a:t>One year coverage – “CERN &amp; LHC” keywords – Top 3 media coverage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0794C-7671-4F48-AEAF-24981CAB56ED}" type="datetimeFigureOut">
              <a:rPr lang="fr-FR" smtClean="0"/>
              <a:pPr/>
              <a:t>16/03/2018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BCCBC1-0880-C740-8A84-2C65D9021E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5497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5372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7388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57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A851D6A7-841B-4D43-BF92-CDC22DFE111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A1C11C5B-DECF-F84A-B436-4A7F2DB1CD00}" type="slidenum">
              <a:rPr lang="fr-FR" altLang="fr-FR" sz="1200"/>
              <a:pPr algn="r" eaLnBrk="1" hangingPunct="1"/>
              <a:t>15</a:t>
            </a:fld>
            <a:endParaRPr lang="fr-FR" altLang="fr-FR" sz="12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B8458B0F-E04E-A449-AE7D-5A56181D16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8DA8D57D-C54D-4241-8866-707680A69E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5282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DE126C61-1243-714F-83F4-199621631E0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93742992-A0D5-1C45-B611-BDE443645FC3}" type="slidenum">
              <a:rPr lang="fr-FR" altLang="fr-FR" sz="1200"/>
              <a:pPr algn="r" eaLnBrk="1" hangingPunct="1"/>
              <a:t>16</a:t>
            </a:fld>
            <a:endParaRPr lang="fr-FR" altLang="fr-FR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9B15BE4-0BC1-A248-AAB9-A5A603FCC8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417E75FC-E7FE-FB4D-9713-AABDD4C734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554779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>
            <a:extLst>
              <a:ext uri="{FF2B5EF4-FFF2-40B4-BE49-F238E27FC236}">
                <a16:creationId xmlns:a16="http://schemas.microsoft.com/office/drawing/2014/main" id="{14001A3B-8BC9-714A-AE6F-5DCE59BF4F45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75D706D6-C723-2A43-A1B8-8EB271A4EE7F}" type="slidenum">
              <a:rPr lang="fr-FR" altLang="fr-FR" sz="1200"/>
              <a:pPr algn="r" eaLnBrk="1" hangingPunct="1"/>
              <a:t>17</a:t>
            </a:fld>
            <a:endParaRPr lang="fr-FR" altLang="fr-FR" sz="1200"/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D9FDCD13-B167-1F41-9BB1-CD88A3ADCA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D8504426-E3C7-5443-A7E2-0239F16098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90909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D49CC5F6-B82A-414F-9C16-82A118F0169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94BC8C1A-D79D-E749-9947-8494CBB2FF04}" type="slidenum">
              <a:rPr lang="fr-FR" altLang="fr-FR" sz="1200"/>
              <a:pPr algn="r" eaLnBrk="1" hangingPunct="1"/>
              <a:t>18</a:t>
            </a:fld>
            <a:endParaRPr lang="fr-FR" altLang="fr-FR" sz="1200"/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9ED60454-15BE-494A-8F51-346EEF88B5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6B53CB58-9E85-D140-99F8-675FE748BF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270235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DE126C61-1243-714F-83F4-199621631E0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93742992-A0D5-1C45-B611-BDE443645FC3}" type="slidenum">
              <a:rPr lang="fr-FR" altLang="fr-FR" sz="1200"/>
              <a:pPr algn="r" eaLnBrk="1" hangingPunct="1"/>
              <a:t>19</a:t>
            </a:fld>
            <a:endParaRPr lang="fr-FR" altLang="fr-FR" sz="12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9B15BE4-0BC1-A248-AAB9-A5A603FCC81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417E75FC-E7FE-FB4D-9713-AABDD4C734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23919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>
            <a:extLst>
              <a:ext uri="{FF2B5EF4-FFF2-40B4-BE49-F238E27FC236}">
                <a16:creationId xmlns:a16="http://schemas.microsoft.com/office/drawing/2014/main" id="{48A0A9A7-1C75-ED4C-A569-33B576ED4375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6AAB6DE1-9B2F-6241-A6F3-7647CE8DD3BD}" type="slidenum">
              <a:rPr lang="fr-FR" altLang="fr-FR" sz="1200"/>
              <a:pPr algn="r" eaLnBrk="1" hangingPunct="1"/>
              <a:t>20</a:t>
            </a:fld>
            <a:endParaRPr lang="fr-FR" altLang="fr-FR" sz="1200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6DA286A9-3FA2-3345-978D-68FE641825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22D133D-4C93-134E-867D-D5B2684E1B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>
                <a:ea typeface="ＭＳ Ｐゴシック" panose="020B0600070205080204" pitchFamily="34" charset="-128"/>
              </a:rPr>
              <a:t>J</a:t>
            </a:r>
            <a:r>
              <a:rPr lang="fr-FR" altLang="en-US">
                <a:ea typeface="ＭＳ Ｐゴシック" panose="020B0600070205080204" pitchFamily="34" charset="-128"/>
              </a:rPr>
              <a:t>’</a:t>
            </a:r>
            <a:r>
              <a:rPr lang="fr-FR" altLang="fr-FR">
                <a:ea typeface="ＭＳ Ｐゴシック" panose="020B0600070205080204" pitchFamily="34" charset="-128"/>
              </a:rPr>
              <a:t>ai mélangé des éléments de cours d</a:t>
            </a:r>
            <a:r>
              <a:rPr lang="fr-FR" altLang="en-US">
                <a:ea typeface="ＭＳ Ｐゴシック" panose="020B0600070205080204" pitchFamily="34" charset="-128"/>
              </a:rPr>
              <a:t>’</a:t>
            </a:r>
            <a:r>
              <a:rPr lang="fr-FR" altLang="fr-FR">
                <a:ea typeface="ＭＳ Ｐゴシック" panose="020B0600070205080204" pitchFamily="34" charset="-128"/>
              </a:rPr>
              <a:t>écriture et de media training – car les ressorts sont les mêmes</a:t>
            </a:r>
            <a:r>
              <a:rPr lang="is-IS" altLang="fr-FR">
                <a:ea typeface="ＭＳ Ｐゴシック" panose="020B0600070205080204" pitchFamily="34" charset="-128"/>
              </a:rPr>
              <a:t>…</a:t>
            </a:r>
            <a:endParaRPr lang="fr-FR" altLang="fr-FR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9379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74EDE0EC-661E-D349-A117-4CADC5CC98C9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en-US" dirty="0">
                <a:ea typeface="ＭＳ Ｐゴシック" charset="-128"/>
              </a:rPr>
              <a:t>Remember your audience. You’ve seen this slide earlier today.</a:t>
            </a:r>
          </a:p>
          <a:p>
            <a:pPr marL="0" indent="0" eaLnBrk="1" hangingPunct="1">
              <a:buFontTx/>
              <a:buNone/>
            </a:pPr>
            <a:r>
              <a:rPr lang="en-US" altLang="en-US" dirty="0">
                <a:ea typeface="ＭＳ Ｐゴシック" charset="-128"/>
              </a:rPr>
              <a:t>In this session we’ll focus on reporters as the main audience, but we’ll give you tools that will be useful for you in writing for a range of audiences below the “”I majored in physics” general public”</a:t>
            </a:r>
          </a:p>
          <a:p>
            <a:pPr marL="0" indent="0" eaLnBrk="1" hangingPunct="1">
              <a:buFontTx/>
              <a:buNone/>
            </a:pPr>
            <a:r>
              <a:rPr lang="en-US" altLang="en-US" dirty="0">
                <a:ea typeface="ＭＳ Ｐゴシック" charset="-128"/>
              </a:rPr>
              <a:t>Even if you never have to write a press release yourself, learning to write a press release/news story is good practice for learning to write for a non-scientific audience.</a:t>
            </a:r>
          </a:p>
        </p:txBody>
      </p:sp>
    </p:spTree>
    <p:extLst>
      <p:ext uri="{BB962C8B-B14F-4D97-AF65-F5344CB8AC3E}">
        <p14:creationId xmlns:p14="http://schemas.microsoft.com/office/powerpoint/2010/main" val="2761522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eaLnBrk="1" hangingPunct="1"/>
            <a:endParaRPr lang="en-US" sz="1100" dirty="0">
              <a:solidFill>
                <a:schemeClr val="tx2"/>
              </a:solidFill>
              <a:latin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0135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>
            <a:extLst>
              <a:ext uri="{FF2B5EF4-FFF2-40B4-BE49-F238E27FC236}">
                <a16:creationId xmlns:a16="http://schemas.microsoft.com/office/drawing/2014/main" id="{629CBB81-FF1A-5542-B0F8-492E6A18D5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7CDEE76-236E-EB44-B224-9B587BA5C730}" type="slidenum">
              <a:rPr lang="en-US" altLang="en-US" smtClean="0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C9EAAEF2-9906-3442-B211-1D9AA2BCBF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>
            <a:extLst>
              <a:ext uri="{FF2B5EF4-FFF2-40B4-BE49-F238E27FC236}">
                <a16:creationId xmlns:a16="http://schemas.microsoft.com/office/drawing/2014/main" id="{3C12E263-5E69-2E46-BBDB-E0FC4828F5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63132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>
            <a:extLst>
              <a:ext uri="{FF2B5EF4-FFF2-40B4-BE49-F238E27FC236}">
                <a16:creationId xmlns:a16="http://schemas.microsoft.com/office/drawing/2014/main" id="{50E4B5DC-5DFF-E543-AACD-BA0724007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E7C8941-7D1D-824F-9DBA-6BA26819BEE1}" type="slidenum">
              <a:rPr lang="en-US" altLang="en-US" smtClean="0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49995CCA-83A8-B249-A0A8-3B5159A5165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>
            <a:extLst>
              <a:ext uri="{FF2B5EF4-FFF2-40B4-BE49-F238E27FC236}">
                <a16:creationId xmlns:a16="http://schemas.microsoft.com/office/drawing/2014/main" id="{99BDB37D-8A5F-084D-96EA-49757FE17D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55207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>
            <a:extLst>
              <a:ext uri="{FF2B5EF4-FFF2-40B4-BE49-F238E27FC236}">
                <a16:creationId xmlns:a16="http://schemas.microsoft.com/office/drawing/2014/main" id="{5D3E53F2-E7C5-9747-B849-571A44AE94C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E1776F3-C779-4842-BF1B-F9B46DE24A9E}" type="slidenum">
              <a:rPr lang="en-US" altLang="en-US" smtClean="0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6C43ACFB-421C-D94E-B9E6-F13784AD98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>
            <a:extLst>
              <a:ext uri="{FF2B5EF4-FFF2-40B4-BE49-F238E27FC236}">
                <a16:creationId xmlns:a16="http://schemas.microsoft.com/office/drawing/2014/main" id="{CBF7362C-E1EA-1E44-8D35-A5EA6EDCB2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7281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>
            <a:extLst>
              <a:ext uri="{FF2B5EF4-FFF2-40B4-BE49-F238E27FC236}">
                <a16:creationId xmlns:a16="http://schemas.microsoft.com/office/drawing/2014/main" id="{25EA45EE-C163-B04C-B4A4-163B72BC50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26A5FCE-F6FE-604B-A5DA-865CFEA57727}" type="slidenum">
              <a:rPr lang="en-US" altLang="en-US" smtClean="0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A20314AF-009B-CA4B-9A5D-62C5E700FC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>
            <a:extLst>
              <a:ext uri="{FF2B5EF4-FFF2-40B4-BE49-F238E27FC236}">
                <a16:creationId xmlns:a16="http://schemas.microsoft.com/office/drawing/2014/main" id="{BA15287C-C5C4-AB4C-A767-0A1233BA57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02343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>
            <a:extLst>
              <a:ext uri="{FF2B5EF4-FFF2-40B4-BE49-F238E27FC236}">
                <a16:creationId xmlns:a16="http://schemas.microsoft.com/office/drawing/2014/main" id="{D8A6D7C0-F78B-3D4E-84B8-F8B74C109A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5E5CA03-13C0-BA4E-A536-1125A2D9A909}" type="slidenum">
              <a:rPr lang="en-US" altLang="en-US" smtClean="0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86C4E407-5DC3-CE4F-9000-3F88D0B7490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>
            <a:extLst>
              <a:ext uri="{FF2B5EF4-FFF2-40B4-BE49-F238E27FC236}">
                <a16:creationId xmlns:a16="http://schemas.microsoft.com/office/drawing/2014/main" id="{89B3F0BC-7E4C-AB44-B172-1DB8796F23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18350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>
            <a:extLst>
              <a:ext uri="{FF2B5EF4-FFF2-40B4-BE49-F238E27FC236}">
                <a16:creationId xmlns:a16="http://schemas.microsoft.com/office/drawing/2014/main" id="{3E4F6D35-9A8E-2E4F-A11D-E09A3BE7B4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B1C329A8-56C8-AA4D-B3C0-B45ACE552E17}" type="slidenum">
              <a:rPr lang="en-US" altLang="en-US" smtClean="0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F7700E82-79F6-AD44-BD88-07887268D6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C3536D55-DDF3-5C4E-8D11-C7EE41B55A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7960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>
            <a:extLst>
              <a:ext uri="{FF2B5EF4-FFF2-40B4-BE49-F238E27FC236}">
                <a16:creationId xmlns:a16="http://schemas.microsoft.com/office/drawing/2014/main" id="{EB2074CD-8F28-3143-BC76-4A764EF5EF2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23EF69B-FB2C-344C-845E-D52CF928ECD3}" type="slidenum">
              <a:rPr lang="en-US" altLang="en-US" smtClean="0"/>
              <a:pPr>
                <a:spcBef>
                  <a:spcPct val="0"/>
                </a:spcBef>
              </a:pPr>
              <a:t>30</a:t>
            </a:fld>
            <a:endParaRPr lang="en-US" altLang="en-US"/>
          </a:p>
        </p:txBody>
      </p:sp>
      <p:sp>
        <p:nvSpPr>
          <p:cNvPr id="48130" name="Rectangle 2">
            <a:extLst>
              <a:ext uri="{FF2B5EF4-FFF2-40B4-BE49-F238E27FC236}">
                <a16:creationId xmlns:a16="http://schemas.microsoft.com/office/drawing/2014/main" id="{646B420C-CD64-F346-A40B-E10E664B20F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>
            <a:extLst>
              <a:ext uri="{FF2B5EF4-FFF2-40B4-BE49-F238E27FC236}">
                <a16:creationId xmlns:a16="http://schemas.microsoft.com/office/drawing/2014/main" id="{083D7B6F-B1D1-2E4E-8855-92F4EC5BF0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6244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>
            <a:extLst>
              <a:ext uri="{FF2B5EF4-FFF2-40B4-BE49-F238E27FC236}">
                <a16:creationId xmlns:a16="http://schemas.microsoft.com/office/drawing/2014/main" id="{CBDC9F82-77B4-DC4E-A145-EFEE551ED3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B58416A-5D67-FD40-B84C-4CA8CC885238}" type="slidenum">
              <a:rPr lang="en-US" altLang="en-US" smtClean="0"/>
              <a:pPr>
                <a:spcBef>
                  <a:spcPct val="0"/>
                </a:spcBef>
              </a:pPr>
              <a:t>33</a:t>
            </a:fld>
            <a:endParaRPr lang="en-US" altLang="en-US"/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AB9A8DF9-DDE3-844E-B3D0-1B8DFCD167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>
            <a:extLst>
              <a:ext uri="{FF2B5EF4-FFF2-40B4-BE49-F238E27FC236}">
                <a16:creationId xmlns:a16="http://schemas.microsoft.com/office/drawing/2014/main" id="{304AC8D5-5972-7C4D-A3AF-989C60A353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29197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>
            <a:extLst>
              <a:ext uri="{FF2B5EF4-FFF2-40B4-BE49-F238E27FC236}">
                <a16:creationId xmlns:a16="http://schemas.microsoft.com/office/drawing/2014/main" id="{48A0A9A7-1C75-ED4C-A569-33B576ED4375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/>
            <a:fld id="{6AAB6DE1-9B2F-6241-A6F3-7647CE8DD3BD}" type="slidenum">
              <a:rPr lang="fr-FR" altLang="fr-FR" sz="1200"/>
              <a:pPr algn="r" eaLnBrk="1" hangingPunct="1"/>
              <a:t>34</a:t>
            </a:fld>
            <a:endParaRPr lang="fr-FR" altLang="fr-FR" sz="1200"/>
          </a:p>
        </p:txBody>
      </p:sp>
      <p:sp>
        <p:nvSpPr>
          <p:cNvPr id="15362" name="Rectangle 2">
            <a:extLst>
              <a:ext uri="{FF2B5EF4-FFF2-40B4-BE49-F238E27FC236}">
                <a16:creationId xmlns:a16="http://schemas.microsoft.com/office/drawing/2014/main" id="{6DA286A9-3FA2-3345-978D-68FE6418251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F22D133D-4C93-134E-867D-D5B2684E1B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1964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>
            <a:extLst>
              <a:ext uri="{FF2B5EF4-FFF2-40B4-BE49-F238E27FC236}">
                <a16:creationId xmlns:a16="http://schemas.microsoft.com/office/drawing/2014/main" id="{24DE6C85-35AF-CE44-AE2D-F16D6C53B7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57FC68E-BED2-6441-94E9-248607A7824E}" type="slidenum">
              <a:rPr lang="en-US" altLang="en-US" smtClean="0"/>
              <a:pPr>
                <a:spcBef>
                  <a:spcPct val="0"/>
                </a:spcBef>
              </a:pPr>
              <a:t>35</a:t>
            </a:fld>
            <a:endParaRPr lang="en-US" altLang="en-US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55D9DCDD-CC36-474C-B46B-067751A826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" y="742950"/>
            <a:ext cx="6604000" cy="3714750"/>
          </a:xfrm>
          <a:solidFill>
            <a:srgbClr val="FFFFFF"/>
          </a:solidFill>
          <a:ln/>
        </p:spPr>
      </p:sp>
      <p:sp>
        <p:nvSpPr>
          <p:cNvPr id="250883" name="Rectangle 3">
            <a:extLst>
              <a:ext uri="{FF2B5EF4-FFF2-40B4-BE49-F238E27FC236}">
                <a16:creationId xmlns:a16="http://schemas.microsoft.com/office/drawing/2014/main" id="{3BF1A445-EF23-AA4B-9F0D-1130571260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05350"/>
            <a:ext cx="4981575" cy="44577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8667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576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>
            <a:extLst>
              <a:ext uri="{FF2B5EF4-FFF2-40B4-BE49-F238E27FC236}">
                <a16:creationId xmlns:a16="http://schemas.microsoft.com/office/drawing/2014/main" id="{92553117-6C4C-4C40-B847-ED5D8C286C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8A7FCBD-547E-BD45-BDE1-EABA549F945E}" type="slidenum">
              <a:rPr lang="en-US" altLang="en-US" smtClean="0"/>
              <a:pPr>
                <a:spcBef>
                  <a:spcPct val="0"/>
                </a:spcBef>
              </a:pPr>
              <a:t>36</a:t>
            </a:fld>
            <a:endParaRPr lang="en-US" altLang="en-US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39D0DB61-662C-F140-8E1F-971B7DE2AF6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5250" y="742950"/>
            <a:ext cx="6604000" cy="3714750"/>
          </a:xfrm>
          <a:solidFill>
            <a:srgbClr val="FFFFFF"/>
          </a:solidFill>
          <a:ln/>
        </p:spPr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0C380C74-2D4C-DC4C-B687-DAA9C8B9F2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05350"/>
            <a:ext cx="4981575" cy="44577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66809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873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Fundamental research has always been a driving force for innovation : 2014 = 25 years of the WWW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078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521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521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29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329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First: </a:t>
            </a:r>
            <a:r>
              <a:rPr lang="fr-FR" dirty="0" err="1"/>
              <a:t>prizes</a:t>
            </a:r>
            <a:r>
              <a:rPr lang="fr-FR" dirty="0"/>
              <a:t> (</a:t>
            </a:r>
            <a:r>
              <a:rPr lang="fr-FR" dirty="0" err="1"/>
              <a:t>even</a:t>
            </a:r>
            <a:r>
              <a:rPr lang="fr-FR" dirty="0"/>
              <a:t> more if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include</a:t>
            </a:r>
            <a:r>
              <a:rPr lang="fr-FR" dirty="0"/>
              <a:t> Nobel of course)</a:t>
            </a:r>
          </a:p>
          <a:p>
            <a:r>
              <a:rPr lang="fr-FR" dirty="0"/>
              <a:t>2</a:t>
            </a:r>
            <a:r>
              <a:rPr lang="fr-FR" baseline="30000" dirty="0"/>
              <a:t>nd</a:t>
            </a:r>
            <a:r>
              <a:rPr lang="fr-FR" dirty="0"/>
              <a:t>: www (</a:t>
            </a:r>
            <a:r>
              <a:rPr lang="fr-FR" dirty="0" err="1"/>
              <a:t>huge</a:t>
            </a:r>
            <a:r>
              <a:rPr lang="fr-FR" dirty="0"/>
              <a:t> impact… on the web </a:t>
            </a:r>
            <a:r>
              <a:rPr lang="fr-FR" dirty="0" err="1"/>
              <a:t>itself</a:t>
            </a:r>
            <a:r>
              <a:rPr lang="fr-FR" dirty="0"/>
              <a:t>)</a:t>
            </a:r>
          </a:p>
          <a:p>
            <a:r>
              <a:rPr lang="fr-FR" dirty="0"/>
              <a:t>3rd: Big Bang </a:t>
            </a:r>
            <a:r>
              <a:rPr lang="fr-FR" dirty="0" err="1"/>
              <a:t>theory</a:t>
            </a:r>
            <a:r>
              <a:rPr lang="fr-FR" dirty="0"/>
              <a:t>… (</a:t>
            </a:r>
            <a:r>
              <a:rPr lang="fr-FR" dirty="0" err="1"/>
              <a:t>well</a:t>
            </a:r>
            <a:r>
              <a:rPr lang="fr-FR" dirty="0"/>
              <a:t>, </a:t>
            </a:r>
            <a:r>
              <a:rPr lang="fr-FR" dirty="0" err="1"/>
              <a:t>we</a:t>
            </a:r>
            <a:r>
              <a:rPr lang="fr-FR" dirty="0"/>
              <a:t> are for </a:t>
            </a:r>
            <a:r>
              <a:rPr lang="fr-FR" dirty="0" err="1"/>
              <a:t>nothing</a:t>
            </a:r>
            <a:r>
              <a:rPr lang="fr-FR" dirty="0"/>
              <a:t> in </a:t>
            </a:r>
            <a:r>
              <a:rPr lang="fr-FR" dirty="0" err="1"/>
              <a:t>there</a:t>
            </a:r>
            <a:r>
              <a:rPr lang="fr-FR" dirty="0"/>
              <a:t>!)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BCCBC1-0880-C740-8A84-2C65D9021E2C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652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</p:spPr>
        <p:txBody>
          <a:bodyPr anchor="t"/>
          <a:lstStyle>
            <a:lvl1pPr algn="l">
              <a:defRPr sz="27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889647"/>
            <a:ext cx="6135687" cy="1225154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EAAF8-80E7-154E-A872-7B7B4669E733}" type="datetimeFigureOut">
              <a:rPr lang="en-US" smtClean="0"/>
              <a:t>3/18/18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EFFF-4B59-1541-8C16-7B93D39F301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06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A138131-E27A-884D-90A0-E6ABA2BBB7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2B581-F63F-D947-9A4C-C6060B54D6D3}" type="datetime1">
              <a:rPr lang="pt-PT" altLang="en-US"/>
              <a:pPr>
                <a:defRPr/>
              </a:pPr>
              <a:t>18/03/18</a:t>
            </a:fld>
            <a:endParaRPr lang="en-GB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1BC1FDE-CDD6-CB48-884B-9A0227363C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Communicating Science with the Media - Coimbra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174EB9E-0410-A945-9E53-1A480661AB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C8051-392D-D248-9E4F-FD80E602D24A}" type="slidenum">
              <a:rPr lang="en-GB" altLang="en-US"/>
              <a:pPr>
                <a:defRPr/>
              </a:pPr>
              <a:t>‹N°›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3723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440" y="180512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3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4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200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7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3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5.jp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emf"/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6.gi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jpeg"/><Relationship Id="rId11" Type="http://schemas.openxmlformats.org/officeDocument/2006/relationships/image" Target="../media/image12.png"/><Relationship Id="rId5" Type="http://schemas.openxmlformats.org/officeDocument/2006/relationships/image" Target="../media/image8.emf"/><Relationship Id="rId15" Type="http://schemas.microsoft.com/office/2007/relationships/hdphoto" Target="../media/hdphoto3.wdp"/><Relationship Id="rId10" Type="http://schemas.microsoft.com/office/2007/relationships/hdphoto" Target="../media/hdphoto2.wdp"/><Relationship Id="rId4" Type="http://schemas.openxmlformats.org/officeDocument/2006/relationships/image" Target="../media/image7.png"/><Relationship Id="rId9" Type="http://schemas.openxmlformats.org/officeDocument/2006/relationships/image" Target="../media/image11.jpeg"/><Relationship Id="rId14" Type="http://schemas.openxmlformats.org/officeDocument/2006/relationships/image" Target="../media/image1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126806"/>
              </p:ext>
            </p:extLst>
          </p:nvPr>
        </p:nvGraphicFramePr>
        <p:xfrm>
          <a:off x="-1098550" y="-411957"/>
          <a:ext cx="11341100" cy="5967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90990" y="80531"/>
            <a:ext cx="8226854" cy="705332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Helvetica Neue UltraLight"/>
                <a:cs typeface="Helvetica Neue UltraLight"/>
              </a:rPr>
              <a:t>Need to zoom in…</a:t>
            </a:r>
          </a:p>
        </p:txBody>
      </p:sp>
      <p:sp>
        <p:nvSpPr>
          <p:cNvPr id="11" name="Content Placeholder 2"/>
          <p:cNvSpPr>
            <a:spLocks noGrp="1"/>
          </p:cNvSpPr>
          <p:nvPr/>
        </p:nvSpPr>
        <p:spPr>
          <a:xfrm rot="20407329">
            <a:off x="3857264" y="857080"/>
            <a:ext cx="2046487" cy="27298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>
                <a:solidFill>
                  <a:schemeClr val="tx1"/>
                </a:solidFill>
                <a:latin typeface="Helvetica Neue UltraLight"/>
              </a:rPr>
              <a:t>Principe de Asturias Prize</a:t>
            </a:r>
          </a:p>
        </p:txBody>
      </p:sp>
      <p:sp>
        <p:nvSpPr>
          <p:cNvPr id="13" name="Content Placeholder 2"/>
          <p:cNvSpPr>
            <a:spLocks noGrp="1"/>
          </p:cNvSpPr>
          <p:nvPr/>
        </p:nvSpPr>
        <p:spPr>
          <a:xfrm rot="20407329">
            <a:off x="4594232" y="1982414"/>
            <a:ext cx="3288515" cy="27298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>
                <a:solidFill>
                  <a:schemeClr val="tx1"/>
                </a:solidFill>
                <a:latin typeface="Helvetica Neue UltraLight"/>
              </a:rPr>
              <a:t>CERN searches for 1st Web page + ILC report</a:t>
            </a:r>
          </a:p>
        </p:txBody>
      </p:sp>
      <p:sp>
        <p:nvSpPr>
          <p:cNvPr id="14" name="Content Placeholder 2"/>
          <p:cNvSpPr>
            <a:spLocks noGrp="1"/>
          </p:cNvSpPr>
          <p:nvPr/>
        </p:nvSpPr>
        <p:spPr>
          <a:xfrm rot="20407329">
            <a:off x="4189736" y="1759606"/>
            <a:ext cx="3053525" cy="27298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 err="1">
                <a:solidFill>
                  <a:schemeClr val="tx1"/>
                </a:solidFill>
                <a:latin typeface="Helvetica Neue UltraLight"/>
              </a:rPr>
              <a:t>Englert</a:t>
            </a:r>
            <a:r>
              <a:rPr lang="en-US" sz="1200" dirty="0">
                <a:solidFill>
                  <a:schemeClr val="tx1"/>
                </a:solidFill>
                <a:latin typeface="Helvetica Neue UltraLight"/>
              </a:rPr>
              <a:t>: “</a:t>
            </a:r>
            <a:r>
              <a:rPr lang="en-US" sz="1200" dirty="0">
                <a:latin typeface="Helvetica Neue UltraLight"/>
              </a:rPr>
              <a:t>many cosmic mysteries remain”</a:t>
            </a:r>
            <a:endParaRPr lang="en-US" sz="1200" dirty="0">
              <a:solidFill>
                <a:schemeClr val="tx1"/>
              </a:solidFill>
              <a:latin typeface="Helvetica Neue UltraLight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4234291" y="2541382"/>
            <a:ext cx="100788" cy="875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>
            <a:spLocks noGrp="1"/>
          </p:cNvSpPr>
          <p:nvPr/>
        </p:nvSpPr>
        <p:spPr>
          <a:xfrm rot="20407329">
            <a:off x="2706587" y="2468861"/>
            <a:ext cx="1555308" cy="27298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 err="1">
                <a:solidFill>
                  <a:schemeClr val="tx1"/>
                </a:solidFill>
                <a:latin typeface="Helvetica Neue UltraLight"/>
              </a:rPr>
              <a:t>Isolde</a:t>
            </a:r>
            <a:r>
              <a:rPr lang="en-US" sz="1200" dirty="0">
                <a:solidFill>
                  <a:schemeClr val="tx1"/>
                </a:solidFill>
                <a:latin typeface="Helvetica Neue UltraLight"/>
              </a:rPr>
              <a:t> exotic atoms</a:t>
            </a:r>
          </a:p>
        </p:txBody>
      </p:sp>
      <p:sp>
        <p:nvSpPr>
          <p:cNvPr id="16" name="Content Placeholder 2"/>
          <p:cNvSpPr>
            <a:spLocks noGrp="1"/>
          </p:cNvSpPr>
          <p:nvPr/>
        </p:nvSpPr>
        <p:spPr>
          <a:xfrm rot="20407329">
            <a:off x="5515551" y="2439265"/>
            <a:ext cx="1837557" cy="27298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>
                <a:solidFill>
                  <a:schemeClr val="tx1"/>
                </a:solidFill>
                <a:latin typeface="Helvetica Neue UltraLight"/>
              </a:rPr>
              <a:t>NeXT first webpage…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3227669" y="4173679"/>
            <a:ext cx="4613120" cy="31569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200" dirty="0">
                <a:latin typeface="Helvetica Neue UltraLight"/>
              </a:rPr>
              <a:t>Key words: “CERN” &amp; “LHC”- </a:t>
            </a:r>
            <a:r>
              <a:rPr lang="en-US" sz="1200" dirty="0" err="1">
                <a:solidFill>
                  <a:srgbClr val="FF6600"/>
                </a:solidFill>
                <a:latin typeface="Helvetica Neue UltraLight"/>
              </a:rPr>
              <a:t>Fermilab</a:t>
            </a:r>
            <a:endParaRPr lang="en-US" sz="1200" dirty="0">
              <a:solidFill>
                <a:srgbClr val="FF6600"/>
              </a:solidFill>
              <a:latin typeface="Helvetica Neue UltraLight"/>
            </a:endParaRPr>
          </a:p>
        </p:txBody>
      </p:sp>
      <p:sp>
        <p:nvSpPr>
          <p:cNvPr id="12" name="Content Placeholder 2"/>
          <p:cNvSpPr>
            <a:spLocks noGrp="1"/>
          </p:cNvSpPr>
          <p:nvPr/>
        </p:nvSpPr>
        <p:spPr>
          <a:xfrm rot="20407329">
            <a:off x="2288708" y="1434748"/>
            <a:ext cx="1446277" cy="27298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>
                <a:solidFill>
                  <a:schemeClr val="tx1"/>
                </a:solidFill>
                <a:latin typeface="Helvetica Neue UltraLight"/>
              </a:rPr>
              <a:t>www: 20 years</a:t>
            </a:r>
          </a:p>
        </p:txBody>
      </p:sp>
    </p:spTree>
    <p:extLst>
      <p:ext uri="{BB962C8B-B14F-4D97-AF65-F5344CB8AC3E}">
        <p14:creationId xmlns:p14="http://schemas.microsoft.com/office/powerpoint/2010/main" val="394391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24" grpId="0" animBg="1"/>
      <p:bldP spid="16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4" name="Rectangle 17"/>
          <p:cNvSpPr txBox="1">
            <a:spLocks noChangeArrowheads="1"/>
          </p:cNvSpPr>
          <p:nvPr/>
        </p:nvSpPr>
        <p:spPr bwMode="auto">
          <a:xfrm>
            <a:off x="4007696" y="188145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000" dirty="0">
                <a:solidFill>
                  <a:srgbClr val="000000"/>
                </a:solidFill>
                <a:latin typeface="Helvetica Neue UltraLight" charset="0"/>
                <a:cs typeface="Helvetica Neue UltraLight" charset="0"/>
              </a:rPr>
              <a:t>First!...</a:t>
            </a:r>
          </a:p>
          <a:p>
            <a:pPr eaLnBrk="1" hangingPunct="1"/>
            <a:endParaRPr lang="en-US" sz="3000" dirty="0">
              <a:solidFill>
                <a:srgbClr val="000000"/>
              </a:solidFill>
              <a:latin typeface="Helvetica Neue UltraLight" charset="0"/>
              <a:cs typeface="Helvetica Neue UltraLight" charset="0"/>
            </a:endParaRPr>
          </a:p>
          <a:p>
            <a:pPr eaLnBrk="1" hangingPunct="1"/>
            <a:r>
              <a:rPr lang="en-US" dirty="0">
                <a:solidFill>
                  <a:srgbClr val="000000"/>
                </a:solidFill>
                <a:latin typeface="Helvetica Neue UltraLight" charset="0"/>
                <a:cs typeface="Helvetica Neue UltraLight" charset="0"/>
              </a:rPr>
              <a:t>But web and big bang theory very high:</a:t>
            </a:r>
          </a:p>
          <a:p>
            <a:pPr eaLnBrk="1" hangingPunct="1"/>
            <a:r>
              <a:rPr lang="en-US" dirty="0">
                <a:solidFill>
                  <a:srgbClr val="000000"/>
                </a:solidFill>
                <a:latin typeface="Helvetica Neue UltraLight" charset="0"/>
                <a:cs typeface="Helvetica Neue UltraLight" charset="0"/>
              </a:rPr>
              <a:t>What does-it tell us?</a:t>
            </a:r>
          </a:p>
          <a:p>
            <a:pPr eaLnBrk="1" hangingPunct="1"/>
            <a:endParaRPr lang="en-US" dirty="0">
              <a:solidFill>
                <a:srgbClr val="000000"/>
              </a:solidFill>
              <a:latin typeface="Helvetica Neue UltraLight" charset="0"/>
              <a:cs typeface="Helvetica Neue UltraLight" charset="0"/>
            </a:endParaRPr>
          </a:p>
          <a:p>
            <a:pPr marL="342900" indent="-342900" eaLnBrk="1" hangingPunct="1"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Helvetica Neue UltraLight" charset="0"/>
                <a:cs typeface="Helvetica Neue UltraLight" charset="0"/>
              </a:rPr>
              <a:t>Science is important to the public</a:t>
            </a:r>
          </a:p>
          <a:p>
            <a:pPr marL="342900" indent="-342900" eaLnBrk="1" hangingPunct="1"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Helvetica Neue UltraLight" charset="0"/>
                <a:cs typeface="Helvetica Neue UltraLight" charset="0"/>
              </a:rPr>
              <a:t>Geeks are our best friends</a:t>
            </a:r>
          </a:p>
          <a:p>
            <a:pPr marL="342900" indent="-342900" eaLnBrk="1" hangingPunct="1"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Helvetica Neue UltraLight" charset="0"/>
                <a:cs typeface="Helvetica Neue UltraLight" charset="0"/>
              </a:rPr>
              <a:t>It can be fun!</a:t>
            </a:r>
          </a:p>
          <a:p>
            <a:pPr marL="342900" indent="-342900" eaLnBrk="1" hangingPunct="1">
              <a:buFontTx/>
              <a:buChar char="-"/>
            </a:pPr>
            <a:r>
              <a:rPr lang="en-US" dirty="0">
                <a:solidFill>
                  <a:srgbClr val="000000"/>
                </a:solidFill>
                <a:latin typeface="Helvetica Neue UltraLight" charset="0"/>
                <a:cs typeface="Helvetica Neue UltraLight" charset="0"/>
              </a:rPr>
              <a:t>Not every story is driven by</a:t>
            </a:r>
          </a:p>
          <a:p>
            <a:pPr eaLnBrk="1" hangingPunct="1"/>
            <a:r>
              <a:rPr lang="en-US" dirty="0">
                <a:solidFill>
                  <a:srgbClr val="000000"/>
                </a:solidFill>
                <a:latin typeface="Helvetica Neue UltraLight" charset="0"/>
                <a:cs typeface="Helvetica Neue UltraLight" charset="0"/>
              </a:rPr>
              <a:t>press releases (and not even by us!)</a:t>
            </a:r>
          </a:p>
          <a:p>
            <a:pPr eaLnBrk="1" hangingPunct="1"/>
            <a:endParaRPr lang="en-US" dirty="0">
              <a:solidFill>
                <a:srgbClr val="000000"/>
              </a:solidFill>
              <a:latin typeface="Helvetica Neue UltraLight" charset="0"/>
              <a:cs typeface="Helvetica Neue UltraLight" charset="0"/>
            </a:endParaRPr>
          </a:p>
          <a:p>
            <a:pPr eaLnBrk="1" hangingPunct="1"/>
            <a:endParaRPr lang="en-US" dirty="0">
              <a:solidFill>
                <a:srgbClr val="000000"/>
              </a:solidFill>
              <a:latin typeface="Helvetica Neue UltraLight" charset="0"/>
              <a:cs typeface="Helvetica Neue UltraLight" charset="0"/>
            </a:endParaRPr>
          </a:p>
          <a:p>
            <a:pPr eaLnBrk="1" hangingPunct="1"/>
            <a:endParaRPr lang="en-US" sz="3000" dirty="0">
              <a:solidFill>
                <a:srgbClr val="000000"/>
              </a:solidFill>
              <a:latin typeface="Helvetica Neue UltraLight" charset="0"/>
              <a:cs typeface="Helvetica Neue UltraLight" charset="0"/>
            </a:endParaRPr>
          </a:p>
          <a:p>
            <a:pPr eaLnBrk="1" hangingPunct="1"/>
            <a:endParaRPr lang="en-US" sz="3000" dirty="0">
              <a:solidFill>
                <a:srgbClr val="000000"/>
              </a:solidFill>
              <a:latin typeface="Helvetica Neue UltraLight" charset="0"/>
              <a:cs typeface="Helvetica Neue UltraLight" charset="0"/>
            </a:endParaRPr>
          </a:p>
          <a:p>
            <a:pPr eaLnBrk="1" hangingPunct="1"/>
            <a:endParaRPr lang="en-US" sz="3000" dirty="0">
              <a:solidFill>
                <a:srgbClr val="000000"/>
              </a:solidFill>
              <a:latin typeface="Helvetica Neue UltraLight" charset="0"/>
              <a:cs typeface="Helvetica Neue UltraLight" charset="0"/>
            </a:endParaRPr>
          </a:p>
        </p:txBody>
      </p:sp>
      <p:pic>
        <p:nvPicPr>
          <p:cNvPr id="5" name="Picture 4" descr="Nobel_medal_dsc0617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00" y="584205"/>
            <a:ext cx="2520000" cy="2520000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1152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659556379"/>
              </p:ext>
            </p:extLst>
          </p:nvPr>
        </p:nvGraphicFramePr>
        <p:xfrm>
          <a:off x="203200" y="1368000"/>
          <a:ext cx="8801100" cy="2927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ZoneTexte 19"/>
          <p:cNvSpPr txBox="1"/>
          <p:nvPr/>
        </p:nvSpPr>
        <p:spPr>
          <a:xfrm>
            <a:off x="3360574" y="1123944"/>
            <a:ext cx="307777" cy="698907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pPr algn="r"/>
            <a:r>
              <a:rPr lang="en-GB" sz="800" dirty="0">
                <a:solidFill>
                  <a:srgbClr val="FF0000"/>
                </a:solidFill>
              </a:rPr>
              <a:t>Weasel story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3200" y="101399"/>
            <a:ext cx="851319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Font typeface="Arial"/>
              <a:buNone/>
            </a:pPr>
            <a:r>
              <a:rPr lang="en-US" sz="3000" b="1" dirty="0">
                <a:solidFill>
                  <a:srgbClr val="000000"/>
                </a:solidFill>
                <a:latin typeface="Helvetica Neue UltraLight"/>
              </a:rPr>
              <a:t>Media coverage – </a:t>
            </a:r>
            <a:r>
              <a:rPr lang="en-US" sz="3000" b="1" dirty="0">
                <a:solidFill>
                  <a:srgbClr val="0055A0"/>
                </a:solidFill>
                <a:latin typeface="Helvetica Neue UltraLight"/>
              </a:rPr>
              <a:t>Press cuttings 2016 </a:t>
            </a:r>
          </a:p>
          <a:p>
            <a:pPr marL="36576" indent="0">
              <a:buFont typeface="Arial"/>
              <a:buNone/>
            </a:pPr>
            <a:r>
              <a:rPr lang="en-US" sz="2000" b="1" dirty="0">
                <a:solidFill>
                  <a:srgbClr val="0055A0"/>
                </a:solidFill>
                <a:latin typeface="Helvetica Neue UltraLight"/>
              </a:rPr>
              <a:t>(CERN, LHC and related keywords)</a:t>
            </a:r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685800" y="465481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Retreat 2016</a:t>
            </a:r>
          </a:p>
        </p:txBody>
      </p:sp>
    </p:spTree>
    <p:extLst>
      <p:ext uri="{BB962C8B-B14F-4D97-AF65-F5344CB8AC3E}">
        <p14:creationId xmlns:p14="http://schemas.microsoft.com/office/powerpoint/2010/main" val="3208696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124681_1143877968968673_1960705740450918440_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200" y="266700"/>
            <a:ext cx="2883826" cy="3983414"/>
          </a:xfrm>
          <a:prstGeom prst="rect">
            <a:avLst/>
          </a:prstGeom>
        </p:spPr>
      </p:pic>
      <p:pic>
        <p:nvPicPr>
          <p:cNvPr id="3" name="Picture 2" descr="charliehebdo-logo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9922">
            <a:off x="6594033" y="3567904"/>
            <a:ext cx="2349500" cy="12540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9100" y="3227685"/>
            <a:ext cx="4254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‘</a:t>
            </a:r>
            <a:r>
              <a:rPr lang="en-US" dirty="0" err="1"/>
              <a:t>Weaselgate</a:t>
            </a:r>
            <a:r>
              <a:rPr lang="en-US" dirty="0"/>
              <a:t>’: First time we have results one can see with naked eyes</a:t>
            </a:r>
            <a:r>
              <a:rPr lang="is-IS" dirty="0"/>
              <a:t>…</a:t>
            </a:r>
            <a:endParaRPr lang="en-US" dirty="0"/>
          </a:p>
        </p:txBody>
      </p:sp>
      <p:pic>
        <p:nvPicPr>
          <p:cNvPr id="4" name="Picture 3" descr="lhc10-702x33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8300"/>
            <a:ext cx="4749573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238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ght-sabr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10" b="10458"/>
          <a:stretch/>
        </p:blipFill>
        <p:spPr>
          <a:xfrm>
            <a:off x="-23563" y="0"/>
            <a:ext cx="9167563" cy="4453463"/>
          </a:xfrm>
          <a:prstGeom prst="rect">
            <a:avLst/>
          </a:prstGeom>
        </p:spPr>
      </p:pic>
      <p:sp>
        <p:nvSpPr>
          <p:cNvPr id="19" name="Rectangle 17"/>
          <p:cNvSpPr txBox="1">
            <a:spLocks noChangeArrowheads="1"/>
          </p:cNvSpPr>
          <p:nvPr/>
        </p:nvSpPr>
        <p:spPr bwMode="auto">
          <a:xfrm>
            <a:off x="186263" y="161528"/>
            <a:ext cx="844126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000" dirty="0">
                <a:solidFill>
                  <a:schemeClr val="bg1"/>
                </a:solidFill>
                <a:latin typeface="Helvetica Neue UltraLight" charset="0"/>
                <a:cs typeface="Helvetica Neue UltraLight" charset="0"/>
              </a:rPr>
              <a:t>Our top story ever on the web and social media…</a:t>
            </a:r>
          </a:p>
        </p:txBody>
      </p:sp>
      <p:sp>
        <p:nvSpPr>
          <p:cNvPr id="20" name="Rectangle 17"/>
          <p:cNvSpPr txBox="1">
            <a:spLocks noChangeArrowheads="1"/>
          </p:cNvSpPr>
          <p:nvPr/>
        </p:nvSpPr>
        <p:spPr bwMode="auto">
          <a:xfrm>
            <a:off x="4292594" y="3709694"/>
            <a:ext cx="844126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000" dirty="0">
                <a:solidFill>
                  <a:schemeClr val="bg1"/>
                </a:solidFill>
                <a:latin typeface="Helvetica Neue UltraLight" charset="0"/>
                <a:cs typeface="Helvetica Neue UltraLight" charset="0"/>
              </a:rPr>
              <a:t>…was our 2015 April fools’ s </a:t>
            </a:r>
          </a:p>
        </p:txBody>
      </p:sp>
    </p:spTree>
    <p:extLst>
      <p:ext uri="{BB962C8B-B14F-4D97-AF65-F5344CB8AC3E}">
        <p14:creationId xmlns:p14="http://schemas.microsoft.com/office/powerpoint/2010/main" val="3798631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6623F67E-1E82-D741-94F0-88572358FB3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7362" y="-251791"/>
            <a:ext cx="5373290" cy="182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fr-FR" altLang="fr-FR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Media – </a:t>
            </a:r>
            <a:r>
              <a:rPr lang="fr-FR" altLang="fr-FR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who</a:t>
            </a:r>
            <a:r>
              <a:rPr lang="fr-FR" altLang="fr-FR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are </a:t>
            </a:r>
            <a:r>
              <a:rPr lang="fr-FR" altLang="fr-FR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they</a:t>
            </a:r>
            <a:r>
              <a:rPr lang="fr-FR" altLang="fr-FR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</a:t>
            </a:r>
            <a:endParaRPr lang="fr-FR" altLang="fr-FR" sz="2400" b="1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7CF9C42A-4F1A-3847-A3F4-22367ECFAA0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0309" y="1050114"/>
            <a:ext cx="7858073" cy="360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TV/Radio: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easily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reach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out to million people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depending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the profile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Daily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newspapers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: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often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 few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hundred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thousand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copies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Local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press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– a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thousand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copies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often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– but important!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But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traditional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media are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dying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: free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newspapers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(not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always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good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quality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), online media and social media more and more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taking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over.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2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At CERN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we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deal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with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different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profiles: science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journalists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generalists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and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press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agencies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, local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press</a:t>
            </a:r>
            <a:endParaRPr lang="fr-FR" altLang="fr-FR" sz="18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1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Constraints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: media are in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competition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(scoop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important), embargo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common</a:t>
            </a:r>
            <a:b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</a:b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practice for science stories, Time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important!... 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Think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DEADLINE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0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0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7652" name="Text Box 5">
            <a:extLst>
              <a:ext uri="{FF2B5EF4-FFF2-40B4-BE49-F238E27FC236}">
                <a16:creationId xmlns:a16="http://schemas.microsoft.com/office/drawing/2014/main" id="{4362DFC0-C47D-564F-AA57-4B2FF6148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794" y="40302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  <p:pic>
        <p:nvPicPr>
          <p:cNvPr id="5" name="Picture 7" descr="newspaper_stack.jpg">
            <a:extLst>
              <a:ext uri="{FF2B5EF4-FFF2-40B4-BE49-F238E27FC236}">
                <a16:creationId xmlns:a16="http://schemas.microsoft.com/office/drawing/2014/main" id="{6E8E2AA8-4E1C-6243-9B26-391531262E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265" y="94181"/>
            <a:ext cx="2134709" cy="205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526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18068F2C-FF24-A84E-9A3D-49017F395E8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74839" y="-72419"/>
            <a:ext cx="8504117" cy="182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The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journalist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: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who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he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b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</a:b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and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what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does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she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/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he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want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 </a:t>
            </a:r>
            <a:endParaRPr lang="fr-FR" altLang="fr-FR" sz="1600" b="1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B8054B89-F58F-1740-BE87-E4641217447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028648" y="1519036"/>
            <a:ext cx="7267213" cy="363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Works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mostly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alone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–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very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independant</a:t>
            </a:r>
            <a:endParaRPr lang="fr-FR" altLang="fr-FR" sz="135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Curious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interested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in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learning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new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things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and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meet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people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Always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in a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hurry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(and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will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receive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50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press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releases a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day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…)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Often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knows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more about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littereature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and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politics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than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science!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Thinks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/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she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knows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everything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–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does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not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easily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accept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his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/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her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mistakes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;)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More end more a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freelancer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– and not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particularly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well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paid</a:t>
            </a:r>
            <a:endParaRPr lang="fr-FR" altLang="fr-FR" sz="135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35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A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press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release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first of all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here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to HELP the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journalist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(must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to the point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then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/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she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can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understand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and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fast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)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The news value must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obvious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(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because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/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she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will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need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to ‘</a:t>
            </a:r>
            <a:r>
              <a:rPr lang="fr-FR" altLang="fr-FR" sz="135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sell</a:t>
            </a:r>
            <a:r>
              <a:rPr lang="fr-FR" altLang="fr-FR" sz="135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’ the story to the editor)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35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Aft>
                <a:spcPct val="20000"/>
              </a:spcAft>
            </a:pPr>
            <a:endParaRPr lang="fr-FR" altLang="fr-FR" sz="18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Aft>
                <a:spcPct val="20000"/>
              </a:spcAft>
            </a:pPr>
            <a:endParaRPr lang="fr-FR" altLang="fr-FR" sz="18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spcAft>
                <a:spcPct val="20000"/>
              </a:spcAft>
            </a:pPr>
            <a:endParaRPr lang="fr-FR" altLang="fr-FR" sz="135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1748" name="Text Box 5">
            <a:extLst>
              <a:ext uri="{FF2B5EF4-FFF2-40B4-BE49-F238E27FC236}">
                <a16:creationId xmlns:a16="http://schemas.microsoft.com/office/drawing/2014/main" id="{335F0293-EB88-8B47-8F7A-DAB563634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794" y="40302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</p:spTree>
    <p:extLst>
      <p:ext uri="{BB962C8B-B14F-4D97-AF65-F5344CB8AC3E}">
        <p14:creationId xmlns:p14="http://schemas.microsoft.com/office/powerpoint/2010/main" val="166206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>
            <a:extLst>
              <a:ext uri="{FF2B5EF4-FFF2-40B4-BE49-F238E27FC236}">
                <a16:creationId xmlns:a16="http://schemas.microsoft.com/office/drawing/2014/main" id="{FFA5399A-67C6-734D-97A8-E78FBAB8A2A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84313" y="-329597"/>
            <a:ext cx="8441635" cy="182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fr-FR" altLang="fr-FR" sz="44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What</a:t>
            </a:r>
            <a:r>
              <a:rPr lang="fr-FR" altLang="fr-FR" sz="44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are the </a:t>
            </a:r>
            <a:r>
              <a:rPr lang="fr-FR" altLang="fr-FR" sz="44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readers</a:t>
            </a:r>
            <a:r>
              <a:rPr lang="fr-FR" altLang="fr-FR" sz="44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44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interested</a:t>
            </a:r>
            <a:r>
              <a:rPr lang="fr-FR" altLang="fr-FR" sz="44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in?</a:t>
            </a:r>
            <a:endParaRPr lang="fr-FR" altLang="fr-FR" sz="2000" b="1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0483" name="Text Box 4">
            <a:extLst>
              <a:ext uri="{FF2B5EF4-FFF2-40B4-BE49-F238E27FC236}">
                <a16:creationId xmlns:a16="http://schemas.microsoft.com/office/drawing/2014/main" id="{6DFA7E87-4BDA-A842-BB9C-4E312DCE5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4366" y="3921919"/>
            <a:ext cx="1512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  <p:sp>
        <p:nvSpPr>
          <p:cNvPr id="20484" name="Text Box 5">
            <a:extLst>
              <a:ext uri="{FF2B5EF4-FFF2-40B4-BE49-F238E27FC236}">
                <a16:creationId xmlns:a16="http://schemas.microsoft.com/office/drawing/2014/main" id="{F73C1ECC-8D32-DD42-B74B-D0B1772CD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794" y="40302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2A10C3E1-75BC-304E-86CC-9B1AA4CE0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12" y="1304802"/>
            <a:ext cx="4950957" cy="3227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r>
              <a:rPr lang="fr-FR" altLang="fr-FR" sz="20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. That </a:t>
            </a:r>
            <a:r>
              <a:rPr lang="fr-FR" altLang="fr-FR" sz="20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20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20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easy</a:t>
            </a:r>
            <a:r>
              <a:rPr lang="fr-FR" altLang="fr-FR" sz="20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: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r>
              <a:rPr lang="fr-FR" altLang="fr-FR" sz="20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 good story </a:t>
            </a:r>
            <a:r>
              <a:rPr lang="fr-FR" altLang="fr-FR" sz="20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20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first of all </a:t>
            </a:r>
            <a:r>
              <a:rPr lang="fr-FR" altLang="fr-FR" sz="2000" u="sng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close</a:t>
            </a:r>
            <a:r>
              <a:rPr lang="fr-FR" altLang="fr-FR" sz="20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r>
              <a:rPr lang="fr-FR" altLang="fr-FR" sz="20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to the </a:t>
            </a:r>
            <a:r>
              <a:rPr lang="fr-FR" altLang="fr-FR" sz="20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reader</a:t>
            </a:r>
            <a:r>
              <a:rPr lang="fr-FR" altLang="fr-FR" sz="20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endParaRPr lang="fr-FR" altLang="fr-FR" sz="20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Example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: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sthg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in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my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city more important 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than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sthg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in a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remote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part of the world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endParaRPr lang="fr-FR" altLang="fr-FR" sz="16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Today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more important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than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last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year</a:t>
            </a:r>
            <a:endParaRPr lang="fr-FR" altLang="fr-FR" sz="16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endParaRPr lang="fr-FR" altLang="fr-FR" sz="16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It touches people if the story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about 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Font typeface="Arial"/>
              <a:buNone/>
            </a:pP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them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or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their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close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friends</a:t>
            </a:r>
            <a:endParaRPr lang="fr-FR" altLang="fr-FR" sz="11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7399AA3-07AE-B040-9472-267421E07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012" y="1172281"/>
            <a:ext cx="3020422" cy="302042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2F70FAF-AA80-3349-83CD-DA91DC37EF88}"/>
              </a:ext>
            </a:extLst>
          </p:cNvPr>
          <p:cNvSpPr txBox="1"/>
          <p:nvPr/>
        </p:nvSpPr>
        <p:spPr>
          <a:xfrm>
            <a:off x="5645428" y="103367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Distance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8F2E81C-7411-814B-9300-154FEB48A216}"/>
              </a:ext>
            </a:extLst>
          </p:cNvPr>
          <p:cNvSpPr txBox="1"/>
          <p:nvPr/>
        </p:nvSpPr>
        <p:spPr>
          <a:xfrm>
            <a:off x="7507358" y="2457958"/>
            <a:ext cx="689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Time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62718F9-6306-1F42-8E38-802FE4E1FD48}"/>
              </a:ext>
            </a:extLst>
          </p:cNvPr>
          <p:cNvSpPr txBox="1"/>
          <p:nvPr/>
        </p:nvSpPr>
        <p:spPr>
          <a:xfrm>
            <a:off x="5662797" y="3971474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Emotional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42E856-0EF8-9A4F-9FB3-EA504AB34CE0}"/>
              </a:ext>
            </a:extLst>
          </p:cNvPr>
          <p:cNvSpPr txBox="1"/>
          <p:nvPr/>
        </p:nvSpPr>
        <p:spPr>
          <a:xfrm>
            <a:off x="4003876" y="245795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Social</a:t>
            </a:r>
          </a:p>
        </p:txBody>
      </p:sp>
    </p:spTree>
    <p:extLst>
      <p:ext uri="{BB962C8B-B14F-4D97-AF65-F5344CB8AC3E}">
        <p14:creationId xmlns:p14="http://schemas.microsoft.com/office/powerpoint/2010/main" val="31070584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699E1512-A656-4E4A-95D8-6E7E8FEF88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" t="3687" r="3809" b="4067"/>
          <a:stretch/>
        </p:blipFill>
        <p:spPr>
          <a:xfrm>
            <a:off x="6506816" y="1762539"/>
            <a:ext cx="2637183" cy="2156481"/>
          </a:xfrm>
          <a:prstGeom prst="rect">
            <a:avLst/>
          </a:prstGeom>
        </p:spPr>
      </p:pic>
      <p:sp>
        <p:nvSpPr>
          <p:cNvPr id="48130" name="Rectangle 2">
            <a:extLst>
              <a:ext uri="{FF2B5EF4-FFF2-40B4-BE49-F238E27FC236}">
                <a16:creationId xmlns:a16="http://schemas.microsoft.com/office/drawing/2014/main" id="{7DB6A41F-F303-4C4D-B450-7C344AD1CA4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44556" y="-276587"/>
            <a:ext cx="8481392" cy="182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fr-FR" altLang="fr-FR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Powerful</a:t>
            </a:r>
            <a:r>
              <a:rPr lang="fr-FR" altLang="fr-FR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angles! </a:t>
            </a:r>
            <a:r>
              <a:rPr lang="fr-FR" altLang="fr-FR" sz="18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(or </a:t>
            </a:r>
            <a:r>
              <a:rPr lang="fr-FR" altLang="fr-FR" sz="18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why</a:t>
            </a:r>
            <a:r>
              <a:rPr lang="fr-FR" altLang="fr-FR" sz="18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would</a:t>
            </a:r>
            <a:r>
              <a:rPr lang="fr-FR" altLang="fr-FR" sz="18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8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we</a:t>
            </a:r>
            <a:r>
              <a:rPr lang="fr-FR" altLang="fr-FR" sz="18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do a </a:t>
            </a:r>
            <a:r>
              <a:rPr lang="fr-FR" altLang="fr-FR" sz="18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press</a:t>
            </a:r>
            <a:r>
              <a:rPr lang="fr-FR" altLang="fr-FR" sz="18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release </a:t>
            </a:r>
            <a:r>
              <a:rPr lang="fr-FR" altLang="fr-FR" sz="18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after</a:t>
            </a:r>
            <a:r>
              <a:rPr lang="fr-FR" altLang="fr-FR" sz="18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all?...)</a:t>
            </a:r>
            <a:endParaRPr lang="fr-FR" altLang="fr-FR" sz="2400" b="1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8131" name="Rectangle 3">
            <a:extLst>
              <a:ext uri="{FF2B5EF4-FFF2-40B4-BE49-F238E27FC236}">
                <a16:creationId xmlns:a16="http://schemas.microsoft.com/office/drawing/2014/main" id="{2EE75B7A-4A49-1E44-A926-7B6A3921920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3474" y="1278297"/>
            <a:ext cx="8027918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/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It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new –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very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first time –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noone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ever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achieved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this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before</a:t>
            </a:r>
            <a:endParaRPr lang="fr-FR" altLang="fr-FR" sz="16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It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completely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changes the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ladscape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of a certain area - not compatible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with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theory</a:t>
            </a:r>
            <a:endParaRPr lang="fr-FR" altLang="fr-FR" sz="16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We’ve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been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looking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for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this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for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ages</a:t>
            </a:r>
            <a:endParaRPr lang="fr-FR" altLang="fr-FR" sz="16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It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explains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something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that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was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so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far not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understood</a:t>
            </a:r>
            <a:endParaRPr lang="fr-FR" altLang="fr-FR" sz="16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want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to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clarify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something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that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wrong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in the media –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so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react</a:t>
            </a:r>
            <a:endParaRPr lang="fr-FR" altLang="fr-FR" sz="16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Because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of the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scale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: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smallest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biggest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,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most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important etc.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It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an important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milestone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of a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project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: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start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, end,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result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etc.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It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huge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technical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challenge 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It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can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have a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huge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impact on society (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think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about the web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invented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at CERN!)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have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really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nice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images to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share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…! 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It’s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official (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may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not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powerful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– but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can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be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reason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for a </a:t>
            </a:r>
            <a:r>
              <a:rPr lang="fr-FR" altLang="fr-FR" sz="16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press</a:t>
            </a:r>
            <a:r>
              <a:rPr lang="fr-FR" altLang="fr-FR" sz="16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release)</a:t>
            </a:r>
          </a:p>
          <a:p>
            <a:pPr marL="600075" lvl="1" indent="-257175">
              <a:spcAft>
                <a:spcPct val="20000"/>
              </a:spcAft>
            </a:pPr>
            <a:endParaRPr lang="fr-FR" altLang="fr-FR" sz="11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48132" name="Text Box 4">
            <a:extLst>
              <a:ext uri="{FF2B5EF4-FFF2-40B4-BE49-F238E27FC236}">
                <a16:creationId xmlns:a16="http://schemas.microsoft.com/office/drawing/2014/main" id="{44907E19-C08A-624A-8503-6D7E2002E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4366" y="3921919"/>
            <a:ext cx="1512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  <p:sp>
        <p:nvSpPr>
          <p:cNvPr id="48133" name="Text Box 5">
            <a:extLst>
              <a:ext uri="{FF2B5EF4-FFF2-40B4-BE49-F238E27FC236}">
                <a16:creationId xmlns:a16="http://schemas.microsoft.com/office/drawing/2014/main" id="{7CF7E7F7-463B-664B-8EB3-1393C5298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794" y="40302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</p:spTree>
    <p:extLst>
      <p:ext uri="{BB962C8B-B14F-4D97-AF65-F5344CB8AC3E}">
        <p14:creationId xmlns:p14="http://schemas.microsoft.com/office/powerpoint/2010/main" val="1738415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18068F2C-FF24-A84E-9A3D-49017F395E8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74839" y="-72419"/>
            <a:ext cx="8504117" cy="182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Some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key questions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journalists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will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ask</a:t>
            </a:r>
            <a:b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</a:br>
            <a:endParaRPr lang="fr-FR" altLang="fr-FR" sz="1600" b="1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B8054B89-F58F-1740-BE87-E4641217447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028648" y="1519036"/>
            <a:ext cx="7267213" cy="363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What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useful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for?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Why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important?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How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does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work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Why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new?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What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does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change for the audience?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How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much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does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it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cost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Why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Why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Why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Who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When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Where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Who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4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4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the winner / the looser?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8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Aft>
                <a:spcPct val="20000"/>
              </a:spcAft>
            </a:pPr>
            <a:endParaRPr lang="fr-FR" altLang="fr-FR" sz="18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spcAft>
                <a:spcPct val="20000"/>
              </a:spcAft>
            </a:pPr>
            <a:endParaRPr lang="fr-FR" altLang="fr-FR" sz="135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1748" name="Text Box 5">
            <a:extLst>
              <a:ext uri="{FF2B5EF4-FFF2-40B4-BE49-F238E27FC236}">
                <a16:creationId xmlns:a16="http://schemas.microsoft.com/office/drawing/2014/main" id="{335F0293-EB88-8B47-8F7A-DAB5636349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794" y="40302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</p:spTree>
    <p:extLst>
      <p:ext uri="{BB962C8B-B14F-4D97-AF65-F5344CB8AC3E}">
        <p14:creationId xmlns:p14="http://schemas.microsoft.com/office/powerpoint/2010/main" val="3727044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808" y="0"/>
            <a:ext cx="3049192" cy="4464000"/>
          </a:xfrm>
          <a:prstGeom prst="rect">
            <a:avLst/>
          </a:prstGeom>
        </p:spPr>
      </p:pic>
      <p:sp>
        <p:nvSpPr>
          <p:cNvPr id="6" name="Rectangle 17"/>
          <p:cNvSpPr txBox="1">
            <a:spLocks noChangeArrowheads="1"/>
          </p:cNvSpPr>
          <p:nvPr/>
        </p:nvSpPr>
        <p:spPr bwMode="auto">
          <a:xfrm>
            <a:off x="360855" y="2419766"/>
            <a:ext cx="5017830" cy="1575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  How Did the Higgs Boson </a:t>
            </a:r>
          </a:p>
          <a:p>
            <a:r>
              <a:rPr lang="en-US" sz="3000" dirty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Become a Rock Star?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192" y="0"/>
            <a:ext cx="3651561" cy="446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049192" cy="4464000"/>
          </a:xfrm>
          <a:prstGeom prst="rect">
            <a:avLst/>
          </a:prstGeom>
        </p:spPr>
      </p:pic>
      <p:pic>
        <p:nvPicPr>
          <p:cNvPr id="10" name="Image 2" descr="LeMonde_20120705_QUO.p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4815">
            <a:off x="7298021" y="421544"/>
            <a:ext cx="900000" cy="128309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Content Placeholder 3" descr="sun-1.jpg"/>
          <p:cNvPicPr>
            <a:picLocks noGrp="1"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83000"/>
                    </a14:imgEffect>
                    <a14:imgEffect>
                      <a14:brightnessContrast bright="-20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8710">
            <a:off x="7775523" y="2622048"/>
            <a:ext cx="825437" cy="10800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rockstar_image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685" y="1926749"/>
            <a:ext cx="603153" cy="792000"/>
          </a:xfrm>
          <a:prstGeom prst="rect">
            <a:avLst/>
          </a:prstGeom>
        </p:spPr>
      </p:pic>
      <p:pic>
        <p:nvPicPr>
          <p:cNvPr id="2" name="Picture 1" descr="6a00e5500b4a6488330167683b0b80970b.png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5766">
            <a:off x="1139028" y="1261367"/>
            <a:ext cx="823611" cy="1080000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portada_NewYorkTimes.pn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5023">
            <a:off x="4044951" y="3422101"/>
            <a:ext cx="1608511" cy="1080000"/>
          </a:xfrm>
          <a:prstGeom prst="rect">
            <a:avLst/>
          </a:prstGeom>
          <a:ln>
            <a:solidFill>
              <a:schemeClr val="accent1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portada_TheGuardian.png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14019">
            <a:off x="5140955" y="3569026"/>
            <a:ext cx="1440000" cy="917095"/>
          </a:xfrm>
          <a:prstGeom prst="rect">
            <a:avLst/>
          </a:prstGeom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1" descr="Liberation_5juillet2012.pdf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821" y="3353285"/>
            <a:ext cx="810963" cy="11476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-146050" y="1803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4" name="Picture 13" descr="images.jpg"/>
          <p:cNvPicPr>
            <a:picLocks noChangeAspect="1"/>
          </p:cNvPicPr>
          <p:nvPr/>
        </p:nvPicPr>
        <p:blipFill>
          <a:blip r:embed="rId14" cstate="screen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950" y="1150346"/>
            <a:ext cx="713394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 descr="F1.medium.gif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55" y="2844058"/>
            <a:ext cx="1080000" cy="13734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59719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BCA38FB3-891F-4240-AE1E-62B002615B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3339" y="280001"/>
            <a:ext cx="8004313" cy="1829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fr-FR" altLang="fr-FR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Preparing</a:t>
            </a:r>
            <a:r>
              <a:rPr lang="fr-FR" altLang="fr-FR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 </a:t>
            </a:r>
            <a:r>
              <a:rPr lang="fr-FR" altLang="fr-FR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press</a:t>
            </a:r>
            <a:r>
              <a:rPr lang="fr-FR" altLang="fr-FR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release</a:t>
            </a:r>
            <a:br>
              <a:rPr lang="fr-FR" altLang="fr-FR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</a:br>
            <a:r>
              <a:rPr lang="fr-FR" altLang="fr-FR" sz="3600" b="1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Some</a:t>
            </a:r>
            <a:r>
              <a:rPr lang="fr-FR" altLang="fr-FR" sz="36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key questions</a:t>
            </a:r>
            <a:endParaRPr lang="fr-FR" altLang="fr-FR" sz="2400" b="1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699806CE-E32D-3048-B7C5-A04824EBE43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935884" y="2109991"/>
            <a:ext cx="6426994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7500" lnSpcReduction="20000"/>
          </a:bodyPr>
          <a:lstStyle/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21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« </a:t>
            </a:r>
            <a:r>
              <a:rPr lang="fr-FR" altLang="fr-FR" sz="21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Strategy</a:t>
            </a:r>
            <a:r>
              <a:rPr lang="fr-FR" altLang="fr-FR" sz="21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 »: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Who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my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target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audience for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this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story?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What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is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the main message I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would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like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to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convey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 </a:t>
            </a:r>
            <a:r>
              <a:rPr lang="fr-FR" altLang="fr-FR" sz="19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My</a:t>
            </a:r>
            <a:r>
              <a:rPr lang="fr-FR" altLang="fr-FR" sz="19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angle?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9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21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« </a:t>
            </a:r>
            <a:r>
              <a:rPr lang="fr-FR" altLang="fr-FR" sz="21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Technical</a:t>
            </a:r>
            <a:r>
              <a:rPr lang="fr-FR" altLang="fr-FR" sz="21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questions »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&gt; How do I do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that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. How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can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I use the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journalistic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tricks to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my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advantage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 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.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What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are the best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channels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to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be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used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for </a:t>
            </a:r>
            <a:r>
              <a:rPr lang="fr-FR" altLang="fr-FR" sz="1800" dirty="0" err="1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my</a:t>
            </a: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story? </a:t>
            </a: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5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5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endParaRPr lang="fr-FR" altLang="fr-FR" sz="18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lnSpc>
                <a:spcPct val="90000"/>
              </a:lnSpc>
              <a:spcAft>
                <a:spcPct val="20000"/>
              </a:spcAft>
              <a:buNone/>
            </a:pPr>
            <a:b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</a:br>
            <a:r>
              <a:rPr lang="fr-FR" altLang="fr-FR" sz="1800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spcAft>
                <a:spcPct val="20000"/>
              </a:spcAft>
            </a:pPr>
            <a:endParaRPr lang="fr-FR" altLang="fr-FR" sz="18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>
              <a:spcAft>
                <a:spcPct val="20000"/>
              </a:spcAft>
            </a:pPr>
            <a:endParaRPr lang="fr-FR" altLang="fr-FR" sz="180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  <a:p>
            <a:pPr marL="600075" lvl="1" indent="-257175">
              <a:spcAft>
                <a:spcPct val="20000"/>
              </a:spcAft>
            </a:pPr>
            <a:endParaRPr lang="fr-FR" altLang="fr-FR" sz="1350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4339" name="Text Box 4">
            <a:extLst>
              <a:ext uri="{FF2B5EF4-FFF2-40B4-BE49-F238E27FC236}">
                <a16:creationId xmlns:a16="http://schemas.microsoft.com/office/drawing/2014/main" id="{8C05FAB9-EFBD-674A-AF1E-93C23DBB5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4366" y="3921919"/>
            <a:ext cx="1512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  <p:sp>
        <p:nvSpPr>
          <p:cNvPr id="14340" name="Text Box 5">
            <a:extLst>
              <a:ext uri="{FF2B5EF4-FFF2-40B4-BE49-F238E27FC236}">
                <a16:creationId xmlns:a16="http://schemas.microsoft.com/office/drawing/2014/main" id="{ED565319-F3F7-B945-B7AF-FD4368683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794" y="40302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  <p:sp>
        <p:nvSpPr>
          <p:cNvPr id="14341" name="TextBox 1">
            <a:extLst>
              <a:ext uri="{FF2B5EF4-FFF2-40B4-BE49-F238E27FC236}">
                <a16:creationId xmlns:a16="http://schemas.microsoft.com/office/drawing/2014/main" id="{AFC97083-5489-0245-B545-79C5C90EE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0754" y="51054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fr-FR" altLang="fr-FR" sz="180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84D89E0-7340-E74C-AA43-1A4E758A1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4366" y="1617474"/>
            <a:ext cx="2895600" cy="314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 fontScale="6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fr-FR" altLang="fr-FR" sz="41500" b="1" dirty="0">
                <a:solidFill>
                  <a:srgbClr val="00294B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rPr>
              <a:t>?</a:t>
            </a:r>
            <a:endParaRPr lang="fr-FR" altLang="fr-FR" sz="2400" b="1" dirty="0">
              <a:solidFill>
                <a:srgbClr val="00294B"/>
              </a:solidFill>
              <a:latin typeface="Arial Narrow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74354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0" descr="how-to-draw-the-pyramids-of-giza-pyramids-of-giza_1_000000015284_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8" t="-191" r="8588" b="5353"/>
          <a:stretch>
            <a:fillRect/>
          </a:stretch>
        </p:blipFill>
        <p:spPr bwMode="auto">
          <a:xfrm>
            <a:off x="0" y="0"/>
            <a:ext cx="914400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Isosceles Triangle 1"/>
          <p:cNvSpPr/>
          <p:nvPr/>
        </p:nvSpPr>
        <p:spPr>
          <a:xfrm>
            <a:off x="1600200" y="282367"/>
            <a:ext cx="4857750" cy="4229100"/>
          </a:xfrm>
          <a:prstGeom prst="triangle">
            <a:avLst/>
          </a:prstGeom>
          <a:solidFill>
            <a:srgbClr val="AF6E13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bliqueTopLeft"/>
            <a:lightRig rig="brightRoom" dir="tl">
              <a:rot lat="0" lon="0" rev="7440000"/>
            </a:lightRig>
          </a:scene3d>
          <a:sp3d extrusionH="101600" contourW="67310" prstMaterial="dkEdge">
            <a:bevelT prst="angle"/>
            <a:contourClr>
              <a:schemeClr val="accent3">
                <a:shade val="40000"/>
                <a:satMod val="15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350"/>
          </a:p>
        </p:txBody>
      </p:sp>
      <p:cxnSp>
        <p:nvCxnSpPr>
          <p:cNvPr id="4" name="Straight Connector 3"/>
          <p:cNvCxnSpPr/>
          <p:nvPr/>
        </p:nvCxnSpPr>
        <p:spPr>
          <a:xfrm>
            <a:off x="3543300" y="1394460"/>
            <a:ext cx="10287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14499" y="877188"/>
            <a:ext cx="4629150" cy="36009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Your</a:t>
            </a:r>
          </a:p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analysis</a:t>
            </a:r>
          </a:p>
          <a:p>
            <a:pPr algn="ctr" eaLnBrk="1" hangingPunct="1">
              <a:defRPr/>
            </a:pPr>
            <a:endParaRPr lang="en-US" sz="1200" b="1" dirty="0">
              <a:solidFill>
                <a:schemeClr val="bg1"/>
              </a:solidFill>
              <a:latin typeface="+mj-lt"/>
              <a:ea typeface="ＭＳ Ｐゴシック" charset="0"/>
              <a:cs typeface="Myriad Pro"/>
            </a:endParaRPr>
          </a:p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Your experiment</a:t>
            </a:r>
          </a:p>
          <a:p>
            <a:pPr algn="ctr" eaLnBrk="1" hangingPunct="1">
              <a:defRPr/>
            </a:pPr>
            <a:endParaRPr lang="en-US" sz="1200" b="1" dirty="0">
              <a:solidFill>
                <a:schemeClr val="bg1"/>
              </a:solidFill>
              <a:latin typeface="+mj-lt"/>
              <a:ea typeface="ＭＳ Ｐゴシック" charset="0"/>
              <a:cs typeface="Myriad Pro"/>
            </a:endParaRPr>
          </a:p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The LHC community</a:t>
            </a:r>
          </a:p>
          <a:p>
            <a:pPr algn="ctr" eaLnBrk="1" hangingPunct="1">
              <a:defRPr/>
            </a:pPr>
            <a:endParaRPr lang="en-US" sz="1200" b="1" dirty="0">
              <a:solidFill>
                <a:schemeClr val="bg1"/>
              </a:solidFill>
              <a:latin typeface="+mj-lt"/>
              <a:ea typeface="ＭＳ Ｐゴシック" charset="0"/>
              <a:cs typeface="Myriad Pro"/>
            </a:endParaRPr>
          </a:p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The HEP community</a:t>
            </a:r>
          </a:p>
          <a:p>
            <a:pPr algn="ctr" eaLnBrk="1" hangingPunct="1">
              <a:defRPr/>
            </a:pPr>
            <a:endParaRPr lang="en-US" sz="1200" b="1" dirty="0">
              <a:solidFill>
                <a:schemeClr val="bg1"/>
              </a:solidFill>
              <a:latin typeface="+mj-lt"/>
              <a:ea typeface="ＭＳ Ｐゴシック" charset="0"/>
              <a:cs typeface="Myriad Pro"/>
            </a:endParaRPr>
          </a:p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The physics community</a:t>
            </a:r>
          </a:p>
          <a:p>
            <a:pPr algn="ctr" eaLnBrk="1" hangingPunct="1">
              <a:defRPr/>
            </a:pPr>
            <a:endParaRPr lang="en-US" sz="1200" b="1" dirty="0">
              <a:solidFill>
                <a:schemeClr val="bg1"/>
              </a:solidFill>
              <a:latin typeface="+mj-lt"/>
              <a:ea typeface="ＭＳ Ｐゴシック" charset="0"/>
              <a:cs typeface="Myriad Pro"/>
            </a:endParaRPr>
          </a:p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“I majored in physics” general public</a:t>
            </a:r>
          </a:p>
          <a:p>
            <a:pPr algn="ctr" eaLnBrk="1" hangingPunct="1">
              <a:defRPr/>
            </a:pPr>
            <a:endParaRPr lang="en-US" sz="1200" b="1" dirty="0">
              <a:solidFill>
                <a:schemeClr val="bg1"/>
              </a:solidFill>
              <a:latin typeface="+mj-lt"/>
              <a:ea typeface="ＭＳ Ｐゴシック" charset="0"/>
              <a:cs typeface="Myriad Pro"/>
            </a:endParaRPr>
          </a:p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Science journalists; professional staffers</a:t>
            </a:r>
          </a:p>
          <a:p>
            <a:pPr algn="ctr" eaLnBrk="1" hangingPunct="1">
              <a:defRPr/>
            </a:pPr>
            <a:endParaRPr lang="en-US" sz="1200" b="1" dirty="0">
              <a:solidFill>
                <a:schemeClr val="bg1"/>
              </a:solidFill>
              <a:latin typeface="+mj-lt"/>
              <a:ea typeface="ＭＳ Ｐゴシック" charset="0"/>
              <a:cs typeface="Myriad Pro"/>
            </a:endParaRPr>
          </a:p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Reporters, politicians, congress persons, ambassadors</a:t>
            </a:r>
          </a:p>
          <a:p>
            <a:pPr algn="ctr" eaLnBrk="1" hangingPunct="1">
              <a:defRPr/>
            </a:pPr>
            <a:endParaRPr lang="en-US" sz="1200" b="1" dirty="0">
              <a:solidFill>
                <a:schemeClr val="bg1"/>
              </a:solidFill>
              <a:latin typeface="+mj-lt"/>
              <a:ea typeface="ＭＳ Ｐゴシック" charset="0"/>
              <a:cs typeface="Myriad Pro"/>
            </a:endParaRPr>
          </a:p>
          <a:p>
            <a:pPr algn="ctr" eaLnBrk="1" hangingPunct="1"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ea typeface="ＭＳ Ｐゴシック" charset="0"/>
                <a:cs typeface="Myriad Pro"/>
              </a:rPr>
              <a:t>“Cats are funny and Taylor Swift is my hero” general public</a:t>
            </a:r>
          </a:p>
          <a:p>
            <a:pPr eaLnBrk="1" hangingPunct="1">
              <a:defRPr/>
            </a:pPr>
            <a:endParaRPr lang="en-US" sz="1200" b="1" dirty="0">
              <a:solidFill>
                <a:schemeClr val="bg1"/>
              </a:solidFill>
              <a:latin typeface="+mj-lt"/>
              <a:ea typeface="ＭＳ Ｐゴシック" charset="0"/>
              <a:cs typeface="Helvetica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257550" y="1771650"/>
            <a:ext cx="15430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/>
        </p:nvCxnSpPr>
        <p:spPr>
          <a:xfrm>
            <a:off x="3048952" y="2171700"/>
            <a:ext cx="196024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743200" y="2891790"/>
            <a:ext cx="25717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514600" y="3257550"/>
            <a:ext cx="30289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86000" y="3589020"/>
            <a:ext cx="34861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85975" y="3954780"/>
            <a:ext cx="39433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57375" y="4354830"/>
            <a:ext cx="440055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itre 1">
            <a:extLst>
              <a:ext uri="{FF2B5EF4-FFF2-40B4-BE49-F238E27FC236}">
                <a16:creationId xmlns:a16="http://schemas.microsoft.com/office/drawing/2014/main" id="{E96CA371-3B6E-9648-B2D7-68B721F53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0" y="64736"/>
            <a:ext cx="4242547" cy="594821"/>
          </a:xfrm>
        </p:spPr>
        <p:txBody>
          <a:bodyPr>
            <a:normAutofit/>
          </a:bodyPr>
          <a:lstStyle/>
          <a:p>
            <a:r>
              <a:rPr lang="en-GB" sz="2000" b="1" cap="none" dirty="0">
                <a:solidFill>
                  <a:schemeClr val="bg1"/>
                </a:solidFill>
                <a:latin typeface="+mn-lt"/>
              </a:rPr>
              <a:t>The great pyramid of audiences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2911620C-5931-0441-B9AE-4C638D826D3C}"/>
              </a:ext>
            </a:extLst>
          </p:cNvPr>
          <p:cNvSpPr txBox="1">
            <a:spLocks/>
          </p:cNvSpPr>
          <p:nvPr/>
        </p:nvSpPr>
        <p:spPr>
          <a:xfrm>
            <a:off x="6728337" y="4252190"/>
            <a:ext cx="1072637" cy="205280"/>
          </a:xfrm>
          <a:prstGeom prst="rect">
            <a:avLst/>
          </a:prstGeom>
        </p:spPr>
        <p:txBody>
          <a:bodyPr vert="horz" lIns="34290" rIns="34290" anchor="t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900" b="1" cap="none" dirty="0">
                <a:solidFill>
                  <a:schemeClr val="bg1"/>
                </a:solidFill>
                <a:latin typeface="+mn-lt"/>
              </a:rPr>
              <a:t>© Sarah Charley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8F5090B-7D21-0748-9C5B-650ACE945761}"/>
              </a:ext>
            </a:extLst>
          </p:cNvPr>
          <p:cNvCxnSpPr>
            <a:cxnSpLocks/>
          </p:cNvCxnSpPr>
          <p:nvPr/>
        </p:nvCxnSpPr>
        <p:spPr>
          <a:xfrm>
            <a:off x="2851784" y="2548890"/>
            <a:ext cx="231457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425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8">
            <a:extLst>
              <a:ext uri="{FF2B5EF4-FFF2-40B4-BE49-F238E27FC236}">
                <a16:creationId xmlns:a16="http://schemas.microsoft.com/office/drawing/2014/main" id="{E0FC956D-263C-494C-A4FE-90B973C6E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0865" y="80010"/>
            <a:ext cx="2820988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Where do journalists go for news?</a:t>
            </a:r>
          </a:p>
          <a:p>
            <a:pPr eaLnBrk="1" hangingPunct="1"/>
            <a:endParaRPr lang="en-US" altLang="en-US" b="1" dirty="0">
              <a:solidFill>
                <a:schemeClr val="tx2"/>
              </a:solidFill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</a:rPr>
              <a:t>Peer-reviewed journals and magazines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</a:rPr>
              <a:t>Wire services and News agencies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</a:rPr>
              <a:t>Newspapers, radio and television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</a:rPr>
              <a:t>Social media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</a:rPr>
              <a:t>Scientific conferences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</a:rPr>
              <a:t>Press conferences (rare)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800" dirty="0">
                <a:solidFill>
                  <a:schemeClr val="tx2"/>
                </a:solidFill>
              </a:rPr>
              <a:t>Personal contacts 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800" b="1" dirty="0">
                <a:solidFill>
                  <a:schemeClr val="tx2"/>
                </a:solidFill>
              </a:rPr>
              <a:t>Press releases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D68B75-0092-A04B-9F90-1678DB104A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" y="80010"/>
            <a:ext cx="4621538" cy="23088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0C204E-4B80-9C44-B62C-9125A631E2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70" y="2203678"/>
            <a:ext cx="3490595" cy="220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618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8">
            <a:extLst>
              <a:ext uri="{FF2B5EF4-FFF2-40B4-BE49-F238E27FC236}">
                <a16:creationId xmlns:a16="http://schemas.microsoft.com/office/drawing/2014/main" id="{4B48D884-41BD-C145-8E89-2567BD6073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0570" y="401638"/>
            <a:ext cx="400399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What is a Press Release?</a:t>
            </a:r>
          </a:p>
          <a:p>
            <a:pPr eaLnBrk="1" hangingPunct="1"/>
            <a:endParaRPr lang="en-US" altLang="en-US" dirty="0">
              <a:solidFill>
                <a:schemeClr val="tx2"/>
              </a:solidFill>
            </a:endParaRPr>
          </a:p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Short </a:t>
            </a:r>
            <a:r>
              <a:rPr lang="en-US" altLang="en-US" b="1" dirty="0">
                <a:solidFill>
                  <a:schemeClr val="tx2"/>
                </a:solidFill>
              </a:rPr>
              <a:t>news article </a:t>
            </a:r>
            <a:r>
              <a:rPr lang="en-US" altLang="en-US" dirty="0">
                <a:solidFill>
                  <a:schemeClr val="tx2"/>
                </a:solidFill>
              </a:rPr>
              <a:t>(around 500 words)</a:t>
            </a:r>
          </a:p>
          <a:p>
            <a:pPr eaLnBrk="1" hangingPunct="1"/>
            <a:endParaRPr lang="en-US" altLang="en-US" dirty="0">
              <a:solidFill>
                <a:schemeClr val="tx2"/>
              </a:solidFill>
            </a:endParaRPr>
          </a:p>
          <a:p>
            <a:pPr eaLnBrk="1" hangingPunct="1"/>
            <a:r>
              <a:rPr lang="en-US" altLang="en-US" dirty="0">
                <a:solidFill>
                  <a:schemeClr val="tx2"/>
                </a:solidFill>
              </a:rPr>
              <a:t>Should communicate essence of a story and why it is news to journalists</a:t>
            </a:r>
          </a:p>
          <a:p>
            <a:pPr eaLnBrk="1" hangingPunct="1"/>
            <a:endParaRPr lang="en-US" altLang="en-US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9A9D04-96B8-9348-B306-739BDD9AAD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1" y="53290"/>
            <a:ext cx="4008670" cy="20683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BF28BE-6E34-2C4A-BF60-2791F96A51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91" y="2145318"/>
            <a:ext cx="3974380" cy="223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581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DB3118A-FC89-0F41-9EF3-3C82BA6744A4}"/>
              </a:ext>
            </a:extLst>
          </p:cNvPr>
          <p:cNvSpPr txBox="1"/>
          <p:nvPr/>
        </p:nvSpPr>
        <p:spPr>
          <a:xfrm>
            <a:off x="4135438" y="340359"/>
            <a:ext cx="3467616" cy="33303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lnSpc>
                <a:spcPct val="200000"/>
              </a:lnSpc>
              <a:buFont typeface="Wingdings" charset="0"/>
              <a:buNone/>
              <a:defRPr/>
            </a:pPr>
            <a:r>
              <a:rPr lang="en-GB" b="1" dirty="0">
                <a:solidFill>
                  <a:schemeClr val="tx2"/>
                </a:solidFill>
              </a:rPr>
              <a:t>Structure of a research paper </a:t>
            </a:r>
          </a:p>
          <a:p>
            <a:pPr marL="257175" indent="-257175" eaLnBrk="1" hangingPunct="1">
              <a:lnSpc>
                <a:spcPct val="200000"/>
              </a:lnSpc>
              <a:buFont typeface="Arial"/>
              <a:buChar char="•"/>
              <a:defRPr/>
            </a:pPr>
            <a:r>
              <a:rPr lang="en-GB" dirty="0">
                <a:solidFill>
                  <a:schemeClr val="tx2"/>
                </a:solidFill>
              </a:rPr>
              <a:t>Abstract</a:t>
            </a:r>
          </a:p>
          <a:p>
            <a:pPr marL="257175" indent="-257175" eaLnBrk="1" hangingPunct="1">
              <a:lnSpc>
                <a:spcPct val="200000"/>
              </a:lnSpc>
              <a:buFont typeface="Arial"/>
              <a:buChar char="•"/>
              <a:defRPr/>
            </a:pPr>
            <a:r>
              <a:rPr lang="en-GB" dirty="0">
                <a:solidFill>
                  <a:schemeClr val="tx2"/>
                </a:solidFill>
              </a:rPr>
              <a:t>Introduction</a:t>
            </a:r>
          </a:p>
          <a:p>
            <a:pPr marL="257175" indent="-257175" eaLnBrk="1" hangingPunct="1">
              <a:lnSpc>
                <a:spcPct val="200000"/>
              </a:lnSpc>
              <a:buFont typeface="Arial"/>
              <a:buChar char="•"/>
              <a:defRPr/>
            </a:pPr>
            <a:r>
              <a:rPr lang="en-GB" dirty="0">
                <a:solidFill>
                  <a:schemeClr val="tx2"/>
                </a:solidFill>
              </a:rPr>
              <a:t>Methods</a:t>
            </a:r>
          </a:p>
          <a:p>
            <a:pPr marL="257175" indent="-257175" eaLnBrk="1" hangingPunct="1">
              <a:lnSpc>
                <a:spcPct val="200000"/>
              </a:lnSpc>
              <a:buFont typeface="Arial"/>
              <a:buChar char="•"/>
              <a:defRPr/>
            </a:pPr>
            <a:r>
              <a:rPr lang="en-GB" dirty="0">
                <a:solidFill>
                  <a:schemeClr val="tx2"/>
                </a:solidFill>
              </a:rPr>
              <a:t>Results</a:t>
            </a:r>
          </a:p>
          <a:p>
            <a:pPr marL="257175" indent="-257175" eaLnBrk="1" hangingPunct="1">
              <a:lnSpc>
                <a:spcPct val="200000"/>
              </a:lnSpc>
              <a:buFont typeface="Arial"/>
              <a:buChar char="•"/>
              <a:defRPr/>
            </a:pPr>
            <a:r>
              <a:rPr lang="en-GB" dirty="0">
                <a:solidFill>
                  <a:schemeClr val="tx2"/>
                </a:solidFill>
              </a:rPr>
              <a:t>Discussion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D7D1B1-E883-5449-9BB4-8904F0D39D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110" y="340359"/>
            <a:ext cx="2884170" cy="3710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3256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9AE9A6E-115D-CD49-A17A-4058EA86A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0" y="502686"/>
            <a:ext cx="7552199" cy="3896728"/>
          </a:xfrm>
          <a:prstGeom prst="rect">
            <a:avLst/>
          </a:prstGeom>
        </p:spPr>
      </p:pic>
      <p:sp>
        <p:nvSpPr>
          <p:cNvPr id="62479" name="Text Box 15">
            <a:extLst>
              <a:ext uri="{FF2B5EF4-FFF2-40B4-BE49-F238E27FC236}">
                <a16:creationId xmlns:a16="http://schemas.microsoft.com/office/drawing/2014/main" id="{CCCACC11-316E-214F-965E-84AFA628C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56038" y="4152900"/>
            <a:ext cx="184150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en-US" sz="1350">
              <a:latin typeface="Arial" charset="0"/>
              <a:ea typeface="ＭＳ Ｐゴシック" charset="0"/>
            </a:endParaRPr>
          </a:p>
        </p:txBody>
      </p:sp>
      <p:sp>
        <p:nvSpPr>
          <p:cNvPr id="35842" name="TextBox 3">
            <a:extLst>
              <a:ext uri="{FF2B5EF4-FFF2-40B4-BE49-F238E27FC236}">
                <a16:creationId xmlns:a16="http://schemas.microsoft.com/office/drawing/2014/main" id="{A682F275-32CC-2046-BF22-518DC2EB37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" y="18684"/>
            <a:ext cx="277511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The press release – I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33A9294-8399-5645-B43D-EDA9B2DCD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836" y="1112626"/>
            <a:ext cx="7385645" cy="1197478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30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2FFA7E-54EF-B448-B996-67FFB5A20877}"/>
              </a:ext>
            </a:extLst>
          </p:cNvPr>
          <p:cNvSpPr txBox="1">
            <a:spLocks noChangeArrowheads="1"/>
          </p:cNvSpPr>
          <p:nvPr/>
        </p:nvSpPr>
        <p:spPr bwMode="auto">
          <a:xfrm rot="20084669">
            <a:off x="2816687" y="1458460"/>
            <a:ext cx="1041400" cy="400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bg1"/>
                </a:solidFill>
              </a:rPr>
              <a:t>Results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938FD7-FBE6-B647-8C19-16CFBB696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6" y="2310104"/>
            <a:ext cx="7591843" cy="208931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300">
              <a:solidFill>
                <a:srgbClr val="0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5D644A-57E6-BA42-BEF0-B09A9480D775}"/>
              </a:ext>
            </a:extLst>
          </p:cNvPr>
          <p:cNvSpPr txBox="1">
            <a:spLocks noChangeArrowheads="1"/>
          </p:cNvSpPr>
          <p:nvPr/>
        </p:nvSpPr>
        <p:spPr bwMode="auto">
          <a:xfrm rot="20084669">
            <a:off x="2530838" y="3229544"/>
            <a:ext cx="1613095" cy="4001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bg1"/>
                </a:solidFill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22174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23" grpId="0" animBg="1"/>
      <p:bldP spid="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3100EC-8A6C-1C45-BAA1-5DE11A74C7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3/19/18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38F710-6B17-734C-9B0B-2E552587BC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08BDD-A83A-834B-BD22-7D6F76AE9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E08A13-44A3-794A-AAA2-FFAB93BFAE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90" y="502920"/>
            <a:ext cx="6872027" cy="3867985"/>
          </a:xfrm>
          <a:prstGeom prst="rect">
            <a:avLst/>
          </a:prstGeom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E2BB5106-B6D4-1B4F-BE18-60860F3B15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015" y="18684"/>
            <a:ext cx="28456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The press release – II 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19C4039-468C-4648-9208-5E9A8A756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613" y="418794"/>
            <a:ext cx="7345468" cy="1478586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300">
              <a:solidFill>
                <a:srgbClr val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648F0A-FE9D-E64C-8A7D-FC29F320ADA8}"/>
              </a:ext>
            </a:extLst>
          </p:cNvPr>
          <p:cNvSpPr txBox="1">
            <a:spLocks noChangeArrowheads="1"/>
          </p:cNvSpPr>
          <p:nvPr/>
        </p:nvSpPr>
        <p:spPr bwMode="auto">
          <a:xfrm rot="20084669">
            <a:off x="2871068" y="847550"/>
            <a:ext cx="1167307" cy="4001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bg1"/>
                </a:solidFill>
              </a:rPr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28543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9" name="Text Box 5">
            <a:extLst>
              <a:ext uri="{FF2B5EF4-FFF2-40B4-BE49-F238E27FC236}">
                <a16:creationId xmlns:a16="http://schemas.microsoft.com/office/drawing/2014/main" id="{CE5A3C7B-D2A9-5247-ADC5-D485B67E2D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" y="1108075"/>
            <a:ext cx="3827463" cy="20313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Font typeface="Wingdings" charset="0"/>
              <a:buNone/>
              <a:defRPr/>
            </a:pPr>
            <a:r>
              <a:rPr lang="en-US" u="sng" dirty="0">
                <a:latin typeface="Arial" charset="0"/>
                <a:ea typeface="ＭＳ Ｐゴシック" charset="0"/>
                <a:cs typeface="ＭＳ Ｐゴシック" charset="0"/>
              </a:rPr>
              <a:t>Science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Abstract 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Introduction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Methods (experiment)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Results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Discussion &amp; conclusion</a:t>
            </a: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6070" name="Rectangle 6">
            <a:extLst>
              <a:ext uri="{FF2B5EF4-FFF2-40B4-BE49-F238E27FC236}">
                <a16:creationId xmlns:a16="http://schemas.microsoft.com/office/drawing/2014/main" id="{CD152E10-290C-3947-A94C-01A9C33D7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9350" y="1108075"/>
            <a:ext cx="3602038" cy="2246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Font typeface="Wingdings" charset="0"/>
              <a:buNone/>
              <a:defRPr/>
            </a:pPr>
            <a:r>
              <a:rPr lang="en-US" u="sng" dirty="0">
                <a:latin typeface="Arial" charset="0"/>
                <a:ea typeface="ＭＳ Ｐゴシック" charset="0"/>
                <a:cs typeface="ＭＳ Ｐゴシック" charset="0"/>
              </a:rPr>
              <a:t>Science news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Results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Discussion &amp; conclusion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Introduction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Theory </a:t>
            </a:r>
          </a:p>
          <a:p>
            <a:pPr lvl="1" eaLnBrk="1" hangingPunct="1">
              <a:spcBef>
                <a:spcPct val="20000"/>
              </a:spcBef>
              <a:buFont typeface="Wingdings" charset="0"/>
              <a:buChar char="§"/>
              <a:defRPr/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Methods (experiment)</a:t>
            </a: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7" name="TextBox 3">
            <a:extLst>
              <a:ext uri="{FF2B5EF4-FFF2-40B4-BE49-F238E27FC236}">
                <a16:creationId xmlns:a16="http://schemas.microsoft.com/office/drawing/2014/main" id="{FBA6C2E7-DBE2-0741-95ED-7BE90634F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225" y="3854450"/>
            <a:ext cx="6911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000" b="1">
                <a:solidFill>
                  <a:schemeClr val="tx2"/>
                </a:solidFill>
              </a:rPr>
              <a:t>A news article is an academic paper turned on it’s head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725B26-1659-B54D-9A4B-390D70780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2000" dirty="0">
                <a:latin typeface="Arial Black" charset="0"/>
                <a:cs typeface="+mj-cs"/>
              </a:rPr>
              <a:t>The research paper “vs” the press release (or news story)</a:t>
            </a:r>
            <a:br>
              <a:rPr lang="en-US" sz="3150" dirty="0"/>
            </a:br>
            <a:endParaRPr lang="en-US" sz="3150" dirty="0"/>
          </a:p>
        </p:txBody>
      </p:sp>
    </p:spTree>
    <p:extLst>
      <p:ext uri="{BB962C8B-B14F-4D97-AF65-F5344CB8AC3E}">
        <p14:creationId xmlns:p14="http://schemas.microsoft.com/office/powerpoint/2010/main" val="203536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60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60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60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60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60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60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6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6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6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6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6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60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9" grpId="0" build="p" autoUpdateAnimBg="0"/>
      <p:bldP spid="216070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>
            <a:extLst>
              <a:ext uri="{FF2B5EF4-FFF2-40B4-BE49-F238E27FC236}">
                <a16:creationId xmlns:a16="http://schemas.microsoft.com/office/drawing/2014/main" id="{0C6CA7E4-AF85-444A-9964-BF4EA2B3DC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" y="112713"/>
            <a:ext cx="8229600" cy="400050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2000" dirty="0">
                <a:latin typeface="Arial Black" charset="0"/>
                <a:cs typeface="+mj-cs"/>
              </a:rPr>
              <a:t>The components of a press release</a:t>
            </a:r>
          </a:p>
        </p:txBody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C4111E51-25D8-0942-BC53-E4BF87CCB21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14951" y="512763"/>
            <a:ext cx="3729038" cy="3807776"/>
          </a:xfrm>
        </p:spPr>
        <p:txBody>
          <a:bodyPr>
            <a:noAutofit/>
          </a:bodyPr>
          <a:lstStyle/>
          <a:p>
            <a:pPr eaLnBrk="1" hangingPunct="1">
              <a:buFont typeface="Wingdings" charset="0"/>
              <a:buChar char="n"/>
              <a:defRPr/>
            </a:pPr>
            <a:r>
              <a:rPr lang="en-GB" sz="1400" dirty="0">
                <a:cs typeface="+mn-cs"/>
              </a:rPr>
              <a:t>Date</a:t>
            </a:r>
          </a:p>
          <a:p>
            <a:pPr eaLnBrk="1" hangingPunct="1">
              <a:buFont typeface="Wingdings" charset="0"/>
              <a:buChar char="n"/>
              <a:defRPr/>
            </a:pPr>
            <a:r>
              <a:rPr lang="en-GB" sz="1400" dirty="0">
                <a:cs typeface="+mn-cs"/>
              </a:rPr>
              <a:t>Heading &amp; sub-heading</a:t>
            </a:r>
          </a:p>
          <a:p>
            <a:pPr eaLnBrk="1" hangingPunct="1">
              <a:buFont typeface="Wingdings" charset="0"/>
              <a:buChar char="n"/>
              <a:defRPr/>
            </a:pPr>
            <a:endParaRPr lang="en-GB" sz="1400" dirty="0">
              <a:cs typeface="+mn-cs"/>
            </a:endParaRPr>
          </a:p>
          <a:p>
            <a:pPr>
              <a:buFont typeface="Wingdings" charset="0"/>
              <a:buChar char="n"/>
              <a:defRPr/>
            </a:pPr>
            <a:r>
              <a:rPr lang="en-GB" sz="1400" dirty="0"/>
              <a:t>Correct and functioning contact details</a:t>
            </a:r>
            <a:endParaRPr lang="en-GB" sz="1400" dirty="0">
              <a:cs typeface="+mn-cs"/>
            </a:endParaRPr>
          </a:p>
          <a:p>
            <a:pPr eaLnBrk="1" hangingPunct="1">
              <a:buFont typeface="Wingdings" charset="0"/>
              <a:buChar char="n"/>
              <a:defRPr/>
            </a:pPr>
            <a:endParaRPr lang="en-GB" sz="1400" dirty="0">
              <a:cs typeface="+mn-cs"/>
            </a:endParaRPr>
          </a:p>
          <a:p>
            <a:pPr eaLnBrk="1" hangingPunct="1">
              <a:buFont typeface="Wingdings" charset="0"/>
              <a:buChar char="n"/>
              <a:defRPr/>
            </a:pPr>
            <a:endParaRPr lang="en-GB" sz="1400" b="1" dirty="0">
              <a:cs typeface="+mn-cs"/>
            </a:endParaRPr>
          </a:p>
          <a:p>
            <a:pPr eaLnBrk="1" hangingPunct="1">
              <a:buFont typeface="Wingdings" charset="0"/>
              <a:buChar char="n"/>
              <a:defRPr/>
            </a:pPr>
            <a:r>
              <a:rPr lang="en-GB" sz="1400" b="1" dirty="0">
                <a:cs typeface="+mn-cs"/>
              </a:rPr>
              <a:t>Lead: the results (i.e. what is the news)</a:t>
            </a:r>
            <a:endParaRPr lang="en-GB" sz="1400" dirty="0">
              <a:cs typeface="+mn-cs"/>
            </a:endParaRPr>
          </a:p>
          <a:p>
            <a:pPr eaLnBrk="1" hangingPunct="1">
              <a:buFont typeface="Wingdings" charset="0"/>
              <a:buChar char="n"/>
              <a:defRPr/>
            </a:pPr>
            <a:endParaRPr lang="en-GB" sz="1400" dirty="0">
              <a:cs typeface="+mn-cs"/>
            </a:endParaRPr>
          </a:p>
          <a:p>
            <a:pPr eaLnBrk="1" hangingPunct="1">
              <a:buFont typeface="Wingdings" charset="0"/>
              <a:buChar char="n"/>
              <a:defRPr/>
            </a:pPr>
            <a:r>
              <a:rPr lang="en-GB" sz="1400" dirty="0">
                <a:cs typeface="+mn-cs"/>
              </a:rPr>
              <a:t>Inverted pyramid writing</a:t>
            </a:r>
          </a:p>
          <a:p>
            <a:pPr eaLnBrk="1" hangingPunct="1">
              <a:buFont typeface="Wingdings" charset="0"/>
              <a:buChar char="n"/>
              <a:defRPr/>
            </a:pPr>
            <a:r>
              <a:rPr lang="en-GB" sz="1400" dirty="0">
                <a:cs typeface="+mn-cs"/>
              </a:rPr>
              <a:t>Images with captions and credits</a:t>
            </a:r>
          </a:p>
          <a:p>
            <a:pPr eaLnBrk="1" hangingPunct="1">
              <a:buFont typeface="Wingdings" charset="0"/>
              <a:buChar char="n"/>
              <a:defRPr/>
            </a:pPr>
            <a:endParaRPr lang="en-GB" sz="1400" dirty="0">
              <a:cs typeface="+mn-cs"/>
            </a:endParaRPr>
          </a:p>
          <a:p>
            <a:pPr eaLnBrk="1" hangingPunct="1">
              <a:buFont typeface="Wingdings" charset="0"/>
              <a:buChar char="n"/>
              <a:defRPr/>
            </a:pPr>
            <a:r>
              <a:rPr lang="en-GB" sz="1400" dirty="0">
                <a:cs typeface="+mn-cs"/>
              </a:rPr>
              <a:t>Institutional details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05C95B-1FE6-E249-8352-E2265267C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73" y="512763"/>
            <a:ext cx="5153977" cy="38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1288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5">
            <a:extLst>
              <a:ext uri="{FF2B5EF4-FFF2-40B4-BE49-F238E27FC236}">
                <a16:creationId xmlns:a16="http://schemas.microsoft.com/office/drawing/2014/main" id="{9DA5A7AF-0B69-984E-801E-7E7AEE076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7340" y="625475"/>
            <a:ext cx="57150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 dirty="0">
                <a:solidFill>
                  <a:schemeClr val="tx2"/>
                </a:solidFill>
              </a:rPr>
              <a:t>Should be short, high-impact, jargon-free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 dirty="0">
                <a:solidFill>
                  <a:schemeClr val="tx2"/>
                </a:solidFill>
              </a:rPr>
              <a:t>Should highlight the main news point</a:t>
            </a:r>
            <a:endParaRPr lang="en-US" altLang="en-US" sz="2800" b="1" dirty="0">
              <a:solidFill>
                <a:schemeClr val="tx2"/>
              </a:solidFill>
            </a:endParaRPr>
          </a:p>
        </p:txBody>
      </p:sp>
      <p:sp>
        <p:nvSpPr>
          <p:cNvPr id="226310" name="Text Box 6">
            <a:extLst>
              <a:ext uri="{FF2B5EF4-FFF2-40B4-BE49-F238E27FC236}">
                <a16:creationId xmlns:a16="http://schemas.microsoft.com/office/drawing/2014/main" id="{DAE5F69B-9789-024C-B6E6-A4973649EC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" y="1487249"/>
            <a:ext cx="8652509" cy="286232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None/>
            </a:pPr>
            <a:r>
              <a:rPr lang="en-US" altLang="en-US" sz="2000" b="1" dirty="0"/>
              <a:t>PR:</a:t>
            </a:r>
            <a:r>
              <a:rPr lang="en-US" altLang="en-US" sz="2000" dirty="0"/>
              <a:t> Breakthrough in circuit design makes electronics more resistant to damage and defects </a:t>
            </a:r>
          </a:p>
          <a:p>
            <a:pPr>
              <a:spcBef>
                <a:spcPct val="50000"/>
              </a:spcBef>
              <a:buClrTx/>
              <a:buSzTx/>
              <a:buNone/>
            </a:pPr>
            <a:r>
              <a:rPr lang="en-US" sz="2000" b="1" dirty="0">
                <a:solidFill>
                  <a:srgbClr val="2F5897"/>
                </a:solidFill>
              </a:rPr>
              <a:t>Paper:</a:t>
            </a:r>
            <a:r>
              <a:rPr lang="en-US" sz="2000" dirty="0">
                <a:solidFill>
                  <a:srgbClr val="2F5897"/>
                </a:solidFill>
              </a:rPr>
              <a:t> </a:t>
            </a:r>
            <a:r>
              <a:rPr lang="en-US" sz="2000" dirty="0"/>
              <a:t>Self-induced topological protection in nonlinear circuit arrays</a:t>
            </a:r>
            <a:r>
              <a:rPr lang="en-US" altLang="en-US" sz="2000" dirty="0"/>
              <a:t> </a:t>
            </a:r>
          </a:p>
          <a:p>
            <a:pPr>
              <a:spcBef>
                <a:spcPct val="50000"/>
              </a:spcBef>
              <a:buClrTx/>
              <a:buSzTx/>
              <a:buNone/>
            </a:pPr>
            <a:endParaRPr lang="en-US" altLang="en-US" sz="2000" dirty="0">
              <a:solidFill>
                <a:srgbClr val="2F5897"/>
              </a:solidFill>
            </a:endParaRPr>
          </a:p>
          <a:p>
            <a:pPr>
              <a:spcBef>
                <a:spcPct val="50000"/>
              </a:spcBef>
              <a:buClrTx/>
              <a:buSzTx/>
              <a:buNone/>
            </a:pPr>
            <a:r>
              <a:rPr lang="en-US" altLang="en-US" sz="2000" b="1" dirty="0">
                <a:solidFill>
                  <a:srgbClr val="2F5897"/>
                </a:solidFill>
              </a:rPr>
              <a:t>PR:</a:t>
            </a:r>
            <a:r>
              <a:rPr lang="en-US" altLang="en-US" sz="2000" dirty="0">
                <a:solidFill>
                  <a:srgbClr val="2F5897"/>
                </a:solidFill>
              </a:rPr>
              <a:t> The </a:t>
            </a:r>
            <a:r>
              <a:rPr lang="en-US" altLang="en-US" sz="2000" dirty="0" err="1">
                <a:solidFill>
                  <a:srgbClr val="2F5897"/>
                </a:solidFill>
              </a:rPr>
              <a:t>LHCb</a:t>
            </a:r>
            <a:r>
              <a:rPr lang="en-US" altLang="en-US" sz="2000" dirty="0">
                <a:solidFill>
                  <a:srgbClr val="2F5897"/>
                </a:solidFill>
              </a:rPr>
              <a:t> experiment is charmed to announce observation of a new particle with two heavy quarks</a:t>
            </a:r>
          </a:p>
          <a:p>
            <a:pPr>
              <a:spcBef>
                <a:spcPct val="50000"/>
              </a:spcBef>
              <a:buClrTx/>
              <a:buSzTx/>
              <a:buNone/>
            </a:pPr>
            <a:r>
              <a:rPr lang="en-US" altLang="en-US" sz="2000" b="1" dirty="0">
                <a:solidFill>
                  <a:srgbClr val="2F5897"/>
                </a:solidFill>
              </a:rPr>
              <a:t>Paper:</a:t>
            </a:r>
            <a:r>
              <a:rPr lang="en-US" altLang="en-US" sz="2000" dirty="0">
                <a:solidFill>
                  <a:srgbClr val="2F5897"/>
                </a:solidFill>
              </a:rPr>
              <a:t> </a:t>
            </a:r>
            <a:r>
              <a:rPr lang="en-US" sz="2000" dirty="0"/>
              <a:t>Observation of the doubly charmed baryon </a:t>
            </a:r>
            <a:r>
              <a:rPr lang="el-GR" sz="2000" dirty="0"/>
              <a:t>Ξ++</a:t>
            </a:r>
            <a:endParaRPr lang="en-US" altLang="en-US" sz="2000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0007EE2-B1BC-8945-9F44-AA9E31B4B2C3}"/>
              </a:ext>
            </a:extLst>
          </p:cNvPr>
          <p:cNvSpPr txBox="1">
            <a:spLocks noChangeArrowheads="1"/>
          </p:cNvSpPr>
          <p:nvPr/>
        </p:nvSpPr>
        <p:spPr>
          <a:xfrm>
            <a:off x="251460" y="133985"/>
            <a:ext cx="6172200" cy="400050"/>
          </a:xfrm>
          <a:prstGeom prst="rect">
            <a:avLst/>
          </a:prstGeom>
        </p:spPr>
        <p:txBody>
          <a:bodyPr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15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15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15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15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150">
                <a:solidFill>
                  <a:schemeClr val="tx2"/>
                </a:solidFill>
                <a:latin typeface="Garamond" charset="0"/>
                <a:ea typeface="ＭＳ Ｐゴシック" charset="0"/>
                <a:cs typeface="ＭＳ Ｐゴシック" charset="0"/>
              </a:defRPr>
            </a:lvl5pPr>
            <a:lvl6pPr marL="342900" algn="l" rtl="0" fontAlgn="base">
              <a:spcBef>
                <a:spcPct val="0"/>
              </a:spcBef>
              <a:spcAft>
                <a:spcPct val="0"/>
              </a:spcAft>
              <a:defRPr sz="315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6pPr>
            <a:lvl7pPr marL="685800" algn="l" rtl="0" fontAlgn="base">
              <a:spcBef>
                <a:spcPct val="0"/>
              </a:spcBef>
              <a:spcAft>
                <a:spcPct val="0"/>
              </a:spcAft>
              <a:defRPr sz="315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7pPr>
            <a:lvl8pPr marL="1028700" algn="l" rtl="0" fontAlgn="base">
              <a:spcBef>
                <a:spcPct val="0"/>
              </a:spcBef>
              <a:spcAft>
                <a:spcPct val="0"/>
              </a:spcAft>
              <a:defRPr sz="315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8pPr>
            <a:lvl9pPr marL="1371600" algn="l" rtl="0" fontAlgn="base">
              <a:spcBef>
                <a:spcPct val="0"/>
              </a:spcBef>
              <a:spcAft>
                <a:spcPct val="0"/>
              </a:spcAft>
              <a:defRPr sz="3150">
                <a:solidFill>
                  <a:schemeClr val="tx2"/>
                </a:solidFill>
                <a:latin typeface="Garamond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2000" kern="0" dirty="0">
                <a:latin typeface="Arial Black" charset="0"/>
                <a:cs typeface="+mj-cs"/>
              </a:rPr>
              <a:t>The heading</a:t>
            </a:r>
          </a:p>
        </p:txBody>
      </p:sp>
    </p:spTree>
    <p:extLst>
      <p:ext uri="{BB962C8B-B14F-4D97-AF65-F5344CB8AC3E}">
        <p14:creationId xmlns:p14="http://schemas.microsoft.com/office/powerpoint/2010/main" val="7172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6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6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63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63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10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321741" y="268691"/>
            <a:ext cx="7433726" cy="64570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2800" b="1" dirty="0">
                <a:solidFill>
                  <a:srgbClr val="161616"/>
                </a:solidFill>
                <a:latin typeface="Helvetica Neue UltraLight"/>
              </a:rPr>
              <a:t>Press office in 2015 - </a:t>
            </a:r>
            <a:r>
              <a:rPr lang="en-US" sz="2800" dirty="0">
                <a:solidFill>
                  <a:srgbClr val="0055A0"/>
                </a:solidFill>
                <a:latin typeface="Helvetica Neue UltraLight"/>
              </a:rPr>
              <a:t>Key numbers and activities</a:t>
            </a:r>
          </a:p>
        </p:txBody>
      </p:sp>
      <p:pic>
        <p:nvPicPr>
          <p:cNvPr id="2" name="Picture 1" descr="noun_43042_cc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50"/>
          <a:stretch/>
        </p:blipFill>
        <p:spPr>
          <a:xfrm>
            <a:off x="219483" y="1182028"/>
            <a:ext cx="571709" cy="4976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1192" y="1288049"/>
            <a:ext cx="2178143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367 media visits</a:t>
            </a: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22 PRs and 24 Media tips</a:t>
            </a: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4 press conferences</a:t>
            </a:r>
          </a:p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(at CERN and abroad)</a:t>
            </a: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Thousands of resources</a:t>
            </a:r>
          </a:p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(photos, videos, agenda, backgrounders, bios, etc.)</a:t>
            </a:r>
            <a:endParaRPr lang="en-US" sz="1400" dirty="0">
              <a:solidFill>
                <a:srgbClr val="0055A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 descr="noun_213042_cc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522"/>
          <a:stretch/>
        </p:blipFill>
        <p:spPr>
          <a:xfrm>
            <a:off x="6019800" y="2568013"/>
            <a:ext cx="615613" cy="495434"/>
          </a:xfrm>
          <a:prstGeom prst="rect">
            <a:avLst/>
          </a:prstGeom>
        </p:spPr>
      </p:pic>
      <p:pic>
        <p:nvPicPr>
          <p:cNvPr id="7" name="Picture 6" descr="noun_107090_cc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30"/>
          <a:stretch/>
        </p:blipFill>
        <p:spPr>
          <a:xfrm>
            <a:off x="219483" y="2568013"/>
            <a:ext cx="515111" cy="4402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35412" y="1287678"/>
            <a:ext cx="250858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Deals with © requests</a:t>
            </a: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(Co-)</a:t>
            </a:r>
            <a:r>
              <a:rPr lang="en-US" sz="1400" dirty="0" err="1">
                <a:solidFill>
                  <a:srgbClr val="000000"/>
                </a:solidFill>
                <a:latin typeface="Helvetica Neue Light"/>
                <a:cs typeface="Helvetica Neue Light"/>
              </a:rPr>
              <a:t>organises</a:t>
            </a:r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 events</a:t>
            </a: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Is active in scientific networks</a:t>
            </a:r>
          </a:p>
          <a:p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(EPPCN, Interactions)</a:t>
            </a: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endParaRPr lang="en-US" sz="1400" dirty="0">
              <a:solidFill>
                <a:srgbClr val="000000"/>
              </a:solidFill>
              <a:latin typeface="Helvetica Neue Light"/>
              <a:cs typeface="Helvetica Neue Light"/>
            </a:endParaRPr>
          </a:p>
          <a:p>
            <a:r>
              <a:rPr lang="en-US" sz="1400" dirty="0" err="1">
                <a:solidFill>
                  <a:srgbClr val="000000"/>
                </a:solidFill>
                <a:latin typeface="Helvetica Neue Light"/>
                <a:cs typeface="Helvetica Neue Light"/>
              </a:rPr>
              <a:t>Organises</a:t>
            </a:r>
            <a:r>
              <a:rPr lang="en-US" sz="1400" dirty="0">
                <a:solidFill>
                  <a:srgbClr val="000000"/>
                </a:solidFill>
                <a:latin typeface="Helvetica Neue Light"/>
                <a:cs typeface="Helvetica Neue Light"/>
              </a:rPr>
              <a:t> media training sessions and participates in crisis management</a:t>
            </a:r>
            <a:endParaRPr lang="en-US" sz="1400" dirty="0">
              <a:solidFill>
                <a:srgbClr val="0055A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9" name="Picture 8" descr="noun_136234_cc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" t="3389" r="1854" b="17292"/>
          <a:stretch/>
        </p:blipFill>
        <p:spPr>
          <a:xfrm>
            <a:off x="6059343" y="1232385"/>
            <a:ext cx="522479" cy="430385"/>
          </a:xfrm>
          <a:prstGeom prst="rect">
            <a:avLst/>
          </a:prstGeom>
        </p:spPr>
      </p:pic>
      <p:pic>
        <p:nvPicPr>
          <p:cNvPr id="10" name="Picture 9" descr="noun_88991_cc.pn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13"/>
          <a:stretch/>
        </p:blipFill>
        <p:spPr>
          <a:xfrm>
            <a:off x="3323207" y="2568013"/>
            <a:ext cx="675216" cy="546841"/>
          </a:xfrm>
          <a:prstGeom prst="rect">
            <a:avLst/>
          </a:prstGeom>
        </p:spPr>
      </p:pic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Press Office activities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pic>
        <p:nvPicPr>
          <p:cNvPr id="4" name="Picture 3" descr="noun_2094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248" y="1931743"/>
            <a:ext cx="420959" cy="42095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78248" y="1287678"/>
            <a:ext cx="193835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/>
            <a:r>
              <a:rPr lang="en-US" sz="1400" b="1" dirty="0">
                <a:solidFill>
                  <a:srgbClr val="161616"/>
                </a:solidFill>
                <a:latin typeface="Helvetica Neue Light"/>
                <a:cs typeface="Helvetica Neue Light"/>
              </a:rPr>
              <a:t>1K emails per month</a:t>
            </a:r>
          </a:p>
          <a:p>
            <a:pPr marL="36576"/>
            <a:endParaRPr lang="en-US" sz="1400" b="1" dirty="0">
              <a:solidFill>
                <a:srgbClr val="161616"/>
              </a:solidFill>
              <a:latin typeface="Helvetica Neue Light"/>
              <a:cs typeface="Helvetica Neue Light"/>
            </a:endParaRPr>
          </a:p>
          <a:p>
            <a:pPr marL="36576"/>
            <a:endParaRPr lang="en-US" sz="1400" b="1" dirty="0">
              <a:solidFill>
                <a:srgbClr val="161616"/>
              </a:solidFill>
              <a:latin typeface="Helvetica Neue Light"/>
              <a:cs typeface="Helvetica Neue Light"/>
            </a:endParaRPr>
          </a:p>
          <a:p>
            <a:pPr marL="36576"/>
            <a:r>
              <a:rPr lang="en-US" sz="1400" b="1" dirty="0">
                <a:solidFill>
                  <a:srgbClr val="161616"/>
                </a:solidFill>
                <a:latin typeface="Helvetica Neue Light"/>
                <a:cs typeface="Helvetica Neue Light"/>
              </a:rPr>
              <a:t>4,1K followers</a:t>
            </a:r>
          </a:p>
          <a:p>
            <a:pPr marL="36576"/>
            <a:endParaRPr lang="en-US" sz="1400" b="1" dirty="0">
              <a:solidFill>
                <a:srgbClr val="161616"/>
              </a:solidFill>
              <a:latin typeface="Helvetica Neue Light"/>
              <a:cs typeface="Helvetica Neue Light"/>
            </a:endParaRPr>
          </a:p>
          <a:p>
            <a:pPr marL="36576"/>
            <a:endParaRPr lang="en-US" sz="1400" b="1" dirty="0">
              <a:solidFill>
                <a:srgbClr val="161616"/>
              </a:solidFill>
              <a:latin typeface="Helvetica Neue Light"/>
              <a:cs typeface="Helvetica Neue Light"/>
            </a:endParaRPr>
          </a:p>
          <a:p>
            <a:pPr marL="36576"/>
            <a:r>
              <a:rPr lang="en-US" sz="1400" b="1" dirty="0">
                <a:solidFill>
                  <a:srgbClr val="161616"/>
                </a:solidFill>
                <a:latin typeface="Helvetica Neue Light"/>
                <a:cs typeface="Helvetica Neue Light"/>
              </a:rPr>
              <a:t>1M page visits</a:t>
            </a:r>
          </a:p>
          <a:p>
            <a:pPr marL="36576"/>
            <a:r>
              <a:rPr lang="en-US" sz="1400" b="1" dirty="0">
                <a:solidFill>
                  <a:srgbClr val="161616"/>
                </a:solidFill>
                <a:latin typeface="Helvetica Neue Light"/>
                <a:cs typeface="Helvetica Neue Light"/>
              </a:rPr>
              <a:t>558K new visitors</a:t>
            </a:r>
          </a:p>
          <a:p>
            <a:pPr marL="36576"/>
            <a:endParaRPr lang="en-US" sz="1400" b="1" dirty="0">
              <a:solidFill>
                <a:srgbClr val="161616"/>
              </a:solidFill>
              <a:latin typeface="Helvetica Neue Light"/>
              <a:cs typeface="Helvetica Neue Light"/>
            </a:endParaRPr>
          </a:p>
          <a:p>
            <a:pPr marL="36576"/>
            <a:endParaRPr lang="en-US" sz="1400" b="1" dirty="0">
              <a:solidFill>
                <a:srgbClr val="161616"/>
              </a:solidFill>
              <a:latin typeface="Helvetica Neue Light"/>
              <a:cs typeface="Helvetica Neue Light"/>
            </a:endParaRPr>
          </a:p>
          <a:p>
            <a:pPr marL="36576"/>
            <a:r>
              <a:rPr lang="en-US" sz="1400" b="1" dirty="0">
                <a:solidFill>
                  <a:srgbClr val="161616"/>
                </a:solidFill>
                <a:latin typeface="Helvetica Neue Light"/>
                <a:cs typeface="Helvetica Neue Light"/>
              </a:rPr>
              <a:t>150 press cuttings per day w/ 2 billion visitors</a:t>
            </a:r>
          </a:p>
          <a:p>
            <a:pPr marL="36576"/>
            <a:r>
              <a:rPr lang="en-US" sz="1400" b="1" dirty="0">
                <a:solidFill>
                  <a:srgbClr val="161616"/>
                </a:solidFill>
                <a:latin typeface="Helvetica Neue Light"/>
                <a:cs typeface="Helvetica Neue Light"/>
              </a:rPr>
              <a:t>≈180K for the year</a:t>
            </a:r>
          </a:p>
        </p:txBody>
      </p:sp>
      <p:pic>
        <p:nvPicPr>
          <p:cNvPr id="15" name="Picture 14" descr="noun_125576_cc.pn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33"/>
          <a:stretch/>
        </p:blipFill>
        <p:spPr>
          <a:xfrm>
            <a:off x="164659" y="1818473"/>
            <a:ext cx="626533" cy="534229"/>
          </a:xfrm>
          <a:prstGeom prst="rect">
            <a:avLst/>
          </a:prstGeom>
        </p:spPr>
      </p:pic>
      <p:pic>
        <p:nvPicPr>
          <p:cNvPr id="16" name="Picture 15" descr="noun_202077_cc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16"/>
          <a:stretch/>
        </p:blipFill>
        <p:spPr>
          <a:xfrm>
            <a:off x="219483" y="3363068"/>
            <a:ext cx="506726" cy="440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noun_32727_cc.png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80"/>
          <a:stretch/>
        </p:blipFill>
        <p:spPr>
          <a:xfrm>
            <a:off x="3323207" y="1182028"/>
            <a:ext cx="555042" cy="479666"/>
          </a:xfrm>
          <a:prstGeom prst="rect">
            <a:avLst/>
          </a:prstGeom>
        </p:spPr>
      </p:pic>
      <p:pic>
        <p:nvPicPr>
          <p:cNvPr id="19" name="Picture 18" descr="noun_63363_cc.png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45"/>
          <a:stretch/>
        </p:blipFill>
        <p:spPr>
          <a:xfrm>
            <a:off x="6019800" y="3361017"/>
            <a:ext cx="700616" cy="604317"/>
          </a:xfrm>
          <a:prstGeom prst="rect">
            <a:avLst/>
          </a:prstGeom>
        </p:spPr>
      </p:pic>
      <p:pic>
        <p:nvPicPr>
          <p:cNvPr id="20" name="Picture 19" descr="noun_62555_cc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51"/>
          <a:stretch/>
        </p:blipFill>
        <p:spPr>
          <a:xfrm>
            <a:off x="6059343" y="1852967"/>
            <a:ext cx="576070" cy="499735"/>
          </a:xfrm>
          <a:prstGeom prst="rect">
            <a:avLst/>
          </a:prstGeom>
        </p:spPr>
      </p:pic>
      <p:pic>
        <p:nvPicPr>
          <p:cNvPr id="21" name="Picture 20" descr="noun_80886_cc.png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15"/>
          <a:stretch/>
        </p:blipFill>
        <p:spPr>
          <a:xfrm>
            <a:off x="3323207" y="3389600"/>
            <a:ext cx="664940" cy="57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426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9" name="Text Box 9">
            <a:extLst>
              <a:ext uri="{FF2B5EF4-FFF2-40B4-BE49-F238E27FC236}">
                <a16:creationId xmlns:a16="http://schemas.microsoft.com/office/drawing/2014/main" id="{9286C9B0-ACE7-D048-96E3-4CA2BEFAD9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3560" y="727251"/>
            <a:ext cx="3387725" cy="333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 dirty="0">
                <a:solidFill>
                  <a:srgbClr val="2F5897"/>
                </a:solidFill>
              </a:rPr>
              <a:t>Who</a:t>
            </a:r>
            <a:r>
              <a:rPr lang="en-GB" altLang="en-US" sz="1800" dirty="0">
                <a:solidFill>
                  <a:srgbClr val="2F5897"/>
                </a:solidFill>
              </a:rPr>
              <a:t> (made it news) 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 dirty="0">
                <a:solidFill>
                  <a:srgbClr val="2F5897"/>
                </a:solidFill>
              </a:rPr>
              <a:t>What</a:t>
            </a:r>
            <a:r>
              <a:rPr lang="en-GB" altLang="en-US" sz="1800" dirty="0">
                <a:solidFill>
                  <a:srgbClr val="2F5897"/>
                </a:solidFill>
              </a:rPr>
              <a:t> (is the story about) 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 dirty="0">
                <a:solidFill>
                  <a:srgbClr val="2F5897"/>
                </a:solidFill>
              </a:rPr>
              <a:t>When</a:t>
            </a:r>
            <a:r>
              <a:rPr lang="en-GB" altLang="en-US" sz="1800" dirty="0">
                <a:solidFill>
                  <a:srgbClr val="2F5897"/>
                </a:solidFill>
              </a:rPr>
              <a:t> (did the story happen)</a:t>
            </a:r>
            <a:endParaRPr lang="en-GB" altLang="en-US" sz="1800" dirty="0"/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 dirty="0">
                <a:solidFill>
                  <a:srgbClr val="2F5897"/>
                </a:solidFill>
              </a:rPr>
              <a:t>Where</a:t>
            </a:r>
            <a:r>
              <a:rPr lang="en-GB" altLang="en-US" sz="1800" dirty="0">
                <a:solidFill>
                  <a:srgbClr val="2F5897"/>
                </a:solidFill>
              </a:rPr>
              <a:t> (did the story happen)</a:t>
            </a:r>
            <a:endParaRPr lang="en-GB" altLang="en-US" sz="1800" i="1" dirty="0"/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 dirty="0">
                <a:solidFill>
                  <a:srgbClr val="2F5897"/>
                </a:solidFill>
              </a:rPr>
              <a:t>Why</a:t>
            </a:r>
            <a:r>
              <a:rPr lang="en-GB" altLang="en-US" sz="1800" dirty="0">
                <a:solidFill>
                  <a:srgbClr val="2F5897"/>
                </a:solidFill>
              </a:rPr>
              <a:t> (did it make the news)  </a:t>
            </a:r>
            <a:endParaRPr lang="en-GB" altLang="en-US" sz="1800" dirty="0"/>
          </a:p>
          <a:p>
            <a:pPr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b="1" dirty="0">
                <a:solidFill>
                  <a:srgbClr val="2F5897"/>
                </a:solidFill>
              </a:rPr>
              <a:t>How</a:t>
            </a:r>
            <a:r>
              <a:rPr lang="en-GB" altLang="en-US" sz="1800" dirty="0">
                <a:solidFill>
                  <a:srgbClr val="2F5897"/>
                </a:solidFill>
              </a:rPr>
              <a:t> (did it happen)</a:t>
            </a:r>
          </a:p>
        </p:txBody>
      </p:sp>
      <p:sp>
        <p:nvSpPr>
          <p:cNvPr id="47106" name="Text Box 15">
            <a:extLst>
              <a:ext uri="{FF2B5EF4-FFF2-40B4-BE49-F238E27FC236}">
                <a16:creationId xmlns:a16="http://schemas.microsoft.com/office/drawing/2014/main" id="{F6257F12-7AE5-D549-994B-A57DC1C7C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656" y="196575"/>
            <a:ext cx="511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tx2"/>
                </a:solidFill>
                <a:latin typeface="Arial Black" panose="020B0604020202020204" pitchFamily="34" charset="0"/>
              </a:rPr>
              <a:t>A closer look at the first paragraph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F3661C-1818-5D41-8FBB-3259CD36C3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82"/>
          <a:stretch/>
        </p:blipFill>
        <p:spPr>
          <a:xfrm>
            <a:off x="194656" y="845586"/>
            <a:ext cx="5234594" cy="3212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1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8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8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80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8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8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80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9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5">
            <a:extLst>
              <a:ext uri="{FF2B5EF4-FFF2-40B4-BE49-F238E27FC236}">
                <a16:creationId xmlns:a16="http://schemas.microsoft.com/office/drawing/2014/main" id="{2A9D4007-1144-EC4D-A241-BB27CE8F7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575" y="140653"/>
            <a:ext cx="36045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chemeClr val="tx2"/>
                </a:solidFill>
                <a:latin typeface="Arial Black" panose="020B0604020202020204" pitchFamily="34" charset="0"/>
              </a:rPr>
              <a:t>The 5W may not </a:t>
            </a:r>
          </a:p>
          <a:p>
            <a:pPr eaLnBrk="1" hangingPunct="1"/>
            <a:r>
              <a:rPr lang="en-US" altLang="en-US" dirty="0">
                <a:solidFill>
                  <a:schemeClr val="tx2"/>
                </a:solidFill>
                <a:latin typeface="Arial Black" panose="020B0604020202020204" pitchFamily="34" charset="0"/>
              </a:rPr>
              <a:t>be in the first paragraph</a:t>
            </a:r>
          </a:p>
        </p:txBody>
      </p:sp>
      <p:pic>
        <p:nvPicPr>
          <p:cNvPr id="49154" name="Picture 3">
            <a:extLst>
              <a:ext uri="{FF2B5EF4-FFF2-40B4-BE49-F238E27FC236}">
                <a16:creationId xmlns:a16="http://schemas.microsoft.com/office/drawing/2014/main" id="{DE2FB0FF-6F7C-3943-B6A0-8B1DECEF1B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140653"/>
            <a:ext cx="4813935" cy="4199746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5" name="TextBox 4">
            <a:extLst>
              <a:ext uri="{FF2B5EF4-FFF2-40B4-BE49-F238E27FC236}">
                <a16:creationId xmlns:a16="http://schemas.microsoft.com/office/drawing/2014/main" id="{C39F1C04-085E-E54F-ACFF-1737372B3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575" y="3170411"/>
            <a:ext cx="308292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400" i="1" dirty="0"/>
              <a:t>Nuclear dependence of the transverse-single-spin asymmetry for forward neutron production in polarized </a:t>
            </a:r>
            <a:r>
              <a:rPr lang="en-US" altLang="en-US" sz="1400" i="1" dirty="0" err="1"/>
              <a:t>p+A</a:t>
            </a:r>
            <a:r>
              <a:rPr lang="en-US" altLang="en-US" sz="1400" i="1" dirty="0"/>
              <a:t> collisions at √</a:t>
            </a:r>
            <a:r>
              <a:rPr lang="en-US" altLang="en-US" sz="1400" i="1" dirty="0" err="1"/>
              <a:t>sNN</a:t>
            </a:r>
            <a:r>
              <a:rPr lang="en-US" altLang="en-US" sz="1400" i="1" dirty="0"/>
              <a:t> = 200 GeV (Physical Review Letters)</a:t>
            </a:r>
          </a:p>
        </p:txBody>
      </p:sp>
    </p:spTree>
    <p:extLst>
      <p:ext uri="{BB962C8B-B14F-4D97-AF65-F5344CB8AC3E}">
        <p14:creationId xmlns:p14="http://schemas.microsoft.com/office/powerpoint/2010/main" val="3540603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5">
            <a:extLst>
              <a:ext uri="{FF2B5EF4-FFF2-40B4-BE49-F238E27FC236}">
                <a16:creationId xmlns:a16="http://schemas.microsoft.com/office/drawing/2014/main" id="{07F0FD5E-93EF-644B-9056-AFBCC32A3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275" y="247650"/>
            <a:ext cx="7623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chemeClr val="tx2"/>
                </a:solidFill>
                <a:latin typeface="Arial Black" panose="020B0604020202020204" pitchFamily="34" charset="0"/>
              </a:rPr>
              <a:t>The body of the press release - The inverted pyramid</a:t>
            </a:r>
          </a:p>
        </p:txBody>
      </p:sp>
      <p:sp>
        <p:nvSpPr>
          <p:cNvPr id="50178" name="AutoShape 10">
            <a:extLst>
              <a:ext uri="{FF2B5EF4-FFF2-40B4-BE49-F238E27FC236}">
                <a16:creationId xmlns:a16="http://schemas.microsoft.com/office/drawing/2014/main" id="{293EA42F-C605-D742-8875-7E56F97D796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99920" y="647700"/>
            <a:ext cx="5434330" cy="3802062"/>
          </a:xfrm>
          <a:prstGeom prst="triangle">
            <a:avLst>
              <a:gd name="adj" fmla="val 50000"/>
            </a:avLst>
          </a:prstGeom>
          <a:solidFill>
            <a:schemeClr val="accent4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500"/>
          </a:p>
        </p:txBody>
      </p:sp>
      <p:sp>
        <p:nvSpPr>
          <p:cNvPr id="229387" name="Text Box 11">
            <a:extLst>
              <a:ext uri="{FF2B5EF4-FFF2-40B4-BE49-F238E27FC236}">
                <a16:creationId xmlns:a16="http://schemas.microsoft.com/office/drawing/2014/main" id="{D872C0F7-0D1C-B24C-9B8F-8786F6D44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1075" y="846138"/>
            <a:ext cx="2262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bg1"/>
                </a:solidFill>
              </a:rPr>
              <a:t>What is the story?</a:t>
            </a:r>
          </a:p>
        </p:txBody>
      </p:sp>
      <p:sp>
        <p:nvSpPr>
          <p:cNvPr id="229388" name="Text Box 12">
            <a:extLst>
              <a:ext uri="{FF2B5EF4-FFF2-40B4-BE49-F238E27FC236}">
                <a16:creationId xmlns:a16="http://schemas.microsoft.com/office/drawing/2014/main" id="{403DA83F-DF56-A840-B4BD-7EFF2BC7C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9638" y="1501775"/>
            <a:ext cx="2403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chemeClr val="bg1"/>
                </a:solidFill>
              </a:rPr>
              <a:t>How did it happen?</a:t>
            </a:r>
          </a:p>
        </p:txBody>
      </p:sp>
      <p:sp>
        <p:nvSpPr>
          <p:cNvPr id="229389" name="Text Box 13">
            <a:extLst>
              <a:ext uri="{FF2B5EF4-FFF2-40B4-BE49-F238E27FC236}">
                <a16:creationId xmlns:a16="http://schemas.microsoft.com/office/drawing/2014/main" id="{575B28D4-5BD6-1841-99E3-3604C82BE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8725" y="2284413"/>
            <a:ext cx="1766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bg1"/>
                </a:solidFill>
              </a:rPr>
              <a:t>Amplification</a:t>
            </a:r>
          </a:p>
        </p:txBody>
      </p:sp>
      <p:sp>
        <p:nvSpPr>
          <p:cNvPr id="229390" name="Text Box 14">
            <a:extLst>
              <a:ext uri="{FF2B5EF4-FFF2-40B4-BE49-F238E27FC236}">
                <a16:creationId xmlns:a16="http://schemas.microsoft.com/office/drawing/2014/main" id="{97C6C37F-1739-9C4E-9DA8-F3BC62FD5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9525" y="2976563"/>
            <a:ext cx="15430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chemeClr val="bg1"/>
                </a:solidFill>
              </a:rPr>
              <a:t>Tie up loose ends</a:t>
            </a:r>
          </a:p>
        </p:txBody>
      </p:sp>
    </p:spTree>
    <p:extLst>
      <p:ext uri="{BB962C8B-B14F-4D97-AF65-F5344CB8AC3E}">
        <p14:creationId xmlns:p14="http://schemas.microsoft.com/office/powerpoint/2010/main" val="240169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7" grpId="0" build="p" autoUpdateAnimBg="0"/>
      <p:bldP spid="229388" grpId="0" build="p" autoUpdateAnimBg="0"/>
      <p:bldP spid="229389" grpId="0" build="p" autoUpdateAnimBg="0"/>
      <p:bldP spid="229390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0C365032-2B5C-484A-AE6B-7A6C95F45DE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79425" y="241300"/>
            <a:ext cx="6172200" cy="400050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2000" dirty="0">
                <a:latin typeface="Arial Black" charset="0"/>
                <a:cs typeface="+mj-cs"/>
              </a:rPr>
              <a:t>Writing style</a:t>
            </a:r>
          </a:p>
        </p:txBody>
      </p:sp>
      <p:sp>
        <p:nvSpPr>
          <p:cNvPr id="51202" name="Text Box 11">
            <a:extLst>
              <a:ext uri="{FF2B5EF4-FFF2-40B4-BE49-F238E27FC236}">
                <a16:creationId xmlns:a16="http://schemas.microsoft.com/office/drawing/2014/main" id="{DA860F4D-DE4B-8C48-8ACF-DA4AC72BC4C7}"/>
              </a:ext>
            </a:extLst>
          </p:cNvPr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9424" y="742633"/>
            <a:ext cx="8310245" cy="3397250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000" dirty="0"/>
              <a:t>short sentences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000" dirty="0"/>
              <a:t>one idea per sentence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000" dirty="0"/>
              <a:t>active not passive voice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000" dirty="0"/>
              <a:t>use direct quotations, if appropriate (give opinion, analysis, interpretation)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000" dirty="0"/>
              <a:t>avoid scientific jargon – make it “human”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en-US" sz="2000" dirty="0"/>
              <a:t>avoid technical and historical explanations – go in Notes to Editors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805457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>
            <a:extLst>
              <a:ext uri="{FF2B5EF4-FFF2-40B4-BE49-F238E27FC236}">
                <a16:creationId xmlns:a16="http://schemas.microsoft.com/office/drawing/2014/main" id="{BCA38FB3-891F-4240-AE1E-62B002615B4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72954" y="107169"/>
            <a:ext cx="8004313" cy="103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GB" altLang="fr-FR" sz="2000" dirty="0">
                <a:latin typeface="Arial Black" charset="0"/>
              </a:rPr>
              <a:t>Preparing a press release</a:t>
            </a:r>
            <a:br>
              <a:rPr lang="en-GB" altLang="fr-FR" sz="2000" dirty="0">
                <a:latin typeface="Arial Black" charset="0"/>
              </a:rPr>
            </a:br>
            <a:r>
              <a:rPr lang="en-GB" altLang="fr-FR" sz="1800" dirty="0">
                <a:latin typeface="Arial Black" charset="0"/>
              </a:rPr>
              <a:t>Some key questions</a:t>
            </a:r>
            <a:endParaRPr lang="en-GB" altLang="fr-FR" sz="2000" dirty="0">
              <a:latin typeface="Arial Black" charset="0"/>
            </a:endParaRPr>
          </a:p>
        </p:txBody>
      </p:sp>
      <p:sp>
        <p:nvSpPr>
          <p:cNvPr id="14338" name="Rectangle 3">
            <a:extLst>
              <a:ext uri="{FF2B5EF4-FFF2-40B4-BE49-F238E27FC236}">
                <a16:creationId xmlns:a16="http://schemas.microsoft.com/office/drawing/2014/main" id="{699806CE-E32D-3048-B7C5-A04824EBE43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72954" y="1167051"/>
            <a:ext cx="4859116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GB" sz="2000" dirty="0">
                <a:solidFill>
                  <a:schemeClr val="tx2"/>
                </a:solidFill>
                <a:ea typeface="ＭＳ Ｐゴシック" charset="0"/>
              </a:rPr>
              <a:t>Why should journalists read my press release?</a:t>
            </a:r>
          </a:p>
          <a:p>
            <a:pPr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GB" sz="2000" dirty="0">
                <a:solidFill>
                  <a:schemeClr val="tx2"/>
                </a:solidFill>
                <a:ea typeface="ＭＳ Ｐゴシック" charset="0"/>
              </a:rPr>
              <a:t>Why should they read it NOW? </a:t>
            </a:r>
          </a:p>
          <a:p>
            <a:pPr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GB" altLang="fr-FR" sz="20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Who is my target audience for this story?</a:t>
            </a:r>
          </a:p>
          <a:p>
            <a:pPr>
              <a:spcBef>
                <a:spcPct val="50000"/>
              </a:spcBef>
              <a:buClr>
                <a:schemeClr val="tx2"/>
              </a:buClr>
              <a:buFont typeface="Wingdings" pitchFamily="2" charset="2"/>
              <a:buChar char="§"/>
              <a:defRPr/>
            </a:pPr>
            <a:r>
              <a:rPr lang="en-GB" altLang="fr-FR" sz="20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What is the main message I would like to convey? My angle?</a:t>
            </a:r>
            <a:br>
              <a:rPr lang="en-GB" altLang="fr-FR" sz="2000" dirty="0">
                <a:solidFill>
                  <a:schemeClr val="tx2"/>
                </a:solidFill>
                <a:ea typeface="ＭＳ Ｐゴシック" panose="020B0600070205080204" pitchFamily="34" charset="-128"/>
              </a:rPr>
            </a:br>
            <a:r>
              <a:rPr lang="en-GB" altLang="fr-FR" sz="2000" dirty="0">
                <a:solidFill>
                  <a:schemeClr val="tx2"/>
                </a:solidFill>
                <a:ea typeface="ＭＳ Ｐゴシック" panose="020B0600070205080204" pitchFamily="34" charset="-128"/>
              </a:rPr>
              <a:t> </a:t>
            </a:r>
          </a:p>
          <a:p>
            <a:pPr eaLnBrk="1" hangingPunct="1">
              <a:spcAft>
                <a:spcPct val="20000"/>
              </a:spcAft>
              <a:buFont typeface="Wingdings" pitchFamily="2" charset="2"/>
              <a:buChar char="§"/>
            </a:pPr>
            <a:endParaRPr lang="en-GB" altLang="fr-FR" sz="2000" dirty="0">
              <a:solidFill>
                <a:schemeClr val="tx2"/>
              </a:solidFill>
              <a:ea typeface="ＭＳ Ｐゴシック" panose="020B0600070205080204" pitchFamily="34" charset="-128"/>
            </a:endParaRPr>
          </a:p>
          <a:p>
            <a:pPr eaLnBrk="1" hangingPunct="1">
              <a:spcAft>
                <a:spcPct val="20000"/>
              </a:spcAft>
              <a:buFont typeface="Wingdings" pitchFamily="2" charset="2"/>
              <a:buChar char="§"/>
            </a:pPr>
            <a:endParaRPr lang="en-GB" altLang="fr-FR" sz="2000" dirty="0">
              <a:solidFill>
                <a:schemeClr val="tx2"/>
              </a:solidFill>
              <a:ea typeface="ＭＳ Ｐゴシック" panose="020B0600070205080204" pitchFamily="34" charset="-128"/>
            </a:endParaRPr>
          </a:p>
          <a:p>
            <a:pPr marL="685800" lvl="1" indent="-342900">
              <a:spcAft>
                <a:spcPct val="20000"/>
              </a:spcAft>
              <a:buFont typeface="Wingdings" pitchFamily="2" charset="2"/>
              <a:buChar char="§"/>
            </a:pPr>
            <a:endParaRPr lang="en-GB" altLang="fr-FR" sz="2000" dirty="0">
              <a:solidFill>
                <a:schemeClr val="tx2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4339" name="Text Box 4">
            <a:extLst>
              <a:ext uri="{FF2B5EF4-FFF2-40B4-BE49-F238E27FC236}">
                <a16:creationId xmlns:a16="http://schemas.microsoft.com/office/drawing/2014/main" id="{8C05FAB9-EFBD-674A-AF1E-93C23DBB56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4366" y="3921919"/>
            <a:ext cx="15120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fr-FR" sz="1800"/>
          </a:p>
        </p:txBody>
      </p:sp>
      <p:sp>
        <p:nvSpPr>
          <p:cNvPr id="14340" name="Text Box 5">
            <a:extLst>
              <a:ext uri="{FF2B5EF4-FFF2-40B4-BE49-F238E27FC236}">
                <a16:creationId xmlns:a16="http://schemas.microsoft.com/office/drawing/2014/main" id="{ED565319-F3F7-B945-B7AF-FD4368683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1794" y="40302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fr-FR" sz="1800"/>
          </a:p>
        </p:txBody>
      </p:sp>
      <p:sp>
        <p:nvSpPr>
          <p:cNvPr id="14341" name="TextBox 1">
            <a:extLst>
              <a:ext uri="{FF2B5EF4-FFF2-40B4-BE49-F238E27FC236}">
                <a16:creationId xmlns:a16="http://schemas.microsoft.com/office/drawing/2014/main" id="{AFC97083-5489-0245-B545-79C5C90EE2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0754" y="51054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GB" altLang="fr-FR" sz="1800"/>
          </a:p>
        </p:txBody>
      </p:sp>
      <p:pic>
        <p:nvPicPr>
          <p:cNvPr id="8" name="Picture 3" descr="18630639-five-instant-blank-photographs-hanging-on-a-clothesline-over-brick-wall-with-clipping-path-for-the-i.jpg">
            <a:extLst>
              <a:ext uri="{FF2B5EF4-FFF2-40B4-BE49-F238E27FC236}">
                <a16:creationId xmlns:a16="http://schemas.microsoft.com/office/drawing/2014/main" id="{8C4D6CC9-F6D3-694D-A181-D21D0A902B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124" y="1383745"/>
            <a:ext cx="3626577" cy="241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28633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>
            <a:extLst>
              <a:ext uri="{FF2B5EF4-FFF2-40B4-BE49-F238E27FC236}">
                <a16:creationId xmlns:a16="http://schemas.microsoft.com/office/drawing/2014/main" id="{ADA934BD-9EE8-E64D-95A4-96A69FB23CD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41325" y="215900"/>
            <a:ext cx="5829300" cy="368300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dirty="0">
                <a:solidFill>
                  <a:schemeClr val="tx2"/>
                </a:solidFill>
                <a:latin typeface="Arial Black" charset="0"/>
                <a:cs typeface="+mj-cs"/>
              </a:rPr>
              <a:t>Exercise</a:t>
            </a:r>
          </a:p>
        </p:txBody>
      </p:sp>
      <p:sp>
        <p:nvSpPr>
          <p:cNvPr id="44034" name="Text Box 3">
            <a:extLst>
              <a:ext uri="{FF2B5EF4-FFF2-40B4-BE49-F238E27FC236}">
                <a16:creationId xmlns:a16="http://schemas.microsoft.com/office/drawing/2014/main" id="{28E2FCAF-566B-0145-B315-67B351429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8188" y="706438"/>
            <a:ext cx="3028632" cy="327782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7620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1219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1676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2133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2590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800" dirty="0"/>
              <a:t>Work in pairs to produce a press release</a:t>
            </a:r>
          </a:p>
          <a:p>
            <a:pPr marL="285750" indent="-285750"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n-US" altLang="en-US" sz="1800" dirty="0"/>
              <a:t>Identify which of the articles provided to write a press release on. </a:t>
            </a:r>
          </a:p>
          <a:p>
            <a:pPr marL="285750" indent="-285750">
              <a:spcBef>
                <a:spcPct val="50000"/>
              </a:spcBef>
              <a:buFont typeface="Wingdings" pitchFamily="2" charset="2"/>
              <a:buChar char="v"/>
              <a:defRPr/>
            </a:pPr>
            <a:endParaRPr lang="en-US" altLang="en-US" sz="1800" dirty="0"/>
          </a:p>
          <a:p>
            <a:pPr marL="285750" indent="-285750"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n-US" altLang="en-US" sz="1800" dirty="0"/>
              <a:t>Each person writes a press release on the news peg identified above</a:t>
            </a:r>
          </a:p>
        </p:txBody>
      </p:sp>
      <p:pic>
        <p:nvPicPr>
          <p:cNvPr id="55299" name="Picture 2">
            <a:extLst>
              <a:ext uri="{FF2B5EF4-FFF2-40B4-BE49-F238E27FC236}">
                <a16:creationId xmlns:a16="http://schemas.microsoft.com/office/drawing/2014/main" id="{F08BE054-4BA1-ED4C-8B4B-6BE9A72BF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" y="841375"/>
            <a:ext cx="5129213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69267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2">
            <a:extLst>
              <a:ext uri="{FF2B5EF4-FFF2-40B4-BE49-F238E27FC236}">
                <a16:creationId xmlns:a16="http://schemas.microsoft.com/office/drawing/2014/main" id="{65506A4E-95CA-FB45-9563-1465A0616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5" y="234950"/>
            <a:ext cx="8167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IE" altLang="en-US" dirty="0">
                <a:solidFill>
                  <a:schemeClr val="tx2"/>
                </a:solidFill>
                <a:latin typeface="Arial Black" panose="020B0604020202020204" pitchFamily="34" charset="0"/>
              </a:rPr>
              <a:t>Remember to ask yourself these questions</a:t>
            </a:r>
            <a:endParaRPr lang="en-GB" altLang="en-US" sz="1400" dirty="0">
              <a:solidFill>
                <a:schemeClr val="tx2"/>
              </a:solidFill>
              <a:latin typeface="Helvetica" pitchFamily="2" charset="0"/>
            </a:endParaRPr>
          </a:p>
        </p:txBody>
      </p:sp>
      <p:sp>
        <p:nvSpPr>
          <p:cNvPr id="251907" name="Text Box 3">
            <a:extLst>
              <a:ext uri="{FF2B5EF4-FFF2-40B4-BE49-F238E27FC236}">
                <a16:creationId xmlns:a16="http://schemas.microsoft.com/office/drawing/2014/main" id="{604584A4-705F-DB4A-A4EB-EEDD8528E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5" y="658178"/>
            <a:ext cx="47148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tx2"/>
              </a:buClr>
              <a:buFont typeface="Wingdings" charset="0"/>
              <a:buChar char="§"/>
              <a:defRPr/>
            </a:pPr>
            <a:r>
              <a:rPr lang="en-IE" sz="1600" dirty="0">
                <a:latin typeface="+mn-lt"/>
                <a:ea typeface="ＭＳ Ｐゴシック" charset="0"/>
              </a:rPr>
              <a:t> Why should journalists read your press release?</a:t>
            </a:r>
          </a:p>
          <a:p>
            <a:pPr eaLnBrk="1" hangingPunct="1">
              <a:spcBef>
                <a:spcPct val="50000"/>
              </a:spcBef>
              <a:buClr>
                <a:schemeClr val="tx2"/>
              </a:buClr>
              <a:buFont typeface="Wingdings" charset="0"/>
              <a:buChar char="§"/>
              <a:defRPr/>
            </a:pPr>
            <a:r>
              <a:rPr lang="en-IE" sz="1600" dirty="0">
                <a:latin typeface="+mn-lt"/>
                <a:ea typeface="ＭＳ Ｐゴシック" charset="0"/>
              </a:rPr>
              <a:t> Why should they read it NOW? </a:t>
            </a:r>
          </a:p>
        </p:txBody>
      </p:sp>
      <p:sp>
        <p:nvSpPr>
          <p:cNvPr id="251913" name="Text Box 9">
            <a:extLst>
              <a:ext uri="{FF2B5EF4-FFF2-40B4-BE49-F238E27FC236}">
                <a16:creationId xmlns:a16="http://schemas.microsoft.com/office/drawing/2014/main" id="{5B9479F0-731D-9842-9D26-406F5071E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5" y="1849438"/>
            <a:ext cx="6229350" cy="220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  <a:ea typeface="ＭＳ Ｐゴシック" charset="0"/>
              </a:rPr>
              <a:t>The lead</a:t>
            </a:r>
            <a:endParaRPr lang="en-GB" sz="1400" b="1" dirty="0">
              <a:solidFill>
                <a:schemeClr val="tx2"/>
              </a:solidFill>
              <a:latin typeface="+mn-lt"/>
              <a:ea typeface="ＭＳ Ｐゴシック" charset="0"/>
            </a:endParaRPr>
          </a:p>
          <a:p>
            <a:pPr eaLnBrk="1" hangingPunct="1">
              <a:lnSpc>
                <a:spcPct val="140000"/>
              </a:lnSpc>
              <a:buClr>
                <a:schemeClr val="bg2"/>
              </a:buClr>
              <a:buFontTx/>
              <a:buChar char="•"/>
              <a:defRPr/>
            </a:pPr>
            <a:r>
              <a:rPr lang="en-GB" sz="1400" dirty="0">
                <a:solidFill>
                  <a:schemeClr val="bg2"/>
                </a:solidFill>
                <a:latin typeface="+mn-lt"/>
                <a:ea typeface="ＭＳ Ｐゴシック" charset="0"/>
              </a:rPr>
              <a:t> </a:t>
            </a:r>
            <a:r>
              <a:rPr lang="en-GB" sz="1600" dirty="0">
                <a:latin typeface="+mn-lt"/>
                <a:ea typeface="ＭＳ Ｐゴシック" charset="0"/>
              </a:rPr>
              <a:t>Who (made it into the news)</a:t>
            </a:r>
          </a:p>
          <a:p>
            <a:pPr eaLnBrk="1" hangingPunct="1">
              <a:lnSpc>
                <a:spcPct val="140000"/>
              </a:lnSpc>
              <a:buClr>
                <a:schemeClr val="bg2"/>
              </a:buClr>
              <a:buFontTx/>
              <a:buChar char="•"/>
              <a:defRPr/>
            </a:pPr>
            <a:r>
              <a:rPr lang="en-GB" sz="1600" dirty="0">
                <a:latin typeface="+mn-lt"/>
                <a:ea typeface="ＭＳ Ｐゴシック" charset="0"/>
              </a:rPr>
              <a:t> What (is the story about)</a:t>
            </a:r>
          </a:p>
          <a:p>
            <a:pPr eaLnBrk="1" hangingPunct="1">
              <a:lnSpc>
                <a:spcPct val="140000"/>
              </a:lnSpc>
              <a:buClr>
                <a:schemeClr val="bg2"/>
              </a:buClr>
              <a:buFontTx/>
              <a:buChar char="•"/>
              <a:defRPr/>
            </a:pPr>
            <a:r>
              <a:rPr lang="en-GB" sz="1600" dirty="0">
                <a:latin typeface="+mn-lt"/>
                <a:ea typeface="ＭＳ Ｐゴシック" charset="0"/>
              </a:rPr>
              <a:t> When (did the story happen)</a:t>
            </a:r>
          </a:p>
          <a:p>
            <a:pPr eaLnBrk="1" hangingPunct="1">
              <a:lnSpc>
                <a:spcPct val="140000"/>
              </a:lnSpc>
              <a:buClr>
                <a:schemeClr val="bg2"/>
              </a:buClr>
              <a:buFontTx/>
              <a:buChar char="•"/>
              <a:defRPr/>
            </a:pPr>
            <a:r>
              <a:rPr lang="en-GB" sz="1600" dirty="0">
                <a:latin typeface="+mn-lt"/>
                <a:ea typeface="ＭＳ Ｐゴシック" charset="0"/>
              </a:rPr>
              <a:t> Where (did the story happen)</a:t>
            </a:r>
          </a:p>
          <a:p>
            <a:pPr eaLnBrk="1" hangingPunct="1">
              <a:lnSpc>
                <a:spcPct val="140000"/>
              </a:lnSpc>
              <a:buClr>
                <a:schemeClr val="bg2"/>
              </a:buClr>
              <a:buFontTx/>
              <a:buChar char="•"/>
              <a:defRPr/>
            </a:pPr>
            <a:r>
              <a:rPr lang="en-GB" sz="1600" dirty="0">
                <a:latin typeface="+mn-lt"/>
                <a:ea typeface="ＭＳ Ｐゴシック" charset="0"/>
              </a:rPr>
              <a:t> Why (did it make the news)</a:t>
            </a:r>
          </a:p>
        </p:txBody>
      </p:sp>
      <p:sp>
        <p:nvSpPr>
          <p:cNvPr id="57348" name="AutoShape 10">
            <a:extLst>
              <a:ext uri="{FF2B5EF4-FFF2-40B4-BE49-F238E27FC236}">
                <a16:creationId xmlns:a16="http://schemas.microsoft.com/office/drawing/2014/main" id="{BB1AD974-3011-7E46-B665-736524DADA4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356225" y="1030288"/>
            <a:ext cx="3094038" cy="3128962"/>
          </a:xfrm>
          <a:prstGeom prst="triangle">
            <a:avLst>
              <a:gd name="adj" fmla="val 50000"/>
            </a:avLst>
          </a:prstGeom>
          <a:solidFill>
            <a:schemeClr val="accent4">
              <a:alpha val="32156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500">
              <a:solidFill>
                <a:schemeClr val="bg1"/>
              </a:solidFill>
            </a:endParaRPr>
          </a:p>
        </p:txBody>
      </p:sp>
      <p:sp>
        <p:nvSpPr>
          <p:cNvPr id="57349" name="Text Box 11">
            <a:extLst>
              <a:ext uri="{FF2B5EF4-FFF2-40B4-BE49-F238E27FC236}">
                <a16:creationId xmlns:a16="http://schemas.microsoft.com/office/drawing/2014/main" id="{CAE69A0F-F9DE-D84B-B7AB-5B46A9474C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230313"/>
            <a:ext cx="1828800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500" dirty="0"/>
              <a:t>What is the story?</a:t>
            </a:r>
          </a:p>
        </p:txBody>
      </p:sp>
      <p:sp>
        <p:nvSpPr>
          <p:cNvPr id="57350" name="Text Box 12">
            <a:extLst>
              <a:ext uri="{FF2B5EF4-FFF2-40B4-BE49-F238E27FC236}">
                <a16:creationId xmlns:a16="http://schemas.microsoft.com/office/drawing/2014/main" id="{0DB1C3A0-D969-9F41-8194-766500575D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81700" y="1752600"/>
            <a:ext cx="19431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500"/>
              <a:t>How did it happen?</a:t>
            </a:r>
          </a:p>
        </p:txBody>
      </p:sp>
      <p:sp>
        <p:nvSpPr>
          <p:cNvPr id="57351" name="Text Box 13">
            <a:extLst>
              <a:ext uri="{FF2B5EF4-FFF2-40B4-BE49-F238E27FC236}">
                <a16:creationId xmlns:a16="http://schemas.microsoft.com/office/drawing/2014/main" id="{B9AF1E0C-6E9D-7646-8F4F-B806769E7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875" y="2333625"/>
            <a:ext cx="14287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500"/>
              <a:t>Amplification</a:t>
            </a:r>
          </a:p>
        </p:txBody>
      </p:sp>
      <p:sp>
        <p:nvSpPr>
          <p:cNvPr id="57352" name="Text Box 14">
            <a:extLst>
              <a:ext uri="{FF2B5EF4-FFF2-40B4-BE49-F238E27FC236}">
                <a16:creationId xmlns:a16="http://schemas.microsoft.com/office/drawing/2014/main" id="{D4354A8E-3466-164B-8D91-0FD6A2C6DF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705" y="2955925"/>
            <a:ext cx="1771650" cy="669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1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500" dirty="0"/>
              <a:t>Tie up loose </a:t>
            </a:r>
          </a:p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500" dirty="0"/>
              <a:t>ends</a:t>
            </a:r>
          </a:p>
        </p:txBody>
      </p:sp>
    </p:spTree>
    <p:extLst>
      <p:ext uri="{BB962C8B-B14F-4D97-AF65-F5344CB8AC3E}">
        <p14:creationId xmlns:p14="http://schemas.microsoft.com/office/powerpoint/2010/main" val="25063440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-nobel-committee-cant-seem-to-locate-prize-winner-peter-higgs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4449605"/>
          </a:xfrm>
          <a:prstGeom prst="rect">
            <a:avLst/>
          </a:prstGeom>
        </p:spPr>
      </p:pic>
      <p:sp>
        <p:nvSpPr>
          <p:cNvPr id="7" name="Rectangle 17"/>
          <p:cNvSpPr txBox="1">
            <a:spLocks noChangeArrowheads="1"/>
          </p:cNvSpPr>
          <p:nvPr/>
        </p:nvSpPr>
        <p:spPr bwMode="auto">
          <a:xfrm rot="16200000">
            <a:off x="6493979" y="1067764"/>
            <a:ext cx="5017830" cy="1575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700" dirty="0">
                <a:solidFill>
                  <a:schemeClr val="accent2"/>
                </a:solidFill>
                <a:latin typeface="Helvetica Neue Light"/>
                <a:ea typeface="ＭＳ Ｐゴシック" charset="0"/>
                <a:cs typeface="Helvetica Neue Light"/>
              </a:rPr>
              <a:t>REUTERS/David </a:t>
            </a:r>
            <a:r>
              <a:rPr lang="en-US" sz="700" dirty="0" err="1">
                <a:solidFill>
                  <a:schemeClr val="accent2"/>
                </a:solidFill>
                <a:latin typeface="Helvetica Neue Light"/>
                <a:ea typeface="ＭＳ Ｐゴシック" charset="0"/>
                <a:cs typeface="Helvetica Neue Light"/>
              </a:rPr>
              <a:t>Moir</a:t>
            </a:r>
            <a:endParaRPr lang="en-US" sz="700" dirty="0">
              <a:solidFill>
                <a:schemeClr val="accent2"/>
              </a:solidFill>
              <a:latin typeface="Helvetica Neue Light"/>
              <a:ea typeface="ＭＳ Ｐゴシック" charset="0"/>
              <a:cs typeface="Helvetica Neue Light"/>
            </a:endParaRPr>
          </a:p>
        </p:txBody>
      </p:sp>
      <p:sp>
        <p:nvSpPr>
          <p:cNvPr id="5" name="Rectangle 17"/>
          <p:cNvSpPr txBox="1">
            <a:spLocks noChangeArrowheads="1"/>
          </p:cNvSpPr>
          <p:nvPr/>
        </p:nvSpPr>
        <p:spPr bwMode="auto">
          <a:xfrm>
            <a:off x="1142808" y="3905105"/>
            <a:ext cx="8038079" cy="1575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400" dirty="0">
              <a:solidFill>
                <a:schemeClr val="bg1"/>
              </a:solidFill>
              <a:latin typeface="Helvetica Neue UltraLight" charset="0"/>
              <a:ea typeface="ＭＳ Ｐゴシック" charset="0"/>
              <a:cs typeface="Helvetica Neue UltraLight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Ana </a:t>
            </a:r>
            <a:r>
              <a:rPr lang="en-US" sz="1400" dirty="0" err="1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Godinho</a:t>
            </a:r>
            <a:r>
              <a:rPr lang="en-US" sz="1400" dirty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 – Head of Education, Communication and Outreach</a:t>
            </a:r>
          </a:p>
          <a:p>
            <a:r>
              <a:rPr lang="en-US" sz="1400" dirty="0">
                <a:solidFill>
                  <a:schemeClr val="bg1"/>
                </a:solidFill>
                <a:latin typeface="Helvetica Neue UltraLight" charset="0"/>
                <a:ea typeface="ＭＳ Ｐゴシック" charset="0"/>
                <a:cs typeface="Helvetica Neue UltraLight" charset="0"/>
              </a:rPr>
              <a:t>Arnaud Marsollier – Head of Media Relations – RADSAGA -  March 2018</a:t>
            </a:r>
          </a:p>
        </p:txBody>
      </p:sp>
    </p:spTree>
    <p:extLst>
      <p:ext uri="{BB962C8B-B14F-4D97-AF65-F5344CB8AC3E}">
        <p14:creationId xmlns:p14="http://schemas.microsoft.com/office/powerpoint/2010/main" val="3969175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ord cloud.png"/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52081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word cloud.png"/>
          <p:cNvPicPr>
            <a:picLocks noChangeAspect="1"/>
          </p:cNvPicPr>
          <p:nvPr/>
        </p:nvPicPr>
        <p:blipFill rotWithShape="1">
          <a:blip r:embed="rId2">
            <a:alphaModFix am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80"/>
          <a:stretch/>
        </p:blipFill>
        <p:spPr>
          <a:xfrm>
            <a:off x="2459035" y="1251645"/>
            <a:ext cx="6704381" cy="1520812"/>
          </a:xfrm>
          <a:prstGeom prst="rect">
            <a:avLst/>
          </a:prstGeom>
        </p:spPr>
      </p:pic>
      <p:pic>
        <p:nvPicPr>
          <p:cNvPr id="9" name="Picture 8" descr="word cloud.png"/>
          <p:cNvPicPr>
            <a:picLocks noChangeAspect="1"/>
          </p:cNvPicPr>
          <p:nvPr/>
        </p:nvPicPr>
        <p:blipFill rotWithShape="1">
          <a:blip r:embed="rId2">
            <a:alphaModFix amt="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4572000" y="2601597"/>
            <a:ext cx="4572000" cy="1520812"/>
          </a:xfrm>
          <a:prstGeom prst="rect">
            <a:avLst/>
          </a:prstGeom>
        </p:spPr>
      </p:pic>
      <p:pic>
        <p:nvPicPr>
          <p:cNvPr id="10" name="Picture 9" descr="word cloud.png"/>
          <p:cNvPicPr>
            <a:picLocks noChangeAspect="1"/>
          </p:cNvPicPr>
          <p:nvPr/>
        </p:nvPicPr>
        <p:blipFill rotWithShape="1">
          <a:blip r:embed="rId2">
            <a:alphaModFix am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377"/>
          <a:stretch/>
        </p:blipFill>
        <p:spPr>
          <a:xfrm>
            <a:off x="0" y="3773611"/>
            <a:ext cx="9144000" cy="693834"/>
          </a:xfrm>
          <a:prstGeom prst="rect">
            <a:avLst/>
          </a:prstGeom>
        </p:spPr>
      </p:pic>
      <p:pic>
        <p:nvPicPr>
          <p:cNvPr id="11" name="Picture 10" descr="word cloud.png"/>
          <p:cNvPicPr>
            <a:picLocks noChangeAspect="1"/>
          </p:cNvPicPr>
          <p:nvPr/>
        </p:nvPicPr>
        <p:blipFill rotWithShape="1"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0" y="2601597"/>
            <a:ext cx="4572000" cy="1520812"/>
          </a:xfrm>
          <a:prstGeom prst="rect">
            <a:avLst/>
          </a:prstGeom>
        </p:spPr>
      </p:pic>
      <p:pic>
        <p:nvPicPr>
          <p:cNvPr id="12" name="Picture 11" descr="word cloud.png"/>
          <p:cNvPicPr>
            <a:picLocks noChangeAspect="1"/>
          </p:cNvPicPr>
          <p:nvPr/>
        </p:nvPicPr>
        <p:blipFill rotWithShape="1">
          <a:blip r:embed="rId2">
            <a:alphaModFix amt="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20"/>
          <a:stretch/>
        </p:blipFill>
        <p:spPr>
          <a:xfrm>
            <a:off x="-1" y="1253802"/>
            <a:ext cx="2439619" cy="15208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3606" y="3830021"/>
            <a:ext cx="897039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Font typeface="Arial"/>
              <a:buNone/>
            </a:pPr>
            <a:r>
              <a:rPr lang="en-US" sz="3000" b="1" dirty="0">
                <a:solidFill>
                  <a:srgbClr val="000000"/>
                </a:solidFill>
                <a:latin typeface="Helvetica Neue UltraLight"/>
              </a:rPr>
              <a:t>Media coverage – </a:t>
            </a:r>
            <a:r>
              <a:rPr lang="en-US" sz="3000" b="1" dirty="0">
                <a:solidFill>
                  <a:srgbClr val="0055A0"/>
                </a:solidFill>
                <a:latin typeface="Helvetica Neue UltraLight"/>
              </a:rPr>
              <a:t>Press cuttings </a:t>
            </a:r>
            <a:r>
              <a:rPr lang="en-US" sz="2500" b="1" dirty="0">
                <a:solidFill>
                  <a:srgbClr val="0055A0"/>
                </a:solidFill>
                <a:latin typeface="Helvetica Neue UltraLight"/>
              </a:rPr>
              <a:t>(CERN or LHC)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Press Office activities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3/16/18</a:t>
            </a:fld>
            <a:endParaRPr lang="en-US" dirty="0"/>
          </a:p>
        </p:txBody>
      </p:sp>
      <p:graphicFrame>
        <p:nvGraphicFramePr>
          <p:cNvPr id="18" name="Chart 17"/>
          <p:cNvGraphicFramePr/>
          <p:nvPr>
            <p:extLst/>
          </p:nvPr>
        </p:nvGraphicFramePr>
        <p:xfrm>
          <a:off x="203200" y="821578"/>
          <a:ext cx="8801100" cy="2927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 rot="16200000">
            <a:off x="924334" y="500424"/>
            <a:ext cx="3314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LHC Restart briefing 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253812" y="500424"/>
            <a:ext cx="3314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Short circuit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468917" y="848525"/>
            <a:ext cx="3314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AAAS briefing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1553968" y="-508437"/>
            <a:ext cx="3314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LHC Restart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408147" y="626791"/>
            <a:ext cx="3314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13 TeV first collisions</a:t>
            </a:r>
          </a:p>
        </p:txBody>
      </p:sp>
      <p:sp>
        <p:nvSpPr>
          <p:cNvPr id="24" name="TextBox 23"/>
          <p:cNvSpPr txBox="1"/>
          <p:nvPr/>
        </p:nvSpPr>
        <p:spPr>
          <a:xfrm rot="16200000">
            <a:off x="2731572" y="163026"/>
            <a:ext cx="3314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Start run2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2149459" y="848525"/>
            <a:ext cx="3314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450 GeV collisions</a:t>
            </a:r>
          </a:p>
        </p:txBody>
      </p:sp>
      <p:sp>
        <p:nvSpPr>
          <p:cNvPr id="26" name="ZoneTexte 19"/>
          <p:cNvSpPr txBox="1"/>
          <p:nvPr/>
        </p:nvSpPr>
        <p:spPr>
          <a:xfrm>
            <a:off x="7359631" y="296199"/>
            <a:ext cx="323165" cy="1856747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LHC </a:t>
            </a:r>
            <a:r>
              <a:rPr lang="en-GB" sz="900" dirty="0" err="1">
                <a:solidFill>
                  <a:srgbClr val="FF0000"/>
                </a:solidFill>
              </a:rPr>
              <a:t>HighLumi</a:t>
            </a:r>
            <a:r>
              <a:rPr lang="en-GB" sz="900" dirty="0">
                <a:solidFill>
                  <a:srgbClr val="FF0000"/>
                </a:solidFill>
              </a:rPr>
              <a:t> + collider in China</a:t>
            </a:r>
          </a:p>
        </p:txBody>
      </p:sp>
      <p:sp>
        <p:nvSpPr>
          <p:cNvPr id="27" name="ZoneTexte 20"/>
          <p:cNvSpPr txBox="1"/>
          <p:nvPr/>
        </p:nvSpPr>
        <p:spPr>
          <a:xfrm>
            <a:off x="6890731" y="470726"/>
            <a:ext cx="323165" cy="1254099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Nobel Prize in Physics</a:t>
            </a:r>
          </a:p>
        </p:txBody>
      </p:sp>
      <p:sp>
        <p:nvSpPr>
          <p:cNvPr id="28" name="ZoneTexte 13"/>
          <p:cNvSpPr txBox="1"/>
          <p:nvPr/>
        </p:nvSpPr>
        <p:spPr>
          <a:xfrm>
            <a:off x="7941653" y="1963800"/>
            <a:ext cx="323165" cy="644239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r>
              <a:rPr lang="en-GB" sz="900" dirty="0"/>
              <a:t>Ion Run</a:t>
            </a:r>
          </a:p>
        </p:txBody>
      </p:sp>
      <p:sp>
        <p:nvSpPr>
          <p:cNvPr id="29" name="ZoneTexte 21"/>
          <p:cNvSpPr txBox="1"/>
          <p:nvPr/>
        </p:nvSpPr>
        <p:spPr>
          <a:xfrm>
            <a:off x="7909583" y="4100066"/>
            <a:ext cx="10259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2015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ZoneTexte 19"/>
          <p:cNvSpPr txBox="1"/>
          <p:nvPr/>
        </p:nvSpPr>
        <p:spPr>
          <a:xfrm>
            <a:off x="8401848" y="142897"/>
            <a:ext cx="323165" cy="1856747"/>
          </a:xfrm>
          <a:prstGeom prst="rect">
            <a:avLst/>
          </a:prstGeom>
          <a:noFill/>
        </p:spPr>
        <p:txBody>
          <a:bodyPr vert="vert270" wrap="square" rtlCol="0" anchor="t" anchorCtr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ATLAS &amp; CMS 2015 results</a:t>
            </a:r>
          </a:p>
        </p:txBody>
      </p:sp>
    </p:spTree>
    <p:extLst>
      <p:ext uri="{BB962C8B-B14F-4D97-AF65-F5344CB8AC3E}">
        <p14:creationId xmlns:p14="http://schemas.microsoft.com/office/powerpoint/2010/main" val="30474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69012"/>
              </p:ext>
            </p:extLst>
          </p:nvPr>
        </p:nvGraphicFramePr>
        <p:xfrm>
          <a:off x="-1098550" y="-576597"/>
          <a:ext cx="11341100" cy="5967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93279"/>
            <a:ext cx="8060172" cy="85725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161616"/>
                </a:solidFill>
                <a:latin typeface="Helvetica Neue UltraLight"/>
                <a:cs typeface="Helvetica Neue UltraLight"/>
              </a:rPr>
              <a:t>The year after the Higgs boson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491069" y="4071599"/>
            <a:ext cx="4613120" cy="31569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400" dirty="0">
                <a:latin typeface="Helvetica Neue UltraLight"/>
                <a:cs typeface="Helvetica Neue UltraLight"/>
              </a:rPr>
              <a:t>Media coverage – keywords: “CERN &amp; LHC”</a:t>
            </a:r>
          </a:p>
        </p:txBody>
      </p:sp>
    </p:spTree>
    <p:extLst>
      <p:ext uri="{BB962C8B-B14F-4D97-AF65-F5344CB8AC3E}">
        <p14:creationId xmlns:p14="http://schemas.microsoft.com/office/powerpoint/2010/main" val="1058698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Amiga500_system1 copy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38"/>
          <a:stretch/>
        </p:blipFill>
        <p:spPr>
          <a:xfrm>
            <a:off x="2094551" y="103727"/>
            <a:ext cx="7049453" cy="4336195"/>
          </a:xfrm>
          <a:prstGeom prst="rect">
            <a:avLst/>
          </a:prstGeom>
        </p:spPr>
      </p:pic>
      <p:sp>
        <p:nvSpPr>
          <p:cNvPr id="9" name="Rectangle 17"/>
          <p:cNvSpPr txBox="1">
            <a:spLocks noChangeArrowheads="1"/>
          </p:cNvSpPr>
          <p:nvPr/>
        </p:nvSpPr>
        <p:spPr bwMode="auto">
          <a:xfrm>
            <a:off x="215900" y="2108202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accent1">
                    <a:lumMod val="10000"/>
                  </a:schemeClr>
                </a:solidFill>
                <a:latin typeface="Helvetica Neue UltraLight" charset="0"/>
                <a:cs typeface="Helvetica Neue UltraLight" charset="0"/>
              </a:rPr>
              <a:t>1. Celebrating WWW’s 25</a:t>
            </a:r>
            <a:r>
              <a:rPr lang="en-US" baseline="30000" dirty="0">
                <a:solidFill>
                  <a:schemeClr val="accent1">
                    <a:lumMod val="10000"/>
                  </a:schemeClr>
                </a:solidFill>
                <a:latin typeface="Helvetica Neue UltraLight" charset="0"/>
                <a:cs typeface="Helvetica Neue UltraLight" charset="0"/>
              </a:rPr>
              <a:t>th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  <a:latin typeface="Helvetica Neue UltraLight" charset="0"/>
                <a:cs typeface="Helvetica Neue UltraLight" charset="0"/>
              </a:rPr>
              <a:t>?</a:t>
            </a:r>
          </a:p>
        </p:txBody>
      </p:sp>
      <p:sp>
        <p:nvSpPr>
          <p:cNvPr id="4" name="Rectangle 17"/>
          <p:cNvSpPr txBox="1">
            <a:spLocks noChangeArrowheads="1"/>
          </p:cNvSpPr>
          <p:nvPr/>
        </p:nvSpPr>
        <p:spPr bwMode="auto">
          <a:xfrm>
            <a:off x="172720" y="303994"/>
            <a:ext cx="5017830" cy="1575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262626"/>
                </a:solidFill>
                <a:latin typeface="Helvetica Neue UltraLight"/>
                <a:ea typeface="ＭＳ Ｐゴシック" charset="0"/>
                <a:cs typeface="Helvetica Neue UltraLight"/>
              </a:rPr>
              <a:t>What is the story with </a:t>
            </a:r>
          </a:p>
          <a:p>
            <a:r>
              <a:rPr lang="en-US" sz="2400" dirty="0">
                <a:solidFill>
                  <a:srgbClr val="262626"/>
                </a:solidFill>
                <a:latin typeface="Helvetica Neue UltraLight"/>
                <a:ea typeface="ＭＳ Ｐゴシック" charset="0"/>
                <a:cs typeface="Helvetica Neue UltraLight"/>
              </a:rPr>
              <a:t>    best impact in the year </a:t>
            </a:r>
          </a:p>
          <a:p>
            <a:r>
              <a:rPr lang="en-US" sz="2400" dirty="0">
                <a:solidFill>
                  <a:srgbClr val="262626"/>
                </a:solidFill>
                <a:latin typeface="Helvetica Neue UltraLight"/>
                <a:ea typeface="ＭＳ Ｐゴシック" charset="0"/>
                <a:cs typeface="Helvetica Neue UltraLight"/>
              </a:rPr>
              <a:t>just after the Higgs </a:t>
            </a:r>
          </a:p>
          <a:p>
            <a:r>
              <a:rPr lang="en-US" sz="2400" dirty="0">
                <a:solidFill>
                  <a:srgbClr val="262626"/>
                </a:solidFill>
                <a:latin typeface="Helvetica Neue UltraLight"/>
                <a:ea typeface="ＭＳ Ｐゴシック" charset="0"/>
                <a:cs typeface="Helvetica Neue UltraLight"/>
              </a:rPr>
              <a:t>               in your opinion?</a:t>
            </a:r>
          </a:p>
        </p:txBody>
      </p:sp>
    </p:spTree>
    <p:extLst>
      <p:ext uri="{BB962C8B-B14F-4D97-AF65-F5344CB8AC3E}">
        <p14:creationId xmlns:p14="http://schemas.microsoft.com/office/powerpoint/2010/main" val="2879388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579031" y="956738"/>
            <a:ext cx="114300" cy="2158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9" name="Picture 8" descr="Nobel_medal_dsc0617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00" y="584205"/>
            <a:ext cx="2520000" cy="2520000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4" name="Image 13" descr="bande-01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6" name="Rectangle 17"/>
          <p:cNvSpPr txBox="1">
            <a:spLocks noChangeArrowheads="1"/>
          </p:cNvSpPr>
          <p:nvPr/>
        </p:nvSpPr>
        <p:spPr bwMode="auto">
          <a:xfrm>
            <a:off x="5192970" y="2655674"/>
            <a:ext cx="5017830" cy="1575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262626"/>
                </a:solidFill>
                <a:latin typeface="Helvetica Neue UltraLight"/>
                <a:ea typeface="ＭＳ Ｐゴシック" charset="0"/>
                <a:cs typeface="Helvetica Neue UltraLight"/>
              </a:rPr>
              <a:t>2. Prizes?</a:t>
            </a:r>
          </a:p>
        </p:txBody>
      </p:sp>
    </p:spTree>
    <p:extLst>
      <p:ext uri="{BB962C8B-B14F-4D97-AF65-F5344CB8AC3E}">
        <p14:creationId xmlns:p14="http://schemas.microsoft.com/office/powerpoint/2010/main" val="3467129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gBangTheorySheldon_040513_1600-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4" t="1275" r="11947" b="1"/>
          <a:stretch/>
        </p:blipFill>
        <p:spPr>
          <a:xfrm>
            <a:off x="0" y="0"/>
            <a:ext cx="9144000" cy="4442648"/>
          </a:xfrm>
          <a:prstGeom prst="rect">
            <a:avLst/>
          </a:prstGeom>
        </p:spPr>
      </p:pic>
      <p:pic>
        <p:nvPicPr>
          <p:cNvPr id="14" name="Image 13" descr="bande-01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6" name="Rectangle 17"/>
          <p:cNvSpPr txBox="1">
            <a:spLocks noChangeArrowheads="1"/>
          </p:cNvSpPr>
          <p:nvPr/>
        </p:nvSpPr>
        <p:spPr bwMode="auto">
          <a:xfrm>
            <a:off x="671770" y="1283712"/>
            <a:ext cx="5017830" cy="1575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262626"/>
                </a:solidFill>
                <a:latin typeface="Helvetica Neue UltraLight"/>
                <a:ea typeface="ＭＳ Ｐゴシック" charset="0"/>
                <a:cs typeface="Helvetica Neue UltraLight"/>
              </a:rPr>
              <a:t>3. Big Bang theory story?</a:t>
            </a:r>
          </a:p>
        </p:txBody>
      </p:sp>
    </p:spTree>
    <p:extLst>
      <p:ext uri="{BB962C8B-B14F-4D97-AF65-F5344CB8AC3E}">
        <p14:creationId xmlns:p14="http://schemas.microsoft.com/office/powerpoint/2010/main" val="99471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6211757"/>
              </p:ext>
            </p:extLst>
          </p:nvPr>
        </p:nvGraphicFramePr>
        <p:xfrm>
          <a:off x="-1303867" y="-328709"/>
          <a:ext cx="11341100" cy="5967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33794" y="80531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Helvetica Neue UltraLight"/>
                <a:cs typeface="Helvetica Neue UltraLight"/>
              </a:rPr>
              <a:t>Let’s see…</a:t>
            </a:r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 rot="20407329">
            <a:off x="5803189" y="833860"/>
            <a:ext cx="2949282" cy="44516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>
                <a:solidFill>
                  <a:schemeClr val="tx1"/>
                </a:solidFill>
                <a:latin typeface="Helvetica Neue UltraLight"/>
                <a:cs typeface="Helvetica Neue UltraLight"/>
              </a:rPr>
              <a:t>ALPHA, gravity &amp; antimatter </a:t>
            </a:r>
            <a:br>
              <a:rPr lang="en-US" sz="1200" dirty="0">
                <a:solidFill>
                  <a:schemeClr val="tx1"/>
                </a:solidFill>
                <a:latin typeface="Helvetica Neue UltraLight"/>
                <a:cs typeface="Helvetica Neue UltraLight"/>
              </a:rPr>
            </a:br>
            <a:r>
              <a:rPr lang="en-US" sz="1200" dirty="0">
                <a:solidFill>
                  <a:schemeClr val="tx1"/>
                </a:solidFill>
                <a:latin typeface="Helvetica Neue UltraLight"/>
                <a:cs typeface="Helvetica Neue UltraLight"/>
              </a:rPr>
              <a:t>+ 20 years of www</a:t>
            </a:r>
          </a:p>
        </p:txBody>
      </p:sp>
      <p:sp>
        <p:nvSpPr>
          <p:cNvPr id="8" name="Content Placeholder 2"/>
          <p:cNvSpPr>
            <a:spLocks noGrp="1"/>
          </p:cNvSpPr>
          <p:nvPr/>
        </p:nvSpPr>
        <p:spPr>
          <a:xfrm rot="20407329">
            <a:off x="6368551" y="1780869"/>
            <a:ext cx="2046487" cy="27298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>
                <a:solidFill>
                  <a:schemeClr val="tx1"/>
                </a:solidFill>
                <a:latin typeface="Helvetica Neue UltraLight"/>
                <a:cs typeface="Helvetica Neue UltraLight"/>
              </a:rPr>
              <a:t>Principe de Asturias Prize</a:t>
            </a:r>
          </a:p>
        </p:txBody>
      </p:sp>
      <p:sp>
        <p:nvSpPr>
          <p:cNvPr id="9" name="Content Placeholder 2"/>
          <p:cNvSpPr>
            <a:spLocks noGrp="1"/>
          </p:cNvSpPr>
          <p:nvPr/>
        </p:nvSpPr>
        <p:spPr>
          <a:xfrm rot="20407329">
            <a:off x="4342608" y="1738823"/>
            <a:ext cx="4487921" cy="27298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/>
            <a:r>
              <a:rPr lang="en-US" sz="1200" dirty="0">
                <a:solidFill>
                  <a:schemeClr val="tx1"/>
                </a:solidFill>
                <a:latin typeface="Helvetica Neue UltraLight"/>
                <a:cs typeface="Helvetica Neue UltraLight"/>
              </a:rPr>
              <a:t>Big Bang theory story + Higgs and Cern sharing science medal </a:t>
            </a:r>
          </a:p>
        </p:txBody>
      </p:sp>
    </p:spTree>
    <p:extLst>
      <p:ext uri="{BB962C8B-B14F-4D97-AF65-F5344CB8AC3E}">
        <p14:creationId xmlns:p14="http://schemas.microsoft.com/office/powerpoint/2010/main" val="400982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CERNCorporate-RENILDE-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9914</TotalTime>
  <Words>1779</Words>
  <Application>Microsoft Macintosh PowerPoint</Application>
  <PresentationFormat>Affichage à l'écran (16:9)</PresentationFormat>
  <Paragraphs>347</Paragraphs>
  <Slides>37</Slides>
  <Notes>31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49" baseType="lpstr">
      <vt:lpstr>ＭＳ Ｐゴシック</vt:lpstr>
      <vt:lpstr>Arial</vt:lpstr>
      <vt:lpstr>Arial Black</vt:lpstr>
      <vt:lpstr>Arial Narrow</vt:lpstr>
      <vt:lpstr>Calibri</vt:lpstr>
      <vt:lpstr>Helvetica</vt:lpstr>
      <vt:lpstr>Helvetica Neue Light</vt:lpstr>
      <vt:lpstr>Helvetica Neue UltraLight</vt:lpstr>
      <vt:lpstr>Myriad Pro</vt:lpstr>
      <vt:lpstr>Times New Roman</vt:lpstr>
      <vt:lpstr>Wingdings</vt:lpstr>
      <vt:lpstr>CERNCorporate-RENILDE-16-9</vt:lpstr>
      <vt:lpstr>Présentation PowerPoint</vt:lpstr>
      <vt:lpstr>Présentation PowerPoint</vt:lpstr>
      <vt:lpstr>Présentation PowerPoint</vt:lpstr>
      <vt:lpstr>Présentation PowerPoint</vt:lpstr>
      <vt:lpstr>The year after the Higgs boson</vt:lpstr>
      <vt:lpstr>Présentation PowerPoint</vt:lpstr>
      <vt:lpstr>Présentation PowerPoint</vt:lpstr>
      <vt:lpstr>Présentation PowerPoint</vt:lpstr>
      <vt:lpstr>Let’s see…</vt:lpstr>
      <vt:lpstr>Need to zoom in…</vt:lpstr>
      <vt:lpstr>Présentation PowerPoint</vt:lpstr>
      <vt:lpstr>Présentation PowerPoint</vt:lpstr>
      <vt:lpstr>Présentation PowerPoint</vt:lpstr>
      <vt:lpstr>Présentation PowerPoint</vt:lpstr>
      <vt:lpstr>Media – who are they?</vt:lpstr>
      <vt:lpstr>The journalist: who is he  and what does she/he want? </vt:lpstr>
      <vt:lpstr>What are the readers interested in?</vt:lpstr>
      <vt:lpstr>Powerful angles! (or why would we do a press release after all?...)</vt:lpstr>
      <vt:lpstr>Some key questions journalists will ask </vt:lpstr>
      <vt:lpstr>Preparing a press release Some key questions</vt:lpstr>
      <vt:lpstr>The great pyramid of audiences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The research paper “vs” the press release (or news story) </vt:lpstr>
      <vt:lpstr>The components of a press release</vt:lpstr>
      <vt:lpstr>Présentation PowerPoint</vt:lpstr>
      <vt:lpstr>Présentation PowerPoint</vt:lpstr>
      <vt:lpstr>Présentation PowerPoint</vt:lpstr>
      <vt:lpstr>Présentation PowerPoint</vt:lpstr>
      <vt:lpstr>Writing style</vt:lpstr>
      <vt:lpstr>Preparing a press release Some key questions</vt:lpstr>
      <vt:lpstr>Exercise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Renilde Vanden Broeck</dc:creator>
  <cp:lastModifiedBy>Utilisateur Microsoft Office</cp:lastModifiedBy>
  <cp:revision>282</cp:revision>
  <dcterms:created xsi:type="dcterms:W3CDTF">2014-04-24T09:32:15Z</dcterms:created>
  <dcterms:modified xsi:type="dcterms:W3CDTF">2018-03-19T07:04:33Z</dcterms:modified>
</cp:coreProperties>
</file>