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299" r:id="rId2"/>
    <p:sldId id="557" r:id="rId3"/>
    <p:sldId id="635" r:id="rId4"/>
    <p:sldId id="634" r:id="rId5"/>
    <p:sldId id="574" r:id="rId6"/>
    <p:sldId id="636" r:id="rId7"/>
    <p:sldId id="583" r:id="rId8"/>
    <p:sldId id="562" r:id="rId9"/>
    <p:sldId id="637" r:id="rId10"/>
    <p:sldId id="638" r:id="rId11"/>
    <p:sldId id="639" r:id="rId12"/>
    <p:sldId id="640" r:id="rId13"/>
    <p:sldId id="566" r:id="rId14"/>
    <p:sldId id="642" r:id="rId15"/>
    <p:sldId id="643" r:id="rId16"/>
    <p:sldId id="641" r:id="rId17"/>
  </p:sldIdLst>
  <p:sldSz cx="9906000" cy="6858000" type="A4"/>
  <p:notesSz cx="6645275" cy="9779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0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0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0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000" b="1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F8000"/>
    <a:srgbClr val="A20101"/>
    <a:srgbClr val="CCFF99"/>
    <a:srgbClr val="376E0B"/>
    <a:srgbClr val="000597"/>
    <a:srgbClr val="3333CC"/>
    <a:srgbClr val="8DF89F"/>
    <a:srgbClr val="0E6C4A"/>
    <a:srgbClr val="FDFF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32787"/>
    <p:restoredTop sz="91925" autoAdjust="0"/>
  </p:normalViewPr>
  <p:slideViewPr>
    <p:cSldViewPr snapToGrid="0">
      <p:cViewPr>
        <p:scale>
          <a:sx n="100" d="100"/>
          <a:sy n="100" d="100"/>
        </p:scale>
        <p:origin x="-424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424" y="-104"/>
      </p:cViewPr>
      <p:guideLst>
        <p:guide orient="horz" pos="3080"/>
        <p:guide pos="209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848" tIns="46923" rIns="93848" bIns="46923" numCol="1" anchor="t" anchorCtr="0" compatLnSpc="1">
            <a:prstTxWarp prst="textNoShape">
              <a:avLst/>
            </a:prstTxWarp>
          </a:bodyPr>
          <a:lstStyle>
            <a:lvl1pPr defTabSz="938213">
              <a:defRPr sz="1300" b="0"/>
            </a:lvl1pPr>
          </a:lstStyle>
          <a:p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550" y="0"/>
            <a:ext cx="28797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848" tIns="46923" rIns="93848" bIns="46923" numCol="1" anchor="t" anchorCtr="0" compatLnSpc="1">
            <a:prstTxWarp prst="textNoShape">
              <a:avLst/>
            </a:prstTxWarp>
          </a:bodyPr>
          <a:lstStyle>
            <a:lvl1pPr algn="r" defTabSz="938213">
              <a:defRPr sz="1300" b="0"/>
            </a:lvl1pPr>
          </a:lstStyle>
          <a:p>
            <a:endParaRPr lang="de-DE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77863" y="733425"/>
            <a:ext cx="5294312" cy="3667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3438"/>
            <a:ext cx="4873625" cy="440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848" tIns="46923" rIns="93848" bIns="469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Textformatierung des Masters zu bearbeiten.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0050"/>
            <a:ext cx="28797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848" tIns="46923" rIns="93848" bIns="46923" numCol="1" anchor="b" anchorCtr="0" compatLnSpc="1">
            <a:prstTxWarp prst="textNoShape">
              <a:avLst/>
            </a:prstTxWarp>
          </a:bodyPr>
          <a:lstStyle>
            <a:lvl1pPr defTabSz="938213">
              <a:defRPr sz="1300" b="0"/>
            </a:lvl1pPr>
          </a:lstStyle>
          <a:p>
            <a:endParaRPr lang="de-DE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550" y="9290050"/>
            <a:ext cx="28797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848" tIns="46923" rIns="93848" bIns="46923" numCol="1" anchor="b" anchorCtr="0" compatLnSpc="1">
            <a:prstTxWarp prst="textNoShape">
              <a:avLst/>
            </a:prstTxWarp>
          </a:bodyPr>
          <a:lstStyle>
            <a:lvl1pPr algn="r" defTabSz="938213">
              <a:defRPr sz="1300" b="0"/>
            </a:lvl1pPr>
          </a:lstStyle>
          <a:p>
            <a:fld id="{73CB234D-C14E-4649-8AC8-274D244BCBF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67997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0349A1-822E-3040-AE59-FE3AD8318E4D}" type="slidenum">
              <a:rPr lang="de-DE"/>
              <a:pPr/>
              <a:t>1</a:t>
            </a:fld>
            <a:endParaRPr lang="de-DE"/>
          </a:p>
        </p:txBody>
      </p:sp>
      <p:sp>
        <p:nvSpPr>
          <p:cNvPr id="48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9F3A71-CEC8-8045-8B8F-F86A351D7AE7}" type="slidenum">
              <a:rPr lang="de-DE"/>
              <a:pPr/>
              <a:t>10</a:t>
            </a:fld>
            <a:endParaRPr lang="de-DE"/>
          </a:p>
        </p:txBody>
      </p:sp>
      <p:sp>
        <p:nvSpPr>
          <p:cNvPr id="48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Austri</a:t>
            </a:r>
            <a:r>
              <a:rPr lang="en-US" b="0" baseline="0" dirty="0" smtClean="0"/>
              <a:t>a is not member of FAIR.</a:t>
            </a:r>
            <a:endParaRPr lang="en-US" b="0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9F3A71-CEC8-8045-8B8F-F86A351D7AE7}" type="slidenum">
              <a:rPr lang="de-DE"/>
              <a:pPr/>
              <a:t>11</a:t>
            </a:fld>
            <a:endParaRPr lang="de-DE"/>
          </a:p>
        </p:txBody>
      </p:sp>
      <p:sp>
        <p:nvSpPr>
          <p:cNvPr id="48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Advanced grant: Hyperfine</a:t>
            </a:r>
            <a:r>
              <a:rPr lang="en-US" b="0" baseline="0" dirty="0" smtClean="0"/>
              <a:t> Structure of </a:t>
            </a:r>
            <a:r>
              <a:rPr lang="en-US" b="0" baseline="0" dirty="0" err="1" smtClean="0"/>
              <a:t>Antihydrogen</a:t>
            </a:r>
            <a:endParaRPr lang="en-US" b="0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9F3A71-CEC8-8045-8B8F-F86A351D7AE7}" type="slidenum">
              <a:rPr lang="de-DE"/>
              <a:pPr/>
              <a:t>12</a:t>
            </a:fld>
            <a:endParaRPr lang="de-DE"/>
          </a:p>
        </p:txBody>
      </p:sp>
      <p:sp>
        <p:nvSpPr>
          <p:cNvPr id="48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0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B39F09-31CD-244D-800C-D3ED44859F78}" type="slidenum">
              <a:rPr lang="de-DE"/>
              <a:pPr/>
              <a:t>13</a:t>
            </a:fld>
            <a:endParaRPr lang="de-DE"/>
          </a:p>
        </p:txBody>
      </p:sp>
      <p:sp>
        <p:nvSpPr>
          <p:cNvPr id="49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B39F09-31CD-244D-800C-D3ED44859F78}" type="slidenum">
              <a:rPr lang="de-DE"/>
              <a:pPr/>
              <a:t>14</a:t>
            </a:fld>
            <a:endParaRPr lang="de-DE"/>
          </a:p>
        </p:txBody>
      </p:sp>
      <p:sp>
        <p:nvSpPr>
          <p:cNvPr id="49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B39F09-31CD-244D-800C-D3ED44859F78}" type="slidenum">
              <a:rPr lang="de-DE"/>
              <a:pPr/>
              <a:t>15</a:t>
            </a:fld>
            <a:endParaRPr lang="de-DE"/>
          </a:p>
        </p:txBody>
      </p:sp>
      <p:sp>
        <p:nvSpPr>
          <p:cNvPr id="49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B39F09-31CD-244D-800C-D3ED44859F78}" type="slidenum">
              <a:rPr lang="de-DE"/>
              <a:pPr/>
              <a:t>16</a:t>
            </a:fld>
            <a:endParaRPr lang="de-DE"/>
          </a:p>
        </p:txBody>
      </p:sp>
      <p:sp>
        <p:nvSpPr>
          <p:cNvPr id="49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DCDAE7-B627-AD43-AB0E-D5A79325F68B}" type="slidenum">
              <a:rPr lang="de-DE"/>
              <a:pPr/>
              <a:t>2</a:t>
            </a:fld>
            <a:endParaRPr lang="de-DE"/>
          </a:p>
        </p:txBody>
      </p:sp>
      <p:sp>
        <p:nvSpPr>
          <p:cNvPr id="483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DCDAE7-B627-AD43-AB0E-D5A79325F68B}" type="slidenum">
              <a:rPr lang="de-DE"/>
              <a:pPr/>
              <a:t>3</a:t>
            </a:fld>
            <a:endParaRPr lang="de-DE"/>
          </a:p>
        </p:txBody>
      </p:sp>
      <p:sp>
        <p:nvSpPr>
          <p:cNvPr id="483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DCDAE7-B627-AD43-AB0E-D5A79325F68B}" type="slidenum">
              <a:rPr lang="de-DE"/>
              <a:pPr/>
              <a:t>4</a:t>
            </a:fld>
            <a:endParaRPr lang="de-DE"/>
          </a:p>
        </p:txBody>
      </p:sp>
      <p:sp>
        <p:nvSpPr>
          <p:cNvPr id="483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35%</a:t>
            </a:r>
            <a:r>
              <a:rPr lang="en-US" baseline="0" dirty="0" smtClean="0"/>
              <a:t> from governmental sources.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0473B3-37CA-B040-8CD3-B3164C9CBAA9}" type="slidenum">
              <a:rPr lang="de-DE"/>
              <a:pPr/>
              <a:t>5</a:t>
            </a:fld>
            <a:endParaRPr lang="de-DE"/>
          </a:p>
        </p:txBody>
      </p:sp>
      <p:sp>
        <p:nvSpPr>
          <p:cNvPr id="502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2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0473B3-37CA-B040-8CD3-B3164C9CBAA9}" type="slidenum">
              <a:rPr lang="de-DE"/>
              <a:pPr/>
              <a:t>6</a:t>
            </a:fld>
            <a:endParaRPr lang="de-DE"/>
          </a:p>
        </p:txBody>
      </p:sp>
      <p:sp>
        <p:nvSpPr>
          <p:cNvPr id="502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02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Uni</a:t>
            </a:r>
            <a:r>
              <a:rPr lang="en-US" dirty="0" smtClean="0"/>
              <a:t> Wien: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nTOF</a:t>
            </a:r>
            <a:r>
              <a:rPr lang="en-US" baseline="0" dirty="0" smtClean="0"/>
              <a:t>, CLOUD, </a:t>
            </a:r>
            <a:r>
              <a:rPr lang="en-US" baseline="0" dirty="0" err="1" smtClean="0"/>
              <a:t>AsaCusa</a:t>
            </a:r>
            <a:r>
              <a:rPr lang="en-US" baseline="0" dirty="0" smtClean="0"/>
              <a:t>. Linz: ISOLDE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FCC: Track reconstruction</a:t>
            </a:r>
            <a:r>
              <a:rPr lang="en-US" baseline="0" dirty="0" smtClean="0"/>
              <a:t> for the </a:t>
            </a:r>
            <a:r>
              <a:rPr lang="en-US" baseline="0" dirty="0" err="1" smtClean="0"/>
              <a:t>hadronic</a:t>
            </a:r>
            <a:r>
              <a:rPr lang="en-US" baseline="0" dirty="0" smtClean="0"/>
              <a:t> Future Circular Collider (</a:t>
            </a:r>
            <a:r>
              <a:rPr lang="en-US" baseline="0" dirty="0" err="1" smtClean="0"/>
              <a:t>Valentin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Völkl</a:t>
            </a:r>
            <a:r>
              <a:rPr lang="en-US" baseline="0" dirty="0" smtClean="0"/>
              <a:t>)</a:t>
            </a:r>
            <a:r>
              <a:rPr lang="en-US" dirty="0" smtClean="0"/>
              <a:t> </a:t>
            </a:r>
          </a:p>
          <a:p>
            <a:r>
              <a:rPr lang="en-US" dirty="0" smtClean="0"/>
              <a:t>AEGIS: Construction of</a:t>
            </a:r>
            <a:r>
              <a:rPr lang="en-US" baseline="0" dirty="0" smtClean="0"/>
              <a:t> an efficient </a:t>
            </a:r>
            <a:r>
              <a:rPr lang="en-US" baseline="0" dirty="0" err="1" smtClean="0"/>
              <a:t>protonium</a:t>
            </a:r>
            <a:r>
              <a:rPr lang="en-US" baseline="0" dirty="0" smtClean="0"/>
              <a:t> source </a:t>
            </a:r>
            <a:r>
              <a:rPr lang="en-US" dirty="0" smtClean="0"/>
              <a:t>(</a:t>
            </a:r>
            <a:r>
              <a:rPr lang="en-US" dirty="0" err="1" smtClean="0"/>
              <a:t>Emanual</a:t>
            </a:r>
            <a:r>
              <a:rPr lang="en-US" baseline="0" dirty="0" smtClean="0"/>
              <a:t> Oswald)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B234D-C14E-4649-8AC8-274D244BCBF5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599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9F3A71-CEC8-8045-8B8F-F86A351D7AE7}" type="slidenum">
              <a:rPr lang="de-DE"/>
              <a:pPr/>
              <a:t>8</a:t>
            </a:fld>
            <a:endParaRPr lang="de-DE"/>
          </a:p>
        </p:txBody>
      </p:sp>
      <p:sp>
        <p:nvSpPr>
          <p:cNvPr id="48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J-PARC: Japan proton accelerator </a:t>
            </a:r>
            <a:r>
              <a:rPr lang="en-US" dirty="0" err="1"/>
              <a:t>centre</a:t>
            </a:r>
            <a:r>
              <a:rPr lang="en-US" dirty="0"/>
              <a:t> at </a:t>
            </a:r>
            <a:r>
              <a:rPr lang="en-US" dirty="0" smtClean="0"/>
              <a:t>Tokai. AMADEUS:</a:t>
            </a:r>
            <a:r>
              <a:rPr lang="en-US" baseline="0" dirty="0" smtClean="0"/>
              <a:t> </a:t>
            </a:r>
            <a:r>
              <a:rPr lang="en-US" dirty="0" err="1" smtClean="0"/>
              <a:t>Antikaonic</a:t>
            </a:r>
            <a:r>
              <a:rPr lang="en-US" dirty="0" smtClean="0"/>
              <a:t> Matter at DAFNE. </a:t>
            </a:r>
            <a:r>
              <a:rPr lang="en-US" dirty="0" err="1" smtClean="0"/>
              <a:t>qBounce</a:t>
            </a:r>
            <a:r>
              <a:rPr lang="en-US" dirty="0" smtClean="0"/>
              <a:t>:</a:t>
            </a:r>
            <a:r>
              <a:rPr lang="en-US" baseline="0" dirty="0" smtClean="0"/>
              <a:t> spectroscopy of gravity.</a:t>
            </a:r>
            <a:endParaRPr lang="en-US" dirty="0" smtClean="0"/>
          </a:p>
          <a:p>
            <a:r>
              <a:rPr lang="en-US" dirty="0" err="1" smtClean="0"/>
              <a:t>SIlicon</a:t>
            </a:r>
            <a:r>
              <a:rPr lang="en-US" dirty="0" smtClean="0"/>
              <a:t> Drift Detector for </a:t>
            </a:r>
            <a:r>
              <a:rPr lang="en-US" dirty="0" err="1" smtClean="0"/>
              <a:t>Hadronic</a:t>
            </a:r>
            <a:r>
              <a:rPr lang="en-US" dirty="0" smtClean="0"/>
              <a:t> Atom Research by Timing Applications. PERC, aspect: neutron beta decay. </a:t>
            </a:r>
            <a:r>
              <a:rPr lang="en-US" dirty="0" err="1" smtClean="0"/>
              <a:t>NoMoS</a:t>
            </a:r>
            <a:r>
              <a:rPr lang="en-US" dirty="0" smtClean="0"/>
              <a:t> (Neutron decay </a:t>
            </a:r>
            <a:r>
              <a:rPr lang="en-US" dirty="0" err="1" smtClean="0"/>
              <a:t>prOducts</a:t>
            </a:r>
            <a:r>
              <a:rPr lang="en-US" dirty="0" smtClean="0"/>
              <a:t> </a:t>
            </a:r>
            <a:r>
              <a:rPr lang="en-US" dirty="0" err="1" smtClean="0"/>
              <a:t>MOmentum</a:t>
            </a:r>
            <a:r>
              <a:rPr lang="en-US" smtClean="0"/>
              <a:t> Spectrometer) 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9F3A71-CEC8-8045-8B8F-F86A351D7AE7}" type="slidenum">
              <a:rPr lang="de-DE"/>
              <a:pPr/>
              <a:t>9</a:t>
            </a:fld>
            <a:endParaRPr lang="de-DE"/>
          </a:p>
        </p:txBody>
      </p:sp>
      <p:sp>
        <p:nvSpPr>
          <p:cNvPr id="485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733425"/>
            <a:ext cx="5294312" cy="366712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EU project terminated in 2017:</a:t>
            </a:r>
            <a:r>
              <a:rPr lang="en-US" baseline="0" dirty="0" smtClean="0"/>
              <a:t> PALADIN (</a:t>
            </a:r>
            <a:r>
              <a:rPr lang="en-US" b="0" dirty="0" smtClean="0"/>
              <a:t>Positron Annihilation Detection Beyond the Limits)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rgbClr val="ED181E"/>
            </a:gs>
            <a:gs pos="50000">
              <a:schemeClr val="bg1"/>
            </a:gs>
            <a:gs pos="100000">
              <a:srgbClr val="ED181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406401" y="1558927"/>
            <a:ext cx="91440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6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PARTICLE PHYSICS IN AUSTRIA - OVERVIEW</a:t>
            </a:r>
            <a:endParaRPr lang="en-US" sz="2400" dirty="0">
              <a:effectLst>
                <a:outerShdw blurRad="38100" dist="38100" dir="2700000" algn="tl">
                  <a:srgbClr val="FFFFFF"/>
                </a:outerShdw>
              </a:effectLst>
              <a:latin typeface="Trebuchet MS" charset="0"/>
            </a:endParaRPr>
          </a:p>
        </p:txBody>
      </p:sp>
      <p:sp>
        <p:nvSpPr>
          <p:cNvPr id="72719" name="Rectangle 15"/>
          <p:cNvSpPr>
            <a:spLocks noChangeArrowheads="1"/>
          </p:cNvSpPr>
          <p:nvPr/>
        </p:nvSpPr>
        <p:spPr bwMode="auto">
          <a:xfrm>
            <a:off x="2602096" y="5851525"/>
            <a:ext cx="46700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Trebuchet MS" charset="0"/>
              </a:rPr>
              <a:t>RECFA </a:t>
            </a:r>
            <a:r>
              <a:rPr lang="en-US" dirty="0">
                <a:solidFill>
                  <a:schemeClr val="bg1"/>
                </a:solidFill>
                <a:latin typeface="Trebuchet MS" charset="0"/>
              </a:rPr>
              <a:t>Meeting, </a:t>
            </a:r>
            <a:r>
              <a:rPr lang="en-US" dirty="0" smtClean="0">
                <a:solidFill>
                  <a:schemeClr val="bg1"/>
                </a:solidFill>
                <a:latin typeface="Trebuchet MS" charset="0"/>
              </a:rPr>
              <a:t>Vienna, 6 April 2018</a:t>
            </a:r>
            <a:endParaRPr lang="en-US" dirty="0">
              <a:solidFill>
                <a:schemeClr val="bg1"/>
              </a:solidFill>
              <a:latin typeface="Trebuchet MS" charset="0"/>
            </a:endParaRPr>
          </a:p>
        </p:txBody>
      </p:sp>
      <p:sp>
        <p:nvSpPr>
          <p:cNvPr id="72720" name="Rectangle 16"/>
          <p:cNvSpPr>
            <a:spLocks noChangeArrowheads="1"/>
          </p:cNvSpPr>
          <p:nvPr/>
        </p:nvSpPr>
        <p:spPr bwMode="auto">
          <a:xfrm>
            <a:off x="2490419" y="4027488"/>
            <a:ext cx="496802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Trebuchet MS" charset="0"/>
              </a:rPr>
              <a:t>Presented by</a:t>
            </a:r>
          </a:p>
          <a:p>
            <a:pPr algn="ctr"/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  <a:latin typeface="Trebuchet MS" charset="0"/>
              </a:rPr>
              <a:t>Claudia-Elisabeth Wulz</a:t>
            </a:r>
          </a:p>
          <a:p>
            <a:pPr algn="ctr"/>
            <a:r>
              <a:rPr lang="en-US" dirty="0">
                <a:latin typeface="Trebuchet MS" charset="0"/>
              </a:rPr>
              <a:t>Institute </a:t>
            </a:r>
            <a:r>
              <a:rPr lang="en-US" dirty="0" smtClean="0">
                <a:latin typeface="Trebuchet MS" charset="0"/>
              </a:rPr>
              <a:t>of </a:t>
            </a:r>
            <a:r>
              <a:rPr lang="en-US" dirty="0">
                <a:latin typeface="Trebuchet MS" charset="0"/>
              </a:rPr>
              <a:t>High Energy Physics, Vienna</a:t>
            </a:r>
            <a:endParaRPr lang="en-GB" dirty="0">
              <a:solidFill>
                <a:schemeClr val="bg1"/>
              </a:solidFill>
              <a:latin typeface="Trebuchet MS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26E5D2-1C7E-884E-93E2-9F5C980AFB6C}" type="slidenum">
              <a:rPr lang="en-US"/>
              <a:pPr/>
              <a:t>‹#›</a:t>
            </a:fld>
            <a:endParaRPr lang="en-US" b="0" i="0"/>
          </a:p>
        </p:txBody>
      </p:sp>
    </p:spTree>
    <p:extLst>
      <p:ext uri="{BB962C8B-B14F-4D97-AF65-F5344CB8AC3E}">
        <p14:creationId xmlns:p14="http://schemas.microsoft.com/office/powerpoint/2010/main" val="268982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315913"/>
            <a:ext cx="2228850" cy="5810250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315913"/>
            <a:ext cx="6534150" cy="58102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FBEA6B-5A18-AB48-A462-C0C7E7F089D0}" type="slidenum">
              <a:rPr lang="en-US"/>
              <a:pPr/>
              <a:t>‹#›</a:t>
            </a:fld>
            <a:endParaRPr lang="en-US" b="0" i="0"/>
          </a:p>
        </p:txBody>
      </p:sp>
    </p:spTree>
    <p:extLst>
      <p:ext uri="{BB962C8B-B14F-4D97-AF65-F5344CB8AC3E}">
        <p14:creationId xmlns:p14="http://schemas.microsoft.com/office/powerpoint/2010/main" val="3453550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1982D1-7865-F844-BEC5-D24E24989F8C}" type="slidenum">
              <a:rPr lang="en-US"/>
              <a:pPr/>
              <a:t>‹#›</a:t>
            </a:fld>
            <a:endParaRPr lang="en-US" b="0" i="0"/>
          </a:p>
        </p:txBody>
      </p:sp>
    </p:spTree>
    <p:extLst>
      <p:ext uri="{BB962C8B-B14F-4D97-AF65-F5344CB8AC3E}">
        <p14:creationId xmlns:p14="http://schemas.microsoft.com/office/powerpoint/2010/main" val="1911109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77C1BB-B6E4-4142-BF90-5D89CB0B7F5D}" type="slidenum">
              <a:rPr lang="en-US"/>
              <a:pPr/>
              <a:t>‹#›</a:t>
            </a:fld>
            <a:endParaRPr lang="en-US" b="0" i="0"/>
          </a:p>
        </p:txBody>
      </p:sp>
    </p:spTree>
    <p:extLst>
      <p:ext uri="{BB962C8B-B14F-4D97-AF65-F5344CB8AC3E}">
        <p14:creationId xmlns:p14="http://schemas.microsoft.com/office/powerpoint/2010/main" val="490434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81501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2"/>
            <a:ext cx="4381501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234B23-F729-454A-82DD-640991DE3ECE}" type="slidenum">
              <a:rPr lang="en-US"/>
              <a:pPr/>
              <a:t>‹#›</a:t>
            </a:fld>
            <a:endParaRPr lang="en-US" b="0" i="0"/>
          </a:p>
        </p:txBody>
      </p:sp>
    </p:spTree>
    <p:extLst>
      <p:ext uri="{BB962C8B-B14F-4D97-AF65-F5344CB8AC3E}">
        <p14:creationId xmlns:p14="http://schemas.microsoft.com/office/powerpoint/2010/main" val="553906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8736AF-7217-D243-AD9E-5B1FC23A0942}" type="slidenum">
              <a:rPr lang="en-US"/>
              <a:pPr/>
              <a:t>‹#›</a:t>
            </a:fld>
            <a:endParaRPr lang="en-US" b="0" i="0"/>
          </a:p>
        </p:txBody>
      </p:sp>
    </p:spTree>
    <p:extLst>
      <p:ext uri="{BB962C8B-B14F-4D97-AF65-F5344CB8AC3E}">
        <p14:creationId xmlns:p14="http://schemas.microsoft.com/office/powerpoint/2010/main" val="284118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8512001-3F9B-5C4E-85AC-B8B79359FB0E}" type="slidenum">
              <a:rPr lang="en-US"/>
              <a:pPr/>
              <a:t>‹#›</a:t>
            </a:fld>
            <a:endParaRPr lang="en-US" b="0" i="0"/>
          </a:p>
        </p:txBody>
      </p:sp>
    </p:spTree>
    <p:extLst>
      <p:ext uri="{BB962C8B-B14F-4D97-AF65-F5344CB8AC3E}">
        <p14:creationId xmlns:p14="http://schemas.microsoft.com/office/powerpoint/2010/main" val="455765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11127A-A7A2-B74B-A526-626657359694}" type="slidenum">
              <a:rPr lang="en-US"/>
              <a:pPr/>
              <a:t>‹#›</a:t>
            </a:fld>
            <a:endParaRPr lang="en-US" b="0" i="0"/>
          </a:p>
        </p:txBody>
      </p:sp>
    </p:spTree>
    <p:extLst>
      <p:ext uri="{BB962C8B-B14F-4D97-AF65-F5344CB8AC3E}">
        <p14:creationId xmlns:p14="http://schemas.microsoft.com/office/powerpoint/2010/main" val="3287584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2"/>
            <a:ext cx="5537201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2"/>
            <a:ext cx="3259138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FA50A9-0923-3347-AFDA-6D0567B4D93A}" type="slidenum">
              <a:rPr lang="en-US"/>
              <a:pPr/>
              <a:t>‹#›</a:t>
            </a:fld>
            <a:endParaRPr lang="en-US" b="0" i="0"/>
          </a:p>
        </p:txBody>
      </p:sp>
    </p:spTree>
    <p:extLst>
      <p:ext uri="{BB962C8B-B14F-4D97-AF65-F5344CB8AC3E}">
        <p14:creationId xmlns:p14="http://schemas.microsoft.com/office/powerpoint/2010/main" val="2367468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1FDCB0-FAD8-8445-A552-F606878C110F}" type="slidenum">
              <a:rPr lang="en-US"/>
              <a:pPr/>
              <a:t>‹#›</a:t>
            </a:fld>
            <a:endParaRPr lang="en-US" b="0" i="0"/>
          </a:p>
        </p:txBody>
      </p:sp>
    </p:spTree>
    <p:extLst>
      <p:ext uri="{BB962C8B-B14F-4D97-AF65-F5344CB8AC3E}">
        <p14:creationId xmlns:p14="http://schemas.microsoft.com/office/powerpoint/2010/main" val="3049938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1539877" y="315915"/>
            <a:ext cx="7705725" cy="45878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sy="50000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15913"/>
            <a:ext cx="8559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6700" y="6553200"/>
            <a:ext cx="198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000" i="1">
                <a:latin typeface="Arial" charset="0"/>
              </a:defRPr>
            </a:lvl1pPr>
          </a:lstStyle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65700" y="6553200"/>
            <a:ext cx="476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i="1">
                <a:latin typeface="Arial" charset="0"/>
              </a:defRPr>
            </a:lvl1pPr>
          </a:lstStyle>
          <a:p>
            <a:fld id="{F8218576-F389-654F-8088-B0922028A187}" type="slidenum">
              <a:rPr lang="en-US"/>
              <a:pPr/>
              <a:t>‹#›</a:t>
            </a:fld>
            <a:endParaRPr lang="en-US" b="0" i="0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696201" y="65532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r"/>
            <a:endParaRPr lang="en-GB" sz="1000" b="0">
              <a:latin typeface="Arial" charset="0"/>
            </a:endParaRPr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620000" y="6553200"/>
            <a:ext cx="1981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r>
              <a:rPr lang="en-US" sz="1000" i="1" dirty="0">
                <a:latin typeface="Arial" charset="0"/>
              </a:rPr>
              <a:t>              </a:t>
            </a:r>
            <a:r>
              <a:rPr lang="en-US" sz="1000" i="1" dirty="0" smtClean="0">
                <a:latin typeface="Arial" charset="0"/>
              </a:rPr>
              <a:t>RECFA</a:t>
            </a:r>
            <a:r>
              <a:rPr lang="en-US" sz="1000" i="1" dirty="0">
                <a:latin typeface="Arial" charset="0"/>
              </a:rPr>
              <a:t>, </a:t>
            </a:r>
            <a:r>
              <a:rPr lang="en-US" sz="1000" i="1" dirty="0" smtClean="0">
                <a:latin typeface="Arial" charset="0"/>
              </a:rPr>
              <a:t>Apr. 2018</a:t>
            </a:r>
            <a:endParaRPr lang="en-US" sz="1000" b="0" dirty="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 New Roman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 New Roman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 New Roman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 New Roman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 New Roman" charset="0"/>
          <a:ea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 New Roman" charset="0"/>
          <a:ea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 New Roman" charset="0"/>
          <a:ea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jpg"/><Relationship Id="rId5" Type="http://schemas.openxmlformats.org/officeDocument/2006/relationships/image" Target="../media/image21.gif"/><Relationship Id="rId6" Type="http://schemas.openxmlformats.org/officeDocument/2006/relationships/image" Target="../media/image22.jp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jpg"/><Relationship Id="rId5" Type="http://schemas.openxmlformats.org/officeDocument/2006/relationships/image" Target="../media/image25.jpg"/><Relationship Id="rId6" Type="http://schemas.openxmlformats.org/officeDocument/2006/relationships/image" Target="../media/image26.png"/><Relationship Id="rId7" Type="http://schemas.openxmlformats.org/officeDocument/2006/relationships/image" Target="../media/image27.jp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4" Type="http://schemas.openxmlformats.org/officeDocument/2006/relationships/image" Target="../media/image34.jp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jpg"/><Relationship Id="rId7" Type="http://schemas.openxmlformats.org/officeDocument/2006/relationships/image" Target="../media/image10.jpeg"/><Relationship Id="rId8" Type="http://schemas.openxmlformats.org/officeDocument/2006/relationships/image" Target="../media/image11.jpg"/><Relationship Id="rId9" Type="http://schemas.openxmlformats.org/officeDocument/2006/relationships/image" Target="../media/image12.jpeg"/><Relationship Id="rId10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tiff"/><Relationship Id="rId5" Type="http://schemas.openxmlformats.org/officeDocument/2006/relationships/image" Target="../media/image17.png"/><Relationship Id="rId6" Type="http://schemas.microsoft.com/office/2007/relationships/hdphoto" Target="../media/hdphoto1.wdp"/><Relationship Id="rId7" Type="http://schemas.openxmlformats.org/officeDocument/2006/relationships/image" Target="../media/image18.gi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9" name="Picture 11" descr="adl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3341688"/>
            <a:ext cx="685800" cy="79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8A208E-50CC-8641-93B4-42DBDDADB4BF}" type="slidenum">
              <a:rPr lang="en-US"/>
              <a:pPr/>
              <a:t>10</a:t>
            </a:fld>
            <a:endParaRPr lang="en-US" b="0" i="0"/>
          </a:p>
        </p:txBody>
      </p:sp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  <a:cs typeface="Trebuchet MS"/>
              </a:rPr>
              <a:t>Principal funding resources</a:t>
            </a:r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38150" y="1000125"/>
            <a:ext cx="9467850" cy="5601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b="0" dirty="0" smtClean="0">
                <a:solidFill>
                  <a:srgbClr val="BD2E30"/>
                </a:solidFill>
                <a:latin typeface="Trebuchet MS"/>
                <a:cs typeface="Trebuchet MS"/>
              </a:rPr>
              <a:t>Principal Austrian funding resources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en-US" sz="1800" b="0" dirty="0">
                <a:latin typeface="Trebuchet MS"/>
                <a:cs typeface="Trebuchet MS"/>
              </a:rPr>
              <a:t> </a:t>
            </a:r>
            <a:r>
              <a:rPr lang="en-US" sz="1800" b="0" dirty="0">
                <a:solidFill>
                  <a:srgbClr val="000090"/>
                </a:solidFill>
                <a:latin typeface="Trebuchet MS"/>
                <a:cs typeface="Trebuchet MS"/>
              </a:rPr>
              <a:t>Ministry of 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cs typeface="Trebuchet MS"/>
              </a:rPr>
              <a:t>Education, Science and Research </a:t>
            </a:r>
          </a:p>
          <a:p>
            <a:pPr lvl="1">
              <a:buFont typeface="Times" charset="0"/>
              <a:buChar char="•"/>
            </a:pPr>
            <a:r>
              <a:rPr lang="en-US" sz="1800" b="0" dirty="0" smtClean="0">
                <a:latin typeface="Trebuchet MS"/>
                <a:cs typeface="Trebuchet MS"/>
              </a:rPr>
              <a:t> Universities</a:t>
            </a:r>
          </a:p>
          <a:p>
            <a:pPr lvl="1">
              <a:buFont typeface="Times" charset="0"/>
              <a:buChar char="•"/>
            </a:pPr>
            <a:r>
              <a:rPr lang="en-US" sz="1800" b="0" dirty="0" smtClean="0">
                <a:latin typeface="Trebuchet MS"/>
                <a:cs typeface="Trebuchet MS"/>
              </a:rPr>
              <a:t> Academy </a:t>
            </a:r>
            <a:r>
              <a:rPr lang="en-US" sz="1800" b="0" dirty="0">
                <a:latin typeface="Trebuchet MS"/>
                <a:cs typeface="Trebuchet MS"/>
              </a:rPr>
              <a:t>of </a:t>
            </a:r>
            <a:r>
              <a:rPr lang="en-US" sz="1800" b="0" dirty="0" smtClean="0">
                <a:latin typeface="Trebuchet MS"/>
                <a:cs typeface="Trebuchet MS"/>
              </a:rPr>
              <a:t>Sciences </a:t>
            </a:r>
            <a:r>
              <a:rPr lang="en-US" sz="1600" b="0" dirty="0" smtClean="0">
                <a:latin typeface="Trebuchet MS"/>
                <a:cs typeface="Trebuchet MS"/>
              </a:rPr>
              <a:t>(HEPHY, SMI, New Frontiers research groups, special funding, prizes and stipends, bilateral exchanges)</a:t>
            </a:r>
          </a:p>
          <a:p>
            <a:pPr lvl="1">
              <a:buFont typeface="Times" charset="0"/>
              <a:buChar char="•"/>
            </a:pPr>
            <a:r>
              <a:rPr lang="en-US" sz="1800" b="0" dirty="0">
                <a:latin typeface="Trebuchet MS"/>
                <a:cs typeface="Trebuchet MS"/>
              </a:rPr>
              <a:t> FWF - Science Fund, for basic research</a:t>
            </a:r>
            <a:r>
              <a:rPr lang="en-US" sz="1600" b="0" dirty="0">
                <a:latin typeface="Trebuchet MS"/>
                <a:cs typeface="Trebuchet MS"/>
              </a:rPr>
              <a:t> (but not </a:t>
            </a:r>
            <a:r>
              <a:rPr lang="en-US" sz="1600" b="0" dirty="0" smtClean="0">
                <a:latin typeface="Trebuchet MS"/>
                <a:cs typeface="Trebuchet MS"/>
              </a:rPr>
              <a:t>“big science”)</a:t>
            </a:r>
          </a:p>
          <a:p>
            <a:pPr marL="1200150" lvl="2" indent="-285750">
              <a:buSzPct val="75000"/>
              <a:buFont typeface="Courier New"/>
              <a:buChar char="o"/>
            </a:pPr>
            <a:r>
              <a:rPr lang="en-US" sz="1800" b="0" dirty="0">
                <a:latin typeface="Trebuchet MS"/>
                <a:cs typeface="Trebuchet MS"/>
              </a:rPr>
              <a:t> </a:t>
            </a:r>
            <a:r>
              <a:rPr lang="en-US" sz="1800" b="0" dirty="0" smtClean="0">
                <a:latin typeface="Trebuchet MS"/>
                <a:cs typeface="Trebuchet MS"/>
              </a:rPr>
              <a:t>Individual projects </a:t>
            </a:r>
            <a:r>
              <a:rPr lang="en-US" sz="1600" b="0" dirty="0" smtClean="0">
                <a:latin typeface="Trebuchet MS"/>
                <a:cs typeface="Trebuchet MS"/>
              </a:rPr>
              <a:t>(postdocs, PhD students)</a:t>
            </a:r>
          </a:p>
          <a:p>
            <a:pPr marL="1200150" lvl="2" indent="-285750">
              <a:buSzPct val="75000"/>
              <a:buFont typeface="Courier New"/>
              <a:buChar char="o"/>
            </a:pPr>
            <a:r>
              <a:rPr lang="en-US" sz="1800" b="0" dirty="0">
                <a:latin typeface="Trebuchet MS"/>
                <a:cs typeface="Trebuchet MS"/>
              </a:rPr>
              <a:t> </a:t>
            </a:r>
            <a:r>
              <a:rPr lang="en-US" sz="1800" b="0" dirty="0" smtClean="0">
                <a:latin typeface="Trebuchet MS"/>
                <a:cs typeface="Trebuchet MS"/>
              </a:rPr>
              <a:t>Graduate schools </a:t>
            </a:r>
            <a:r>
              <a:rPr lang="en-US" sz="1600" b="0" dirty="0" smtClean="0">
                <a:latin typeface="Trebuchet MS"/>
                <a:cs typeface="Trebuchet MS"/>
              </a:rPr>
              <a:t>(Particles and Interactions,</a:t>
            </a:r>
            <a:r>
              <a:rPr lang="de-CH" sz="1600" b="0" dirty="0" smtClean="0">
                <a:latin typeface="Trebuchet MS"/>
                <a:cs typeface="Trebuchet MS"/>
              </a:rPr>
              <a:t> </a:t>
            </a:r>
            <a:r>
              <a:rPr lang="de-CH" sz="1600" b="0" dirty="0" err="1" smtClean="0">
                <a:latin typeface="Trebuchet MS"/>
                <a:cs typeface="Trebuchet MS"/>
              </a:rPr>
              <a:t>Hadrons</a:t>
            </a:r>
            <a:r>
              <a:rPr lang="de-CH" sz="1600" b="0" dirty="0" smtClean="0">
                <a:latin typeface="Trebuchet MS"/>
                <a:cs typeface="Trebuchet MS"/>
              </a:rPr>
              <a:t> in </a:t>
            </a:r>
            <a:r>
              <a:rPr lang="de-CH" sz="1600" b="0" dirty="0" err="1" smtClean="0">
                <a:latin typeface="Trebuchet MS"/>
                <a:cs typeface="Trebuchet MS"/>
              </a:rPr>
              <a:t>Vacuum</a:t>
            </a:r>
            <a:r>
              <a:rPr lang="de-CH" sz="1600" b="0" dirty="0" smtClean="0">
                <a:latin typeface="Trebuchet MS"/>
                <a:cs typeface="Trebuchet MS"/>
              </a:rPr>
              <a:t>, Nuclei </a:t>
            </a:r>
            <a:r>
              <a:rPr lang="de-CH" sz="1600" b="0" dirty="0" err="1" smtClean="0">
                <a:latin typeface="Trebuchet MS"/>
                <a:cs typeface="Trebuchet MS"/>
              </a:rPr>
              <a:t>and</a:t>
            </a:r>
            <a:r>
              <a:rPr lang="de-CH" sz="1600" b="0" dirty="0" smtClean="0">
                <a:latin typeface="Trebuchet MS"/>
                <a:cs typeface="Trebuchet MS"/>
              </a:rPr>
              <a:t> Stars)</a:t>
            </a:r>
          </a:p>
          <a:p>
            <a:pPr marL="1200150" lvl="2" indent="-285750">
              <a:buSzPct val="75000"/>
              <a:buFont typeface="Courier New"/>
              <a:buChar char="o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de-CH" sz="1800" b="0" dirty="0" smtClean="0">
                <a:latin typeface="Trebuchet MS"/>
                <a:cs typeface="Trebuchet MS"/>
              </a:rPr>
              <a:t>SFB (</a:t>
            </a:r>
            <a:r>
              <a:rPr lang="de-CH" sz="1800" b="0" dirty="0" err="1" smtClean="0">
                <a:latin typeface="Trebuchet MS"/>
                <a:cs typeface="Trebuchet MS"/>
              </a:rPr>
              <a:t>priority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research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programs</a:t>
            </a:r>
            <a:r>
              <a:rPr lang="de-CH" sz="1800" b="0" dirty="0" smtClean="0">
                <a:latin typeface="Trebuchet MS"/>
                <a:cs typeface="Trebuchet MS"/>
              </a:rPr>
              <a:t>)</a:t>
            </a:r>
          </a:p>
          <a:p>
            <a:pPr marL="1200150" lvl="2" indent="-285750">
              <a:buSzPct val="75000"/>
              <a:buFont typeface="Courier New"/>
              <a:buChar char="o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de-CH" sz="1800" b="0" dirty="0" smtClean="0">
                <a:latin typeface="Trebuchet MS"/>
                <a:cs typeface="Trebuchet MS"/>
              </a:rPr>
              <a:t>International </a:t>
            </a:r>
            <a:r>
              <a:rPr lang="de-CH" sz="1800" b="0" dirty="0" err="1" smtClean="0">
                <a:latin typeface="Trebuchet MS"/>
                <a:cs typeface="Trebuchet MS"/>
              </a:rPr>
              <a:t>programs</a:t>
            </a:r>
            <a:r>
              <a:rPr lang="de-CH" sz="1800" b="0" dirty="0" smtClean="0">
                <a:latin typeface="Trebuchet MS"/>
                <a:cs typeface="Trebuchet MS"/>
              </a:rPr>
              <a:t>, </a:t>
            </a:r>
            <a:r>
              <a:rPr lang="de-CH" sz="1800" b="0" dirty="0" err="1" smtClean="0">
                <a:latin typeface="Trebuchet MS"/>
                <a:cs typeface="Trebuchet MS"/>
              </a:rPr>
              <a:t>habilitation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grants</a:t>
            </a:r>
            <a:r>
              <a:rPr lang="de-CH" sz="1800" b="0" dirty="0" smtClean="0">
                <a:latin typeface="Trebuchet MS"/>
                <a:cs typeface="Trebuchet MS"/>
              </a:rPr>
              <a:t>, </a:t>
            </a:r>
            <a:r>
              <a:rPr lang="de-CH" sz="1800" b="0" dirty="0" err="1" smtClean="0">
                <a:latin typeface="Trebuchet MS"/>
                <a:cs typeface="Trebuchet MS"/>
              </a:rPr>
              <a:t>prizes</a:t>
            </a:r>
            <a:endParaRPr lang="en-US" sz="1800" b="0" dirty="0" smtClean="0">
              <a:latin typeface="Trebuchet MS"/>
              <a:cs typeface="Trebuchet MS"/>
            </a:endParaRPr>
          </a:p>
          <a:p>
            <a:pPr lvl="1">
              <a:buFont typeface="Times" charset="0"/>
              <a:buChar char="•"/>
            </a:pPr>
            <a:r>
              <a:rPr lang="en-US" sz="1800" b="0" dirty="0">
                <a:latin typeface="Trebuchet MS"/>
                <a:cs typeface="Trebuchet MS"/>
              </a:rPr>
              <a:t> </a:t>
            </a:r>
            <a:r>
              <a:rPr lang="en-US" sz="1800" b="0" dirty="0" err="1" smtClean="0">
                <a:latin typeface="Trebuchet MS"/>
                <a:cs typeface="Trebuchet MS"/>
              </a:rPr>
              <a:t>OeAD</a:t>
            </a:r>
            <a:r>
              <a:rPr lang="en-US" sz="1800" b="0" dirty="0" smtClean="0">
                <a:latin typeface="Trebuchet MS"/>
                <a:cs typeface="Trebuchet MS"/>
              </a:rPr>
              <a:t> </a:t>
            </a:r>
            <a:r>
              <a:rPr lang="mr-IN" sz="1800" b="0" dirty="0" smtClean="0">
                <a:latin typeface="Trebuchet MS"/>
                <a:cs typeface="Trebuchet MS"/>
              </a:rPr>
              <a:t>–</a:t>
            </a:r>
            <a:r>
              <a:rPr lang="en-US" sz="1800" b="0" dirty="0" smtClean="0">
                <a:latin typeface="Trebuchet MS"/>
                <a:cs typeface="Trebuchet MS"/>
              </a:rPr>
              <a:t> Austrian Exchange Service </a:t>
            </a:r>
            <a:r>
              <a:rPr lang="en-US" sz="1600" b="0" dirty="0" smtClean="0">
                <a:latin typeface="Trebuchet MS"/>
                <a:cs typeface="Trebuchet MS"/>
              </a:rPr>
              <a:t>(Erasmus+, Marietta </a:t>
            </a:r>
            <a:r>
              <a:rPr lang="en-US" sz="1600" b="0" dirty="0" err="1" smtClean="0">
                <a:latin typeface="Trebuchet MS"/>
                <a:cs typeface="Trebuchet MS"/>
              </a:rPr>
              <a:t>Blau</a:t>
            </a:r>
            <a:r>
              <a:rPr lang="en-US" sz="1600" b="0" dirty="0" smtClean="0">
                <a:latin typeface="Trebuchet MS"/>
                <a:cs typeface="Trebuchet MS"/>
              </a:rPr>
              <a:t> fellowships, </a:t>
            </a:r>
            <a:r>
              <a:rPr lang="de-CH" sz="1600" b="0" dirty="0" smtClean="0">
                <a:latin typeface="Trebuchet MS"/>
                <a:cs typeface="Trebuchet MS"/>
              </a:rPr>
              <a:t>bilateral </a:t>
            </a:r>
            <a:r>
              <a:rPr lang="de-CH" sz="1600" b="0" dirty="0" err="1" smtClean="0">
                <a:latin typeface="Trebuchet MS"/>
                <a:cs typeface="Trebuchet MS"/>
              </a:rPr>
              <a:t>programs</a:t>
            </a:r>
            <a:r>
              <a:rPr lang="de-CH" sz="1600" b="0" dirty="0" smtClean="0">
                <a:latin typeface="Trebuchet MS"/>
                <a:cs typeface="Trebuchet MS"/>
              </a:rPr>
              <a:t>, ...)</a:t>
            </a:r>
            <a:endParaRPr lang="en-US" sz="1600" b="0" dirty="0" smtClean="0">
              <a:latin typeface="Trebuchet MS"/>
              <a:cs typeface="Trebuchet MS"/>
            </a:endParaRPr>
          </a:p>
          <a:p>
            <a:pPr lvl="1">
              <a:buFont typeface="Times" charset="0"/>
              <a:buChar char="•"/>
            </a:pPr>
            <a:r>
              <a:rPr lang="en-US" sz="1800" b="0" dirty="0" smtClean="0">
                <a:latin typeface="Trebuchet MS"/>
                <a:cs typeface="Trebuchet MS"/>
              </a:rPr>
              <a:t> Additional </a:t>
            </a:r>
            <a:r>
              <a:rPr lang="en-US" sz="1800" b="0" dirty="0">
                <a:latin typeface="Trebuchet MS"/>
                <a:cs typeface="Trebuchet MS"/>
              </a:rPr>
              <a:t>funds on a case-to-case </a:t>
            </a:r>
            <a:r>
              <a:rPr lang="en-US" sz="1800" b="0" dirty="0" smtClean="0">
                <a:latin typeface="Trebuchet MS"/>
                <a:cs typeface="Trebuchet MS"/>
              </a:rPr>
              <a:t>basis</a:t>
            </a:r>
            <a:r>
              <a:rPr lang="en-US" sz="1800" b="0" dirty="0">
                <a:latin typeface="Trebuchet MS"/>
                <a:cs typeface="Trebuchet MS"/>
              </a:rPr>
              <a:t> </a:t>
            </a:r>
            <a:r>
              <a:rPr lang="en-US" sz="1600" b="0" dirty="0" smtClean="0">
                <a:latin typeface="Trebuchet MS"/>
                <a:cs typeface="Trebuchet MS"/>
              </a:rPr>
              <a:t>(in the past, e.g. CMS construction)</a:t>
            </a:r>
          </a:p>
          <a:p>
            <a:pPr lvl="1">
              <a:buFont typeface="Times" charset="0"/>
              <a:buChar char="•"/>
            </a:pPr>
            <a:r>
              <a:rPr lang="en-US" sz="1800" b="0" dirty="0">
                <a:latin typeface="Trebuchet MS"/>
                <a:cs typeface="Trebuchet MS"/>
              </a:rPr>
              <a:t> </a:t>
            </a:r>
            <a:r>
              <a:rPr lang="en-US" sz="1800" b="0" dirty="0" smtClean="0">
                <a:latin typeface="Trebuchet MS"/>
                <a:cs typeface="Trebuchet MS"/>
              </a:rPr>
              <a:t>CERN and ESO membership contributions, CERN Austrian doctoral students</a:t>
            </a:r>
          </a:p>
          <a:p>
            <a:pPr>
              <a:buFont typeface="Times" charset="0"/>
              <a:buChar char="•"/>
            </a:pPr>
            <a:r>
              <a:rPr lang="en-US" sz="1800" b="0" dirty="0" smtClean="0">
                <a:latin typeface="Trebuchet MS"/>
                <a:cs typeface="Trebuchet MS"/>
              </a:rPr>
              <a:t> 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cs typeface="Trebuchet MS"/>
              </a:rPr>
              <a:t>Ministry for Transport, Innovation and Technology and Ministry for Economic and Digital Affairs</a:t>
            </a:r>
            <a:endParaRPr lang="en-US" sz="1800" b="0" dirty="0">
              <a:solidFill>
                <a:srgbClr val="000090"/>
              </a:solidFill>
              <a:latin typeface="Trebuchet MS"/>
              <a:cs typeface="Trebuchet MS"/>
            </a:endParaRPr>
          </a:p>
          <a:p>
            <a:pPr lvl="1">
              <a:buFont typeface="Times" charset="0"/>
              <a:buChar char="•"/>
            </a:pPr>
            <a:r>
              <a:rPr lang="en-US" sz="1800" b="0" dirty="0" smtClean="0">
                <a:latin typeface="Trebuchet MS"/>
                <a:cs typeface="Trebuchet MS"/>
              </a:rPr>
              <a:t> FFG </a:t>
            </a:r>
            <a:r>
              <a:rPr lang="en-US" sz="1800" b="0" dirty="0">
                <a:latin typeface="Trebuchet MS"/>
                <a:cs typeface="Trebuchet MS"/>
              </a:rPr>
              <a:t>- Research </a:t>
            </a:r>
            <a:r>
              <a:rPr lang="en-US" sz="1800" b="0" dirty="0" smtClean="0">
                <a:latin typeface="Trebuchet MS"/>
                <a:cs typeface="Trebuchet MS"/>
              </a:rPr>
              <a:t>Promotion Agency </a:t>
            </a:r>
            <a:r>
              <a:rPr lang="en-US" sz="1800" b="0" dirty="0">
                <a:latin typeface="Trebuchet MS"/>
                <a:cs typeface="Trebuchet MS"/>
              </a:rPr>
              <a:t>(applied </a:t>
            </a:r>
            <a:r>
              <a:rPr lang="en-US" sz="1800" b="0" dirty="0" smtClean="0">
                <a:latin typeface="Trebuchet MS"/>
                <a:cs typeface="Trebuchet MS"/>
              </a:rPr>
              <a:t>research)</a:t>
            </a:r>
          </a:p>
          <a:p>
            <a:pPr marL="1200150" lvl="2" indent="-285750">
              <a:buSzPct val="75000"/>
              <a:buFont typeface="Courier New"/>
              <a:buChar char="o"/>
            </a:pPr>
            <a:r>
              <a:rPr lang="en-US" sz="1800" b="0" dirty="0">
                <a:latin typeface="Trebuchet MS"/>
                <a:cs typeface="Trebuchet MS"/>
              </a:rPr>
              <a:t> </a:t>
            </a:r>
            <a:r>
              <a:rPr lang="en-US" sz="1800" b="0" dirty="0" smtClean="0">
                <a:latin typeface="Trebuchet MS"/>
                <a:cs typeface="Trebuchet MS"/>
              </a:rPr>
              <a:t>cooperation with industry</a:t>
            </a:r>
          </a:p>
          <a:p>
            <a:pPr marL="1200150" lvl="2" indent="-285750">
              <a:buSzPct val="75000"/>
              <a:buFont typeface="Courier New"/>
              <a:buChar char="o"/>
            </a:pPr>
            <a:r>
              <a:rPr lang="en-US" sz="1800" b="0" dirty="0">
                <a:latin typeface="Trebuchet MS"/>
                <a:cs typeface="Trebuchet MS"/>
              </a:rPr>
              <a:t> </a:t>
            </a:r>
            <a:r>
              <a:rPr lang="en-US" sz="1800" b="0" dirty="0" smtClean="0">
                <a:latin typeface="Trebuchet MS"/>
                <a:cs typeface="Trebuchet MS"/>
              </a:rPr>
              <a:t>internships</a:t>
            </a:r>
          </a:p>
          <a:p>
            <a:pPr lvl="1">
              <a:buFont typeface="Times" charset="0"/>
              <a:buChar char="•"/>
            </a:pPr>
            <a:r>
              <a:rPr lang="en-US" sz="1800" b="0" dirty="0">
                <a:latin typeface="Trebuchet MS"/>
                <a:cs typeface="Trebuchet MS"/>
              </a:rPr>
              <a:t> </a:t>
            </a:r>
            <a:r>
              <a:rPr lang="en-US" sz="1800" b="0" dirty="0" smtClean="0">
                <a:latin typeface="Trebuchet MS"/>
                <a:cs typeface="Trebuchet MS"/>
              </a:rPr>
              <a:t>ESA membership contribution</a:t>
            </a:r>
            <a:endParaRPr lang="en-US" sz="1800" b="0" dirty="0">
              <a:latin typeface="Trebuchet MS"/>
              <a:cs typeface="Trebuchet MS"/>
            </a:endParaRPr>
          </a:p>
        </p:txBody>
      </p:sp>
      <p:pic>
        <p:nvPicPr>
          <p:cNvPr id="6" name="Bild 9" descr="FWF Log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129" y="2437865"/>
            <a:ext cx="1729871" cy="436785"/>
          </a:xfrm>
          <a:prstGeom prst="rect">
            <a:avLst/>
          </a:prstGeom>
        </p:spPr>
      </p:pic>
      <p:pic>
        <p:nvPicPr>
          <p:cNvPr id="2" name="Picture 1" descr="bmbwf ueg.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620" y="1041400"/>
            <a:ext cx="1319679" cy="762000"/>
          </a:xfrm>
          <a:prstGeom prst="rect">
            <a:avLst/>
          </a:prstGeom>
        </p:spPr>
      </p:pic>
      <p:pic>
        <p:nvPicPr>
          <p:cNvPr id="3" name="Picture 2" descr="OeAD_RGB_72dpi_M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201" y="4114800"/>
            <a:ext cx="1016000" cy="199716"/>
          </a:xfrm>
          <a:prstGeom prst="rect">
            <a:avLst/>
          </a:prstGeom>
        </p:spPr>
      </p:pic>
      <p:pic>
        <p:nvPicPr>
          <p:cNvPr id="8" name="Picture 7" descr="ffg_logo_en_2018_rgb_100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5372100"/>
            <a:ext cx="1930400" cy="91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4548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8A208E-50CC-8641-93B4-42DBDDADB4BF}" type="slidenum">
              <a:rPr lang="en-US"/>
              <a:pPr/>
              <a:t>11</a:t>
            </a:fld>
            <a:endParaRPr lang="en-US" b="0" i="0"/>
          </a:p>
        </p:txBody>
      </p:sp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  <a:cs typeface="Trebuchet MS"/>
              </a:rPr>
              <a:t>Other </a:t>
            </a:r>
            <a:r>
              <a:rPr lang="en-US" dirty="0">
                <a:latin typeface="Trebuchet MS"/>
                <a:cs typeface="Trebuchet MS"/>
              </a:rPr>
              <a:t>f</a:t>
            </a:r>
            <a:r>
              <a:rPr lang="en-US" dirty="0" smtClean="0">
                <a:latin typeface="Trebuchet MS"/>
                <a:cs typeface="Trebuchet MS"/>
              </a:rPr>
              <a:t>unding resources</a:t>
            </a:r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035050" y="1050925"/>
            <a:ext cx="9467850" cy="563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b="0" dirty="0" smtClean="0">
                <a:solidFill>
                  <a:srgbClr val="BD2E30"/>
                </a:solidFill>
                <a:latin typeface="Trebuchet MS"/>
                <a:cs typeface="Trebuchet MS"/>
              </a:rPr>
              <a:t>Other Austrian </a:t>
            </a:r>
            <a:r>
              <a:rPr lang="en-US" sz="1800" b="0" dirty="0">
                <a:solidFill>
                  <a:srgbClr val="BD2E30"/>
                </a:solidFill>
                <a:latin typeface="Trebuchet MS"/>
                <a:cs typeface="Trebuchet MS"/>
              </a:rPr>
              <a:t>funding resources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en-US" sz="1800" b="0" dirty="0" smtClean="0">
                <a:latin typeface="Trebuchet MS"/>
                <a:cs typeface="Trebuchet MS"/>
              </a:rPr>
              <a:t>National bank (</a:t>
            </a:r>
            <a:r>
              <a:rPr lang="en-US" sz="1800" b="0" dirty="0" err="1" smtClean="0">
                <a:latin typeface="Trebuchet MS"/>
                <a:cs typeface="Trebuchet MS"/>
              </a:rPr>
              <a:t>Österreichische</a:t>
            </a:r>
            <a:r>
              <a:rPr lang="en-US" sz="1800" b="0" dirty="0" smtClean="0">
                <a:latin typeface="Trebuchet MS"/>
                <a:cs typeface="Trebuchet MS"/>
              </a:rPr>
              <a:t> </a:t>
            </a:r>
            <a:r>
              <a:rPr lang="en-US" sz="1800" b="0" dirty="0" err="1" smtClean="0">
                <a:latin typeface="Trebuchet MS"/>
                <a:cs typeface="Trebuchet MS"/>
              </a:rPr>
              <a:t>Nationalbank</a:t>
            </a:r>
            <a:r>
              <a:rPr lang="en-US" sz="1800" b="0" dirty="0">
                <a:latin typeface="Trebuchet MS"/>
                <a:cs typeface="Trebuchet MS"/>
              </a:rPr>
              <a:t>)</a:t>
            </a:r>
          </a:p>
          <a:p>
            <a:pPr>
              <a:buFont typeface="Times" charset="0"/>
              <a:buChar char="•"/>
            </a:pPr>
            <a:r>
              <a:rPr lang="en-US" sz="1800" b="0" dirty="0">
                <a:latin typeface="Trebuchet MS"/>
                <a:cs typeface="Trebuchet MS"/>
              </a:rPr>
              <a:t> Regional </a:t>
            </a:r>
            <a:r>
              <a:rPr lang="en-US" sz="1800" b="0" dirty="0" smtClean="0">
                <a:latin typeface="Trebuchet MS"/>
                <a:cs typeface="Trebuchet MS"/>
              </a:rPr>
              <a:t>organizations (</a:t>
            </a:r>
            <a:r>
              <a:rPr lang="en-US" sz="1800" b="0" dirty="0" err="1" smtClean="0">
                <a:latin typeface="Trebuchet MS"/>
                <a:cs typeface="Trebuchet MS"/>
              </a:rPr>
              <a:t>Länder</a:t>
            </a:r>
            <a:r>
              <a:rPr lang="en-US" sz="1800" b="0" dirty="0" smtClean="0">
                <a:latin typeface="Trebuchet MS"/>
                <a:cs typeface="Trebuchet MS"/>
              </a:rPr>
              <a:t>, </a:t>
            </a:r>
            <a:r>
              <a:rPr lang="mr-IN" sz="1800" b="0" dirty="0" smtClean="0">
                <a:latin typeface="Trebuchet MS"/>
                <a:cs typeface="Trebuchet MS"/>
              </a:rPr>
              <a:t>…</a:t>
            </a:r>
            <a:r>
              <a:rPr lang="de-CH" sz="1800" b="0" dirty="0" smtClean="0">
                <a:latin typeface="Trebuchet MS"/>
                <a:cs typeface="Trebuchet MS"/>
              </a:rPr>
              <a:t>)</a:t>
            </a:r>
            <a:endParaRPr lang="en-US" sz="1800" b="0" dirty="0">
              <a:latin typeface="Trebuchet MS"/>
              <a:cs typeface="Trebuchet MS"/>
            </a:endParaRPr>
          </a:p>
          <a:p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r>
              <a:rPr lang="en-US" sz="1800" b="0" dirty="0" smtClean="0">
                <a:solidFill>
                  <a:srgbClr val="BD2E30"/>
                </a:solidFill>
                <a:latin typeface="Trebuchet MS"/>
                <a:cs typeface="Trebuchet MS"/>
              </a:rPr>
              <a:t>Principal foreign funding resources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 smtClean="0">
                <a:latin typeface="Trebuchet MS"/>
                <a:cs typeface="Trebuchet MS"/>
              </a:rPr>
              <a:t> European Research Council </a:t>
            </a:r>
            <a:r>
              <a:rPr lang="de-CH" sz="1800" b="0" dirty="0" err="1" smtClean="0">
                <a:latin typeface="Trebuchet MS"/>
                <a:cs typeface="Trebuchet MS"/>
              </a:rPr>
              <a:t>and</a:t>
            </a:r>
            <a:r>
              <a:rPr lang="de-CH" sz="1800" b="0" dirty="0" smtClean="0">
                <a:latin typeface="Trebuchet MS"/>
                <a:cs typeface="Trebuchet MS"/>
              </a:rPr>
              <a:t> European </a:t>
            </a:r>
            <a:r>
              <a:rPr lang="de-CH" sz="1800" b="0" dirty="0" err="1" smtClean="0">
                <a:latin typeface="Trebuchet MS"/>
                <a:cs typeface="Trebuchet MS"/>
              </a:rPr>
              <a:t>Commission</a:t>
            </a:r>
            <a:endParaRPr lang="de-CH" sz="1800" b="0" dirty="0" smtClean="0">
              <a:latin typeface="Trebuchet MS"/>
              <a:cs typeface="Trebuchet MS"/>
            </a:endParaRPr>
          </a:p>
          <a:p>
            <a:pPr marL="742950" lvl="1" indent="-285750">
              <a:buSzPct val="75000"/>
              <a:buFont typeface="Courier New"/>
              <a:buChar char="o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de-CH" sz="1800" b="0" dirty="0" smtClean="0">
                <a:latin typeface="Trebuchet MS"/>
                <a:cs typeface="Trebuchet MS"/>
              </a:rPr>
              <a:t>ERC </a:t>
            </a:r>
            <a:r>
              <a:rPr lang="de-CH" sz="1800" b="0" dirty="0" err="1" smtClean="0">
                <a:latin typeface="Trebuchet MS"/>
                <a:cs typeface="Trebuchet MS"/>
              </a:rPr>
              <a:t>starting</a:t>
            </a:r>
            <a:r>
              <a:rPr lang="de-CH" sz="1800" b="0" dirty="0" smtClean="0">
                <a:latin typeface="Trebuchet MS"/>
                <a:cs typeface="Trebuchet MS"/>
              </a:rPr>
              <a:t>, </a:t>
            </a:r>
            <a:r>
              <a:rPr lang="de-CH" sz="1800" b="0" dirty="0" err="1" smtClean="0">
                <a:latin typeface="Trebuchet MS"/>
                <a:cs typeface="Trebuchet MS"/>
              </a:rPr>
              <a:t>consolidator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and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advanced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grants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</a:p>
          <a:p>
            <a:pPr marL="742950" lvl="1" indent="-285750">
              <a:buSzPct val="75000"/>
              <a:buFont typeface="Courier New"/>
              <a:buChar char="o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de-CH" sz="1800" b="0" dirty="0" smtClean="0">
                <a:latin typeface="Trebuchet MS"/>
                <a:cs typeface="Trebuchet MS"/>
              </a:rPr>
              <a:t>Marie </a:t>
            </a:r>
            <a:r>
              <a:rPr lang="de-CH" sz="1800" b="0" dirty="0" err="1" smtClean="0">
                <a:latin typeface="Trebuchet MS"/>
                <a:cs typeface="Trebuchet MS"/>
              </a:rPr>
              <a:t>Sklodowska</a:t>
            </a:r>
            <a:r>
              <a:rPr lang="de-CH" sz="1800" b="0" dirty="0" smtClean="0">
                <a:latin typeface="Trebuchet MS"/>
                <a:cs typeface="Trebuchet MS"/>
              </a:rPr>
              <a:t>-Curie </a:t>
            </a:r>
            <a:r>
              <a:rPr lang="de-CH" sz="1800" b="0" dirty="0" err="1" smtClean="0">
                <a:latin typeface="Trebuchet MS"/>
                <a:cs typeface="Trebuchet MS"/>
              </a:rPr>
              <a:t>actions</a:t>
            </a:r>
            <a:endParaRPr lang="de-CH" sz="1800" b="0" dirty="0" smtClean="0">
              <a:latin typeface="Trebuchet MS"/>
              <a:cs typeface="Trebuchet MS"/>
            </a:endParaRPr>
          </a:p>
          <a:p>
            <a:pPr marL="1200150" lvl="2" indent="-285750">
              <a:buSzPct val="75000"/>
              <a:buFont typeface="Courier New"/>
              <a:buChar char="o"/>
            </a:pPr>
            <a:r>
              <a:rPr lang="de-CH" sz="1800" b="0" dirty="0" smtClean="0">
                <a:latin typeface="Trebuchet MS"/>
                <a:cs typeface="Trebuchet MS"/>
              </a:rPr>
              <a:t>ITN (Innovative Training Networks)</a:t>
            </a:r>
          </a:p>
          <a:p>
            <a:pPr marL="1200150" lvl="2" indent="-285750">
              <a:buSzPct val="75000"/>
              <a:buFont typeface="Courier New"/>
              <a:buChar char="o"/>
            </a:pPr>
            <a:r>
              <a:rPr lang="de-CH" sz="1800" b="0" dirty="0" smtClean="0">
                <a:latin typeface="Trebuchet MS"/>
                <a:cs typeface="Trebuchet MS"/>
              </a:rPr>
              <a:t>RISE (</a:t>
            </a:r>
            <a:r>
              <a:rPr lang="de-CH" sz="1800" b="0" dirty="0">
                <a:latin typeface="Trebuchet MS"/>
                <a:cs typeface="Trebuchet MS"/>
              </a:rPr>
              <a:t>Research </a:t>
            </a:r>
            <a:r>
              <a:rPr lang="de-CH" sz="1800" b="0" dirty="0" err="1">
                <a:latin typeface="Trebuchet MS"/>
                <a:cs typeface="Trebuchet MS"/>
              </a:rPr>
              <a:t>and</a:t>
            </a:r>
            <a:r>
              <a:rPr lang="de-CH" sz="1800" b="0" dirty="0">
                <a:latin typeface="Trebuchet MS"/>
                <a:cs typeface="Trebuchet MS"/>
              </a:rPr>
              <a:t> Innovation </a:t>
            </a:r>
            <a:r>
              <a:rPr lang="de-CH" sz="1800" b="0" dirty="0" err="1">
                <a:latin typeface="Trebuchet MS"/>
                <a:cs typeface="Trebuchet MS"/>
              </a:rPr>
              <a:t>actions</a:t>
            </a:r>
            <a:r>
              <a:rPr lang="de-CH" sz="1800" b="0" dirty="0">
                <a:latin typeface="Trebuchet MS"/>
                <a:cs typeface="Trebuchet MS"/>
              </a:rPr>
              <a:t> (e.g. AIDA-2020</a:t>
            </a:r>
            <a:r>
              <a:rPr lang="de-CH" sz="1800" b="0" dirty="0" smtClean="0">
                <a:latin typeface="Trebuchet MS"/>
                <a:cs typeface="Trebuchet MS"/>
              </a:rPr>
              <a:t>)</a:t>
            </a:r>
          </a:p>
          <a:p>
            <a:pPr marL="1200150" lvl="2" indent="-285750">
              <a:buSzPct val="75000"/>
              <a:buFont typeface="Courier New"/>
              <a:buChar char="o"/>
            </a:pPr>
            <a:r>
              <a:rPr lang="de-CH" sz="1800" b="0" dirty="0" smtClean="0">
                <a:latin typeface="Trebuchet MS"/>
                <a:cs typeface="Trebuchet MS"/>
              </a:rPr>
              <a:t>Individual </a:t>
            </a:r>
            <a:r>
              <a:rPr lang="de-CH" sz="1800" b="0" dirty="0" err="1" smtClean="0">
                <a:latin typeface="Trebuchet MS"/>
                <a:cs typeface="Trebuchet MS"/>
              </a:rPr>
              <a:t>fellowships</a:t>
            </a:r>
            <a:endParaRPr lang="de-CH" sz="1800" b="0" dirty="0" smtClean="0">
              <a:latin typeface="Trebuchet MS"/>
              <a:cs typeface="Trebuchet MS"/>
            </a:endParaRPr>
          </a:p>
          <a:p>
            <a:pPr marL="742950" lvl="1" indent="-285750">
              <a:buSzPct val="75000"/>
              <a:buFont typeface="Courier New"/>
              <a:buChar char="o"/>
            </a:pPr>
            <a:r>
              <a:rPr lang="de-CH" sz="1800" b="0" dirty="0" smtClean="0">
                <a:latin typeface="Trebuchet MS"/>
                <a:cs typeface="Trebuchet MS"/>
              </a:rPr>
              <a:t>COST </a:t>
            </a:r>
            <a:r>
              <a:rPr lang="de-CH" sz="1800" b="0" dirty="0" err="1" smtClean="0">
                <a:latin typeface="Trebuchet MS"/>
                <a:cs typeface="Trebuchet MS"/>
              </a:rPr>
              <a:t>actions</a:t>
            </a:r>
            <a:r>
              <a:rPr lang="de-CH" sz="1800" b="0" dirty="0" smtClean="0">
                <a:latin typeface="Trebuchet MS"/>
                <a:cs typeface="Trebuchet MS"/>
              </a:rPr>
              <a:t> (</a:t>
            </a:r>
            <a:r>
              <a:rPr lang="de-CH" sz="1800" b="0" dirty="0" err="1" smtClean="0">
                <a:latin typeface="Trebuchet MS"/>
                <a:cs typeface="Trebuchet MS"/>
              </a:rPr>
              <a:t>cooperation</a:t>
            </a:r>
            <a:r>
              <a:rPr lang="de-CH" sz="1800" b="0" dirty="0" smtClean="0">
                <a:latin typeface="Trebuchet MS"/>
                <a:cs typeface="Trebuchet MS"/>
              </a:rPr>
              <a:t> in </a:t>
            </a:r>
            <a:r>
              <a:rPr lang="de-CH" sz="1800" b="0" dirty="0" err="1" smtClean="0">
                <a:latin typeface="Trebuchet MS"/>
                <a:cs typeface="Trebuchet MS"/>
              </a:rPr>
              <a:t>science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and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technology</a:t>
            </a:r>
            <a:r>
              <a:rPr lang="de-CH" sz="1800" b="0" dirty="0">
                <a:latin typeface="Trebuchet MS"/>
                <a:cs typeface="Trebuchet MS"/>
              </a:rPr>
              <a:t>)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</a:p>
          <a:p>
            <a:r>
              <a:rPr lang="de-CH" sz="1800" b="0" dirty="0" smtClean="0">
                <a:latin typeface="Trebuchet MS"/>
                <a:cs typeface="Trebuchet MS"/>
              </a:rPr>
              <a:t> </a:t>
            </a:r>
          </a:p>
          <a:p>
            <a:pPr>
              <a:buFont typeface="Times" charset="0"/>
              <a:buChar char="•"/>
            </a:pPr>
            <a:endParaRPr lang="de-CH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endParaRPr lang="de-CH" sz="1800" b="0" dirty="0" smtClean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endParaRPr lang="de-CH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endParaRPr lang="de-CH" sz="1800" b="0" dirty="0" smtClean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endParaRPr lang="de-CH" sz="1800" b="0" dirty="0" smtClean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de-CH" sz="1800" b="0" dirty="0" smtClean="0">
                <a:latin typeface="Trebuchet MS"/>
                <a:cs typeface="Trebuchet MS"/>
              </a:rPr>
              <a:t>Non-Austrian </a:t>
            </a:r>
            <a:r>
              <a:rPr lang="de-CH" sz="1800" b="0" dirty="0" err="1" smtClean="0">
                <a:latin typeface="Trebuchet MS"/>
                <a:cs typeface="Trebuchet MS"/>
              </a:rPr>
              <a:t>Academies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of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Sciences</a:t>
            </a:r>
            <a:endParaRPr lang="de-CH" sz="1800" b="0" dirty="0">
              <a:latin typeface="Trebuchet MS"/>
              <a:cs typeface="Trebuchet MS"/>
            </a:endParaRPr>
          </a:p>
          <a:p>
            <a:pPr marL="742950" lvl="1" indent="-285750">
              <a:buSzPct val="75000"/>
              <a:buFont typeface="Courier New"/>
              <a:buChar char="o"/>
            </a:pPr>
            <a:r>
              <a:rPr lang="de-CH" sz="1800" b="0" dirty="0" err="1" smtClean="0">
                <a:latin typeface="Trebuchet MS"/>
                <a:cs typeface="Trebuchet MS"/>
              </a:rPr>
              <a:t>mainly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for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short</a:t>
            </a:r>
            <a:r>
              <a:rPr lang="de-CH" sz="1800" b="0" dirty="0" smtClean="0">
                <a:latin typeface="Trebuchet MS"/>
                <a:cs typeface="Trebuchet MS"/>
              </a:rPr>
              <a:t>-term </a:t>
            </a:r>
            <a:r>
              <a:rPr lang="de-CH" sz="1800" b="0" dirty="0" err="1" smtClean="0">
                <a:latin typeface="Trebuchet MS"/>
                <a:cs typeface="Trebuchet MS"/>
              </a:rPr>
              <a:t>exchange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programs</a:t>
            </a:r>
            <a:endParaRPr lang="en-US" sz="1800" dirty="0">
              <a:latin typeface="Trebuchet MS" charset="0"/>
            </a:endParaRPr>
          </a:p>
        </p:txBody>
      </p:sp>
      <p:pic>
        <p:nvPicPr>
          <p:cNvPr id="6" name="Bil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840" y="4485812"/>
            <a:ext cx="1681260" cy="1497669"/>
          </a:xfrm>
          <a:prstGeom prst="rect">
            <a:avLst/>
          </a:prstGeom>
        </p:spPr>
      </p:pic>
      <p:pic>
        <p:nvPicPr>
          <p:cNvPr id="8" name="Picture 7" descr="eWEWuNjC_400x40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054100"/>
            <a:ext cx="927100" cy="927100"/>
          </a:xfrm>
          <a:prstGeom prst="rect">
            <a:avLst/>
          </a:prstGeom>
        </p:spPr>
      </p:pic>
      <p:pic>
        <p:nvPicPr>
          <p:cNvPr id="3" name="Picture 2" descr="Marie-Sklodowska-Curie-Action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499" y="4344334"/>
            <a:ext cx="1892301" cy="1319865"/>
          </a:xfrm>
          <a:prstGeom prst="rect">
            <a:avLst/>
          </a:prstGeom>
        </p:spPr>
      </p:pic>
      <p:pic>
        <p:nvPicPr>
          <p:cNvPr id="2" name="Picture 1" descr="eucostfacebook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968" y="5679349"/>
            <a:ext cx="2986032" cy="581751"/>
          </a:xfrm>
          <a:prstGeom prst="rect">
            <a:avLst/>
          </a:prstGeom>
        </p:spPr>
      </p:pic>
      <p:pic>
        <p:nvPicPr>
          <p:cNvPr id="7" name="Picture 6" descr="rise_call_2017_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4483100"/>
            <a:ext cx="20320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6955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8A208E-50CC-8641-93B4-42DBDDADB4BF}" type="slidenum">
              <a:rPr lang="en-US"/>
              <a:pPr/>
              <a:t>12</a:t>
            </a:fld>
            <a:endParaRPr lang="en-US" b="0" i="0"/>
          </a:p>
        </p:txBody>
      </p:sp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  <a:cs typeface="Trebuchet MS"/>
              </a:rPr>
              <a:t>Resources summary</a:t>
            </a:r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7" name="TextBox 6"/>
          <p:cNvSpPr txBox="1"/>
          <p:nvPr/>
        </p:nvSpPr>
        <p:spPr>
          <a:xfrm rot="21219379">
            <a:off x="1934158" y="1689101"/>
            <a:ext cx="6123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SUSET - TO BE UPDATED AS SOON AS POSSIBLE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95300" y="2900577"/>
          <a:ext cx="8915399" cy="1925209"/>
        </p:xfrm>
        <a:graphic>
          <a:graphicData uri="http://schemas.openxmlformats.org/drawingml/2006/table">
            <a:tbl>
              <a:tblPr/>
              <a:tblGrid>
                <a:gridCol w="2488967"/>
                <a:gridCol w="550837"/>
                <a:gridCol w="639243"/>
                <a:gridCol w="584839"/>
                <a:gridCol w="972465"/>
                <a:gridCol w="897660"/>
                <a:gridCol w="591640"/>
                <a:gridCol w="652844"/>
                <a:gridCol w="680046"/>
                <a:gridCol w="428429"/>
                <a:gridCol w="428429"/>
              </a:tblGrid>
              <a:tr h="3468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Experiment name</a:t>
                      </a:r>
                    </a:p>
                  </a:txBody>
                  <a:tcPr marL="6800" marR="6800" marT="6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Particle physics experiments at CERN</a:t>
                      </a:r>
                    </a:p>
                  </a:txBody>
                  <a:tcPr marL="6800" marR="6800" marT="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Heavy ion experiments at CERN</a:t>
                      </a:r>
                    </a:p>
                  </a:txBody>
                  <a:tcPr marL="6800" marR="6800" marT="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Nuclear physics experiments at CERN</a:t>
                      </a:r>
                    </a:p>
                  </a:txBody>
                  <a:tcPr marL="6800" marR="6800" marT="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Experiments elsewhere: particle physics exp. at accelerators (incl. neutrino)</a:t>
                      </a:r>
                    </a:p>
                  </a:txBody>
                  <a:tcPr marL="6800" marR="6800" marT="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Experiments elsewhere: astroparticle exps, GW exps, other neutrinos</a:t>
                      </a:r>
                    </a:p>
                  </a:txBody>
                  <a:tcPr marL="6800" marR="6800" marT="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Detector R&amp;D</a:t>
                      </a:r>
                      <a:b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endParaRPr lang="en-US" sz="6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00" marR="6800" marT="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Computing R&amp;D and operations</a:t>
                      </a:r>
                      <a:b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endParaRPr lang="en-US" sz="6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00" marR="6800" marT="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Accelerators R&amp;D and operations</a:t>
                      </a:r>
                      <a:b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endParaRPr lang="en-US" sz="6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00" marR="6800" marT="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Theory</a:t>
                      </a:r>
                      <a:b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endParaRPr lang="en-US" sz="6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6800" marR="6800" marT="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SUM</a:t>
                      </a:r>
                    </a:p>
                  </a:txBody>
                  <a:tcPr marL="6800" marR="6800" marT="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Physicists permanent [FRA]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10,25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0,70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22,75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Physicists fixed term [FRA]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7,50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17,85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PhD students [FRA]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12,60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Engineers [FRA]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Technicians [FRA]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12,95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34,50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11,20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8,10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25,50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91,35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TOTAL/Population [1/million inhab.]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3,93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1,28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0,92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0,29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0,28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2,91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10,41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mr-IN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TOTAL/GDP [1/G€] 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0,09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0,03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0,02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0,01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0,07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</a:tr>
              <a:tr h="11220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“project”-kind of funding: travels, stay at CERN/abroad (€ per year 2017)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31405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70000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49000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150405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“project”-kind of funding: fixed-term salaries or PhD grants  (€ per year 2017)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670000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748000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1428000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“project”-kind of funding: M&amp;O costs (€ per year 2017)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217333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217333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investments for construction or upgrades (€ per year 2017)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201080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201080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R&amp;D funding (€ per year 2017)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computing (€ per year 2017)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FA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</a:tr>
              <a:tr h="10472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(€ per year 2017)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1119818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70000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797000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1996818</a:t>
                      </a:r>
                    </a:p>
                  </a:txBody>
                  <a:tcPr marL="6800" marR="6800" marT="68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F0B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9023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7251CF-2484-EA43-8118-2B4ACFADC195}" type="slidenum">
              <a:rPr lang="en-US"/>
              <a:pPr/>
              <a:t>13</a:t>
            </a:fld>
            <a:endParaRPr lang="en-US" b="0" i="0"/>
          </a:p>
        </p:txBody>
      </p:sp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  <a:cs typeface="Trebuchet MS"/>
              </a:rPr>
              <a:t>Physics education</a:t>
            </a:r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475141" name="Rectangle 5"/>
          <p:cNvSpPr>
            <a:spLocks noChangeArrowheads="1"/>
          </p:cNvSpPr>
          <p:nvPr/>
        </p:nvSpPr>
        <p:spPr bwMode="auto">
          <a:xfrm>
            <a:off x="730250" y="5927727"/>
            <a:ext cx="83470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endParaRPr lang="de-CH" altLang="ja-JP" sz="1800" b="0" dirty="0" smtClean="0">
              <a:latin typeface="Trebuchet MS"/>
              <a:cs typeface="Trebuchet MS"/>
            </a:endParaRPr>
          </a:p>
          <a:p>
            <a:pPr algn="just"/>
            <a:r>
              <a:rPr lang="de-CH" altLang="ja-JP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Note: </a:t>
            </a:r>
            <a:r>
              <a:rPr lang="ja-JP" alt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“</a:t>
            </a:r>
            <a:r>
              <a:rPr lang="en-US" sz="18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Physics</a:t>
            </a:r>
            <a:r>
              <a:rPr lang="ja-JP" altLang="en-US" sz="18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”</a:t>
            </a:r>
            <a:r>
              <a:rPr lang="en-US" sz="18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 does not include </a:t>
            </a:r>
            <a:r>
              <a:rPr lang="en-US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rPr>
              <a:t>astronomy, meteorology or geophysics.</a:t>
            </a:r>
            <a:endParaRPr lang="en-US" sz="1800" b="0" dirty="0">
              <a:solidFill>
                <a:schemeClr val="tx1">
                  <a:lumMod val="50000"/>
                  <a:lumOff val="50000"/>
                </a:schemeClr>
              </a:solidFill>
              <a:latin typeface="Trebuchet MS"/>
              <a:cs typeface="Trebuchet M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8800" y="1110328"/>
            <a:ext cx="873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b="0" dirty="0">
                <a:latin typeface="Trebuchet MS" charset="0"/>
              </a:rPr>
              <a:t>Following the 1999 Bologna recommendations, studies have gradually been reorganized since 2003/2004. Bachelor and Master degrees were introduced. </a:t>
            </a:r>
            <a:endParaRPr lang="en-US" sz="1800" b="0" dirty="0" smtClean="0">
              <a:latin typeface="Trebuchet MS" charset="0"/>
            </a:endParaRPr>
          </a:p>
          <a:p>
            <a:pPr algn="just"/>
            <a:r>
              <a:rPr lang="en-US" sz="1800" b="0" dirty="0" smtClean="0">
                <a:latin typeface="Trebuchet MS" charset="0"/>
              </a:rPr>
              <a:t>Normal </a:t>
            </a:r>
            <a:r>
              <a:rPr lang="en-US" sz="1800" b="0" dirty="0">
                <a:latin typeface="Trebuchet MS" charset="0"/>
              </a:rPr>
              <a:t>duration of studies: </a:t>
            </a:r>
            <a:endParaRPr lang="en-US" sz="1800" b="0" dirty="0" smtClean="0">
              <a:latin typeface="Trebuchet MS" charset="0"/>
            </a:endParaRPr>
          </a:p>
          <a:p>
            <a:pPr algn="just"/>
            <a:r>
              <a:rPr lang="en-US" sz="1800" b="0" dirty="0" smtClean="0">
                <a:latin typeface="Trebuchet MS" charset="0"/>
              </a:rPr>
              <a:t>Bachelor </a:t>
            </a:r>
            <a:r>
              <a:rPr lang="en-US" sz="1800" b="0" dirty="0">
                <a:latin typeface="Trebuchet MS" charset="0"/>
              </a:rPr>
              <a:t>6 semesters, </a:t>
            </a:r>
            <a:r>
              <a:rPr lang="en-US" sz="1800" b="0" dirty="0" smtClean="0">
                <a:latin typeface="Trebuchet MS" charset="0"/>
              </a:rPr>
              <a:t>Master: 4 semesters, PhD: 6 semesters.</a:t>
            </a:r>
            <a:endParaRPr lang="en-US" sz="1800" b="0" dirty="0">
              <a:latin typeface="Trebuchet MS" charset="0"/>
            </a:endParaRPr>
          </a:p>
        </p:txBody>
      </p:sp>
      <p:pic>
        <p:nvPicPr>
          <p:cNvPr id="8" name="Picture 7" descr="GetImag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954" y="1879600"/>
            <a:ext cx="2136946" cy="892175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72023"/>
              </p:ext>
            </p:extLst>
          </p:nvPr>
        </p:nvGraphicFramePr>
        <p:xfrm>
          <a:off x="508000" y="2917031"/>
          <a:ext cx="8864600" cy="3136900"/>
        </p:xfrm>
        <a:graphic>
          <a:graphicData uri="http://schemas.openxmlformats.org/drawingml/2006/table">
            <a:tbl>
              <a:tblPr/>
              <a:tblGrid>
                <a:gridCol w="3149600"/>
                <a:gridCol w="952500"/>
                <a:gridCol w="952500"/>
                <a:gridCol w="952500"/>
                <a:gridCol w="952500"/>
                <a:gridCol w="952500"/>
                <a:gridCol w="952500"/>
              </a:tblGrid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sk-SK" sz="1000" b="1" i="0" u="none" strike="noStrike"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TOTAL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FEMALE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MALE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% FEMALE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% MALE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Students per subject of study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381.079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205.965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b="0" i="0" u="none" strike="noStrike">
                          <a:effectLst/>
                          <a:latin typeface="Verdana"/>
                        </a:rPr>
                        <a:t>175.114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54,0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46,0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2015-2016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Students overall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Verdana"/>
                        </a:rPr>
                        <a:t>332.688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b="0" i="0" u="none" strike="noStrike">
                          <a:effectLst/>
                          <a:latin typeface="Verdana"/>
                        </a:rPr>
                        <a:t>175.941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Verdana"/>
                        </a:rPr>
                        <a:t>156.747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52,9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47,1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2015-2016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- Bachelor / Master students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307.092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164.254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Verdana"/>
                        </a:rPr>
                        <a:t>142.838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53,5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46,5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2015-2016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- PhD students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b="0" i="0" u="none" strike="noStrike">
                          <a:effectLst/>
                          <a:latin typeface="Verdana"/>
                        </a:rPr>
                        <a:t>25.596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>
                          <a:effectLst/>
                          <a:latin typeface="Verdana"/>
                        </a:rPr>
                        <a:t>11.687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Verdana"/>
                        </a:rPr>
                        <a:t>13.909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45,7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54,3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2015-2016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effectLst/>
                          <a:latin typeface="Verdana"/>
                        </a:rPr>
                        <a:t>Nat. Science &amp; </a:t>
                      </a:r>
                      <a:r>
                        <a:rPr lang="en-US" sz="1000" b="1" i="0" u="none" strike="noStrike" dirty="0" smtClean="0">
                          <a:effectLst/>
                          <a:latin typeface="Verdana"/>
                        </a:rPr>
                        <a:t>Technology </a:t>
                      </a:r>
                      <a:r>
                        <a:rPr lang="en-US" sz="1000" b="1" i="0" u="none" strike="noStrike" dirty="0">
                          <a:effectLst/>
                          <a:latin typeface="Verdana"/>
                        </a:rPr>
                        <a:t>students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Verdana"/>
                        </a:rPr>
                        <a:t>99.118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b="0" i="0" u="none" strike="noStrike">
                          <a:effectLst/>
                          <a:latin typeface="Verdana"/>
                        </a:rPr>
                        <a:t>40.621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Verdana"/>
                        </a:rPr>
                        <a:t>58.497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41,0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59,0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2015-2016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- Natural Science students (BSc/MSc)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b="0" i="0" u="none" strike="noStrike">
                          <a:effectLst/>
                          <a:latin typeface="Verdana"/>
                        </a:rPr>
                        <a:t>51.128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>
                          <a:effectLst/>
                          <a:latin typeface="Verdana"/>
                        </a:rPr>
                        <a:t>28.687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Verdana"/>
                        </a:rPr>
                        <a:t>22.441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56,1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43,9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2015-2016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- Technology students (BSc/MSc)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b="0" i="0" u="none" strike="noStrike">
                          <a:effectLst/>
                          <a:latin typeface="Verdana"/>
                        </a:rPr>
                        <a:t>47.990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b="0" i="0" u="none" strike="noStrike">
                          <a:effectLst/>
                          <a:latin typeface="Verdana"/>
                        </a:rPr>
                        <a:t>11.934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Verdana"/>
                        </a:rPr>
                        <a:t>36.056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24,9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75,1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2015-2016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- Natural Science students (PhD)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Verdana"/>
                        </a:rPr>
                        <a:t>2.447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b="0" i="0" u="none" strike="noStrike">
                          <a:effectLst/>
                          <a:latin typeface="Verdana"/>
                        </a:rPr>
                        <a:t>1.119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000" b="0" i="0" u="none" strike="noStrike">
                          <a:effectLst/>
                          <a:latin typeface="Verdana"/>
                        </a:rPr>
                        <a:t>1.328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45,7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54,3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2015-2016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- Technology students (PhD)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Verdana"/>
                        </a:rPr>
                        <a:t>4.445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effectLst/>
                          <a:latin typeface="Verdana"/>
                        </a:rPr>
                        <a:t>941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Verdana"/>
                        </a:rPr>
                        <a:t>3.504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21,2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78,8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2015-2016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BSc physics students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Verdana"/>
                        </a:rPr>
                        <a:t>4.037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809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000" b="0" i="0" u="none" strike="noStrike">
                          <a:effectLst/>
                          <a:latin typeface="Verdana"/>
                        </a:rPr>
                        <a:t>3.228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20,0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80,0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2015-2016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MSc physics students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907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169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736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18,6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81,1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2015-2016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PhD physics students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00" b="0" i="0" u="none" strike="noStrike" dirty="0" smtClean="0">
                          <a:effectLst/>
                          <a:latin typeface="Verdana"/>
                        </a:rPr>
                        <a:t>N/A</a:t>
                      </a:r>
                      <a:endParaRPr lang="mr-IN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b="0" i="0" u="none" strike="noStrike" dirty="0" smtClean="0">
                          <a:effectLst/>
                          <a:latin typeface="Verdana"/>
                        </a:rPr>
                        <a:t>N/A</a:t>
                      </a:r>
                      <a:endParaRPr lang="mr-IN" sz="1000" b="0" i="0" u="none" strike="noStrike" dirty="0" smtClean="0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00" b="0" i="0" u="none" strike="noStrike" dirty="0" smtClean="0">
                          <a:effectLst/>
                          <a:latin typeface="Verdana"/>
                        </a:rPr>
                        <a:t>N/A</a:t>
                      </a:r>
                      <a:endParaRPr lang="mr-IN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b="0" i="0" u="none" strike="noStrike" dirty="0" smtClean="0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N/A</a:t>
                      </a:r>
                      <a:endParaRPr lang="mr-IN" sz="1000" b="0" i="0" u="none" strike="noStrike" dirty="0" smtClean="0">
                        <a:solidFill>
                          <a:srgbClr val="F20884"/>
                        </a:solidFill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00" b="0" i="0" u="none" strike="noStrike" dirty="0" smtClean="0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N/A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2015-2016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Teaching physics students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>
                          <a:effectLst/>
                          <a:latin typeface="Verdana"/>
                        </a:rPr>
                        <a:t>518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effectLst/>
                          <a:latin typeface="Verdana"/>
                        </a:rPr>
                        <a:t>151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367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29,2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 dirty="0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70,8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2015-2016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Obtained BSc degrees in physics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effectLst/>
                          <a:latin typeface="Verdana"/>
                        </a:rPr>
                        <a:t>336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63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273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18,8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81,3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2014-2015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Obtained MSc degrees in physics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242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effectLst/>
                          <a:latin typeface="Verdana"/>
                        </a:rPr>
                        <a:t>51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191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21,1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78,9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2014-2015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Obtained teaching degrees in physics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27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19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29,6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70,4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2014-2015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Obtained PhD degrees in physics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00" b="0" i="0" u="none" strike="noStrike" dirty="0" smtClean="0">
                          <a:effectLst/>
                          <a:latin typeface="Verdana"/>
                        </a:rPr>
                        <a:t>N/A</a:t>
                      </a:r>
                      <a:endParaRPr lang="mr-IN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00" b="0" i="0" u="none" strike="noStrike" dirty="0" smtClean="0">
                          <a:effectLst/>
                          <a:latin typeface="Verdana"/>
                        </a:rPr>
                        <a:t>N/A</a:t>
                      </a:r>
                      <a:endParaRPr lang="mr-IN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00" b="0" i="0" u="none" strike="noStrike" dirty="0" smtClean="0">
                          <a:effectLst/>
                          <a:latin typeface="Verdana"/>
                        </a:rPr>
                        <a:t>N/A</a:t>
                      </a:r>
                      <a:endParaRPr lang="mr-IN" sz="1000" b="0" i="0" u="none" strike="noStrike" dirty="0"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00" b="0" i="0" u="none" strike="noStrike" dirty="0" smtClean="0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N/A</a:t>
                      </a:r>
                      <a:endParaRPr lang="mr-IN" sz="1000" b="0" i="0" u="none" strike="noStrike" dirty="0">
                        <a:solidFill>
                          <a:srgbClr val="F20884"/>
                        </a:solidFill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000" b="0" i="0" u="none" strike="noStrike" dirty="0" smtClean="0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N/A</a:t>
                      </a:r>
                      <a:endParaRPr lang="mr-IN" sz="1000" b="0" i="0" u="none" strike="noStrike" dirty="0">
                        <a:solidFill>
                          <a:srgbClr val="000090"/>
                        </a:solidFill>
                        <a:effectLst/>
                        <a:latin typeface="Verdana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 2014-2015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effectLst/>
                          <a:latin typeface="Verdana"/>
                        </a:rPr>
                        <a:t>Obtained PhD in Nat. Science &amp; Technology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effectLst/>
                          <a:latin typeface="Verdana"/>
                        </a:rPr>
                        <a:t>789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effectLst/>
                          <a:latin typeface="Verdana"/>
                        </a:rPr>
                        <a:t>225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effectLst/>
                          <a:latin typeface="Verdana"/>
                        </a:rPr>
                        <a:t>564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000" b="0" i="0" u="none" strike="noStrike">
                          <a:solidFill>
                            <a:srgbClr val="F20884"/>
                          </a:solidFill>
                          <a:effectLst/>
                          <a:latin typeface="Verdana"/>
                        </a:rPr>
                        <a:t>28,5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000" b="0" i="0" u="none" strike="noStrike" dirty="0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71,5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000" b="0" i="0" u="none" strike="noStrike" dirty="0">
                          <a:effectLst/>
                          <a:latin typeface="Verdana"/>
                        </a:rPr>
                        <a:t> 2014-2015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7251CF-2484-EA43-8118-2B4ACFADC195}" type="slidenum">
              <a:rPr lang="en-US"/>
              <a:pPr/>
              <a:t>14</a:t>
            </a:fld>
            <a:endParaRPr lang="en-US" b="0" i="0"/>
          </a:p>
        </p:txBody>
      </p:sp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  <a:cs typeface="Trebuchet MS"/>
              </a:rPr>
              <a:t>Conferences and schools</a:t>
            </a:r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66750" y="669925"/>
            <a:ext cx="9467850" cy="5909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r>
              <a:rPr lang="en-US" sz="1800" b="0" dirty="0" smtClean="0">
                <a:solidFill>
                  <a:srgbClr val="BD2E30"/>
                </a:solidFill>
                <a:latin typeface="Trebuchet MS"/>
                <a:cs typeface="Trebuchet MS"/>
              </a:rPr>
              <a:t>Regular conferences and schools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en-US" sz="1800" b="0" dirty="0" smtClean="0">
                <a:latin typeface="Trebuchet MS"/>
                <a:cs typeface="Trebuchet MS"/>
              </a:rPr>
              <a:t>Vienna Conference on Instrumentation</a:t>
            </a:r>
          </a:p>
          <a:p>
            <a:pPr marL="742950" lvl="1" indent="-285750">
              <a:buSzPct val="75000"/>
              <a:buFont typeface="Courier New"/>
              <a:buChar char="o"/>
            </a:pPr>
            <a:r>
              <a:rPr lang="en-US" sz="1800" b="0" dirty="0" smtClean="0">
                <a:latin typeface="Trebuchet MS"/>
                <a:cs typeface="Trebuchet MS"/>
              </a:rPr>
              <a:t>every third year, </a:t>
            </a:r>
            <a:r>
              <a:rPr lang="en-US" sz="1800" b="0" dirty="0" err="1" smtClean="0">
                <a:latin typeface="Trebuchet MS"/>
                <a:cs typeface="Trebuchet MS"/>
              </a:rPr>
              <a:t>organised</a:t>
            </a:r>
            <a:r>
              <a:rPr lang="en-US" sz="1800" b="0" dirty="0" smtClean="0">
                <a:latin typeface="Trebuchet MS"/>
                <a:cs typeface="Trebuchet MS"/>
              </a:rPr>
              <a:t> by HEPHY and TU Wien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en-US" sz="1800" b="0" dirty="0">
                <a:latin typeface="Trebuchet MS"/>
                <a:cs typeface="Trebuchet MS"/>
              </a:rPr>
              <a:t> Vienna </a:t>
            </a:r>
            <a:r>
              <a:rPr lang="en-US" sz="1800" b="0" dirty="0" smtClean="0">
                <a:latin typeface="Trebuchet MS"/>
                <a:cs typeface="Trebuchet MS"/>
              </a:rPr>
              <a:t>Central European Seminar</a:t>
            </a:r>
            <a:endParaRPr lang="en-US" sz="1800" b="0" dirty="0">
              <a:latin typeface="Trebuchet MS"/>
              <a:cs typeface="Trebuchet MS"/>
            </a:endParaRPr>
          </a:p>
          <a:p>
            <a:pPr marL="742950" lvl="1" indent="-285750">
              <a:buSzPct val="75000"/>
              <a:buFont typeface="Courier New"/>
              <a:buChar char="o"/>
            </a:pPr>
            <a:r>
              <a:rPr lang="en-US" sz="1800" b="0" dirty="0" smtClean="0">
                <a:latin typeface="Trebuchet MS"/>
                <a:cs typeface="Trebuchet MS"/>
              </a:rPr>
              <a:t>every year</a:t>
            </a:r>
            <a:r>
              <a:rPr lang="en-US" sz="1800" b="0" dirty="0">
                <a:latin typeface="Trebuchet MS"/>
                <a:cs typeface="Trebuchet MS"/>
              </a:rPr>
              <a:t>, </a:t>
            </a:r>
            <a:r>
              <a:rPr lang="en-US" sz="1800" b="0" dirty="0" err="1">
                <a:latin typeface="Trebuchet MS"/>
                <a:cs typeface="Trebuchet MS"/>
              </a:rPr>
              <a:t>organised</a:t>
            </a:r>
            <a:r>
              <a:rPr lang="en-US" sz="1800" b="0" dirty="0">
                <a:latin typeface="Trebuchet MS"/>
                <a:cs typeface="Trebuchet MS"/>
              </a:rPr>
              <a:t> by </a:t>
            </a:r>
            <a:r>
              <a:rPr lang="en-US" sz="1800" b="0" dirty="0" smtClean="0">
                <a:latin typeface="Trebuchet MS"/>
                <a:cs typeface="Trebuchet MS"/>
              </a:rPr>
              <a:t>University of Vienna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en-US" sz="1800" b="0" dirty="0">
                <a:latin typeface="Trebuchet MS"/>
                <a:cs typeface="Trebuchet MS"/>
              </a:rPr>
              <a:t> </a:t>
            </a:r>
            <a:r>
              <a:rPr lang="en-US" sz="1800" b="0" dirty="0" smtClean="0">
                <a:latin typeface="Trebuchet MS"/>
                <a:cs typeface="Trebuchet MS"/>
              </a:rPr>
              <a:t>EXA </a:t>
            </a:r>
            <a:r>
              <a:rPr lang="mr-IN" sz="1800" b="0" dirty="0" smtClean="0">
                <a:latin typeface="Trebuchet MS"/>
                <a:cs typeface="Trebuchet MS"/>
              </a:rPr>
              <a:t>–</a:t>
            </a:r>
            <a:r>
              <a:rPr lang="en-US" sz="1800" b="0" dirty="0" smtClean="0">
                <a:latin typeface="Trebuchet MS"/>
                <a:cs typeface="Trebuchet MS"/>
              </a:rPr>
              <a:t> Exotic Atoms and Related Topics</a:t>
            </a:r>
            <a:endParaRPr lang="en-US" sz="1800" b="0" dirty="0">
              <a:latin typeface="Trebuchet MS"/>
              <a:cs typeface="Trebuchet MS"/>
            </a:endParaRPr>
          </a:p>
          <a:p>
            <a:pPr marL="742950" lvl="1" indent="-285750">
              <a:buSzPct val="75000"/>
              <a:buFont typeface="Courier New"/>
              <a:buChar char="o"/>
            </a:pPr>
            <a:r>
              <a:rPr lang="en-US" sz="1800" b="0" dirty="0">
                <a:latin typeface="Trebuchet MS"/>
                <a:cs typeface="Trebuchet MS"/>
              </a:rPr>
              <a:t>every third year, </a:t>
            </a:r>
            <a:r>
              <a:rPr lang="en-US" sz="1800" b="0" dirty="0" err="1">
                <a:latin typeface="Trebuchet MS"/>
                <a:cs typeface="Trebuchet MS"/>
              </a:rPr>
              <a:t>organised</a:t>
            </a:r>
            <a:r>
              <a:rPr lang="en-US" sz="1800" b="0" dirty="0">
                <a:latin typeface="Trebuchet MS"/>
                <a:cs typeface="Trebuchet MS"/>
              </a:rPr>
              <a:t> by </a:t>
            </a:r>
            <a:r>
              <a:rPr lang="en-US" sz="1800" b="0" dirty="0" smtClean="0">
                <a:latin typeface="Trebuchet MS"/>
                <a:cs typeface="Trebuchet MS"/>
              </a:rPr>
              <a:t>SMI</a:t>
            </a:r>
          </a:p>
          <a:p>
            <a:pPr>
              <a:buFont typeface="Times" charset="0"/>
              <a:buChar char="•"/>
            </a:pPr>
            <a:r>
              <a:rPr lang="de-CH" sz="1800" b="0" dirty="0" smtClean="0">
                <a:latin typeface="Trebuchet MS"/>
                <a:cs typeface="Trebuchet MS"/>
              </a:rPr>
              <a:t>  ALPS / </a:t>
            </a:r>
            <a:r>
              <a:rPr lang="de-CH" sz="1800" b="0" dirty="0" err="1" smtClean="0">
                <a:latin typeface="Trebuchet MS"/>
                <a:cs typeface="Trebuchet MS"/>
              </a:rPr>
              <a:t>LHCSki</a:t>
            </a:r>
            <a:endParaRPr lang="en-US" sz="1800" b="0" dirty="0">
              <a:latin typeface="Trebuchet MS"/>
              <a:cs typeface="Trebuchet MS"/>
            </a:endParaRPr>
          </a:p>
          <a:p>
            <a:pPr marL="742950" lvl="1" indent="-285750">
              <a:buSzPct val="75000"/>
              <a:buFont typeface="Courier New"/>
              <a:buChar char="o"/>
            </a:pPr>
            <a:r>
              <a:rPr lang="en-US" sz="1800" b="0" dirty="0">
                <a:latin typeface="Trebuchet MS"/>
                <a:cs typeface="Trebuchet MS"/>
              </a:rPr>
              <a:t>every year, </a:t>
            </a:r>
            <a:r>
              <a:rPr lang="en-US" sz="1800" b="0" dirty="0" err="1">
                <a:latin typeface="Trebuchet MS"/>
                <a:cs typeface="Trebuchet MS"/>
              </a:rPr>
              <a:t>organised</a:t>
            </a:r>
            <a:r>
              <a:rPr lang="en-US" sz="1800" b="0" dirty="0">
                <a:latin typeface="Trebuchet MS"/>
                <a:cs typeface="Trebuchet MS"/>
              </a:rPr>
              <a:t> by </a:t>
            </a:r>
            <a:r>
              <a:rPr lang="en-US" sz="1800" b="0" dirty="0" smtClean="0">
                <a:latin typeface="Trebuchet MS"/>
                <a:cs typeface="Trebuchet MS"/>
              </a:rPr>
              <a:t>HEPHY and University of Graz</a:t>
            </a:r>
            <a:endParaRPr lang="en-US" sz="1800" b="0" dirty="0">
              <a:latin typeface="Trebuchet MS"/>
              <a:cs typeface="Trebuchet MS"/>
            </a:endParaRPr>
          </a:p>
          <a:p>
            <a:pPr lvl="1">
              <a:buSzPct val="75000"/>
            </a:pPr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pPr lvl="1">
              <a:buSzPct val="75000"/>
            </a:pPr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pPr lvl="1">
              <a:buSzPct val="75000"/>
            </a:pPr>
            <a:endParaRPr lang="en-US" sz="1800" b="0" dirty="0">
              <a:solidFill>
                <a:srgbClr val="BD2E30"/>
              </a:solidFill>
              <a:latin typeface="Trebuchet MS"/>
              <a:cs typeface="Trebuchet MS"/>
            </a:endParaRPr>
          </a:p>
          <a:p>
            <a:pPr lvl="1">
              <a:buSzPct val="75000"/>
            </a:pPr>
            <a:endParaRPr lang="en-US" sz="1800" b="0" dirty="0">
              <a:solidFill>
                <a:srgbClr val="BD2E30"/>
              </a:solidFill>
              <a:latin typeface="Trebuchet MS"/>
              <a:cs typeface="Trebuchet MS"/>
            </a:endParaRPr>
          </a:p>
          <a:p>
            <a:pPr lvl="1">
              <a:buSzPct val="75000"/>
            </a:pPr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pPr lvl="1">
              <a:buSzPct val="75000"/>
            </a:pPr>
            <a:endParaRPr lang="en-US" sz="1800" b="0" dirty="0">
              <a:solidFill>
                <a:srgbClr val="BD2E30"/>
              </a:solidFill>
              <a:latin typeface="Trebuchet MS"/>
              <a:cs typeface="Trebuchet MS"/>
            </a:endParaRPr>
          </a:p>
          <a:p>
            <a:pPr lvl="1">
              <a:buSzPct val="75000"/>
            </a:pPr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pPr lvl="1">
              <a:buSzPct val="75000"/>
            </a:pPr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r>
              <a:rPr lang="en-US" sz="1800" b="0" dirty="0" smtClean="0">
                <a:solidFill>
                  <a:srgbClr val="BD2E30"/>
                </a:solidFill>
                <a:latin typeface="Trebuchet MS"/>
                <a:cs typeface="Trebuchet MS"/>
              </a:rPr>
              <a:t>Recent other conferences and schools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 smtClean="0">
                <a:latin typeface="Trebuchet MS"/>
                <a:cs typeface="Trebuchet MS"/>
              </a:rPr>
              <a:t> EPS-HEP 2015</a:t>
            </a:r>
          </a:p>
          <a:p>
            <a:pPr>
              <a:buFont typeface="Times" charset="0"/>
              <a:buChar char="•"/>
            </a:pPr>
            <a:r>
              <a:rPr lang="de-CH" sz="1800" b="0" dirty="0" smtClean="0">
                <a:latin typeface="Trebuchet MS"/>
                <a:cs typeface="Trebuchet MS"/>
              </a:rPr>
              <a:t> ISOTDAQ 2018 (International School </a:t>
            </a:r>
            <a:r>
              <a:rPr lang="de-CH" sz="1800" b="0" dirty="0" err="1" smtClean="0">
                <a:latin typeface="Trebuchet MS"/>
                <a:cs typeface="Trebuchet MS"/>
              </a:rPr>
              <a:t>for</a:t>
            </a:r>
            <a:r>
              <a:rPr lang="de-CH" sz="1800" b="0" dirty="0" smtClean="0">
                <a:latin typeface="Trebuchet MS"/>
                <a:cs typeface="Trebuchet MS"/>
              </a:rPr>
              <a:t> Trigger </a:t>
            </a:r>
            <a:r>
              <a:rPr lang="de-CH" sz="1800" b="0" dirty="0" err="1" smtClean="0">
                <a:latin typeface="Trebuchet MS"/>
                <a:cs typeface="Trebuchet MS"/>
              </a:rPr>
              <a:t>and</a:t>
            </a:r>
            <a:r>
              <a:rPr lang="de-CH" sz="1800" b="0" dirty="0" smtClean="0">
                <a:latin typeface="Trebuchet MS"/>
                <a:cs typeface="Trebuchet MS"/>
              </a:rPr>
              <a:t> Data </a:t>
            </a:r>
            <a:r>
              <a:rPr lang="de-CH" sz="1800" b="0" dirty="0" err="1" smtClean="0">
                <a:latin typeface="Trebuchet MS"/>
                <a:cs typeface="Trebuchet MS"/>
              </a:rPr>
              <a:t>Acquisition</a:t>
            </a:r>
            <a:r>
              <a:rPr lang="de-CH" sz="1800" b="0" dirty="0" smtClean="0">
                <a:latin typeface="Trebuchet MS"/>
                <a:cs typeface="Trebuchet MS"/>
              </a:rPr>
              <a:t>)</a:t>
            </a:r>
            <a:endParaRPr lang="de-CH" sz="1800" b="0" dirty="0">
              <a:latin typeface="Trebuchet MS"/>
              <a:cs typeface="Trebuchet MS"/>
            </a:endParaRPr>
          </a:p>
        </p:txBody>
      </p:sp>
      <p:pic>
        <p:nvPicPr>
          <p:cNvPr id="12" name="Picture 11" descr="VCI2016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400" y="800100"/>
            <a:ext cx="2026811" cy="2868194"/>
          </a:xfrm>
          <a:prstGeom prst="rect">
            <a:avLst/>
          </a:prstGeom>
        </p:spPr>
      </p:pic>
      <p:pic>
        <p:nvPicPr>
          <p:cNvPr id="8" name="Picture 7" descr="VCES_2017_Post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983" y="4027724"/>
            <a:ext cx="2565118" cy="1814276"/>
          </a:xfrm>
          <a:prstGeom prst="rect">
            <a:avLst/>
          </a:prstGeom>
        </p:spPr>
      </p:pic>
      <p:pic>
        <p:nvPicPr>
          <p:cNvPr id="14" name="Picture 13" descr="Screen Shot 2014-11-18 at 22.32.4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14" y="4051300"/>
            <a:ext cx="2860486" cy="1541708"/>
          </a:xfrm>
          <a:prstGeom prst="rect">
            <a:avLst/>
          </a:prstGeom>
        </p:spPr>
      </p:pic>
      <p:pic>
        <p:nvPicPr>
          <p:cNvPr id="9" name="Picture 8" descr="EXAPoster_160426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300" y="3686323"/>
            <a:ext cx="1917700" cy="271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7731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7251CF-2484-EA43-8118-2B4ACFADC195}" type="slidenum">
              <a:rPr lang="en-US"/>
              <a:pPr/>
              <a:t>15</a:t>
            </a:fld>
            <a:endParaRPr lang="en-US" b="0" i="0"/>
          </a:p>
        </p:txBody>
      </p:sp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  <a:cs typeface="Trebuchet MS"/>
              </a:rPr>
              <a:t>Outreach</a:t>
            </a:r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54050" y="885825"/>
            <a:ext cx="9467850" cy="563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b="0" dirty="0" smtClean="0">
                <a:solidFill>
                  <a:srgbClr val="BD2E30"/>
                </a:solidFill>
                <a:latin typeface="Trebuchet MS"/>
                <a:cs typeface="Trebuchet MS"/>
              </a:rPr>
              <a:t>Recent high-profile events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en-US" sz="1800" b="0" dirty="0" smtClean="0">
                <a:latin typeface="Trebuchet MS"/>
                <a:cs typeface="Trebuchet MS"/>
              </a:rPr>
              <a:t>CERN visit </a:t>
            </a:r>
            <a:r>
              <a:rPr lang="en-US" sz="1800" b="0" dirty="0">
                <a:latin typeface="Trebuchet MS"/>
                <a:cs typeface="Trebuchet MS"/>
              </a:rPr>
              <a:t>of Austrian president and science </a:t>
            </a:r>
            <a:r>
              <a:rPr lang="en-US" sz="1800" b="0" dirty="0" smtClean="0">
                <a:latin typeface="Trebuchet MS"/>
                <a:cs typeface="Trebuchet MS"/>
              </a:rPr>
              <a:t>minister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en-US" sz="1800" b="0" dirty="0" smtClean="0">
                <a:latin typeface="Trebuchet MS"/>
                <a:cs typeface="Trebuchet MS"/>
              </a:rPr>
              <a:t> Exhibition at Museum of National History Vienna</a:t>
            </a:r>
          </a:p>
          <a:p>
            <a:pPr>
              <a:buFont typeface="Times" charset="0"/>
              <a:buChar char="•"/>
            </a:pPr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endParaRPr lang="en-US" sz="1800" b="0" dirty="0">
              <a:solidFill>
                <a:srgbClr val="BD2E30"/>
              </a:solidFill>
              <a:latin typeface="Trebuchet MS"/>
              <a:cs typeface="Trebuchet MS"/>
            </a:endParaRPr>
          </a:p>
          <a:p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endParaRPr lang="en-US" sz="1800" b="0" dirty="0">
              <a:solidFill>
                <a:srgbClr val="BD2E30"/>
              </a:solidFill>
              <a:latin typeface="Trebuchet MS"/>
              <a:cs typeface="Trebuchet MS"/>
            </a:endParaRPr>
          </a:p>
          <a:p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endParaRPr lang="en-US" sz="1800" b="0" dirty="0">
              <a:solidFill>
                <a:srgbClr val="BD2E30"/>
              </a:solidFill>
              <a:latin typeface="Trebuchet MS"/>
              <a:cs typeface="Trebuchet MS"/>
            </a:endParaRPr>
          </a:p>
          <a:p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endParaRPr lang="en-US" sz="1800" b="0" dirty="0">
              <a:solidFill>
                <a:srgbClr val="BD2E30"/>
              </a:solidFill>
              <a:latin typeface="Trebuchet MS"/>
              <a:cs typeface="Trebuchet MS"/>
            </a:endParaRPr>
          </a:p>
          <a:p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r>
              <a:rPr lang="en-US" sz="1800" b="0" dirty="0" smtClean="0">
                <a:solidFill>
                  <a:srgbClr val="BD2E30"/>
                </a:solidFill>
                <a:latin typeface="Trebuchet MS"/>
                <a:cs typeface="Trebuchet MS"/>
              </a:rPr>
              <a:t>Many excellent activities throughout Austria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 smtClean="0">
                <a:latin typeface="Trebuchet MS"/>
                <a:cs typeface="Trebuchet MS"/>
              </a:rPr>
              <a:t> General </a:t>
            </a:r>
            <a:r>
              <a:rPr lang="de-CH" sz="1800" b="0" dirty="0" err="1" smtClean="0">
                <a:latin typeface="Trebuchet MS"/>
                <a:cs typeface="Trebuchet MS"/>
              </a:rPr>
              <a:t>public</a:t>
            </a:r>
            <a:endParaRPr lang="de-CH" sz="1800" b="0" dirty="0" smtClean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Teachers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and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students</a:t>
            </a:r>
            <a:endParaRPr lang="de-CH" sz="1800" b="0" dirty="0" smtClean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Children</a:t>
            </a:r>
            <a:endParaRPr lang="de-CH" sz="1800" b="0" dirty="0" smtClean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 smtClean="0">
                <a:latin typeface="Trebuchet MS"/>
                <a:cs typeface="Trebuchet MS"/>
              </a:rPr>
              <a:t> Events </a:t>
            </a:r>
            <a:r>
              <a:rPr lang="de-CH" sz="1800" b="0" dirty="0" err="1" smtClean="0">
                <a:latin typeface="Trebuchet MS"/>
                <a:cs typeface="Trebuchet MS"/>
              </a:rPr>
              <a:t>for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persons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without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specific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interest</a:t>
            </a:r>
            <a:r>
              <a:rPr lang="de-CH" sz="1800" b="0" dirty="0" smtClean="0">
                <a:latin typeface="Trebuchet MS"/>
                <a:cs typeface="Trebuchet MS"/>
              </a:rPr>
              <a:t> in </a:t>
            </a:r>
            <a:r>
              <a:rPr lang="de-CH" sz="1800" b="0" dirty="0" err="1" smtClean="0">
                <a:latin typeface="Trebuchet MS"/>
                <a:cs typeface="Trebuchet MS"/>
              </a:rPr>
              <a:t>science</a:t>
            </a:r>
            <a:r>
              <a:rPr lang="de-CH" sz="1800" b="0" dirty="0" smtClean="0">
                <a:latin typeface="Trebuchet MS"/>
                <a:cs typeface="Trebuchet MS"/>
              </a:rPr>
              <a:t> (</a:t>
            </a:r>
            <a:r>
              <a:rPr lang="de-CH" sz="1800" b="0" dirty="0" err="1" smtClean="0">
                <a:latin typeface="Trebuchet MS"/>
                <a:cs typeface="Trebuchet MS"/>
              </a:rPr>
              <a:t>art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events</a:t>
            </a:r>
            <a:r>
              <a:rPr lang="de-CH" sz="1800" b="0" dirty="0" smtClean="0">
                <a:latin typeface="Trebuchet MS"/>
                <a:cs typeface="Trebuchet MS"/>
              </a:rPr>
              <a:t>, </a:t>
            </a:r>
            <a:r>
              <a:rPr lang="de-CH" sz="1800" b="0" dirty="0" err="1" smtClean="0">
                <a:latin typeface="Trebuchet MS"/>
                <a:cs typeface="Trebuchet MS"/>
              </a:rPr>
              <a:t>bars</a:t>
            </a: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de-CH" sz="1800" b="0" dirty="0" smtClean="0">
                <a:latin typeface="Trebuchet MS"/>
                <a:cs typeface="Trebuchet MS"/>
              </a:rPr>
              <a:t>etc.)</a:t>
            </a:r>
          </a:p>
          <a:p>
            <a:r>
              <a:rPr lang="en-US" sz="1800" b="0" dirty="0" smtClean="0">
                <a:solidFill>
                  <a:srgbClr val="BD2E30"/>
                </a:solidFill>
                <a:latin typeface="Trebuchet MS"/>
                <a:cs typeface="Trebuchet MS"/>
              </a:rPr>
              <a:t>Large media presence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de-CH" sz="1800" b="0" dirty="0" smtClean="0">
                <a:latin typeface="Trebuchet MS"/>
                <a:cs typeface="Trebuchet MS"/>
              </a:rPr>
              <a:t>Press, TV </a:t>
            </a:r>
            <a:r>
              <a:rPr lang="de-CH" sz="1800" b="0" dirty="0" err="1" smtClean="0">
                <a:latin typeface="Trebuchet MS"/>
                <a:cs typeface="Trebuchet MS"/>
              </a:rPr>
              <a:t>and</a:t>
            </a:r>
            <a:r>
              <a:rPr lang="de-CH" sz="1800" b="0" dirty="0" smtClean="0">
                <a:latin typeface="Trebuchet MS"/>
                <a:cs typeface="Trebuchet MS"/>
              </a:rPr>
              <a:t> film, </a:t>
            </a:r>
            <a:r>
              <a:rPr lang="de-CH" sz="1800" b="0" dirty="0" err="1" smtClean="0">
                <a:latin typeface="Trebuchet MS"/>
                <a:cs typeface="Trebuchet MS"/>
              </a:rPr>
              <a:t>radio</a:t>
            </a:r>
            <a:r>
              <a:rPr lang="de-CH" sz="1800" b="0" dirty="0" smtClean="0">
                <a:latin typeface="Trebuchet MS"/>
                <a:cs typeface="Trebuchet MS"/>
              </a:rPr>
              <a:t>, </a:t>
            </a:r>
            <a:r>
              <a:rPr lang="de-CH" sz="1800" b="0" dirty="0" err="1" smtClean="0">
                <a:latin typeface="Trebuchet MS"/>
                <a:cs typeface="Trebuchet MS"/>
              </a:rPr>
              <a:t>social</a:t>
            </a:r>
            <a:r>
              <a:rPr lang="de-CH" sz="1800" b="0" dirty="0" smtClean="0">
                <a:latin typeface="Trebuchet MS"/>
                <a:cs typeface="Trebuchet MS"/>
              </a:rPr>
              <a:t> </a:t>
            </a:r>
            <a:r>
              <a:rPr lang="de-CH" sz="1800" b="0" dirty="0" err="1" smtClean="0">
                <a:latin typeface="Trebuchet MS"/>
                <a:cs typeface="Trebuchet MS"/>
              </a:rPr>
              <a:t>media</a:t>
            </a:r>
            <a:endParaRPr lang="de-CH" sz="1800" b="0" dirty="0">
              <a:latin typeface="Trebuchet MS"/>
              <a:cs typeface="Trebuchet MS"/>
            </a:endParaRPr>
          </a:p>
        </p:txBody>
      </p:sp>
      <p:pic>
        <p:nvPicPr>
          <p:cNvPr id="2" name="Picture 1" descr="NHM_CMSprojec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0" y="1828800"/>
            <a:ext cx="3526366" cy="2644774"/>
          </a:xfrm>
          <a:prstGeom prst="rect">
            <a:avLst/>
          </a:prstGeom>
        </p:spPr>
      </p:pic>
      <p:pic>
        <p:nvPicPr>
          <p:cNvPr id="3" name="Picture 2" descr="2018-02-27 12.31.08-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900" y="1822450"/>
            <a:ext cx="3530600" cy="2647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56305">
            <a:off x="7537636" y="338767"/>
            <a:ext cx="1785253" cy="11354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94743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7251CF-2484-EA43-8118-2B4ACFADC195}" type="slidenum">
              <a:rPr lang="en-US"/>
              <a:pPr/>
              <a:t>16</a:t>
            </a:fld>
            <a:endParaRPr lang="en-US" b="0" i="0"/>
          </a:p>
        </p:txBody>
      </p:sp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  <a:cs typeface="Trebuchet MS"/>
              </a:rPr>
              <a:t>Future</a:t>
            </a:r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06450" y="2028825"/>
            <a:ext cx="832485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b="0" dirty="0">
                <a:solidFill>
                  <a:srgbClr val="BD2E30"/>
                </a:solidFill>
                <a:latin typeface="Trebuchet MS"/>
                <a:cs typeface="Trebuchet MS"/>
              </a:rPr>
              <a:t>Update of the European Strategy for Particle Physics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en-US" sz="1800" b="0" dirty="0">
                <a:latin typeface="Trebuchet MS"/>
                <a:cs typeface="Trebuchet MS"/>
              </a:rPr>
              <a:t>Work out road map for Austria</a:t>
            </a:r>
          </a:p>
          <a:p>
            <a:pPr>
              <a:buFont typeface="Times" charset="0"/>
              <a:buChar char="•"/>
            </a:pPr>
            <a:r>
              <a:rPr lang="en-US" sz="1800" b="0" dirty="0">
                <a:latin typeface="Trebuchet MS"/>
                <a:cs typeface="Trebuchet MS"/>
              </a:rPr>
              <a:t> Consider new activities (e.g. experimental neutrino physics)</a:t>
            </a:r>
          </a:p>
          <a:p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r>
              <a:rPr lang="en-US" sz="1800" b="0" dirty="0" smtClean="0">
                <a:solidFill>
                  <a:srgbClr val="BD2E30"/>
                </a:solidFill>
                <a:latin typeface="Trebuchet MS"/>
                <a:cs typeface="Trebuchet MS"/>
              </a:rPr>
              <a:t>Consolidation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en-US" sz="1800" b="0" dirty="0" smtClean="0">
                <a:latin typeface="Trebuchet MS"/>
                <a:cs typeface="Trebuchet MS"/>
              </a:rPr>
              <a:t>New dark matter activities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en-US" sz="1800" b="0" dirty="0" smtClean="0">
                <a:latin typeface="Trebuchet MS"/>
                <a:cs typeface="Trebuchet MS"/>
              </a:rPr>
              <a:t> LHC experiment upgrade</a:t>
            </a:r>
          </a:p>
          <a:p>
            <a:pPr>
              <a:buFont typeface="Times" charset="0"/>
              <a:buChar char="•"/>
            </a:pPr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</p:txBody>
      </p:sp>
      <p:pic>
        <p:nvPicPr>
          <p:cNvPr id="2" name="Picture 1" descr="logo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71783"/>
          <a:stretch/>
        </p:blipFill>
        <p:spPr>
          <a:xfrm>
            <a:off x="7251700" y="927100"/>
            <a:ext cx="17653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1879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5CEDC-1BCE-C34B-98EB-9EAECCBC9D9C}" type="slidenum">
              <a:rPr lang="en-US"/>
              <a:pPr/>
              <a:t>2</a:t>
            </a:fld>
            <a:endParaRPr lang="en-US" b="0" i="0"/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</a:rPr>
              <a:t>Basic information about Austria</a:t>
            </a:r>
            <a:endParaRPr lang="en-US" dirty="0">
              <a:latin typeface="Trebuchet MS"/>
            </a:endParaRPr>
          </a:p>
        </p:txBody>
      </p:sp>
      <p:pic>
        <p:nvPicPr>
          <p:cNvPr id="444467" name="Picture 51" descr="adl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179388"/>
            <a:ext cx="685800" cy="79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4466" name="Rectangle 50"/>
          <p:cNvSpPr>
            <a:spLocks noChangeArrowheads="1"/>
          </p:cNvSpPr>
          <p:nvPr/>
        </p:nvSpPr>
        <p:spPr bwMode="auto">
          <a:xfrm>
            <a:off x="666750" y="1139826"/>
            <a:ext cx="8540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ED181E"/>
                </a:solidFill>
                <a:latin typeface="Trebuchet MS" charset="0"/>
              </a:rPr>
              <a:t>Population:</a:t>
            </a:r>
            <a:r>
              <a:rPr lang="en-GB" b="0" dirty="0">
                <a:solidFill>
                  <a:srgbClr val="3333CC"/>
                </a:solidFill>
                <a:latin typeface="Trebuchet MS" charset="0"/>
              </a:rPr>
              <a:t> </a:t>
            </a:r>
            <a:r>
              <a:rPr lang="en-US" b="0" dirty="0" smtClean="0">
                <a:latin typeface="Trebuchet MS" charset="0"/>
              </a:rPr>
              <a:t>8.8 </a:t>
            </a:r>
            <a:r>
              <a:rPr lang="en-US" b="0" dirty="0">
                <a:latin typeface="Trebuchet MS" charset="0"/>
              </a:rPr>
              <a:t>million</a:t>
            </a:r>
          </a:p>
          <a:p>
            <a:r>
              <a:rPr lang="en-US" b="0" dirty="0">
                <a:solidFill>
                  <a:srgbClr val="ED181E"/>
                </a:solidFill>
                <a:latin typeface="Trebuchet MS" charset="0"/>
              </a:rPr>
              <a:t>GDP </a:t>
            </a:r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at market prices per capita (2017):</a:t>
            </a:r>
            <a:r>
              <a:rPr lang="en-GB" b="0" dirty="0" smtClean="0">
                <a:solidFill>
                  <a:srgbClr val="3333CC"/>
                </a:solidFill>
                <a:latin typeface="Trebuchet MS" charset="0"/>
              </a:rPr>
              <a:t> </a:t>
            </a:r>
            <a:r>
              <a:rPr lang="en-US" b="0" dirty="0" smtClean="0">
                <a:latin typeface="Trebuchet MS" charset="0"/>
              </a:rPr>
              <a:t>42 000 € (EU average 29 900 €) </a:t>
            </a:r>
          </a:p>
        </p:txBody>
      </p:sp>
      <p:sp>
        <p:nvSpPr>
          <p:cNvPr id="3" name="Oval 2"/>
          <p:cNvSpPr/>
          <p:nvPr/>
        </p:nvSpPr>
        <p:spPr bwMode="auto">
          <a:xfrm>
            <a:off x="1524000" y="5041900"/>
            <a:ext cx="1676400" cy="1905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" b="1" i="0" u="none" strike="noStrike" cap="none" normalizeH="0" baseline="0">
              <a:ln>
                <a:noFill/>
              </a:ln>
              <a:solidFill>
                <a:srgbClr val="0033CC"/>
              </a:solidFill>
              <a:effectLst/>
              <a:latin typeface="Times New Roman" charset="0"/>
              <a:ea typeface="ＭＳ Ｐゴシック" charset="0"/>
            </a:endParaRPr>
          </a:p>
        </p:txBody>
      </p:sp>
      <p:pic>
        <p:nvPicPr>
          <p:cNvPr id="8" name="Picture 7" descr="Screen Shot 2018-03-15 at 17.50.08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901"/>
          <a:stretch/>
        </p:blipFill>
        <p:spPr>
          <a:xfrm>
            <a:off x="406400" y="1876099"/>
            <a:ext cx="8839200" cy="458820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619500" y="887681"/>
            <a:ext cx="62865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dirty="0"/>
              <a:t>http://</a:t>
            </a:r>
            <a:r>
              <a:rPr lang="en-US" sz="1000" b="0" dirty="0" err="1"/>
              <a:t>ec.europa.eu</a:t>
            </a:r>
            <a:r>
              <a:rPr lang="en-US" sz="1000" b="0" dirty="0"/>
              <a:t>/</a:t>
            </a:r>
            <a:r>
              <a:rPr lang="en-US" sz="1000" b="0" dirty="0" err="1"/>
              <a:t>eurostat</a:t>
            </a:r>
            <a:r>
              <a:rPr lang="en-US" sz="1000" b="0" dirty="0"/>
              <a:t>/</a:t>
            </a:r>
            <a:r>
              <a:rPr lang="en-US" sz="1000" b="0" dirty="0" err="1"/>
              <a:t>tgm</a:t>
            </a:r>
            <a:r>
              <a:rPr lang="en-US" sz="1000" b="0" dirty="0"/>
              <a:t>/</a:t>
            </a:r>
            <a:r>
              <a:rPr lang="en-US" sz="1000" b="0" dirty="0" err="1"/>
              <a:t>refreshTableAction.do?tab</a:t>
            </a:r>
            <a:r>
              <a:rPr lang="en-US" sz="1000" b="0" dirty="0"/>
              <a:t>=</a:t>
            </a:r>
            <a:r>
              <a:rPr lang="en-US" sz="1000" b="0" dirty="0" err="1"/>
              <a:t>table&amp;plugin</a:t>
            </a:r>
            <a:r>
              <a:rPr lang="en-US" sz="1000" b="0" dirty="0"/>
              <a:t>=1&amp;pcode=tec00001&amp;language=en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5CEDC-1BCE-C34B-98EB-9EAECCBC9D9C}" type="slidenum">
              <a:rPr lang="en-US"/>
              <a:pPr/>
              <a:t>3</a:t>
            </a:fld>
            <a:endParaRPr lang="en-US" b="0" i="0"/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</a:rPr>
              <a:t>R</a:t>
            </a:r>
            <a:r>
              <a:rPr lang="en-US" dirty="0" smtClean="0">
                <a:latin typeface="Helvetica Neue"/>
              </a:rPr>
              <a:t>&amp;</a:t>
            </a:r>
            <a:r>
              <a:rPr lang="en-US" dirty="0" smtClean="0">
                <a:latin typeface="Trebuchet MS"/>
              </a:rPr>
              <a:t>D expenditure over time</a:t>
            </a:r>
            <a:endParaRPr lang="en-US" dirty="0">
              <a:latin typeface="Trebuchet MS"/>
            </a:endParaRPr>
          </a:p>
        </p:txBody>
      </p:sp>
      <p:sp>
        <p:nvSpPr>
          <p:cNvPr id="444466" name="Rectangle 50"/>
          <p:cNvSpPr>
            <a:spLocks noChangeArrowheads="1"/>
          </p:cNvSpPr>
          <p:nvPr/>
        </p:nvSpPr>
        <p:spPr bwMode="auto">
          <a:xfrm>
            <a:off x="819150" y="923926"/>
            <a:ext cx="83756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Total </a:t>
            </a:r>
            <a:r>
              <a:rPr lang="en-US" b="0" dirty="0">
                <a:solidFill>
                  <a:srgbClr val="ED181E"/>
                </a:solidFill>
                <a:latin typeface="Trebuchet MS" charset="0"/>
              </a:rPr>
              <a:t>expenditure for R</a:t>
            </a:r>
            <a:r>
              <a:rPr lang="en-US" b="0" dirty="0">
                <a:solidFill>
                  <a:srgbClr val="ED181E"/>
                </a:solidFill>
                <a:latin typeface="+mj-lt"/>
              </a:rPr>
              <a:t>&amp;</a:t>
            </a:r>
            <a:r>
              <a:rPr lang="en-US" b="0" dirty="0">
                <a:solidFill>
                  <a:srgbClr val="ED181E"/>
                </a:solidFill>
                <a:latin typeface="Trebuchet MS" charset="0"/>
              </a:rPr>
              <a:t>D in % of GDP:</a:t>
            </a:r>
            <a:r>
              <a:rPr lang="en-GB" b="0" dirty="0">
                <a:solidFill>
                  <a:srgbClr val="3333CC"/>
                </a:solidFill>
                <a:latin typeface="Trebuchet MS" charset="0"/>
              </a:rPr>
              <a:t> </a:t>
            </a:r>
            <a:r>
              <a:rPr lang="en-GB" b="0" dirty="0" smtClean="0">
                <a:solidFill>
                  <a:srgbClr val="3333CC"/>
                </a:solidFill>
                <a:latin typeface="Trebuchet MS" charset="0"/>
              </a:rPr>
              <a:t>3.05% (2015) - 10.5 G€</a:t>
            </a:r>
          </a:p>
          <a:p>
            <a:r>
              <a:rPr lang="en-US" b="0" dirty="0" smtClean="0">
                <a:latin typeface="Trebuchet MS" charset="0"/>
              </a:rPr>
              <a:t>EU average: 2.04</a:t>
            </a:r>
            <a:r>
              <a:rPr lang="en-US" dirty="0" smtClean="0">
                <a:latin typeface="Trebuchet MS" charset="0"/>
              </a:rPr>
              <a:t>% </a:t>
            </a:r>
            <a:r>
              <a:rPr lang="en-US" b="0" dirty="0" smtClean="0">
                <a:latin typeface="Trebuchet MS" charset="0"/>
              </a:rPr>
              <a:t>(2015)</a:t>
            </a:r>
            <a:endParaRPr lang="en-US" b="0" dirty="0">
              <a:latin typeface="Trebuchet MS" charset="0"/>
            </a:endParaRPr>
          </a:p>
        </p:txBody>
      </p:sp>
      <p:pic>
        <p:nvPicPr>
          <p:cNvPr id="4" name="Picture 3" descr="Screen Shot 2018-03-15 at 20.21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49856"/>
            <a:ext cx="8178800" cy="49541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867400" y="789057"/>
            <a:ext cx="35179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0" dirty="0"/>
              <a:t>http://</a:t>
            </a:r>
            <a:r>
              <a:rPr lang="en-US" sz="1000" b="0" dirty="0" err="1"/>
              <a:t>ec.europa.eu</a:t>
            </a:r>
            <a:r>
              <a:rPr lang="en-US" sz="1000" b="0" dirty="0"/>
              <a:t>/</a:t>
            </a:r>
            <a:r>
              <a:rPr lang="en-US" sz="1000" b="0" dirty="0" err="1"/>
              <a:t>eurostat</a:t>
            </a:r>
            <a:r>
              <a:rPr lang="en-US" sz="1000" b="0" dirty="0"/>
              <a:t>/web/science-technology-innovation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68800" y="3429000"/>
            <a:ext cx="9891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rgbClr val="66FF66"/>
                </a:solidFill>
                <a:latin typeface="Trebuchet MS"/>
                <a:cs typeface="Trebuchet MS"/>
              </a:rPr>
              <a:t>Austria</a:t>
            </a:r>
            <a:endParaRPr lang="en-US" b="0" dirty="0">
              <a:solidFill>
                <a:srgbClr val="66FF66"/>
              </a:solidFill>
              <a:latin typeface="Trebuchet MS"/>
              <a:cs typeface="Trebuchet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4000" y="4902200"/>
            <a:ext cx="55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solidFill>
                  <a:srgbClr val="FF8000"/>
                </a:solidFill>
                <a:latin typeface="Trebuchet MS"/>
                <a:cs typeface="Trebuchet MS"/>
              </a:rPr>
              <a:t>EU</a:t>
            </a:r>
            <a:endParaRPr lang="en-US" b="0" dirty="0">
              <a:solidFill>
                <a:srgbClr val="FF8000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065279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25CEDC-1BCE-C34B-98EB-9EAECCBC9D9C}" type="slidenum">
              <a:rPr lang="en-US"/>
              <a:pPr/>
              <a:t>4</a:t>
            </a:fld>
            <a:endParaRPr lang="en-US" b="0" i="0"/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</a:rPr>
              <a:t>R</a:t>
            </a:r>
            <a:r>
              <a:rPr lang="en-US" dirty="0" smtClean="0">
                <a:latin typeface="Helvetica Neue"/>
              </a:rPr>
              <a:t>&amp;</a:t>
            </a:r>
            <a:r>
              <a:rPr lang="en-US" dirty="0" smtClean="0">
                <a:latin typeface="Trebuchet MS"/>
              </a:rPr>
              <a:t>D expenditure country comparison</a:t>
            </a:r>
            <a:endParaRPr lang="en-US" dirty="0">
              <a:latin typeface="Trebuchet MS"/>
            </a:endParaRPr>
          </a:p>
        </p:txBody>
      </p:sp>
      <p:pic>
        <p:nvPicPr>
          <p:cNvPr id="2" name="Picture 1" descr="Screen Shot 2018-03-15 at 17.53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32" y="878563"/>
            <a:ext cx="7907068" cy="4580494"/>
          </a:xfrm>
          <a:prstGeom prst="rect">
            <a:avLst/>
          </a:prstGeom>
        </p:spPr>
      </p:pic>
      <p:sp>
        <p:nvSpPr>
          <p:cNvPr id="8" name="Rectangle 50"/>
          <p:cNvSpPr>
            <a:spLocks noChangeArrowheads="1"/>
          </p:cNvSpPr>
          <p:nvPr/>
        </p:nvSpPr>
        <p:spPr bwMode="auto">
          <a:xfrm>
            <a:off x="1073150" y="5458361"/>
            <a:ext cx="82613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Problem:</a:t>
            </a:r>
            <a:r>
              <a:rPr lang="en-GB" b="0" dirty="0" smtClean="0">
                <a:solidFill>
                  <a:srgbClr val="3333CC"/>
                </a:solidFill>
                <a:latin typeface="Trebuchet MS" charset="0"/>
              </a:rPr>
              <a:t> </a:t>
            </a:r>
            <a:r>
              <a:rPr lang="en-GB" b="0" dirty="0" smtClean="0">
                <a:latin typeface="Trebuchet MS" charset="0"/>
              </a:rPr>
              <a:t>In spite of excellent ranking basic </a:t>
            </a:r>
            <a:r>
              <a:rPr lang="en-GB" b="0" dirty="0">
                <a:latin typeface="Trebuchet MS" charset="0"/>
              </a:rPr>
              <a:t>research is </a:t>
            </a:r>
            <a:r>
              <a:rPr lang="en-GB" b="0" dirty="0" smtClean="0">
                <a:latin typeface="Trebuchet MS" charset="0"/>
              </a:rPr>
              <a:t>underfunded. Most of the expenditure goes to applied research and does not come from governmental sources.</a:t>
            </a:r>
            <a:endParaRPr lang="en-GB" b="0" dirty="0" smtClean="0">
              <a:solidFill>
                <a:srgbClr val="3333CC"/>
              </a:solidFill>
              <a:latin typeface="Trebuchet MS" charset="0"/>
            </a:endParaRPr>
          </a:p>
          <a:p>
            <a:endParaRPr lang="en-GB" b="0" dirty="0" smtClean="0">
              <a:solidFill>
                <a:srgbClr val="3333CC"/>
              </a:solidFill>
              <a:latin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94158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694D5D-383C-A64D-82C1-F9E6FC5D7A27}" type="slidenum">
              <a:rPr lang="en-US"/>
              <a:pPr/>
              <a:t>5</a:t>
            </a:fld>
            <a:endParaRPr lang="en-US" b="0" i="0"/>
          </a:p>
        </p:txBody>
      </p:sp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  <a:cs typeface="Trebuchet MS"/>
              </a:rPr>
              <a:t>Universities, non-university institutions</a:t>
            </a:r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501763" name="Rectangle 3"/>
          <p:cNvSpPr>
            <a:spLocks noChangeArrowheads="1"/>
          </p:cNvSpPr>
          <p:nvPr/>
        </p:nvSpPr>
        <p:spPr bwMode="auto">
          <a:xfrm>
            <a:off x="603250" y="911227"/>
            <a:ext cx="9048750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Times" charset="0"/>
              <a:buChar char="•"/>
            </a:pPr>
            <a:r>
              <a:rPr lang="en-US" dirty="0">
                <a:solidFill>
                  <a:srgbClr val="ED181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</a:rPr>
              <a:t> </a:t>
            </a:r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22 public and 12 private universities</a:t>
            </a:r>
            <a:endParaRPr lang="en-US" b="0" dirty="0">
              <a:solidFill>
                <a:srgbClr val="ED181E"/>
              </a:solidFill>
              <a:latin typeface="Trebuchet MS" charset="0"/>
            </a:endParaRPr>
          </a:p>
          <a:p>
            <a:pPr lvl="2">
              <a:buFont typeface="Times" charset="0"/>
              <a:buChar char="•"/>
            </a:pPr>
            <a:r>
              <a:rPr lang="en-US" b="0" dirty="0">
                <a:latin typeface="Trebuchet MS" charset="0"/>
              </a:rPr>
              <a:t> </a:t>
            </a:r>
            <a:r>
              <a:rPr lang="en-US" b="0" dirty="0" smtClean="0">
                <a:latin typeface="Trebuchet MS" charset="0"/>
              </a:rPr>
              <a:t>7 public universities offer physics education (University of Vienna*, TU Vienna*, </a:t>
            </a:r>
            <a:r>
              <a:rPr lang="en-US" b="0" dirty="0">
                <a:latin typeface="Trebuchet MS" charset="0"/>
              </a:rPr>
              <a:t>University of </a:t>
            </a:r>
            <a:r>
              <a:rPr lang="en-US" b="0" dirty="0" smtClean="0">
                <a:latin typeface="Trebuchet MS" charset="0"/>
              </a:rPr>
              <a:t>Graz*, </a:t>
            </a:r>
            <a:r>
              <a:rPr lang="en-US" b="0" dirty="0">
                <a:latin typeface="Trebuchet MS" charset="0"/>
              </a:rPr>
              <a:t>TU </a:t>
            </a:r>
            <a:r>
              <a:rPr lang="en-US" b="0" dirty="0" smtClean="0">
                <a:latin typeface="Trebuchet MS" charset="0"/>
              </a:rPr>
              <a:t>Graz, University of Innsbruck*, </a:t>
            </a:r>
            <a:r>
              <a:rPr lang="en-US" b="0" dirty="0">
                <a:latin typeface="Trebuchet MS" charset="0"/>
              </a:rPr>
              <a:t>University of </a:t>
            </a:r>
            <a:r>
              <a:rPr lang="en-US" b="0" dirty="0" smtClean="0">
                <a:latin typeface="Trebuchet MS" charset="0"/>
              </a:rPr>
              <a:t>Linz, University of Salzburg; </a:t>
            </a:r>
            <a:r>
              <a:rPr lang="en-US" b="0" dirty="0">
                <a:latin typeface="Trebuchet MS" charset="0"/>
              </a:rPr>
              <a:t>*particle physics activities) </a:t>
            </a:r>
            <a:endParaRPr lang="en-US" b="0" dirty="0" smtClean="0">
              <a:latin typeface="Trebuchet MS" charset="0"/>
            </a:endParaRPr>
          </a:p>
          <a:p>
            <a:pPr lvl="2"/>
            <a:r>
              <a:rPr lang="en-US" b="0" dirty="0">
                <a:latin typeface="Trebuchet MS" charset="0"/>
              </a:rPr>
              <a:t> </a:t>
            </a:r>
            <a:r>
              <a:rPr lang="en-US" b="0" dirty="0" smtClean="0">
                <a:latin typeface="Trebuchet MS" charset="0"/>
              </a:rPr>
              <a:t>					</a:t>
            </a:r>
          </a:p>
          <a:p>
            <a:pPr lvl="2">
              <a:buFont typeface="Times" charset="0"/>
              <a:buChar char="•"/>
            </a:pPr>
            <a:endParaRPr lang="en-US" b="0" dirty="0" smtClean="0">
              <a:solidFill>
                <a:srgbClr val="ED181E"/>
              </a:solidFill>
              <a:latin typeface="Trebuchet MS" charset="0"/>
            </a:endParaRPr>
          </a:p>
          <a:p>
            <a:pPr lvl="2">
              <a:buFont typeface="Times" charset="0"/>
              <a:buChar char="•"/>
            </a:pPr>
            <a:endParaRPr lang="en-US" b="0" dirty="0">
              <a:solidFill>
                <a:srgbClr val="ED181E"/>
              </a:solidFill>
              <a:latin typeface="Trebuchet MS" charset="0"/>
            </a:endParaRPr>
          </a:p>
          <a:p>
            <a:pPr lvl="2">
              <a:buFont typeface="Times" charset="0"/>
              <a:buChar char="•"/>
            </a:pPr>
            <a:endParaRPr lang="en-US" b="0" dirty="0" smtClean="0">
              <a:solidFill>
                <a:srgbClr val="ED181E"/>
              </a:solidFill>
              <a:latin typeface="Trebuchet MS" charset="0"/>
            </a:endParaRPr>
          </a:p>
          <a:p>
            <a:pPr lvl="2">
              <a:buFont typeface="Times" charset="0"/>
              <a:buChar char="•"/>
            </a:pPr>
            <a:endParaRPr lang="en-US" b="0" dirty="0">
              <a:solidFill>
                <a:srgbClr val="ED181E"/>
              </a:solidFill>
              <a:latin typeface="Trebuchet MS" charset="0"/>
            </a:endParaRPr>
          </a:p>
          <a:p>
            <a:pPr lvl="2">
              <a:buFont typeface="Times" charset="0"/>
              <a:buChar char="•"/>
            </a:pPr>
            <a:endParaRPr lang="en-US" b="0" dirty="0" smtClean="0">
              <a:solidFill>
                <a:srgbClr val="ED181E"/>
              </a:solidFill>
              <a:latin typeface="Trebuchet MS" charset="0"/>
            </a:endParaRPr>
          </a:p>
          <a:p>
            <a:pPr lvl="2">
              <a:buFont typeface="Times" charset="0"/>
              <a:buChar char="•"/>
            </a:pPr>
            <a:endParaRPr lang="en-US" b="0" dirty="0">
              <a:solidFill>
                <a:srgbClr val="ED181E"/>
              </a:solidFill>
              <a:latin typeface="Trebuchet MS" charset="0"/>
            </a:endParaRPr>
          </a:p>
          <a:p>
            <a:pPr lvl="2">
              <a:buFont typeface="Times" charset="0"/>
              <a:buChar char="•"/>
            </a:pPr>
            <a:endParaRPr lang="en-US" b="0" dirty="0" smtClean="0">
              <a:solidFill>
                <a:srgbClr val="ED181E"/>
              </a:solidFill>
              <a:latin typeface="Trebuchet MS" charset="0"/>
            </a:endParaRPr>
          </a:p>
          <a:p>
            <a:pPr lvl="2">
              <a:buFont typeface="Times" charset="0"/>
              <a:buChar char="•"/>
            </a:pPr>
            <a:endParaRPr lang="en-US" b="0" dirty="0" smtClean="0">
              <a:solidFill>
                <a:srgbClr val="ED181E"/>
              </a:solidFill>
              <a:latin typeface="Trebuchet MS" charset="0"/>
            </a:endParaRPr>
          </a:p>
          <a:p>
            <a:pPr lvl="2"/>
            <a:endParaRPr lang="en-US" b="0" dirty="0">
              <a:solidFill>
                <a:srgbClr val="ED181E"/>
              </a:solidFill>
              <a:latin typeface="Trebuchet MS" charset="0"/>
            </a:endParaRPr>
          </a:p>
          <a:p>
            <a:pPr>
              <a:buFont typeface="Times" charset="0"/>
              <a:buChar char="•"/>
            </a:pPr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 21 universities of applied sciences (</a:t>
            </a:r>
            <a:r>
              <a:rPr lang="en-US" b="0" dirty="0" err="1" smtClean="0">
                <a:solidFill>
                  <a:srgbClr val="ED181E"/>
                </a:solidFill>
                <a:latin typeface="Trebuchet MS" charset="0"/>
              </a:rPr>
              <a:t>Fachhochschulen</a:t>
            </a:r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, FH)		</a:t>
            </a:r>
          </a:p>
          <a:p>
            <a:pPr lvl="2">
              <a:buFont typeface="Times" charset="0"/>
              <a:buChar char="•"/>
            </a:pPr>
            <a:r>
              <a:rPr lang="en-US" b="0" dirty="0" smtClean="0">
                <a:latin typeface="Trebuchet MS" charset="0"/>
              </a:rPr>
              <a:t> FH Wiener </a:t>
            </a:r>
            <a:r>
              <a:rPr lang="en-US" b="0" dirty="0" err="1" smtClean="0">
                <a:latin typeface="Trebuchet MS" charset="0"/>
              </a:rPr>
              <a:t>Neustadt</a:t>
            </a:r>
            <a:r>
              <a:rPr lang="en-US" b="0" dirty="0" smtClean="0">
                <a:latin typeface="Trebuchet MS" charset="0"/>
              </a:rPr>
              <a:t>: </a:t>
            </a:r>
            <a:r>
              <a:rPr lang="en-US" b="0" dirty="0" err="1" smtClean="0">
                <a:latin typeface="Trebuchet MS" charset="0"/>
              </a:rPr>
              <a:t>medAustron</a:t>
            </a:r>
            <a:r>
              <a:rPr lang="en-US" b="0" dirty="0" smtClean="0">
                <a:latin typeface="Trebuchet MS" charset="0"/>
              </a:rPr>
              <a:t>, was in ATLAS</a:t>
            </a:r>
            <a:endParaRPr lang="en-US" b="0" dirty="0" smtClean="0">
              <a:solidFill>
                <a:srgbClr val="ED181E"/>
              </a:solidFill>
              <a:latin typeface="Trebuchet MS" charset="0"/>
            </a:endParaRPr>
          </a:p>
          <a:p>
            <a:pPr>
              <a:buFont typeface="Times" charset="0"/>
              <a:buChar char="•"/>
            </a:pPr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 Austrian Academy of Sciences</a:t>
            </a:r>
          </a:p>
          <a:p>
            <a:pPr lvl="2">
              <a:buFont typeface="Times" charset="0"/>
              <a:buChar char="•"/>
            </a:pPr>
            <a:r>
              <a:rPr lang="en-US" b="0" dirty="0">
                <a:latin typeface="Trebuchet MS" charset="0"/>
              </a:rPr>
              <a:t> </a:t>
            </a:r>
            <a:r>
              <a:rPr lang="en-US" b="0" dirty="0" smtClean="0">
                <a:latin typeface="Trebuchet MS" charset="0"/>
              </a:rPr>
              <a:t>2 institutions in particle and nuclear physics: HEPHY, SMI</a:t>
            </a:r>
            <a:endParaRPr lang="en-US" b="0" dirty="0">
              <a:solidFill>
                <a:srgbClr val="ED181E"/>
              </a:solidFill>
              <a:latin typeface="Trebuchet MS" charset="0"/>
            </a:endParaRPr>
          </a:p>
        </p:txBody>
      </p:sp>
      <p:pic>
        <p:nvPicPr>
          <p:cNvPr id="2" name="Picture 1" descr="OE-ma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900" y="2375370"/>
            <a:ext cx="2565400" cy="275543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_0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194" y="800100"/>
            <a:ext cx="1107546" cy="622300"/>
          </a:xfrm>
          <a:prstGeom prst="rect">
            <a:avLst/>
          </a:prstGeom>
        </p:spPr>
      </p:pic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694D5D-383C-A64D-82C1-F9E6FC5D7A27}" type="slidenum">
              <a:rPr lang="en-US"/>
              <a:pPr/>
              <a:t>6</a:t>
            </a:fld>
            <a:endParaRPr lang="en-US" b="0" i="0"/>
          </a:p>
        </p:txBody>
      </p:sp>
      <p:sp>
        <p:nvSpPr>
          <p:cNvPr id="501763" name="Rectangle 3"/>
          <p:cNvSpPr>
            <a:spLocks noChangeArrowheads="1"/>
          </p:cNvSpPr>
          <p:nvPr/>
        </p:nvSpPr>
        <p:spPr bwMode="auto">
          <a:xfrm>
            <a:off x="254000" y="1006812"/>
            <a:ext cx="9423400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Times" charset="0"/>
              <a:buChar char="•"/>
            </a:pPr>
            <a:r>
              <a:rPr lang="en-US" dirty="0">
                <a:solidFill>
                  <a:srgbClr val="ED181E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 charset="0"/>
              </a:rPr>
              <a:t> </a:t>
            </a:r>
            <a:r>
              <a:rPr lang="en-US" b="0" dirty="0">
                <a:solidFill>
                  <a:srgbClr val="FF8000"/>
                </a:solidFill>
                <a:latin typeface="Trebuchet MS" charset="0"/>
              </a:rPr>
              <a:t>Institute </a:t>
            </a:r>
            <a:r>
              <a:rPr lang="en-US" b="0" dirty="0" smtClean="0">
                <a:solidFill>
                  <a:srgbClr val="FF8000"/>
                </a:solidFill>
                <a:latin typeface="Trebuchet MS" charset="0"/>
              </a:rPr>
              <a:t>of </a:t>
            </a:r>
            <a:r>
              <a:rPr lang="en-US" b="0" dirty="0">
                <a:solidFill>
                  <a:srgbClr val="FF8000"/>
                </a:solidFill>
                <a:latin typeface="Trebuchet MS" charset="0"/>
              </a:rPr>
              <a:t>High Energy Physics Vienna (</a:t>
            </a:r>
            <a:r>
              <a:rPr lang="en-US" b="0" dirty="0" smtClean="0">
                <a:solidFill>
                  <a:srgbClr val="FF8000"/>
                </a:solidFill>
                <a:latin typeface="Trebuchet MS" charset="0"/>
              </a:rPr>
              <a:t>HEPHY)</a:t>
            </a:r>
            <a:endParaRPr lang="en-US" b="0" dirty="0">
              <a:solidFill>
                <a:srgbClr val="FF8000"/>
              </a:solidFill>
              <a:latin typeface="Trebuchet MS" charset="0"/>
            </a:endParaRPr>
          </a:p>
          <a:p>
            <a:pPr lvl="2">
              <a:buFont typeface="Times" charset="0"/>
              <a:buChar char="•"/>
            </a:pPr>
            <a:r>
              <a:rPr lang="en-US" b="0" dirty="0">
                <a:latin typeface="Trebuchet MS" charset="0"/>
              </a:rPr>
              <a:t> experimental </a:t>
            </a:r>
            <a:r>
              <a:rPr lang="en-US" b="0" dirty="0" smtClean="0">
                <a:latin typeface="Trebuchet MS" charset="0"/>
              </a:rPr>
              <a:t>particle and dark matter physics</a:t>
            </a:r>
            <a:r>
              <a:rPr lang="en-US" b="0" dirty="0">
                <a:latin typeface="Trebuchet MS" charset="0"/>
              </a:rPr>
              <a:t>, theory/phenomenology</a:t>
            </a:r>
            <a:endParaRPr lang="en-US" b="0" dirty="0">
              <a:solidFill>
                <a:srgbClr val="ED181E"/>
              </a:solidFill>
              <a:latin typeface="Trebuchet MS" charset="0"/>
            </a:endParaRPr>
          </a:p>
          <a:p>
            <a:pPr>
              <a:buFont typeface="Times" charset="0"/>
              <a:buChar char="•"/>
            </a:pPr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 </a:t>
            </a:r>
            <a:r>
              <a:rPr lang="en-US" b="0" dirty="0" smtClean="0">
                <a:solidFill>
                  <a:srgbClr val="FF8000"/>
                </a:solidFill>
                <a:latin typeface="Trebuchet MS" charset="0"/>
              </a:rPr>
              <a:t>Stefan </a:t>
            </a:r>
            <a:r>
              <a:rPr lang="en-US" b="0" dirty="0">
                <a:solidFill>
                  <a:srgbClr val="FF8000"/>
                </a:solidFill>
                <a:latin typeface="Trebuchet MS" charset="0"/>
              </a:rPr>
              <a:t>Meyer Institute for Subatomic Physics Vienna (SMI)</a:t>
            </a:r>
          </a:p>
          <a:p>
            <a:pPr lvl="2">
              <a:buClr>
                <a:schemeClr val="tx1"/>
              </a:buClr>
              <a:buFont typeface="Times" charset="0"/>
              <a:buChar char="•"/>
            </a:pPr>
            <a:r>
              <a:rPr lang="en-US" b="0" dirty="0">
                <a:solidFill>
                  <a:srgbClr val="ED181E"/>
                </a:solidFill>
                <a:latin typeface="Trebuchet MS" charset="0"/>
              </a:rPr>
              <a:t> </a:t>
            </a:r>
            <a:r>
              <a:rPr lang="en-US" b="0" dirty="0">
                <a:latin typeface="Trebuchet MS" charset="0"/>
              </a:rPr>
              <a:t>experimental </a:t>
            </a:r>
            <a:r>
              <a:rPr lang="en-US" b="0" dirty="0" smtClean="0">
                <a:latin typeface="Trebuchet MS" charset="0"/>
              </a:rPr>
              <a:t>particle and nuclear physics</a:t>
            </a:r>
            <a:endParaRPr lang="en-US" b="0" dirty="0">
              <a:solidFill>
                <a:srgbClr val="ED181E"/>
              </a:solidFill>
              <a:latin typeface="Trebuchet MS" charset="0"/>
            </a:endParaRPr>
          </a:p>
          <a:p>
            <a:pPr>
              <a:buFont typeface="Times" charset="0"/>
              <a:buChar char="•"/>
            </a:pPr>
            <a:r>
              <a:rPr lang="en-US" b="0" dirty="0">
                <a:solidFill>
                  <a:srgbClr val="ED181E"/>
                </a:solidFill>
                <a:latin typeface="Trebuchet MS" charset="0"/>
              </a:rPr>
              <a:t> </a:t>
            </a:r>
            <a:r>
              <a:rPr lang="en-US" b="0" dirty="0">
                <a:solidFill>
                  <a:srgbClr val="FF8000"/>
                </a:solidFill>
                <a:latin typeface="Trebuchet MS" charset="0"/>
              </a:rPr>
              <a:t>University of Vienna</a:t>
            </a:r>
          </a:p>
          <a:p>
            <a:pPr lvl="2">
              <a:buClr>
                <a:schemeClr val="tx1"/>
              </a:buClr>
              <a:buFont typeface="Times" charset="0"/>
              <a:buChar char="•"/>
            </a:pPr>
            <a:r>
              <a:rPr lang="en-US" b="0" dirty="0">
                <a:latin typeface="Trebuchet MS" charset="0"/>
              </a:rPr>
              <a:t> theory/</a:t>
            </a:r>
            <a:r>
              <a:rPr lang="en-US" b="0" dirty="0" smtClean="0">
                <a:latin typeface="Trebuchet MS" charset="0"/>
              </a:rPr>
              <a:t>phenomenology, nuclear physics, environmental physics</a:t>
            </a:r>
            <a:endParaRPr lang="en-US" b="0" dirty="0">
              <a:latin typeface="Trebuchet MS" charset="0"/>
            </a:endParaRPr>
          </a:p>
          <a:p>
            <a:pPr>
              <a:buClr>
                <a:srgbClr val="FF0000"/>
              </a:buClr>
              <a:buFont typeface="Times" charset="0"/>
              <a:buChar char="•"/>
            </a:pPr>
            <a:r>
              <a:rPr lang="en-US" b="0" dirty="0" smtClean="0">
                <a:solidFill>
                  <a:srgbClr val="FF8000"/>
                </a:solidFill>
                <a:latin typeface="Trebuchet MS" charset="0"/>
              </a:rPr>
              <a:t> TU Wien, </a:t>
            </a:r>
            <a:r>
              <a:rPr lang="en-US" b="0" dirty="0">
                <a:solidFill>
                  <a:srgbClr val="FF8000"/>
                </a:solidFill>
                <a:latin typeface="Trebuchet MS" charset="0"/>
              </a:rPr>
              <a:t>Institute of </a:t>
            </a:r>
            <a:r>
              <a:rPr lang="en-US" b="0" dirty="0" smtClean="0">
                <a:solidFill>
                  <a:srgbClr val="FF8000"/>
                </a:solidFill>
                <a:latin typeface="Trebuchet MS" charset="0"/>
              </a:rPr>
              <a:t>Theoretical Physics</a:t>
            </a:r>
            <a:endParaRPr lang="en-US" b="0" dirty="0">
              <a:solidFill>
                <a:srgbClr val="FF8000"/>
              </a:solidFill>
              <a:latin typeface="Trebuchet MS" charset="0"/>
            </a:endParaRPr>
          </a:p>
          <a:p>
            <a:pPr lvl="2">
              <a:buFont typeface="Times" charset="0"/>
              <a:buChar char="•"/>
            </a:pPr>
            <a:r>
              <a:rPr lang="en-US" b="0" dirty="0" smtClean="0">
                <a:latin typeface="Trebuchet MS" charset="0"/>
              </a:rPr>
              <a:t> theory/phenomenology</a:t>
            </a:r>
          </a:p>
          <a:p>
            <a:pPr>
              <a:buClr>
                <a:srgbClr val="FF0000"/>
              </a:buClr>
              <a:buFont typeface="Times" charset="0"/>
              <a:buChar char="•"/>
            </a:pPr>
            <a:r>
              <a:rPr lang="en-US" b="0" dirty="0" smtClean="0">
                <a:solidFill>
                  <a:srgbClr val="FF8000"/>
                </a:solidFill>
                <a:latin typeface="Trebuchet MS" charset="0"/>
              </a:rPr>
              <a:t> TU Wien, </a:t>
            </a:r>
            <a:r>
              <a:rPr lang="en-US" b="0" dirty="0">
                <a:solidFill>
                  <a:srgbClr val="FF8000"/>
                </a:solidFill>
                <a:latin typeface="Trebuchet MS" charset="0"/>
              </a:rPr>
              <a:t>Institute of Atomic and Subatomic Physics (</a:t>
            </a:r>
            <a:r>
              <a:rPr lang="en-US" b="0" dirty="0" err="1">
                <a:solidFill>
                  <a:srgbClr val="FF8000"/>
                </a:solidFill>
                <a:latin typeface="Trebuchet MS" charset="0"/>
              </a:rPr>
              <a:t>Atominstitut</a:t>
            </a:r>
            <a:r>
              <a:rPr lang="en-US" b="0" dirty="0">
                <a:solidFill>
                  <a:srgbClr val="FF8000"/>
                </a:solidFill>
                <a:latin typeface="Trebuchet MS" charset="0"/>
              </a:rPr>
              <a:t>)</a:t>
            </a:r>
          </a:p>
          <a:p>
            <a:pPr lvl="2">
              <a:buFont typeface="Times" charset="0"/>
              <a:buChar char="•"/>
            </a:pPr>
            <a:r>
              <a:rPr lang="en-US" b="0" dirty="0" smtClean="0">
                <a:latin typeface="Trebuchet MS" charset="0"/>
              </a:rPr>
              <a:t> quantum and nuclear </a:t>
            </a:r>
            <a:r>
              <a:rPr lang="en-US" b="0" dirty="0">
                <a:latin typeface="Trebuchet MS" charset="0"/>
              </a:rPr>
              <a:t>physics, gravitational physics, </a:t>
            </a:r>
            <a:endParaRPr lang="en-US" b="0" dirty="0" smtClean="0">
              <a:latin typeface="Trebuchet MS" charset="0"/>
            </a:endParaRPr>
          </a:p>
          <a:p>
            <a:pPr lvl="2"/>
            <a:r>
              <a:rPr lang="en-US" b="0" dirty="0">
                <a:latin typeface="Trebuchet MS" charset="0"/>
              </a:rPr>
              <a:t> </a:t>
            </a:r>
            <a:r>
              <a:rPr lang="en-US" b="0" dirty="0" smtClean="0">
                <a:latin typeface="Trebuchet MS" charset="0"/>
              </a:rPr>
              <a:t> experimental </a:t>
            </a:r>
            <a:r>
              <a:rPr lang="en-US" b="0" dirty="0">
                <a:latin typeface="Trebuchet MS" charset="0"/>
              </a:rPr>
              <a:t>particle and dark matter physics (personnel</a:t>
            </a:r>
            <a:r>
              <a:rPr lang="en-US" b="0" dirty="0" smtClean="0">
                <a:latin typeface="Trebuchet MS" charset="0"/>
              </a:rPr>
              <a:t>), theory</a:t>
            </a:r>
            <a:endParaRPr lang="en-US" b="0" dirty="0">
              <a:latin typeface="Trebuchet MS" charset="0"/>
            </a:endParaRPr>
          </a:p>
          <a:p>
            <a:pPr>
              <a:buFont typeface="Times" charset="0"/>
              <a:buChar char="•"/>
            </a:pPr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 </a:t>
            </a:r>
            <a:r>
              <a:rPr lang="en-US" b="0" dirty="0" smtClean="0">
                <a:solidFill>
                  <a:srgbClr val="FF8000"/>
                </a:solidFill>
                <a:latin typeface="Trebuchet MS" charset="0"/>
              </a:rPr>
              <a:t>University of Graz</a:t>
            </a:r>
          </a:p>
          <a:p>
            <a:pPr lvl="2">
              <a:buFont typeface="Times" charset="0"/>
              <a:buChar char="•"/>
            </a:pPr>
            <a:r>
              <a:rPr lang="en-US" b="0" dirty="0" smtClean="0">
                <a:latin typeface="Trebuchet MS" charset="0"/>
              </a:rPr>
              <a:t> </a:t>
            </a:r>
            <a:r>
              <a:rPr lang="en-US" b="0" dirty="0">
                <a:latin typeface="Trebuchet MS" charset="0"/>
              </a:rPr>
              <a:t>theory/</a:t>
            </a:r>
            <a:r>
              <a:rPr lang="en-US" b="0" dirty="0" smtClean="0">
                <a:latin typeface="Trebuchet MS" charset="0"/>
              </a:rPr>
              <a:t>phenomenology</a:t>
            </a:r>
          </a:p>
          <a:p>
            <a:pPr>
              <a:buFont typeface="Times" charset="0"/>
              <a:buChar char="•"/>
            </a:pPr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 </a:t>
            </a:r>
            <a:r>
              <a:rPr lang="en-US" b="0" dirty="0">
                <a:solidFill>
                  <a:srgbClr val="FF8000"/>
                </a:solidFill>
                <a:latin typeface="Trebuchet MS" charset="0"/>
              </a:rPr>
              <a:t>University of </a:t>
            </a:r>
            <a:r>
              <a:rPr lang="en-US" b="0" dirty="0" smtClean="0">
                <a:solidFill>
                  <a:srgbClr val="FF8000"/>
                </a:solidFill>
                <a:latin typeface="Trebuchet MS" charset="0"/>
              </a:rPr>
              <a:t>Innsbruck</a:t>
            </a:r>
            <a:endParaRPr lang="en-US" b="0" dirty="0">
              <a:solidFill>
                <a:srgbClr val="FF8000"/>
              </a:solidFill>
              <a:latin typeface="Trebuchet MS" charset="0"/>
            </a:endParaRPr>
          </a:p>
          <a:p>
            <a:pPr lvl="2">
              <a:buClr>
                <a:schemeClr val="tx1"/>
              </a:buClr>
              <a:buFont typeface="Times" charset="0"/>
              <a:buChar char="•"/>
            </a:pPr>
            <a:r>
              <a:rPr lang="en-US" b="0" dirty="0">
                <a:solidFill>
                  <a:srgbClr val="ED181E"/>
                </a:solidFill>
                <a:latin typeface="Trebuchet MS" charset="0"/>
              </a:rPr>
              <a:t> </a:t>
            </a:r>
            <a:r>
              <a:rPr lang="en-US" b="0" dirty="0">
                <a:latin typeface="Trebuchet MS" charset="0"/>
              </a:rPr>
              <a:t>experimental </a:t>
            </a:r>
            <a:r>
              <a:rPr lang="en-US" b="0" dirty="0" smtClean="0">
                <a:latin typeface="Trebuchet MS" charset="0"/>
              </a:rPr>
              <a:t>particle physics, </a:t>
            </a:r>
            <a:r>
              <a:rPr lang="en-US" b="0" dirty="0" err="1" smtClean="0">
                <a:latin typeface="Trebuchet MS" charset="0"/>
              </a:rPr>
              <a:t>astroparticle</a:t>
            </a:r>
            <a:r>
              <a:rPr lang="en-US" b="0" dirty="0" smtClean="0">
                <a:latin typeface="Trebuchet MS" charset="0"/>
              </a:rPr>
              <a:t> physics</a:t>
            </a:r>
            <a:r>
              <a:rPr lang="en-US" b="0" dirty="0">
                <a:latin typeface="Trebuchet MS" charset="0"/>
              </a:rPr>
              <a:t>, </a:t>
            </a:r>
            <a:endParaRPr lang="en-US" b="0" dirty="0" smtClean="0">
              <a:latin typeface="Trebuchet MS" charset="0"/>
            </a:endParaRPr>
          </a:p>
          <a:p>
            <a:pPr lvl="2">
              <a:buClr>
                <a:schemeClr val="tx1"/>
              </a:buClr>
            </a:pPr>
            <a:r>
              <a:rPr lang="en-US" b="0" dirty="0">
                <a:latin typeface="Trebuchet MS" charset="0"/>
              </a:rPr>
              <a:t> </a:t>
            </a:r>
            <a:r>
              <a:rPr lang="en-US" b="0" dirty="0" smtClean="0">
                <a:latin typeface="Trebuchet MS" charset="0"/>
              </a:rPr>
              <a:t> environmental physics</a:t>
            </a:r>
          </a:p>
          <a:p>
            <a:pPr>
              <a:buClr>
                <a:srgbClr val="FF0000"/>
              </a:buClr>
              <a:buFont typeface="Times" charset="0"/>
              <a:buChar char="•"/>
            </a:pPr>
            <a:r>
              <a:rPr lang="en-US" b="0" dirty="0" smtClean="0">
                <a:solidFill>
                  <a:srgbClr val="FF8000"/>
                </a:solidFill>
                <a:latin typeface="Trebuchet MS" charset="0"/>
              </a:rPr>
              <a:t> Johannes </a:t>
            </a:r>
            <a:r>
              <a:rPr lang="en-US" b="0" dirty="0" err="1" smtClean="0">
                <a:solidFill>
                  <a:srgbClr val="FF8000"/>
                </a:solidFill>
                <a:latin typeface="Trebuchet MS" charset="0"/>
              </a:rPr>
              <a:t>Kepler</a:t>
            </a:r>
            <a:r>
              <a:rPr lang="en-US" b="0" dirty="0" smtClean="0">
                <a:solidFill>
                  <a:srgbClr val="FF8000"/>
                </a:solidFill>
                <a:latin typeface="Trebuchet MS" charset="0"/>
              </a:rPr>
              <a:t> University Linz</a:t>
            </a:r>
            <a:endParaRPr lang="en-US" b="0" dirty="0">
              <a:solidFill>
                <a:srgbClr val="FF8000"/>
              </a:solidFill>
              <a:latin typeface="Trebuchet MS" charset="0"/>
            </a:endParaRPr>
          </a:p>
          <a:p>
            <a:pPr lvl="2">
              <a:buClr>
                <a:schemeClr val="tx1"/>
              </a:buClr>
              <a:buFont typeface="Times" charset="0"/>
              <a:buChar char="•"/>
            </a:pPr>
            <a:r>
              <a:rPr lang="en-US" b="0" dirty="0">
                <a:latin typeface="Trebuchet MS" charset="0"/>
              </a:rPr>
              <a:t> </a:t>
            </a:r>
            <a:r>
              <a:rPr lang="en-US" b="0" dirty="0" smtClean="0">
                <a:latin typeface="Trebuchet MS" charset="0"/>
              </a:rPr>
              <a:t>quantum materials, nuclear physics</a:t>
            </a:r>
            <a:endParaRPr lang="en-US" b="0" dirty="0">
              <a:latin typeface="Trebuchet MS" charset="0"/>
            </a:endParaRPr>
          </a:p>
        </p:txBody>
      </p:sp>
      <p:pic>
        <p:nvPicPr>
          <p:cNvPr id="6" name="Picture 14" descr="SMI_Logo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88199" y="1739900"/>
            <a:ext cx="513237" cy="45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  <a:cs typeface="Trebuchet MS"/>
              </a:rPr>
              <a:t>Research groups</a:t>
            </a:r>
            <a:endParaRPr lang="en-US" dirty="0">
              <a:latin typeface="Trebuchet MS"/>
              <a:cs typeface="Trebuchet MS"/>
            </a:endParaRPr>
          </a:p>
        </p:txBody>
      </p:sp>
      <p:pic>
        <p:nvPicPr>
          <p:cNvPr id="8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405" y="2274888"/>
            <a:ext cx="1430867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TU_log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018" y="2895601"/>
            <a:ext cx="594282" cy="596900"/>
          </a:xfrm>
          <a:prstGeom prst="rect">
            <a:avLst/>
          </a:prstGeom>
        </p:spPr>
      </p:pic>
      <p:pic>
        <p:nvPicPr>
          <p:cNvPr id="10" name="Picture 5" descr="uni_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9" y="4530725"/>
            <a:ext cx="709611" cy="61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200" y="6142046"/>
            <a:ext cx="977900" cy="461953"/>
          </a:xfrm>
          <a:prstGeom prst="rect">
            <a:avLst/>
          </a:prstGeom>
        </p:spPr>
      </p:pic>
      <p:pic>
        <p:nvPicPr>
          <p:cNvPr id="13" name="Picture 3" descr="atilog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950" y="3311527"/>
            <a:ext cx="105410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universitaet-innsbruck-logo-rgb-farbe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236" y="4965700"/>
            <a:ext cx="2444300" cy="96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4454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0C99EF-0F31-4E46-B4E8-89690920262E}" type="slidenum">
              <a:rPr lang="en-US"/>
              <a:pPr/>
              <a:t>7</a:t>
            </a:fld>
            <a:endParaRPr lang="en-US" b="0" i="0"/>
          </a:p>
        </p:txBody>
      </p:sp>
      <p:sp>
        <p:nvSpPr>
          <p:cNvPr id="518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  <a:cs typeface="Trebuchet MS"/>
              </a:rPr>
              <a:t>  Particle physics group</a:t>
            </a:r>
            <a:endParaRPr lang="en-US" dirty="0">
              <a:latin typeface="Trebuchet MS"/>
              <a:cs typeface="Trebuchet MS"/>
            </a:endParaRPr>
          </a:p>
        </p:txBody>
      </p:sp>
      <p:pic>
        <p:nvPicPr>
          <p:cNvPr id="2" name="Picture 1" descr="Atlas_detecto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929" y="2730501"/>
            <a:ext cx="2806791" cy="1828800"/>
          </a:xfrm>
          <a:prstGeom prst="rect">
            <a:avLst/>
          </a:prstGeom>
        </p:spPr>
      </p:pic>
      <p:pic>
        <p:nvPicPr>
          <p:cNvPr id="3" name="Picture 2" descr="universitaet-innsbruck-logo-rgb-farb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90500"/>
            <a:ext cx="1981200" cy="781920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38150" y="822325"/>
            <a:ext cx="9467850" cy="6401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b="0" dirty="0" smtClean="0">
                <a:solidFill>
                  <a:srgbClr val="BD2E30"/>
                </a:solidFill>
                <a:latin typeface="Trebuchet MS"/>
                <a:cs typeface="Trebuchet MS"/>
              </a:rPr>
              <a:t>Current activities and framework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en-US" sz="1600" b="0" dirty="0" smtClean="0">
                <a:latin typeface="Trebuchet MS"/>
                <a:cs typeface="Trebuchet MS"/>
              </a:rPr>
              <a:t>ATLAS is main activity</a:t>
            </a:r>
          </a:p>
          <a:p>
            <a:pPr>
              <a:buFont typeface="Times" charset="0"/>
              <a:buChar char="•"/>
            </a:pPr>
            <a:r>
              <a:rPr lang="de-CH" sz="1600" b="0" dirty="0" smtClean="0">
                <a:latin typeface="Trebuchet MS"/>
                <a:cs typeface="Trebuchet MS"/>
              </a:rPr>
              <a:t> </a:t>
            </a:r>
            <a:r>
              <a:rPr lang="de-CH" sz="1600" b="0" dirty="0" err="1" smtClean="0">
                <a:latin typeface="Trebuchet MS"/>
                <a:cs typeface="Trebuchet MS"/>
              </a:rPr>
              <a:t>operates</a:t>
            </a:r>
            <a:r>
              <a:rPr lang="de-CH" sz="1600" b="0" dirty="0" smtClean="0">
                <a:latin typeface="Trebuchet MS"/>
                <a:cs typeface="Trebuchet MS"/>
              </a:rPr>
              <a:t> in </a:t>
            </a:r>
            <a:r>
              <a:rPr lang="de-CH" sz="1600" b="0" dirty="0" err="1" smtClean="0">
                <a:latin typeface="Trebuchet MS"/>
                <a:cs typeface="Trebuchet MS"/>
              </a:rPr>
              <a:t>university</a:t>
            </a:r>
            <a:r>
              <a:rPr lang="de-CH" sz="1600" b="0" dirty="0" smtClean="0">
                <a:latin typeface="Trebuchet MS"/>
                <a:cs typeface="Trebuchet MS"/>
              </a:rPr>
              <a:t> </a:t>
            </a:r>
            <a:r>
              <a:rPr lang="de-CH" sz="1600" b="0" dirty="0" err="1" smtClean="0">
                <a:latin typeface="Trebuchet MS"/>
                <a:cs typeface="Trebuchet MS"/>
              </a:rPr>
              <a:t>environment</a:t>
            </a:r>
            <a:endParaRPr lang="de-CH" sz="1600" b="0" dirty="0" smtClean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en-US" sz="1600" b="0" dirty="0" smtClean="0">
                <a:latin typeface="Trebuchet MS"/>
                <a:cs typeface="Trebuchet MS"/>
              </a:rPr>
              <a:t> operates </a:t>
            </a:r>
            <a:r>
              <a:rPr lang="en-US" sz="1600" b="0" dirty="0">
                <a:latin typeface="Trebuchet MS"/>
                <a:cs typeface="Trebuchet MS"/>
              </a:rPr>
              <a:t>part of federated Austrian Tier-2 </a:t>
            </a:r>
          </a:p>
          <a:p>
            <a:pPr marL="742950" lvl="1" indent="-285750">
              <a:buFont typeface="Courier New"/>
              <a:buChar char="o"/>
            </a:pPr>
            <a:r>
              <a:rPr lang="en-US" sz="1600" b="0" dirty="0" smtClean="0">
                <a:latin typeface="Trebuchet MS"/>
                <a:cs typeface="Trebuchet MS"/>
              </a:rPr>
              <a:t>transformation to </a:t>
            </a:r>
            <a:r>
              <a:rPr lang="en-US" sz="1600" b="0" dirty="0" err="1" smtClean="0">
                <a:latin typeface="Trebuchet MS"/>
                <a:cs typeface="Trebuchet MS"/>
              </a:rPr>
              <a:t>storageless</a:t>
            </a:r>
            <a:r>
              <a:rPr lang="en-US" sz="1600" b="0" dirty="0" smtClean="0">
                <a:latin typeface="Trebuchet MS"/>
                <a:cs typeface="Trebuchet MS"/>
              </a:rPr>
              <a:t> cloud computing based on </a:t>
            </a:r>
            <a:r>
              <a:rPr lang="en-US" sz="1600" b="0" dirty="0" err="1" smtClean="0">
                <a:latin typeface="Trebuchet MS"/>
                <a:cs typeface="Trebuchet MS"/>
              </a:rPr>
              <a:t>OpenStack</a:t>
            </a:r>
            <a:r>
              <a:rPr lang="en-US" sz="1600" b="0" dirty="0" smtClean="0">
                <a:latin typeface="Trebuchet MS"/>
                <a:cs typeface="Trebuchet MS"/>
              </a:rPr>
              <a:t> ongoing</a:t>
            </a:r>
          </a:p>
          <a:p>
            <a:pPr marL="742950" lvl="1" indent="-285750">
              <a:buFont typeface="Courier New"/>
              <a:buChar char="o"/>
            </a:pPr>
            <a:r>
              <a:rPr lang="en-US" sz="1600" b="0" dirty="0">
                <a:latin typeface="Trebuchet MS"/>
                <a:cs typeface="Trebuchet MS"/>
              </a:rPr>
              <a:t>supported by dedicated staff of the </a:t>
            </a:r>
            <a:r>
              <a:rPr lang="en-US" sz="1600" b="0" dirty="0" smtClean="0">
                <a:latin typeface="Trebuchet MS"/>
                <a:cs typeface="Trebuchet MS"/>
              </a:rPr>
              <a:t>university computing </a:t>
            </a:r>
            <a:r>
              <a:rPr lang="en-US" sz="1600" b="0" dirty="0" err="1" smtClean="0">
                <a:latin typeface="Trebuchet MS"/>
                <a:cs typeface="Trebuchet MS"/>
              </a:rPr>
              <a:t>centre</a:t>
            </a:r>
            <a:endParaRPr lang="de-CH" sz="1600" b="0" dirty="0" smtClean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600" b="0" dirty="0">
                <a:latin typeface="Trebuchet MS"/>
                <a:cs typeface="Trebuchet MS"/>
              </a:rPr>
              <a:t> </a:t>
            </a:r>
            <a:r>
              <a:rPr lang="de-CH" sz="1600" b="0" dirty="0" smtClean="0">
                <a:latin typeface="Trebuchet MS"/>
                <a:cs typeface="Trebuchet MS"/>
              </a:rPr>
              <a:t>strong </a:t>
            </a:r>
            <a:r>
              <a:rPr lang="de-CH" sz="1600" b="0" dirty="0" err="1" smtClean="0">
                <a:latin typeface="Trebuchet MS"/>
                <a:cs typeface="Trebuchet MS"/>
              </a:rPr>
              <a:t>involvement</a:t>
            </a:r>
            <a:r>
              <a:rPr lang="de-CH" sz="1600" b="0" dirty="0" smtClean="0">
                <a:latin typeface="Trebuchet MS"/>
                <a:cs typeface="Trebuchet MS"/>
              </a:rPr>
              <a:t> in </a:t>
            </a:r>
            <a:r>
              <a:rPr lang="de-CH" sz="1600" b="0" dirty="0" err="1" smtClean="0">
                <a:latin typeface="Trebuchet MS"/>
                <a:cs typeface="Trebuchet MS"/>
              </a:rPr>
              <a:t>outreach</a:t>
            </a:r>
            <a:r>
              <a:rPr lang="de-CH" sz="1600" b="0" dirty="0" smtClean="0">
                <a:latin typeface="Trebuchet MS"/>
                <a:cs typeface="Trebuchet MS"/>
              </a:rPr>
              <a:t> </a:t>
            </a:r>
            <a:r>
              <a:rPr lang="de-CH" sz="1600" b="0" dirty="0" err="1" smtClean="0">
                <a:latin typeface="Trebuchet MS"/>
                <a:cs typeface="Trebuchet MS"/>
              </a:rPr>
              <a:t>activities</a:t>
            </a:r>
            <a:endParaRPr lang="de-CH" sz="1600" b="0" dirty="0" smtClean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endParaRPr lang="de-CH" sz="1600" b="0" dirty="0">
              <a:solidFill>
                <a:srgbClr val="BD2E30"/>
              </a:solidFill>
              <a:latin typeface="Trebuchet MS"/>
              <a:cs typeface="Trebuchet MS"/>
            </a:endParaRPr>
          </a:p>
          <a:p>
            <a:r>
              <a:rPr lang="en-US" sz="1800" b="0" dirty="0" smtClean="0">
                <a:solidFill>
                  <a:srgbClr val="BD2E30"/>
                </a:solidFill>
                <a:latin typeface="Trebuchet MS"/>
                <a:cs typeface="Trebuchet MS"/>
              </a:rPr>
              <a:t>Group size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en-US" sz="1600" b="0" dirty="0" smtClean="0">
                <a:latin typeface="Trebuchet MS"/>
                <a:cs typeface="Trebuchet MS"/>
              </a:rPr>
              <a:t>1 staff</a:t>
            </a:r>
            <a:endParaRPr lang="de-CH" sz="1600" b="0" dirty="0" smtClean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600" b="0" dirty="0">
                <a:latin typeface="Trebuchet MS"/>
                <a:cs typeface="Trebuchet MS"/>
              </a:rPr>
              <a:t> </a:t>
            </a:r>
            <a:r>
              <a:rPr lang="de-CH" sz="1600" b="0" dirty="0" smtClean="0">
                <a:latin typeface="Trebuchet MS"/>
                <a:cs typeface="Trebuchet MS"/>
              </a:rPr>
              <a:t>2 </a:t>
            </a:r>
            <a:r>
              <a:rPr lang="de-CH" sz="1600" b="0" dirty="0" err="1" smtClean="0">
                <a:latin typeface="Trebuchet MS"/>
                <a:cs typeface="Trebuchet MS"/>
              </a:rPr>
              <a:t>master</a:t>
            </a:r>
            <a:r>
              <a:rPr lang="de-CH" sz="1600" b="0" dirty="0" smtClean="0">
                <a:latin typeface="Trebuchet MS"/>
                <a:cs typeface="Trebuchet MS"/>
              </a:rPr>
              <a:t> </a:t>
            </a:r>
            <a:r>
              <a:rPr lang="de-CH" sz="1600" b="0" dirty="0" err="1" smtClean="0">
                <a:latin typeface="Trebuchet MS"/>
                <a:cs typeface="Trebuchet MS"/>
              </a:rPr>
              <a:t>students</a:t>
            </a:r>
            <a:endParaRPr lang="de-CH" sz="1600" b="0" dirty="0" smtClean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600" b="0" dirty="0">
                <a:latin typeface="Trebuchet MS"/>
                <a:cs typeface="Trebuchet MS"/>
              </a:rPr>
              <a:t> </a:t>
            </a:r>
            <a:r>
              <a:rPr lang="de-CH" sz="1600" b="0" dirty="0" smtClean="0">
                <a:latin typeface="Trebuchet MS"/>
                <a:cs typeface="Trebuchet MS"/>
              </a:rPr>
              <a:t>2 </a:t>
            </a:r>
            <a:r>
              <a:rPr lang="de-CH" sz="1600" b="0" dirty="0" err="1" smtClean="0">
                <a:latin typeface="Trebuchet MS"/>
                <a:cs typeface="Trebuchet MS"/>
              </a:rPr>
              <a:t>bachelor</a:t>
            </a:r>
            <a:r>
              <a:rPr lang="de-CH" sz="1600" b="0" dirty="0" smtClean="0">
                <a:latin typeface="Trebuchet MS"/>
                <a:cs typeface="Trebuchet MS"/>
              </a:rPr>
              <a:t> </a:t>
            </a:r>
            <a:r>
              <a:rPr lang="de-CH" sz="1600" b="0" dirty="0" err="1" smtClean="0">
                <a:latin typeface="Trebuchet MS"/>
                <a:cs typeface="Trebuchet MS"/>
              </a:rPr>
              <a:t>students</a:t>
            </a:r>
            <a:endParaRPr lang="de-CH" sz="1600" b="0" dirty="0" smtClean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600" b="0" dirty="0" smtClean="0">
                <a:latin typeface="Trebuchet MS"/>
                <a:cs typeface="Trebuchet MS"/>
              </a:rPr>
              <a:t> 2 </a:t>
            </a:r>
            <a:r>
              <a:rPr lang="de-CH" sz="1600" b="0" dirty="0" err="1" smtClean="0">
                <a:latin typeface="Trebuchet MS"/>
                <a:cs typeface="Trebuchet MS"/>
              </a:rPr>
              <a:t>PhD</a:t>
            </a:r>
            <a:r>
              <a:rPr lang="de-CH" sz="1600" b="0" dirty="0" smtClean="0">
                <a:latin typeface="Trebuchet MS"/>
                <a:cs typeface="Trebuchet MS"/>
              </a:rPr>
              <a:t> </a:t>
            </a:r>
            <a:r>
              <a:rPr lang="de-CH" sz="1600" b="0" dirty="0" err="1" smtClean="0">
                <a:latin typeface="Trebuchet MS"/>
                <a:cs typeface="Trebuchet MS"/>
              </a:rPr>
              <a:t>students</a:t>
            </a:r>
            <a:r>
              <a:rPr lang="de-CH" sz="1600" b="0" dirty="0" smtClean="0">
                <a:latin typeface="Trebuchet MS"/>
                <a:cs typeface="Trebuchet MS"/>
              </a:rPr>
              <a:t> </a:t>
            </a:r>
            <a:r>
              <a:rPr lang="de-CH" sz="1600" b="0" dirty="0" err="1" smtClean="0">
                <a:latin typeface="Trebuchet MS"/>
                <a:cs typeface="Trebuchet MS"/>
              </a:rPr>
              <a:t>at</a:t>
            </a:r>
            <a:r>
              <a:rPr lang="de-CH" sz="1600" b="0" dirty="0" smtClean="0">
                <a:latin typeface="Trebuchet MS"/>
                <a:cs typeface="Trebuchet MS"/>
              </a:rPr>
              <a:t> CERN (FCC, AEGIS)</a:t>
            </a:r>
          </a:p>
          <a:p>
            <a:pPr>
              <a:buFont typeface="Times" charset="0"/>
              <a:buChar char="•"/>
            </a:pPr>
            <a:r>
              <a:rPr lang="de-CH" sz="1600" b="0" dirty="0">
                <a:latin typeface="Trebuchet MS"/>
                <a:cs typeface="Trebuchet MS"/>
              </a:rPr>
              <a:t> 2 non-permanent </a:t>
            </a:r>
            <a:r>
              <a:rPr lang="de-CH" sz="1600" b="0" dirty="0" err="1">
                <a:latin typeface="Trebuchet MS"/>
                <a:cs typeface="Trebuchet MS"/>
              </a:rPr>
              <a:t>scientific</a:t>
            </a:r>
            <a:r>
              <a:rPr lang="de-CH" sz="1600" b="0" dirty="0">
                <a:latin typeface="Trebuchet MS"/>
                <a:cs typeface="Trebuchet MS"/>
              </a:rPr>
              <a:t> </a:t>
            </a:r>
            <a:r>
              <a:rPr lang="de-CH" sz="1600" b="0" dirty="0" err="1">
                <a:latin typeface="Trebuchet MS"/>
                <a:cs typeface="Trebuchet MS"/>
              </a:rPr>
              <a:t>associates</a:t>
            </a:r>
            <a:r>
              <a:rPr lang="de-CH" sz="1600" b="0" dirty="0">
                <a:latin typeface="Trebuchet MS"/>
                <a:cs typeface="Trebuchet MS"/>
              </a:rPr>
              <a:t> (Tier-2, </a:t>
            </a:r>
            <a:r>
              <a:rPr lang="de-CH" sz="1600" b="0" dirty="0" err="1">
                <a:latin typeface="Trebuchet MS"/>
                <a:cs typeface="Trebuchet MS"/>
              </a:rPr>
              <a:t>administration</a:t>
            </a:r>
            <a:r>
              <a:rPr lang="de-CH" sz="1600" b="0" dirty="0">
                <a:latin typeface="Trebuchet MS"/>
                <a:cs typeface="Trebuchet MS"/>
              </a:rPr>
              <a:t>)</a:t>
            </a:r>
            <a:endParaRPr lang="de-CH" sz="1600" b="0" dirty="0" smtClean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endParaRPr lang="de-CH" sz="1600" b="0" dirty="0">
              <a:latin typeface="Trebuchet MS"/>
              <a:cs typeface="Trebuchet MS"/>
            </a:endParaRPr>
          </a:p>
          <a:p>
            <a:r>
              <a:rPr lang="en-US" sz="1800" b="0" dirty="0" smtClean="0">
                <a:solidFill>
                  <a:srgbClr val="BD2E30"/>
                </a:solidFill>
                <a:latin typeface="Trebuchet MS"/>
                <a:cs typeface="Trebuchet MS"/>
              </a:rPr>
              <a:t>Past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en-US" sz="1600" b="0" dirty="0">
                <a:latin typeface="Trebuchet MS"/>
                <a:cs typeface="Trebuchet MS"/>
              </a:rPr>
              <a:t>3 </a:t>
            </a:r>
            <a:r>
              <a:rPr lang="en-US" sz="1600" b="0" dirty="0" smtClean="0">
                <a:latin typeface="Trebuchet MS"/>
                <a:cs typeface="Trebuchet MS"/>
              </a:rPr>
              <a:t>PhD students funded by Austrian CERN doctoral students program</a:t>
            </a:r>
          </a:p>
          <a:p>
            <a:pPr>
              <a:buFont typeface="Times" charset="0"/>
              <a:buChar char="•"/>
            </a:pPr>
            <a:r>
              <a:rPr lang="en-US" sz="1600" b="0" dirty="0">
                <a:latin typeface="Trebuchet MS"/>
                <a:cs typeface="Trebuchet MS"/>
              </a:rPr>
              <a:t> </a:t>
            </a:r>
            <a:r>
              <a:rPr lang="en-US" sz="1600" b="0" dirty="0" smtClean="0">
                <a:latin typeface="Trebuchet MS"/>
                <a:cs typeface="Trebuchet MS"/>
              </a:rPr>
              <a:t>successful FWF project on B physics with 1 postdoc and 1 PhD student 2011-2014</a:t>
            </a:r>
            <a:endParaRPr lang="en-US" sz="1600" b="0" dirty="0">
              <a:latin typeface="Trebuchet MS"/>
              <a:cs typeface="Trebuchet MS"/>
            </a:endParaRPr>
          </a:p>
          <a:p>
            <a:endParaRPr lang="en-US" sz="16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  <a:p>
            <a:r>
              <a:rPr lang="en-US" sz="1800" b="0" dirty="0" smtClean="0">
                <a:solidFill>
                  <a:srgbClr val="BD2E30"/>
                </a:solidFill>
                <a:latin typeface="Trebuchet MS"/>
                <a:cs typeface="Trebuchet MS"/>
              </a:rPr>
              <a:t>Future</a:t>
            </a:r>
            <a:endParaRPr lang="en-US" sz="18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r>
              <a:rPr lang="de-CH" sz="1800" b="0" dirty="0">
                <a:latin typeface="Trebuchet MS"/>
                <a:cs typeface="Trebuchet MS"/>
              </a:rPr>
              <a:t> </a:t>
            </a:r>
            <a:r>
              <a:rPr lang="en-US" sz="1600" b="0" dirty="0" smtClean="0">
                <a:latin typeface="Trebuchet MS"/>
                <a:cs typeface="Trebuchet MS"/>
              </a:rPr>
              <a:t>3 more years of ATLAS participation funded, optional extension</a:t>
            </a:r>
          </a:p>
          <a:p>
            <a:pPr>
              <a:buFont typeface="Times" charset="0"/>
              <a:buChar char="•"/>
            </a:pPr>
            <a:r>
              <a:rPr lang="en-US" sz="1600" b="0" dirty="0">
                <a:latin typeface="Trebuchet MS"/>
                <a:cs typeface="Trebuchet MS"/>
              </a:rPr>
              <a:t> </a:t>
            </a:r>
            <a:r>
              <a:rPr lang="en-US" sz="1600" b="0" dirty="0" smtClean="0">
                <a:latin typeface="Trebuchet MS"/>
                <a:cs typeface="Trebuchet MS"/>
              </a:rPr>
              <a:t>activities beyond 2020 to </a:t>
            </a:r>
            <a:r>
              <a:rPr lang="en-US" sz="1600" b="0" smtClean="0">
                <a:latin typeface="Trebuchet MS"/>
                <a:cs typeface="Trebuchet MS"/>
              </a:rPr>
              <a:t>be defined</a:t>
            </a:r>
            <a:endParaRPr lang="en-US" sz="1600" b="0" dirty="0">
              <a:latin typeface="Trebuchet MS"/>
              <a:cs typeface="Trebuchet MS"/>
            </a:endParaRPr>
          </a:p>
          <a:p>
            <a:pPr>
              <a:buFont typeface="Times" charset="0"/>
              <a:buChar char="•"/>
            </a:pPr>
            <a:endParaRPr lang="en-US" sz="1800" b="0" dirty="0">
              <a:latin typeface="Trebuchet MS"/>
              <a:cs typeface="Trebuchet MS"/>
            </a:endParaRPr>
          </a:p>
          <a:p>
            <a:endParaRPr lang="en-US" sz="1800" b="0" dirty="0" smtClean="0">
              <a:solidFill>
                <a:srgbClr val="BD2E30"/>
              </a:solidFill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8A208E-50CC-8641-93B4-42DBDDADB4BF}" type="slidenum">
              <a:rPr lang="en-US"/>
              <a:pPr/>
              <a:t>8</a:t>
            </a:fld>
            <a:endParaRPr lang="en-US" b="0" i="0"/>
          </a:p>
        </p:txBody>
      </p:sp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  <a:cs typeface="Trebuchet MS"/>
              </a:rPr>
              <a:t>Research projects</a:t>
            </a:r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471044" name="Rectangle 4"/>
          <p:cNvSpPr>
            <a:spLocks noChangeArrowheads="1"/>
          </p:cNvSpPr>
          <p:nvPr/>
        </p:nvSpPr>
        <p:spPr bwMode="auto">
          <a:xfrm>
            <a:off x="527050" y="796926"/>
            <a:ext cx="9378950" cy="6032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ED181E"/>
                </a:solidFill>
                <a:latin typeface="Trebuchet MS" charset="0"/>
              </a:rPr>
              <a:t>Accelerator-based </a:t>
            </a:r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physics</a:t>
            </a:r>
            <a:endParaRPr lang="en-GB" b="0" dirty="0">
              <a:solidFill>
                <a:srgbClr val="3333CC"/>
              </a:solidFill>
              <a:latin typeface="Trebuchet MS" charset="0"/>
            </a:endParaRP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CERN LHC: </a:t>
            </a:r>
            <a:r>
              <a:rPr lang="en-US" sz="1800" b="0" dirty="0">
                <a:solidFill>
                  <a:srgbClr val="000597"/>
                </a:solidFill>
                <a:latin typeface="Trebuchet MS" charset="0"/>
              </a:rPr>
              <a:t>	</a:t>
            </a:r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	</a:t>
            </a:r>
            <a:r>
              <a:rPr lang="en-US" sz="1800" b="0" dirty="0" smtClean="0">
                <a:latin typeface="Trebuchet MS" charset="0"/>
              </a:rPr>
              <a:t>ATLAS, CMS, ALICE</a:t>
            </a: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CERN AD:</a:t>
            </a:r>
            <a:r>
              <a:rPr lang="en-US" sz="1800" b="0" dirty="0" smtClean="0">
                <a:latin typeface="Trebuchet MS" charset="0"/>
              </a:rPr>
              <a:t> 		ASACUSA, </a:t>
            </a:r>
            <a:r>
              <a:rPr lang="en-US" sz="1800" b="0" dirty="0" err="1" smtClean="0">
                <a:latin typeface="Trebuchet MS" charset="0"/>
              </a:rPr>
              <a:t>AEgIS</a:t>
            </a:r>
            <a:r>
              <a:rPr lang="en-US" sz="1800" b="0" dirty="0" smtClean="0">
                <a:latin typeface="Trebuchet MS" charset="0"/>
              </a:rPr>
              <a:t> </a:t>
            </a: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CERN PS:</a:t>
            </a:r>
            <a:r>
              <a:rPr lang="en-US" sz="1800" b="0" dirty="0" smtClean="0">
                <a:latin typeface="Trebuchet MS" charset="0"/>
              </a:rPr>
              <a:t>		CLOUD, </a:t>
            </a:r>
            <a:r>
              <a:rPr lang="en-US" sz="1800" b="0" dirty="0" err="1" smtClean="0">
                <a:latin typeface="Trebuchet MS" charset="0"/>
              </a:rPr>
              <a:t>nTOF</a:t>
            </a:r>
            <a:endParaRPr lang="en-US" sz="1800" b="0" dirty="0" smtClean="0">
              <a:latin typeface="Trebuchet MS" charset="0"/>
            </a:endParaRPr>
          </a:p>
          <a:p>
            <a:r>
              <a:rPr lang="en-US" sz="1800" b="0" dirty="0">
                <a:solidFill>
                  <a:srgbClr val="000597"/>
                </a:solidFill>
                <a:latin typeface="Trebuchet MS" charset="0"/>
              </a:rPr>
              <a:t>CERN </a:t>
            </a:r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ISOLDE:</a:t>
            </a:r>
            <a:r>
              <a:rPr lang="en-US" sz="1800" b="0" dirty="0">
                <a:latin typeface="Trebuchet MS" charset="0"/>
              </a:rPr>
              <a:t>		</a:t>
            </a:r>
            <a:r>
              <a:rPr lang="en-US" sz="1800" b="0" dirty="0" smtClean="0">
                <a:latin typeface="Trebuchet MS" charset="0"/>
              </a:rPr>
              <a:t>IS576, IS611, IS612, IS630 </a:t>
            </a:r>
            <a:endParaRPr lang="en-US" sz="1800" b="0" dirty="0">
              <a:latin typeface="Trebuchet MS" charset="0"/>
            </a:endParaRP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KEKB, </a:t>
            </a:r>
            <a:r>
              <a:rPr lang="en-US" sz="1800" b="0" dirty="0" err="1" smtClean="0">
                <a:solidFill>
                  <a:srgbClr val="000597"/>
                </a:solidFill>
                <a:latin typeface="Trebuchet MS" charset="0"/>
              </a:rPr>
              <a:t>SuperKEKB</a:t>
            </a:r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: </a:t>
            </a:r>
            <a:r>
              <a:rPr lang="en-US" sz="1800" b="0" dirty="0">
                <a:solidFill>
                  <a:srgbClr val="000597"/>
                </a:solidFill>
                <a:latin typeface="Trebuchet MS" charset="0"/>
              </a:rPr>
              <a:t>	</a:t>
            </a:r>
            <a:r>
              <a:rPr lang="en-US" sz="1800" b="0" dirty="0" smtClean="0">
                <a:latin typeface="Trebuchet MS" charset="0"/>
              </a:rPr>
              <a:t>BELLE, BELLE-II</a:t>
            </a:r>
            <a:endParaRPr lang="en-US" sz="1800" b="0" dirty="0">
              <a:latin typeface="Trebuchet MS" charset="0"/>
            </a:endParaRP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J-PARC: </a:t>
            </a:r>
            <a:r>
              <a:rPr lang="en-US" sz="1800" b="0" dirty="0">
                <a:solidFill>
                  <a:srgbClr val="000597"/>
                </a:solidFill>
                <a:latin typeface="Trebuchet MS" charset="0"/>
              </a:rPr>
              <a:t>	</a:t>
            </a:r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		</a:t>
            </a:r>
            <a:r>
              <a:rPr lang="en-US" sz="1800" b="0" dirty="0" smtClean="0">
                <a:latin typeface="Trebuchet MS" charset="0"/>
              </a:rPr>
              <a:t>E15/E31 (</a:t>
            </a:r>
            <a:r>
              <a:rPr lang="en-US" sz="1800" b="0" dirty="0" err="1" smtClean="0">
                <a:latin typeface="Trebuchet MS" charset="0"/>
              </a:rPr>
              <a:t>kaon</a:t>
            </a:r>
            <a:r>
              <a:rPr lang="en-US" sz="1800" b="0" dirty="0" smtClean="0">
                <a:latin typeface="Trebuchet MS" charset="0"/>
              </a:rPr>
              <a:t>-nucleon interaction), E57/E62 (</a:t>
            </a:r>
            <a:r>
              <a:rPr lang="en-US" sz="1800" b="0" dirty="0" err="1" smtClean="0">
                <a:latin typeface="Trebuchet MS" charset="0"/>
              </a:rPr>
              <a:t>kaonic</a:t>
            </a:r>
            <a:r>
              <a:rPr lang="en-US" sz="1800" b="0" dirty="0" smtClean="0">
                <a:latin typeface="Trebuchet MS" charset="0"/>
              </a:rPr>
              <a:t> atoms) </a:t>
            </a:r>
            <a:endParaRPr lang="en-US" sz="1800" b="0" dirty="0">
              <a:latin typeface="Trebuchet MS" charset="0"/>
            </a:endParaRP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GSI FAIR / FLAIR:</a:t>
            </a:r>
            <a:r>
              <a:rPr lang="en-US" sz="1800" b="0" dirty="0" smtClean="0">
                <a:latin typeface="Trebuchet MS" charset="0"/>
              </a:rPr>
              <a:t> </a:t>
            </a:r>
            <a:r>
              <a:rPr lang="en-US" sz="1800" b="0" dirty="0">
                <a:latin typeface="Trebuchet MS" charset="0"/>
              </a:rPr>
              <a:t>		</a:t>
            </a:r>
            <a:r>
              <a:rPr lang="en-US" sz="1800" b="0" dirty="0" smtClean="0">
                <a:latin typeface="Trebuchet MS" charset="0"/>
              </a:rPr>
              <a:t>PANDA (Barrel TOF detector, TDR prepared at SMI) </a:t>
            </a:r>
            <a:endParaRPr lang="en-US" sz="1800" b="0" dirty="0">
              <a:latin typeface="Trebuchet MS" charset="0"/>
            </a:endParaRP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LNF DAFNE-2:</a:t>
            </a:r>
            <a:r>
              <a:rPr lang="en-US" sz="1800" b="0" dirty="0" smtClean="0">
                <a:latin typeface="Trebuchet MS" charset="0"/>
              </a:rPr>
              <a:t> </a:t>
            </a:r>
            <a:r>
              <a:rPr lang="en-US" sz="1800" b="0" dirty="0">
                <a:latin typeface="Trebuchet MS" charset="0"/>
              </a:rPr>
              <a:t>	</a:t>
            </a:r>
            <a:r>
              <a:rPr lang="en-US" sz="1800" b="0" dirty="0" smtClean="0">
                <a:latin typeface="Trebuchet MS" charset="0"/>
              </a:rPr>
              <a:t>	SIDDHARTA-2, AMADEUS</a:t>
            </a:r>
            <a:endParaRPr lang="en-US" sz="1800" b="0" dirty="0">
              <a:latin typeface="Trebuchet MS" charset="0"/>
            </a:endParaRPr>
          </a:p>
          <a:p>
            <a:r>
              <a:rPr lang="en-US" b="0" dirty="0">
                <a:solidFill>
                  <a:srgbClr val="ED181E"/>
                </a:solidFill>
                <a:latin typeface="Trebuchet MS" charset="0"/>
              </a:rPr>
              <a:t>Non-accelerator-based physics</a:t>
            </a:r>
            <a:endParaRPr lang="en-GB" b="0" dirty="0">
              <a:solidFill>
                <a:srgbClr val="3333CC"/>
              </a:solidFill>
              <a:latin typeface="Trebuchet MS" charset="0"/>
            </a:endParaRPr>
          </a:p>
          <a:p>
            <a:r>
              <a:rPr lang="en-US" sz="1800" b="0" dirty="0">
                <a:solidFill>
                  <a:srgbClr val="000597"/>
                </a:solidFill>
                <a:latin typeface="Trebuchet MS" charset="0"/>
              </a:rPr>
              <a:t>LNGS: 		</a:t>
            </a:r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	</a:t>
            </a:r>
            <a:r>
              <a:rPr lang="en-US" sz="1800" b="0" dirty="0" smtClean="0">
                <a:latin typeface="Trebuchet MS" charset="0"/>
              </a:rPr>
              <a:t>VIP, CRESST, COSINUS</a:t>
            </a:r>
          </a:p>
          <a:p>
            <a:r>
              <a:rPr lang="en-US" sz="1800" b="0" dirty="0" smtClean="0">
                <a:solidFill>
                  <a:srgbClr val="000090"/>
                </a:solidFill>
                <a:latin typeface="Trebuchet MS" charset="0"/>
              </a:rPr>
              <a:t>ILL Grenoble:</a:t>
            </a:r>
            <a:r>
              <a:rPr lang="en-US" sz="1800" b="0" dirty="0" smtClean="0">
                <a:solidFill>
                  <a:srgbClr val="0000FF"/>
                </a:solidFill>
                <a:latin typeface="Trebuchet MS" charset="0"/>
              </a:rPr>
              <a:t> </a:t>
            </a:r>
            <a:r>
              <a:rPr lang="en-US" sz="1800" b="0" dirty="0" smtClean="0">
                <a:latin typeface="Trebuchet MS" charset="0"/>
              </a:rPr>
              <a:t>		</a:t>
            </a:r>
            <a:r>
              <a:rPr lang="en-US" sz="1800" b="0" dirty="0" err="1" smtClean="0">
                <a:latin typeface="Trebuchet MS" charset="0"/>
              </a:rPr>
              <a:t>NoMoS</a:t>
            </a:r>
            <a:r>
              <a:rPr lang="en-US" sz="1800" b="0" dirty="0" smtClean="0">
                <a:latin typeface="Trebuchet MS" charset="0"/>
              </a:rPr>
              <a:t>, PERKEO III, </a:t>
            </a:r>
            <a:r>
              <a:rPr lang="en-US" sz="1800" b="0" dirty="0" err="1" smtClean="0">
                <a:latin typeface="Trebuchet MS" charset="0"/>
              </a:rPr>
              <a:t>aSPECT</a:t>
            </a:r>
            <a:r>
              <a:rPr lang="en-US" sz="1800" b="0" dirty="0" smtClean="0">
                <a:latin typeface="Trebuchet MS" charset="0"/>
              </a:rPr>
              <a:t>, </a:t>
            </a:r>
            <a:r>
              <a:rPr lang="en-US" sz="1800" b="0" dirty="0" err="1" smtClean="0">
                <a:latin typeface="Trebuchet MS" charset="0"/>
              </a:rPr>
              <a:t>qBOUNCE</a:t>
            </a:r>
            <a:endParaRPr lang="en-US" sz="1800" b="0" dirty="0" smtClean="0">
              <a:latin typeface="Trebuchet MS" charset="0"/>
            </a:endParaRPr>
          </a:p>
          <a:p>
            <a:r>
              <a:rPr lang="en-US" sz="1800" b="0" dirty="0" err="1" smtClean="0">
                <a:solidFill>
                  <a:srgbClr val="000090"/>
                </a:solidFill>
                <a:latin typeface="Trebuchet MS" charset="0"/>
              </a:rPr>
              <a:t>Atominstitut</a:t>
            </a:r>
            <a:r>
              <a:rPr lang="en-US" sz="1800" b="0" dirty="0" smtClean="0">
                <a:solidFill>
                  <a:srgbClr val="000090"/>
                </a:solidFill>
                <a:latin typeface="Trebuchet MS" charset="0"/>
              </a:rPr>
              <a:t> Vienna:</a:t>
            </a:r>
            <a:r>
              <a:rPr lang="en-US" sz="1800" b="0" dirty="0" smtClean="0">
                <a:latin typeface="Trebuchet MS" charset="0"/>
              </a:rPr>
              <a:t>	Experiments in neutron and quantum physics </a:t>
            </a:r>
            <a:endParaRPr lang="en-US" sz="1800" b="0" dirty="0">
              <a:latin typeface="Trebuchet MS" charset="0"/>
            </a:endParaRPr>
          </a:p>
          <a:p>
            <a:r>
              <a:rPr lang="en-US" sz="1800" b="0" dirty="0" smtClean="0">
                <a:solidFill>
                  <a:srgbClr val="000090"/>
                </a:solidFill>
                <a:latin typeface="Trebuchet MS" charset="0"/>
              </a:rPr>
              <a:t>FRM-II Munich:</a:t>
            </a:r>
            <a:r>
              <a:rPr lang="en-US" sz="1800" b="0" dirty="0">
                <a:latin typeface="Trebuchet MS" charset="0"/>
              </a:rPr>
              <a:t>	</a:t>
            </a:r>
            <a:r>
              <a:rPr lang="en-US" sz="1800" b="0" dirty="0" smtClean="0">
                <a:latin typeface="Trebuchet MS" charset="0"/>
              </a:rPr>
              <a:t>	PERC</a:t>
            </a:r>
            <a:endParaRPr lang="en-US" sz="1800" b="0" dirty="0">
              <a:latin typeface="Trebuchet MS" charset="0"/>
            </a:endParaRPr>
          </a:p>
          <a:p>
            <a:r>
              <a:rPr lang="en-US" b="0" dirty="0" err="1" smtClean="0">
                <a:solidFill>
                  <a:srgbClr val="ED181E"/>
                </a:solidFill>
                <a:latin typeface="Trebuchet MS" charset="0"/>
              </a:rPr>
              <a:t>Astroparticle</a:t>
            </a:r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 physics</a:t>
            </a:r>
            <a:endParaRPr lang="en-US" b="0" dirty="0">
              <a:solidFill>
                <a:srgbClr val="ED181E"/>
              </a:solidFill>
              <a:latin typeface="Trebuchet MS" charset="0"/>
            </a:endParaRP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Space, Namibia 		</a:t>
            </a:r>
            <a:r>
              <a:rPr lang="en-US" sz="1800" b="0" dirty="0">
                <a:solidFill>
                  <a:srgbClr val="000000"/>
                </a:solidFill>
                <a:latin typeface="Trebuchet MS" charset="0"/>
              </a:rPr>
              <a:t>FERMI, </a:t>
            </a:r>
            <a:r>
              <a:rPr lang="en-US" sz="1800" b="0" dirty="0" smtClean="0">
                <a:solidFill>
                  <a:srgbClr val="000000"/>
                </a:solidFill>
                <a:latin typeface="Trebuchet MS" charset="0"/>
              </a:rPr>
              <a:t>HESS</a:t>
            </a:r>
            <a:endParaRPr lang="en-US" sz="1800" b="0" dirty="0" smtClean="0">
              <a:solidFill>
                <a:srgbClr val="000597"/>
              </a:solidFill>
              <a:latin typeface="Trebuchet MS" charset="0"/>
            </a:endParaRPr>
          </a:p>
          <a:p>
            <a:r>
              <a:rPr lang="en-US" sz="1800" b="0" smtClean="0">
                <a:solidFill>
                  <a:srgbClr val="000597"/>
                </a:solidFill>
                <a:latin typeface="Trebuchet MS" charset="0"/>
              </a:rPr>
              <a:t>Chile / Canary </a:t>
            </a:r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Islands	</a:t>
            </a:r>
            <a:r>
              <a:rPr lang="en-US" sz="1800" b="0" dirty="0" smtClean="0">
                <a:solidFill>
                  <a:srgbClr val="000000"/>
                </a:solidFill>
                <a:latin typeface="Trebuchet MS" charset="0"/>
              </a:rPr>
              <a:t>CTA</a:t>
            </a: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Italy / US		</a:t>
            </a:r>
            <a:r>
              <a:rPr lang="en-US" sz="1800" b="0" dirty="0" smtClean="0">
                <a:solidFill>
                  <a:srgbClr val="000000"/>
                </a:solidFill>
                <a:latin typeface="Trebuchet MS" charset="0"/>
              </a:rPr>
              <a:t>VIRGO/LIGO</a:t>
            </a:r>
            <a:endParaRPr lang="en-US" sz="1800" b="0" dirty="0">
              <a:solidFill>
                <a:srgbClr val="000000"/>
              </a:solidFill>
              <a:latin typeface="Trebuchet MS" charset="0"/>
            </a:endParaRPr>
          </a:p>
          <a:p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Particle </a:t>
            </a:r>
            <a:r>
              <a:rPr lang="en-US" b="0" dirty="0">
                <a:solidFill>
                  <a:srgbClr val="ED181E"/>
                </a:solidFill>
                <a:latin typeface="Trebuchet MS" charset="0"/>
              </a:rPr>
              <a:t>physics theory and </a:t>
            </a:r>
            <a:r>
              <a:rPr lang="en-US" b="0" dirty="0" smtClean="0">
                <a:solidFill>
                  <a:srgbClr val="ED181E"/>
                </a:solidFill>
                <a:latin typeface="Trebuchet MS" charset="0"/>
              </a:rPr>
              <a:t>phenomenology</a:t>
            </a:r>
            <a:endParaRPr lang="en-US" b="0" dirty="0">
              <a:solidFill>
                <a:srgbClr val="ED181E"/>
              </a:solidFill>
              <a:latin typeface="Trebuchet MS" charset="0"/>
            </a:endParaRPr>
          </a:p>
          <a:p>
            <a:r>
              <a:rPr lang="en-US" sz="1800" b="0" dirty="0" smtClean="0">
                <a:latin typeface="Trebuchet MS" charset="0"/>
              </a:rPr>
              <a:t>			SUSY</a:t>
            </a:r>
            <a:r>
              <a:rPr lang="en-US" sz="1800" b="0" dirty="0">
                <a:latin typeface="Trebuchet MS" charset="0"/>
              </a:rPr>
              <a:t>, dark matter, </a:t>
            </a:r>
            <a:r>
              <a:rPr lang="en-US" sz="1800" b="0" dirty="0" smtClean="0">
                <a:latin typeface="Trebuchet MS" charset="0"/>
              </a:rPr>
              <a:t>QGP, QCD</a:t>
            </a:r>
            <a:r>
              <a:rPr lang="en-US" sz="1800" b="0" dirty="0">
                <a:latin typeface="Trebuchet MS" charset="0"/>
              </a:rPr>
              <a:t>, </a:t>
            </a:r>
            <a:r>
              <a:rPr lang="en-US" sz="1800" b="0" dirty="0" smtClean="0">
                <a:latin typeface="Trebuchet MS" charset="0"/>
              </a:rPr>
              <a:t>QFT</a:t>
            </a:r>
            <a:r>
              <a:rPr lang="en-US" sz="1800" b="0" dirty="0">
                <a:latin typeface="Trebuchet MS" charset="0"/>
              </a:rPr>
              <a:t>, chiral perturbation theory, neutrino physics, </a:t>
            </a:r>
            <a:r>
              <a:rPr lang="en-US" sz="1800" b="0" dirty="0" smtClean="0">
                <a:latin typeface="Trebuchet MS" charset="0"/>
              </a:rPr>
              <a:t>quantum mechanics</a:t>
            </a:r>
            <a:r>
              <a:rPr lang="en-US" sz="1800" b="0" dirty="0">
                <a:latin typeface="Trebuchet MS" charset="0"/>
              </a:rPr>
              <a:t>, gravitational </a:t>
            </a:r>
            <a:r>
              <a:rPr lang="en-US" sz="1800" b="0" dirty="0" smtClean="0">
                <a:latin typeface="Trebuchet MS" charset="0"/>
              </a:rPr>
              <a:t>physics</a:t>
            </a:r>
            <a:endParaRPr lang="en-US" b="0" dirty="0">
              <a:solidFill>
                <a:srgbClr val="3333CC"/>
              </a:solidFill>
              <a:latin typeface="Trebuchet M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2000" y="304800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C. - E. Wulz</a:t>
            </a:r>
            <a:endParaRPr lang="en-US" b="0" i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8A208E-50CC-8641-93B4-42DBDDADB4BF}" type="slidenum">
              <a:rPr lang="en-US"/>
              <a:pPr/>
              <a:t>9</a:t>
            </a:fld>
            <a:endParaRPr lang="en-US" b="0" i="0"/>
          </a:p>
        </p:txBody>
      </p:sp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rebuchet MS"/>
                <a:cs typeface="Trebuchet MS"/>
              </a:rPr>
              <a:t>R</a:t>
            </a:r>
            <a:r>
              <a:rPr lang="en-US" dirty="0" smtClean="0">
                <a:latin typeface="Helvetica"/>
                <a:cs typeface="Trebuchet MS"/>
              </a:rPr>
              <a:t>&amp;</a:t>
            </a:r>
            <a:r>
              <a:rPr lang="en-US" dirty="0" smtClean="0">
                <a:latin typeface="Trebuchet MS"/>
                <a:cs typeface="Trebuchet MS"/>
              </a:rPr>
              <a:t>D for detectors, accelerators, medical physics</a:t>
            </a:r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471044" name="Rectangle 4"/>
          <p:cNvSpPr>
            <a:spLocks noChangeArrowheads="1"/>
          </p:cNvSpPr>
          <p:nvPr/>
        </p:nvSpPr>
        <p:spPr bwMode="auto">
          <a:xfrm>
            <a:off x="819150" y="885826"/>
            <a:ext cx="893445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CERN: </a:t>
            </a:r>
            <a:r>
              <a:rPr lang="en-US" sz="1800" b="0" dirty="0">
                <a:solidFill>
                  <a:srgbClr val="000597"/>
                </a:solidFill>
                <a:latin typeface="Trebuchet MS" charset="0"/>
              </a:rPr>
              <a:t>		</a:t>
            </a:r>
            <a:r>
              <a:rPr lang="en-US" sz="1800" b="0" dirty="0">
                <a:latin typeface="Trebuchet MS" charset="0"/>
              </a:rPr>
              <a:t>Phase II LHC upgrades (CMS, ALICE </a:t>
            </a:r>
            <a:r>
              <a:rPr lang="en-US" sz="1800" b="0" dirty="0" smtClean="0">
                <a:latin typeface="Trebuchet MS" charset="0"/>
              </a:rPr>
              <a:t>Fast Interaction Trigger)</a:t>
            </a:r>
          </a:p>
          <a:p>
            <a:r>
              <a:rPr lang="en-US" sz="1800" b="0" dirty="0">
                <a:latin typeface="Trebuchet MS" charset="0"/>
              </a:rPr>
              <a:t>	</a:t>
            </a:r>
            <a:r>
              <a:rPr lang="en-US" sz="1800" b="0" dirty="0" smtClean="0">
                <a:latin typeface="Trebuchet MS" charset="0"/>
              </a:rPr>
              <a:t>	</a:t>
            </a:r>
            <a:r>
              <a:rPr lang="en-US" sz="1800" b="0" dirty="0">
                <a:solidFill>
                  <a:srgbClr val="000000"/>
                </a:solidFill>
                <a:latin typeface="Trebuchet MS" charset="0"/>
              </a:rPr>
              <a:t>RD18 (Crystal Clear</a:t>
            </a:r>
            <a:r>
              <a:rPr lang="en-US" sz="1800" b="0" dirty="0" smtClean="0">
                <a:solidFill>
                  <a:srgbClr val="000000"/>
                </a:solidFill>
                <a:latin typeface="Trebuchet MS" charset="0"/>
              </a:rPr>
              <a:t>)</a:t>
            </a:r>
          </a:p>
          <a:p>
            <a:r>
              <a:rPr lang="en-US" sz="1800" b="0" dirty="0">
                <a:solidFill>
                  <a:srgbClr val="000000"/>
                </a:solidFill>
                <a:latin typeface="Trebuchet MS" charset="0"/>
              </a:rPr>
              <a:t>	</a:t>
            </a:r>
            <a:r>
              <a:rPr lang="en-US" sz="1800" b="0" dirty="0" smtClean="0">
                <a:solidFill>
                  <a:srgbClr val="000000"/>
                </a:solidFill>
                <a:latin typeface="Trebuchet MS" charset="0"/>
              </a:rPr>
              <a:t>	</a:t>
            </a:r>
            <a:r>
              <a:rPr lang="en-US" sz="1800" b="0" dirty="0" smtClean="0">
                <a:latin typeface="Trebuchet MS" charset="0"/>
              </a:rPr>
              <a:t>RD50 </a:t>
            </a:r>
            <a:r>
              <a:rPr lang="en-US" sz="1800" b="0" dirty="0">
                <a:latin typeface="Trebuchet MS" charset="0"/>
              </a:rPr>
              <a:t>(Radiation hard Si devices for </a:t>
            </a:r>
            <a:r>
              <a:rPr lang="en-US" sz="1800" b="0" dirty="0" smtClean="0">
                <a:latin typeface="Trebuchet MS" charset="0"/>
              </a:rPr>
              <a:t>very high </a:t>
            </a:r>
            <a:r>
              <a:rPr lang="en-US" sz="1800" b="0" dirty="0">
                <a:latin typeface="Trebuchet MS" charset="0"/>
              </a:rPr>
              <a:t>luminosity </a:t>
            </a:r>
            <a:r>
              <a:rPr lang="en-US" sz="1800" b="0" dirty="0" smtClean="0">
                <a:latin typeface="Trebuchet MS" charset="0"/>
              </a:rPr>
              <a:t>colliders)</a:t>
            </a: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EU projects: </a:t>
            </a:r>
            <a:r>
              <a:rPr lang="en-US" sz="1800" b="0" dirty="0">
                <a:solidFill>
                  <a:srgbClr val="000597"/>
                </a:solidFill>
                <a:latin typeface="Trebuchet MS" charset="0"/>
              </a:rPr>
              <a:t>	</a:t>
            </a:r>
            <a:r>
              <a:rPr lang="en-US" sz="1800" b="0" dirty="0" smtClean="0">
                <a:latin typeface="Trebuchet MS" charset="0"/>
              </a:rPr>
              <a:t>AIDA</a:t>
            </a: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ILC:		</a:t>
            </a:r>
            <a:r>
              <a:rPr lang="en-US" sz="1800" b="0" dirty="0" smtClean="0">
                <a:latin typeface="Trebuchet MS" charset="0"/>
              </a:rPr>
              <a:t>ILD</a:t>
            </a: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FCC</a:t>
            </a:r>
            <a:r>
              <a:rPr lang="en-US" sz="1800" b="0" dirty="0">
                <a:solidFill>
                  <a:srgbClr val="000597"/>
                </a:solidFill>
                <a:latin typeface="Trebuchet MS" charset="0"/>
              </a:rPr>
              <a:t>:		</a:t>
            </a:r>
            <a:r>
              <a:rPr lang="en-US" sz="1800" b="0" dirty="0" smtClean="0">
                <a:latin typeface="Trebuchet MS" charset="0"/>
              </a:rPr>
              <a:t>studies</a:t>
            </a:r>
          </a:p>
          <a:p>
            <a:r>
              <a:rPr lang="en-US" sz="1800" b="0" dirty="0" err="1" smtClean="0">
                <a:solidFill>
                  <a:srgbClr val="000597"/>
                </a:solidFill>
                <a:latin typeface="Trebuchet MS" charset="0"/>
              </a:rPr>
              <a:t>Atominstitut</a:t>
            </a:r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:</a:t>
            </a:r>
            <a:r>
              <a:rPr lang="en-US" sz="1800" b="0" dirty="0">
                <a:solidFill>
                  <a:srgbClr val="000597"/>
                </a:solidFill>
                <a:latin typeface="Trebuchet MS" charset="0"/>
              </a:rPr>
              <a:t>	</a:t>
            </a:r>
            <a:r>
              <a:rPr lang="en-US" sz="1800" b="0" dirty="0" smtClean="0">
                <a:latin typeface="Trebuchet MS" charset="0"/>
              </a:rPr>
              <a:t>detector tests at nuclear reactor TRIGA Mark-II</a:t>
            </a:r>
          </a:p>
          <a:p>
            <a:r>
              <a:rPr lang="en-US" sz="1800" b="0" dirty="0" err="1" smtClean="0">
                <a:solidFill>
                  <a:srgbClr val="000597"/>
                </a:solidFill>
                <a:latin typeface="Trebuchet MS" charset="0"/>
              </a:rPr>
              <a:t>MedAustron</a:t>
            </a:r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:	</a:t>
            </a:r>
            <a:r>
              <a:rPr lang="en-US" sz="1800" b="0" dirty="0" smtClean="0">
                <a:latin typeface="Trebuchet MS" charset="0"/>
              </a:rPr>
              <a:t>physics-related projects at new ion therapy </a:t>
            </a:r>
            <a:r>
              <a:rPr lang="en-US" sz="1800" b="0" dirty="0" err="1" smtClean="0">
                <a:latin typeface="Trebuchet MS" charset="0"/>
              </a:rPr>
              <a:t>centre</a:t>
            </a:r>
            <a:endParaRPr lang="en-US" sz="1800" b="0" dirty="0" smtClean="0">
              <a:latin typeface="Trebuchet MS" charset="0"/>
            </a:endParaRP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Medical:</a:t>
            </a:r>
            <a:r>
              <a:rPr lang="en-US" sz="1800" b="0" dirty="0">
                <a:solidFill>
                  <a:srgbClr val="000597"/>
                </a:solidFill>
                <a:latin typeface="Trebuchet MS" charset="0"/>
              </a:rPr>
              <a:t>		</a:t>
            </a:r>
            <a:r>
              <a:rPr lang="en-US" sz="1800" b="0" dirty="0" smtClean="0">
                <a:latin typeface="Trebuchet MS" charset="0"/>
              </a:rPr>
              <a:t>TOF-PET</a:t>
            </a:r>
            <a:endParaRPr lang="en-US" sz="1800" b="0" dirty="0">
              <a:latin typeface="Trebuchet MS" charset="0"/>
            </a:endParaRPr>
          </a:p>
          <a:p>
            <a:r>
              <a:rPr lang="en-US" sz="1800" b="0" dirty="0" smtClean="0">
                <a:solidFill>
                  <a:srgbClr val="000597"/>
                </a:solidFill>
                <a:latin typeface="Trebuchet MS" charset="0"/>
              </a:rPr>
              <a:t>Industry:</a:t>
            </a:r>
            <a:r>
              <a:rPr lang="en-US" sz="1800" b="0" dirty="0">
                <a:solidFill>
                  <a:srgbClr val="000597"/>
                </a:solidFill>
                <a:latin typeface="Trebuchet MS" charset="0"/>
              </a:rPr>
              <a:t>		</a:t>
            </a:r>
            <a:r>
              <a:rPr lang="en-US" sz="1800" b="0" dirty="0" smtClean="0">
                <a:latin typeface="Trebuchet MS" charset="0"/>
              </a:rPr>
              <a:t>Silicon sensors, HV/HR sensors,  </a:t>
            </a:r>
            <a:r>
              <a:rPr lang="mr-IN" sz="1800" b="0" dirty="0" smtClean="0">
                <a:latin typeface="Trebuchet MS" charset="0"/>
              </a:rPr>
              <a:t>…</a:t>
            </a:r>
            <a:endParaRPr lang="en-US" sz="1800" b="0" dirty="0">
              <a:latin typeface="Trebuchet MS" charset="0"/>
            </a:endParaRPr>
          </a:p>
          <a:p>
            <a:endParaRPr lang="en-US" sz="1800" b="0" dirty="0">
              <a:latin typeface="Trebuchet MS" charset="0"/>
            </a:endParaRPr>
          </a:p>
          <a:p>
            <a:endParaRPr lang="en-US" sz="1800" b="0" dirty="0" smtClean="0">
              <a:latin typeface="Trebuchet MS" charset="0"/>
            </a:endParaRPr>
          </a:p>
        </p:txBody>
      </p:sp>
      <p:pic>
        <p:nvPicPr>
          <p:cNvPr id="3" name="Picture 2" descr="IMG_134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0" y="3778249"/>
            <a:ext cx="3530598" cy="26479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663" y="4749801"/>
            <a:ext cx="4065538" cy="1675002"/>
          </a:xfrm>
          <a:prstGeom prst="rect">
            <a:avLst/>
          </a:prstGeom>
        </p:spPr>
      </p:pic>
      <p:pic>
        <p:nvPicPr>
          <p:cNvPr id="9" name="Picture 8" descr="Infineon_Logo.jpg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77764" y1="47144" x2="77764" y2="47144"/>
                        <a14:foregroundMark x1="64718" y1="50726" x2="64718" y2="50726"/>
                        <a14:foregroundMark x1="55400" y1="51985" x2="55400" y2="51985"/>
                        <a14:foregroundMark x1="42609" y1="45886" x2="42609" y2="45886"/>
                        <a14:foregroundMark x1="42355" y1="27009" x2="42355" y2="27009"/>
                        <a14:foregroundMark x1="35451" y1="28848" x2="35451" y2="28848"/>
                        <a14:foregroundMark x1="27997" y1="44627" x2="27997" y2="44627"/>
                        <a14:foregroundMark x1="16815" y1="17328" x2="16815" y2="17328"/>
                        <a14:foregroundMark x1="16518" y1="39206" x2="16518" y2="39206"/>
                        <a14:foregroundMark x1="26133" y1="8809" x2="26133" y2="8809"/>
                        <a14:foregroundMark x1="4828" y1="34366" x2="4828" y2="34366"/>
                        <a14:foregroundMark x1="5633" y1="55566" x2="5633" y2="55566"/>
                        <a14:foregroundMark x1="89750" y1="81801" x2="89750" y2="81801"/>
                        <a14:foregroundMark x1="91868" y1="79380" x2="99068" y2="690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982" y="3997548"/>
            <a:ext cx="1481218" cy="6480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1" descr="1443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400" y="3155692"/>
            <a:ext cx="2349500" cy="62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1689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" b="1" i="0" u="none" strike="noStrike" cap="none" normalizeH="0" baseline="0">
            <a:ln>
              <a:noFill/>
            </a:ln>
            <a:solidFill>
              <a:srgbClr val="0033CC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" b="1" i="0" u="none" strike="noStrike" cap="none" normalizeH="0" baseline="0">
            <a:ln>
              <a:noFill/>
            </a:ln>
            <a:solidFill>
              <a:srgbClr val="0033CC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Office\Vorlagen\Leere Präsentation.pot</Template>
  <TotalTime>17520</TotalTime>
  <Words>1834</Words>
  <Application>Microsoft Macintosh PowerPoint</Application>
  <PresentationFormat>A4 Paper (210x297 mm)</PresentationFormat>
  <Paragraphs>564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Leere Präsentation</vt:lpstr>
      <vt:lpstr>PowerPoint Presentation</vt:lpstr>
      <vt:lpstr>Basic information about Austria</vt:lpstr>
      <vt:lpstr>R&amp;D expenditure over time</vt:lpstr>
      <vt:lpstr>R&amp;D expenditure country comparison</vt:lpstr>
      <vt:lpstr>Universities, non-university institutions</vt:lpstr>
      <vt:lpstr>Research groups</vt:lpstr>
      <vt:lpstr>  Particle physics group</vt:lpstr>
      <vt:lpstr>Research projects</vt:lpstr>
      <vt:lpstr>R&amp;D for detectors, accelerators, medical physics</vt:lpstr>
      <vt:lpstr>Principal funding resources</vt:lpstr>
      <vt:lpstr>Other funding resources</vt:lpstr>
      <vt:lpstr>Resources summary</vt:lpstr>
      <vt:lpstr>Physics education</vt:lpstr>
      <vt:lpstr>Conferences and schools</vt:lpstr>
      <vt:lpstr>Outreach</vt:lpstr>
      <vt:lpstr>Future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Wulz</dc:creator>
  <cp:keywords/>
  <dc:description/>
  <cp:lastModifiedBy>Claudia-Elisabeth Wulz</cp:lastModifiedBy>
  <cp:revision>738</cp:revision>
  <cp:lastPrinted>2008-11-28T10:06:13Z</cp:lastPrinted>
  <dcterms:created xsi:type="dcterms:W3CDTF">2002-11-04T20:59:12Z</dcterms:created>
  <dcterms:modified xsi:type="dcterms:W3CDTF">2018-04-06T13:44:31Z</dcterms:modified>
  <cp:category/>
</cp:coreProperties>
</file>