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handoutMasterIdLst>
    <p:handoutMasterId r:id="rId61"/>
  </p:handoutMasterIdLst>
  <p:sldIdLst>
    <p:sldId id="886" r:id="rId2"/>
    <p:sldId id="975" r:id="rId3"/>
    <p:sldId id="1033" r:id="rId4"/>
    <p:sldId id="1050" r:id="rId5"/>
    <p:sldId id="1030" r:id="rId6"/>
    <p:sldId id="1032" r:id="rId7"/>
    <p:sldId id="984" r:id="rId8"/>
    <p:sldId id="979" r:id="rId9"/>
    <p:sldId id="980" r:id="rId10"/>
    <p:sldId id="985" r:id="rId11"/>
    <p:sldId id="988" r:id="rId12"/>
    <p:sldId id="989" r:id="rId13"/>
    <p:sldId id="990" r:id="rId14"/>
    <p:sldId id="991" r:id="rId15"/>
    <p:sldId id="992" r:id="rId16"/>
    <p:sldId id="1025" r:id="rId17"/>
    <p:sldId id="996" r:id="rId18"/>
    <p:sldId id="1023" r:id="rId19"/>
    <p:sldId id="1022" r:id="rId20"/>
    <p:sldId id="977" r:id="rId21"/>
    <p:sldId id="1035" r:id="rId22"/>
    <p:sldId id="1034" r:id="rId23"/>
    <p:sldId id="1039" r:id="rId24"/>
    <p:sldId id="1026" r:id="rId25"/>
    <p:sldId id="1037" r:id="rId26"/>
    <p:sldId id="1038" r:id="rId27"/>
    <p:sldId id="1027" r:id="rId28"/>
    <p:sldId id="1040" r:id="rId29"/>
    <p:sldId id="1041" r:id="rId30"/>
    <p:sldId id="1043" r:id="rId31"/>
    <p:sldId id="1045" r:id="rId32"/>
    <p:sldId id="1044" r:id="rId33"/>
    <p:sldId id="1002" r:id="rId34"/>
    <p:sldId id="1004" r:id="rId35"/>
    <p:sldId id="1005" r:id="rId36"/>
    <p:sldId id="1047" r:id="rId37"/>
    <p:sldId id="1007" r:id="rId38"/>
    <p:sldId id="1001" r:id="rId39"/>
    <p:sldId id="1053" r:id="rId40"/>
    <p:sldId id="999" r:id="rId41"/>
    <p:sldId id="1052" r:id="rId42"/>
    <p:sldId id="1051" r:id="rId43"/>
    <p:sldId id="997" r:id="rId44"/>
    <p:sldId id="982" r:id="rId45"/>
    <p:sldId id="1013" r:id="rId46"/>
    <p:sldId id="1009" r:id="rId47"/>
    <p:sldId id="1014" r:id="rId48"/>
    <p:sldId id="1012" r:id="rId49"/>
    <p:sldId id="1015" r:id="rId50"/>
    <p:sldId id="1011" r:id="rId51"/>
    <p:sldId id="1010" r:id="rId52"/>
    <p:sldId id="1017" r:id="rId53"/>
    <p:sldId id="1019" r:id="rId54"/>
    <p:sldId id="1018" r:id="rId55"/>
    <p:sldId id="1054" r:id="rId56"/>
    <p:sldId id="973" r:id="rId57"/>
    <p:sldId id="1046" r:id="rId58"/>
    <p:sldId id="1049" r:id="rId59"/>
  </p:sldIdLst>
  <p:sldSz cx="9144000" cy="6858000" type="screen4x3"/>
  <p:notesSz cx="9928225" cy="6797675"/>
  <p:defaultTextStyle>
    <a:defPPr>
      <a:defRPr lang="zh-CN"/>
    </a:defPPr>
    <a:lvl1pPr algn="r" rtl="0" fontAlgn="base">
      <a:spcBef>
        <a:spcPct val="0"/>
      </a:spcBef>
      <a:spcAft>
        <a:spcPct val="0"/>
      </a:spcAft>
      <a:defRPr kumimoji="1" sz="2000" kern="1200">
        <a:solidFill>
          <a:schemeClr val="tx1"/>
        </a:solidFill>
        <a:latin typeface="Times New Roman" pitchFamily="18" charset="0"/>
        <a:ea typeface="宋体" pitchFamily="2" charset="-122"/>
        <a:cs typeface="+mn-cs"/>
      </a:defRPr>
    </a:lvl1pPr>
    <a:lvl2pPr marL="457200" algn="r" rtl="0" fontAlgn="base">
      <a:spcBef>
        <a:spcPct val="0"/>
      </a:spcBef>
      <a:spcAft>
        <a:spcPct val="0"/>
      </a:spcAft>
      <a:defRPr kumimoji="1" sz="2000" kern="1200">
        <a:solidFill>
          <a:schemeClr val="tx1"/>
        </a:solidFill>
        <a:latin typeface="Times New Roman" pitchFamily="18" charset="0"/>
        <a:ea typeface="宋体" pitchFamily="2" charset="-122"/>
        <a:cs typeface="+mn-cs"/>
      </a:defRPr>
    </a:lvl2pPr>
    <a:lvl3pPr marL="914400" algn="r" rtl="0" fontAlgn="base">
      <a:spcBef>
        <a:spcPct val="0"/>
      </a:spcBef>
      <a:spcAft>
        <a:spcPct val="0"/>
      </a:spcAft>
      <a:defRPr kumimoji="1" sz="2000" kern="1200">
        <a:solidFill>
          <a:schemeClr val="tx1"/>
        </a:solidFill>
        <a:latin typeface="Times New Roman" pitchFamily="18" charset="0"/>
        <a:ea typeface="宋体" pitchFamily="2" charset="-122"/>
        <a:cs typeface="+mn-cs"/>
      </a:defRPr>
    </a:lvl3pPr>
    <a:lvl4pPr marL="1371600" algn="r" rtl="0" fontAlgn="base">
      <a:spcBef>
        <a:spcPct val="0"/>
      </a:spcBef>
      <a:spcAft>
        <a:spcPct val="0"/>
      </a:spcAft>
      <a:defRPr kumimoji="1" sz="2000" kern="1200">
        <a:solidFill>
          <a:schemeClr val="tx1"/>
        </a:solidFill>
        <a:latin typeface="Times New Roman" pitchFamily="18" charset="0"/>
        <a:ea typeface="宋体" pitchFamily="2" charset="-122"/>
        <a:cs typeface="+mn-cs"/>
      </a:defRPr>
    </a:lvl4pPr>
    <a:lvl5pPr marL="1828800" algn="r" rtl="0" fontAlgn="base">
      <a:spcBef>
        <a:spcPct val="0"/>
      </a:spcBef>
      <a:spcAft>
        <a:spcPct val="0"/>
      </a:spcAft>
      <a:defRPr kumimoji="1" sz="20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0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0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0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000" kern="1200">
        <a:solidFill>
          <a:schemeClr val="tx1"/>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CC66"/>
    <a:srgbClr val="CCFFCC"/>
    <a:srgbClr val="CC00CC"/>
    <a:srgbClr val="CCECFF"/>
    <a:srgbClr val="FFFF99"/>
    <a:srgbClr val="339933"/>
    <a:srgbClr val="FFCCCC"/>
    <a:srgbClr val="FFCCFF"/>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53" autoAdjust="0"/>
    <p:restoredTop sz="99612" autoAdjust="0"/>
  </p:normalViewPr>
  <p:slideViewPr>
    <p:cSldViewPr>
      <p:cViewPr varScale="1">
        <p:scale>
          <a:sx n="71" d="100"/>
          <a:sy n="71" d="100"/>
        </p:scale>
        <p:origin x="1125"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3538" name="Rectangle 1026"/>
          <p:cNvSpPr>
            <a:spLocks noGrp="1" noChangeArrowheads="1"/>
          </p:cNvSpPr>
          <p:nvPr>
            <p:ph type="hdr" sz="quarter"/>
          </p:nvPr>
        </p:nvSpPr>
        <p:spPr bwMode="auto">
          <a:xfrm>
            <a:off x="2" y="1"/>
            <a:ext cx="4301702" cy="339416"/>
          </a:xfrm>
          <a:prstGeom prst="rect">
            <a:avLst/>
          </a:prstGeom>
          <a:noFill/>
          <a:ln w="9525">
            <a:noFill/>
            <a:miter lim="800000"/>
            <a:headEnd/>
            <a:tailEnd/>
          </a:ln>
          <a:effectLst/>
        </p:spPr>
        <p:txBody>
          <a:bodyPr vert="horz" wrap="square" lIns="93290" tIns="46645" rIns="93290" bIns="46645" numCol="1" anchor="t" anchorCtr="0" compatLnSpc="1">
            <a:prstTxWarp prst="textNoShape">
              <a:avLst/>
            </a:prstTxWarp>
          </a:bodyPr>
          <a:lstStyle>
            <a:lvl1pPr algn="l" defTabSz="933652">
              <a:defRPr sz="1200"/>
            </a:lvl1pPr>
          </a:lstStyle>
          <a:p>
            <a:endParaRPr lang="en-US" altLang="zh-CN"/>
          </a:p>
        </p:txBody>
      </p:sp>
      <p:sp>
        <p:nvSpPr>
          <p:cNvPr id="193539" name="Rectangle 1027"/>
          <p:cNvSpPr>
            <a:spLocks noGrp="1" noChangeArrowheads="1"/>
          </p:cNvSpPr>
          <p:nvPr>
            <p:ph type="dt" sz="quarter" idx="1"/>
          </p:nvPr>
        </p:nvSpPr>
        <p:spPr bwMode="auto">
          <a:xfrm>
            <a:off x="5626524" y="1"/>
            <a:ext cx="4301702" cy="339416"/>
          </a:xfrm>
          <a:prstGeom prst="rect">
            <a:avLst/>
          </a:prstGeom>
          <a:noFill/>
          <a:ln w="9525">
            <a:noFill/>
            <a:miter lim="800000"/>
            <a:headEnd/>
            <a:tailEnd/>
          </a:ln>
          <a:effectLst/>
        </p:spPr>
        <p:txBody>
          <a:bodyPr vert="horz" wrap="square" lIns="93290" tIns="46645" rIns="93290" bIns="46645" numCol="1" anchor="t" anchorCtr="0" compatLnSpc="1">
            <a:prstTxWarp prst="textNoShape">
              <a:avLst/>
            </a:prstTxWarp>
          </a:bodyPr>
          <a:lstStyle>
            <a:lvl1pPr defTabSz="933652">
              <a:defRPr sz="1200"/>
            </a:lvl1pPr>
          </a:lstStyle>
          <a:p>
            <a:endParaRPr lang="en-US" altLang="zh-CN"/>
          </a:p>
        </p:txBody>
      </p:sp>
      <p:sp>
        <p:nvSpPr>
          <p:cNvPr id="193540" name="Rectangle 1028"/>
          <p:cNvSpPr>
            <a:spLocks noGrp="1" noChangeArrowheads="1"/>
          </p:cNvSpPr>
          <p:nvPr>
            <p:ph type="ftr" sz="quarter" idx="2"/>
          </p:nvPr>
        </p:nvSpPr>
        <p:spPr bwMode="auto">
          <a:xfrm>
            <a:off x="2" y="6458260"/>
            <a:ext cx="4301702" cy="339416"/>
          </a:xfrm>
          <a:prstGeom prst="rect">
            <a:avLst/>
          </a:prstGeom>
          <a:noFill/>
          <a:ln w="9525">
            <a:noFill/>
            <a:miter lim="800000"/>
            <a:headEnd/>
            <a:tailEnd/>
          </a:ln>
          <a:effectLst/>
        </p:spPr>
        <p:txBody>
          <a:bodyPr vert="horz" wrap="square" lIns="93290" tIns="46645" rIns="93290" bIns="46645" numCol="1" anchor="b" anchorCtr="0" compatLnSpc="1">
            <a:prstTxWarp prst="textNoShape">
              <a:avLst/>
            </a:prstTxWarp>
          </a:bodyPr>
          <a:lstStyle>
            <a:lvl1pPr algn="l" defTabSz="933652">
              <a:defRPr sz="1200"/>
            </a:lvl1pPr>
          </a:lstStyle>
          <a:p>
            <a:endParaRPr lang="en-US" altLang="zh-CN"/>
          </a:p>
        </p:txBody>
      </p:sp>
      <p:sp>
        <p:nvSpPr>
          <p:cNvPr id="193541" name="Rectangle 1029"/>
          <p:cNvSpPr>
            <a:spLocks noGrp="1" noChangeArrowheads="1"/>
          </p:cNvSpPr>
          <p:nvPr>
            <p:ph type="sldNum" sz="quarter" idx="3"/>
          </p:nvPr>
        </p:nvSpPr>
        <p:spPr bwMode="auto">
          <a:xfrm>
            <a:off x="5626524" y="6458260"/>
            <a:ext cx="4301702" cy="339416"/>
          </a:xfrm>
          <a:prstGeom prst="rect">
            <a:avLst/>
          </a:prstGeom>
          <a:noFill/>
          <a:ln w="9525">
            <a:noFill/>
            <a:miter lim="800000"/>
            <a:headEnd/>
            <a:tailEnd/>
          </a:ln>
          <a:effectLst/>
        </p:spPr>
        <p:txBody>
          <a:bodyPr vert="horz" wrap="square" lIns="93290" tIns="46645" rIns="93290" bIns="46645" numCol="1" anchor="b" anchorCtr="0" compatLnSpc="1">
            <a:prstTxWarp prst="textNoShape">
              <a:avLst/>
            </a:prstTxWarp>
          </a:bodyPr>
          <a:lstStyle>
            <a:lvl1pPr defTabSz="933652">
              <a:defRPr sz="1200"/>
            </a:lvl1pPr>
          </a:lstStyle>
          <a:p>
            <a:fld id="{68C6E874-DFB3-4A49-BCFE-8F9A8CA58312}" type="slidenum">
              <a:rPr lang="en-US" altLang="zh-CN"/>
              <a:pPr/>
              <a:t>‹#›</a:t>
            </a:fld>
            <a:endParaRPr lang="en-US" altLang="zh-CN"/>
          </a:p>
        </p:txBody>
      </p:sp>
    </p:spTree>
    <p:extLst>
      <p:ext uri="{BB962C8B-B14F-4D97-AF65-F5344CB8AC3E}">
        <p14:creationId xmlns:p14="http://schemas.microsoft.com/office/powerpoint/2010/main" val="297018471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2" y="1"/>
            <a:ext cx="4301702" cy="339416"/>
          </a:xfrm>
          <a:prstGeom prst="rect">
            <a:avLst/>
          </a:prstGeom>
          <a:noFill/>
          <a:ln w="9525">
            <a:noFill/>
            <a:miter lim="800000"/>
            <a:headEnd/>
            <a:tailEnd/>
          </a:ln>
          <a:effectLst/>
        </p:spPr>
        <p:txBody>
          <a:bodyPr vert="horz" wrap="square" lIns="93290" tIns="46645" rIns="93290" bIns="46645" numCol="1" anchor="t" anchorCtr="0" compatLnSpc="1">
            <a:prstTxWarp prst="textNoShape">
              <a:avLst/>
            </a:prstTxWarp>
          </a:bodyPr>
          <a:lstStyle>
            <a:lvl1pPr algn="l" defTabSz="933652">
              <a:defRPr sz="1200"/>
            </a:lvl1pPr>
          </a:lstStyle>
          <a:p>
            <a:endParaRPr lang="en-US" altLang="zh-CN"/>
          </a:p>
        </p:txBody>
      </p:sp>
      <p:sp>
        <p:nvSpPr>
          <p:cNvPr id="5123" name="Rectangle 3"/>
          <p:cNvSpPr>
            <a:spLocks noGrp="1" noChangeArrowheads="1"/>
          </p:cNvSpPr>
          <p:nvPr>
            <p:ph type="dt" idx="1"/>
          </p:nvPr>
        </p:nvSpPr>
        <p:spPr bwMode="auto">
          <a:xfrm>
            <a:off x="5626524" y="1"/>
            <a:ext cx="4301702" cy="339416"/>
          </a:xfrm>
          <a:prstGeom prst="rect">
            <a:avLst/>
          </a:prstGeom>
          <a:noFill/>
          <a:ln w="9525">
            <a:noFill/>
            <a:miter lim="800000"/>
            <a:headEnd/>
            <a:tailEnd/>
          </a:ln>
          <a:effectLst/>
        </p:spPr>
        <p:txBody>
          <a:bodyPr vert="horz" wrap="square" lIns="93290" tIns="46645" rIns="93290" bIns="46645" numCol="1" anchor="t" anchorCtr="0" compatLnSpc="1">
            <a:prstTxWarp prst="textNoShape">
              <a:avLst/>
            </a:prstTxWarp>
          </a:bodyPr>
          <a:lstStyle>
            <a:lvl1pPr defTabSz="933652">
              <a:defRPr sz="1200"/>
            </a:lvl1pPr>
          </a:lstStyle>
          <a:p>
            <a:endParaRPr lang="en-US" altLang="zh-CN"/>
          </a:p>
        </p:txBody>
      </p:sp>
      <p:sp>
        <p:nvSpPr>
          <p:cNvPr id="56324" name="Rectangle 4"/>
          <p:cNvSpPr>
            <a:spLocks noGrp="1" noRot="1" noChangeAspect="1" noChangeArrowheads="1" noTextEdit="1"/>
          </p:cNvSpPr>
          <p:nvPr>
            <p:ph type="sldImg" idx="2"/>
          </p:nvPr>
        </p:nvSpPr>
        <p:spPr bwMode="auto">
          <a:xfrm>
            <a:off x="3262313" y="509588"/>
            <a:ext cx="3398837" cy="2549525"/>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1324834" y="3229135"/>
            <a:ext cx="7278574" cy="3058251"/>
          </a:xfrm>
          <a:prstGeom prst="rect">
            <a:avLst/>
          </a:prstGeom>
          <a:noFill/>
          <a:ln w="9525">
            <a:noFill/>
            <a:miter lim="800000"/>
            <a:headEnd/>
            <a:tailEnd/>
          </a:ln>
          <a:effectLst/>
        </p:spPr>
        <p:txBody>
          <a:bodyPr vert="horz" wrap="square" lIns="93290" tIns="46645" rIns="93290" bIns="4664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126" name="Rectangle 6"/>
          <p:cNvSpPr>
            <a:spLocks noGrp="1" noChangeArrowheads="1"/>
          </p:cNvSpPr>
          <p:nvPr>
            <p:ph type="ftr" sz="quarter" idx="4"/>
          </p:nvPr>
        </p:nvSpPr>
        <p:spPr bwMode="auto">
          <a:xfrm>
            <a:off x="2" y="6458260"/>
            <a:ext cx="4301702" cy="339416"/>
          </a:xfrm>
          <a:prstGeom prst="rect">
            <a:avLst/>
          </a:prstGeom>
          <a:noFill/>
          <a:ln w="9525">
            <a:noFill/>
            <a:miter lim="800000"/>
            <a:headEnd/>
            <a:tailEnd/>
          </a:ln>
          <a:effectLst/>
        </p:spPr>
        <p:txBody>
          <a:bodyPr vert="horz" wrap="square" lIns="93290" tIns="46645" rIns="93290" bIns="46645" numCol="1" anchor="b" anchorCtr="0" compatLnSpc="1">
            <a:prstTxWarp prst="textNoShape">
              <a:avLst/>
            </a:prstTxWarp>
          </a:bodyPr>
          <a:lstStyle>
            <a:lvl1pPr algn="l" defTabSz="933652">
              <a:defRPr sz="1200"/>
            </a:lvl1pPr>
          </a:lstStyle>
          <a:p>
            <a:endParaRPr lang="en-US" altLang="zh-CN"/>
          </a:p>
        </p:txBody>
      </p:sp>
      <p:sp>
        <p:nvSpPr>
          <p:cNvPr id="5127" name="Rectangle 7"/>
          <p:cNvSpPr>
            <a:spLocks noGrp="1" noChangeArrowheads="1"/>
          </p:cNvSpPr>
          <p:nvPr>
            <p:ph type="sldNum" sz="quarter" idx="5"/>
          </p:nvPr>
        </p:nvSpPr>
        <p:spPr bwMode="auto">
          <a:xfrm>
            <a:off x="5626524" y="6458260"/>
            <a:ext cx="4301702" cy="339416"/>
          </a:xfrm>
          <a:prstGeom prst="rect">
            <a:avLst/>
          </a:prstGeom>
          <a:noFill/>
          <a:ln w="9525">
            <a:noFill/>
            <a:miter lim="800000"/>
            <a:headEnd/>
            <a:tailEnd/>
          </a:ln>
          <a:effectLst/>
        </p:spPr>
        <p:txBody>
          <a:bodyPr vert="horz" wrap="square" lIns="93290" tIns="46645" rIns="93290" bIns="46645" numCol="1" anchor="b" anchorCtr="0" compatLnSpc="1">
            <a:prstTxWarp prst="textNoShape">
              <a:avLst/>
            </a:prstTxWarp>
          </a:bodyPr>
          <a:lstStyle>
            <a:lvl1pPr defTabSz="933652">
              <a:defRPr sz="1200"/>
            </a:lvl1pPr>
          </a:lstStyle>
          <a:p>
            <a:fld id="{D0B4387F-57BD-4908-A6D3-257DBB6E4369}" type="slidenum">
              <a:rPr lang="en-US" altLang="zh-CN"/>
              <a:pPr/>
              <a:t>‹#›</a:t>
            </a:fld>
            <a:endParaRPr lang="en-US" altLang="zh-CN"/>
          </a:p>
        </p:txBody>
      </p:sp>
    </p:spTree>
    <p:extLst>
      <p:ext uri="{BB962C8B-B14F-4D97-AF65-F5344CB8AC3E}">
        <p14:creationId xmlns:p14="http://schemas.microsoft.com/office/powerpoint/2010/main" val="520162799"/>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smtClean="0"/>
          </a:p>
        </p:txBody>
      </p:sp>
    </p:spTree>
    <p:extLst>
      <p:ext uri="{BB962C8B-B14F-4D97-AF65-F5344CB8AC3E}">
        <p14:creationId xmlns:p14="http://schemas.microsoft.com/office/powerpoint/2010/main" val="411219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7316738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921297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865410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6095042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305311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8880013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513644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2170616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312243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1828386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41195686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8705619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453832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1967461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9450734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5474796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15529580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6844385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8664227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0766451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384229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2035557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4275975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10650223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18418401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11543324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759112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2540239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7443487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1451863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40802333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810190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92188516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8121324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12792462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5686528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4529300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3385425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15198529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8453175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2136482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4095965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935275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87583925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107204658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70742708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endParaRPr lang="en-US" smtClean="0"/>
          </a:p>
        </p:txBody>
      </p:sp>
    </p:spTree>
    <p:extLst>
      <p:ext uri="{BB962C8B-B14F-4D97-AF65-F5344CB8AC3E}">
        <p14:creationId xmlns:p14="http://schemas.microsoft.com/office/powerpoint/2010/main" val="325024261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72571092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endParaRPr lang="en-US" smtClean="0"/>
          </a:p>
        </p:txBody>
      </p:sp>
    </p:spTree>
    <p:extLst>
      <p:ext uri="{BB962C8B-B14F-4D97-AF65-F5344CB8AC3E}">
        <p14:creationId xmlns:p14="http://schemas.microsoft.com/office/powerpoint/2010/main" val="299851798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07040263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endParaRPr lang="en-US" smtClean="0"/>
          </a:p>
        </p:txBody>
      </p:sp>
    </p:spTree>
    <p:extLst>
      <p:ext uri="{BB962C8B-B14F-4D97-AF65-F5344CB8AC3E}">
        <p14:creationId xmlns:p14="http://schemas.microsoft.com/office/powerpoint/2010/main" val="31902144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18846073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989533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2397375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3394350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626412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3271838" y="509588"/>
            <a:ext cx="3398837" cy="2549525"/>
          </a:xfrm>
          <a:solidFill>
            <a:srgbClr val="FFFFFF"/>
          </a:solidFill>
          <a:ln/>
        </p:spPr>
      </p:sp>
      <p:sp>
        <p:nvSpPr>
          <p:cNvPr id="51203" name="Rectangle 3"/>
          <p:cNvSpPr>
            <a:spLocks noGrp="1" noChangeArrowheads="1"/>
          </p:cNvSpPr>
          <p:nvPr>
            <p:ph type="body" idx="1"/>
          </p:nvPr>
        </p:nvSpPr>
        <p:spPr>
          <a:xfrm>
            <a:off x="993722" y="3229360"/>
            <a:ext cx="7940782" cy="3058722"/>
          </a:xfrm>
          <a:solidFill>
            <a:srgbClr val="FFFFFF"/>
          </a:solidFill>
          <a:ln>
            <a:solidFill>
              <a:srgbClr val="000000"/>
            </a:solidFill>
          </a:ln>
        </p:spPr>
        <p:txBody>
          <a:bodyPr lIns="92394" tIns="46197" rIns="92394" bIns="46197"/>
          <a:lstStyle/>
          <a:p>
            <a:endParaRPr lang="zh-CN" altLang="en-US" smtClean="0"/>
          </a:p>
        </p:txBody>
      </p:sp>
    </p:spTree>
    <p:extLst>
      <p:ext uri="{BB962C8B-B14F-4D97-AF65-F5344CB8AC3E}">
        <p14:creationId xmlns:p14="http://schemas.microsoft.com/office/powerpoint/2010/main" val="1825264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195B0841-21C4-42A5-8FFD-1A1ED8796B51}" type="slidenum">
              <a:rPr lang="en-US" altLang="zh-CN"/>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6112201E-31C4-42F0-A915-EC5CA84CD4A5}" type="slidenum">
              <a:rPr lang="en-US" altLang="zh-CN"/>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844F1242-8E94-4BC3-9D27-44D4CF671F59}" type="slidenum">
              <a:rPr lang="en-US" altLang="zh-CN"/>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endParaRPr lang="en-US" altLang="zh-CN"/>
          </a:p>
        </p:txBody>
      </p:sp>
      <p:sp>
        <p:nvSpPr>
          <p:cNvPr id="7" name="Rectangle 5"/>
          <p:cNvSpPr>
            <a:spLocks noGrp="1" noChangeArrowheads="1"/>
          </p:cNvSpPr>
          <p:nvPr>
            <p:ph type="ftr" sz="quarter" idx="11"/>
          </p:nvPr>
        </p:nvSpPr>
        <p:spPr>
          <a:ln/>
        </p:spPr>
        <p:txBody>
          <a:bodyPr/>
          <a:lstStyle>
            <a:lvl1pPr>
              <a:defRPr/>
            </a:lvl1pPr>
          </a:lstStyle>
          <a:p>
            <a:endParaRPr lang="en-US" altLang="zh-CN"/>
          </a:p>
        </p:txBody>
      </p:sp>
      <p:sp>
        <p:nvSpPr>
          <p:cNvPr id="8" name="Rectangle 6"/>
          <p:cNvSpPr>
            <a:spLocks noGrp="1" noChangeArrowheads="1"/>
          </p:cNvSpPr>
          <p:nvPr>
            <p:ph type="sldNum" sz="quarter" idx="12"/>
          </p:nvPr>
        </p:nvSpPr>
        <p:spPr>
          <a:ln/>
        </p:spPr>
        <p:txBody>
          <a:bodyPr/>
          <a:lstStyle>
            <a:lvl1pPr>
              <a:defRPr/>
            </a:lvl1pPr>
          </a:lstStyle>
          <a:p>
            <a:fld id="{1BF3A9AB-A3B6-4FC6-91B8-05319890BC98}" type="slidenum">
              <a:rPr lang="en-US" altLang="zh-CN"/>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ltLang="zh-CN"/>
          </a:p>
        </p:txBody>
      </p:sp>
      <p:sp>
        <p:nvSpPr>
          <p:cNvPr id="8" name="Rectangle 5"/>
          <p:cNvSpPr>
            <a:spLocks noGrp="1" noChangeArrowheads="1"/>
          </p:cNvSpPr>
          <p:nvPr>
            <p:ph type="ftr" sz="quarter" idx="11"/>
          </p:nvPr>
        </p:nvSpPr>
        <p:spPr>
          <a:ln/>
        </p:spPr>
        <p:txBody>
          <a:bodyPr/>
          <a:lstStyle>
            <a:lvl1pPr>
              <a:defRPr/>
            </a:lvl1pPr>
          </a:lstStyle>
          <a:p>
            <a:endParaRPr lang="en-US" altLang="zh-CN"/>
          </a:p>
        </p:txBody>
      </p:sp>
      <p:sp>
        <p:nvSpPr>
          <p:cNvPr id="9" name="Rectangle 6"/>
          <p:cNvSpPr>
            <a:spLocks noGrp="1" noChangeArrowheads="1"/>
          </p:cNvSpPr>
          <p:nvPr>
            <p:ph type="sldNum" sz="quarter" idx="12"/>
          </p:nvPr>
        </p:nvSpPr>
        <p:spPr>
          <a:ln/>
        </p:spPr>
        <p:txBody>
          <a:bodyPr/>
          <a:lstStyle>
            <a:lvl1pPr>
              <a:defRPr/>
            </a:lvl1pPr>
          </a:lstStyle>
          <a:p>
            <a:fld id="{C7C17F7C-7AA8-4A1E-BF90-8F895A0EAF78}"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3883319C-099A-452C-A4AA-53F1985A434B}" type="slidenum">
              <a:rPr lang="en-US" altLang="zh-CN"/>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DBE998B3-D3ED-4FC1-8E28-FF13DE39F812}" type="slidenum">
              <a:rPr lang="en-US" altLang="zh-CN"/>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ltLang="zh-CN"/>
          </a:p>
        </p:txBody>
      </p:sp>
      <p:sp>
        <p:nvSpPr>
          <p:cNvPr id="6" name="Rectangle 5"/>
          <p:cNvSpPr>
            <a:spLocks noGrp="1" noChangeArrowheads="1"/>
          </p:cNvSpPr>
          <p:nvPr>
            <p:ph type="ftr" sz="quarter" idx="11"/>
          </p:nvPr>
        </p:nvSpPr>
        <p:spPr>
          <a:ln/>
        </p:spPr>
        <p:txBody>
          <a:bodyPr/>
          <a:lstStyle>
            <a:lvl1pPr>
              <a:defRPr/>
            </a:lvl1pPr>
          </a:lstStyle>
          <a:p>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45BE2636-4187-4483-843D-2C2EAC4C3B24}" type="slidenum">
              <a:rPr lang="en-US" altLang="zh-CN"/>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ltLang="zh-CN"/>
          </a:p>
        </p:txBody>
      </p:sp>
      <p:sp>
        <p:nvSpPr>
          <p:cNvPr id="8" name="Rectangle 5"/>
          <p:cNvSpPr>
            <a:spLocks noGrp="1" noChangeArrowheads="1"/>
          </p:cNvSpPr>
          <p:nvPr>
            <p:ph type="ftr" sz="quarter" idx="11"/>
          </p:nvPr>
        </p:nvSpPr>
        <p:spPr>
          <a:ln/>
        </p:spPr>
        <p:txBody>
          <a:bodyPr/>
          <a:lstStyle>
            <a:lvl1pPr>
              <a:defRPr/>
            </a:lvl1pPr>
          </a:lstStyle>
          <a:p>
            <a:endParaRPr lang="en-US" altLang="zh-CN"/>
          </a:p>
        </p:txBody>
      </p:sp>
      <p:sp>
        <p:nvSpPr>
          <p:cNvPr id="9" name="Rectangle 6"/>
          <p:cNvSpPr>
            <a:spLocks noGrp="1" noChangeArrowheads="1"/>
          </p:cNvSpPr>
          <p:nvPr>
            <p:ph type="sldNum" sz="quarter" idx="12"/>
          </p:nvPr>
        </p:nvSpPr>
        <p:spPr>
          <a:ln/>
        </p:spPr>
        <p:txBody>
          <a:bodyPr/>
          <a:lstStyle>
            <a:lvl1pPr>
              <a:defRPr/>
            </a:lvl1pPr>
          </a:lstStyle>
          <a:p>
            <a:fld id="{401AD4D7-D0E4-41FC-8A30-5F3640A6C4EA}" type="slidenum">
              <a:rPr lang="en-US" altLang="zh-CN"/>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ltLang="zh-CN"/>
          </a:p>
        </p:txBody>
      </p:sp>
      <p:sp>
        <p:nvSpPr>
          <p:cNvPr id="4" name="Rectangle 5"/>
          <p:cNvSpPr>
            <a:spLocks noGrp="1" noChangeArrowheads="1"/>
          </p:cNvSpPr>
          <p:nvPr>
            <p:ph type="ftr" sz="quarter" idx="11"/>
          </p:nvPr>
        </p:nvSpPr>
        <p:spPr>
          <a:ln/>
        </p:spPr>
        <p:txBody>
          <a:bodyPr/>
          <a:lstStyle>
            <a:lvl1pPr>
              <a:defRPr/>
            </a:lvl1pPr>
          </a:lstStyle>
          <a:p>
            <a:endParaRPr lang="en-US" altLang="zh-CN"/>
          </a:p>
        </p:txBody>
      </p:sp>
      <p:sp>
        <p:nvSpPr>
          <p:cNvPr id="5" name="Rectangle 6"/>
          <p:cNvSpPr>
            <a:spLocks noGrp="1" noChangeArrowheads="1"/>
          </p:cNvSpPr>
          <p:nvPr>
            <p:ph type="sldNum" sz="quarter" idx="12"/>
          </p:nvPr>
        </p:nvSpPr>
        <p:spPr>
          <a:ln/>
        </p:spPr>
        <p:txBody>
          <a:bodyPr/>
          <a:lstStyle>
            <a:lvl1pPr>
              <a:defRPr/>
            </a:lvl1pPr>
          </a:lstStyle>
          <a:p>
            <a:fld id="{7D252C59-69F4-41F1-B1F2-90FE5B28546D}" type="slidenum">
              <a:rPr lang="en-US" altLang="zh-CN"/>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zh-CN"/>
          </a:p>
        </p:txBody>
      </p:sp>
      <p:sp>
        <p:nvSpPr>
          <p:cNvPr id="3" name="Rectangle 5"/>
          <p:cNvSpPr>
            <a:spLocks noGrp="1" noChangeArrowheads="1"/>
          </p:cNvSpPr>
          <p:nvPr>
            <p:ph type="ftr" sz="quarter" idx="11"/>
          </p:nvPr>
        </p:nvSpPr>
        <p:spPr>
          <a:ln/>
        </p:spPr>
        <p:txBody>
          <a:bodyPr/>
          <a:lstStyle>
            <a:lvl1pPr>
              <a:defRPr/>
            </a:lvl1pPr>
          </a:lstStyle>
          <a:p>
            <a:endParaRPr lang="en-US" altLang="zh-CN"/>
          </a:p>
        </p:txBody>
      </p:sp>
      <p:sp>
        <p:nvSpPr>
          <p:cNvPr id="4" name="Rectangle 6"/>
          <p:cNvSpPr>
            <a:spLocks noGrp="1" noChangeArrowheads="1"/>
          </p:cNvSpPr>
          <p:nvPr>
            <p:ph type="sldNum" sz="quarter" idx="12"/>
          </p:nvPr>
        </p:nvSpPr>
        <p:spPr>
          <a:ln/>
        </p:spPr>
        <p:txBody>
          <a:bodyPr/>
          <a:lstStyle>
            <a:lvl1pPr>
              <a:defRPr/>
            </a:lvl1pPr>
          </a:lstStyle>
          <a:p>
            <a:fld id="{C37F49A7-93C0-4342-A9C9-23BF5F52A7C7}" type="slidenum">
              <a:rPr lang="en-US" altLang="zh-CN"/>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zh-CN"/>
          </a:p>
        </p:txBody>
      </p:sp>
      <p:sp>
        <p:nvSpPr>
          <p:cNvPr id="6" name="Rectangle 5"/>
          <p:cNvSpPr>
            <a:spLocks noGrp="1" noChangeArrowheads="1"/>
          </p:cNvSpPr>
          <p:nvPr>
            <p:ph type="ftr" sz="quarter" idx="11"/>
          </p:nvPr>
        </p:nvSpPr>
        <p:spPr>
          <a:ln/>
        </p:spPr>
        <p:txBody>
          <a:bodyPr/>
          <a:lstStyle>
            <a:lvl1pPr>
              <a:defRPr/>
            </a:lvl1pPr>
          </a:lstStyle>
          <a:p>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1D4FA928-FE76-4324-8755-5199E137174F}" type="slidenum">
              <a:rPr lang="en-US" altLang="zh-CN"/>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zh-CN"/>
          </a:p>
        </p:txBody>
      </p:sp>
      <p:sp>
        <p:nvSpPr>
          <p:cNvPr id="6" name="Rectangle 5"/>
          <p:cNvSpPr>
            <a:spLocks noGrp="1" noChangeArrowheads="1"/>
          </p:cNvSpPr>
          <p:nvPr>
            <p:ph type="ftr" sz="quarter" idx="11"/>
          </p:nvPr>
        </p:nvSpPr>
        <p:spPr>
          <a:ln/>
        </p:spPr>
        <p:txBody>
          <a:bodyPr/>
          <a:lstStyle>
            <a:lvl1pPr>
              <a:defRPr/>
            </a:lvl1pPr>
          </a:lstStyle>
          <a:p>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F2CD491D-C976-4ED7-B0C3-CBC4056761E5}" type="slidenum">
              <a:rPr lang="en-US" altLang="zh-CN"/>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891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en-US" altLang="zh-C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84934A07-89AB-4B91-AC42-1553F027E209}"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5pPr>
      <a:lvl6pPr marL="457200" algn="ctr" rtl="0" fontAlgn="base">
        <a:spcBef>
          <a:spcPct val="0"/>
        </a:spcBef>
        <a:spcAft>
          <a:spcPct val="0"/>
        </a:spcAft>
        <a:defRPr kumimoji="1" sz="4400">
          <a:solidFill>
            <a:schemeClr val="tx2"/>
          </a:solidFill>
          <a:latin typeface="Times New Roman" pitchFamily="18" charset="0"/>
          <a:ea typeface="宋体" pitchFamily="2" charset="-122"/>
        </a:defRPr>
      </a:lvl6pPr>
      <a:lvl7pPr marL="914400" algn="ctr" rtl="0" fontAlgn="base">
        <a:spcBef>
          <a:spcPct val="0"/>
        </a:spcBef>
        <a:spcAft>
          <a:spcPct val="0"/>
        </a:spcAft>
        <a:defRPr kumimoji="1" sz="4400">
          <a:solidFill>
            <a:schemeClr val="tx2"/>
          </a:solidFill>
          <a:latin typeface="Times New Roman" pitchFamily="18" charset="0"/>
          <a:ea typeface="宋体" pitchFamily="2" charset="-122"/>
        </a:defRPr>
      </a:lvl7pPr>
      <a:lvl8pPr marL="1371600" algn="ctr" rtl="0" fontAlgn="base">
        <a:spcBef>
          <a:spcPct val="0"/>
        </a:spcBef>
        <a:spcAft>
          <a:spcPct val="0"/>
        </a:spcAft>
        <a:defRPr kumimoji="1" sz="4400">
          <a:solidFill>
            <a:schemeClr val="tx2"/>
          </a:solidFill>
          <a:latin typeface="Times New Roman" pitchFamily="18" charset="0"/>
          <a:ea typeface="宋体" pitchFamily="2" charset="-122"/>
        </a:defRPr>
      </a:lvl8pPr>
      <a:lvl9pPr marL="1828800" algn="ctr" rtl="0" fontAlgn="base">
        <a:spcBef>
          <a:spcPct val="0"/>
        </a:spcBef>
        <a:spcAft>
          <a:spcPct val="0"/>
        </a:spcAft>
        <a:defRPr kumimoji="1" sz="44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6.emf"/><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s>
</file>

<file path=ppt/slides/_rels/slide1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2.emf"/></Relationships>
</file>

<file path=ppt/slides/_rels/slide1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1.emf"/></Relationships>
</file>

<file path=ppt/slides/_rels/slide1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32.emf"/><Relationship Id="rId5" Type="http://schemas.openxmlformats.org/officeDocument/2006/relationships/image" Target="../media/image38.emf"/><Relationship Id="rId4" Type="http://schemas.openxmlformats.org/officeDocument/2006/relationships/image" Target="../media/image37.emf"/></Relationships>
</file>

<file path=ppt/slides/_rels/slide1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23.emf"/></Relationships>
</file>

<file path=ppt/slides/_rels/slide17.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42.emf"/></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44.emf"/></Relationships>
</file>

<file path=ppt/slides/_rels/slide21.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46.emf"/></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0.emf"/><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49.emf"/><Relationship Id="rId5" Type="http://schemas.openxmlformats.org/officeDocument/2006/relationships/image" Target="../media/image46.emf"/><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8" Type="http://schemas.openxmlformats.org/officeDocument/2006/relationships/image" Target="../media/image56.emf"/><Relationship Id="rId3" Type="http://schemas.openxmlformats.org/officeDocument/2006/relationships/image" Target="../media/image51.emf"/><Relationship Id="rId7" Type="http://schemas.openxmlformats.org/officeDocument/2006/relationships/image" Target="../media/image55.emf"/><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54.emf"/><Relationship Id="rId11" Type="http://schemas.openxmlformats.org/officeDocument/2006/relationships/image" Target="../media/image59.emf"/><Relationship Id="rId5" Type="http://schemas.openxmlformats.org/officeDocument/2006/relationships/image" Target="../media/image53.emf"/><Relationship Id="rId10" Type="http://schemas.openxmlformats.org/officeDocument/2006/relationships/image" Target="../media/image58.emf"/><Relationship Id="rId4" Type="http://schemas.openxmlformats.org/officeDocument/2006/relationships/image" Target="../media/image52.emf"/><Relationship Id="rId9" Type="http://schemas.openxmlformats.org/officeDocument/2006/relationships/image" Target="../media/image57.emf"/></Relationships>
</file>

<file path=ppt/slides/_rels/slide24.xml.rels><?xml version="1.0" encoding="UTF-8" standalone="yes"?>
<Relationships xmlns="http://schemas.openxmlformats.org/package/2006/relationships"><Relationship Id="rId3" Type="http://schemas.openxmlformats.org/officeDocument/2006/relationships/image" Target="../media/image60.emf"/><Relationship Id="rId7" Type="http://schemas.openxmlformats.org/officeDocument/2006/relationships/image" Target="../media/image59.emf"/><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63.emf"/><Relationship Id="rId5" Type="http://schemas.openxmlformats.org/officeDocument/2006/relationships/image" Target="../media/image62.emf"/><Relationship Id="rId4" Type="http://schemas.openxmlformats.org/officeDocument/2006/relationships/image" Target="../media/image61.emf"/></Relationships>
</file>

<file path=ppt/slides/_rels/slide25.xml.rels><?xml version="1.0" encoding="UTF-8" standalone="yes"?>
<Relationships xmlns="http://schemas.openxmlformats.org/package/2006/relationships"><Relationship Id="rId8" Type="http://schemas.openxmlformats.org/officeDocument/2006/relationships/image" Target="../media/image64.emf"/><Relationship Id="rId3" Type="http://schemas.openxmlformats.org/officeDocument/2006/relationships/image" Target="../media/image60.emf"/><Relationship Id="rId7" Type="http://schemas.openxmlformats.org/officeDocument/2006/relationships/image" Target="../media/image59.emf"/><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63.emf"/><Relationship Id="rId5" Type="http://schemas.openxmlformats.org/officeDocument/2006/relationships/image" Target="../media/image62.emf"/><Relationship Id="rId10" Type="http://schemas.openxmlformats.org/officeDocument/2006/relationships/image" Target="../media/image66.emf"/><Relationship Id="rId4" Type="http://schemas.openxmlformats.org/officeDocument/2006/relationships/image" Target="../media/image61.emf"/><Relationship Id="rId9" Type="http://schemas.openxmlformats.org/officeDocument/2006/relationships/image" Target="../media/image65.emf"/></Relationships>
</file>

<file path=ppt/slides/_rels/slide26.xml.rels><?xml version="1.0" encoding="UTF-8" standalone="yes"?>
<Relationships xmlns="http://schemas.openxmlformats.org/package/2006/relationships"><Relationship Id="rId8" Type="http://schemas.openxmlformats.org/officeDocument/2006/relationships/image" Target="../media/image64.emf"/><Relationship Id="rId3" Type="http://schemas.openxmlformats.org/officeDocument/2006/relationships/image" Target="../media/image60.emf"/><Relationship Id="rId7" Type="http://schemas.openxmlformats.org/officeDocument/2006/relationships/image" Target="../media/image59.emf"/><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image" Target="../media/image63.emf"/><Relationship Id="rId11" Type="http://schemas.openxmlformats.org/officeDocument/2006/relationships/image" Target="../media/image67.jpeg"/><Relationship Id="rId5" Type="http://schemas.openxmlformats.org/officeDocument/2006/relationships/image" Target="../media/image62.emf"/><Relationship Id="rId10" Type="http://schemas.openxmlformats.org/officeDocument/2006/relationships/image" Target="../media/image66.emf"/><Relationship Id="rId4" Type="http://schemas.openxmlformats.org/officeDocument/2006/relationships/image" Target="../media/image61.emf"/><Relationship Id="rId9" Type="http://schemas.openxmlformats.org/officeDocument/2006/relationships/image" Target="../media/image65.emf"/></Relationships>
</file>

<file path=ppt/slides/_rels/slide27.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27.xml"/><Relationship Id="rId1" Type="http://schemas.openxmlformats.org/officeDocument/2006/relationships/slideLayout" Target="../slideLayouts/slideLayout12.xml"/><Relationship Id="rId5" Type="http://schemas.openxmlformats.org/officeDocument/2006/relationships/image" Target="../media/image69.emf"/><Relationship Id="rId4" Type="http://schemas.openxmlformats.org/officeDocument/2006/relationships/image" Target="../media/image68.emf"/></Relationships>
</file>

<file path=ppt/slides/_rels/slide28.xml.rels><?xml version="1.0" encoding="UTF-8" standalone="yes"?>
<Relationships xmlns="http://schemas.openxmlformats.org/package/2006/relationships"><Relationship Id="rId8" Type="http://schemas.openxmlformats.org/officeDocument/2006/relationships/image" Target="../media/image75.emf"/><Relationship Id="rId3" Type="http://schemas.openxmlformats.org/officeDocument/2006/relationships/image" Target="../media/image70.emf"/><Relationship Id="rId7" Type="http://schemas.openxmlformats.org/officeDocument/2006/relationships/image" Target="../media/image74.png"/><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9.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29.xml"/><Relationship Id="rId1" Type="http://schemas.openxmlformats.org/officeDocument/2006/relationships/slideLayout" Target="../slideLayouts/slideLayout12.xml"/><Relationship Id="rId6" Type="http://schemas.openxmlformats.org/officeDocument/2006/relationships/image" Target="../media/image79.emf"/><Relationship Id="rId5" Type="http://schemas.openxmlformats.org/officeDocument/2006/relationships/image" Target="../media/image78.emf"/><Relationship Id="rId4" Type="http://schemas.openxmlformats.org/officeDocument/2006/relationships/image" Target="../media/image77.emf"/></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61.emf"/><Relationship Id="rId7" Type="http://schemas.openxmlformats.org/officeDocument/2006/relationships/image" Target="../media/image75.emf"/><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32.emf"/><Relationship Id="rId5" Type="http://schemas.openxmlformats.org/officeDocument/2006/relationships/image" Target="../media/image80.emf"/><Relationship Id="rId4" Type="http://schemas.openxmlformats.org/officeDocument/2006/relationships/image" Target="../media/image31.emf"/><Relationship Id="rId9" Type="http://schemas.openxmlformats.org/officeDocument/2006/relationships/image" Target="../media/image55.emf"/></Relationships>
</file>

<file path=ppt/slides/_rels/slide31.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80.emf"/><Relationship Id="rId7" Type="http://schemas.openxmlformats.org/officeDocument/2006/relationships/image" Target="../media/image31.emf"/><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3.emf"/></Relationships>
</file>

<file path=ppt/slides/_rels/slide3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2.xml"/><Relationship Id="rId1" Type="http://schemas.openxmlformats.org/officeDocument/2006/relationships/slideLayout" Target="../slideLayouts/slideLayout12.xml"/><Relationship Id="rId5" Type="http://schemas.openxmlformats.org/officeDocument/2006/relationships/image" Target="../media/image75.emf"/><Relationship Id="rId4" Type="http://schemas.openxmlformats.org/officeDocument/2006/relationships/image" Target="../media/image81.emf"/></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8" Type="http://schemas.openxmlformats.org/officeDocument/2006/relationships/image" Target="../media/image82.wmf"/><Relationship Id="rId3" Type="http://schemas.openxmlformats.org/officeDocument/2006/relationships/notesSlide" Target="../notesSlides/notesSlide34.xml"/><Relationship Id="rId7"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81.emf"/><Relationship Id="rId5" Type="http://schemas.openxmlformats.org/officeDocument/2006/relationships/image" Target="../media/image84.emf"/><Relationship Id="rId4" Type="http://schemas.openxmlformats.org/officeDocument/2006/relationships/image" Target="../media/image83.emf"/><Relationship Id="rId9" Type="http://schemas.openxmlformats.org/officeDocument/2006/relationships/oleObject" Target="../embeddings/oleObject2.bin"/></Relationships>
</file>

<file path=ppt/slides/_rels/slide35.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image" Target="../media/image81.emf"/></Relationships>
</file>

<file path=ppt/slides/_rels/slide36.xml.rels><?xml version="1.0" encoding="UTF-8" standalone="yes"?>
<Relationships xmlns="http://schemas.openxmlformats.org/package/2006/relationships"><Relationship Id="rId8" Type="http://schemas.openxmlformats.org/officeDocument/2006/relationships/image" Target="../media/image91.emf"/><Relationship Id="rId13" Type="http://schemas.openxmlformats.org/officeDocument/2006/relationships/image" Target="../media/image96.emf"/><Relationship Id="rId3" Type="http://schemas.openxmlformats.org/officeDocument/2006/relationships/image" Target="../media/image86.emf"/><Relationship Id="rId7" Type="http://schemas.openxmlformats.org/officeDocument/2006/relationships/image" Target="../media/image90.emf"/><Relationship Id="rId12" Type="http://schemas.openxmlformats.org/officeDocument/2006/relationships/image" Target="../media/image95.emf"/><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image" Target="../media/image89.emf"/><Relationship Id="rId11" Type="http://schemas.openxmlformats.org/officeDocument/2006/relationships/image" Target="../media/image94.emf"/><Relationship Id="rId5" Type="http://schemas.openxmlformats.org/officeDocument/2006/relationships/image" Target="../media/image88.emf"/><Relationship Id="rId10" Type="http://schemas.openxmlformats.org/officeDocument/2006/relationships/image" Target="../media/image93.emf"/><Relationship Id="rId4" Type="http://schemas.openxmlformats.org/officeDocument/2006/relationships/image" Target="../media/image87.emf"/><Relationship Id="rId9" Type="http://schemas.openxmlformats.org/officeDocument/2006/relationships/image" Target="../media/image92.emf"/><Relationship Id="rId14" Type="http://schemas.openxmlformats.org/officeDocument/2006/relationships/image" Target="../media/image97.emf"/></Relationships>
</file>

<file path=ppt/slides/_rels/slide37.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notesSlide" Target="../notesSlides/notesSlide37.xml"/><Relationship Id="rId1" Type="http://schemas.openxmlformats.org/officeDocument/2006/relationships/slideLayout" Target="../slideLayouts/slideLayout12.xml"/><Relationship Id="rId4" Type="http://schemas.openxmlformats.org/officeDocument/2006/relationships/image" Target="../media/image99.emf"/></Relationships>
</file>

<file path=ppt/slides/_rels/slide38.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100.emf"/><Relationship Id="rId7" Type="http://schemas.openxmlformats.org/officeDocument/2006/relationships/image" Target="../media/image104.png"/><Relationship Id="rId2" Type="http://schemas.openxmlformats.org/officeDocument/2006/relationships/notesSlide" Target="../notesSlides/notesSlide38.xml"/><Relationship Id="rId1" Type="http://schemas.openxmlformats.org/officeDocument/2006/relationships/slideLayout" Target="../slideLayouts/slideLayout12.xml"/><Relationship Id="rId6" Type="http://schemas.openxmlformats.org/officeDocument/2006/relationships/image" Target="../media/image103.emf"/><Relationship Id="rId5" Type="http://schemas.openxmlformats.org/officeDocument/2006/relationships/image" Target="../media/image102.emf"/><Relationship Id="rId4" Type="http://schemas.openxmlformats.org/officeDocument/2006/relationships/image" Target="../media/image101.emf"/></Relationships>
</file>

<file path=ppt/slides/_rels/slide39.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100.emf"/><Relationship Id="rId7" Type="http://schemas.openxmlformats.org/officeDocument/2006/relationships/image" Target="../media/image104.png"/><Relationship Id="rId2" Type="http://schemas.openxmlformats.org/officeDocument/2006/relationships/notesSlide" Target="../notesSlides/notesSlide39.xml"/><Relationship Id="rId1" Type="http://schemas.openxmlformats.org/officeDocument/2006/relationships/slideLayout" Target="../slideLayouts/slideLayout12.xml"/><Relationship Id="rId6" Type="http://schemas.openxmlformats.org/officeDocument/2006/relationships/image" Target="../media/image103.emf"/><Relationship Id="rId5" Type="http://schemas.openxmlformats.org/officeDocument/2006/relationships/image" Target="../media/image102.emf"/><Relationship Id="rId4" Type="http://schemas.openxmlformats.org/officeDocument/2006/relationships/image" Target="../media/image101.emf"/><Relationship Id="rId9" Type="http://schemas.openxmlformats.org/officeDocument/2006/relationships/image" Target="../media/image67.jpeg"/></Relationships>
</file>

<file path=ppt/slides/_rels/slide4.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7.emf"/><Relationship Id="rId5" Type="http://schemas.openxmlformats.org/officeDocument/2006/relationships/image" Target="../media/image6.emf"/><Relationship Id="rId10" Type="http://schemas.openxmlformats.org/officeDocument/2006/relationships/image" Target="../media/image11.emf"/><Relationship Id="rId4" Type="http://schemas.openxmlformats.org/officeDocument/2006/relationships/image" Target="../media/image5.emf"/><Relationship Id="rId9" Type="http://schemas.openxmlformats.org/officeDocument/2006/relationships/image" Target="../media/image10.emf"/></Relationships>
</file>

<file path=ppt/slides/_rels/slide40.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notesSlide" Target="../notesSlides/notesSlide40.xml"/><Relationship Id="rId1" Type="http://schemas.openxmlformats.org/officeDocument/2006/relationships/slideLayout" Target="../slideLayouts/slideLayout12.xml"/><Relationship Id="rId6" Type="http://schemas.openxmlformats.org/officeDocument/2006/relationships/image" Target="../media/image107.emf"/><Relationship Id="rId5" Type="http://schemas.openxmlformats.org/officeDocument/2006/relationships/image" Target="../media/image106.emf"/><Relationship Id="rId4" Type="http://schemas.openxmlformats.org/officeDocument/2006/relationships/image" Target="../media/image105.emf"/></Relationships>
</file>

<file path=ppt/slides/_rels/slide41.xml.rels><?xml version="1.0" encoding="UTF-8" standalone="yes"?>
<Relationships xmlns="http://schemas.openxmlformats.org/package/2006/relationships"><Relationship Id="rId8" Type="http://schemas.openxmlformats.org/officeDocument/2006/relationships/image" Target="../media/image112.emf"/><Relationship Id="rId3" Type="http://schemas.openxmlformats.org/officeDocument/2006/relationships/image" Target="../media/image97.emf"/><Relationship Id="rId7" Type="http://schemas.openxmlformats.org/officeDocument/2006/relationships/image" Target="../media/image111.emf"/><Relationship Id="rId2" Type="http://schemas.openxmlformats.org/officeDocument/2006/relationships/notesSlide" Target="../notesSlides/notesSlide41.xml"/><Relationship Id="rId1" Type="http://schemas.openxmlformats.org/officeDocument/2006/relationships/slideLayout" Target="../slideLayouts/slideLayout12.xml"/><Relationship Id="rId6" Type="http://schemas.openxmlformats.org/officeDocument/2006/relationships/image" Target="../media/image110.emf"/><Relationship Id="rId5" Type="http://schemas.openxmlformats.org/officeDocument/2006/relationships/image" Target="../media/image109.emf"/><Relationship Id="rId10" Type="http://schemas.openxmlformats.org/officeDocument/2006/relationships/image" Target="../media/image84.emf"/><Relationship Id="rId4" Type="http://schemas.openxmlformats.org/officeDocument/2006/relationships/image" Target="../media/image108.emf"/><Relationship Id="rId9" Type="http://schemas.openxmlformats.org/officeDocument/2006/relationships/image" Target="../media/image113.emf"/></Relationships>
</file>

<file path=ppt/slides/_rels/slide42.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114.emf"/><Relationship Id="rId7" Type="http://schemas.openxmlformats.org/officeDocument/2006/relationships/image" Target="../media/image117.png"/><Relationship Id="rId12" Type="http://schemas.openxmlformats.org/officeDocument/2006/relationships/image" Target="../media/image122.png"/><Relationship Id="rId2" Type="http://schemas.openxmlformats.org/officeDocument/2006/relationships/notesSlide" Target="../notesSlides/notesSlide42.xml"/><Relationship Id="rId1" Type="http://schemas.openxmlformats.org/officeDocument/2006/relationships/slideLayout" Target="../slideLayouts/slideLayout12.xml"/><Relationship Id="rId6" Type="http://schemas.openxmlformats.org/officeDocument/2006/relationships/image" Target="../media/image103.emf"/><Relationship Id="rId11" Type="http://schemas.openxmlformats.org/officeDocument/2006/relationships/image" Target="../media/image121.png"/><Relationship Id="rId5" Type="http://schemas.openxmlformats.org/officeDocument/2006/relationships/image" Target="../media/image102.emf"/><Relationship Id="rId10" Type="http://schemas.openxmlformats.org/officeDocument/2006/relationships/image" Target="../media/image120.png"/><Relationship Id="rId4" Type="http://schemas.openxmlformats.org/officeDocument/2006/relationships/image" Target="../media/image101.emf"/><Relationship Id="rId9" Type="http://schemas.openxmlformats.org/officeDocument/2006/relationships/image" Target="../media/image119.png"/></Relationships>
</file>

<file path=ppt/slides/_rels/slide43.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15.emf"/><Relationship Id="rId7" Type="http://schemas.openxmlformats.org/officeDocument/2006/relationships/image" Target="../media/image118.emf"/><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image" Target="../media/image126.png"/><Relationship Id="rId5" Type="http://schemas.openxmlformats.org/officeDocument/2006/relationships/image" Target="../media/image117.emf"/><Relationship Id="rId4" Type="http://schemas.openxmlformats.org/officeDocument/2006/relationships/image" Target="../media/image116.emf"/></Relationships>
</file>

<file path=ppt/slides/_rels/slide44.xml.rels><?xml version="1.0" encoding="UTF-8" standalone="yes"?>
<Relationships xmlns="http://schemas.openxmlformats.org/package/2006/relationships"><Relationship Id="rId3" Type="http://schemas.openxmlformats.org/officeDocument/2006/relationships/image" Target="../media/image119.emf"/><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image" Target="../media/image120.emf"/></Relationships>
</file>

<file path=ppt/slides/_rels/slide45.xml.rels><?xml version="1.0" encoding="UTF-8" standalone="yes"?>
<Relationships xmlns="http://schemas.openxmlformats.org/package/2006/relationships"><Relationship Id="rId3" Type="http://schemas.openxmlformats.org/officeDocument/2006/relationships/image" Target="../media/image121.emf"/><Relationship Id="rId2" Type="http://schemas.openxmlformats.org/officeDocument/2006/relationships/notesSlide" Target="../notesSlides/notesSlide45.xml"/><Relationship Id="rId1" Type="http://schemas.openxmlformats.org/officeDocument/2006/relationships/slideLayout" Target="../slideLayouts/slideLayout12.xml"/><Relationship Id="rId5" Type="http://schemas.openxmlformats.org/officeDocument/2006/relationships/image" Target="../media/image120.emf"/><Relationship Id="rId4" Type="http://schemas.openxmlformats.org/officeDocument/2006/relationships/image" Target="../media/image122.emf"/></Relationships>
</file>

<file path=ppt/slides/_rels/slide46.xml.rels><?xml version="1.0" encoding="UTF-8" standalone="yes"?>
<Relationships xmlns="http://schemas.openxmlformats.org/package/2006/relationships"><Relationship Id="rId3" Type="http://schemas.openxmlformats.org/officeDocument/2006/relationships/image" Target="../media/image123.emf"/><Relationship Id="rId2" Type="http://schemas.openxmlformats.org/officeDocument/2006/relationships/notesSlide" Target="../notesSlides/notesSlide46.xml"/><Relationship Id="rId1" Type="http://schemas.openxmlformats.org/officeDocument/2006/relationships/slideLayout" Target="../slideLayouts/slideLayout12.xml"/><Relationship Id="rId4" Type="http://schemas.openxmlformats.org/officeDocument/2006/relationships/image" Target="../media/image124.emf"/></Relationships>
</file>

<file path=ppt/slides/_rels/slide47.xml.rels><?xml version="1.0" encoding="UTF-8" standalone="yes"?>
<Relationships xmlns="http://schemas.openxmlformats.org/package/2006/relationships"><Relationship Id="rId3" Type="http://schemas.openxmlformats.org/officeDocument/2006/relationships/image" Target="../media/image124.emf"/><Relationship Id="rId2" Type="http://schemas.openxmlformats.org/officeDocument/2006/relationships/notesSlide" Target="../notesSlides/notesSlide47.xml"/><Relationship Id="rId1" Type="http://schemas.openxmlformats.org/officeDocument/2006/relationships/slideLayout" Target="../slideLayouts/slideLayout12.xml"/><Relationship Id="rId5" Type="http://schemas.openxmlformats.org/officeDocument/2006/relationships/image" Target="../media/image122.emf"/><Relationship Id="rId4" Type="http://schemas.openxmlformats.org/officeDocument/2006/relationships/image" Target="../media/image125.emf"/></Relationships>
</file>

<file path=ppt/slides/_rels/slide48.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127.emf"/></Relationships>
</file>

<file path=ppt/slides/_rels/slide49.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notesSlide" Target="../notesSlides/notesSlide49.xml"/><Relationship Id="rId1" Type="http://schemas.openxmlformats.org/officeDocument/2006/relationships/slideLayout" Target="../slideLayouts/slideLayout12.xml"/><Relationship Id="rId5" Type="http://schemas.openxmlformats.org/officeDocument/2006/relationships/image" Target="../media/image122.emf"/><Relationship Id="rId4" Type="http://schemas.openxmlformats.org/officeDocument/2006/relationships/image" Target="../media/image128.emf"/></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16.emf"/><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_rels/slide50.xml.rels><?xml version="1.0" encoding="UTF-8" standalone="yes"?>
<Relationships xmlns="http://schemas.openxmlformats.org/package/2006/relationships"><Relationship Id="rId3" Type="http://schemas.openxmlformats.org/officeDocument/2006/relationships/image" Target="../media/image129.emf"/><Relationship Id="rId2" Type="http://schemas.openxmlformats.org/officeDocument/2006/relationships/notesSlide" Target="../notesSlides/notesSlide50.xml"/><Relationship Id="rId1" Type="http://schemas.openxmlformats.org/officeDocument/2006/relationships/slideLayout" Target="../slideLayouts/slideLayout12.xml"/><Relationship Id="rId5" Type="http://schemas.openxmlformats.org/officeDocument/2006/relationships/image" Target="../media/image131.emf"/><Relationship Id="rId4" Type="http://schemas.openxmlformats.org/officeDocument/2006/relationships/image" Target="../media/image130.emf"/></Relationships>
</file>

<file path=ppt/slides/_rels/slide51.xml.rels><?xml version="1.0" encoding="UTF-8" standalone="yes"?>
<Relationships xmlns="http://schemas.openxmlformats.org/package/2006/relationships"><Relationship Id="rId3" Type="http://schemas.openxmlformats.org/officeDocument/2006/relationships/image" Target="../media/image132.emf"/><Relationship Id="rId2" Type="http://schemas.openxmlformats.org/officeDocument/2006/relationships/notesSlide" Target="../notesSlides/notesSlide51.xml"/><Relationship Id="rId1" Type="http://schemas.openxmlformats.org/officeDocument/2006/relationships/slideLayout" Target="../slideLayouts/slideLayout12.xml"/><Relationship Id="rId5" Type="http://schemas.openxmlformats.org/officeDocument/2006/relationships/image" Target="../media/image133.emf"/><Relationship Id="rId4" Type="http://schemas.openxmlformats.org/officeDocument/2006/relationships/image" Target="../media/image131.emf"/></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53.xml"/><Relationship Id="rId1" Type="http://schemas.openxmlformats.org/officeDocument/2006/relationships/slideLayout" Target="../slideLayouts/slideLayout12.xml"/><Relationship Id="rId4" Type="http://schemas.openxmlformats.org/officeDocument/2006/relationships/image" Target="../media/image84.emf"/></Relationships>
</file>

<file path=ppt/slides/_rels/slide54.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54.xml"/><Relationship Id="rId1" Type="http://schemas.openxmlformats.org/officeDocument/2006/relationships/slideLayout" Target="../slideLayouts/slideLayout1.xml"/><Relationship Id="rId4" Type="http://schemas.openxmlformats.org/officeDocument/2006/relationships/image" Target="../media/image84.emf"/></Relationships>
</file>

<file path=ppt/slides/_rels/slide55.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55.xml"/><Relationship Id="rId1" Type="http://schemas.openxmlformats.org/officeDocument/2006/relationships/slideLayout" Target="../slideLayouts/slideLayout12.xml"/><Relationship Id="rId5" Type="http://schemas.openxmlformats.org/officeDocument/2006/relationships/image" Target="../media/image84.emf"/><Relationship Id="rId4" Type="http://schemas.openxmlformats.org/officeDocument/2006/relationships/image" Target="../media/image75.emf"/></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134.emf"/><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135.emf"/><Relationship Id="rId2" Type="http://schemas.openxmlformats.org/officeDocument/2006/relationships/notesSlide" Target="../notesSlides/notesSlide58.xml"/><Relationship Id="rId1" Type="http://schemas.openxmlformats.org/officeDocument/2006/relationships/slideLayout" Target="../slideLayouts/slideLayout12.xml"/><Relationship Id="rId4" Type="http://schemas.openxmlformats.org/officeDocument/2006/relationships/image" Target="../media/image136.emf"/></Relationships>
</file>

<file path=ppt/slides/_rels/slide6.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17.emf"/><Relationship Id="rId7" Type="http://schemas.openxmlformats.org/officeDocument/2006/relationships/image" Target="../media/image21.emf"/><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_rels/slide7.xml.rels><?xml version="1.0" encoding="UTF-8" standalone="yes"?>
<Relationships xmlns="http://schemas.openxmlformats.org/package/2006/relationships"><Relationship Id="rId3" Type="http://schemas.openxmlformats.org/officeDocument/2006/relationships/hyperlink" Target="http://www.deeplearningbook/" TargetMode="External"/><Relationship Id="rId7"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2.emf"/><Relationship Id="rId5" Type="http://schemas.openxmlformats.org/officeDocument/2006/relationships/image" Target="../media/image17.emf"/><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20140630093504128010.jpg"/>
          <p:cNvPicPr>
            <a:picLocks noChangeAspect="1"/>
          </p:cNvPicPr>
          <p:nvPr/>
        </p:nvPicPr>
        <p:blipFill>
          <a:blip r:embed="rId3" cstate="print"/>
          <a:srcRect l="15833" t="2222" b="11295"/>
          <a:stretch>
            <a:fillRect/>
          </a:stretch>
        </p:blipFill>
        <p:spPr>
          <a:xfrm>
            <a:off x="8965" y="0"/>
            <a:ext cx="9144000" cy="6858000"/>
          </a:xfrm>
          <a:prstGeom prst="rect">
            <a:avLst/>
          </a:prstGeom>
        </p:spPr>
      </p:pic>
      <p:sp>
        <p:nvSpPr>
          <p:cNvPr id="27653" name="Text Box 13"/>
          <p:cNvSpPr txBox="1">
            <a:spLocks noChangeArrowheads="1"/>
          </p:cNvSpPr>
          <p:nvPr/>
        </p:nvSpPr>
        <p:spPr bwMode="auto">
          <a:xfrm>
            <a:off x="1600200" y="3275278"/>
            <a:ext cx="5334000" cy="400110"/>
          </a:xfrm>
          <a:prstGeom prst="rect">
            <a:avLst/>
          </a:prstGeom>
          <a:noFill/>
          <a:ln w="9525">
            <a:noFill/>
            <a:miter lim="800000"/>
            <a:headEnd/>
            <a:tailEnd/>
          </a:ln>
        </p:spPr>
        <p:txBody>
          <a:bodyPr wrap="square">
            <a:spAutoFit/>
          </a:bodyPr>
          <a:lstStyle/>
          <a:p>
            <a:pPr algn="ctr">
              <a:spcBef>
                <a:spcPts val="600"/>
              </a:spcBef>
            </a:pPr>
            <a:r>
              <a:rPr lang="en-US" altLang="zh-CN" b="1" dirty="0" smtClean="0">
                <a:solidFill>
                  <a:srgbClr val="FA3899"/>
                </a:solidFill>
                <a:latin typeface="Arial" pitchFamily="34" charset="0"/>
              </a:rPr>
              <a:t>Peking University  </a:t>
            </a:r>
            <a:endParaRPr lang="en-US" altLang="zh-CN" b="1" dirty="0">
              <a:solidFill>
                <a:srgbClr val="FA3899"/>
              </a:solidFill>
              <a:latin typeface="Arial" pitchFamily="34" charset="0"/>
            </a:endParaRPr>
          </a:p>
        </p:txBody>
      </p:sp>
      <p:sp>
        <p:nvSpPr>
          <p:cNvPr id="27655" name="Text Box 13"/>
          <p:cNvSpPr txBox="1">
            <a:spLocks noChangeArrowheads="1"/>
          </p:cNvSpPr>
          <p:nvPr/>
        </p:nvSpPr>
        <p:spPr bwMode="auto">
          <a:xfrm>
            <a:off x="838200" y="521956"/>
            <a:ext cx="7696200" cy="1200329"/>
          </a:xfrm>
          <a:prstGeom prst="rect">
            <a:avLst/>
          </a:prstGeom>
          <a:solidFill>
            <a:schemeClr val="bg1">
              <a:alpha val="50000"/>
            </a:schemeClr>
          </a:solidFill>
          <a:ln w="9525">
            <a:noFill/>
            <a:miter lim="800000"/>
            <a:headEnd/>
            <a:tailEnd/>
          </a:ln>
        </p:spPr>
        <p:txBody>
          <a:bodyPr wrap="square">
            <a:spAutoFit/>
          </a:bodyPr>
          <a:lstStyle/>
          <a:p>
            <a:pPr algn="ctr">
              <a:spcBef>
                <a:spcPts val="0"/>
              </a:spcBef>
            </a:pPr>
            <a:r>
              <a:rPr lang="en-US" altLang="zh-CN" sz="3600" b="1" dirty="0">
                <a:solidFill>
                  <a:srgbClr val="FF0000"/>
                </a:solidFill>
              </a:rPr>
              <a:t>Applications of Deep Learning in Relativistic Hydrodynamics</a:t>
            </a:r>
            <a:endParaRPr lang="en-US" sz="3600" b="1" dirty="0" smtClean="0">
              <a:solidFill>
                <a:srgbClr val="FF0000"/>
              </a:solidFill>
              <a:ea typeface="Arial Unicode MS" pitchFamily="34" charset="-122"/>
              <a:cs typeface="Arial Unicode MS" pitchFamily="34" charset="-122"/>
            </a:endParaRPr>
          </a:p>
        </p:txBody>
      </p:sp>
      <p:sp>
        <p:nvSpPr>
          <p:cNvPr id="27663" name="Text Box 8"/>
          <p:cNvSpPr txBox="1">
            <a:spLocks noChangeArrowheads="1"/>
          </p:cNvSpPr>
          <p:nvPr/>
        </p:nvSpPr>
        <p:spPr bwMode="auto">
          <a:xfrm>
            <a:off x="2514600" y="2200275"/>
            <a:ext cx="3505200" cy="907941"/>
          </a:xfrm>
          <a:prstGeom prst="rect">
            <a:avLst/>
          </a:prstGeom>
          <a:noFill/>
          <a:ln w="9525">
            <a:noFill/>
            <a:miter lim="800000"/>
            <a:headEnd/>
            <a:tailEnd/>
          </a:ln>
        </p:spPr>
        <p:txBody>
          <a:bodyPr>
            <a:spAutoFit/>
          </a:bodyPr>
          <a:lstStyle/>
          <a:p>
            <a:pPr algn="ctr">
              <a:spcBef>
                <a:spcPts val="600"/>
              </a:spcBef>
            </a:pPr>
            <a:r>
              <a:rPr kumimoji="0" lang="en-US" altLang="zh-CN" sz="2400" b="1" dirty="0" err="1">
                <a:solidFill>
                  <a:srgbClr val="FA3899"/>
                </a:solidFill>
                <a:latin typeface="Arial Black" pitchFamily="34" charset="0"/>
              </a:rPr>
              <a:t>Huichao</a:t>
            </a:r>
            <a:r>
              <a:rPr kumimoji="0" lang="en-US" altLang="zh-CN" sz="2400" b="1" dirty="0">
                <a:solidFill>
                  <a:srgbClr val="FA3899"/>
                </a:solidFill>
                <a:latin typeface="Arial Black" pitchFamily="34" charset="0"/>
              </a:rPr>
              <a:t> Song </a:t>
            </a:r>
            <a:endParaRPr kumimoji="0" lang="en-US" altLang="zh-CN" sz="2400" b="1" dirty="0" smtClean="0">
              <a:solidFill>
                <a:srgbClr val="FA3899"/>
              </a:solidFill>
              <a:latin typeface="Arial Black" pitchFamily="34" charset="0"/>
            </a:endParaRPr>
          </a:p>
          <a:p>
            <a:pPr algn="ctr">
              <a:spcBef>
                <a:spcPts val="600"/>
              </a:spcBef>
            </a:pPr>
            <a:r>
              <a:rPr kumimoji="0" lang="zh-CN" altLang="en-US" sz="2400" b="1" dirty="0" smtClean="0">
                <a:solidFill>
                  <a:srgbClr val="FA3899"/>
                </a:solidFill>
                <a:latin typeface="Arial Black" pitchFamily="34" charset="0"/>
              </a:rPr>
              <a:t>宋</a:t>
            </a:r>
            <a:r>
              <a:rPr kumimoji="0" lang="zh-CN" altLang="en-US" sz="2400" b="1" dirty="0">
                <a:solidFill>
                  <a:srgbClr val="FA3899"/>
                </a:solidFill>
                <a:latin typeface="Arial Black" pitchFamily="34" charset="0"/>
              </a:rPr>
              <a:t>慧超</a:t>
            </a:r>
            <a:endParaRPr kumimoji="0" lang="en-US" altLang="zh-CN" sz="2400" b="1" dirty="0">
              <a:solidFill>
                <a:srgbClr val="FA3899"/>
              </a:solidFill>
              <a:latin typeface="Arial Black" pitchFamily="34" charset="0"/>
              <a:ea typeface="华文行楷"/>
              <a:cs typeface="华文行楷"/>
            </a:endParaRPr>
          </a:p>
        </p:txBody>
      </p:sp>
      <p:sp>
        <p:nvSpPr>
          <p:cNvPr id="7" name="Rectangle 6"/>
          <p:cNvSpPr/>
          <p:nvPr/>
        </p:nvSpPr>
        <p:spPr>
          <a:xfrm>
            <a:off x="7341904" y="6457890"/>
            <a:ext cx="1802096" cy="400110"/>
          </a:xfrm>
          <a:prstGeom prst="rect">
            <a:avLst/>
          </a:prstGeom>
        </p:spPr>
        <p:txBody>
          <a:bodyPr wrap="none">
            <a:spAutoFit/>
          </a:bodyPr>
          <a:lstStyle/>
          <a:p>
            <a:r>
              <a:rPr kumimoji="0" lang="en-US" altLang="zh-CN" b="1" dirty="0" smtClean="0">
                <a:solidFill>
                  <a:schemeClr val="accent2">
                    <a:lumMod val="20000"/>
                    <a:lumOff val="80000"/>
                  </a:schemeClr>
                </a:solidFill>
                <a:cs typeface="Arial" pitchFamily="34" charset="0"/>
              </a:rPr>
              <a:t>June.  15, 2018</a:t>
            </a:r>
            <a:endParaRPr lang="zh-CN" altLang="en-US" b="1" dirty="0">
              <a:solidFill>
                <a:schemeClr val="accent2">
                  <a:lumMod val="20000"/>
                  <a:lumOff val="80000"/>
                </a:schemeClr>
              </a:solidFill>
            </a:endParaRPr>
          </a:p>
        </p:txBody>
      </p:sp>
      <p:sp>
        <p:nvSpPr>
          <p:cNvPr id="2087938" name="AutoShape 2" descr="http://img2.imgtn.bdimg.com/it/u=1614547912,2843897828&amp;fm=21&amp;gp=0.jpg"/>
          <p:cNvSpPr>
            <a:spLocks noChangeAspect="1" noChangeArrowheads="1"/>
          </p:cNvSpPr>
          <p:nvPr/>
        </p:nvSpPr>
        <p:spPr bwMode="auto">
          <a:xfrm>
            <a:off x="155575" y="-2019300"/>
            <a:ext cx="6124575" cy="4219575"/>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2" name="矩形 1"/>
          <p:cNvSpPr/>
          <p:nvPr/>
        </p:nvSpPr>
        <p:spPr>
          <a:xfrm>
            <a:off x="137646" y="6011614"/>
            <a:ext cx="5572872" cy="646331"/>
          </a:xfrm>
          <a:prstGeom prst="rect">
            <a:avLst/>
          </a:prstGeom>
        </p:spPr>
        <p:txBody>
          <a:bodyPr wrap="square">
            <a:spAutoFit/>
          </a:bodyPr>
          <a:lstStyle/>
          <a:p>
            <a:pPr algn="l"/>
            <a:r>
              <a:rPr lang="en-US" altLang="zh-CN" sz="1800" dirty="0" err="1">
                <a:latin typeface="+mn-lt"/>
              </a:rPr>
              <a:t>Hengfeng</a:t>
            </a:r>
            <a:r>
              <a:rPr lang="en-US" altLang="zh-CN" sz="1800" dirty="0">
                <a:latin typeface="+mn-lt"/>
              </a:rPr>
              <a:t> Huang, Bowen Xiao, </a:t>
            </a:r>
            <a:r>
              <a:rPr lang="en-US" altLang="zh-CN" sz="1800" dirty="0" err="1">
                <a:latin typeface="+mn-lt"/>
              </a:rPr>
              <a:t>Huixin</a:t>
            </a:r>
            <a:r>
              <a:rPr lang="en-US" altLang="zh-CN" sz="1800" dirty="0">
                <a:latin typeface="+mn-lt"/>
              </a:rPr>
              <a:t> </a:t>
            </a:r>
            <a:r>
              <a:rPr lang="en-US" altLang="zh-CN" sz="1800" dirty="0" err="1">
                <a:latin typeface="+mn-lt"/>
              </a:rPr>
              <a:t>Xiong</a:t>
            </a:r>
            <a:r>
              <a:rPr lang="en-US" altLang="zh-CN" sz="1800" dirty="0">
                <a:latin typeface="+mn-lt"/>
              </a:rPr>
              <a:t>, </a:t>
            </a:r>
            <a:r>
              <a:rPr lang="en-US" altLang="zh-CN" sz="1800" dirty="0" err="1">
                <a:latin typeface="+mn-lt"/>
              </a:rPr>
              <a:t>Zeming</a:t>
            </a:r>
            <a:r>
              <a:rPr lang="en-US" altLang="zh-CN" sz="1800" dirty="0">
                <a:latin typeface="+mn-lt"/>
              </a:rPr>
              <a:t> Wu, </a:t>
            </a:r>
            <a:r>
              <a:rPr lang="en-US" altLang="zh-CN" sz="1800" dirty="0" err="1">
                <a:latin typeface="+mn-lt"/>
              </a:rPr>
              <a:t>Yadong</a:t>
            </a:r>
            <a:r>
              <a:rPr lang="en-US" altLang="zh-CN" sz="1800" dirty="0">
                <a:latin typeface="+mn-lt"/>
              </a:rPr>
              <a:t> Mu and </a:t>
            </a:r>
            <a:r>
              <a:rPr lang="en-US" altLang="zh-CN" sz="1800" dirty="0" err="1">
                <a:latin typeface="+mn-lt"/>
              </a:rPr>
              <a:t>Huichao</a:t>
            </a:r>
            <a:r>
              <a:rPr lang="en-US" altLang="zh-CN" sz="1800" dirty="0">
                <a:latin typeface="+mn-lt"/>
              </a:rPr>
              <a:t> </a:t>
            </a:r>
            <a:r>
              <a:rPr lang="en-US" altLang="zh-CN" sz="1800" dirty="0" smtClean="0">
                <a:latin typeface="+mn-lt"/>
              </a:rPr>
              <a:t>Song,</a:t>
            </a:r>
            <a:r>
              <a:rPr lang="en-US" altLang="zh-CN" sz="1800" dirty="0" smtClean="0"/>
              <a:t>arXiv:1801.03334</a:t>
            </a:r>
            <a:endParaRPr lang="zh-CN" altLang="en-US" sz="1800" dirty="0">
              <a:latin typeface="+mn-lt"/>
            </a:endParaRPr>
          </a:p>
        </p:txBody>
      </p:sp>
      <p:sp>
        <p:nvSpPr>
          <p:cNvPr id="9" name="Text Box 13"/>
          <p:cNvSpPr txBox="1">
            <a:spLocks noChangeArrowheads="1"/>
          </p:cNvSpPr>
          <p:nvPr/>
        </p:nvSpPr>
        <p:spPr bwMode="auto">
          <a:xfrm>
            <a:off x="1676400" y="4520202"/>
            <a:ext cx="5334000" cy="1015663"/>
          </a:xfrm>
          <a:prstGeom prst="rect">
            <a:avLst/>
          </a:prstGeom>
          <a:noFill/>
          <a:ln w="9525">
            <a:noFill/>
            <a:miter lim="800000"/>
            <a:headEnd/>
            <a:tailEnd/>
          </a:ln>
        </p:spPr>
        <p:txBody>
          <a:bodyPr wrap="square">
            <a:spAutoFit/>
          </a:bodyPr>
          <a:lstStyle/>
          <a:p>
            <a:pPr algn="ctr">
              <a:spcBef>
                <a:spcPts val="600"/>
              </a:spcBef>
            </a:pPr>
            <a:r>
              <a:rPr lang="en-US" altLang="zh-CN" b="1" dirty="0" smtClean="0">
                <a:solidFill>
                  <a:schemeClr val="accent1">
                    <a:lumMod val="60000"/>
                    <a:lumOff val="40000"/>
                  </a:schemeClr>
                </a:solidFill>
                <a:latin typeface="Arial" pitchFamily="34" charset="0"/>
              </a:rPr>
              <a:t>Second international workshop on Collectivity in Small Collision Systems (CSCS 2018)</a:t>
            </a:r>
            <a:endParaRPr lang="en-US" altLang="zh-CN" b="1" dirty="0">
              <a:solidFill>
                <a:schemeClr val="accent1">
                  <a:lumMod val="60000"/>
                  <a:lumOff val="40000"/>
                </a:schemeClr>
              </a:solidFill>
              <a:latin typeface="Arial" pitchFamily="34" charset="0"/>
            </a:endParaRPr>
          </a:p>
        </p:txBody>
      </p:sp>
      <p:sp>
        <p:nvSpPr>
          <p:cNvPr id="3" name="文本框 2"/>
          <p:cNvSpPr txBox="1"/>
          <p:nvPr/>
        </p:nvSpPr>
        <p:spPr>
          <a:xfrm>
            <a:off x="3396669" y="5181600"/>
            <a:ext cx="184731" cy="400110"/>
          </a:xfrm>
          <a:prstGeom prst="rect">
            <a:avLst/>
          </a:prstGeom>
          <a:noFill/>
        </p:spPr>
        <p:txBody>
          <a:bodyPr wrap="none" rtlCol="0">
            <a:spAutoFit/>
          </a:bodyPr>
          <a:lstStyle/>
          <a:p>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6705600" cy="523220"/>
          </a:xfrm>
          <a:prstGeom prst="rect">
            <a:avLst/>
          </a:prstGeom>
          <a:solidFill>
            <a:schemeClr val="accent5">
              <a:lumMod val="75000"/>
            </a:schemeClr>
          </a:solidFill>
        </p:spPr>
        <p:txBody>
          <a:bodyPr wrap="square">
            <a:spAutoFit/>
          </a:bodyPr>
          <a:lstStyle/>
          <a:p>
            <a:pPr algn="ctr"/>
            <a:r>
              <a:rPr lang="en-US" altLang="zh-CN" sz="2800" b="1" dirty="0" smtClean="0">
                <a:latin typeface="Arial Unicode MS" panose="020B0604020202020204" pitchFamily="34" charset="-122"/>
                <a:ea typeface="Arial Unicode MS" panose="020B0604020202020204" pitchFamily="34" charset="-122"/>
                <a:cs typeface="Arial Unicode MS" panose="020B0604020202020204" pitchFamily="34" charset="-122"/>
              </a:rPr>
              <a:t>An example of </a:t>
            </a:r>
            <a:r>
              <a:rPr lang="en-US" altLang="zh-CN" sz="2800" b="1" dirty="0" smtClean="0">
                <a:solidFill>
                  <a:srgbClr val="CC6600"/>
                </a:solidFill>
                <a:latin typeface="Arial Unicode MS" panose="020B0604020202020204" pitchFamily="34" charset="-122"/>
                <a:ea typeface="Arial Unicode MS" panose="020B0604020202020204" pitchFamily="34" charset="-122"/>
                <a:cs typeface="Arial Unicode MS" panose="020B0604020202020204" pitchFamily="34" charset="-122"/>
              </a:rPr>
              <a:t>Reinforcement Learning</a:t>
            </a:r>
            <a:endParaRPr lang="zh-CN" altLang="en-US" sz="2800" b="1" dirty="0">
              <a:solidFill>
                <a:srgbClr val="CC66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3" name="图片 2"/>
          <p:cNvPicPr>
            <a:picLocks noChangeAspect="1"/>
          </p:cNvPicPr>
          <p:nvPr/>
        </p:nvPicPr>
        <p:blipFill>
          <a:blip r:embed="rId3"/>
          <a:stretch>
            <a:fillRect/>
          </a:stretch>
        </p:blipFill>
        <p:spPr>
          <a:xfrm>
            <a:off x="334414" y="1447800"/>
            <a:ext cx="4648200" cy="2749050"/>
          </a:xfrm>
          <a:prstGeom prst="rect">
            <a:avLst/>
          </a:prstGeom>
        </p:spPr>
      </p:pic>
      <p:sp>
        <p:nvSpPr>
          <p:cNvPr id="5" name="文本框 4"/>
          <p:cNvSpPr txBox="1"/>
          <p:nvPr/>
        </p:nvSpPr>
        <p:spPr>
          <a:xfrm>
            <a:off x="7012641" y="381000"/>
            <a:ext cx="1981200" cy="461665"/>
          </a:xfrm>
          <a:prstGeom prst="rect">
            <a:avLst/>
          </a:prstGeom>
          <a:noFill/>
        </p:spPr>
        <p:txBody>
          <a:bodyPr wrap="square" rtlCol="0">
            <a:spAutoFit/>
          </a:bodyPr>
          <a:lstStyle/>
          <a:p>
            <a:pPr algn="l"/>
            <a:r>
              <a:rPr lang="en-US" altLang="zh-CN" sz="2400" b="1" dirty="0" smtClean="0">
                <a:solidFill>
                  <a:srgbClr val="CC00CC"/>
                </a:solidFill>
              </a:rPr>
              <a:t>-play games</a:t>
            </a:r>
            <a:endParaRPr lang="zh-CN" altLang="en-US" sz="2400" b="1" dirty="0">
              <a:solidFill>
                <a:srgbClr val="CC00CC"/>
              </a:solidFill>
            </a:endParaRPr>
          </a:p>
        </p:txBody>
      </p:sp>
      <p:sp>
        <p:nvSpPr>
          <p:cNvPr id="6" name="矩形 5"/>
          <p:cNvSpPr/>
          <p:nvPr/>
        </p:nvSpPr>
        <p:spPr>
          <a:xfrm>
            <a:off x="304800" y="4724400"/>
            <a:ext cx="4720127" cy="1692771"/>
          </a:xfrm>
          <a:prstGeom prst="rect">
            <a:avLst/>
          </a:prstGeom>
        </p:spPr>
        <p:txBody>
          <a:bodyPr wrap="square">
            <a:spAutoFit/>
          </a:bodyPr>
          <a:lstStyle/>
          <a:p>
            <a:pPr algn="l"/>
            <a:r>
              <a:rPr lang="en-US" altLang="zh-CN" sz="24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Reinforcement learning</a:t>
            </a:r>
            <a:endParaRPr lang="en-US" altLang="zh-CN" sz="2400" dirty="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endParaRPr>
          </a:p>
          <a:p>
            <a:pPr algn="l"/>
            <a:r>
              <a:rPr lang="en-US" altLang="zh-CN"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concern with how software agents ought to take actions in an </a:t>
            </a:r>
            <a:r>
              <a:rPr lang="en-US" altLang="zh-CN" dirty="0" smtClean="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environment so </a:t>
            </a:r>
            <a:r>
              <a:rPr lang="en-US" altLang="zh-CN"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as to maximize some notion of cumulative reward</a:t>
            </a:r>
            <a:endParaRPr lang="zh-CN" altLang="en-US"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7" name="图片 6"/>
          <p:cNvPicPr>
            <a:picLocks noChangeAspect="1"/>
          </p:cNvPicPr>
          <p:nvPr/>
        </p:nvPicPr>
        <p:blipFill>
          <a:blip r:embed="rId4"/>
          <a:stretch>
            <a:fillRect/>
          </a:stretch>
        </p:blipFill>
        <p:spPr>
          <a:xfrm>
            <a:off x="5024927" y="3978437"/>
            <a:ext cx="3975427" cy="2895600"/>
          </a:xfrm>
          <a:prstGeom prst="rect">
            <a:avLst/>
          </a:prstGeom>
        </p:spPr>
      </p:pic>
      <p:pic>
        <p:nvPicPr>
          <p:cNvPr id="4" name="图片 3"/>
          <p:cNvPicPr>
            <a:picLocks noChangeAspect="1"/>
          </p:cNvPicPr>
          <p:nvPr/>
        </p:nvPicPr>
        <p:blipFill>
          <a:blip r:embed="rId5"/>
          <a:stretch>
            <a:fillRect/>
          </a:stretch>
        </p:blipFill>
        <p:spPr>
          <a:xfrm>
            <a:off x="5486400" y="1111862"/>
            <a:ext cx="3048000" cy="259737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03857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52600" y="1981200"/>
            <a:ext cx="6324600" cy="1126077"/>
          </a:xfrm>
          <a:prstGeom prst="rect">
            <a:avLst/>
          </a:prstGeom>
        </p:spPr>
        <p:txBody>
          <a:bodyPr wrap="square">
            <a:spAutoFit/>
          </a:bodyPr>
          <a:lstStyle/>
          <a:p>
            <a:pPr algn="just">
              <a:lnSpc>
                <a:spcPts val="4200"/>
              </a:lnSpc>
            </a:pPr>
            <a:r>
              <a:rPr lang="en-US" altLang="zh-CN" sz="3200" b="1" dirty="0" smtClean="0">
                <a:solidFill>
                  <a:srgbClr val="CD4125"/>
                </a:solidFill>
                <a:latin typeface="LMSans17-Regular-Identity-H"/>
              </a:rPr>
              <a:t>  Deep Neural Network</a:t>
            </a:r>
          </a:p>
          <a:p>
            <a:pPr algn="just">
              <a:lnSpc>
                <a:spcPts val="4200"/>
              </a:lnSpc>
            </a:pPr>
            <a:r>
              <a:rPr lang="en-US" altLang="zh-CN" sz="3200" b="1" dirty="0">
                <a:solidFill>
                  <a:srgbClr val="CD4125"/>
                </a:solidFill>
                <a:latin typeface="LMSans17-Regular-Identity-H"/>
              </a:rPr>
              <a:t> </a:t>
            </a:r>
            <a:r>
              <a:rPr lang="en-US" altLang="zh-CN" sz="3200" b="1" dirty="0" smtClean="0">
                <a:solidFill>
                  <a:srgbClr val="CD4125"/>
                </a:solidFill>
                <a:latin typeface="LMSans17-Regular-Identity-H"/>
              </a:rPr>
              <a:t>           -- more details</a:t>
            </a:r>
            <a:endParaRPr lang="zh-CN" altLang="en-US" sz="3200" b="1" dirty="0"/>
          </a:p>
        </p:txBody>
      </p:sp>
    </p:spTree>
    <p:extLst>
      <p:ext uri="{BB962C8B-B14F-4D97-AF65-F5344CB8AC3E}">
        <p14:creationId xmlns:p14="http://schemas.microsoft.com/office/powerpoint/2010/main" val="32595901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4724401" y="5867400"/>
            <a:ext cx="4267200" cy="532950"/>
          </a:xfrm>
          <a:prstGeom prst="rect">
            <a:avLst/>
          </a:prstGeom>
        </p:spPr>
      </p:pic>
      <p:sp>
        <p:nvSpPr>
          <p:cNvPr id="5" name="矩形 4"/>
          <p:cNvSpPr/>
          <p:nvPr/>
        </p:nvSpPr>
        <p:spPr>
          <a:xfrm>
            <a:off x="0" y="-5637"/>
            <a:ext cx="7239000" cy="584775"/>
          </a:xfrm>
          <a:prstGeom prst="rect">
            <a:avLst/>
          </a:prstGeom>
          <a:solidFill>
            <a:srgbClr val="FFFF99"/>
          </a:solidFill>
          <a:ln>
            <a:solidFill>
              <a:schemeClr val="accent6">
                <a:lumMod val="20000"/>
                <a:lumOff val="80000"/>
              </a:schemeClr>
            </a:solidFill>
          </a:ln>
        </p:spPr>
        <p:txBody>
          <a:bodyPr wrap="square">
            <a:spAutoFit/>
          </a:bodyPr>
          <a:lstStyle/>
          <a:p>
            <a:pPr algn="ctr"/>
            <a:r>
              <a:rPr lang="en-US" altLang="zh-CN" sz="32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Deep learning tutorial for non-experts </a:t>
            </a:r>
            <a:endParaRPr lang="zh-CN" altLang="en-US" sz="32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8" name="文本框 7"/>
          <p:cNvSpPr txBox="1"/>
          <p:nvPr/>
        </p:nvSpPr>
        <p:spPr>
          <a:xfrm>
            <a:off x="228600" y="807868"/>
            <a:ext cx="8001000" cy="461665"/>
          </a:xfrm>
          <a:prstGeom prst="rect">
            <a:avLst/>
          </a:prstGeom>
          <a:noFill/>
        </p:spPr>
        <p:txBody>
          <a:bodyPr wrap="square" rtlCol="0">
            <a:spAutoFit/>
          </a:bodyPr>
          <a:lstStyle/>
          <a:p>
            <a:pPr algn="l"/>
            <a:r>
              <a:rPr lang="en-US" altLang="zh-CN" sz="2400" dirty="0" smtClean="0">
                <a:solidFill>
                  <a:srgbClr val="006600"/>
                </a:solidFill>
                <a:latin typeface="Arial Unicode MS" panose="020B0604020202020204" pitchFamily="34" charset="-122"/>
                <a:ea typeface="Arial Unicode MS" panose="020B0604020202020204" pitchFamily="34" charset="-122"/>
                <a:cs typeface="Arial Unicode MS" panose="020B0604020202020204" pitchFamily="34" charset="-122"/>
              </a:rPr>
              <a:t>Somewhat similar to look for a super complex function</a:t>
            </a:r>
            <a:endParaRPr lang="zh-CN" altLang="en-US" sz="2400" dirty="0">
              <a:solidFill>
                <a:srgbClr val="0066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9" name="文本框 8"/>
          <p:cNvSpPr txBox="1"/>
          <p:nvPr/>
        </p:nvSpPr>
        <p:spPr>
          <a:xfrm>
            <a:off x="609600" y="5257800"/>
            <a:ext cx="3810000" cy="1477328"/>
          </a:xfrm>
          <a:prstGeom prst="rect">
            <a:avLst/>
          </a:prstGeom>
          <a:noFill/>
        </p:spPr>
        <p:txBody>
          <a:bodyPr wrap="square" rtlCol="0">
            <a:spAutoFit/>
          </a:bodyPr>
          <a:lstStyle/>
          <a:p>
            <a:pPr algn="l">
              <a:lnSpc>
                <a:spcPts val="3600"/>
              </a:lnSpc>
            </a:pPr>
            <a:r>
              <a:rPr lang="en-US" altLang="zh-CN" sz="2400" dirty="0" smtClean="0">
                <a:solidFill>
                  <a:srgbClr val="006600"/>
                </a:solidFill>
                <a:latin typeface="Arial Unicode MS" panose="020B0604020202020204" pitchFamily="34" charset="-122"/>
                <a:ea typeface="Arial Unicode MS" panose="020B0604020202020204" pitchFamily="34" charset="-122"/>
                <a:cs typeface="Arial Unicode MS" panose="020B0604020202020204" pitchFamily="34" charset="-122"/>
              </a:rPr>
              <a:t>-Define a set of functions </a:t>
            </a:r>
          </a:p>
          <a:p>
            <a:pPr algn="l">
              <a:lnSpc>
                <a:spcPts val="3600"/>
              </a:lnSpc>
            </a:pPr>
            <a:r>
              <a:rPr lang="en-US" altLang="zh-CN" sz="2400" dirty="0" smtClean="0">
                <a:solidFill>
                  <a:srgbClr val="006600"/>
                </a:solidFill>
                <a:latin typeface="Arial Unicode MS" panose="020B0604020202020204" pitchFamily="34" charset="-122"/>
                <a:ea typeface="Arial Unicode MS" panose="020B0604020202020204" pitchFamily="34" charset="-122"/>
                <a:cs typeface="Arial Unicode MS" panose="020B0604020202020204" pitchFamily="34" charset="-122"/>
              </a:rPr>
              <a:t>-Evaluate each function</a:t>
            </a:r>
          </a:p>
          <a:p>
            <a:pPr algn="l">
              <a:lnSpc>
                <a:spcPts val="3600"/>
              </a:lnSpc>
            </a:pPr>
            <a:r>
              <a:rPr lang="en-US" altLang="zh-CN" sz="2400" dirty="0" smtClean="0">
                <a:solidFill>
                  <a:srgbClr val="006600"/>
                </a:solidFill>
                <a:latin typeface="Arial Unicode MS" panose="020B0604020202020204" pitchFamily="34" charset="-122"/>
                <a:ea typeface="Arial Unicode MS" panose="020B0604020202020204" pitchFamily="34" charset="-122"/>
                <a:cs typeface="Arial Unicode MS" panose="020B0604020202020204" pitchFamily="34" charset="-122"/>
              </a:rPr>
              <a:t>-Pick up the best  </a:t>
            </a:r>
          </a:p>
        </p:txBody>
      </p:sp>
      <p:pic>
        <p:nvPicPr>
          <p:cNvPr id="10" name="图片 9"/>
          <p:cNvPicPr>
            <a:picLocks noChangeAspect="1"/>
          </p:cNvPicPr>
          <p:nvPr/>
        </p:nvPicPr>
        <p:blipFill>
          <a:blip r:embed="rId4"/>
          <a:stretch>
            <a:fillRect/>
          </a:stretch>
        </p:blipFill>
        <p:spPr>
          <a:xfrm>
            <a:off x="1225924" y="1422635"/>
            <a:ext cx="6934200" cy="1072234"/>
          </a:xfrm>
          <a:prstGeom prst="rect">
            <a:avLst/>
          </a:prstGeom>
          <a:ln>
            <a:noFill/>
          </a:ln>
          <a:effectLst>
            <a:outerShdw blurRad="292100" dist="139700" dir="2700000" algn="tl" rotWithShape="0">
              <a:srgbClr val="333333">
                <a:alpha val="65000"/>
              </a:srgbClr>
            </a:outerShdw>
          </a:effectLst>
        </p:spPr>
      </p:pic>
      <p:pic>
        <p:nvPicPr>
          <p:cNvPr id="11" name="图片 10"/>
          <p:cNvPicPr>
            <a:picLocks noChangeAspect="1"/>
          </p:cNvPicPr>
          <p:nvPr/>
        </p:nvPicPr>
        <p:blipFill rotWithShape="1">
          <a:blip r:embed="rId5"/>
          <a:srcRect t="2558" r="3118" b="-2558"/>
          <a:stretch/>
        </p:blipFill>
        <p:spPr>
          <a:xfrm>
            <a:off x="1228167" y="2571420"/>
            <a:ext cx="7382434" cy="1224001"/>
          </a:xfrm>
          <a:prstGeom prst="rect">
            <a:avLst/>
          </a:prstGeom>
          <a:ln>
            <a:noFill/>
          </a:ln>
          <a:effectLst>
            <a:outerShdw blurRad="292100" dist="139700" dir="2700000" algn="tl" rotWithShape="0">
              <a:srgbClr val="333333">
                <a:alpha val="65000"/>
              </a:srgbClr>
            </a:outerShdw>
          </a:effectLst>
        </p:spPr>
      </p:pic>
      <p:pic>
        <p:nvPicPr>
          <p:cNvPr id="12" name="图片 11"/>
          <p:cNvPicPr>
            <a:picLocks noChangeAspect="1"/>
          </p:cNvPicPr>
          <p:nvPr/>
        </p:nvPicPr>
        <p:blipFill>
          <a:blip r:embed="rId6"/>
          <a:stretch>
            <a:fillRect/>
          </a:stretch>
        </p:blipFill>
        <p:spPr>
          <a:xfrm>
            <a:off x="1225924" y="3871972"/>
            <a:ext cx="7696200" cy="1219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80894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5637"/>
            <a:ext cx="7924800" cy="584775"/>
          </a:xfrm>
          <a:prstGeom prst="rect">
            <a:avLst/>
          </a:prstGeom>
          <a:solidFill>
            <a:srgbClr val="FFFF99"/>
          </a:solidFill>
          <a:ln>
            <a:solidFill>
              <a:schemeClr val="accent6">
                <a:lumMod val="20000"/>
                <a:lumOff val="80000"/>
              </a:schemeClr>
            </a:solidFill>
          </a:ln>
        </p:spPr>
        <p:txBody>
          <a:bodyPr wrap="square">
            <a:spAutoFit/>
          </a:bodyPr>
          <a:lstStyle/>
          <a:p>
            <a:pPr algn="ctr"/>
            <a:r>
              <a:rPr lang="en-US" altLang="zh-CN" sz="32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Neural </a:t>
            </a:r>
            <a:r>
              <a:rPr lang="en-US" altLang="zh-CN" sz="32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Network </a:t>
            </a:r>
            <a:r>
              <a:rPr lang="en-US" altLang="zh-CN" sz="32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 Deep Neural Network </a:t>
            </a:r>
            <a:endParaRPr lang="zh-CN" altLang="en-US" sz="32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4" name="图片 3"/>
          <p:cNvPicPr>
            <a:picLocks noChangeAspect="1"/>
          </p:cNvPicPr>
          <p:nvPr/>
        </p:nvPicPr>
        <p:blipFill>
          <a:blip r:embed="rId3"/>
          <a:stretch>
            <a:fillRect/>
          </a:stretch>
        </p:blipFill>
        <p:spPr>
          <a:xfrm>
            <a:off x="304800" y="1143000"/>
            <a:ext cx="8546570" cy="3810000"/>
          </a:xfrm>
          <a:prstGeom prst="rect">
            <a:avLst/>
          </a:prstGeom>
        </p:spPr>
      </p:pic>
      <p:sp>
        <p:nvSpPr>
          <p:cNvPr id="5" name="矩形 4"/>
          <p:cNvSpPr/>
          <p:nvPr/>
        </p:nvSpPr>
        <p:spPr>
          <a:xfrm>
            <a:off x="463285" y="5257800"/>
            <a:ext cx="8229600" cy="1015663"/>
          </a:xfrm>
          <a:prstGeom prst="rect">
            <a:avLst/>
          </a:prstGeom>
        </p:spPr>
        <p:txBody>
          <a:bodyPr wrap="square">
            <a:spAutoFit/>
          </a:bodyPr>
          <a:lstStyle/>
          <a:p>
            <a:pPr algn="l"/>
            <a:r>
              <a:rPr lang="en-US" altLang="zh-CN" b="1" dirty="0" smtClean="0">
                <a:latin typeface="LMSans10-Regular-Identity-H"/>
              </a:rPr>
              <a:t>-In fact, there is not a “function”  but to build </a:t>
            </a:r>
            <a:r>
              <a:rPr lang="en-US" altLang="zh-CN" b="1" dirty="0">
                <a:latin typeface="LMSans10-Regular-Identity-H"/>
              </a:rPr>
              <a:t>up a </a:t>
            </a:r>
            <a:r>
              <a:rPr lang="en-US" altLang="zh-CN" b="1" dirty="0" smtClean="0">
                <a:latin typeface="LMSans10-Regular-Identity-H"/>
              </a:rPr>
              <a:t>(deep) neural network with huge tunable parameters </a:t>
            </a:r>
            <a:r>
              <a:rPr lang="en-US" altLang="zh-CN" b="1" dirty="0">
                <a:latin typeface="LMSans10-Regular-Identity-H"/>
              </a:rPr>
              <a:t>to </a:t>
            </a:r>
            <a:r>
              <a:rPr lang="en-US" altLang="zh-CN" b="1" dirty="0" smtClean="0">
                <a:latin typeface="LMSans10-Regular-Identity-H"/>
              </a:rPr>
              <a:t>connect the </a:t>
            </a:r>
            <a:r>
              <a:rPr lang="en-US" altLang="zh-CN" b="1" dirty="0">
                <a:latin typeface="LMSans10-Regular-Identity-H"/>
              </a:rPr>
              <a:t>inputs and outputs</a:t>
            </a:r>
            <a:r>
              <a:rPr lang="en-US" altLang="zh-CN" b="1" dirty="0" smtClean="0">
                <a:latin typeface="LMSans10-Regular-Identity-H"/>
              </a:rPr>
              <a:t>.</a:t>
            </a:r>
            <a:endParaRPr lang="zh-CN" altLang="en-US" b="1" dirty="0"/>
          </a:p>
        </p:txBody>
      </p:sp>
      <p:pic>
        <p:nvPicPr>
          <p:cNvPr id="6" name="图片 5"/>
          <p:cNvPicPr>
            <a:picLocks noChangeAspect="1"/>
          </p:cNvPicPr>
          <p:nvPr/>
        </p:nvPicPr>
        <p:blipFill>
          <a:blip r:embed="rId4"/>
          <a:stretch>
            <a:fillRect/>
          </a:stretch>
        </p:blipFill>
        <p:spPr>
          <a:xfrm>
            <a:off x="152400" y="2225488"/>
            <a:ext cx="1780280" cy="1358927"/>
          </a:xfrm>
          <a:prstGeom prst="rect">
            <a:avLst/>
          </a:prstGeom>
        </p:spPr>
      </p:pic>
    </p:spTree>
    <p:extLst>
      <p:ext uri="{BB962C8B-B14F-4D97-AF65-F5344CB8AC3E}">
        <p14:creationId xmlns:p14="http://schemas.microsoft.com/office/powerpoint/2010/main" val="36646886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5637"/>
            <a:ext cx="2209800" cy="584775"/>
          </a:xfrm>
          <a:prstGeom prst="rect">
            <a:avLst/>
          </a:prstGeom>
          <a:solidFill>
            <a:srgbClr val="FFFF99"/>
          </a:solidFill>
          <a:ln>
            <a:solidFill>
              <a:schemeClr val="accent6">
                <a:lumMod val="20000"/>
                <a:lumOff val="80000"/>
              </a:schemeClr>
            </a:solidFill>
          </a:ln>
        </p:spPr>
        <p:txBody>
          <a:bodyPr wrap="square">
            <a:spAutoFit/>
          </a:bodyPr>
          <a:lstStyle/>
          <a:p>
            <a:pPr algn="ctr"/>
            <a:r>
              <a:rPr lang="en-US" altLang="zh-CN" sz="32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Neuron</a:t>
            </a:r>
            <a:endParaRPr lang="zh-CN" altLang="en-US" sz="32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3" name="图片 2"/>
          <p:cNvPicPr>
            <a:picLocks noChangeAspect="1"/>
          </p:cNvPicPr>
          <p:nvPr/>
        </p:nvPicPr>
        <p:blipFill>
          <a:blip r:embed="rId3"/>
          <a:stretch>
            <a:fillRect/>
          </a:stretch>
        </p:blipFill>
        <p:spPr>
          <a:xfrm>
            <a:off x="5410200" y="152400"/>
            <a:ext cx="3466500" cy="2773660"/>
          </a:xfrm>
          <a:prstGeom prst="rect">
            <a:avLst/>
          </a:prstGeom>
          <a:ln w="38100">
            <a:solidFill>
              <a:schemeClr val="accent1">
                <a:lumMod val="60000"/>
                <a:lumOff val="40000"/>
              </a:schemeClr>
            </a:solidFill>
          </a:ln>
          <a:effectLst>
            <a:outerShdw blurRad="292100" dist="139700" dir="2700000" algn="tl" rotWithShape="0">
              <a:srgbClr val="333333">
                <a:alpha val="65000"/>
              </a:srgbClr>
            </a:outerShdw>
          </a:effectLst>
        </p:spPr>
      </p:pic>
      <p:pic>
        <p:nvPicPr>
          <p:cNvPr id="5" name="图片 4"/>
          <p:cNvPicPr>
            <a:picLocks noChangeAspect="1"/>
          </p:cNvPicPr>
          <p:nvPr/>
        </p:nvPicPr>
        <p:blipFill rotWithShape="1">
          <a:blip r:embed="rId4"/>
          <a:srcRect l="17832" r="9950"/>
          <a:stretch/>
        </p:blipFill>
        <p:spPr>
          <a:xfrm>
            <a:off x="319204" y="1003361"/>
            <a:ext cx="4567427" cy="2819400"/>
          </a:xfrm>
          <a:prstGeom prst="rect">
            <a:avLst/>
          </a:prstGeom>
        </p:spPr>
      </p:pic>
      <p:cxnSp>
        <p:nvCxnSpPr>
          <p:cNvPr id="8" name="直接箭头连接符 7"/>
          <p:cNvCxnSpPr/>
          <p:nvPr/>
        </p:nvCxnSpPr>
        <p:spPr bwMode="auto">
          <a:xfrm flipV="1">
            <a:off x="2495550" y="286750"/>
            <a:ext cx="2914650" cy="1260747"/>
          </a:xfrm>
          <a:prstGeom prst="straightConnector1">
            <a:avLst/>
          </a:prstGeom>
          <a:solidFill>
            <a:schemeClr val="accent1"/>
          </a:solidFill>
          <a:ln w="38100" cap="flat" cmpd="sng" algn="ctr">
            <a:solidFill>
              <a:schemeClr val="accent1">
                <a:lumMod val="60000"/>
                <a:lumOff val="40000"/>
              </a:schemeClr>
            </a:solidFill>
            <a:prstDash val="solid"/>
            <a:round/>
            <a:headEnd type="none" w="med" len="med"/>
            <a:tailEnd type="triangle"/>
          </a:ln>
          <a:effectLst/>
        </p:spPr>
      </p:cxnSp>
      <p:sp>
        <p:nvSpPr>
          <p:cNvPr id="9" name="矩形 8"/>
          <p:cNvSpPr/>
          <p:nvPr/>
        </p:nvSpPr>
        <p:spPr>
          <a:xfrm>
            <a:off x="2590800" y="1219200"/>
            <a:ext cx="1066800" cy="320030"/>
          </a:xfrm>
          <a:prstGeom prst="rect">
            <a:avLst/>
          </a:prstGeom>
        </p:spPr>
        <p:txBody>
          <a:bodyPr wrap="square" rtlCol="0" anchor="ctr">
            <a:spAutoFit/>
          </a:bodyPr>
          <a:lstStyle/>
          <a:p>
            <a:pPr algn="l">
              <a:spcBef>
                <a:spcPts val="200"/>
              </a:spcBef>
            </a:pPr>
            <a:endParaRPr lang="zh-CN" altLang="en-US" sz="1800" dirty="0" err="1" smtClean="0"/>
          </a:p>
        </p:txBody>
      </p:sp>
      <p:pic>
        <p:nvPicPr>
          <p:cNvPr id="4" name="图片 3"/>
          <p:cNvPicPr>
            <a:picLocks noChangeAspect="1"/>
          </p:cNvPicPr>
          <p:nvPr/>
        </p:nvPicPr>
        <p:blipFill>
          <a:blip r:embed="rId5"/>
          <a:stretch>
            <a:fillRect/>
          </a:stretch>
        </p:blipFill>
        <p:spPr>
          <a:xfrm>
            <a:off x="313601" y="4190999"/>
            <a:ext cx="3321424" cy="2667001"/>
          </a:xfrm>
          <a:prstGeom prst="rect">
            <a:avLst/>
          </a:prstGeom>
        </p:spPr>
      </p:pic>
      <p:pic>
        <p:nvPicPr>
          <p:cNvPr id="7" name="图片 6"/>
          <p:cNvPicPr>
            <a:picLocks noChangeAspect="1"/>
          </p:cNvPicPr>
          <p:nvPr/>
        </p:nvPicPr>
        <p:blipFill>
          <a:blip r:embed="rId6"/>
          <a:stretch>
            <a:fillRect/>
          </a:stretch>
        </p:blipFill>
        <p:spPr>
          <a:xfrm>
            <a:off x="3657600" y="4190999"/>
            <a:ext cx="5257800" cy="2637421"/>
          </a:xfrm>
          <a:prstGeom prst="rect">
            <a:avLst/>
          </a:prstGeom>
        </p:spPr>
      </p:pic>
    </p:spTree>
    <p:extLst>
      <p:ext uri="{BB962C8B-B14F-4D97-AF65-F5344CB8AC3E}">
        <p14:creationId xmlns:p14="http://schemas.microsoft.com/office/powerpoint/2010/main" val="39579601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823678" y="907213"/>
            <a:ext cx="7814497" cy="3444330"/>
          </a:xfrm>
          <a:prstGeom prst="rect">
            <a:avLst/>
          </a:prstGeom>
        </p:spPr>
      </p:pic>
      <p:sp>
        <p:nvSpPr>
          <p:cNvPr id="2" name="矩形 1"/>
          <p:cNvSpPr/>
          <p:nvPr/>
        </p:nvSpPr>
        <p:spPr>
          <a:xfrm>
            <a:off x="20171" y="-12577"/>
            <a:ext cx="6075829" cy="584775"/>
          </a:xfrm>
          <a:prstGeom prst="rect">
            <a:avLst/>
          </a:prstGeom>
          <a:solidFill>
            <a:srgbClr val="FFFF99"/>
          </a:solidFill>
          <a:ln>
            <a:solidFill>
              <a:schemeClr val="accent6">
                <a:lumMod val="20000"/>
                <a:lumOff val="80000"/>
              </a:schemeClr>
            </a:solidFill>
          </a:ln>
        </p:spPr>
        <p:txBody>
          <a:bodyPr wrap="square">
            <a:spAutoFit/>
          </a:bodyPr>
          <a:lstStyle/>
          <a:p>
            <a:pPr algn="l"/>
            <a:r>
              <a:rPr lang="en-US" altLang="zh-CN" sz="32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 Deep Neural network</a:t>
            </a:r>
            <a:r>
              <a:rPr lang="en-US" altLang="zh-CN" sz="24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-loss </a:t>
            </a:r>
            <a:r>
              <a:rPr lang="en-US" altLang="zh-CN" sz="2400" b="1" dirty="0" err="1"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fuction</a:t>
            </a:r>
            <a:r>
              <a:rPr lang="en-US" altLang="zh-CN" sz="32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32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4" name="图片 3"/>
          <p:cNvPicPr>
            <a:picLocks noChangeAspect="1"/>
          </p:cNvPicPr>
          <p:nvPr/>
        </p:nvPicPr>
        <p:blipFill>
          <a:blip r:embed="rId4"/>
          <a:stretch>
            <a:fillRect/>
          </a:stretch>
        </p:blipFill>
        <p:spPr>
          <a:xfrm>
            <a:off x="1752600" y="5029200"/>
            <a:ext cx="5956654" cy="863700"/>
          </a:xfrm>
          <a:prstGeom prst="rect">
            <a:avLst/>
          </a:prstGeom>
        </p:spPr>
      </p:pic>
      <p:sp>
        <p:nvSpPr>
          <p:cNvPr id="5" name="矩形 4"/>
          <p:cNvSpPr/>
          <p:nvPr/>
        </p:nvSpPr>
        <p:spPr>
          <a:xfrm>
            <a:off x="380999" y="4199580"/>
            <a:ext cx="8534400" cy="1015663"/>
          </a:xfrm>
          <a:prstGeom prst="rect">
            <a:avLst/>
          </a:prstGeom>
        </p:spPr>
        <p:txBody>
          <a:bodyPr wrap="square">
            <a:spAutoFit/>
          </a:bodyPr>
          <a:lstStyle/>
          <a:p>
            <a:pPr algn="l"/>
            <a:r>
              <a:rPr lang="en-US" altLang="zh-CN" b="1" dirty="0" smtClean="0">
                <a:solidFill>
                  <a:srgbClr val="CD4125"/>
                </a:solidFill>
                <a:latin typeface="+mn-lt"/>
              </a:rPr>
              <a:t>Loss function</a:t>
            </a:r>
            <a:r>
              <a:rPr lang="zh-CN" altLang="en-US" b="1" dirty="0" smtClean="0">
                <a:solidFill>
                  <a:srgbClr val="CD4125"/>
                </a:solidFill>
                <a:latin typeface="+mn-lt"/>
              </a:rPr>
              <a:t>：</a:t>
            </a:r>
            <a:endParaRPr lang="zh-CN" altLang="en-US" b="1" dirty="0">
              <a:latin typeface="+mn-lt"/>
            </a:endParaRPr>
          </a:p>
          <a:p>
            <a:pPr algn="l"/>
            <a:r>
              <a:rPr lang="en-US" altLang="zh-CN" b="1" dirty="0" smtClean="0">
                <a:solidFill>
                  <a:srgbClr val="000000"/>
                </a:solidFill>
                <a:latin typeface="+mn-lt"/>
              </a:rPr>
              <a:t>-To </a:t>
            </a:r>
            <a:r>
              <a:rPr lang="en-US" altLang="zh-CN" b="1" dirty="0">
                <a:solidFill>
                  <a:srgbClr val="000000"/>
                </a:solidFill>
                <a:latin typeface="+mn-lt"/>
              </a:rPr>
              <a:t>evaluate the difference between the </a:t>
            </a:r>
            <a:r>
              <a:rPr lang="en-US" altLang="zh-CN" b="1" dirty="0" smtClean="0">
                <a:solidFill>
                  <a:srgbClr val="000000"/>
                </a:solidFill>
                <a:latin typeface="+mn-lt"/>
              </a:rPr>
              <a:t>network’s outputs </a:t>
            </a:r>
            <a:r>
              <a:rPr lang="en-US" altLang="zh-CN" b="1" dirty="0">
                <a:solidFill>
                  <a:srgbClr val="000000"/>
                </a:solidFill>
                <a:latin typeface="+mn-lt"/>
              </a:rPr>
              <a:t>and learning targets</a:t>
            </a:r>
            <a:r>
              <a:rPr lang="en-US" altLang="zh-CN" b="1" dirty="0" smtClean="0">
                <a:solidFill>
                  <a:srgbClr val="000000"/>
                </a:solidFill>
                <a:latin typeface="+mn-lt"/>
              </a:rPr>
              <a:t>.</a:t>
            </a:r>
            <a:endParaRPr lang="zh-CN" altLang="en-US" b="1" dirty="0">
              <a:latin typeface="+mn-lt"/>
            </a:endParaRPr>
          </a:p>
        </p:txBody>
      </p:sp>
      <p:pic>
        <p:nvPicPr>
          <p:cNvPr id="6" name="图片 5"/>
          <p:cNvPicPr>
            <a:picLocks noChangeAspect="1"/>
          </p:cNvPicPr>
          <p:nvPr/>
        </p:nvPicPr>
        <p:blipFill>
          <a:blip r:embed="rId5"/>
          <a:stretch>
            <a:fillRect/>
          </a:stretch>
        </p:blipFill>
        <p:spPr>
          <a:xfrm>
            <a:off x="533399" y="5892900"/>
            <a:ext cx="3260483" cy="775200"/>
          </a:xfrm>
          <a:prstGeom prst="rect">
            <a:avLst/>
          </a:prstGeom>
        </p:spPr>
      </p:pic>
      <p:pic>
        <p:nvPicPr>
          <p:cNvPr id="7" name="图片 6"/>
          <p:cNvPicPr>
            <a:picLocks noChangeAspect="1"/>
          </p:cNvPicPr>
          <p:nvPr/>
        </p:nvPicPr>
        <p:blipFill>
          <a:blip r:embed="rId6"/>
          <a:stretch>
            <a:fillRect/>
          </a:stretch>
        </p:blipFill>
        <p:spPr>
          <a:xfrm>
            <a:off x="533399" y="1828800"/>
            <a:ext cx="1788024" cy="1364839"/>
          </a:xfrm>
          <a:prstGeom prst="rect">
            <a:avLst/>
          </a:prstGeom>
        </p:spPr>
      </p:pic>
    </p:spTree>
    <p:extLst>
      <p:ext uri="{BB962C8B-B14F-4D97-AF65-F5344CB8AC3E}">
        <p14:creationId xmlns:p14="http://schemas.microsoft.com/office/powerpoint/2010/main" val="21504739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171" y="-12577"/>
            <a:ext cx="9123829" cy="584775"/>
          </a:xfrm>
          <a:prstGeom prst="rect">
            <a:avLst/>
          </a:prstGeom>
          <a:solidFill>
            <a:srgbClr val="FFFF99"/>
          </a:solidFill>
          <a:ln>
            <a:solidFill>
              <a:schemeClr val="accent6">
                <a:lumMod val="20000"/>
                <a:lumOff val="80000"/>
              </a:schemeClr>
            </a:solidFill>
          </a:ln>
        </p:spPr>
        <p:txBody>
          <a:bodyPr wrap="square">
            <a:spAutoFit/>
          </a:bodyPr>
          <a:lstStyle/>
          <a:p>
            <a:pPr algn="l"/>
            <a:r>
              <a:rPr lang="en-US" altLang="zh-CN" sz="32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Deep Neural network</a:t>
            </a:r>
            <a:r>
              <a:rPr lang="en-US" altLang="zh-CN" sz="24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-back propagation &amp; gradient decent   </a:t>
            </a:r>
            <a:r>
              <a:rPr lang="en-US" altLang="zh-CN" sz="32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32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9" name="矩形 8"/>
          <p:cNvSpPr/>
          <p:nvPr/>
        </p:nvSpPr>
        <p:spPr>
          <a:xfrm>
            <a:off x="2286000" y="3075057"/>
            <a:ext cx="4572000" cy="707886"/>
          </a:xfrm>
          <a:prstGeom prst="rect">
            <a:avLst/>
          </a:prstGeom>
        </p:spPr>
        <p:txBody>
          <a:bodyPr>
            <a:spAutoFit/>
          </a:bodyPr>
          <a:lstStyle/>
          <a:p>
            <a:r>
              <a:rPr lang="en-US" altLang="zh-CN" b="1" dirty="0">
                <a:solidFill>
                  <a:srgbClr val="FFFFFF"/>
                </a:solidFill>
                <a:latin typeface="STSongti-TC-Bold"/>
              </a:rPr>
              <a:t>Back propagation and gradient decent</a:t>
            </a:r>
            <a:endParaRPr lang="zh-CN" altLang="en-US" dirty="0"/>
          </a:p>
        </p:txBody>
      </p:sp>
      <p:pic>
        <p:nvPicPr>
          <p:cNvPr id="10" name="图片 9"/>
          <p:cNvPicPr>
            <a:picLocks noChangeAspect="1"/>
          </p:cNvPicPr>
          <p:nvPr/>
        </p:nvPicPr>
        <p:blipFill>
          <a:blip r:embed="rId3"/>
          <a:stretch>
            <a:fillRect/>
          </a:stretch>
        </p:blipFill>
        <p:spPr>
          <a:xfrm>
            <a:off x="200585" y="685800"/>
            <a:ext cx="8763000" cy="3837130"/>
          </a:xfrm>
          <a:prstGeom prst="rect">
            <a:avLst/>
          </a:prstGeom>
        </p:spPr>
      </p:pic>
      <p:sp>
        <p:nvSpPr>
          <p:cNvPr id="11" name="矩形 10"/>
          <p:cNvSpPr/>
          <p:nvPr/>
        </p:nvSpPr>
        <p:spPr>
          <a:xfrm>
            <a:off x="609600" y="5390672"/>
            <a:ext cx="8153400" cy="707886"/>
          </a:xfrm>
          <a:prstGeom prst="rect">
            <a:avLst/>
          </a:prstGeom>
        </p:spPr>
        <p:txBody>
          <a:bodyPr wrap="square">
            <a:spAutoFit/>
          </a:bodyPr>
          <a:lstStyle/>
          <a:p>
            <a:pPr algn="l"/>
            <a:r>
              <a:rPr lang="en-US" altLang="zh-CN" b="1" dirty="0" smtClean="0">
                <a:latin typeface="Helvetica-Light"/>
              </a:rPr>
              <a:t>-Deep neural </a:t>
            </a:r>
            <a:r>
              <a:rPr lang="en-US" altLang="zh-CN" b="1" dirty="0">
                <a:latin typeface="Helvetica-Light"/>
              </a:rPr>
              <a:t>network can reduce </a:t>
            </a:r>
            <a:r>
              <a:rPr lang="en-US" altLang="zh-CN" b="1" dirty="0" smtClean="0">
                <a:latin typeface="Helvetica-Light"/>
              </a:rPr>
              <a:t>fitting error </a:t>
            </a:r>
            <a:r>
              <a:rPr lang="en-US" altLang="zh-CN" b="1" dirty="0">
                <a:latin typeface="Helvetica-Light"/>
              </a:rPr>
              <a:t>by updating model parameters through </a:t>
            </a:r>
            <a:r>
              <a:rPr lang="en-US" altLang="zh-CN" b="1" dirty="0" smtClean="0">
                <a:latin typeface="Helvetica-Light"/>
              </a:rPr>
              <a:t>back propagation </a:t>
            </a:r>
            <a:r>
              <a:rPr lang="en-US" altLang="zh-CN" b="1" dirty="0">
                <a:latin typeface="Helvetica-Light"/>
              </a:rPr>
              <a:t>and gradient decent.</a:t>
            </a:r>
            <a:endParaRPr lang="zh-CN" altLang="en-US" b="1" dirty="0"/>
          </a:p>
        </p:txBody>
      </p:sp>
      <p:pic>
        <p:nvPicPr>
          <p:cNvPr id="13" name="图片 12"/>
          <p:cNvPicPr>
            <a:picLocks noChangeAspect="1"/>
          </p:cNvPicPr>
          <p:nvPr/>
        </p:nvPicPr>
        <p:blipFill rotWithShape="1">
          <a:blip r:embed="rId4"/>
          <a:srcRect l="17505" t="56667" r="57930" b="16666"/>
          <a:stretch/>
        </p:blipFill>
        <p:spPr>
          <a:xfrm>
            <a:off x="2743200" y="696640"/>
            <a:ext cx="2209800" cy="1297858"/>
          </a:xfrm>
          <a:prstGeom prst="rect">
            <a:avLst/>
          </a:prstGeom>
        </p:spPr>
      </p:pic>
    </p:spTree>
    <p:extLst>
      <p:ext uri="{BB962C8B-B14F-4D97-AF65-F5344CB8AC3E}">
        <p14:creationId xmlns:p14="http://schemas.microsoft.com/office/powerpoint/2010/main" val="20697720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5410200" cy="584775"/>
          </a:xfrm>
          <a:prstGeom prst="rect">
            <a:avLst/>
          </a:prstGeom>
          <a:solidFill>
            <a:srgbClr val="FFFF99"/>
          </a:solidFill>
          <a:ln>
            <a:solidFill>
              <a:schemeClr val="accent6">
                <a:lumMod val="20000"/>
                <a:lumOff val="80000"/>
              </a:schemeClr>
            </a:solidFill>
          </a:ln>
        </p:spPr>
        <p:txBody>
          <a:bodyPr wrap="square">
            <a:spAutoFit/>
          </a:bodyPr>
          <a:lstStyle/>
          <a:p>
            <a:pPr algn="l"/>
            <a:r>
              <a:rPr lang="en-US" altLang="zh-CN" sz="32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Common Network Structures </a:t>
            </a:r>
            <a:endParaRPr lang="zh-CN" altLang="en-US" sz="32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6" name="图片 5"/>
          <p:cNvPicPr>
            <a:picLocks noChangeAspect="1"/>
          </p:cNvPicPr>
          <p:nvPr/>
        </p:nvPicPr>
        <p:blipFill rotWithShape="1">
          <a:blip r:embed="rId3"/>
          <a:srcRect l="1332" t="16779" r="69350" b="20778"/>
          <a:stretch/>
        </p:blipFill>
        <p:spPr>
          <a:xfrm>
            <a:off x="457200" y="584775"/>
            <a:ext cx="3511805" cy="2768025"/>
          </a:xfrm>
          <a:prstGeom prst="rect">
            <a:avLst/>
          </a:prstGeom>
          <a:ln>
            <a:noFill/>
          </a:ln>
          <a:effectLst>
            <a:outerShdw blurRad="292100" dist="139700" dir="2700000" algn="tl" rotWithShape="0">
              <a:srgbClr val="333333">
                <a:alpha val="65000"/>
              </a:srgbClr>
            </a:outerShdw>
          </a:effectLst>
        </p:spPr>
      </p:pic>
      <p:pic>
        <p:nvPicPr>
          <p:cNvPr id="5" name="图片 4"/>
          <p:cNvPicPr>
            <a:picLocks noChangeAspect="1"/>
          </p:cNvPicPr>
          <p:nvPr/>
        </p:nvPicPr>
        <p:blipFill rotWithShape="1">
          <a:blip r:embed="rId3"/>
          <a:srcRect l="66232" r="1570" b="26581"/>
          <a:stretch/>
        </p:blipFill>
        <p:spPr>
          <a:xfrm>
            <a:off x="4724400" y="556453"/>
            <a:ext cx="3657600" cy="2796347"/>
          </a:xfrm>
          <a:prstGeom prst="rect">
            <a:avLst/>
          </a:prstGeom>
          <a:ln>
            <a:noFill/>
          </a:ln>
          <a:effectLst>
            <a:outerShdw blurRad="292100" dist="139700" dir="2700000" algn="tl" rotWithShape="0">
              <a:srgbClr val="333333">
                <a:alpha val="65000"/>
              </a:srgbClr>
            </a:outerShdw>
          </a:effectLst>
        </p:spPr>
      </p:pic>
      <p:pic>
        <p:nvPicPr>
          <p:cNvPr id="8" name="图片 7"/>
          <p:cNvPicPr>
            <a:picLocks noChangeAspect="1"/>
          </p:cNvPicPr>
          <p:nvPr/>
        </p:nvPicPr>
        <p:blipFill rotWithShape="1">
          <a:blip r:embed="rId3"/>
          <a:srcRect l="35133" t="17611" r="36216" b="27951"/>
          <a:stretch/>
        </p:blipFill>
        <p:spPr>
          <a:xfrm>
            <a:off x="457200" y="3657600"/>
            <a:ext cx="3556832" cy="2933577"/>
          </a:xfrm>
          <a:prstGeom prst="rect">
            <a:avLst/>
          </a:prstGeom>
          <a:ln>
            <a:noFill/>
          </a:ln>
          <a:effectLst>
            <a:outerShdw blurRad="292100" dist="139700" dir="2700000" algn="tl" rotWithShape="0">
              <a:srgbClr val="333333">
                <a:alpha val="65000"/>
              </a:srgbClr>
            </a:outerShdw>
          </a:effectLst>
        </p:spPr>
      </p:pic>
      <p:sp>
        <p:nvSpPr>
          <p:cNvPr id="3" name="矩形 2"/>
          <p:cNvSpPr/>
          <p:nvPr/>
        </p:nvSpPr>
        <p:spPr>
          <a:xfrm>
            <a:off x="4724400" y="3687901"/>
            <a:ext cx="4305300" cy="3170099"/>
          </a:xfrm>
          <a:prstGeom prst="rect">
            <a:avLst/>
          </a:prstGeom>
        </p:spPr>
        <p:txBody>
          <a:bodyPr wrap="square">
            <a:spAutoFit/>
          </a:bodyPr>
          <a:lstStyle/>
          <a:p>
            <a:pPr algn="l"/>
            <a:r>
              <a:rPr lang="en-US" altLang="zh-CN" b="1" dirty="0" smtClean="0">
                <a:latin typeface="+mn-lt"/>
              </a:rPr>
              <a:t> Fully </a:t>
            </a:r>
            <a:r>
              <a:rPr lang="en-US" altLang="zh-CN" b="1" dirty="0">
                <a:latin typeface="+mn-lt"/>
              </a:rPr>
              <a:t>Connected </a:t>
            </a:r>
            <a:r>
              <a:rPr lang="en-US" altLang="zh-CN" b="1" dirty="0" smtClean="0">
                <a:latin typeface="+mn-lt"/>
              </a:rPr>
              <a:t>Network </a:t>
            </a:r>
          </a:p>
          <a:p>
            <a:pPr algn="l"/>
            <a:r>
              <a:rPr lang="en-US" altLang="zh-CN" dirty="0" smtClean="0"/>
              <a:t>-recognize </a:t>
            </a:r>
            <a:r>
              <a:rPr lang="en-US" altLang="zh-CN" dirty="0"/>
              <a:t>handwrite </a:t>
            </a:r>
            <a:r>
              <a:rPr lang="en-US" altLang="zh-CN" dirty="0" smtClean="0"/>
              <a:t>digits</a:t>
            </a:r>
          </a:p>
          <a:p>
            <a:pPr algn="l"/>
            <a:r>
              <a:rPr lang="en-US" altLang="zh-CN" b="1" dirty="0" smtClean="0">
                <a:latin typeface="+mn-lt"/>
              </a:rPr>
              <a:t>   …  …    … …</a:t>
            </a:r>
            <a:endParaRPr lang="en-US" altLang="zh-CN" b="1" dirty="0">
              <a:latin typeface="+mn-lt"/>
            </a:endParaRPr>
          </a:p>
          <a:p>
            <a:pPr algn="l"/>
            <a:r>
              <a:rPr lang="en-US" altLang="zh-CN" b="1" dirty="0" smtClean="0">
                <a:latin typeface="+mn-lt"/>
              </a:rPr>
              <a:t>Convolutional Neural network</a:t>
            </a:r>
          </a:p>
          <a:p>
            <a:pPr algn="l"/>
            <a:r>
              <a:rPr lang="en-US" altLang="zh-CN" dirty="0" smtClean="0"/>
              <a:t>-image recognition</a:t>
            </a:r>
          </a:p>
          <a:p>
            <a:pPr algn="l"/>
            <a:r>
              <a:rPr lang="en-US" altLang="zh-CN" dirty="0" smtClean="0"/>
              <a:t>-image classification </a:t>
            </a:r>
          </a:p>
          <a:p>
            <a:pPr algn="l"/>
            <a:r>
              <a:rPr lang="en-US" altLang="zh-CN" b="1" dirty="0">
                <a:latin typeface="+mn-lt"/>
              </a:rPr>
              <a:t>  </a:t>
            </a:r>
            <a:r>
              <a:rPr lang="en-US" altLang="zh-CN" b="1" dirty="0" smtClean="0">
                <a:latin typeface="+mn-lt"/>
              </a:rPr>
              <a:t>…  …    …  …</a:t>
            </a:r>
          </a:p>
          <a:p>
            <a:pPr algn="l"/>
            <a:r>
              <a:rPr lang="en-US" altLang="zh-CN" b="1" dirty="0" smtClean="0">
                <a:latin typeface="+mn-lt"/>
              </a:rPr>
              <a:t>Recurrent </a:t>
            </a:r>
            <a:r>
              <a:rPr lang="en-US" altLang="zh-CN" b="1" dirty="0">
                <a:latin typeface="+mn-lt"/>
              </a:rPr>
              <a:t>Neural </a:t>
            </a:r>
            <a:r>
              <a:rPr lang="en-US" altLang="zh-CN" b="1" dirty="0" smtClean="0">
                <a:latin typeface="+mn-lt"/>
              </a:rPr>
              <a:t>Network</a:t>
            </a:r>
          </a:p>
          <a:p>
            <a:pPr algn="l"/>
            <a:r>
              <a:rPr lang="en-US" altLang="zh-CN" dirty="0" smtClean="0"/>
              <a:t>-speech recognition</a:t>
            </a:r>
          </a:p>
          <a:p>
            <a:pPr algn="l"/>
            <a:r>
              <a:rPr lang="en-US" altLang="zh-CN" b="1" dirty="0" smtClean="0">
                <a:latin typeface="+mn-lt"/>
              </a:rPr>
              <a:t>  …  …    …  …</a:t>
            </a:r>
            <a:endParaRPr lang="zh-CN" altLang="en-US" b="1" dirty="0">
              <a:latin typeface="+mn-lt"/>
            </a:endParaRPr>
          </a:p>
        </p:txBody>
      </p:sp>
    </p:spTree>
    <p:extLst>
      <p:ext uri="{BB962C8B-B14F-4D97-AF65-F5344CB8AC3E}">
        <p14:creationId xmlns:p14="http://schemas.microsoft.com/office/powerpoint/2010/main" val="27923983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47800" y="2133600"/>
            <a:ext cx="6705600" cy="523220"/>
          </a:xfrm>
          <a:prstGeom prst="rect">
            <a:avLst/>
          </a:prstGeom>
        </p:spPr>
        <p:txBody>
          <a:bodyPr wrap="square">
            <a:spAutoFit/>
          </a:bodyPr>
          <a:lstStyle/>
          <a:p>
            <a:pPr algn="ctr"/>
            <a:r>
              <a:rPr lang="en-US" altLang="zh-CN" sz="2800" b="1" dirty="0">
                <a:solidFill>
                  <a:srgbClr val="CD4125"/>
                </a:solidFill>
                <a:latin typeface="Arial Unicode MS" panose="020B0604020202020204" pitchFamily="34" charset="-122"/>
                <a:ea typeface="Arial Unicode MS" panose="020B0604020202020204" pitchFamily="34" charset="-122"/>
                <a:cs typeface="Arial Unicode MS" panose="020B0604020202020204" pitchFamily="34" charset="-122"/>
              </a:rPr>
              <a:t>Applications of Deep Learning in Physics</a:t>
            </a:r>
            <a:endParaRPr lang="zh-CN" altLang="en-US" sz="28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7702551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9600" y="275584"/>
            <a:ext cx="7696200" cy="584775"/>
          </a:xfrm>
          <a:prstGeom prst="rect">
            <a:avLst/>
          </a:prstGeom>
        </p:spPr>
        <p:txBody>
          <a:bodyPr wrap="square">
            <a:spAutoFit/>
          </a:bodyPr>
          <a:lstStyle/>
          <a:p>
            <a:pPr algn="ctr"/>
            <a:r>
              <a:rPr lang="en-US" altLang="zh-CN" sz="3200" b="1" dirty="0" smtClean="0">
                <a:solidFill>
                  <a:srgbClr val="CD4125"/>
                </a:solidFill>
                <a:latin typeface="Arial Unicode MS" panose="020B0604020202020204" pitchFamily="34" charset="-122"/>
                <a:ea typeface="Arial Unicode MS" panose="020B0604020202020204" pitchFamily="34" charset="-122"/>
                <a:cs typeface="Arial Unicode MS" panose="020B0604020202020204" pitchFamily="34" charset="-122"/>
              </a:rPr>
              <a:t>Why Deep </a:t>
            </a:r>
            <a:r>
              <a:rPr lang="en-US" altLang="zh-CN" sz="3200" b="1" dirty="0">
                <a:solidFill>
                  <a:srgbClr val="CD4125"/>
                </a:solidFill>
                <a:latin typeface="Arial Unicode MS" panose="020B0604020202020204" pitchFamily="34" charset="-122"/>
                <a:ea typeface="Arial Unicode MS" panose="020B0604020202020204" pitchFamily="34" charset="-122"/>
                <a:cs typeface="Arial Unicode MS" panose="020B0604020202020204" pitchFamily="34" charset="-122"/>
              </a:rPr>
              <a:t>Learning </a:t>
            </a:r>
            <a:r>
              <a:rPr lang="en-US" altLang="zh-CN" sz="3200" b="1" dirty="0" smtClean="0">
                <a:solidFill>
                  <a:srgbClr val="CD4125"/>
                </a:solidFill>
                <a:latin typeface="Arial Unicode MS" panose="020B0604020202020204" pitchFamily="34" charset="-122"/>
                <a:ea typeface="Arial Unicode MS" panose="020B0604020202020204" pitchFamily="34" charset="-122"/>
                <a:cs typeface="Arial Unicode MS" panose="020B0604020202020204" pitchFamily="34" charset="-122"/>
              </a:rPr>
              <a:t>in Physics?</a:t>
            </a:r>
            <a:endParaRPr lang="zh-CN" altLang="en-US" sz="32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5" name="图片 4"/>
          <p:cNvPicPr>
            <a:picLocks noChangeAspect="1"/>
          </p:cNvPicPr>
          <p:nvPr/>
        </p:nvPicPr>
        <p:blipFill>
          <a:blip r:embed="rId3"/>
          <a:stretch>
            <a:fillRect/>
          </a:stretch>
        </p:blipFill>
        <p:spPr>
          <a:xfrm>
            <a:off x="4191000" y="3028173"/>
            <a:ext cx="4785024" cy="2077227"/>
          </a:xfrm>
          <a:prstGeom prst="rect">
            <a:avLst/>
          </a:prstGeom>
        </p:spPr>
      </p:pic>
      <p:pic>
        <p:nvPicPr>
          <p:cNvPr id="6" name="图片 5"/>
          <p:cNvPicPr>
            <a:picLocks noChangeAspect="1"/>
          </p:cNvPicPr>
          <p:nvPr/>
        </p:nvPicPr>
        <p:blipFill>
          <a:blip r:embed="rId4"/>
          <a:stretch>
            <a:fillRect/>
          </a:stretch>
        </p:blipFill>
        <p:spPr>
          <a:xfrm>
            <a:off x="38011" y="1143000"/>
            <a:ext cx="4068358" cy="5867823"/>
          </a:xfrm>
          <a:prstGeom prst="rect">
            <a:avLst/>
          </a:prstGeom>
        </p:spPr>
      </p:pic>
      <p:sp>
        <p:nvSpPr>
          <p:cNvPr id="8" name="圆角矩形 7"/>
          <p:cNvSpPr/>
          <p:nvPr/>
        </p:nvSpPr>
        <p:spPr>
          <a:xfrm>
            <a:off x="4297511" y="1125141"/>
            <a:ext cx="4389289" cy="1804749"/>
          </a:xfrm>
          <a:prstGeom prst="roundRect">
            <a:avLst/>
          </a:prstGeom>
          <a:solidFill>
            <a:srgbClr val="FFFF99"/>
          </a:solidFill>
        </p:spPr>
        <p:txBody>
          <a:bodyPr wrap="square" rtlCol="0" anchor="ctr">
            <a:spAutoFit/>
          </a:bodyPr>
          <a:lstStyle/>
          <a:p>
            <a:pPr algn="l"/>
            <a:r>
              <a:rPr lang="en-US" altLang="zh-CN" b="1" i="1" dirty="0">
                <a:solidFill>
                  <a:schemeClr val="accent6"/>
                </a:solidFill>
              </a:rPr>
              <a:t>“Unlike earlier attempts </a:t>
            </a:r>
            <a:r>
              <a:rPr lang="en-US" altLang="zh-CN" b="1" i="1" dirty="0" smtClean="0">
                <a:solidFill>
                  <a:schemeClr val="accent6"/>
                </a:solidFill>
              </a:rPr>
              <a:t>… Deep Learning systems can </a:t>
            </a:r>
            <a:r>
              <a:rPr lang="en-US" altLang="zh-CN" b="1" i="1" dirty="0">
                <a:solidFill>
                  <a:schemeClr val="accent6"/>
                </a:solidFill>
              </a:rPr>
              <a:t>see </a:t>
            </a:r>
            <a:r>
              <a:rPr lang="en-US" altLang="zh-CN" b="1" i="1" dirty="0" smtClean="0">
                <a:solidFill>
                  <a:schemeClr val="accent6"/>
                </a:solidFill>
              </a:rPr>
              <a:t>patterns and </a:t>
            </a:r>
            <a:r>
              <a:rPr lang="en-US" altLang="zh-CN" b="1" i="1" dirty="0">
                <a:solidFill>
                  <a:schemeClr val="accent6"/>
                </a:solidFill>
              </a:rPr>
              <a:t>spot anomalies in </a:t>
            </a:r>
            <a:r>
              <a:rPr lang="en-US" altLang="zh-CN" b="1" i="1" dirty="0" smtClean="0">
                <a:solidFill>
                  <a:schemeClr val="accent6"/>
                </a:solidFill>
              </a:rPr>
              <a:t>data sets </a:t>
            </a:r>
            <a:r>
              <a:rPr lang="en-US" altLang="zh-CN" b="1" i="1" dirty="0">
                <a:solidFill>
                  <a:schemeClr val="accent6"/>
                </a:solidFill>
              </a:rPr>
              <a:t>far larger and </a:t>
            </a:r>
            <a:r>
              <a:rPr lang="en-US" altLang="zh-CN" b="1" i="1" dirty="0" smtClean="0">
                <a:solidFill>
                  <a:schemeClr val="accent6"/>
                </a:solidFill>
              </a:rPr>
              <a:t>messier than </a:t>
            </a:r>
            <a:r>
              <a:rPr lang="en-US" altLang="zh-CN" b="1" i="1" dirty="0">
                <a:solidFill>
                  <a:schemeClr val="accent6"/>
                </a:solidFill>
              </a:rPr>
              <a:t>human beings can </a:t>
            </a:r>
            <a:r>
              <a:rPr lang="en-US" altLang="zh-CN" b="1" i="1" dirty="0" smtClean="0">
                <a:solidFill>
                  <a:schemeClr val="accent6"/>
                </a:solidFill>
              </a:rPr>
              <a:t>cope with</a:t>
            </a:r>
            <a:r>
              <a:rPr lang="en-US" altLang="zh-CN" b="1" i="1" dirty="0">
                <a:solidFill>
                  <a:schemeClr val="accent6"/>
                </a:solidFill>
              </a:rPr>
              <a:t>.”</a:t>
            </a:r>
            <a:endParaRPr lang="zh-CN" altLang="en-US" b="1" dirty="0" err="1" smtClean="0">
              <a:solidFill>
                <a:schemeClr val="accent6"/>
              </a:solidFill>
            </a:endParaRPr>
          </a:p>
        </p:txBody>
      </p:sp>
      <p:sp>
        <p:nvSpPr>
          <p:cNvPr id="9" name="圆角矩形 8"/>
          <p:cNvSpPr/>
          <p:nvPr/>
        </p:nvSpPr>
        <p:spPr>
          <a:xfrm>
            <a:off x="4358555" y="5305544"/>
            <a:ext cx="4678511" cy="1123712"/>
          </a:xfrm>
          <a:prstGeom prst="roundRect">
            <a:avLst/>
          </a:prstGeom>
          <a:solidFill>
            <a:srgbClr val="CCEEDF"/>
          </a:solidFill>
        </p:spPr>
        <p:txBody>
          <a:bodyPr wrap="square" rtlCol="0" anchor="ctr">
            <a:spAutoFit/>
          </a:bodyPr>
          <a:lstStyle/>
          <a:p>
            <a:pPr algn="l"/>
            <a:r>
              <a:rPr lang="en-US" altLang="zh-CN" dirty="0">
                <a:latin typeface="Calibri" panose="020F0502020204030204" pitchFamily="34" charset="0"/>
              </a:rPr>
              <a:t>Can “</a:t>
            </a:r>
            <a:r>
              <a:rPr lang="en-US" altLang="zh-CN" b="1" dirty="0">
                <a:latin typeface="Calibri-Bold"/>
              </a:rPr>
              <a:t>Black-box</a:t>
            </a:r>
            <a:r>
              <a:rPr lang="en-US" altLang="zh-CN" dirty="0">
                <a:latin typeface="Calibri" panose="020F0502020204030204" pitchFamily="34" charset="0"/>
              </a:rPr>
              <a:t>” models learn patterns and models solely from data without relying on scientific knowledge?</a:t>
            </a:r>
            <a:endParaRPr lang="zh-CN" altLang="en-US" dirty="0"/>
          </a:p>
        </p:txBody>
      </p:sp>
      <p:sp>
        <p:nvSpPr>
          <p:cNvPr id="10" name="圆角矩形 9"/>
          <p:cNvSpPr/>
          <p:nvPr/>
        </p:nvSpPr>
        <p:spPr>
          <a:xfrm>
            <a:off x="4419600" y="5257800"/>
            <a:ext cx="4419600" cy="1219200"/>
          </a:xfrm>
          <a:prstGeom prst="roundRect">
            <a:avLst/>
          </a:prstGeom>
        </p:spPr>
        <p:txBody>
          <a:bodyPr wrap="square" rtlCol="0" anchor="ctr">
            <a:spAutoFit/>
          </a:bodyPr>
          <a:lstStyle/>
          <a:p>
            <a:pPr algn="l">
              <a:spcBef>
                <a:spcPts val="200"/>
              </a:spcBef>
            </a:pPr>
            <a:endParaRPr lang="zh-CN" altLang="en-US" sz="1800" dirty="0" err="1" smtClean="0"/>
          </a:p>
        </p:txBody>
      </p:sp>
    </p:spTree>
    <p:extLst>
      <p:ext uri="{BB962C8B-B14F-4D97-AF65-F5344CB8AC3E}">
        <p14:creationId xmlns:p14="http://schemas.microsoft.com/office/powerpoint/2010/main" val="19854974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4267200" cy="523220"/>
          </a:xfrm>
          <a:prstGeom prst="rect">
            <a:avLst/>
          </a:prstGeom>
          <a:solidFill>
            <a:schemeClr val="accent5">
              <a:lumMod val="75000"/>
            </a:schemeClr>
          </a:solidFill>
          <a:ln>
            <a:solidFill>
              <a:schemeClr val="accent5">
                <a:lumMod val="60000"/>
                <a:lumOff val="40000"/>
              </a:schemeClr>
            </a:solidFill>
          </a:ln>
        </p:spPr>
        <p:txBody>
          <a:bodyPr wrap="square">
            <a:spAutoFit/>
          </a:bodyPr>
          <a:lstStyle/>
          <a:p>
            <a:pPr algn="ctr"/>
            <a:r>
              <a:rPr lang="en-US" altLang="zh-CN" sz="2800" b="1" dirty="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What is deep learning?</a:t>
            </a:r>
            <a:endParaRPr lang="zh-CN" altLang="en-US" sz="28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5" name="图片 4"/>
          <p:cNvPicPr>
            <a:picLocks noChangeAspect="1"/>
          </p:cNvPicPr>
          <p:nvPr/>
        </p:nvPicPr>
        <p:blipFill>
          <a:blip r:embed="rId3"/>
          <a:stretch>
            <a:fillRect/>
          </a:stretch>
        </p:blipFill>
        <p:spPr>
          <a:xfrm>
            <a:off x="762000" y="718718"/>
            <a:ext cx="6705600" cy="3775800"/>
          </a:xfrm>
          <a:prstGeom prst="rect">
            <a:avLst/>
          </a:prstGeom>
        </p:spPr>
      </p:pic>
      <p:sp>
        <p:nvSpPr>
          <p:cNvPr id="6" name="矩形 5"/>
          <p:cNvSpPr/>
          <p:nvPr/>
        </p:nvSpPr>
        <p:spPr>
          <a:xfrm>
            <a:off x="381000" y="4494548"/>
            <a:ext cx="8305800" cy="707886"/>
          </a:xfrm>
          <a:prstGeom prst="rect">
            <a:avLst/>
          </a:prstGeom>
        </p:spPr>
        <p:txBody>
          <a:bodyPr wrap="square">
            <a:spAutoFit/>
          </a:bodyPr>
          <a:lstStyle/>
          <a:p>
            <a:pPr algn="l"/>
            <a:r>
              <a:rPr lang="en-US" altLang="zh-CN" dirty="0">
                <a:latin typeface="+mn-lt"/>
              </a:rPr>
              <a:t>AI </a:t>
            </a:r>
            <a:r>
              <a:rPr lang="zh-CN" altLang="en-US" dirty="0" smtClean="0">
                <a:latin typeface="+mn-lt"/>
              </a:rPr>
              <a:t>：</a:t>
            </a:r>
            <a:r>
              <a:rPr lang="en-US" altLang="zh-CN" dirty="0" smtClean="0">
                <a:latin typeface="+mn-lt"/>
              </a:rPr>
              <a:t>the </a:t>
            </a:r>
            <a:r>
              <a:rPr lang="en-US" altLang="zh-CN" dirty="0">
                <a:latin typeface="+mn-lt"/>
              </a:rPr>
              <a:t>broadest term, applying to </a:t>
            </a:r>
            <a:r>
              <a:rPr lang="en-US" altLang="zh-CN" dirty="0" smtClean="0">
                <a:latin typeface="+mn-lt"/>
              </a:rPr>
              <a:t>any technique </a:t>
            </a:r>
            <a:r>
              <a:rPr lang="en-US" altLang="zh-CN" dirty="0">
                <a:latin typeface="+mn-lt"/>
              </a:rPr>
              <a:t>that enables </a:t>
            </a:r>
            <a:r>
              <a:rPr lang="en-US" altLang="zh-CN" dirty="0" smtClean="0">
                <a:latin typeface="+mn-lt"/>
              </a:rPr>
              <a:t>computers to </a:t>
            </a:r>
            <a:r>
              <a:rPr lang="en-US" altLang="zh-CN" dirty="0">
                <a:latin typeface="+mn-lt"/>
              </a:rPr>
              <a:t>mimic human intelligence.</a:t>
            </a:r>
            <a:endParaRPr lang="zh-CN" altLang="en-US" dirty="0">
              <a:latin typeface="+mn-lt"/>
            </a:endParaRPr>
          </a:p>
        </p:txBody>
      </p:sp>
      <p:sp>
        <p:nvSpPr>
          <p:cNvPr id="7" name="矩形 6"/>
          <p:cNvSpPr/>
          <p:nvPr/>
        </p:nvSpPr>
        <p:spPr>
          <a:xfrm>
            <a:off x="381000" y="5289357"/>
            <a:ext cx="8763000" cy="707886"/>
          </a:xfrm>
          <a:prstGeom prst="rect">
            <a:avLst/>
          </a:prstGeom>
        </p:spPr>
        <p:txBody>
          <a:bodyPr wrap="square">
            <a:spAutoFit/>
          </a:bodyPr>
          <a:lstStyle/>
          <a:p>
            <a:pPr algn="l"/>
            <a:r>
              <a:rPr lang="en-US" altLang="zh-CN" dirty="0" smtClean="0">
                <a:latin typeface="+mn-lt"/>
              </a:rPr>
              <a:t>ML</a:t>
            </a:r>
            <a:r>
              <a:rPr lang="zh-CN" altLang="en-US" dirty="0" smtClean="0">
                <a:latin typeface="+mn-lt"/>
              </a:rPr>
              <a:t>：</a:t>
            </a:r>
            <a:r>
              <a:rPr lang="en-US" altLang="zh-CN" dirty="0">
                <a:latin typeface="+mn-lt"/>
              </a:rPr>
              <a:t>A</a:t>
            </a:r>
            <a:r>
              <a:rPr lang="en-US" altLang="zh-CN" dirty="0" smtClean="0">
                <a:latin typeface="+mn-lt"/>
              </a:rPr>
              <a:t> </a:t>
            </a:r>
            <a:r>
              <a:rPr lang="en-US" altLang="zh-CN" dirty="0">
                <a:latin typeface="+mn-lt"/>
              </a:rPr>
              <a:t>subset of </a:t>
            </a:r>
            <a:r>
              <a:rPr lang="en-US" altLang="zh-CN" dirty="0" smtClean="0">
                <a:latin typeface="+mn-lt"/>
              </a:rPr>
              <a:t>AI aiming at optimizing </a:t>
            </a:r>
            <a:r>
              <a:rPr lang="en-US" altLang="zh-CN" dirty="0">
                <a:latin typeface="+mn-lt"/>
              </a:rPr>
              <a:t>a </a:t>
            </a:r>
            <a:r>
              <a:rPr lang="en-US" altLang="zh-CN" dirty="0" smtClean="0">
                <a:latin typeface="+mn-lt"/>
              </a:rPr>
              <a:t>performance criterion using </a:t>
            </a:r>
            <a:r>
              <a:rPr lang="en-US" altLang="zh-CN" dirty="0">
                <a:latin typeface="+mn-lt"/>
              </a:rPr>
              <a:t>example data or past </a:t>
            </a:r>
            <a:r>
              <a:rPr lang="en-US" altLang="zh-CN" dirty="0" smtClean="0">
                <a:latin typeface="+mn-lt"/>
              </a:rPr>
              <a:t>experience, but without explicit instruction.</a:t>
            </a:r>
            <a:endParaRPr lang="zh-CN" altLang="en-US" dirty="0">
              <a:latin typeface="+mn-lt"/>
            </a:endParaRPr>
          </a:p>
        </p:txBody>
      </p:sp>
      <p:sp>
        <p:nvSpPr>
          <p:cNvPr id="8" name="矩形 7"/>
          <p:cNvSpPr/>
          <p:nvPr/>
        </p:nvSpPr>
        <p:spPr>
          <a:xfrm>
            <a:off x="381000" y="6055212"/>
            <a:ext cx="8991600" cy="707886"/>
          </a:xfrm>
          <a:prstGeom prst="rect">
            <a:avLst/>
          </a:prstGeom>
        </p:spPr>
        <p:txBody>
          <a:bodyPr wrap="square">
            <a:spAutoFit/>
          </a:bodyPr>
          <a:lstStyle/>
          <a:p>
            <a:pPr algn="l"/>
            <a:r>
              <a:rPr lang="en-US" altLang="zh-CN" dirty="0" smtClean="0">
                <a:latin typeface="+mn-lt"/>
              </a:rPr>
              <a:t>DL</a:t>
            </a:r>
            <a:r>
              <a:rPr lang="zh-CN" altLang="en-US" dirty="0" smtClean="0">
                <a:latin typeface="+mn-lt"/>
              </a:rPr>
              <a:t>：</a:t>
            </a:r>
            <a:r>
              <a:rPr lang="en-US" altLang="zh-CN" dirty="0" smtClean="0">
                <a:latin typeface="+mn-lt"/>
              </a:rPr>
              <a:t>A </a:t>
            </a:r>
            <a:r>
              <a:rPr lang="en-US" altLang="zh-CN" dirty="0" smtClean="0"/>
              <a:t> subset of ML aiming </a:t>
            </a:r>
            <a:r>
              <a:rPr lang="en-US" altLang="zh-CN" dirty="0"/>
              <a:t>at </a:t>
            </a:r>
            <a:r>
              <a:rPr lang="en-US" altLang="zh-CN" dirty="0" smtClean="0"/>
              <a:t>understanding high-level </a:t>
            </a:r>
            <a:r>
              <a:rPr lang="en-US" altLang="zh-CN" dirty="0"/>
              <a:t>representations of data using a deeper structure of </a:t>
            </a:r>
            <a:r>
              <a:rPr lang="en-US" altLang="zh-CN" dirty="0" smtClean="0"/>
              <a:t>multiple processing </a:t>
            </a:r>
            <a:r>
              <a:rPr lang="en-US" altLang="zh-CN" dirty="0"/>
              <a:t>layers</a:t>
            </a:r>
            <a:endParaRPr lang="zh-CN" altLang="en-US" dirty="0">
              <a:latin typeface="+mn-lt"/>
            </a:endParaRPr>
          </a:p>
        </p:txBody>
      </p:sp>
    </p:spTree>
    <p:extLst>
      <p:ext uri="{BB962C8B-B14F-4D97-AF65-F5344CB8AC3E}">
        <p14:creationId xmlns:p14="http://schemas.microsoft.com/office/powerpoint/2010/main" val="20112737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90600" y="609600"/>
            <a:ext cx="6705600" cy="523220"/>
          </a:xfrm>
          <a:prstGeom prst="rect">
            <a:avLst/>
          </a:prstGeom>
        </p:spPr>
        <p:txBody>
          <a:bodyPr wrap="square">
            <a:spAutoFit/>
          </a:bodyPr>
          <a:lstStyle/>
          <a:p>
            <a:pPr algn="ctr"/>
            <a:r>
              <a:rPr lang="en-US" altLang="zh-CN" sz="2800" b="1" dirty="0">
                <a:solidFill>
                  <a:srgbClr val="CD4125"/>
                </a:solidFill>
                <a:latin typeface="Arial Unicode MS" panose="020B0604020202020204" pitchFamily="34" charset="-122"/>
                <a:ea typeface="Arial Unicode MS" panose="020B0604020202020204" pitchFamily="34" charset="-122"/>
                <a:cs typeface="Arial Unicode MS" panose="020B0604020202020204" pitchFamily="34" charset="-122"/>
              </a:rPr>
              <a:t>Applications of Deep Learning in Physics</a:t>
            </a:r>
            <a:endParaRPr lang="zh-CN" altLang="en-US" sz="28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3" name="图片 2"/>
          <p:cNvPicPr>
            <a:picLocks noChangeAspect="1"/>
          </p:cNvPicPr>
          <p:nvPr/>
        </p:nvPicPr>
        <p:blipFill>
          <a:blip r:embed="rId3"/>
          <a:stretch>
            <a:fillRect/>
          </a:stretch>
        </p:blipFill>
        <p:spPr>
          <a:xfrm>
            <a:off x="609600" y="1295400"/>
            <a:ext cx="8245054" cy="4114800"/>
          </a:xfrm>
          <a:prstGeom prst="rect">
            <a:avLst/>
          </a:prstGeom>
        </p:spPr>
      </p:pic>
      <p:pic>
        <p:nvPicPr>
          <p:cNvPr id="4" name="图片 3"/>
          <p:cNvPicPr>
            <a:picLocks noChangeAspect="1"/>
          </p:cNvPicPr>
          <p:nvPr/>
        </p:nvPicPr>
        <p:blipFill>
          <a:blip r:embed="rId4"/>
          <a:stretch>
            <a:fillRect/>
          </a:stretch>
        </p:blipFill>
        <p:spPr>
          <a:xfrm>
            <a:off x="7249444" y="4267200"/>
            <a:ext cx="1894556" cy="2514300"/>
          </a:xfrm>
          <a:prstGeom prst="rect">
            <a:avLst/>
          </a:prstGeom>
        </p:spPr>
      </p:pic>
    </p:spTree>
    <p:extLst>
      <p:ext uri="{BB962C8B-B14F-4D97-AF65-F5344CB8AC3E}">
        <p14:creationId xmlns:p14="http://schemas.microsoft.com/office/powerpoint/2010/main" val="13302670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32811" y="5981417"/>
            <a:ext cx="5158070" cy="646331"/>
          </a:xfrm>
          <a:prstGeom prst="rect">
            <a:avLst/>
          </a:prstGeom>
        </p:spPr>
        <p:txBody>
          <a:bodyPr wrap="square">
            <a:spAutoFit/>
          </a:bodyPr>
          <a:lstStyle/>
          <a:p>
            <a:pPr algn="l"/>
            <a:r>
              <a:rPr lang="en-US" altLang="zh-CN" sz="1800" dirty="0" err="1" smtClean="0">
                <a:solidFill>
                  <a:srgbClr val="CC00CC"/>
                </a:solidFill>
                <a:latin typeface="Times-Roman"/>
              </a:rPr>
              <a:t>P.Baldi,P.Sadowski</a:t>
            </a:r>
            <a:r>
              <a:rPr lang="en-US" altLang="zh-CN" sz="1800" dirty="0" smtClean="0">
                <a:solidFill>
                  <a:srgbClr val="CC00CC"/>
                </a:solidFill>
                <a:latin typeface="Times-Roman"/>
              </a:rPr>
              <a:t>,&amp; </a:t>
            </a:r>
            <a:r>
              <a:rPr lang="en-US" altLang="zh-CN" sz="1800" dirty="0" err="1" smtClean="0">
                <a:solidFill>
                  <a:srgbClr val="CC00CC"/>
                </a:solidFill>
                <a:latin typeface="Times-Roman"/>
              </a:rPr>
              <a:t>D.Whiteson</a:t>
            </a:r>
            <a:r>
              <a:rPr lang="en-US" altLang="zh-CN" sz="1800" dirty="0" smtClean="0">
                <a:solidFill>
                  <a:srgbClr val="CC00CC"/>
                </a:solidFill>
                <a:latin typeface="Times-Roman"/>
              </a:rPr>
              <a:t> N</a:t>
            </a:r>
            <a:r>
              <a:rPr lang="fr-FR" altLang="zh-CN" sz="1800" dirty="0" smtClean="0">
                <a:solidFill>
                  <a:srgbClr val="CC00CC"/>
                </a:solidFill>
                <a:latin typeface="Times-Roman"/>
              </a:rPr>
              <a:t>ature Commun. 5</a:t>
            </a:r>
            <a:r>
              <a:rPr lang="fr-FR" altLang="zh-CN" sz="1800" dirty="0">
                <a:solidFill>
                  <a:srgbClr val="CC00CC"/>
                </a:solidFill>
                <a:latin typeface="Times-Roman"/>
              </a:rPr>
              <a:t>, 4308 (2014)</a:t>
            </a:r>
            <a:endParaRPr lang="zh-CN" altLang="en-US" sz="1800" dirty="0">
              <a:solidFill>
                <a:srgbClr val="CC00CC"/>
              </a:solidFill>
            </a:endParaRPr>
          </a:p>
        </p:txBody>
      </p:sp>
      <p:sp>
        <p:nvSpPr>
          <p:cNvPr id="7" name="矩形 6"/>
          <p:cNvSpPr/>
          <p:nvPr/>
        </p:nvSpPr>
        <p:spPr>
          <a:xfrm>
            <a:off x="0" y="0"/>
            <a:ext cx="9096935" cy="584775"/>
          </a:xfrm>
          <a:prstGeom prst="rect">
            <a:avLst/>
          </a:prstGeom>
          <a:solidFill>
            <a:srgbClr val="CCECFF"/>
          </a:solidFill>
        </p:spPr>
        <p:txBody>
          <a:bodyPr wrap="square">
            <a:spAutoFit/>
          </a:bodyPr>
          <a:lstStyle/>
          <a:p>
            <a:pPr algn="ctr"/>
            <a:r>
              <a:rPr lang="en-US" altLang="zh-CN" sz="3200"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Searching for Exotic Particles </a:t>
            </a:r>
            <a:r>
              <a:rPr lang="en-US" altLang="zh-CN" sz="24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in High-Energy Physics</a:t>
            </a:r>
            <a:endParaRPr lang="zh-CN" altLang="en-US" sz="24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2" name="图片 1"/>
          <p:cNvPicPr>
            <a:picLocks noChangeAspect="1"/>
          </p:cNvPicPr>
          <p:nvPr/>
        </p:nvPicPr>
        <p:blipFill>
          <a:blip r:embed="rId3"/>
          <a:stretch>
            <a:fillRect/>
          </a:stretch>
        </p:blipFill>
        <p:spPr>
          <a:xfrm>
            <a:off x="5768787" y="2727159"/>
            <a:ext cx="3314701" cy="3918166"/>
          </a:xfrm>
          <a:prstGeom prst="rect">
            <a:avLst/>
          </a:prstGeom>
        </p:spPr>
      </p:pic>
      <p:pic>
        <p:nvPicPr>
          <p:cNvPr id="3" name="图片 2"/>
          <p:cNvPicPr>
            <a:picLocks noChangeAspect="1"/>
          </p:cNvPicPr>
          <p:nvPr/>
        </p:nvPicPr>
        <p:blipFill>
          <a:blip r:embed="rId4"/>
          <a:stretch>
            <a:fillRect/>
          </a:stretch>
        </p:blipFill>
        <p:spPr>
          <a:xfrm>
            <a:off x="838200" y="635998"/>
            <a:ext cx="7315200" cy="2869201"/>
          </a:xfrm>
          <a:prstGeom prst="rect">
            <a:avLst/>
          </a:prstGeom>
          <a:ln>
            <a:noFill/>
          </a:ln>
          <a:effectLst>
            <a:outerShdw blurRad="292100" dist="139700" dir="2700000" algn="tl" rotWithShape="0">
              <a:srgbClr val="333333">
                <a:alpha val="65000"/>
              </a:srgbClr>
            </a:outerShdw>
          </a:effectLst>
        </p:spPr>
      </p:pic>
      <p:sp>
        <p:nvSpPr>
          <p:cNvPr id="4" name="矩形 3"/>
          <p:cNvSpPr/>
          <p:nvPr/>
        </p:nvSpPr>
        <p:spPr>
          <a:xfrm>
            <a:off x="305917" y="3733800"/>
            <a:ext cx="5261163" cy="1400383"/>
          </a:xfrm>
          <a:prstGeom prst="rect">
            <a:avLst/>
          </a:prstGeom>
        </p:spPr>
        <p:txBody>
          <a:bodyPr wrap="square">
            <a:spAutoFit/>
          </a:bodyPr>
          <a:lstStyle/>
          <a:p>
            <a:pPr algn="l">
              <a:spcAft>
                <a:spcPts val="600"/>
              </a:spcAft>
            </a:pPr>
            <a:r>
              <a:rPr lang="en-US" altLang="zh-CN" b="1" u="sng" dirty="0" smtClean="0">
                <a:latin typeface="+mn-lt"/>
              </a:rPr>
              <a:t>Motivation: </a:t>
            </a:r>
          </a:p>
          <a:p>
            <a:pPr algn="l"/>
            <a:r>
              <a:rPr lang="en-US" altLang="zh-CN" dirty="0" smtClean="0">
                <a:latin typeface="+mn-lt"/>
              </a:rPr>
              <a:t>-Finding the rare particles in </a:t>
            </a:r>
            <a:r>
              <a:rPr lang="en-US" altLang="zh-CN" dirty="0">
                <a:latin typeface="+mn-lt"/>
              </a:rPr>
              <a:t>high-energy particle </a:t>
            </a:r>
            <a:r>
              <a:rPr lang="en-US" altLang="zh-CN" dirty="0" smtClean="0">
                <a:latin typeface="+mn-lt"/>
              </a:rPr>
              <a:t>colliders requires a successful distinguish of the  signal from the huge &amp; messy background</a:t>
            </a:r>
            <a:endParaRPr lang="zh-CN" altLang="en-US" dirty="0">
              <a:latin typeface="+mn-lt"/>
            </a:endParaRPr>
          </a:p>
        </p:txBody>
      </p:sp>
      <p:sp>
        <p:nvSpPr>
          <p:cNvPr id="5" name="矩形 4"/>
          <p:cNvSpPr/>
          <p:nvPr/>
        </p:nvSpPr>
        <p:spPr>
          <a:xfrm>
            <a:off x="299194" y="4930168"/>
            <a:ext cx="5292540" cy="1015663"/>
          </a:xfrm>
          <a:prstGeom prst="rect">
            <a:avLst/>
          </a:prstGeom>
        </p:spPr>
        <p:txBody>
          <a:bodyPr wrap="square">
            <a:spAutoFit/>
          </a:bodyPr>
          <a:lstStyle/>
          <a:p>
            <a:pPr algn="l"/>
            <a:endParaRPr lang="en-US" altLang="zh-CN" dirty="0">
              <a:latin typeface="+mn-lt"/>
            </a:endParaRPr>
          </a:p>
          <a:p>
            <a:pPr algn="l"/>
            <a:r>
              <a:rPr lang="en-US" altLang="zh-CN" dirty="0" smtClean="0">
                <a:latin typeface="+mn-lt"/>
              </a:rPr>
              <a:t>-Traditional ‘shallow</a:t>
            </a:r>
            <a:r>
              <a:rPr lang="en-US" altLang="zh-CN" dirty="0">
                <a:latin typeface="+mn-lt"/>
              </a:rPr>
              <a:t>’ </a:t>
            </a:r>
            <a:r>
              <a:rPr lang="en-US" altLang="zh-CN" dirty="0" smtClean="0">
                <a:latin typeface="+mn-lt"/>
              </a:rPr>
              <a:t>machine learning </a:t>
            </a:r>
            <a:r>
              <a:rPr lang="en-US" altLang="zh-CN" dirty="0">
                <a:latin typeface="+mn-lt"/>
              </a:rPr>
              <a:t>models that have a limited </a:t>
            </a:r>
            <a:r>
              <a:rPr lang="en-US" altLang="zh-CN" dirty="0" smtClean="0">
                <a:latin typeface="+mn-lt"/>
              </a:rPr>
              <a:t>capacity for such task</a:t>
            </a:r>
            <a:endParaRPr lang="zh-CN" altLang="en-US" dirty="0">
              <a:latin typeface="+mn-lt"/>
            </a:endParaRPr>
          </a:p>
        </p:txBody>
      </p:sp>
    </p:spTree>
    <p:extLst>
      <p:ext uri="{BB962C8B-B14F-4D97-AF65-F5344CB8AC3E}">
        <p14:creationId xmlns:p14="http://schemas.microsoft.com/office/powerpoint/2010/main" val="36890842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7347" y="6248490"/>
            <a:ext cx="4858871" cy="646331"/>
          </a:xfrm>
          <a:prstGeom prst="rect">
            <a:avLst/>
          </a:prstGeom>
        </p:spPr>
        <p:txBody>
          <a:bodyPr wrap="square">
            <a:spAutoFit/>
          </a:bodyPr>
          <a:lstStyle/>
          <a:p>
            <a:pPr algn="l"/>
            <a:r>
              <a:rPr lang="en-US" altLang="zh-CN" sz="1800" dirty="0" err="1" smtClean="0">
                <a:solidFill>
                  <a:srgbClr val="CC00CC"/>
                </a:solidFill>
                <a:latin typeface="Times-Roman"/>
              </a:rPr>
              <a:t>P.Baldi,P.Sadowski</a:t>
            </a:r>
            <a:r>
              <a:rPr lang="en-US" altLang="zh-CN" sz="1800" dirty="0" smtClean="0">
                <a:solidFill>
                  <a:srgbClr val="CC00CC"/>
                </a:solidFill>
                <a:latin typeface="Times-Roman"/>
              </a:rPr>
              <a:t>,&amp; </a:t>
            </a:r>
            <a:r>
              <a:rPr lang="en-US" altLang="zh-CN" sz="1800" dirty="0" err="1" smtClean="0">
                <a:solidFill>
                  <a:srgbClr val="CC00CC"/>
                </a:solidFill>
                <a:latin typeface="Times-Roman"/>
              </a:rPr>
              <a:t>D.Whiteson</a:t>
            </a:r>
            <a:r>
              <a:rPr lang="en-US" altLang="zh-CN" sz="1800" dirty="0" smtClean="0">
                <a:solidFill>
                  <a:srgbClr val="CC00CC"/>
                </a:solidFill>
                <a:latin typeface="Times-Roman"/>
              </a:rPr>
              <a:t> N</a:t>
            </a:r>
            <a:r>
              <a:rPr lang="fr-FR" altLang="zh-CN" sz="1800" dirty="0" smtClean="0">
                <a:solidFill>
                  <a:srgbClr val="CC00CC"/>
                </a:solidFill>
                <a:latin typeface="Times-Roman"/>
              </a:rPr>
              <a:t>ature Commun.5</a:t>
            </a:r>
            <a:r>
              <a:rPr lang="fr-FR" altLang="zh-CN" sz="1800" dirty="0">
                <a:solidFill>
                  <a:srgbClr val="CC00CC"/>
                </a:solidFill>
                <a:latin typeface="Times-Roman"/>
              </a:rPr>
              <a:t>, 4308 (2014)</a:t>
            </a:r>
            <a:endParaRPr lang="zh-CN" altLang="en-US" sz="1800" dirty="0">
              <a:solidFill>
                <a:srgbClr val="CC00CC"/>
              </a:solidFill>
            </a:endParaRPr>
          </a:p>
        </p:txBody>
      </p:sp>
      <p:sp>
        <p:nvSpPr>
          <p:cNvPr id="7" name="矩形 6"/>
          <p:cNvSpPr/>
          <p:nvPr/>
        </p:nvSpPr>
        <p:spPr>
          <a:xfrm>
            <a:off x="0" y="0"/>
            <a:ext cx="9096935" cy="584775"/>
          </a:xfrm>
          <a:prstGeom prst="rect">
            <a:avLst/>
          </a:prstGeom>
          <a:solidFill>
            <a:srgbClr val="CCECFF"/>
          </a:solidFill>
        </p:spPr>
        <p:txBody>
          <a:bodyPr wrap="square">
            <a:spAutoFit/>
          </a:bodyPr>
          <a:lstStyle/>
          <a:p>
            <a:pPr algn="ctr"/>
            <a:r>
              <a:rPr lang="en-US" altLang="zh-CN" sz="3200"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Searching for Exotic Particles </a:t>
            </a:r>
            <a:r>
              <a:rPr lang="en-US" altLang="zh-CN" sz="24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in High-Energy Physics</a:t>
            </a:r>
            <a:endParaRPr lang="zh-CN" altLang="en-US" sz="24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矩形 10"/>
          <p:cNvSpPr/>
          <p:nvPr/>
        </p:nvSpPr>
        <p:spPr>
          <a:xfrm>
            <a:off x="253161" y="3918342"/>
            <a:ext cx="4894263" cy="677108"/>
          </a:xfrm>
          <a:prstGeom prst="rect">
            <a:avLst/>
          </a:prstGeom>
        </p:spPr>
        <p:txBody>
          <a:bodyPr wrap="square">
            <a:spAutoFit/>
          </a:bodyPr>
          <a:lstStyle/>
          <a:p>
            <a:pPr algn="l"/>
            <a:r>
              <a:rPr lang="en-US" altLang="zh-CN" b="1" u="sng" dirty="0" smtClean="0">
                <a:solidFill>
                  <a:schemeClr val="accent1">
                    <a:lumMod val="75000"/>
                  </a:schemeClr>
                </a:solidFill>
                <a:latin typeface="+mn-lt"/>
              </a:rPr>
              <a:t>B) Training DNN/NN</a:t>
            </a:r>
            <a:r>
              <a:rPr lang="en-US" altLang="zh-CN" dirty="0" smtClean="0">
                <a:solidFill>
                  <a:schemeClr val="accent1">
                    <a:lumMod val="75000"/>
                  </a:schemeClr>
                </a:solidFill>
                <a:latin typeface="+mn-lt"/>
              </a:rPr>
              <a:t>:  </a:t>
            </a:r>
            <a:r>
              <a:rPr lang="en-US" altLang="zh-CN" sz="1800" dirty="0" smtClean="0">
                <a:solidFill>
                  <a:srgbClr val="000000"/>
                </a:solidFill>
                <a:latin typeface="+mn-lt"/>
              </a:rPr>
              <a:t>supervised learning with </a:t>
            </a:r>
            <a:r>
              <a:rPr lang="en-US" altLang="zh-CN" sz="1800" dirty="0" smtClean="0">
                <a:latin typeface="+mn-lt"/>
              </a:rPr>
              <a:t>11 million data (low level / high level)</a:t>
            </a:r>
            <a:endParaRPr lang="en-US" altLang="zh-CN" sz="1800" dirty="0">
              <a:latin typeface="+mn-lt"/>
            </a:endParaRPr>
          </a:p>
        </p:txBody>
      </p:sp>
      <p:pic>
        <p:nvPicPr>
          <p:cNvPr id="19" name="图片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2105" y="617802"/>
            <a:ext cx="3423657"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0507" y="3810000"/>
            <a:ext cx="33917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p:cNvPicPr>
            <a:picLocks noChangeAspect="1"/>
          </p:cNvPicPr>
          <p:nvPr/>
        </p:nvPicPr>
        <p:blipFill>
          <a:blip r:embed="rId5"/>
          <a:stretch>
            <a:fillRect/>
          </a:stretch>
        </p:blipFill>
        <p:spPr>
          <a:xfrm>
            <a:off x="310142" y="636586"/>
            <a:ext cx="4343400" cy="1801813"/>
          </a:xfrm>
          <a:prstGeom prst="rect">
            <a:avLst/>
          </a:prstGeom>
          <a:ln>
            <a:noFill/>
          </a:ln>
          <a:effectLst>
            <a:outerShdw blurRad="292100" dist="139700" dir="2700000" algn="tl" rotWithShape="0">
              <a:srgbClr val="333333">
                <a:alpha val="65000"/>
              </a:srgbClr>
            </a:outerShdw>
          </a:effectLst>
        </p:spPr>
      </p:pic>
      <p:pic>
        <p:nvPicPr>
          <p:cNvPr id="2" name="图片 1"/>
          <p:cNvPicPr>
            <a:picLocks noChangeAspect="1"/>
          </p:cNvPicPr>
          <p:nvPr/>
        </p:nvPicPr>
        <p:blipFill>
          <a:blip r:embed="rId6"/>
          <a:stretch>
            <a:fillRect/>
          </a:stretch>
        </p:blipFill>
        <p:spPr>
          <a:xfrm>
            <a:off x="8077200" y="762000"/>
            <a:ext cx="877125" cy="907800"/>
          </a:xfrm>
          <a:prstGeom prst="rect">
            <a:avLst/>
          </a:prstGeom>
          <a:ln>
            <a:noFill/>
          </a:ln>
          <a:effectLst>
            <a:outerShdw blurRad="292100" dist="139700" dir="2700000" algn="tl" rotWithShape="0">
              <a:srgbClr val="333333">
                <a:alpha val="65000"/>
              </a:srgbClr>
            </a:outerShdw>
          </a:effectLst>
        </p:spPr>
      </p:pic>
      <p:pic>
        <p:nvPicPr>
          <p:cNvPr id="3" name="图片 2"/>
          <p:cNvPicPr>
            <a:picLocks noChangeAspect="1"/>
          </p:cNvPicPr>
          <p:nvPr/>
        </p:nvPicPr>
        <p:blipFill>
          <a:blip r:embed="rId7"/>
          <a:stretch>
            <a:fillRect/>
          </a:stretch>
        </p:blipFill>
        <p:spPr>
          <a:xfrm>
            <a:off x="8066965" y="3657600"/>
            <a:ext cx="877687" cy="1883302"/>
          </a:xfrm>
          <a:prstGeom prst="rect">
            <a:avLst/>
          </a:prstGeom>
          <a:ln>
            <a:noFill/>
          </a:ln>
          <a:effectLst>
            <a:outerShdw blurRad="292100" dist="139700" dir="2700000" algn="tl" rotWithShape="0">
              <a:srgbClr val="333333">
                <a:alpha val="65000"/>
              </a:srgbClr>
            </a:outerShdw>
          </a:effectLst>
        </p:spPr>
      </p:pic>
      <p:sp>
        <p:nvSpPr>
          <p:cNvPr id="4" name="矩形 3"/>
          <p:cNvSpPr/>
          <p:nvPr/>
        </p:nvSpPr>
        <p:spPr>
          <a:xfrm>
            <a:off x="224630" y="2828766"/>
            <a:ext cx="4252632" cy="400110"/>
          </a:xfrm>
          <a:prstGeom prst="rect">
            <a:avLst/>
          </a:prstGeom>
        </p:spPr>
        <p:txBody>
          <a:bodyPr wrap="square">
            <a:spAutoFit/>
          </a:bodyPr>
          <a:lstStyle/>
          <a:p>
            <a:pPr algn="l"/>
            <a:r>
              <a:rPr lang="en-US" altLang="zh-CN" b="1" u="sng" dirty="0" smtClean="0">
                <a:solidFill>
                  <a:schemeClr val="accent6"/>
                </a:solidFill>
              </a:rPr>
              <a:t>A) Generating training/testing data</a:t>
            </a:r>
            <a:endParaRPr lang="zh-CN" altLang="en-US" b="1" u="sng" dirty="0">
              <a:solidFill>
                <a:schemeClr val="accent6"/>
              </a:solidFill>
            </a:endParaRPr>
          </a:p>
        </p:txBody>
      </p:sp>
      <p:sp>
        <p:nvSpPr>
          <p:cNvPr id="5" name="矩形 4"/>
          <p:cNvSpPr/>
          <p:nvPr/>
        </p:nvSpPr>
        <p:spPr>
          <a:xfrm>
            <a:off x="253161" y="3151919"/>
            <a:ext cx="4729034" cy="646331"/>
          </a:xfrm>
          <a:prstGeom prst="rect">
            <a:avLst/>
          </a:prstGeom>
        </p:spPr>
        <p:txBody>
          <a:bodyPr wrap="square">
            <a:spAutoFit/>
          </a:bodyPr>
          <a:lstStyle/>
          <a:p>
            <a:pPr marR="0" algn="l"/>
            <a:r>
              <a:rPr lang="en-US" altLang="zh-CN" sz="1800" dirty="0" err="1" smtClean="0">
                <a:solidFill>
                  <a:srgbClr val="000000"/>
                </a:solidFill>
                <a:latin typeface="+mn-lt"/>
              </a:rPr>
              <a:t>MadGraph</a:t>
            </a:r>
            <a:r>
              <a:rPr lang="en-US" altLang="zh-CN" sz="1800" dirty="0" smtClean="0">
                <a:solidFill>
                  <a:srgbClr val="000000"/>
                </a:solidFill>
                <a:latin typeface="+mn-lt"/>
              </a:rPr>
              <a:t> (collisions) +PYTHIA (showering &amp; </a:t>
            </a:r>
            <a:r>
              <a:rPr lang="en-US" altLang="zh-CN" sz="1800" dirty="0" err="1" smtClean="0">
                <a:solidFill>
                  <a:srgbClr val="000000"/>
                </a:solidFill>
                <a:latin typeface="+mn-lt"/>
              </a:rPr>
              <a:t>hadronization</a:t>
            </a:r>
            <a:r>
              <a:rPr lang="en-US" altLang="zh-CN" sz="1800" dirty="0" smtClean="0">
                <a:solidFill>
                  <a:srgbClr val="000000"/>
                </a:solidFill>
                <a:latin typeface="+mn-lt"/>
              </a:rPr>
              <a:t>) +DELPHES </a:t>
            </a:r>
            <a:r>
              <a:rPr lang="en-US" altLang="zh-CN" sz="1800" dirty="0">
                <a:solidFill>
                  <a:srgbClr val="000000"/>
                </a:solidFill>
                <a:latin typeface="+mn-lt"/>
              </a:rPr>
              <a:t>(detector response) </a:t>
            </a:r>
          </a:p>
        </p:txBody>
      </p:sp>
      <p:sp>
        <p:nvSpPr>
          <p:cNvPr id="9" name="矩形 8"/>
          <p:cNvSpPr/>
          <p:nvPr/>
        </p:nvSpPr>
        <p:spPr>
          <a:xfrm>
            <a:off x="224630" y="4643328"/>
            <a:ext cx="2367059" cy="400110"/>
          </a:xfrm>
          <a:prstGeom prst="rect">
            <a:avLst/>
          </a:prstGeom>
        </p:spPr>
        <p:txBody>
          <a:bodyPr wrap="none">
            <a:spAutoFit/>
          </a:bodyPr>
          <a:lstStyle/>
          <a:p>
            <a:r>
              <a:rPr lang="en-US" altLang="zh-CN" b="1" u="sng" dirty="0">
                <a:solidFill>
                  <a:srgbClr val="C00000"/>
                </a:solidFill>
              </a:rPr>
              <a:t>C</a:t>
            </a:r>
            <a:r>
              <a:rPr lang="en-US" altLang="zh-CN" b="1" u="sng" dirty="0" smtClean="0">
                <a:solidFill>
                  <a:srgbClr val="C00000"/>
                </a:solidFill>
              </a:rPr>
              <a:t>) Testing </a:t>
            </a:r>
            <a:r>
              <a:rPr lang="en-US" altLang="zh-CN" b="1" u="sng" dirty="0">
                <a:solidFill>
                  <a:srgbClr val="C00000"/>
                </a:solidFill>
              </a:rPr>
              <a:t>DNN/NN</a:t>
            </a:r>
            <a:endParaRPr lang="zh-CN" altLang="en-US" dirty="0">
              <a:solidFill>
                <a:srgbClr val="C00000"/>
              </a:solidFill>
            </a:endParaRPr>
          </a:p>
        </p:txBody>
      </p:sp>
      <p:sp>
        <p:nvSpPr>
          <p:cNvPr id="10" name="矩形 9"/>
          <p:cNvSpPr/>
          <p:nvPr/>
        </p:nvSpPr>
        <p:spPr>
          <a:xfrm>
            <a:off x="310142" y="5484743"/>
            <a:ext cx="4318839" cy="646331"/>
          </a:xfrm>
          <a:prstGeom prst="rect">
            <a:avLst/>
          </a:prstGeom>
          <a:solidFill>
            <a:srgbClr val="FFFF00"/>
          </a:solidFill>
        </p:spPr>
        <p:txBody>
          <a:bodyPr wrap="square">
            <a:spAutoFit/>
          </a:bodyPr>
          <a:lstStyle/>
          <a:p>
            <a:pPr algn="l"/>
            <a:r>
              <a:rPr lang="en-US" altLang="zh-CN" sz="1800" dirty="0" smtClean="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Deep learning can</a:t>
            </a:r>
            <a:r>
              <a:rPr lang="en-US" altLang="zh-CN" sz="1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sz="1800" dirty="0" smtClean="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improve </a:t>
            </a:r>
            <a:r>
              <a:rPr lang="en-US" altLang="zh-CN" sz="1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the power </a:t>
            </a:r>
            <a:r>
              <a:rPr lang="en-US" altLang="zh-CN" sz="1800" dirty="0" smtClean="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for the </a:t>
            </a:r>
            <a:r>
              <a:rPr lang="en-US" altLang="zh-CN" sz="1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collider </a:t>
            </a:r>
            <a:r>
              <a:rPr lang="en-US" altLang="zh-CN" sz="1800" dirty="0" smtClean="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search of </a:t>
            </a:r>
            <a:r>
              <a:rPr lang="en-US" altLang="zh-CN" sz="1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exotic </a:t>
            </a:r>
            <a:r>
              <a:rPr lang="en-US" altLang="zh-CN" sz="1800" dirty="0" smtClean="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particles</a:t>
            </a:r>
            <a:endParaRPr lang="en-US" altLang="zh-CN" sz="1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2" name="矩形 11"/>
          <p:cNvSpPr/>
          <p:nvPr/>
        </p:nvSpPr>
        <p:spPr>
          <a:xfrm>
            <a:off x="261659" y="5013310"/>
            <a:ext cx="5087966" cy="369332"/>
          </a:xfrm>
          <a:prstGeom prst="rect">
            <a:avLst/>
          </a:prstGeom>
        </p:spPr>
        <p:txBody>
          <a:bodyPr wrap="square">
            <a:spAutoFit/>
          </a:bodyPr>
          <a:lstStyle/>
          <a:p>
            <a:pPr algn="l"/>
            <a:r>
              <a:rPr lang="en-US" altLang="zh-CN" sz="1800" dirty="0" smtClean="0">
                <a:solidFill>
                  <a:srgbClr val="000000"/>
                </a:solidFill>
                <a:latin typeface="+mn-lt"/>
                <a:ea typeface="+mj-ea"/>
              </a:rPr>
              <a:t>-DNN </a:t>
            </a:r>
            <a:r>
              <a:rPr lang="en-US" altLang="zh-CN" sz="1800" dirty="0">
                <a:solidFill>
                  <a:srgbClr val="000000"/>
                </a:solidFill>
                <a:latin typeface="+mn-lt"/>
                <a:ea typeface="+mj-ea"/>
              </a:rPr>
              <a:t>improves AUC by 8</a:t>
            </a:r>
            <a:r>
              <a:rPr lang="en-US" altLang="zh-CN" sz="1800" dirty="0" smtClean="0">
                <a:solidFill>
                  <a:srgbClr val="000000"/>
                </a:solidFill>
                <a:latin typeface="+mn-lt"/>
                <a:ea typeface="+mj-ea"/>
              </a:rPr>
              <a:t>% compared to NN</a:t>
            </a:r>
            <a:endParaRPr lang="zh-CN" altLang="en-US" sz="1800" dirty="0">
              <a:latin typeface="+mn-lt"/>
              <a:ea typeface="+mj-ea"/>
            </a:endParaRPr>
          </a:p>
        </p:txBody>
      </p:sp>
    </p:spTree>
    <p:extLst>
      <p:ext uri="{BB962C8B-B14F-4D97-AF65-F5344CB8AC3E}">
        <p14:creationId xmlns:p14="http://schemas.microsoft.com/office/powerpoint/2010/main" val="6346809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724" y="0"/>
            <a:ext cx="6775076" cy="584775"/>
          </a:xfrm>
          <a:prstGeom prst="rect">
            <a:avLst/>
          </a:prstGeom>
          <a:solidFill>
            <a:srgbClr val="99CCFF"/>
          </a:solidFill>
          <a:ln>
            <a:solidFill>
              <a:schemeClr val="accent6">
                <a:lumMod val="20000"/>
                <a:lumOff val="80000"/>
              </a:schemeClr>
            </a:solidFill>
          </a:ln>
        </p:spPr>
        <p:txBody>
          <a:bodyPr wrap="square">
            <a:spAutoFit/>
          </a:bodyPr>
          <a:lstStyle/>
          <a:p>
            <a:pPr algn="ct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Classifying the Phase of </a:t>
            </a:r>
            <a:r>
              <a:rPr lang="en-US" altLang="zh-CN" sz="3200" dirty="0" err="1" smtClean="0">
                <a:latin typeface="Arial Unicode MS" panose="020B0604020202020204" pitchFamily="34" charset="-122"/>
                <a:ea typeface="Arial Unicode MS" panose="020B0604020202020204" pitchFamily="34" charset="-122"/>
                <a:cs typeface="Arial Unicode MS" panose="020B0604020202020204" pitchFamily="34" charset="-122"/>
              </a:rPr>
              <a:t>Ising</a:t>
            </a: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 Model</a:t>
            </a:r>
            <a:endParaRPr lang="zh-CN" altLang="en-US" sz="32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 name="矩形 15"/>
          <p:cNvSpPr/>
          <p:nvPr/>
        </p:nvSpPr>
        <p:spPr>
          <a:xfrm>
            <a:off x="4322865" y="6205871"/>
            <a:ext cx="4858141" cy="646331"/>
          </a:xfrm>
          <a:prstGeom prst="rect">
            <a:avLst/>
          </a:prstGeom>
        </p:spPr>
        <p:txBody>
          <a:bodyPr wrap="square">
            <a:spAutoFit/>
          </a:bodyPr>
          <a:lstStyle/>
          <a:p>
            <a:pPr algn="l"/>
            <a:r>
              <a:rPr lang="en-US" altLang="zh-CN" sz="1800" dirty="0">
                <a:solidFill>
                  <a:srgbClr val="CC00CC"/>
                </a:solidFill>
                <a:latin typeface="+mn-lt"/>
              </a:rPr>
              <a:t>J. </a:t>
            </a:r>
            <a:r>
              <a:rPr lang="en-US" altLang="zh-CN" sz="1800" dirty="0" err="1">
                <a:solidFill>
                  <a:srgbClr val="CC00CC"/>
                </a:solidFill>
                <a:latin typeface="+mn-lt"/>
              </a:rPr>
              <a:t>Carrasquilla</a:t>
            </a:r>
            <a:r>
              <a:rPr lang="en-US" altLang="zh-CN" sz="1800" dirty="0">
                <a:solidFill>
                  <a:srgbClr val="CC00CC"/>
                </a:solidFill>
                <a:latin typeface="+mn-lt"/>
              </a:rPr>
              <a:t> and R. G. </a:t>
            </a:r>
            <a:r>
              <a:rPr lang="en-US" altLang="zh-CN" sz="1800" dirty="0" err="1">
                <a:solidFill>
                  <a:srgbClr val="CC00CC"/>
                </a:solidFill>
                <a:latin typeface="+mn-lt"/>
              </a:rPr>
              <a:t>Melko</a:t>
            </a:r>
            <a:r>
              <a:rPr lang="en-US" altLang="zh-CN" sz="1800" dirty="0">
                <a:solidFill>
                  <a:srgbClr val="CC00CC"/>
                </a:solidFill>
                <a:latin typeface="+mn-lt"/>
              </a:rPr>
              <a:t>. Nature Physics 13, 431–434 (2017)</a:t>
            </a:r>
            <a:endParaRPr lang="zh-CN" altLang="en-US" sz="1800" dirty="0">
              <a:solidFill>
                <a:srgbClr val="CC00CC"/>
              </a:solidFill>
              <a:latin typeface="+mn-lt"/>
            </a:endParaRPr>
          </a:p>
        </p:txBody>
      </p:sp>
      <p:pic>
        <p:nvPicPr>
          <p:cNvPr id="2" name="图片 1"/>
          <p:cNvPicPr>
            <a:picLocks noChangeAspect="1"/>
          </p:cNvPicPr>
          <p:nvPr/>
        </p:nvPicPr>
        <p:blipFill rotWithShape="1">
          <a:blip r:embed="rId3"/>
          <a:srcRect t="14634"/>
          <a:stretch/>
        </p:blipFill>
        <p:spPr>
          <a:xfrm>
            <a:off x="120536" y="1360535"/>
            <a:ext cx="4451464" cy="2391265"/>
          </a:xfrm>
          <a:prstGeom prst="rect">
            <a:avLst/>
          </a:prstGeom>
        </p:spPr>
      </p:pic>
      <p:pic>
        <p:nvPicPr>
          <p:cNvPr id="3" name="图片 2"/>
          <p:cNvPicPr>
            <a:picLocks noChangeAspect="1"/>
          </p:cNvPicPr>
          <p:nvPr/>
        </p:nvPicPr>
        <p:blipFill>
          <a:blip r:embed="rId4"/>
          <a:stretch>
            <a:fillRect/>
          </a:stretch>
        </p:blipFill>
        <p:spPr>
          <a:xfrm>
            <a:off x="323366" y="3697110"/>
            <a:ext cx="3962400" cy="2939074"/>
          </a:xfrm>
          <a:prstGeom prst="rect">
            <a:avLst/>
          </a:prstGeom>
        </p:spPr>
      </p:pic>
      <p:pic>
        <p:nvPicPr>
          <p:cNvPr id="5" name="图片 4"/>
          <p:cNvPicPr>
            <a:picLocks noChangeAspect="1"/>
          </p:cNvPicPr>
          <p:nvPr/>
        </p:nvPicPr>
        <p:blipFill>
          <a:blip r:embed="rId5"/>
          <a:stretch>
            <a:fillRect/>
          </a:stretch>
        </p:blipFill>
        <p:spPr>
          <a:xfrm>
            <a:off x="2708462" y="4572000"/>
            <a:ext cx="1371600" cy="469369"/>
          </a:xfrm>
          <a:prstGeom prst="rect">
            <a:avLst/>
          </a:prstGeom>
        </p:spPr>
      </p:pic>
      <p:pic>
        <p:nvPicPr>
          <p:cNvPr id="6" name="图片 5"/>
          <p:cNvPicPr>
            <a:picLocks noChangeAspect="1"/>
          </p:cNvPicPr>
          <p:nvPr/>
        </p:nvPicPr>
        <p:blipFill>
          <a:blip r:embed="rId6"/>
          <a:stretch>
            <a:fillRect/>
          </a:stretch>
        </p:blipFill>
        <p:spPr>
          <a:xfrm>
            <a:off x="5240475" y="637230"/>
            <a:ext cx="3666565" cy="1379180"/>
          </a:xfrm>
          <a:prstGeom prst="rect">
            <a:avLst/>
          </a:prstGeom>
        </p:spPr>
      </p:pic>
      <p:pic>
        <p:nvPicPr>
          <p:cNvPr id="7" name="图片 6"/>
          <p:cNvPicPr>
            <a:picLocks noChangeAspect="1"/>
          </p:cNvPicPr>
          <p:nvPr/>
        </p:nvPicPr>
        <p:blipFill>
          <a:blip r:embed="rId7"/>
          <a:stretch>
            <a:fillRect/>
          </a:stretch>
        </p:blipFill>
        <p:spPr>
          <a:xfrm>
            <a:off x="5134105" y="2069109"/>
            <a:ext cx="3801640" cy="1283691"/>
          </a:xfrm>
          <a:prstGeom prst="rect">
            <a:avLst/>
          </a:prstGeom>
        </p:spPr>
      </p:pic>
      <p:grpSp>
        <p:nvGrpSpPr>
          <p:cNvPr id="11" name="组合 10"/>
          <p:cNvGrpSpPr/>
          <p:nvPr/>
        </p:nvGrpSpPr>
        <p:grpSpPr>
          <a:xfrm>
            <a:off x="5791200" y="3500744"/>
            <a:ext cx="2945765" cy="311910"/>
            <a:chOff x="5410200" y="3805719"/>
            <a:chExt cx="2945765" cy="311910"/>
          </a:xfrm>
        </p:grpSpPr>
        <p:pic>
          <p:nvPicPr>
            <p:cNvPr id="8" name="图片 7"/>
            <p:cNvPicPr>
              <a:picLocks noChangeAspect="1"/>
            </p:cNvPicPr>
            <p:nvPr/>
          </p:nvPicPr>
          <p:blipFill>
            <a:blip r:embed="rId8"/>
            <a:stretch>
              <a:fillRect/>
            </a:stretch>
          </p:blipFill>
          <p:spPr>
            <a:xfrm>
              <a:off x="5410200" y="3805719"/>
              <a:ext cx="1219200" cy="311910"/>
            </a:xfrm>
            <a:prstGeom prst="rect">
              <a:avLst/>
            </a:prstGeom>
          </p:spPr>
        </p:pic>
        <p:pic>
          <p:nvPicPr>
            <p:cNvPr id="9" name="图片 8"/>
            <p:cNvPicPr>
              <a:picLocks noChangeAspect="1"/>
            </p:cNvPicPr>
            <p:nvPr/>
          </p:nvPicPr>
          <p:blipFill>
            <a:blip r:embed="rId9"/>
            <a:stretch>
              <a:fillRect/>
            </a:stretch>
          </p:blipFill>
          <p:spPr>
            <a:xfrm>
              <a:off x="6822690" y="3843160"/>
              <a:ext cx="1105024" cy="219825"/>
            </a:xfrm>
            <a:prstGeom prst="rect">
              <a:avLst/>
            </a:prstGeom>
          </p:spPr>
        </p:pic>
        <p:pic>
          <p:nvPicPr>
            <p:cNvPr id="10" name="图片 9"/>
            <p:cNvPicPr>
              <a:picLocks noChangeAspect="1"/>
            </p:cNvPicPr>
            <p:nvPr/>
          </p:nvPicPr>
          <p:blipFill>
            <a:blip r:embed="rId10"/>
            <a:stretch>
              <a:fillRect/>
            </a:stretch>
          </p:blipFill>
          <p:spPr>
            <a:xfrm>
              <a:off x="7886043" y="3860409"/>
              <a:ext cx="469922" cy="167126"/>
            </a:xfrm>
            <a:prstGeom prst="rect">
              <a:avLst/>
            </a:prstGeom>
          </p:spPr>
        </p:pic>
      </p:grpSp>
      <p:pic>
        <p:nvPicPr>
          <p:cNvPr id="13" name="图片 12"/>
          <p:cNvPicPr>
            <a:picLocks noChangeAspect="1"/>
          </p:cNvPicPr>
          <p:nvPr/>
        </p:nvPicPr>
        <p:blipFill>
          <a:blip r:embed="rId11"/>
          <a:stretch>
            <a:fillRect/>
          </a:stretch>
        </p:blipFill>
        <p:spPr>
          <a:xfrm>
            <a:off x="1199666" y="749914"/>
            <a:ext cx="2209800" cy="710100"/>
          </a:xfrm>
          <a:prstGeom prst="rect">
            <a:avLst/>
          </a:prstGeom>
          <a:ln w="57150">
            <a:solidFill>
              <a:schemeClr val="accent1">
                <a:lumMod val="40000"/>
                <a:lumOff val="60000"/>
              </a:schemeClr>
            </a:solidFill>
          </a:ln>
          <a:effectLst>
            <a:glow rad="63500">
              <a:schemeClr val="accent3">
                <a:satMod val="175000"/>
                <a:alpha val="40000"/>
              </a:schemeClr>
            </a:glow>
          </a:effectLst>
        </p:spPr>
      </p:pic>
      <p:sp>
        <p:nvSpPr>
          <p:cNvPr id="12" name="矩形 11"/>
          <p:cNvSpPr/>
          <p:nvPr/>
        </p:nvSpPr>
        <p:spPr>
          <a:xfrm>
            <a:off x="4322865" y="3820603"/>
            <a:ext cx="4917870" cy="2708434"/>
          </a:xfrm>
          <a:prstGeom prst="rect">
            <a:avLst/>
          </a:prstGeom>
        </p:spPr>
        <p:txBody>
          <a:bodyPr wrap="square">
            <a:spAutoFit/>
          </a:bodyPr>
          <a:lstStyle/>
          <a:p>
            <a:pPr algn="l">
              <a:spcAft>
                <a:spcPts val="600"/>
              </a:spcAft>
            </a:pPr>
            <a:r>
              <a:rPr lang="en-US" altLang="zh-CN" b="1" u="sng" dirty="0" smtClean="0">
                <a:solidFill>
                  <a:schemeClr val="accent1">
                    <a:lumMod val="50000"/>
                  </a:schemeClr>
                </a:solidFill>
                <a:latin typeface="+mn-lt"/>
              </a:rPr>
              <a:t>Motivation: </a:t>
            </a:r>
          </a:p>
          <a:p>
            <a:pPr algn="l">
              <a:spcAft>
                <a:spcPts val="600"/>
              </a:spcAft>
            </a:pPr>
            <a:r>
              <a:rPr lang="en-US" altLang="zh-CN" dirty="0" smtClean="0">
                <a:latin typeface="+mn-lt"/>
              </a:rPr>
              <a:t>-Traditionally, the study of phases transition of condense matter systems is to calculate the associated order parameter, measure specific heat, </a:t>
            </a:r>
            <a:r>
              <a:rPr lang="en-US" altLang="zh-CN" dirty="0" err="1" smtClean="0">
                <a:latin typeface="+mn-lt"/>
              </a:rPr>
              <a:t>ect</a:t>
            </a:r>
            <a:r>
              <a:rPr lang="en-US" altLang="zh-CN" dirty="0" smtClean="0">
                <a:latin typeface="+mn-lt"/>
              </a:rPr>
              <a:t> </a:t>
            </a:r>
          </a:p>
          <a:p>
            <a:pPr algn="l"/>
            <a:r>
              <a:rPr lang="en-US" altLang="zh-CN" dirty="0" smtClean="0">
                <a:latin typeface="+mn-lt"/>
              </a:rPr>
              <a:t>-Can deep learning identify phases and </a:t>
            </a:r>
            <a:r>
              <a:rPr lang="en-US" altLang="zh-CN" dirty="0">
                <a:latin typeface="+mn-lt"/>
              </a:rPr>
              <a:t>phase </a:t>
            </a:r>
            <a:r>
              <a:rPr lang="en-US" altLang="zh-CN" dirty="0" smtClean="0">
                <a:latin typeface="+mn-lt"/>
              </a:rPr>
              <a:t>transitions? </a:t>
            </a:r>
          </a:p>
          <a:p>
            <a:pPr algn="l"/>
            <a:r>
              <a:rPr lang="en-US" altLang="zh-CN" dirty="0" smtClean="0">
                <a:latin typeface="+mn-lt"/>
              </a:rPr>
              <a:t>  </a:t>
            </a:r>
            <a:endParaRPr lang="zh-CN" altLang="en-US" dirty="0">
              <a:latin typeface="+mn-lt"/>
            </a:endParaRPr>
          </a:p>
        </p:txBody>
      </p:sp>
    </p:spTree>
    <p:extLst>
      <p:ext uri="{BB962C8B-B14F-4D97-AF65-F5344CB8AC3E}">
        <p14:creationId xmlns:p14="http://schemas.microsoft.com/office/powerpoint/2010/main" val="2201958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724" y="0"/>
            <a:ext cx="6775076" cy="584775"/>
          </a:xfrm>
          <a:prstGeom prst="rect">
            <a:avLst/>
          </a:prstGeom>
          <a:solidFill>
            <a:srgbClr val="99CCFF"/>
          </a:solidFill>
          <a:ln>
            <a:solidFill>
              <a:schemeClr val="accent6">
                <a:lumMod val="20000"/>
                <a:lumOff val="80000"/>
              </a:schemeClr>
            </a:solidFill>
          </a:ln>
        </p:spPr>
        <p:txBody>
          <a:bodyPr wrap="square">
            <a:spAutoFit/>
          </a:bodyPr>
          <a:lstStyle/>
          <a:p>
            <a:pPr algn="ct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Classifying the Phase of </a:t>
            </a:r>
            <a:r>
              <a:rPr lang="en-US" altLang="zh-CN" sz="3200" dirty="0" err="1" smtClean="0">
                <a:latin typeface="Arial Unicode MS" panose="020B0604020202020204" pitchFamily="34" charset="-122"/>
                <a:ea typeface="Arial Unicode MS" panose="020B0604020202020204" pitchFamily="34" charset="-122"/>
                <a:cs typeface="Arial Unicode MS" panose="020B0604020202020204" pitchFamily="34" charset="-122"/>
              </a:rPr>
              <a:t>Ising</a:t>
            </a: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 Model</a:t>
            </a:r>
            <a:endParaRPr lang="zh-CN" altLang="en-US" sz="32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8" name="图片 7"/>
          <p:cNvPicPr>
            <a:picLocks noChangeAspect="1"/>
          </p:cNvPicPr>
          <p:nvPr/>
        </p:nvPicPr>
        <p:blipFill>
          <a:blip r:embed="rId3"/>
          <a:stretch>
            <a:fillRect/>
          </a:stretch>
        </p:blipFill>
        <p:spPr>
          <a:xfrm>
            <a:off x="135412" y="1867373"/>
            <a:ext cx="3464677" cy="838200"/>
          </a:xfrm>
          <a:prstGeom prst="rect">
            <a:avLst/>
          </a:prstGeom>
        </p:spPr>
      </p:pic>
      <p:pic>
        <p:nvPicPr>
          <p:cNvPr id="9" name="图片 8"/>
          <p:cNvPicPr>
            <a:picLocks noChangeAspect="1"/>
          </p:cNvPicPr>
          <p:nvPr/>
        </p:nvPicPr>
        <p:blipFill>
          <a:blip r:embed="rId4"/>
          <a:stretch>
            <a:fillRect/>
          </a:stretch>
        </p:blipFill>
        <p:spPr>
          <a:xfrm>
            <a:off x="470567" y="2322848"/>
            <a:ext cx="3411070" cy="846690"/>
          </a:xfrm>
          <a:prstGeom prst="rect">
            <a:avLst/>
          </a:prstGeom>
        </p:spPr>
      </p:pic>
      <p:sp>
        <p:nvSpPr>
          <p:cNvPr id="10" name="矩形 9"/>
          <p:cNvSpPr/>
          <p:nvPr/>
        </p:nvSpPr>
        <p:spPr>
          <a:xfrm>
            <a:off x="121557" y="603344"/>
            <a:ext cx="4245895" cy="923330"/>
          </a:xfrm>
          <a:prstGeom prst="rect">
            <a:avLst/>
          </a:prstGeom>
        </p:spPr>
        <p:txBody>
          <a:bodyPr wrap="square">
            <a:spAutoFit/>
          </a:bodyPr>
          <a:lstStyle/>
          <a:p>
            <a:pPr algn="l"/>
            <a:r>
              <a:rPr lang="en-US" altLang="zh-CN" sz="1800" b="1" u="sng" dirty="0">
                <a:solidFill>
                  <a:schemeClr val="accent6"/>
                </a:solidFill>
                <a:latin typeface="+mn-lt"/>
              </a:rPr>
              <a:t>A</a:t>
            </a:r>
            <a:r>
              <a:rPr lang="zh-CN" altLang="en-US" sz="1800" b="1" u="sng" dirty="0" smtClean="0">
                <a:solidFill>
                  <a:schemeClr val="accent6"/>
                </a:solidFill>
                <a:latin typeface="+mn-lt"/>
              </a:rPr>
              <a:t>）</a:t>
            </a:r>
            <a:r>
              <a:rPr lang="en-US" altLang="zh-CN" sz="1800" b="1" u="sng" dirty="0" smtClean="0">
                <a:solidFill>
                  <a:schemeClr val="accent6"/>
                </a:solidFill>
                <a:latin typeface="+mn-lt"/>
              </a:rPr>
              <a:t>Generating </a:t>
            </a:r>
            <a:r>
              <a:rPr lang="en-US" altLang="zh-CN" sz="1800" b="1" u="sng" dirty="0">
                <a:solidFill>
                  <a:schemeClr val="accent6"/>
                </a:solidFill>
                <a:latin typeface="+mn-lt"/>
              </a:rPr>
              <a:t>t</a:t>
            </a:r>
            <a:r>
              <a:rPr lang="en-US" altLang="zh-CN" sz="1800" b="1" u="sng" dirty="0" smtClean="0">
                <a:solidFill>
                  <a:schemeClr val="accent6"/>
                </a:solidFill>
                <a:latin typeface="+mn-lt"/>
              </a:rPr>
              <a:t>raining/testing data:   </a:t>
            </a:r>
          </a:p>
          <a:p>
            <a:pPr algn="l"/>
            <a:r>
              <a:rPr lang="en-US" altLang="zh-CN" sz="1800" dirty="0" smtClean="0">
                <a:latin typeface="+mn-lt"/>
              </a:rPr>
              <a:t>traditional MC method  from the </a:t>
            </a:r>
            <a:r>
              <a:rPr lang="en-US" altLang="zh-CN" sz="1800" dirty="0">
                <a:latin typeface="+mn-lt"/>
              </a:rPr>
              <a:t>Boltzmann </a:t>
            </a:r>
            <a:r>
              <a:rPr lang="en-US" altLang="zh-CN" sz="1800" dirty="0" smtClean="0">
                <a:latin typeface="+mn-lt"/>
              </a:rPr>
              <a:t>distribution</a:t>
            </a:r>
            <a:endParaRPr lang="zh-CN" altLang="en-US" sz="1800" dirty="0">
              <a:latin typeface="+mn-lt"/>
            </a:endParaRPr>
          </a:p>
        </p:txBody>
      </p:sp>
      <p:pic>
        <p:nvPicPr>
          <p:cNvPr id="12" name="图片 11"/>
          <p:cNvPicPr>
            <a:picLocks noChangeAspect="1"/>
          </p:cNvPicPr>
          <p:nvPr/>
        </p:nvPicPr>
        <p:blipFill>
          <a:blip r:embed="rId5"/>
          <a:stretch>
            <a:fillRect/>
          </a:stretch>
        </p:blipFill>
        <p:spPr>
          <a:xfrm>
            <a:off x="1379071" y="1153377"/>
            <a:ext cx="2988381" cy="552178"/>
          </a:xfrm>
          <a:prstGeom prst="rect">
            <a:avLst/>
          </a:prstGeom>
        </p:spPr>
      </p:pic>
      <p:sp>
        <p:nvSpPr>
          <p:cNvPr id="13" name="矩形 12"/>
          <p:cNvSpPr/>
          <p:nvPr/>
        </p:nvSpPr>
        <p:spPr>
          <a:xfrm>
            <a:off x="135412" y="3499937"/>
            <a:ext cx="4131788" cy="923330"/>
          </a:xfrm>
          <a:prstGeom prst="rect">
            <a:avLst/>
          </a:prstGeom>
        </p:spPr>
        <p:txBody>
          <a:bodyPr wrap="square">
            <a:spAutoFit/>
          </a:bodyPr>
          <a:lstStyle/>
          <a:p>
            <a:pPr algn="l"/>
            <a:r>
              <a:rPr lang="en-US" altLang="zh-CN" sz="1800" b="1" u="sng" dirty="0" smtClean="0">
                <a:solidFill>
                  <a:schemeClr val="accent6"/>
                </a:solidFill>
              </a:rPr>
              <a:t>B)  training fully connected network: </a:t>
            </a:r>
            <a:r>
              <a:rPr lang="en-US" altLang="zh-CN" sz="1800" dirty="0" smtClean="0"/>
              <a:t>with these raw configurations of </a:t>
            </a:r>
            <a:r>
              <a:rPr lang="en-US" altLang="zh-CN" sz="1800" b="1" dirty="0" smtClean="0">
                <a:solidFill>
                  <a:schemeClr val="accent1">
                    <a:lumMod val="75000"/>
                  </a:schemeClr>
                </a:solidFill>
              </a:rPr>
              <a:t>square-lattice  </a:t>
            </a:r>
            <a:r>
              <a:rPr lang="en-US" altLang="zh-CN" sz="1800" b="1" dirty="0" err="1" smtClean="0">
                <a:solidFill>
                  <a:schemeClr val="accent1">
                    <a:lumMod val="75000"/>
                  </a:schemeClr>
                </a:solidFill>
              </a:rPr>
              <a:t>Ising</a:t>
            </a:r>
            <a:r>
              <a:rPr lang="en-US" altLang="zh-CN" sz="1800" b="1" dirty="0" smtClean="0">
                <a:solidFill>
                  <a:schemeClr val="accent1">
                    <a:lumMod val="75000"/>
                  </a:schemeClr>
                </a:solidFill>
              </a:rPr>
              <a:t>-model</a:t>
            </a:r>
            <a:r>
              <a:rPr lang="en-US" altLang="zh-CN" sz="1800" b="1" dirty="0" smtClean="0">
                <a:solidFill>
                  <a:schemeClr val="accent2"/>
                </a:solidFill>
              </a:rPr>
              <a:t> </a:t>
            </a:r>
            <a:endParaRPr lang="zh-CN" altLang="en-US" sz="1800" b="1" dirty="0">
              <a:solidFill>
                <a:schemeClr val="accent2"/>
              </a:solidFill>
            </a:endParaRPr>
          </a:p>
        </p:txBody>
      </p:sp>
      <p:pic>
        <p:nvPicPr>
          <p:cNvPr id="14" name="图片 13"/>
          <p:cNvPicPr>
            <a:picLocks noChangeAspect="1"/>
          </p:cNvPicPr>
          <p:nvPr/>
        </p:nvPicPr>
        <p:blipFill rotWithShape="1">
          <a:blip r:embed="rId6"/>
          <a:srcRect r="5308"/>
          <a:stretch/>
        </p:blipFill>
        <p:spPr>
          <a:xfrm>
            <a:off x="4855362" y="979128"/>
            <a:ext cx="3793634" cy="3436914"/>
          </a:xfrm>
          <a:prstGeom prst="rect">
            <a:avLst/>
          </a:prstGeom>
          <a:ln>
            <a:noFill/>
          </a:ln>
          <a:effectLst>
            <a:outerShdw blurRad="292100" dist="139700" dir="2700000" algn="tl" rotWithShape="0">
              <a:srgbClr val="333333">
                <a:alpha val="65000"/>
              </a:srgbClr>
            </a:outerShdw>
          </a:effectLst>
        </p:spPr>
      </p:pic>
      <p:sp>
        <p:nvSpPr>
          <p:cNvPr id="15" name="矩形 14"/>
          <p:cNvSpPr/>
          <p:nvPr/>
        </p:nvSpPr>
        <p:spPr>
          <a:xfrm>
            <a:off x="4648200" y="578943"/>
            <a:ext cx="3550972" cy="400110"/>
          </a:xfrm>
          <a:prstGeom prst="rect">
            <a:avLst/>
          </a:prstGeom>
        </p:spPr>
        <p:txBody>
          <a:bodyPr wrap="none">
            <a:spAutoFit/>
          </a:bodyPr>
          <a:lstStyle/>
          <a:p>
            <a:pPr algn="l"/>
            <a:r>
              <a:rPr lang="en-US" altLang="zh-CN" b="1" u="sng" dirty="0">
                <a:solidFill>
                  <a:srgbClr val="C00000"/>
                </a:solidFill>
              </a:rPr>
              <a:t>C</a:t>
            </a:r>
            <a:r>
              <a:rPr lang="en-US" altLang="zh-CN" b="1" u="sng" dirty="0" smtClean="0">
                <a:solidFill>
                  <a:srgbClr val="C00000"/>
                </a:solidFill>
              </a:rPr>
              <a:t>) testing the trained net work</a:t>
            </a:r>
            <a:endParaRPr lang="zh-CN" altLang="en-US" b="1" u="sng" dirty="0">
              <a:solidFill>
                <a:srgbClr val="C00000"/>
              </a:solidFill>
            </a:endParaRPr>
          </a:p>
        </p:txBody>
      </p:sp>
      <p:sp>
        <p:nvSpPr>
          <p:cNvPr id="16" name="矩形 15"/>
          <p:cNvSpPr/>
          <p:nvPr/>
        </p:nvSpPr>
        <p:spPr>
          <a:xfrm>
            <a:off x="4953000" y="6172737"/>
            <a:ext cx="4191000" cy="646331"/>
          </a:xfrm>
          <a:prstGeom prst="rect">
            <a:avLst/>
          </a:prstGeom>
        </p:spPr>
        <p:txBody>
          <a:bodyPr wrap="square">
            <a:spAutoFit/>
          </a:bodyPr>
          <a:lstStyle/>
          <a:p>
            <a:pPr algn="l"/>
            <a:r>
              <a:rPr lang="en-US" altLang="zh-CN" sz="1800" dirty="0">
                <a:solidFill>
                  <a:srgbClr val="CC00CC"/>
                </a:solidFill>
                <a:latin typeface="+mn-lt"/>
              </a:rPr>
              <a:t>J. </a:t>
            </a:r>
            <a:r>
              <a:rPr lang="en-US" altLang="zh-CN" sz="1800" dirty="0" err="1">
                <a:solidFill>
                  <a:srgbClr val="CC00CC"/>
                </a:solidFill>
                <a:latin typeface="+mn-lt"/>
              </a:rPr>
              <a:t>Carrasquilla</a:t>
            </a:r>
            <a:r>
              <a:rPr lang="en-US" altLang="zh-CN" sz="1800" dirty="0">
                <a:solidFill>
                  <a:srgbClr val="CC00CC"/>
                </a:solidFill>
                <a:latin typeface="+mn-lt"/>
              </a:rPr>
              <a:t> and R. G. </a:t>
            </a:r>
            <a:r>
              <a:rPr lang="en-US" altLang="zh-CN" sz="1800" dirty="0" err="1">
                <a:solidFill>
                  <a:srgbClr val="CC00CC"/>
                </a:solidFill>
                <a:latin typeface="+mn-lt"/>
              </a:rPr>
              <a:t>Melko</a:t>
            </a:r>
            <a:r>
              <a:rPr lang="en-US" altLang="zh-CN" sz="1800" dirty="0">
                <a:solidFill>
                  <a:srgbClr val="CC00CC"/>
                </a:solidFill>
                <a:latin typeface="+mn-lt"/>
              </a:rPr>
              <a:t>. Nature Physics 13, 431–434 (2017)</a:t>
            </a:r>
            <a:endParaRPr lang="zh-CN" altLang="en-US" sz="1800" dirty="0">
              <a:solidFill>
                <a:srgbClr val="CC00CC"/>
              </a:solidFill>
              <a:latin typeface="+mn-lt"/>
            </a:endParaRPr>
          </a:p>
        </p:txBody>
      </p:sp>
      <p:pic>
        <p:nvPicPr>
          <p:cNvPr id="18" name="图片 17"/>
          <p:cNvPicPr>
            <a:picLocks noChangeAspect="1"/>
          </p:cNvPicPr>
          <p:nvPr/>
        </p:nvPicPr>
        <p:blipFill rotWithShape="1">
          <a:blip r:embed="rId6"/>
          <a:srcRect l="10408" t="7353" r="68658" b="59311"/>
          <a:stretch/>
        </p:blipFill>
        <p:spPr>
          <a:xfrm>
            <a:off x="937353" y="4342899"/>
            <a:ext cx="1805847" cy="2230998"/>
          </a:xfrm>
          <a:prstGeom prst="rect">
            <a:avLst/>
          </a:prstGeom>
        </p:spPr>
      </p:pic>
      <p:pic>
        <p:nvPicPr>
          <p:cNvPr id="5" name="图片 4"/>
          <p:cNvPicPr>
            <a:picLocks noChangeAspect="1"/>
          </p:cNvPicPr>
          <p:nvPr/>
        </p:nvPicPr>
        <p:blipFill>
          <a:blip r:embed="rId7"/>
          <a:stretch>
            <a:fillRect/>
          </a:stretch>
        </p:blipFill>
        <p:spPr>
          <a:xfrm>
            <a:off x="2211961" y="4085794"/>
            <a:ext cx="1600199" cy="514210"/>
          </a:xfrm>
          <a:prstGeom prst="rect">
            <a:avLst/>
          </a:prstGeom>
          <a:ln w="3175">
            <a:solidFill>
              <a:schemeClr val="bg1"/>
            </a:solidFill>
          </a:ln>
          <a:effectLst>
            <a:glow rad="63500">
              <a:schemeClr val="accent3">
                <a:satMod val="175000"/>
                <a:alpha val="40000"/>
              </a:schemeClr>
            </a:glow>
          </a:effectLst>
        </p:spPr>
      </p:pic>
      <p:sp>
        <p:nvSpPr>
          <p:cNvPr id="2" name="文本框 1"/>
          <p:cNvSpPr txBox="1"/>
          <p:nvPr/>
        </p:nvSpPr>
        <p:spPr>
          <a:xfrm>
            <a:off x="4718439" y="4642790"/>
            <a:ext cx="4349361" cy="1477328"/>
          </a:xfrm>
          <a:prstGeom prst="rect">
            <a:avLst/>
          </a:prstGeom>
          <a:solidFill>
            <a:srgbClr val="FFFF99"/>
          </a:solidFill>
        </p:spPr>
        <p:txBody>
          <a:bodyPr wrap="square" rtlCol="0">
            <a:spAutoFit/>
          </a:bodyPr>
          <a:lstStyle/>
          <a:p>
            <a:pPr algn="l"/>
            <a:r>
              <a:rPr lang="en-US" altLang="zh-CN" sz="1800" b="1" dirty="0" smtClean="0">
                <a:latin typeface="Arial Unicode MS" panose="020B0604020202020204" pitchFamily="34" charset="-122"/>
                <a:ea typeface="Arial Unicode MS" panose="020B0604020202020204" pitchFamily="34" charset="-122"/>
                <a:cs typeface="Arial Unicode MS" panose="020B0604020202020204" pitchFamily="34" charset="-122"/>
              </a:rPr>
              <a:t>-The trained  fully connected network also past the test of </a:t>
            </a:r>
            <a:r>
              <a:rPr lang="en-US" altLang="zh-CN" sz="18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triangular-lattice</a:t>
            </a:r>
          </a:p>
          <a:p>
            <a:pPr algn="l"/>
            <a:r>
              <a:rPr lang="en-US" altLang="zh-CN" sz="1800" b="1" dirty="0" err="1"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Ising</a:t>
            </a:r>
            <a:r>
              <a:rPr lang="en-US" altLang="zh-CN" sz="18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 model</a:t>
            </a:r>
            <a:r>
              <a:rPr lang="en-US" altLang="zh-CN" sz="1800" b="1" dirty="0" smtClean="0">
                <a:latin typeface="Arial Unicode MS" panose="020B0604020202020204" pitchFamily="34" charset="-122"/>
                <a:ea typeface="Arial Unicode MS" panose="020B0604020202020204" pitchFamily="34" charset="-122"/>
                <a:cs typeface="Arial Unicode MS" panose="020B0604020202020204" pitchFamily="34" charset="-122"/>
              </a:rPr>
              <a:t>,  showing its abilities of generalize to task beyond their original design</a:t>
            </a:r>
            <a:endParaRPr lang="zh-CN" altLang="en-US" sz="18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 name="圆角矩形 2"/>
          <p:cNvSpPr/>
          <p:nvPr/>
        </p:nvSpPr>
        <p:spPr>
          <a:xfrm>
            <a:off x="59831" y="578943"/>
            <a:ext cx="4307621" cy="2773857"/>
          </a:xfrm>
          <a:prstGeom prst="roundRect">
            <a:avLst/>
          </a:prstGeom>
          <a:ln w="38100">
            <a:solidFill>
              <a:schemeClr val="accent2">
                <a:lumMod val="20000"/>
                <a:lumOff val="80000"/>
              </a:schemeClr>
            </a:solidFill>
          </a:ln>
        </p:spPr>
        <p:txBody>
          <a:bodyPr wrap="square" rtlCol="0" anchor="ctr">
            <a:spAutoFit/>
          </a:bodyPr>
          <a:lstStyle/>
          <a:p>
            <a:pPr algn="l">
              <a:spcBef>
                <a:spcPts val="200"/>
              </a:spcBef>
            </a:pPr>
            <a:endParaRPr lang="zh-CN" altLang="en-US" sz="1800" dirty="0" err="1" smtClean="0"/>
          </a:p>
        </p:txBody>
      </p:sp>
      <p:sp>
        <p:nvSpPr>
          <p:cNvPr id="17" name="圆角矩形 16"/>
          <p:cNvSpPr/>
          <p:nvPr/>
        </p:nvSpPr>
        <p:spPr>
          <a:xfrm>
            <a:off x="90694" y="3474543"/>
            <a:ext cx="4328906" cy="3307257"/>
          </a:xfrm>
          <a:prstGeom prst="roundRect">
            <a:avLst>
              <a:gd name="adj" fmla="val 12601"/>
            </a:avLst>
          </a:prstGeom>
          <a:ln w="38100">
            <a:solidFill>
              <a:schemeClr val="accent5"/>
            </a:solidFill>
          </a:ln>
        </p:spPr>
        <p:txBody>
          <a:bodyPr wrap="square" rtlCol="0" anchor="ctr">
            <a:spAutoFit/>
          </a:bodyPr>
          <a:lstStyle/>
          <a:p>
            <a:pPr algn="l">
              <a:spcBef>
                <a:spcPts val="200"/>
              </a:spcBef>
            </a:pPr>
            <a:endParaRPr lang="zh-CN" altLang="en-US" sz="1800" dirty="0" err="1" smtClean="0"/>
          </a:p>
        </p:txBody>
      </p:sp>
      <p:sp>
        <p:nvSpPr>
          <p:cNvPr id="19" name="圆角矩形 18"/>
          <p:cNvSpPr/>
          <p:nvPr/>
        </p:nvSpPr>
        <p:spPr>
          <a:xfrm>
            <a:off x="4677937" y="603344"/>
            <a:ext cx="4389864" cy="5516775"/>
          </a:xfrm>
          <a:prstGeom prst="roundRect">
            <a:avLst>
              <a:gd name="adj" fmla="val 3777"/>
            </a:avLst>
          </a:prstGeom>
          <a:ln w="38100">
            <a:solidFill>
              <a:schemeClr val="accent1">
                <a:lumMod val="40000"/>
                <a:lumOff val="60000"/>
              </a:schemeClr>
            </a:solidFill>
          </a:ln>
        </p:spPr>
        <p:txBody>
          <a:bodyPr wrap="square" rtlCol="0" anchor="ctr">
            <a:spAutoFit/>
          </a:bodyPr>
          <a:lstStyle/>
          <a:p>
            <a:pPr algn="l">
              <a:spcBef>
                <a:spcPts val="200"/>
              </a:spcBef>
            </a:pPr>
            <a:endParaRPr lang="zh-CN" altLang="en-US" sz="1800" dirty="0" err="1" smtClean="0"/>
          </a:p>
        </p:txBody>
      </p:sp>
    </p:spTree>
    <p:extLst>
      <p:ext uri="{BB962C8B-B14F-4D97-AF65-F5344CB8AC3E}">
        <p14:creationId xmlns:p14="http://schemas.microsoft.com/office/powerpoint/2010/main" val="3465714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724" y="0"/>
            <a:ext cx="6775076" cy="584775"/>
          </a:xfrm>
          <a:prstGeom prst="rect">
            <a:avLst/>
          </a:prstGeom>
          <a:solidFill>
            <a:srgbClr val="99CCFF"/>
          </a:solidFill>
          <a:ln>
            <a:solidFill>
              <a:schemeClr val="accent6">
                <a:lumMod val="20000"/>
                <a:lumOff val="80000"/>
              </a:schemeClr>
            </a:solidFill>
          </a:ln>
        </p:spPr>
        <p:txBody>
          <a:bodyPr wrap="square">
            <a:spAutoFit/>
          </a:bodyPr>
          <a:lstStyle/>
          <a:p>
            <a:pPr algn="ct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Classifying the Phase of </a:t>
            </a:r>
            <a:r>
              <a:rPr lang="en-US" altLang="zh-CN" sz="3200" dirty="0" err="1" smtClean="0">
                <a:latin typeface="Arial Unicode MS" panose="020B0604020202020204" pitchFamily="34" charset="-122"/>
                <a:ea typeface="Arial Unicode MS" panose="020B0604020202020204" pitchFamily="34" charset="-122"/>
                <a:cs typeface="Arial Unicode MS" panose="020B0604020202020204" pitchFamily="34" charset="-122"/>
              </a:rPr>
              <a:t>Ising</a:t>
            </a: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 Model</a:t>
            </a:r>
            <a:endParaRPr lang="zh-CN" altLang="en-US" sz="32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8" name="图片 7"/>
          <p:cNvPicPr>
            <a:picLocks noChangeAspect="1"/>
          </p:cNvPicPr>
          <p:nvPr/>
        </p:nvPicPr>
        <p:blipFill>
          <a:blip r:embed="rId3"/>
          <a:stretch>
            <a:fillRect/>
          </a:stretch>
        </p:blipFill>
        <p:spPr>
          <a:xfrm>
            <a:off x="135412" y="1867373"/>
            <a:ext cx="3464677" cy="838200"/>
          </a:xfrm>
          <a:prstGeom prst="rect">
            <a:avLst/>
          </a:prstGeom>
        </p:spPr>
      </p:pic>
      <p:pic>
        <p:nvPicPr>
          <p:cNvPr id="9" name="图片 8"/>
          <p:cNvPicPr>
            <a:picLocks noChangeAspect="1"/>
          </p:cNvPicPr>
          <p:nvPr/>
        </p:nvPicPr>
        <p:blipFill>
          <a:blip r:embed="rId4"/>
          <a:stretch>
            <a:fillRect/>
          </a:stretch>
        </p:blipFill>
        <p:spPr>
          <a:xfrm>
            <a:off x="470567" y="2322848"/>
            <a:ext cx="3411070" cy="846690"/>
          </a:xfrm>
          <a:prstGeom prst="rect">
            <a:avLst/>
          </a:prstGeom>
        </p:spPr>
      </p:pic>
      <p:sp>
        <p:nvSpPr>
          <p:cNvPr id="10" name="矩形 9"/>
          <p:cNvSpPr/>
          <p:nvPr/>
        </p:nvSpPr>
        <p:spPr>
          <a:xfrm>
            <a:off x="121557" y="603344"/>
            <a:ext cx="4245895" cy="923330"/>
          </a:xfrm>
          <a:prstGeom prst="rect">
            <a:avLst/>
          </a:prstGeom>
        </p:spPr>
        <p:txBody>
          <a:bodyPr wrap="square">
            <a:spAutoFit/>
          </a:bodyPr>
          <a:lstStyle/>
          <a:p>
            <a:pPr algn="l"/>
            <a:r>
              <a:rPr lang="en-US" altLang="zh-CN" sz="1800" b="1" u="sng" dirty="0">
                <a:solidFill>
                  <a:schemeClr val="accent6"/>
                </a:solidFill>
                <a:latin typeface="+mn-lt"/>
              </a:rPr>
              <a:t>A</a:t>
            </a:r>
            <a:r>
              <a:rPr lang="zh-CN" altLang="en-US" sz="1800" b="1" u="sng" dirty="0" smtClean="0">
                <a:solidFill>
                  <a:schemeClr val="accent6"/>
                </a:solidFill>
                <a:latin typeface="+mn-lt"/>
              </a:rPr>
              <a:t>）</a:t>
            </a:r>
            <a:r>
              <a:rPr lang="en-US" altLang="zh-CN" sz="1800" b="1" u="sng" dirty="0" smtClean="0">
                <a:solidFill>
                  <a:schemeClr val="accent6"/>
                </a:solidFill>
                <a:latin typeface="+mn-lt"/>
              </a:rPr>
              <a:t>Training/testing data:   </a:t>
            </a:r>
          </a:p>
          <a:p>
            <a:pPr algn="l"/>
            <a:r>
              <a:rPr lang="en-US" altLang="zh-CN" sz="1800" dirty="0" smtClean="0">
                <a:latin typeface="+mn-lt"/>
              </a:rPr>
              <a:t>traditional MC method  from the </a:t>
            </a:r>
            <a:r>
              <a:rPr lang="en-US" altLang="zh-CN" sz="1800" dirty="0">
                <a:latin typeface="+mn-lt"/>
              </a:rPr>
              <a:t>Boltzmann </a:t>
            </a:r>
            <a:r>
              <a:rPr lang="en-US" altLang="zh-CN" sz="1800" dirty="0" smtClean="0">
                <a:latin typeface="+mn-lt"/>
              </a:rPr>
              <a:t>distribution</a:t>
            </a:r>
            <a:endParaRPr lang="zh-CN" altLang="en-US" sz="1800" dirty="0">
              <a:latin typeface="+mn-lt"/>
            </a:endParaRPr>
          </a:p>
        </p:txBody>
      </p:sp>
      <p:pic>
        <p:nvPicPr>
          <p:cNvPr id="12" name="图片 11"/>
          <p:cNvPicPr>
            <a:picLocks noChangeAspect="1"/>
          </p:cNvPicPr>
          <p:nvPr/>
        </p:nvPicPr>
        <p:blipFill>
          <a:blip r:embed="rId5"/>
          <a:stretch>
            <a:fillRect/>
          </a:stretch>
        </p:blipFill>
        <p:spPr>
          <a:xfrm>
            <a:off x="1379071" y="1153377"/>
            <a:ext cx="2988381" cy="552178"/>
          </a:xfrm>
          <a:prstGeom prst="rect">
            <a:avLst/>
          </a:prstGeom>
        </p:spPr>
      </p:pic>
      <p:sp>
        <p:nvSpPr>
          <p:cNvPr id="13" name="矩形 12"/>
          <p:cNvSpPr/>
          <p:nvPr/>
        </p:nvSpPr>
        <p:spPr>
          <a:xfrm>
            <a:off x="135412" y="3499937"/>
            <a:ext cx="4131788" cy="923330"/>
          </a:xfrm>
          <a:prstGeom prst="rect">
            <a:avLst/>
          </a:prstGeom>
        </p:spPr>
        <p:txBody>
          <a:bodyPr wrap="square">
            <a:spAutoFit/>
          </a:bodyPr>
          <a:lstStyle/>
          <a:p>
            <a:pPr algn="l"/>
            <a:r>
              <a:rPr lang="en-US" altLang="zh-CN" sz="1800" b="1" u="sng" dirty="0" smtClean="0">
                <a:solidFill>
                  <a:schemeClr val="accent6"/>
                </a:solidFill>
              </a:rPr>
              <a:t>B)  training fully connected network: </a:t>
            </a:r>
            <a:r>
              <a:rPr lang="en-US" altLang="zh-CN" sz="1800" dirty="0" smtClean="0"/>
              <a:t>with these raw configurations of </a:t>
            </a:r>
            <a:r>
              <a:rPr lang="en-US" altLang="zh-CN" sz="1800" b="1" dirty="0" smtClean="0">
                <a:solidFill>
                  <a:schemeClr val="accent1">
                    <a:lumMod val="75000"/>
                  </a:schemeClr>
                </a:solidFill>
              </a:rPr>
              <a:t>square-lattice  </a:t>
            </a:r>
            <a:r>
              <a:rPr lang="en-US" altLang="zh-CN" sz="1800" b="1" dirty="0" err="1" smtClean="0">
                <a:solidFill>
                  <a:schemeClr val="accent1">
                    <a:lumMod val="75000"/>
                  </a:schemeClr>
                </a:solidFill>
              </a:rPr>
              <a:t>Ising</a:t>
            </a:r>
            <a:r>
              <a:rPr lang="en-US" altLang="zh-CN" sz="1800" b="1" dirty="0" smtClean="0">
                <a:solidFill>
                  <a:schemeClr val="accent1">
                    <a:lumMod val="75000"/>
                  </a:schemeClr>
                </a:solidFill>
              </a:rPr>
              <a:t>-model</a:t>
            </a:r>
            <a:r>
              <a:rPr lang="en-US" altLang="zh-CN" sz="1800" b="1" dirty="0" smtClean="0">
                <a:solidFill>
                  <a:schemeClr val="accent2"/>
                </a:solidFill>
              </a:rPr>
              <a:t> </a:t>
            </a:r>
            <a:endParaRPr lang="zh-CN" altLang="en-US" sz="1800" b="1" dirty="0">
              <a:solidFill>
                <a:schemeClr val="accent2"/>
              </a:solidFill>
            </a:endParaRPr>
          </a:p>
        </p:txBody>
      </p:sp>
      <p:sp>
        <p:nvSpPr>
          <p:cNvPr id="16" name="矩形 15"/>
          <p:cNvSpPr/>
          <p:nvPr/>
        </p:nvSpPr>
        <p:spPr>
          <a:xfrm>
            <a:off x="4953000" y="5852168"/>
            <a:ext cx="4191000" cy="646331"/>
          </a:xfrm>
          <a:prstGeom prst="rect">
            <a:avLst/>
          </a:prstGeom>
        </p:spPr>
        <p:txBody>
          <a:bodyPr wrap="square">
            <a:spAutoFit/>
          </a:bodyPr>
          <a:lstStyle/>
          <a:p>
            <a:pPr algn="l"/>
            <a:r>
              <a:rPr lang="en-US" altLang="zh-CN" sz="1800" dirty="0">
                <a:solidFill>
                  <a:srgbClr val="CC00CC"/>
                </a:solidFill>
                <a:latin typeface="+mn-lt"/>
              </a:rPr>
              <a:t>J. </a:t>
            </a:r>
            <a:r>
              <a:rPr lang="en-US" altLang="zh-CN" sz="1800" dirty="0" err="1">
                <a:solidFill>
                  <a:srgbClr val="CC00CC"/>
                </a:solidFill>
                <a:latin typeface="+mn-lt"/>
              </a:rPr>
              <a:t>Carrasquilla</a:t>
            </a:r>
            <a:r>
              <a:rPr lang="en-US" altLang="zh-CN" sz="1800" dirty="0">
                <a:solidFill>
                  <a:srgbClr val="CC00CC"/>
                </a:solidFill>
                <a:latin typeface="+mn-lt"/>
              </a:rPr>
              <a:t> and R. G. </a:t>
            </a:r>
            <a:r>
              <a:rPr lang="en-US" altLang="zh-CN" sz="1800" dirty="0" err="1">
                <a:solidFill>
                  <a:srgbClr val="CC00CC"/>
                </a:solidFill>
                <a:latin typeface="+mn-lt"/>
              </a:rPr>
              <a:t>Melko</a:t>
            </a:r>
            <a:r>
              <a:rPr lang="en-US" altLang="zh-CN" sz="1800" dirty="0">
                <a:solidFill>
                  <a:srgbClr val="CC00CC"/>
                </a:solidFill>
                <a:latin typeface="+mn-lt"/>
              </a:rPr>
              <a:t>. Nature Physics 13, 431–434 (2017)</a:t>
            </a:r>
            <a:endParaRPr lang="zh-CN" altLang="en-US" sz="1800" dirty="0">
              <a:solidFill>
                <a:srgbClr val="CC00CC"/>
              </a:solidFill>
              <a:latin typeface="+mn-lt"/>
            </a:endParaRPr>
          </a:p>
        </p:txBody>
      </p:sp>
      <p:pic>
        <p:nvPicPr>
          <p:cNvPr id="18" name="图片 17"/>
          <p:cNvPicPr>
            <a:picLocks noChangeAspect="1"/>
          </p:cNvPicPr>
          <p:nvPr/>
        </p:nvPicPr>
        <p:blipFill rotWithShape="1">
          <a:blip r:embed="rId6"/>
          <a:srcRect l="10408" t="7353" r="68658" b="59311"/>
          <a:stretch/>
        </p:blipFill>
        <p:spPr>
          <a:xfrm>
            <a:off x="937353" y="4342899"/>
            <a:ext cx="1805847" cy="2230998"/>
          </a:xfrm>
          <a:prstGeom prst="rect">
            <a:avLst/>
          </a:prstGeom>
        </p:spPr>
      </p:pic>
      <p:pic>
        <p:nvPicPr>
          <p:cNvPr id="5" name="图片 4"/>
          <p:cNvPicPr>
            <a:picLocks noChangeAspect="1"/>
          </p:cNvPicPr>
          <p:nvPr/>
        </p:nvPicPr>
        <p:blipFill>
          <a:blip r:embed="rId7"/>
          <a:stretch>
            <a:fillRect/>
          </a:stretch>
        </p:blipFill>
        <p:spPr>
          <a:xfrm>
            <a:off x="2211961" y="4085794"/>
            <a:ext cx="1600199" cy="514210"/>
          </a:xfrm>
          <a:prstGeom prst="rect">
            <a:avLst/>
          </a:prstGeom>
          <a:ln w="3175">
            <a:solidFill>
              <a:schemeClr val="bg1"/>
            </a:solidFill>
          </a:ln>
          <a:effectLst>
            <a:glow rad="63500">
              <a:schemeClr val="accent3">
                <a:satMod val="175000"/>
                <a:alpha val="40000"/>
              </a:schemeClr>
            </a:glow>
          </a:effectLst>
        </p:spPr>
      </p:pic>
      <p:sp>
        <p:nvSpPr>
          <p:cNvPr id="3" name="圆角矩形 2"/>
          <p:cNvSpPr/>
          <p:nvPr/>
        </p:nvSpPr>
        <p:spPr>
          <a:xfrm>
            <a:off x="59831" y="578943"/>
            <a:ext cx="4307621" cy="2773857"/>
          </a:xfrm>
          <a:prstGeom prst="roundRect">
            <a:avLst/>
          </a:prstGeom>
          <a:ln w="38100">
            <a:solidFill>
              <a:schemeClr val="accent2">
                <a:lumMod val="20000"/>
                <a:lumOff val="80000"/>
              </a:schemeClr>
            </a:solidFill>
          </a:ln>
        </p:spPr>
        <p:txBody>
          <a:bodyPr wrap="square" rtlCol="0" anchor="ctr">
            <a:spAutoFit/>
          </a:bodyPr>
          <a:lstStyle/>
          <a:p>
            <a:pPr algn="l">
              <a:spcBef>
                <a:spcPts val="200"/>
              </a:spcBef>
            </a:pPr>
            <a:endParaRPr lang="zh-CN" altLang="en-US" sz="1800" dirty="0" err="1" smtClean="0"/>
          </a:p>
        </p:txBody>
      </p:sp>
      <p:sp>
        <p:nvSpPr>
          <p:cNvPr id="17" name="圆角矩形 16"/>
          <p:cNvSpPr/>
          <p:nvPr/>
        </p:nvSpPr>
        <p:spPr>
          <a:xfrm>
            <a:off x="90694" y="3474543"/>
            <a:ext cx="4328906" cy="3307257"/>
          </a:xfrm>
          <a:prstGeom prst="roundRect">
            <a:avLst>
              <a:gd name="adj" fmla="val 12804"/>
            </a:avLst>
          </a:prstGeom>
          <a:ln w="38100">
            <a:solidFill>
              <a:schemeClr val="accent5"/>
            </a:solidFill>
          </a:ln>
        </p:spPr>
        <p:txBody>
          <a:bodyPr wrap="square" rtlCol="0" anchor="ctr">
            <a:spAutoFit/>
          </a:bodyPr>
          <a:lstStyle/>
          <a:p>
            <a:pPr algn="l">
              <a:spcBef>
                <a:spcPts val="200"/>
              </a:spcBef>
            </a:pPr>
            <a:endParaRPr lang="zh-CN" altLang="en-US" sz="1800" dirty="0" err="1" smtClean="0"/>
          </a:p>
        </p:txBody>
      </p:sp>
      <p:sp>
        <p:nvSpPr>
          <p:cNvPr id="20" name="文本框 19"/>
          <p:cNvSpPr txBox="1"/>
          <p:nvPr/>
        </p:nvSpPr>
        <p:spPr>
          <a:xfrm>
            <a:off x="5158337" y="1388993"/>
            <a:ext cx="3505200" cy="400110"/>
          </a:xfrm>
          <a:prstGeom prst="rect">
            <a:avLst/>
          </a:prstGeom>
          <a:solidFill>
            <a:schemeClr val="bg1">
              <a:lumMod val="95000"/>
            </a:schemeClr>
          </a:solidFill>
        </p:spPr>
        <p:txBody>
          <a:bodyPr wrap="square" rtlCol="0">
            <a:spAutoFit/>
          </a:bodyPr>
          <a:lstStyle/>
          <a:p>
            <a:pPr algn="l"/>
            <a:r>
              <a:rPr lang="en-US" altLang="zh-CN" dirty="0" smtClean="0">
                <a:solidFill>
                  <a:srgbClr val="C00000"/>
                </a:solidFill>
              </a:rPr>
              <a:t>Further test- </a:t>
            </a:r>
            <a:r>
              <a:rPr lang="en-US" altLang="zh-CN" dirty="0" err="1" smtClean="0">
                <a:solidFill>
                  <a:srgbClr val="C00000"/>
                </a:solidFill>
              </a:rPr>
              <a:t>Ising</a:t>
            </a:r>
            <a:r>
              <a:rPr lang="en-US" altLang="zh-CN" dirty="0" smtClean="0">
                <a:solidFill>
                  <a:srgbClr val="C00000"/>
                </a:solidFill>
              </a:rPr>
              <a:t> gauge theory </a:t>
            </a:r>
            <a:endParaRPr lang="zh-CN" altLang="en-US" dirty="0">
              <a:solidFill>
                <a:srgbClr val="C00000"/>
              </a:solidFill>
            </a:endParaRPr>
          </a:p>
        </p:txBody>
      </p:sp>
      <p:pic>
        <p:nvPicPr>
          <p:cNvPr id="21" name="图片 20"/>
          <p:cNvPicPr>
            <a:picLocks noChangeAspect="1"/>
          </p:cNvPicPr>
          <p:nvPr/>
        </p:nvPicPr>
        <p:blipFill>
          <a:blip r:embed="rId8"/>
          <a:stretch>
            <a:fillRect/>
          </a:stretch>
        </p:blipFill>
        <p:spPr>
          <a:xfrm>
            <a:off x="5525778" y="1897973"/>
            <a:ext cx="2720021" cy="430227"/>
          </a:xfrm>
          <a:prstGeom prst="rect">
            <a:avLst/>
          </a:prstGeom>
        </p:spPr>
      </p:pic>
      <p:pic>
        <p:nvPicPr>
          <p:cNvPr id="22" name="图片 21"/>
          <p:cNvPicPr>
            <a:picLocks noChangeAspect="1"/>
          </p:cNvPicPr>
          <p:nvPr/>
        </p:nvPicPr>
        <p:blipFill>
          <a:blip r:embed="rId9"/>
          <a:stretch>
            <a:fillRect/>
          </a:stretch>
        </p:blipFill>
        <p:spPr>
          <a:xfrm>
            <a:off x="5093658" y="2513197"/>
            <a:ext cx="1792131" cy="1743169"/>
          </a:xfrm>
          <a:prstGeom prst="rect">
            <a:avLst/>
          </a:prstGeom>
        </p:spPr>
      </p:pic>
      <p:pic>
        <p:nvPicPr>
          <p:cNvPr id="23" name="图片 22"/>
          <p:cNvPicPr>
            <a:picLocks noChangeAspect="1"/>
          </p:cNvPicPr>
          <p:nvPr/>
        </p:nvPicPr>
        <p:blipFill>
          <a:blip r:embed="rId10"/>
          <a:stretch>
            <a:fillRect/>
          </a:stretch>
        </p:blipFill>
        <p:spPr>
          <a:xfrm>
            <a:off x="6821579" y="2531887"/>
            <a:ext cx="1717306" cy="1722318"/>
          </a:xfrm>
          <a:prstGeom prst="rect">
            <a:avLst/>
          </a:prstGeom>
        </p:spPr>
      </p:pic>
      <p:sp>
        <p:nvSpPr>
          <p:cNvPr id="24" name="文本框 23"/>
          <p:cNvSpPr txBox="1"/>
          <p:nvPr/>
        </p:nvSpPr>
        <p:spPr>
          <a:xfrm>
            <a:off x="5158337" y="4413094"/>
            <a:ext cx="3653916" cy="1015663"/>
          </a:xfrm>
          <a:prstGeom prst="rect">
            <a:avLst/>
          </a:prstGeom>
          <a:noFill/>
        </p:spPr>
        <p:txBody>
          <a:bodyPr wrap="square" rtlCol="0">
            <a:spAutoFit/>
          </a:bodyPr>
          <a:lstStyle/>
          <a:p>
            <a:pPr algn="l"/>
            <a:r>
              <a:rPr lang="en-US" altLang="zh-CN"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Fully connected network fails (50% accuracy)</a:t>
            </a:r>
          </a:p>
          <a:p>
            <a:pPr algn="l"/>
            <a:r>
              <a:rPr lang="en-US" altLang="zh-CN"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-equal to simply guessing </a:t>
            </a:r>
            <a:endParaRPr lang="zh-CN" altLang="en-US"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5" name="圆角矩形 24"/>
          <p:cNvSpPr/>
          <p:nvPr/>
        </p:nvSpPr>
        <p:spPr>
          <a:xfrm>
            <a:off x="4887953" y="1065009"/>
            <a:ext cx="3962400" cy="4478278"/>
          </a:xfrm>
          <a:prstGeom prst="roundRect">
            <a:avLst>
              <a:gd name="adj" fmla="val 9031"/>
            </a:avLst>
          </a:prstGeom>
          <a:ln w="38100">
            <a:solidFill>
              <a:schemeClr val="accent1">
                <a:lumMod val="40000"/>
                <a:lumOff val="60000"/>
              </a:schemeClr>
            </a:solidFill>
          </a:ln>
        </p:spPr>
        <p:txBody>
          <a:bodyPr wrap="square" rtlCol="0" anchor="ctr">
            <a:spAutoFit/>
          </a:bodyPr>
          <a:lstStyle/>
          <a:p>
            <a:pPr algn="l">
              <a:spcBef>
                <a:spcPts val="200"/>
              </a:spcBef>
            </a:pPr>
            <a:endParaRPr lang="zh-CN" altLang="en-US" sz="1800" dirty="0" err="1" smtClean="0"/>
          </a:p>
        </p:txBody>
      </p:sp>
    </p:spTree>
    <p:extLst>
      <p:ext uri="{BB962C8B-B14F-4D97-AF65-F5344CB8AC3E}">
        <p14:creationId xmlns:p14="http://schemas.microsoft.com/office/powerpoint/2010/main" val="10674087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724" y="0"/>
            <a:ext cx="6775076" cy="584775"/>
          </a:xfrm>
          <a:prstGeom prst="rect">
            <a:avLst/>
          </a:prstGeom>
          <a:solidFill>
            <a:srgbClr val="99CCFF"/>
          </a:solidFill>
          <a:ln>
            <a:solidFill>
              <a:schemeClr val="accent6">
                <a:lumMod val="20000"/>
                <a:lumOff val="80000"/>
              </a:schemeClr>
            </a:solidFill>
          </a:ln>
        </p:spPr>
        <p:txBody>
          <a:bodyPr wrap="square">
            <a:spAutoFit/>
          </a:bodyPr>
          <a:lstStyle/>
          <a:p>
            <a:pPr algn="ct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Classifying the Phase of </a:t>
            </a:r>
            <a:r>
              <a:rPr lang="en-US" altLang="zh-CN" sz="3200" dirty="0" err="1" smtClean="0">
                <a:latin typeface="Arial Unicode MS" panose="020B0604020202020204" pitchFamily="34" charset="-122"/>
                <a:ea typeface="Arial Unicode MS" panose="020B0604020202020204" pitchFamily="34" charset="-122"/>
                <a:cs typeface="Arial Unicode MS" panose="020B0604020202020204" pitchFamily="34" charset="-122"/>
              </a:rPr>
              <a:t>Ising</a:t>
            </a: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 Model</a:t>
            </a:r>
            <a:endParaRPr lang="zh-CN" altLang="en-US" sz="32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8" name="图片 7"/>
          <p:cNvPicPr>
            <a:picLocks noChangeAspect="1"/>
          </p:cNvPicPr>
          <p:nvPr/>
        </p:nvPicPr>
        <p:blipFill>
          <a:blip r:embed="rId3"/>
          <a:stretch>
            <a:fillRect/>
          </a:stretch>
        </p:blipFill>
        <p:spPr>
          <a:xfrm>
            <a:off x="135412" y="1867373"/>
            <a:ext cx="3464677" cy="838200"/>
          </a:xfrm>
          <a:prstGeom prst="rect">
            <a:avLst/>
          </a:prstGeom>
        </p:spPr>
      </p:pic>
      <p:pic>
        <p:nvPicPr>
          <p:cNvPr id="9" name="图片 8"/>
          <p:cNvPicPr>
            <a:picLocks noChangeAspect="1"/>
          </p:cNvPicPr>
          <p:nvPr/>
        </p:nvPicPr>
        <p:blipFill>
          <a:blip r:embed="rId4"/>
          <a:stretch>
            <a:fillRect/>
          </a:stretch>
        </p:blipFill>
        <p:spPr>
          <a:xfrm>
            <a:off x="470567" y="2322848"/>
            <a:ext cx="3411070" cy="846690"/>
          </a:xfrm>
          <a:prstGeom prst="rect">
            <a:avLst/>
          </a:prstGeom>
        </p:spPr>
      </p:pic>
      <p:sp>
        <p:nvSpPr>
          <p:cNvPr id="10" name="矩形 9"/>
          <p:cNvSpPr/>
          <p:nvPr/>
        </p:nvSpPr>
        <p:spPr>
          <a:xfrm>
            <a:off x="121557" y="603344"/>
            <a:ext cx="4245895" cy="923330"/>
          </a:xfrm>
          <a:prstGeom prst="rect">
            <a:avLst/>
          </a:prstGeom>
        </p:spPr>
        <p:txBody>
          <a:bodyPr wrap="square">
            <a:spAutoFit/>
          </a:bodyPr>
          <a:lstStyle/>
          <a:p>
            <a:pPr algn="l"/>
            <a:r>
              <a:rPr lang="en-US" altLang="zh-CN" sz="1800" b="1" u="sng" dirty="0">
                <a:solidFill>
                  <a:schemeClr val="accent6"/>
                </a:solidFill>
                <a:latin typeface="+mn-lt"/>
              </a:rPr>
              <a:t>A</a:t>
            </a:r>
            <a:r>
              <a:rPr lang="zh-CN" altLang="en-US" sz="1800" b="1" u="sng" dirty="0" smtClean="0">
                <a:solidFill>
                  <a:schemeClr val="accent6"/>
                </a:solidFill>
                <a:latin typeface="+mn-lt"/>
              </a:rPr>
              <a:t>）</a:t>
            </a:r>
            <a:r>
              <a:rPr lang="en-US" altLang="zh-CN" sz="1800" b="1" u="sng" dirty="0" smtClean="0">
                <a:solidFill>
                  <a:schemeClr val="accent6"/>
                </a:solidFill>
                <a:latin typeface="+mn-lt"/>
              </a:rPr>
              <a:t>Training/testing data:   </a:t>
            </a:r>
          </a:p>
          <a:p>
            <a:pPr algn="l"/>
            <a:r>
              <a:rPr lang="en-US" altLang="zh-CN" sz="1800" dirty="0" smtClean="0">
                <a:latin typeface="+mn-lt"/>
              </a:rPr>
              <a:t>traditional MC method  from the </a:t>
            </a:r>
            <a:r>
              <a:rPr lang="en-US" altLang="zh-CN" sz="1800" dirty="0">
                <a:latin typeface="+mn-lt"/>
              </a:rPr>
              <a:t>Boltzmann </a:t>
            </a:r>
            <a:r>
              <a:rPr lang="en-US" altLang="zh-CN" sz="1800" dirty="0" smtClean="0">
                <a:latin typeface="+mn-lt"/>
              </a:rPr>
              <a:t>distribution</a:t>
            </a:r>
            <a:endParaRPr lang="zh-CN" altLang="en-US" sz="1800" dirty="0">
              <a:latin typeface="+mn-lt"/>
            </a:endParaRPr>
          </a:p>
        </p:txBody>
      </p:sp>
      <p:pic>
        <p:nvPicPr>
          <p:cNvPr id="12" name="图片 11"/>
          <p:cNvPicPr>
            <a:picLocks noChangeAspect="1"/>
          </p:cNvPicPr>
          <p:nvPr/>
        </p:nvPicPr>
        <p:blipFill>
          <a:blip r:embed="rId5"/>
          <a:stretch>
            <a:fillRect/>
          </a:stretch>
        </p:blipFill>
        <p:spPr>
          <a:xfrm>
            <a:off x="1379071" y="1153377"/>
            <a:ext cx="2988381" cy="552178"/>
          </a:xfrm>
          <a:prstGeom prst="rect">
            <a:avLst/>
          </a:prstGeom>
        </p:spPr>
      </p:pic>
      <p:sp>
        <p:nvSpPr>
          <p:cNvPr id="13" name="矩形 12"/>
          <p:cNvSpPr/>
          <p:nvPr/>
        </p:nvSpPr>
        <p:spPr>
          <a:xfrm>
            <a:off x="135412" y="3499937"/>
            <a:ext cx="4131788" cy="923330"/>
          </a:xfrm>
          <a:prstGeom prst="rect">
            <a:avLst/>
          </a:prstGeom>
        </p:spPr>
        <p:txBody>
          <a:bodyPr wrap="square">
            <a:spAutoFit/>
          </a:bodyPr>
          <a:lstStyle/>
          <a:p>
            <a:pPr algn="l"/>
            <a:r>
              <a:rPr lang="en-US" altLang="zh-CN" sz="1800" b="1" u="sng" dirty="0" smtClean="0">
                <a:solidFill>
                  <a:schemeClr val="accent6"/>
                </a:solidFill>
              </a:rPr>
              <a:t>B)  training fully connected network: </a:t>
            </a:r>
            <a:r>
              <a:rPr lang="en-US" altLang="zh-CN" sz="1800" dirty="0" smtClean="0"/>
              <a:t>with these raw configurations of </a:t>
            </a:r>
            <a:r>
              <a:rPr lang="en-US" altLang="zh-CN" sz="1800" b="1" dirty="0" smtClean="0">
                <a:solidFill>
                  <a:schemeClr val="accent1">
                    <a:lumMod val="75000"/>
                  </a:schemeClr>
                </a:solidFill>
              </a:rPr>
              <a:t>square-lattice  </a:t>
            </a:r>
            <a:r>
              <a:rPr lang="en-US" altLang="zh-CN" sz="1800" b="1" dirty="0" err="1" smtClean="0">
                <a:solidFill>
                  <a:schemeClr val="accent1">
                    <a:lumMod val="75000"/>
                  </a:schemeClr>
                </a:solidFill>
              </a:rPr>
              <a:t>Ising</a:t>
            </a:r>
            <a:r>
              <a:rPr lang="en-US" altLang="zh-CN" sz="1800" b="1" dirty="0" smtClean="0">
                <a:solidFill>
                  <a:schemeClr val="accent1">
                    <a:lumMod val="75000"/>
                  </a:schemeClr>
                </a:solidFill>
              </a:rPr>
              <a:t>-model</a:t>
            </a:r>
            <a:r>
              <a:rPr lang="en-US" altLang="zh-CN" sz="1800" b="1" dirty="0" smtClean="0">
                <a:solidFill>
                  <a:schemeClr val="accent2"/>
                </a:solidFill>
              </a:rPr>
              <a:t> </a:t>
            </a:r>
            <a:endParaRPr lang="zh-CN" altLang="en-US" sz="1800" b="1" dirty="0">
              <a:solidFill>
                <a:schemeClr val="accent2"/>
              </a:solidFill>
            </a:endParaRPr>
          </a:p>
        </p:txBody>
      </p:sp>
      <p:sp>
        <p:nvSpPr>
          <p:cNvPr id="16" name="矩形 15"/>
          <p:cNvSpPr/>
          <p:nvPr/>
        </p:nvSpPr>
        <p:spPr>
          <a:xfrm>
            <a:off x="4953000" y="5852168"/>
            <a:ext cx="4191000" cy="646331"/>
          </a:xfrm>
          <a:prstGeom prst="rect">
            <a:avLst/>
          </a:prstGeom>
        </p:spPr>
        <p:txBody>
          <a:bodyPr wrap="square">
            <a:spAutoFit/>
          </a:bodyPr>
          <a:lstStyle/>
          <a:p>
            <a:pPr algn="l"/>
            <a:r>
              <a:rPr lang="en-US" altLang="zh-CN" sz="1800" dirty="0">
                <a:solidFill>
                  <a:srgbClr val="CC00CC"/>
                </a:solidFill>
                <a:latin typeface="+mn-lt"/>
              </a:rPr>
              <a:t>J. </a:t>
            </a:r>
            <a:r>
              <a:rPr lang="en-US" altLang="zh-CN" sz="1800" dirty="0" err="1">
                <a:solidFill>
                  <a:srgbClr val="CC00CC"/>
                </a:solidFill>
                <a:latin typeface="+mn-lt"/>
              </a:rPr>
              <a:t>Carrasquilla</a:t>
            </a:r>
            <a:r>
              <a:rPr lang="en-US" altLang="zh-CN" sz="1800" dirty="0">
                <a:solidFill>
                  <a:srgbClr val="CC00CC"/>
                </a:solidFill>
                <a:latin typeface="+mn-lt"/>
              </a:rPr>
              <a:t> and R. G. </a:t>
            </a:r>
            <a:r>
              <a:rPr lang="en-US" altLang="zh-CN" sz="1800" dirty="0" err="1">
                <a:solidFill>
                  <a:srgbClr val="CC00CC"/>
                </a:solidFill>
                <a:latin typeface="+mn-lt"/>
              </a:rPr>
              <a:t>Melko</a:t>
            </a:r>
            <a:r>
              <a:rPr lang="en-US" altLang="zh-CN" sz="1800" dirty="0">
                <a:solidFill>
                  <a:srgbClr val="CC00CC"/>
                </a:solidFill>
                <a:latin typeface="+mn-lt"/>
              </a:rPr>
              <a:t>. Nature Physics 13, 431–434 (2017)</a:t>
            </a:r>
            <a:endParaRPr lang="zh-CN" altLang="en-US" sz="1800" dirty="0">
              <a:solidFill>
                <a:srgbClr val="CC00CC"/>
              </a:solidFill>
              <a:latin typeface="+mn-lt"/>
            </a:endParaRPr>
          </a:p>
        </p:txBody>
      </p:sp>
      <p:pic>
        <p:nvPicPr>
          <p:cNvPr id="18" name="图片 17"/>
          <p:cNvPicPr>
            <a:picLocks noChangeAspect="1"/>
          </p:cNvPicPr>
          <p:nvPr/>
        </p:nvPicPr>
        <p:blipFill rotWithShape="1">
          <a:blip r:embed="rId6"/>
          <a:srcRect l="10408" t="7353" r="68658" b="59311"/>
          <a:stretch/>
        </p:blipFill>
        <p:spPr>
          <a:xfrm>
            <a:off x="937353" y="4342899"/>
            <a:ext cx="1805847" cy="2230998"/>
          </a:xfrm>
          <a:prstGeom prst="rect">
            <a:avLst/>
          </a:prstGeom>
        </p:spPr>
      </p:pic>
      <p:pic>
        <p:nvPicPr>
          <p:cNvPr id="5" name="图片 4"/>
          <p:cNvPicPr>
            <a:picLocks noChangeAspect="1"/>
          </p:cNvPicPr>
          <p:nvPr/>
        </p:nvPicPr>
        <p:blipFill>
          <a:blip r:embed="rId7"/>
          <a:stretch>
            <a:fillRect/>
          </a:stretch>
        </p:blipFill>
        <p:spPr>
          <a:xfrm>
            <a:off x="2211961" y="4085794"/>
            <a:ext cx="1600199" cy="514210"/>
          </a:xfrm>
          <a:prstGeom prst="rect">
            <a:avLst/>
          </a:prstGeom>
          <a:ln w="3175">
            <a:solidFill>
              <a:schemeClr val="bg1"/>
            </a:solidFill>
          </a:ln>
          <a:effectLst>
            <a:glow rad="63500">
              <a:schemeClr val="accent3">
                <a:satMod val="175000"/>
                <a:alpha val="40000"/>
              </a:schemeClr>
            </a:glow>
          </a:effectLst>
        </p:spPr>
      </p:pic>
      <p:sp>
        <p:nvSpPr>
          <p:cNvPr id="3" name="圆角矩形 2"/>
          <p:cNvSpPr/>
          <p:nvPr/>
        </p:nvSpPr>
        <p:spPr>
          <a:xfrm>
            <a:off x="59831" y="578943"/>
            <a:ext cx="4307621" cy="2773857"/>
          </a:xfrm>
          <a:prstGeom prst="roundRect">
            <a:avLst/>
          </a:prstGeom>
          <a:ln w="38100">
            <a:solidFill>
              <a:schemeClr val="accent2">
                <a:lumMod val="20000"/>
                <a:lumOff val="80000"/>
              </a:schemeClr>
            </a:solidFill>
          </a:ln>
        </p:spPr>
        <p:txBody>
          <a:bodyPr wrap="square" rtlCol="0" anchor="ctr">
            <a:spAutoFit/>
          </a:bodyPr>
          <a:lstStyle/>
          <a:p>
            <a:pPr algn="l">
              <a:spcBef>
                <a:spcPts val="200"/>
              </a:spcBef>
            </a:pPr>
            <a:endParaRPr lang="zh-CN" altLang="en-US" sz="1800" dirty="0" err="1" smtClean="0"/>
          </a:p>
        </p:txBody>
      </p:sp>
      <p:sp>
        <p:nvSpPr>
          <p:cNvPr id="17" name="圆角矩形 16"/>
          <p:cNvSpPr/>
          <p:nvPr/>
        </p:nvSpPr>
        <p:spPr>
          <a:xfrm>
            <a:off x="90694" y="3474543"/>
            <a:ext cx="4328906" cy="3307257"/>
          </a:xfrm>
          <a:prstGeom prst="roundRect">
            <a:avLst/>
          </a:prstGeom>
          <a:ln w="38100">
            <a:solidFill>
              <a:schemeClr val="accent5"/>
            </a:solidFill>
          </a:ln>
        </p:spPr>
        <p:txBody>
          <a:bodyPr wrap="square" rtlCol="0" anchor="ctr">
            <a:spAutoFit/>
          </a:bodyPr>
          <a:lstStyle/>
          <a:p>
            <a:pPr algn="l">
              <a:spcBef>
                <a:spcPts val="200"/>
              </a:spcBef>
            </a:pPr>
            <a:endParaRPr lang="zh-CN" altLang="en-US" sz="1800" dirty="0" err="1" smtClean="0"/>
          </a:p>
        </p:txBody>
      </p:sp>
      <p:sp>
        <p:nvSpPr>
          <p:cNvPr id="20" name="文本框 19"/>
          <p:cNvSpPr txBox="1"/>
          <p:nvPr/>
        </p:nvSpPr>
        <p:spPr>
          <a:xfrm>
            <a:off x="5158337" y="1388993"/>
            <a:ext cx="3505200" cy="400110"/>
          </a:xfrm>
          <a:prstGeom prst="rect">
            <a:avLst/>
          </a:prstGeom>
          <a:solidFill>
            <a:schemeClr val="bg1">
              <a:lumMod val="95000"/>
            </a:schemeClr>
          </a:solidFill>
        </p:spPr>
        <p:txBody>
          <a:bodyPr wrap="square" rtlCol="0">
            <a:spAutoFit/>
          </a:bodyPr>
          <a:lstStyle/>
          <a:p>
            <a:pPr algn="l"/>
            <a:r>
              <a:rPr lang="en-US" altLang="zh-CN" dirty="0" smtClean="0">
                <a:solidFill>
                  <a:srgbClr val="C00000"/>
                </a:solidFill>
              </a:rPr>
              <a:t>Further test- </a:t>
            </a:r>
            <a:r>
              <a:rPr lang="en-US" altLang="zh-CN" dirty="0" err="1" smtClean="0">
                <a:solidFill>
                  <a:srgbClr val="C00000"/>
                </a:solidFill>
              </a:rPr>
              <a:t>Ising</a:t>
            </a:r>
            <a:r>
              <a:rPr lang="en-US" altLang="zh-CN" dirty="0" smtClean="0">
                <a:solidFill>
                  <a:srgbClr val="C00000"/>
                </a:solidFill>
              </a:rPr>
              <a:t> gauge theory </a:t>
            </a:r>
            <a:endParaRPr lang="zh-CN" altLang="en-US" dirty="0">
              <a:solidFill>
                <a:srgbClr val="C00000"/>
              </a:solidFill>
            </a:endParaRPr>
          </a:p>
        </p:txBody>
      </p:sp>
      <p:pic>
        <p:nvPicPr>
          <p:cNvPr id="21" name="图片 20"/>
          <p:cNvPicPr>
            <a:picLocks noChangeAspect="1"/>
          </p:cNvPicPr>
          <p:nvPr/>
        </p:nvPicPr>
        <p:blipFill>
          <a:blip r:embed="rId8"/>
          <a:stretch>
            <a:fillRect/>
          </a:stretch>
        </p:blipFill>
        <p:spPr>
          <a:xfrm>
            <a:off x="5525778" y="1897973"/>
            <a:ext cx="2720021" cy="430227"/>
          </a:xfrm>
          <a:prstGeom prst="rect">
            <a:avLst/>
          </a:prstGeom>
        </p:spPr>
      </p:pic>
      <p:pic>
        <p:nvPicPr>
          <p:cNvPr id="22" name="图片 21"/>
          <p:cNvPicPr>
            <a:picLocks noChangeAspect="1"/>
          </p:cNvPicPr>
          <p:nvPr/>
        </p:nvPicPr>
        <p:blipFill>
          <a:blip r:embed="rId9"/>
          <a:stretch>
            <a:fillRect/>
          </a:stretch>
        </p:blipFill>
        <p:spPr>
          <a:xfrm>
            <a:off x="5093658" y="2513197"/>
            <a:ext cx="1792131" cy="1743169"/>
          </a:xfrm>
          <a:prstGeom prst="rect">
            <a:avLst/>
          </a:prstGeom>
        </p:spPr>
      </p:pic>
      <p:pic>
        <p:nvPicPr>
          <p:cNvPr id="23" name="图片 22"/>
          <p:cNvPicPr>
            <a:picLocks noChangeAspect="1"/>
          </p:cNvPicPr>
          <p:nvPr/>
        </p:nvPicPr>
        <p:blipFill>
          <a:blip r:embed="rId10"/>
          <a:stretch>
            <a:fillRect/>
          </a:stretch>
        </p:blipFill>
        <p:spPr>
          <a:xfrm>
            <a:off x="6821579" y="2531887"/>
            <a:ext cx="1717306" cy="1722318"/>
          </a:xfrm>
          <a:prstGeom prst="rect">
            <a:avLst/>
          </a:prstGeom>
        </p:spPr>
      </p:pic>
      <p:sp>
        <p:nvSpPr>
          <p:cNvPr id="24" name="文本框 23"/>
          <p:cNvSpPr txBox="1"/>
          <p:nvPr/>
        </p:nvSpPr>
        <p:spPr>
          <a:xfrm>
            <a:off x="5158337" y="4413094"/>
            <a:ext cx="3653916" cy="1015663"/>
          </a:xfrm>
          <a:prstGeom prst="rect">
            <a:avLst/>
          </a:prstGeom>
          <a:noFill/>
        </p:spPr>
        <p:txBody>
          <a:bodyPr wrap="square" rtlCol="0">
            <a:spAutoFit/>
          </a:bodyPr>
          <a:lstStyle/>
          <a:p>
            <a:pPr algn="l"/>
            <a:r>
              <a:rPr lang="en-US" altLang="zh-CN"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Fully connected network fails (50% accuracy)</a:t>
            </a:r>
          </a:p>
          <a:p>
            <a:pPr algn="l"/>
            <a:r>
              <a:rPr lang="en-US" altLang="zh-CN"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-equal to simply guessing </a:t>
            </a:r>
            <a:endParaRPr lang="zh-CN" altLang="en-US"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5" name="圆角矩形 24"/>
          <p:cNvSpPr/>
          <p:nvPr/>
        </p:nvSpPr>
        <p:spPr>
          <a:xfrm>
            <a:off x="4887953" y="1065009"/>
            <a:ext cx="3962400" cy="4478278"/>
          </a:xfrm>
          <a:prstGeom prst="roundRect">
            <a:avLst/>
          </a:prstGeom>
          <a:ln w="38100">
            <a:solidFill>
              <a:schemeClr val="accent1">
                <a:lumMod val="40000"/>
                <a:lumOff val="60000"/>
              </a:schemeClr>
            </a:solidFill>
          </a:ln>
        </p:spPr>
        <p:txBody>
          <a:bodyPr wrap="square" rtlCol="0" anchor="ctr">
            <a:spAutoFit/>
          </a:bodyPr>
          <a:lstStyle/>
          <a:p>
            <a:pPr algn="l">
              <a:spcBef>
                <a:spcPts val="200"/>
              </a:spcBef>
            </a:pPr>
            <a:endParaRPr lang="zh-CN" altLang="en-US" sz="1800" dirty="0" err="1" smtClean="0"/>
          </a:p>
        </p:txBody>
      </p:sp>
      <p:sp>
        <p:nvSpPr>
          <p:cNvPr id="19" name="圆角矩形 18"/>
          <p:cNvSpPr/>
          <p:nvPr/>
        </p:nvSpPr>
        <p:spPr>
          <a:xfrm>
            <a:off x="356542" y="1249306"/>
            <a:ext cx="8302405" cy="4851372"/>
          </a:xfrm>
          <a:prstGeom prst="roundRect">
            <a:avLst/>
          </a:prstGeom>
          <a:blipFill>
            <a:blip r:embed="rId11"/>
            <a:tile tx="0" ty="0" sx="100000" sy="100000" flip="none" algn="tl"/>
          </a:blipFill>
          <a:ln>
            <a:solidFill>
              <a:schemeClr val="accent1">
                <a:lumMod val="20000"/>
                <a:lumOff val="80000"/>
              </a:schemeClr>
            </a:solidFill>
          </a:ln>
          <a:scene3d>
            <a:camera prst="orthographicFront"/>
            <a:lightRig rig="threePt" dir="t"/>
          </a:scene3d>
          <a:sp3d>
            <a:bevelT w="190500" h="190500" prst="angle"/>
          </a:sp3d>
        </p:spPr>
        <p:txBody>
          <a:bodyPr wrap="square" rtlCol="0" anchor="ctr">
            <a:spAutoFit/>
          </a:bodyPr>
          <a:lstStyle/>
          <a:p>
            <a:pPr algn="l">
              <a:spcBef>
                <a:spcPts val="200"/>
              </a:spcBef>
            </a:pPr>
            <a:endParaRPr lang="zh-CN" altLang="en-US" sz="1800" dirty="0" err="1" smtClean="0"/>
          </a:p>
        </p:txBody>
      </p:sp>
      <p:sp>
        <p:nvSpPr>
          <p:cNvPr id="27" name="内容占位符 2">
            <a:extLst>
              <a:ext uri="{FF2B5EF4-FFF2-40B4-BE49-F238E27FC236}">
                <a16:creationId xmlns="" xmlns:a16="http://schemas.microsoft.com/office/drawing/2014/main" xmlns:lc="http://schemas.openxmlformats.org/drawingml/2006/lockedCanvas" id="{CB4DB9DB-8437-48C3-BD78-D59210151B0A}"/>
              </a:ext>
            </a:extLst>
          </p:cNvPr>
          <p:cNvSpPr>
            <a:spLocks noGrp="1"/>
          </p:cNvSpPr>
          <p:nvPr/>
        </p:nvSpPr>
        <p:spPr>
          <a:xfrm>
            <a:off x="878583" y="1570823"/>
            <a:ext cx="7543800" cy="4296758"/>
          </a:xfrm>
          <a:prstGeom prst="rect">
            <a:avLst/>
          </a:prstGeom>
          <a:noFill/>
          <a:effectLst>
            <a:glow rad="139700">
              <a:schemeClr val="accent2">
                <a:satMod val="175000"/>
                <a:alpha val="40000"/>
              </a:schemeClr>
            </a:glow>
          </a:effectLst>
          <a:scene3d>
            <a:camera prst="orthographicFront"/>
            <a:lightRig rig="threePt" dir="t"/>
          </a:scene3d>
          <a:sp3d>
            <a:bevelT w="152400" h="50800" prst="softRound"/>
          </a:sp3d>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2000" indent="0">
              <a:spcBef>
                <a:spcPts val="2400"/>
              </a:spcBef>
              <a:buNone/>
            </a:pPr>
            <a:r>
              <a:rPr lang="en-US" altLang="zh-CN" b="1" u="sng" dirty="0" smtClean="0"/>
              <a:t>No </a:t>
            </a:r>
            <a:r>
              <a:rPr lang="en-US" altLang="zh-CN" b="1" u="sng" dirty="0"/>
              <a:t>free lunch theorem</a:t>
            </a:r>
            <a:r>
              <a:rPr lang="en-US" altLang="zh-CN" b="1" u="sng" baseline="30000" dirty="0"/>
              <a:t>[1]</a:t>
            </a:r>
            <a:endParaRPr lang="en-US" altLang="zh-CN" b="1" u="sng" dirty="0"/>
          </a:p>
          <a:p>
            <a:pPr marL="72000" indent="0">
              <a:buNone/>
            </a:pPr>
            <a:r>
              <a:rPr lang="en-US" altLang="zh-CN" dirty="0" smtClean="0"/>
              <a:t>No machine learning algorithm is consistently better than another. In other words, there is no silver bullet, deep learning and neural networks not exempted. In fact, the most universal feedforward neural network does worse than tree based methods or SVM on many problems. Therefore, when adapting a model to new problems, one should be aware of model assumptions and ensures that they still holds.</a:t>
            </a:r>
          </a:p>
          <a:p>
            <a:pPr marL="72000" indent="0">
              <a:buNone/>
            </a:pPr>
            <a:r>
              <a:rPr lang="en-US" altLang="zh-CN" sz="1900" dirty="0" smtClean="0"/>
              <a:t>[</a:t>
            </a:r>
            <a:r>
              <a:rPr lang="en-US" altLang="zh-CN" sz="1900" dirty="0"/>
              <a:t>1] </a:t>
            </a:r>
            <a:r>
              <a:rPr lang="en-US" altLang="zh-CN" sz="1900" dirty="0" err="1"/>
              <a:t>Wolpert</a:t>
            </a:r>
            <a:r>
              <a:rPr lang="en-US" altLang="zh-CN" sz="1900" dirty="0"/>
              <a:t>, D. H. (1996). The lack of a priori distinctions between learning algorithms. </a:t>
            </a:r>
            <a:r>
              <a:rPr lang="en-US" altLang="zh-CN" sz="1900" i="1" dirty="0"/>
              <a:t>Neural computation</a:t>
            </a:r>
            <a:r>
              <a:rPr lang="en-US" altLang="zh-CN" sz="1900" dirty="0"/>
              <a:t>, 8(7), 1341-1390.</a:t>
            </a:r>
          </a:p>
          <a:p>
            <a:pPr marL="0" indent="0">
              <a:buNone/>
            </a:pPr>
            <a:endParaRPr lang="en-US" altLang="zh-CN" dirty="0" smtClean="0"/>
          </a:p>
          <a:p>
            <a:pPr marL="0" indent="0">
              <a:buNone/>
            </a:pPr>
            <a:endParaRPr lang="en-US" altLang="zh-CN" dirty="0" smtClean="0"/>
          </a:p>
          <a:p>
            <a:pPr marL="0" indent="0">
              <a:buNone/>
            </a:pPr>
            <a:endParaRPr lang="en-US" altLang="zh-CN" dirty="0" smtClean="0"/>
          </a:p>
          <a:p>
            <a:pPr marL="0" indent="0">
              <a:buNone/>
            </a:pPr>
            <a:endParaRPr lang="en-US" altLang="zh-CN" dirty="0"/>
          </a:p>
          <a:p>
            <a:pPr marL="0" indent="0">
              <a:buNone/>
            </a:pPr>
            <a:endParaRPr lang="en-US" altLang="zh-CN" dirty="0"/>
          </a:p>
          <a:p>
            <a:pPr marL="0" indent="0">
              <a:buNone/>
            </a:pPr>
            <a:endParaRPr lang="zh-CN" altLang="en-US" dirty="0"/>
          </a:p>
        </p:txBody>
      </p:sp>
    </p:spTree>
    <p:extLst>
      <p:ext uri="{BB962C8B-B14F-4D97-AF65-F5344CB8AC3E}">
        <p14:creationId xmlns:p14="http://schemas.microsoft.com/office/powerpoint/2010/main" val="16170163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724" y="0"/>
            <a:ext cx="6775076" cy="584775"/>
          </a:xfrm>
          <a:prstGeom prst="rect">
            <a:avLst/>
          </a:prstGeom>
          <a:solidFill>
            <a:srgbClr val="99CCFF"/>
          </a:solidFill>
          <a:ln>
            <a:solidFill>
              <a:schemeClr val="accent6">
                <a:lumMod val="20000"/>
                <a:lumOff val="80000"/>
              </a:schemeClr>
            </a:solidFill>
          </a:ln>
        </p:spPr>
        <p:txBody>
          <a:bodyPr wrap="square">
            <a:spAutoFit/>
          </a:bodyPr>
          <a:lstStyle/>
          <a:p>
            <a:pPr algn="ct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Classifying the Phase of </a:t>
            </a:r>
            <a:r>
              <a:rPr lang="en-US" altLang="zh-CN" sz="3200" dirty="0" err="1" smtClean="0">
                <a:latin typeface="Arial Unicode MS" panose="020B0604020202020204" pitchFamily="34" charset="-122"/>
                <a:ea typeface="Arial Unicode MS" panose="020B0604020202020204" pitchFamily="34" charset="-122"/>
                <a:cs typeface="Arial Unicode MS" panose="020B0604020202020204" pitchFamily="34" charset="-122"/>
              </a:rPr>
              <a:t>Ising</a:t>
            </a: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 Model</a:t>
            </a:r>
            <a:endParaRPr lang="zh-CN" altLang="en-US" sz="32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 name="矩形 15"/>
          <p:cNvSpPr/>
          <p:nvPr/>
        </p:nvSpPr>
        <p:spPr>
          <a:xfrm>
            <a:off x="141805" y="2405489"/>
            <a:ext cx="2743200" cy="830997"/>
          </a:xfrm>
          <a:prstGeom prst="rect">
            <a:avLst/>
          </a:prstGeom>
        </p:spPr>
        <p:txBody>
          <a:bodyPr wrap="square">
            <a:spAutoFit/>
          </a:bodyPr>
          <a:lstStyle/>
          <a:p>
            <a:pPr algn="l"/>
            <a:r>
              <a:rPr lang="en-US" altLang="zh-CN" sz="1600" b="1" dirty="0">
                <a:solidFill>
                  <a:srgbClr val="00CCFF"/>
                </a:solidFill>
                <a:latin typeface="+mn-lt"/>
              </a:rPr>
              <a:t>J. </a:t>
            </a:r>
            <a:r>
              <a:rPr lang="en-US" altLang="zh-CN" sz="1600" b="1" dirty="0" err="1">
                <a:solidFill>
                  <a:srgbClr val="00CCFF"/>
                </a:solidFill>
                <a:latin typeface="+mn-lt"/>
              </a:rPr>
              <a:t>Carrasquilla</a:t>
            </a:r>
            <a:r>
              <a:rPr lang="en-US" altLang="zh-CN" sz="1600" b="1" dirty="0">
                <a:solidFill>
                  <a:srgbClr val="00CCFF"/>
                </a:solidFill>
                <a:latin typeface="+mn-lt"/>
              </a:rPr>
              <a:t> and R. G. </a:t>
            </a:r>
            <a:r>
              <a:rPr lang="en-US" altLang="zh-CN" sz="1600" b="1" dirty="0" err="1">
                <a:solidFill>
                  <a:srgbClr val="00CCFF"/>
                </a:solidFill>
                <a:latin typeface="+mn-lt"/>
              </a:rPr>
              <a:t>Melko</a:t>
            </a:r>
            <a:r>
              <a:rPr lang="en-US" altLang="zh-CN" sz="1600" b="1" dirty="0">
                <a:solidFill>
                  <a:srgbClr val="00CCFF"/>
                </a:solidFill>
                <a:latin typeface="+mn-lt"/>
              </a:rPr>
              <a:t>. Nature Physics 13, 431–434 (2017)</a:t>
            </a:r>
            <a:endParaRPr lang="zh-CN" altLang="en-US" sz="1600" b="1" dirty="0">
              <a:solidFill>
                <a:srgbClr val="00CCFF"/>
              </a:solidFill>
              <a:latin typeface="+mn-lt"/>
            </a:endParaRPr>
          </a:p>
        </p:txBody>
      </p:sp>
      <p:sp>
        <p:nvSpPr>
          <p:cNvPr id="11" name="矩形 10"/>
          <p:cNvSpPr/>
          <p:nvPr/>
        </p:nvSpPr>
        <p:spPr>
          <a:xfrm>
            <a:off x="168699" y="1042818"/>
            <a:ext cx="2634401" cy="646331"/>
          </a:xfrm>
          <a:prstGeom prst="rect">
            <a:avLst/>
          </a:prstGeom>
        </p:spPr>
        <p:txBody>
          <a:bodyPr wrap="square">
            <a:spAutoFit/>
          </a:bodyPr>
          <a:lstStyle/>
          <a:p>
            <a:pPr algn="l"/>
            <a:r>
              <a:rPr lang="en-US" altLang="zh-CN" sz="1800" b="1" dirty="0" smtClean="0">
                <a:solidFill>
                  <a:srgbClr val="5D5D5D"/>
                </a:solidFill>
                <a:latin typeface="+mn-lt"/>
              </a:rPr>
              <a:t>For </a:t>
            </a:r>
            <a:r>
              <a:rPr lang="en-US" altLang="zh-CN" sz="1800" b="1" dirty="0">
                <a:solidFill>
                  <a:srgbClr val="5D5D5D"/>
                </a:solidFill>
                <a:latin typeface="+mn-lt"/>
              </a:rPr>
              <a:t>t</a:t>
            </a:r>
            <a:r>
              <a:rPr lang="en-US" altLang="zh-CN" sz="1800" b="1" dirty="0" smtClean="0">
                <a:solidFill>
                  <a:srgbClr val="5D5D5D"/>
                </a:solidFill>
                <a:latin typeface="+mn-lt"/>
              </a:rPr>
              <a:t>he case of </a:t>
            </a:r>
            <a:r>
              <a:rPr lang="en-US" altLang="zh-CN" sz="1800" b="1" dirty="0" err="1" smtClean="0">
                <a:solidFill>
                  <a:srgbClr val="5D5D5D"/>
                </a:solidFill>
                <a:latin typeface="+mn-lt"/>
              </a:rPr>
              <a:t>Ising</a:t>
            </a:r>
            <a:r>
              <a:rPr lang="en-US" altLang="zh-CN" sz="1800" b="1" dirty="0" smtClean="0">
                <a:solidFill>
                  <a:srgbClr val="5D5D5D"/>
                </a:solidFill>
                <a:latin typeface="+mn-lt"/>
              </a:rPr>
              <a:t> gauge theory </a:t>
            </a:r>
            <a:endParaRPr lang="zh-CN" altLang="en-US" sz="1800" b="1" dirty="0">
              <a:latin typeface="+mn-lt"/>
            </a:endParaRPr>
          </a:p>
        </p:txBody>
      </p:sp>
      <p:pic>
        <p:nvPicPr>
          <p:cNvPr id="8" name="图片 7"/>
          <p:cNvPicPr>
            <a:picLocks noChangeAspect="1"/>
          </p:cNvPicPr>
          <p:nvPr/>
        </p:nvPicPr>
        <p:blipFill>
          <a:blip r:embed="rId3"/>
          <a:stretch>
            <a:fillRect/>
          </a:stretch>
        </p:blipFill>
        <p:spPr>
          <a:xfrm>
            <a:off x="288500" y="1836688"/>
            <a:ext cx="2514600" cy="430227"/>
          </a:xfrm>
          <a:prstGeom prst="rect">
            <a:avLst/>
          </a:prstGeom>
        </p:spPr>
      </p:pic>
      <p:pic>
        <p:nvPicPr>
          <p:cNvPr id="5" name="图片 4"/>
          <p:cNvPicPr>
            <a:picLocks noChangeAspect="1"/>
          </p:cNvPicPr>
          <p:nvPr/>
        </p:nvPicPr>
        <p:blipFill>
          <a:blip r:embed="rId4"/>
          <a:stretch>
            <a:fillRect/>
          </a:stretch>
        </p:blipFill>
        <p:spPr>
          <a:xfrm>
            <a:off x="3055598" y="752297"/>
            <a:ext cx="5890072" cy="2219503"/>
          </a:xfrm>
          <a:prstGeom prst="rect">
            <a:avLst/>
          </a:prstGeom>
          <a:ln>
            <a:noFill/>
          </a:ln>
          <a:effectLst>
            <a:outerShdw blurRad="292100" dist="139700" dir="2700000" algn="tl" rotWithShape="0">
              <a:srgbClr val="333333">
                <a:alpha val="65000"/>
              </a:srgbClr>
            </a:outerShdw>
          </a:effectLst>
        </p:spPr>
      </p:pic>
      <p:pic>
        <p:nvPicPr>
          <p:cNvPr id="6" name="图片 5"/>
          <p:cNvPicPr>
            <a:picLocks noChangeAspect="1"/>
          </p:cNvPicPr>
          <p:nvPr/>
        </p:nvPicPr>
        <p:blipFill>
          <a:blip r:embed="rId5"/>
          <a:stretch>
            <a:fillRect/>
          </a:stretch>
        </p:blipFill>
        <p:spPr>
          <a:xfrm>
            <a:off x="35859" y="3208325"/>
            <a:ext cx="4308120" cy="3428088"/>
          </a:xfrm>
          <a:prstGeom prst="rect">
            <a:avLst/>
          </a:prstGeom>
        </p:spPr>
      </p:pic>
      <p:sp>
        <p:nvSpPr>
          <p:cNvPr id="9" name="矩形 8"/>
          <p:cNvSpPr/>
          <p:nvPr/>
        </p:nvSpPr>
        <p:spPr>
          <a:xfrm>
            <a:off x="4572000" y="3235965"/>
            <a:ext cx="4419600" cy="1631216"/>
          </a:xfrm>
          <a:prstGeom prst="rect">
            <a:avLst/>
          </a:prstGeom>
        </p:spPr>
        <p:txBody>
          <a:bodyPr wrap="square">
            <a:spAutoFit/>
          </a:bodyPr>
          <a:lstStyle/>
          <a:p>
            <a:pPr algn="l"/>
            <a:r>
              <a:rPr lang="en-US" altLang="zh-CN" dirty="0" smtClean="0">
                <a:latin typeface="+mn-lt"/>
              </a:rPr>
              <a:t>The trained CNN  discriminates </a:t>
            </a:r>
            <a:r>
              <a:rPr lang="en-US" altLang="zh-CN" dirty="0">
                <a:latin typeface="+mn-lt"/>
              </a:rPr>
              <a:t>high-temperature </a:t>
            </a:r>
            <a:r>
              <a:rPr lang="en-US" altLang="zh-CN" dirty="0" smtClean="0">
                <a:latin typeface="+mn-lt"/>
              </a:rPr>
              <a:t>from ground States </a:t>
            </a:r>
            <a:r>
              <a:rPr lang="en-US" altLang="zh-CN" dirty="0">
                <a:latin typeface="+mn-lt"/>
              </a:rPr>
              <a:t>with </a:t>
            </a:r>
            <a:r>
              <a:rPr lang="en-US" altLang="zh-CN" dirty="0" smtClean="0">
                <a:latin typeface="+mn-lt"/>
              </a:rPr>
              <a:t>very high accuracy in </a:t>
            </a:r>
            <a:r>
              <a:rPr lang="en-US" altLang="zh-CN" dirty="0">
                <a:latin typeface="+mn-lt"/>
              </a:rPr>
              <a:t>spite of the lack of an </a:t>
            </a:r>
            <a:r>
              <a:rPr lang="en-US" altLang="zh-CN" dirty="0" smtClean="0">
                <a:latin typeface="+mn-lt"/>
              </a:rPr>
              <a:t>order Parameter </a:t>
            </a:r>
            <a:r>
              <a:rPr lang="en-US" altLang="zh-CN" dirty="0">
                <a:latin typeface="+mn-lt"/>
              </a:rPr>
              <a:t>or qualitative </a:t>
            </a:r>
            <a:r>
              <a:rPr lang="en-US" altLang="zh-CN" dirty="0" smtClean="0">
                <a:latin typeface="+mn-lt"/>
              </a:rPr>
              <a:t>differences </a:t>
            </a:r>
            <a:r>
              <a:rPr lang="en-US" altLang="zh-CN" dirty="0">
                <a:latin typeface="+mn-lt"/>
              </a:rPr>
              <a:t>in the </a:t>
            </a:r>
            <a:r>
              <a:rPr lang="en-US" altLang="zh-CN" dirty="0" smtClean="0">
                <a:latin typeface="+mn-lt"/>
              </a:rPr>
              <a:t>spin-spin </a:t>
            </a:r>
            <a:r>
              <a:rPr lang="en-US" altLang="zh-CN" dirty="0">
                <a:latin typeface="+mn-lt"/>
              </a:rPr>
              <a:t>correlations</a:t>
            </a:r>
            <a:endParaRPr lang="zh-CN" altLang="en-US" dirty="0">
              <a:latin typeface="+mn-lt"/>
            </a:endParaRPr>
          </a:p>
        </p:txBody>
      </p:sp>
      <p:sp>
        <p:nvSpPr>
          <p:cNvPr id="10" name="矩形 9"/>
          <p:cNvSpPr/>
          <p:nvPr/>
        </p:nvSpPr>
        <p:spPr>
          <a:xfrm>
            <a:off x="4800600" y="5153758"/>
            <a:ext cx="3962400" cy="1323439"/>
          </a:xfrm>
          <a:prstGeom prst="rect">
            <a:avLst/>
          </a:prstGeom>
          <a:solidFill>
            <a:srgbClr val="FFFF99"/>
          </a:solidFill>
        </p:spPr>
        <p:txBody>
          <a:bodyPr wrap="square">
            <a:spAutoFit/>
          </a:bodyPr>
          <a:lstStyle/>
          <a:p>
            <a:pPr algn="l"/>
            <a:r>
              <a:rPr lang="en-US" altLang="zh-CN"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Neutral network can </a:t>
            </a:r>
            <a:r>
              <a:rPr lang="en-US" altLang="zh-CN"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be used to encode phases </a:t>
            </a:r>
            <a:r>
              <a:rPr lang="en-US" altLang="zh-CN"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of matter </a:t>
            </a:r>
            <a:r>
              <a:rPr lang="en-US" altLang="zh-CN"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and </a:t>
            </a:r>
            <a:r>
              <a:rPr lang="en-US" altLang="zh-CN"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discriminate phase </a:t>
            </a:r>
            <a:r>
              <a:rPr lang="en-US" altLang="zh-CN"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transitions in correlated many-body systems. </a:t>
            </a:r>
            <a:endParaRPr lang="zh-CN" altLang="en-US"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2200879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a:stretch>
            <a:fillRect/>
          </a:stretch>
        </p:blipFill>
        <p:spPr>
          <a:xfrm>
            <a:off x="0" y="457200"/>
            <a:ext cx="4724400" cy="3681942"/>
          </a:xfrm>
          <a:prstGeom prst="rect">
            <a:avLst/>
          </a:prstGeom>
        </p:spPr>
      </p:pic>
      <p:sp>
        <p:nvSpPr>
          <p:cNvPr id="7" name="矩形 6"/>
          <p:cNvSpPr/>
          <p:nvPr/>
        </p:nvSpPr>
        <p:spPr>
          <a:xfrm>
            <a:off x="0" y="0"/>
            <a:ext cx="9143999" cy="584775"/>
          </a:xfrm>
          <a:prstGeom prst="rect">
            <a:avLst/>
          </a:prstGeom>
          <a:solidFill>
            <a:srgbClr val="99FFCC"/>
          </a:solidFill>
        </p:spPr>
        <p:txBody>
          <a:bodyPr wrap="square">
            <a:spAutoFit/>
          </a:bodyPr>
          <a:lstStyle/>
          <a:p>
            <a:pPr algn="ct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Identify QCD Phase Transition </a:t>
            </a:r>
            <a:r>
              <a:rPr lang="en-US" altLang="zh-CN" sz="2800" dirty="0" smtClean="0">
                <a:latin typeface="Arial Unicode MS" panose="020B0604020202020204" pitchFamily="34" charset="-122"/>
                <a:ea typeface="Arial Unicode MS" panose="020B0604020202020204" pitchFamily="34" charset="-122"/>
                <a:cs typeface="Arial Unicode MS" panose="020B0604020202020204" pitchFamily="34" charset="-122"/>
              </a:rPr>
              <a:t>with Deep Learning</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9" name="矩形 8"/>
          <p:cNvSpPr/>
          <p:nvPr/>
        </p:nvSpPr>
        <p:spPr>
          <a:xfrm>
            <a:off x="3462045" y="6091534"/>
            <a:ext cx="5638800" cy="646331"/>
          </a:xfrm>
          <a:prstGeom prst="rect">
            <a:avLst/>
          </a:prstGeom>
        </p:spPr>
        <p:txBody>
          <a:bodyPr wrap="square">
            <a:spAutoFit/>
          </a:bodyPr>
          <a:lstStyle/>
          <a:p>
            <a:pPr algn="l"/>
            <a:r>
              <a:rPr lang="en-US" altLang="zh-CN" sz="1800" dirty="0">
                <a:solidFill>
                  <a:srgbClr val="CC00CC"/>
                </a:solidFill>
                <a:latin typeface="TimesNewRomanPSMT"/>
              </a:rPr>
              <a:t>LG. Pang, </a:t>
            </a:r>
            <a:r>
              <a:rPr lang="en-US" altLang="zh-CN" sz="1800" dirty="0" err="1">
                <a:solidFill>
                  <a:srgbClr val="CC00CC"/>
                </a:solidFill>
                <a:latin typeface="TimesNewRomanPSMT"/>
              </a:rPr>
              <a:t>K.Zhou</a:t>
            </a:r>
            <a:r>
              <a:rPr lang="en-US" altLang="zh-CN" sz="1800" dirty="0">
                <a:solidFill>
                  <a:srgbClr val="CC00CC"/>
                </a:solidFill>
                <a:latin typeface="TimesNewRomanPSMT"/>
              </a:rPr>
              <a:t>, </a:t>
            </a:r>
            <a:r>
              <a:rPr lang="en-US" altLang="zh-CN" sz="1800" dirty="0" err="1">
                <a:solidFill>
                  <a:srgbClr val="CC00CC"/>
                </a:solidFill>
                <a:latin typeface="TimesNewRomanPSMT"/>
              </a:rPr>
              <a:t>N.Su</a:t>
            </a:r>
            <a:r>
              <a:rPr lang="en-US" altLang="zh-CN" sz="1800" dirty="0">
                <a:solidFill>
                  <a:srgbClr val="CC00CC"/>
                </a:solidFill>
                <a:latin typeface="TimesNewRomanPSMT"/>
              </a:rPr>
              <a:t>, </a:t>
            </a:r>
            <a:r>
              <a:rPr lang="en-US" altLang="zh-CN" sz="1800" dirty="0" err="1">
                <a:solidFill>
                  <a:srgbClr val="CC00CC"/>
                </a:solidFill>
                <a:latin typeface="TimesNewRomanPSMT"/>
              </a:rPr>
              <a:t>H.Petersen</a:t>
            </a:r>
            <a:r>
              <a:rPr lang="en-US" altLang="zh-CN" sz="1800" dirty="0">
                <a:solidFill>
                  <a:srgbClr val="CC00CC"/>
                </a:solidFill>
                <a:latin typeface="TimesNewRomanPSMT"/>
              </a:rPr>
              <a:t>, H. </a:t>
            </a:r>
            <a:r>
              <a:rPr lang="en-US" altLang="zh-CN" sz="1800" dirty="0" err="1">
                <a:solidFill>
                  <a:srgbClr val="CC00CC"/>
                </a:solidFill>
                <a:latin typeface="TimesNewRomanPSMT"/>
              </a:rPr>
              <a:t>Stoecker</a:t>
            </a:r>
            <a:r>
              <a:rPr lang="en-US" altLang="zh-CN" sz="1800" dirty="0">
                <a:solidFill>
                  <a:srgbClr val="CC00CC"/>
                </a:solidFill>
                <a:latin typeface="TimesNewRomanPSMT"/>
              </a:rPr>
              <a:t>, XN. Wang. Nature </a:t>
            </a:r>
            <a:r>
              <a:rPr lang="en-US" altLang="zh-CN" sz="1800" dirty="0" smtClean="0">
                <a:solidFill>
                  <a:srgbClr val="CC00CC"/>
                </a:solidFill>
                <a:latin typeface="TimesNewRomanPSMT"/>
              </a:rPr>
              <a:t>Commun.9 </a:t>
            </a:r>
            <a:r>
              <a:rPr lang="en-US" altLang="zh-CN" sz="1800" dirty="0">
                <a:solidFill>
                  <a:srgbClr val="CC00CC"/>
                </a:solidFill>
                <a:latin typeface="TimesNewRomanPSMT"/>
              </a:rPr>
              <a:t>(2018) no.1, 210</a:t>
            </a:r>
            <a:endParaRPr lang="zh-CN" altLang="en-US" sz="1800" dirty="0">
              <a:solidFill>
                <a:srgbClr val="CC00CC"/>
              </a:solidFill>
            </a:endParaRPr>
          </a:p>
        </p:txBody>
      </p:sp>
      <p:sp>
        <p:nvSpPr>
          <p:cNvPr id="12" name="矩形 11"/>
          <p:cNvSpPr/>
          <p:nvPr/>
        </p:nvSpPr>
        <p:spPr>
          <a:xfrm>
            <a:off x="3538245" y="4273443"/>
            <a:ext cx="5486400" cy="1785104"/>
          </a:xfrm>
          <a:prstGeom prst="rect">
            <a:avLst/>
          </a:prstGeom>
        </p:spPr>
        <p:txBody>
          <a:bodyPr wrap="square">
            <a:spAutoFit/>
          </a:bodyPr>
          <a:lstStyle/>
          <a:p>
            <a:pPr algn="l">
              <a:spcAft>
                <a:spcPts val="600"/>
              </a:spcAft>
            </a:pPr>
            <a:r>
              <a:rPr lang="en-US" altLang="zh-CN" b="1" u="sng" dirty="0">
                <a:solidFill>
                  <a:srgbClr val="C00000"/>
                </a:solidFill>
              </a:rPr>
              <a:t>Motivation: </a:t>
            </a:r>
          </a:p>
          <a:p>
            <a:pPr algn="l">
              <a:spcAft>
                <a:spcPts val="600"/>
              </a:spcAft>
            </a:pPr>
            <a:r>
              <a:rPr lang="en-US" altLang="zh-CN" dirty="0"/>
              <a:t>-Traditionally, </a:t>
            </a:r>
            <a:r>
              <a:rPr lang="en-US" altLang="zh-CN" dirty="0" smtClean="0"/>
              <a:t>the properties of the QCD matter are extracted from the event averaged observables</a:t>
            </a:r>
            <a:endParaRPr lang="en-US" altLang="zh-CN" dirty="0"/>
          </a:p>
          <a:p>
            <a:pPr algn="l"/>
            <a:r>
              <a:rPr lang="en-US" altLang="zh-CN" dirty="0"/>
              <a:t>-Can deep learning identify </a:t>
            </a:r>
            <a:r>
              <a:rPr lang="en-US" altLang="zh-CN" dirty="0" smtClean="0"/>
              <a:t>different </a:t>
            </a:r>
            <a:r>
              <a:rPr lang="en-US" altLang="zh-CN" dirty="0" err="1" smtClean="0"/>
              <a:t>EoS</a:t>
            </a:r>
            <a:r>
              <a:rPr lang="en-US" altLang="zh-CN" dirty="0" smtClean="0"/>
              <a:t> from the raw data of heavy ion collisions?</a:t>
            </a:r>
            <a:endParaRPr lang="en-US" altLang="zh-CN" dirty="0"/>
          </a:p>
        </p:txBody>
      </p:sp>
      <p:pic>
        <p:nvPicPr>
          <p:cNvPr id="16" name="Picture 1"/>
          <p:cNvPicPr>
            <a:picLocks noChangeAspect="1" noChangeArrowheads="1"/>
          </p:cNvPicPr>
          <p:nvPr/>
        </p:nvPicPr>
        <p:blipFill>
          <a:blip r:embed="rId4" cstate="print"/>
          <a:srcRect r="31591"/>
          <a:stretch>
            <a:fillRect/>
          </a:stretch>
        </p:blipFill>
        <p:spPr bwMode="auto">
          <a:xfrm>
            <a:off x="4523803" y="763468"/>
            <a:ext cx="2882613" cy="1729568"/>
          </a:xfrm>
          <a:prstGeom prst="rect">
            <a:avLst/>
          </a:prstGeom>
          <a:ln>
            <a:noFill/>
          </a:ln>
          <a:effectLst>
            <a:outerShdw blurRad="292100" dist="139700" dir="2700000" algn="tl" rotWithShape="0">
              <a:srgbClr val="333333">
                <a:alpha val="65000"/>
              </a:srgbClr>
            </a:outerShdw>
          </a:effectLst>
        </p:spPr>
      </p:pic>
      <p:pic>
        <p:nvPicPr>
          <p:cNvPr id="15" name="Picture 1"/>
          <p:cNvPicPr>
            <a:picLocks noChangeAspect="1" noChangeArrowheads="1"/>
          </p:cNvPicPr>
          <p:nvPr/>
        </p:nvPicPr>
        <p:blipFill>
          <a:blip r:embed="rId5" cstate="print"/>
          <a:srcRect r="52038" b="33784"/>
          <a:stretch>
            <a:fillRect/>
          </a:stretch>
        </p:blipFill>
        <p:spPr bwMode="auto">
          <a:xfrm>
            <a:off x="5334000" y="1031404"/>
            <a:ext cx="2716960" cy="2291868"/>
          </a:xfrm>
          <a:prstGeom prst="rect">
            <a:avLst/>
          </a:prstGeom>
          <a:ln>
            <a:noFill/>
          </a:ln>
          <a:effectLst>
            <a:outerShdw blurRad="292100" dist="139700" dir="2700000" algn="tl" rotWithShape="0">
              <a:srgbClr val="333333">
                <a:alpha val="65000"/>
              </a:srgbClr>
            </a:outerShdw>
          </a:effectLst>
        </p:spPr>
      </p:pic>
      <p:pic>
        <p:nvPicPr>
          <p:cNvPr id="17" name="Picture 1"/>
          <p:cNvPicPr>
            <a:picLocks noChangeAspect="1" noChangeArrowheads="1"/>
          </p:cNvPicPr>
          <p:nvPr/>
        </p:nvPicPr>
        <p:blipFill>
          <a:blip r:embed="rId6" cstate="print"/>
          <a:srcRect r="48936"/>
          <a:stretch>
            <a:fillRect/>
          </a:stretch>
        </p:blipFill>
        <p:spPr bwMode="auto">
          <a:xfrm>
            <a:off x="6093474" y="1627626"/>
            <a:ext cx="2577325" cy="1956858"/>
          </a:xfrm>
          <a:prstGeom prst="rect">
            <a:avLst/>
          </a:prstGeom>
          <a:ln>
            <a:noFill/>
          </a:ln>
          <a:effectLst>
            <a:outerShdw blurRad="292100" dist="139700" dir="2700000" algn="tl" rotWithShape="0">
              <a:srgbClr val="333333">
                <a:alpha val="65000"/>
              </a:srgbClr>
            </a:outerShdw>
          </a:effectLst>
        </p:spPr>
      </p:pic>
      <p:pic>
        <p:nvPicPr>
          <p:cNvPr id="18" name="Picture 3"/>
          <p:cNvPicPr>
            <a:picLocks noChangeAspect="1" noChangeArrowheads="1"/>
          </p:cNvPicPr>
          <p:nvPr/>
        </p:nvPicPr>
        <p:blipFill>
          <a:blip r:embed="rId7" cstate="print"/>
          <a:srcRect/>
          <a:stretch>
            <a:fillRect/>
          </a:stretch>
        </p:blipFill>
        <p:spPr bwMode="auto">
          <a:xfrm>
            <a:off x="6738782" y="2636221"/>
            <a:ext cx="2285863" cy="1532873"/>
          </a:xfrm>
          <a:prstGeom prst="rect">
            <a:avLst/>
          </a:prstGeom>
          <a:ln>
            <a:noFill/>
          </a:ln>
          <a:effectLst>
            <a:outerShdw blurRad="292100" dist="139700" dir="2700000" algn="tl" rotWithShape="0">
              <a:srgbClr val="333333">
                <a:alpha val="65000"/>
              </a:srgbClr>
            </a:outerShdw>
          </a:effectLst>
        </p:spPr>
      </p:pic>
      <p:pic>
        <p:nvPicPr>
          <p:cNvPr id="19" name="图片 18"/>
          <p:cNvPicPr>
            <a:picLocks noChangeAspect="1"/>
          </p:cNvPicPr>
          <p:nvPr/>
        </p:nvPicPr>
        <p:blipFill>
          <a:blip r:embed="rId8"/>
          <a:stretch>
            <a:fillRect/>
          </a:stretch>
        </p:blipFill>
        <p:spPr>
          <a:xfrm>
            <a:off x="457200" y="4273443"/>
            <a:ext cx="2376220" cy="2464972"/>
          </a:xfrm>
          <a:prstGeom prst="rect">
            <a:avLst/>
          </a:prstGeom>
        </p:spPr>
      </p:pic>
    </p:spTree>
    <p:extLst>
      <p:ext uri="{BB962C8B-B14F-4D97-AF65-F5344CB8AC3E}">
        <p14:creationId xmlns:p14="http://schemas.microsoft.com/office/powerpoint/2010/main" val="18393342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70450" y="-36579"/>
            <a:ext cx="9143999" cy="584775"/>
          </a:xfrm>
          <a:prstGeom prst="rect">
            <a:avLst/>
          </a:prstGeom>
          <a:solidFill>
            <a:srgbClr val="99FFCC"/>
          </a:solidFill>
        </p:spPr>
        <p:txBody>
          <a:bodyPr wrap="square">
            <a:spAutoFit/>
          </a:bodyPr>
          <a:lstStyle/>
          <a:p>
            <a:pPr algn="ctr"/>
            <a:r>
              <a:rPr lang="en-US" altLang="zh-CN" sz="3200" dirty="0" smtClean="0">
                <a:latin typeface="Arial Unicode MS" panose="020B0604020202020204" pitchFamily="34" charset="-122"/>
                <a:ea typeface="Arial Unicode MS" panose="020B0604020202020204" pitchFamily="34" charset="-122"/>
                <a:cs typeface="Arial Unicode MS" panose="020B0604020202020204" pitchFamily="34" charset="-122"/>
              </a:rPr>
              <a:t>Identify QCD Phase Transition </a:t>
            </a:r>
            <a:r>
              <a:rPr lang="en-US" altLang="zh-CN" sz="2800" dirty="0" smtClean="0">
                <a:latin typeface="Arial Unicode MS" panose="020B0604020202020204" pitchFamily="34" charset="-122"/>
                <a:ea typeface="Arial Unicode MS" panose="020B0604020202020204" pitchFamily="34" charset="-122"/>
                <a:cs typeface="Arial Unicode MS" panose="020B0604020202020204" pitchFamily="34" charset="-122"/>
              </a:rPr>
              <a:t>with Deep Learning</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9" name="矩形 8"/>
          <p:cNvSpPr/>
          <p:nvPr/>
        </p:nvSpPr>
        <p:spPr>
          <a:xfrm>
            <a:off x="5039218" y="5848407"/>
            <a:ext cx="3962400" cy="923330"/>
          </a:xfrm>
          <a:prstGeom prst="rect">
            <a:avLst/>
          </a:prstGeom>
        </p:spPr>
        <p:txBody>
          <a:bodyPr wrap="square">
            <a:spAutoFit/>
          </a:bodyPr>
          <a:lstStyle/>
          <a:p>
            <a:pPr algn="l"/>
            <a:r>
              <a:rPr lang="en-US" altLang="zh-CN" sz="1800" dirty="0">
                <a:solidFill>
                  <a:srgbClr val="CC00CC"/>
                </a:solidFill>
                <a:latin typeface="TimesNewRomanPSMT"/>
              </a:rPr>
              <a:t>LG. Pang, </a:t>
            </a:r>
            <a:r>
              <a:rPr lang="en-US" altLang="zh-CN" sz="1800" dirty="0" err="1">
                <a:solidFill>
                  <a:srgbClr val="CC00CC"/>
                </a:solidFill>
                <a:latin typeface="TimesNewRomanPSMT"/>
              </a:rPr>
              <a:t>K.Zhou</a:t>
            </a:r>
            <a:r>
              <a:rPr lang="en-US" altLang="zh-CN" sz="1800" dirty="0">
                <a:solidFill>
                  <a:srgbClr val="CC00CC"/>
                </a:solidFill>
                <a:latin typeface="TimesNewRomanPSMT"/>
              </a:rPr>
              <a:t>, </a:t>
            </a:r>
            <a:r>
              <a:rPr lang="en-US" altLang="zh-CN" sz="1800" dirty="0" err="1">
                <a:solidFill>
                  <a:srgbClr val="CC00CC"/>
                </a:solidFill>
                <a:latin typeface="TimesNewRomanPSMT"/>
              </a:rPr>
              <a:t>N.Su</a:t>
            </a:r>
            <a:r>
              <a:rPr lang="en-US" altLang="zh-CN" sz="1800" dirty="0">
                <a:solidFill>
                  <a:srgbClr val="CC00CC"/>
                </a:solidFill>
                <a:latin typeface="TimesNewRomanPSMT"/>
              </a:rPr>
              <a:t>, </a:t>
            </a:r>
            <a:r>
              <a:rPr lang="en-US" altLang="zh-CN" sz="1800" dirty="0" err="1">
                <a:solidFill>
                  <a:srgbClr val="CC00CC"/>
                </a:solidFill>
                <a:latin typeface="TimesNewRomanPSMT"/>
              </a:rPr>
              <a:t>H.Petersen</a:t>
            </a:r>
            <a:r>
              <a:rPr lang="en-US" altLang="zh-CN" sz="1800" dirty="0">
                <a:solidFill>
                  <a:srgbClr val="CC00CC"/>
                </a:solidFill>
                <a:latin typeface="TimesNewRomanPSMT"/>
              </a:rPr>
              <a:t>, H. </a:t>
            </a:r>
            <a:r>
              <a:rPr lang="en-US" altLang="zh-CN" sz="1800" dirty="0" err="1">
                <a:solidFill>
                  <a:srgbClr val="CC00CC"/>
                </a:solidFill>
                <a:latin typeface="TimesNewRomanPSMT"/>
              </a:rPr>
              <a:t>Stoecker</a:t>
            </a:r>
            <a:r>
              <a:rPr lang="en-US" altLang="zh-CN" sz="1800" dirty="0">
                <a:solidFill>
                  <a:srgbClr val="CC00CC"/>
                </a:solidFill>
                <a:latin typeface="TimesNewRomanPSMT"/>
              </a:rPr>
              <a:t>, XN. Wang. Nature </a:t>
            </a:r>
            <a:r>
              <a:rPr lang="en-US" altLang="zh-CN" sz="1800" dirty="0" smtClean="0">
                <a:solidFill>
                  <a:srgbClr val="CC00CC"/>
                </a:solidFill>
                <a:latin typeface="TimesNewRomanPSMT"/>
              </a:rPr>
              <a:t>Commun.9 </a:t>
            </a:r>
            <a:r>
              <a:rPr lang="en-US" altLang="zh-CN" sz="1800" dirty="0">
                <a:solidFill>
                  <a:srgbClr val="CC00CC"/>
                </a:solidFill>
                <a:latin typeface="TimesNewRomanPSMT"/>
              </a:rPr>
              <a:t>(2018) no.1, 210</a:t>
            </a:r>
            <a:endParaRPr lang="zh-CN" altLang="en-US" sz="1800" dirty="0">
              <a:solidFill>
                <a:srgbClr val="CC00CC"/>
              </a:solidFill>
            </a:endParaRPr>
          </a:p>
        </p:txBody>
      </p:sp>
      <p:pic>
        <p:nvPicPr>
          <p:cNvPr id="2" name="图片 1"/>
          <p:cNvPicPr>
            <a:picLocks noChangeAspect="1"/>
          </p:cNvPicPr>
          <p:nvPr/>
        </p:nvPicPr>
        <p:blipFill>
          <a:blip r:embed="rId3"/>
          <a:stretch>
            <a:fillRect/>
          </a:stretch>
        </p:blipFill>
        <p:spPr>
          <a:xfrm>
            <a:off x="123264" y="4594093"/>
            <a:ext cx="4479689" cy="2074767"/>
          </a:xfrm>
          <a:prstGeom prst="rect">
            <a:avLst/>
          </a:prstGeom>
        </p:spPr>
      </p:pic>
      <p:sp>
        <p:nvSpPr>
          <p:cNvPr id="3" name="矩形 2"/>
          <p:cNvSpPr/>
          <p:nvPr/>
        </p:nvSpPr>
        <p:spPr>
          <a:xfrm>
            <a:off x="78992" y="681908"/>
            <a:ext cx="4432624" cy="400110"/>
          </a:xfrm>
          <a:prstGeom prst="rect">
            <a:avLst/>
          </a:prstGeom>
        </p:spPr>
        <p:txBody>
          <a:bodyPr wrap="none">
            <a:spAutoFit/>
          </a:bodyPr>
          <a:lstStyle/>
          <a:p>
            <a:pPr algn="l"/>
            <a:r>
              <a:rPr lang="en-US" altLang="zh-CN" b="1" u="sng" dirty="0">
                <a:solidFill>
                  <a:schemeClr val="accent6"/>
                </a:solidFill>
              </a:rPr>
              <a:t>A</a:t>
            </a:r>
            <a:r>
              <a:rPr lang="zh-CN" altLang="en-US" b="1" u="sng" dirty="0">
                <a:solidFill>
                  <a:schemeClr val="accent6"/>
                </a:solidFill>
              </a:rPr>
              <a:t>）</a:t>
            </a:r>
            <a:r>
              <a:rPr lang="en-US" altLang="zh-CN" b="1" u="sng" dirty="0">
                <a:solidFill>
                  <a:schemeClr val="accent6"/>
                </a:solidFill>
              </a:rPr>
              <a:t>Generating training/testing data:   </a:t>
            </a:r>
          </a:p>
        </p:txBody>
      </p:sp>
      <p:sp>
        <p:nvSpPr>
          <p:cNvPr id="4" name="文本框 3"/>
          <p:cNvSpPr txBox="1"/>
          <p:nvPr/>
        </p:nvSpPr>
        <p:spPr>
          <a:xfrm>
            <a:off x="167030" y="1106349"/>
            <a:ext cx="4363148" cy="707886"/>
          </a:xfrm>
          <a:prstGeom prst="rect">
            <a:avLst/>
          </a:prstGeom>
          <a:noFill/>
        </p:spPr>
        <p:txBody>
          <a:bodyPr wrap="square" rtlCol="0">
            <a:spAutoFit/>
          </a:bodyPr>
          <a:lstStyle/>
          <a:p>
            <a:pPr algn="l"/>
            <a:r>
              <a:rPr lang="en-US" altLang="zh-CN" dirty="0" smtClean="0"/>
              <a:t>-Run Hydro with EOS L and EOS Q</a:t>
            </a:r>
          </a:p>
          <a:p>
            <a:pPr algn="l"/>
            <a:r>
              <a:rPr lang="en-US" altLang="zh-CN" dirty="0" smtClean="0"/>
              <a:t>-particle spectra - image (15*48 pixels) </a:t>
            </a:r>
            <a:endParaRPr lang="zh-CN" altLang="en-US" dirty="0"/>
          </a:p>
        </p:txBody>
      </p:sp>
      <p:pic>
        <p:nvPicPr>
          <p:cNvPr id="5" name="图片 4"/>
          <p:cNvPicPr>
            <a:picLocks noChangeAspect="1"/>
          </p:cNvPicPr>
          <p:nvPr/>
        </p:nvPicPr>
        <p:blipFill>
          <a:blip r:embed="rId4"/>
          <a:stretch>
            <a:fillRect/>
          </a:stretch>
        </p:blipFill>
        <p:spPr>
          <a:xfrm>
            <a:off x="457200" y="1835141"/>
            <a:ext cx="3378291" cy="452700"/>
          </a:xfrm>
          <a:prstGeom prst="rect">
            <a:avLst/>
          </a:prstGeom>
        </p:spPr>
      </p:pic>
      <p:sp>
        <p:nvSpPr>
          <p:cNvPr id="6" name="矩形 5"/>
          <p:cNvSpPr/>
          <p:nvPr/>
        </p:nvSpPr>
        <p:spPr>
          <a:xfrm>
            <a:off x="41880" y="2589878"/>
            <a:ext cx="2185406" cy="400110"/>
          </a:xfrm>
          <a:prstGeom prst="rect">
            <a:avLst/>
          </a:prstGeom>
        </p:spPr>
        <p:txBody>
          <a:bodyPr wrap="none">
            <a:spAutoFit/>
          </a:bodyPr>
          <a:lstStyle/>
          <a:p>
            <a:r>
              <a:rPr lang="en-US" altLang="zh-CN" b="1" u="sng" dirty="0" smtClean="0">
                <a:solidFill>
                  <a:schemeClr val="accent6"/>
                </a:solidFill>
              </a:rPr>
              <a:t>B</a:t>
            </a:r>
            <a:r>
              <a:rPr lang="zh-CN" altLang="en-US" b="1" u="sng" dirty="0" smtClean="0">
                <a:solidFill>
                  <a:schemeClr val="accent6"/>
                </a:solidFill>
              </a:rPr>
              <a:t>）</a:t>
            </a:r>
            <a:r>
              <a:rPr lang="en-US" altLang="zh-CN" b="1" u="sng" dirty="0" smtClean="0">
                <a:solidFill>
                  <a:schemeClr val="accent6"/>
                </a:solidFill>
              </a:rPr>
              <a:t>Training CNN</a:t>
            </a:r>
            <a:endParaRPr lang="zh-CN" altLang="en-US" dirty="0">
              <a:solidFill>
                <a:schemeClr val="accent6"/>
              </a:solidFill>
            </a:endParaRPr>
          </a:p>
        </p:txBody>
      </p:sp>
      <p:pic>
        <p:nvPicPr>
          <p:cNvPr id="8" name="图片 7"/>
          <p:cNvPicPr>
            <a:picLocks noChangeAspect="1"/>
          </p:cNvPicPr>
          <p:nvPr/>
        </p:nvPicPr>
        <p:blipFill rotWithShape="1">
          <a:blip r:embed="rId5"/>
          <a:srcRect b="31848"/>
          <a:stretch/>
        </p:blipFill>
        <p:spPr>
          <a:xfrm>
            <a:off x="108421" y="3023655"/>
            <a:ext cx="4534028" cy="1477783"/>
          </a:xfrm>
          <a:prstGeom prst="rect">
            <a:avLst/>
          </a:prstGeom>
        </p:spPr>
      </p:pic>
      <p:sp>
        <p:nvSpPr>
          <p:cNvPr id="10" name="矩形 9"/>
          <p:cNvSpPr/>
          <p:nvPr/>
        </p:nvSpPr>
        <p:spPr>
          <a:xfrm>
            <a:off x="2209801" y="3064462"/>
            <a:ext cx="2514600" cy="369332"/>
          </a:xfrm>
          <a:prstGeom prst="rect">
            <a:avLst/>
          </a:prstGeom>
        </p:spPr>
        <p:txBody>
          <a:bodyPr wrap="square">
            <a:spAutoFit/>
          </a:bodyPr>
          <a:lstStyle/>
          <a:p>
            <a:pPr algn="l"/>
            <a:r>
              <a:rPr lang="en-US" altLang="zh-CN" sz="1800" b="1" dirty="0" smtClean="0">
                <a:solidFill>
                  <a:schemeClr val="accent6"/>
                </a:solidFill>
              </a:rPr>
              <a:t>Hydro </a:t>
            </a:r>
            <a:r>
              <a:rPr lang="en-US" altLang="zh-CN" sz="1800" b="1" dirty="0" err="1" smtClean="0">
                <a:solidFill>
                  <a:schemeClr val="accent6"/>
                </a:solidFill>
              </a:rPr>
              <a:t>CLVis</a:t>
            </a:r>
            <a:r>
              <a:rPr lang="en-US" altLang="zh-CN" sz="1800" b="1" dirty="0" smtClean="0">
                <a:solidFill>
                  <a:schemeClr val="accent6"/>
                </a:solidFill>
              </a:rPr>
              <a:t> (AMPT)</a:t>
            </a:r>
            <a:endParaRPr lang="zh-CN" altLang="en-US" sz="1800" b="1" dirty="0">
              <a:solidFill>
                <a:schemeClr val="accent6"/>
              </a:solidFill>
            </a:endParaRPr>
          </a:p>
        </p:txBody>
      </p:sp>
      <p:sp>
        <p:nvSpPr>
          <p:cNvPr id="19" name="圆角矩形 18"/>
          <p:cNvSpPr/>
          <p:nvPr/>
        </p:nvSpPr>
        <p:spPr>
          <a:xfrm>
            <a:off x="70450" y="610684"/>
            <a:ext cx="4449709" cy="1799028"/>
          </a:xfrm>
          <a:prstGeom prst="roundRect">
            <a:avLst>
              <a:gd name="adj" fmla="val 6971"/>
            </a:avLst>
          </a:prstGeom>
          <a:ln w="38100">
            <a:solidFill>
              <a:schemeClr val="accent2">
                <a:lumMod val="20000"/>
                <a:lumOff val="80000"/>
              </a:schemeClr>
            </a:solidFill>
          </a:ln>
        </p:spPr>
        <p:txBody>
          <a:bodyPr wrap="square" rtlCol="0" anchor="ctr">
            <a:spAutoFit/>
          </a:bodyPr>
          <a:lstStyle/>
          <a:p>
            <a:pPr algn="l">
              <a:spcBef>
                <a:spcPts val="200"/>
              </a:spcBef>
            </a:pPr>
            <a:endParaRPr lang="zh-CN" altLang="en-US" sz="1800" dirty="0" err="1" smtClean="0"/>
          </a:p>
        </p:txBody>
      </p:sp>
      <p:sp>
        <p:nvSpPr>
          <p:cNvPr id="20" name="圆角矩形 19"/>
          <p:cNvSpPr/>
          <p:nvPr/>
        </p:nvSpPr>
        <p:spPr>
          <a:xfrm>
            <a:off x="54759" y="2577842"/>
            <a:ext cx="4587690" cy="4205605"/>
          </a:xfrm>
          <a:prstGeom prst="roundRect">
            <a:avLst>
              <a:gd name="adj" fmla="val 7722"/>
            </a:avLst>
          </a:prstGeom>
          <a:ln w="38100">
            <a:solidFill>
              <a:schemeClr val="accent5"/>
            </a:solidFill>
          </a:ln>
        </p:spPr>
        <p:txBody>
          <a:bodyPr wrap="square" rtlCol="0" anchor="ctr">
            <a:spAutoFit/>
          </a:bodyPr>
          <a:lstStyle/>
          <a:p>
            <a:pPr algn="l">
              <a:spcBef>
                <a:spcPts val="200"/>
              </a:spcBef>
            </a:pPr>
            <a:endParaRPr lang="zh-CN" altLang="en-US" sz="1800" dirty="0" err="1" smtClean="0"/>
          </a:p>
        </p:txBody>
      </p:sp>
      <p:sp>
        <p:nvSpPr>
          <p:cNvPr id="21" name="矩形 20"/>
          <p:cNvSpPr/>
          <p:nvPr/>
        </p:nvSpPr>
        <p:spPr>
          <a:xfrm>
            <a:off x="5257800" y="610684"/>
            <a:ext cx="3550972" cy="400110"/>
          </a:xfrm>
          <a:prstGeom prst="rect">
            <a:avLst/>
          </a:prstGeom>
        </p:spPr>
        <p:txBody>
          <a:bodyPr wrap="none">
            <a:spAutoFit/>
          </a:bodyPr>
          <a:lstStyle/>
          <a:p>
            <a:pPr algn="l"/>
            <a:r>
              <a:rPr lang="en-US" altLang="zh-CN" b="1" u="sng" dirty="0">
                <a:solidFill>
                  <a:srgbClr val="C00000"/>
                </a:solidFill>
              </a:rPr>
              <a:t>C</a:t>
            </a:r>
            <a:r>
              <a:rPr lang="en-US" altLang="zh-CN" b="1" u="sng" dirty="0" smtClean="0">
                <a:solidFill>
                  <a:srgbClr val="C00000"/>
                </a:solidFill>
              </a:rPr>
              <a:t>) testing the trained net work</a:t>
            </a:r>
            <a:endParaRPr lang="zh-CN" altLang="en-US" b="1" u="sng" dirty="0">
              <a:solidFill>
                <a:srgbClr val="C00000"/>
              </a:solidFill>
            </a:endParaRPr>
          </a:p>
        </p:txBody>
      </p:sp>
      <p:pic>
        <p:nvPicPr>
          <p:cNvPr id="22" name="图片 21"/>
          <p:cNvPicPr>
            <a:picLocks noChangeAspect="1"/>
          </p:cNvPicPr>
          <p:nvPr/>
        </p:nvPicPr>
        <p:blipFill>
          <a:blip r:embed="rId6"/>
          <a:stretch>
            <a:fillRect/>
          </a:stretch>
        </p:blipFill>
        <p:spPr>
          <a:xfrm>
            <a:off x="5039218" y="1035551"/>
            <a:ext cx="3836253" cy="3296462"/>
          </a:xfrm>
          <a:prstGeom prst="rect">
            <a:avLst/>
          </a:prstGeom>
        </p:spPr>
      </p:pic>
      <p:sp>
        <p:nvSpPr>
          <p:cNvPr id="23" name="圆角矩形 22"/>
          <p:cNvSpPr/>
          <p:nvPr/>
        </p:nvSpPr>
        <p:spPr>
          <a:xfrm>
            <a:off x="4898366" y="610684"/>
            <a:ext cx="4152162" cy="3816256"/>
          </a:xfrm>
          <a:prstGeom prst="roundRect">
            <a:avLst>
              <a:gd name="adj" fmla="val 5010"/>
            </a:avLst>
          </a:prstGeom>
          <a:ln w="38100">
            <a:solidFill>
              <a:schemeClr val="accent1">
                <a:lumMod val="40000"/>
                <a:lumOff val="60000"/>
              </a:schemeClr>
            </a:solidFill>
          </a:ln>
        </p:spPr>
        <p:txBody>
          <a:bodyPr wrap="square" rtlCol="0" anchor="ctr">
            <a:spAutoFit/>
          </a:bodyPr>
          <a:lstStyle/>
          <a:p>
            <a:pPr algn="l">
              <a:spcBef>
                <a:spcPts val="200"/>
              </a:spcBef>
            </a:pPr>
            <a:endParaRPr lang="zh-CN" altLang="en-US" sz="1800" dirty="0" err="1" smtClean="0"/>
          </a:p>
        </p:txBody>
      </p:sp>
      <p:sp>
        <p:nvSpPr>
          <p:cNvPr id="24" name="矩形 23"/>
          <p:cNvSpPr/>
          <p:nvPr/>
        </p:nvSpPr>
        <p:spPr>
          <a:xfrm>
            <a:off x="4993092" y="4524968"/>
            <a:ext cx="4150908" cy="1323439"/>
          </a:xfrm>
          <a:prstGeom prst="rect">
            <a:avLst/>
          </a:prstGeom>
          <a:solidFill>
            <a:srgbClr val="FFFF99"/>
          </a:solidFill>
        </p:spPr>
        <p:txBody>
          <a:bodyPr wrap="square">
            <a:spAutoFit/>
          </a:bodyPr>
          <a:lstStyle/>
          <a:p>
            <a:pPr algn="l"/>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One can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efficiently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decode the EOS information from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the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complex final particle info event by event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using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deep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learning</a:t>
            </a:r>
            <a:endParaRPr lang="zh-CN" altLang="en-US"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3152965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990600" y="1295400"/>
            <a:ext cx="6324600" cy="4606679"/>
          </a:xfrm>
          <a:prstGeom prst="rect">
            <a:avLst/>
          </a:prstGeom>
        </p:spPr>
      </p:pic>
      <p:sp>
        <p:nvSpPr>
          <p:cNvPr id="3" name="矩形 2"/>
          <p:cNvSpPr/>
          <p:nvPr/>
        </p:nvSpPr>
        <p:spPr>
          <a:xfrm>
            <a:off x="457200" y="838200"/>
            <a:ext cx="7924800" cy="400110"/>
          </a:xfrm>
          <a:prstGeom prst="rect">
            <a:avLst/>
          </a:prstGeom>
        </p:spPr>
        <p:txBody>
          <a:bodyPr wrap="square">
            <a:spAutoFit/>
          </a:bodyPr>
          <a:lstStyle/>
          <a:p>
            <a:pPr algn="l"/>
            <a:r>
              <a:rPr lang="en-US" altLang="zh-CN" b="1" dirty="0" err="1">
                <a:solidFill>
                  <a:srgbClr val="CD4125"/>
                </a:solidFill>
                <a:latin typeface="+mn-lt"/>
              </a:rPr>
              <a:t>AlphaGo</a:t>
            </a:r>
            <a:r>
              <a:rPr lang="en-US" altLang="zh-CN" b="1" dirty="0">
                <a:solidFill>
                  <a:srgbClr val="CD4125"/>
                </a:solidFill>
                <a:latin typeface="+mn-lt"/>
              </a:rPr>
              <a:t> </a:t>
            </a:r>
            <a:r>
              <a:rPr lang="en-US" altLang="zh-CN" b="1" dirty="0">
                <a:solidFill>
                  <a:srgbClr val="000000"/>
                </a:solidFill>
                <a:latin typeface="+mn-lt"/>
              </a:rPr>
              <a:t>(by Google DeepMind) beat human champion, March, 2016</a:t>
            </a:r>
            <a:endParaRPr lang="zh-CN" altLang="en-US" b="1" dirty="0">
              <a:latin typeface="+mn-lt"/>
            </a:endParaRPr>
          </a:p>
        </p:txBody>
      </p:sp>
      <p:sp>
        <p:nvSpPr>
          <p:cNvPr id="5" name="矩形 4"/>
          <p:cNvSpPr/>
          <p:nvPr/>
        </p:nvSpPr>
        <p:spPr>
          <a:xfrm>
            <a:off x="-664" y="-7418"/>
            <a:ext cx="6325264" cy="523220"/>
          </a:xfrm>
          <a:prstGeom prst="rect">
            <a:avLst/>
          </a:prstGeom>
          <a:solidFill>
            <a:schemeClr val="accent6">
              <a:lumMod val="20000"/>
              <a:lumOff val="80000"/>
            </a:schemeClr>
          </a:solidFill>
          <a:ln>
            <a:solidFill>
              <a:schemeClr val="accent6">
                <a:lumMod val="20000"/>
                <a:lumOff val="80000"/>
              </a:schemeClr>
            </a:solidFill>
          </a:ln>
        </p:spPr>
        <p:txBody>
          <a:bodyPr wrap="square">
            <a:spAutoFit/>
          </a:bodyPr>
          <a:lstStyle/>
          <a:p>
            <a:pPr algn="ctr"/>
            <a:r>
              <a:rPr lang="en-US" altLang="zh-CN" sz="28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Broad Applications of Deep Learning</a:t>
            </a:r>
            <a:endParaRPr lang="zh-CN" altLang="en-US" sz="28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 name="矩形 3"/>
          <p:cNvSpPr/>
          <p:nvPr/>
        </p:nvSpPr>
        <p:spPr>
          <a:xfrm>
            <a:off x="2667000" y="6098040"/>
            <a:ext cx="5715000" cy="369332"/>
          </a:xfrm>
          <a:prstGeom prst="rect">
            <a:avLst/>
          </a:prstGeom>
        </p:spPr>
        <p:txBody>
          <a:bodyPr wrap="square">
            <a:spAutoFit/>
          </a:bodyPr>
          <a:lstStyle/>
          <a:p>
            <a:pPr algn="l"/>
            <a:r>
              <a:rPr lang="en-US" altLang="zh-CN" sz="1800" dirty="0">
                <a:solidFill>
                  <a:srgbClr val="CC00CC"/>
                </a:solidFill>
                <a:latin typeface="+mn-lt"/>
              </a:rPr>
              <a:t>Google DeepMind, </a:t>
            </a:r>
            <a:r>
              <a:rPr lang="en-US" altLang="zh-CN" sz="1800" dirty="0" smtClean="0">
                <a:solidFill>
                  <a:srgbClr val="CC00CC"/>
                </a:solidFill>
                <a:latin typeface="+mn-lt"/>
              </a:rPr>
              <a:t>London Nature </a:t>
            </a:r>
            <a:r>
              <a:rPr lang="en-US" altLang="zh-CN" sz="1800" dirty="0">
                <a:solidFill>
                  <a:srgbClr val="CC00CC"/>
                </a:solidFill>
                <a:latin typeface="+mn-lt"/>
              </a:rPr>
              <a:t>529, </a:t>
            </a:r>
            <a:r>
              <a:rPr lang="en-US" altLang="zh-CN" sz="1800" dirty="0" smtClean="0">
                <a:solidFill>
                  <a:srgbClr val="CC00CC"/>
                </a:solidFill>
                <a:latin typeface="+mn-lt"/>
              </a:rPr>
              <a:t>484-489 </a:t>
            </a:r>
            <a:r>
              <a:rPr lang="en-US" altLang="zh-CN" sz="1800" dirty="0">
                <a:solidFill>
                  <a:srgbClr val="CC00CC"/>
                </a:solidFill>
                <a:latin typeface="+mn-lt"/>
              </a:rPr>
              <a:t>(2016)</a:t>
            </a:r>
            <a:endParaRPr lang="zh-CN" altLang="en-US" sz="1800" dirty="0">
              <a:solidFill>
                <a:srgbClr val="CC00CC"/>
              </a:solidFill>
              <a:latin typeface="+mn-lt"/>
            </a:endParaRPr>
          </a:p>
        </p:txBody>
      </p:sp>
    </p:spTree>
    <p:extLst>
      <p:ext uri="{BB962C8B-B14F-4D97-AF65-F5344CB8AC3E}">
        <p14:creationId xmlns:p14="http://schemas.microsoft.com/office/powerpoint/2010/main" val="28154682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 43"/>
          <p:cNvPicPr>
            <a:picLocks noChangeAspect="1"/>
          </p:cNvPicPr>
          <p:nvPr/>
        </p:nvPicPr>
        <p:blipFill rotWithShape="1">
          <a:blip r:embed="rId3"/>
          <a:srcRect l="469" t="-769" r="73193" b="769"/>
          <a:stretch/>
        </p:blipFill>
        <p:spPr>
          <a:xfrm>
            <a:off x="13967" y="3794824"/>
            <a:ext cx="1408373" cy="1327296"/>
          </a:xfrm>
          <a:prstGeom prst="rect">
            <a:avLst/>
          </a:prstGeom>
          <a:ln>
            <a:noFill/>
          </a:ln>
          <a:effectLst>
            <a:outerShdw blurRad="292100" dist="139700" dir="2700000" algn="tl" rotWithShape="0">
              <a:srgbClr val="333333">
                <a:alpha val="65000"/>
              </a:srgbClr>
            </a:outerShdw>
          </a:effectLst>
        </p:spPr>
      </p:pic>
      <p:sp>
        <p:nvSpPr>
          <p:cNvPr id="5" name="矩形 4"/>
          <p:cNvSpPr/>
          <p:nvPr/>
        </p:nvSpPr>
        <p:spPr>
          <a:xfrm>
            <a:off x="0" y="20171"/>
            <a:ext cx="3510949" cy="523220"/>
          </a:xfrm>
          <a:prstGeom prst="rect">
            <a:avLst/>
          </a:prstGeom>
          <a:solidFill>
            <a:srgbClr val="FFCCFF"/>
          </a:solidFill>
        </p:spPr>
        <p:txBody>
          <a:bodyPr wrap="square">
            <a:spAutoFit/>
          </a:bodyPr>
          <a:lstStyle/>
          <a:p>
            <a:pPr algn="ctr"/>
            <a:r>
              <a:rPr lang="en-US" altLang="zh-CN" sz="2800"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More Comments</a:t>
            </a:r>
            <a:endParaRPr lang="zh-CN" altLang="en-US" sz="2800"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 name="文本框 5"/>
          <p:cNvSpPr txBox="1"/>
          <p:nvPr/>
        </p:nvSpPr>
        <p:spPr>
          <a:xfrm>
            <a:off x="3510948" y="81726"/>
            <a:ext cx="5633051" cy="461665"/>
          </a:xfrm>
          <a:prstGeom prst="rect">
            <a:avLst/>
          </a:prstGeom>
          <a:noFill/>
        </p:spPr>
        <p:txBody>
          <a:bodyPr wrap="square" rtlCol="0">
            <a:spAutoFit/>
          </a:bodyPr>
          <a:lstStyle/>
          <a:p>
            <a:pPr algn="l"/>
            <a:r>
              <a:rPr lang="en-US" altLang="zh-CN" sz="2400" dirty="0" smtClean="0"/>
              <a:t>on several examples of supervised learning </a:t>
            </a:r>
            <a:endParaRPr lang="zh-CN" altLang="en-US" sz="2400" dirty="0"/>
          </a:p>
        </p:txBody>
      </p:sp>
      <p:sp>
        <p:nvSpPr>
          <p:cNvPr id="9" name="圆角矩形 8"/>
          <p:cNvSpPr/>
          <p:nvPr/>
        </p:nvSpPr>
        <p:spPr>
          <a:xfrm>
            <a:off x="4572000" y="1143000"/>
            <a:ext cx="914400" cy="609600"/>
          </a:xfrm>
          <a:prstGeom prst="roundRect">
            <a:avLst/>
          </a:prstGeom>
        </p:spPr>
        <p:txBody>
          <a:bodyPr wrap="square" rtlCol="0" anchor="ctr">
            <a:spAutoFit/>
          </a:bodyPr>
          <a:lstStyle/>
          <a:p>
            <a:pPr algn="l">
              <a:spcBef>
                <a:spcPts val="200"/>
              </a:spcBef>
            </a:pPr>
            <a:endParaRPr lang="zh-CN" altLang="en-US" sz="1800" dirty="0" err="1" smtClean="0"/>
          </a:p>
        </p:txBody>
      </p:sp>
      <p:grpSp>
        <p:nvGrpSpPr>
          <p:cNvPr id="11" name="组合 10"/>
          <p:cNvGrpSpPr/>
          <p:nvPr/>
        </p:nvGrpSpPr>
        <p:grpSpPr>
          <a:xfrm>
            <a:off x="2423862" y="1081277"/>
            <a:ext cx="2514600" cy="1248130"/>
            <a:chOff x="319204" y="1143000"/>
            <a:chExt cx="4567427" cy="2679760"/>
          </a:xfrm>
        </p:grpSpPr>
        <p:pic>
          <p:nvPicPr>
            <p:cNvPr id="8" name="图片 7"/>
            <p:cNvPicPr>
              <a:picLocks noChangeAspect="1"/>
            </p:cNvPicPr>
            <p:nvPr/>
          </p:nvPicPr>
          <p:blipFill rotWithShape="1">
            <a:blip r:embed="rId4"/>
            <a:srcRect l="17832" t="7655" r="9950"/>
            <a:stretch/>
          </p:blipFill>
          <p:spPr>
            <a:xfrm>
              <a:off x="319204" y="1219199"/>
              <a:ext cx="4567427" cy="2603561"/>
            </a:xfrm>
            <a:prstGeom prst="rect">
              <a:avLst/>
            </a:prstGeom>
          </p:spPr>
        </p:pic>
        <p:sp>
          <p:nvSpPr>
            <p:cNvPr id="10" name="矩形 9"/>
            <p:cNvSpPr/>
            <p:nvPr/>
          </p:nvSpPr>
          <p:spPr>
            <a:xfrm>
              <a:off x="2438400" y="1143000"/>
              <a:ext cx="1072549" cy="304800"/>
            </a:xfrm>
            <a:prstGeom prst="rect">
              <a:avLst/>
            </a:prstGeom>
            <a:solidFill>
              <a:schemeClr val="bg1"/>
            </a:solidFill>
          </p:spPr>
          <p:txBody>
            <a:bodyPr wrap="square" rtlCol="0" anchor="ctr">
              <a:spAutoFit/>
            </a:bodyPr>
            <a:lstStyle/>
            <a:p>
              <a:pPr algn="l">
                <a:spcBef>
                  <a:spcPts val="200"/>
                </a:spcBef>
              </a:pPr>
              <a:endParaRPr lang="zh-CN" altLang="en-US" sz="1800" dirty="0" err="1" smtClean="0"/>
            </a:p>
          </p:txBody>
        </p:sp>
      </p:grpSp>
      <p:pic>
        <p:nvPicPr>
          <p:cNvPr id="14" name="图片 13"/>
          <p:cNvPicPr>
            <a:picLocks noChangeAspect="1"/>
          </p:cNvPicPr>
          <p:nvPr/>
        </p:nvPicPr>
        <p:blipFill>
          <a:blip r:embed="rId5"/>
          <a:stretch>
            <a:fillRect/>
          </a:stretch>
        </p:blipFill>
        <p:spPr>
          <a:xfrm>
            <a:off x="968411" y="1120189"/>
            <a:ext cx="1524000" cy="1119626"/>
          </a:xfrm>
          <a:prstGeom prst="rect">
            <a:avLst/>
          </a:prstGeom>
        </p:spPr>
      </p:pic>
      <p:pic>
        <p:nvPicPr>
          <p:cNvPr id="13" name="图片 12"/>
          <p:cNvPicPr>
            <a:picLocks noChangeAspect="1"/>
          </p:cNvPicPr>
          <p:nvPr/>
        </p:nvPicPr>
        <p:blipFill>
          <a:blip r:embed="rId6"/>
          <a:stretch>
            <a:fillRect/>
          </a:stretch>
        </p:blipFill>
        <p:spPr>
          <a:xfrm>
            <a:off x="97629" y="1029420"/>
            <a:ext cx="1467051" cy="1119833"/>
          </a:xfrm>
          <a:prstGeom prst="rect">
            <a:avLst/>
          </a:prstGeom>
        </p:spPr>
      </p:pic>
      <p:sp>
        <p:nvSpPr>
          <p:cNvPr id="15" name="文本框 14"/>
          <p:cNvSpPr txBox="1"/>
          <p:nvPr/>
        </p:nvSpPr>
        <p:spPr>
          <a:xfrm>
            <a:off x="5212976" y="1154091"/>
            <a:ext cx="2133600" cy="830997"/>
          </a:xfrm>
          <a:prstGeom prst="rect">
            <a:avLst/>
          </a:prstGeom>
          <a:noFill/>
        </p:spPr>
        <p:txBody>
          <a:bodyPr wrap="square" rtlCol="0">
            <a:spAutoFit/>
          </a:bodyPr>
          <a:lstStyle/>
          <a:p>
            <a:pPr algn="l"/>
            <a:r>
              <a:rPr lang="en-US" altLang="zh-CN" sz="2400" dirty="0" smtClean="0">
                <a:latin typeface="Arial Unicode MS" panose="020B0604020202020204" pitchFamily="34" charset="-122"/>
                <a:ea typeface="Arial Unicode MS" panose="020B0604020202020204" pitchFamily="34" charset="-122"/>
                <a:cs typeface="Arial Unicode MS" panose="020B0604020202020204" pitchFamily="34" charset="-122"/>
              </a:rPr>
              <a:t>Dog or Cat ?</a:t>
            </a:r>
          </a:p>
          <a:p>
            <a:pPr algn="l"/>
            <a:r>
              <a:rPr lang="en-US" altLang="zh-CN" sz="2400" dirty="0">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sz="2400" dirty="0" smtClean="0">
                <a:latin typeface="Arial Unicode MS" panose="020B0604020202020204" pitchFamily="34" charset="-122"/>
                <a:ea typeface="Arial Unicode MS" panose="020B0604020202020204" pitchFamily="34" charset="-122"/>
                <a:cs typeface="Arial Unicode MS" panose="020B0604020202020204" pitchFamily="34" charset="-122"/>
              </a:rPr>
              <a:t>Yes or No ?</a:t>
            </a:r>
          </a:p>
        </p:txBody>
      </p:sp>
      <p:grpSp>
        <p:nvGrpSpPr>
          <p:cNvPr id="16" name="组合 15"/>
          <p:cNvGrpSpPr/>
          <p:nvPr/>
        </p:nvGrpSpPr>
        <p:grpSpPr>
          <a:xfrm>
            <a:off x="2446716" y="2598775"/>
            <a:ext cx="2476598" cy="1240723"/>
            <a:chOff x="319204" y="1143000"/>
            <a:chExt cx="4567427" cy="2679760"/>
          </a:xfrm>
        </p:grpSpPr>
        <p:pic>
          <p:nvPicPr>
            <p:cNvPr id="17" name="图片 16"/>
            <p:cNvPicPr>
              <a:picLocks noChangeAspect="1"/>
            </p:cNvPicPr>
            <p:nvPr/>
          </p:nvPicPr>
          <p:blipFill rotWithShape="1">
            <a:blip r:embed="rId4"/>
            <a:srcRect l="17832" t="7655" r="9950"/>
            <a:stretch/>
          </p:blipFill>
          <p:spPr>
            <a:xfrm>
              <a:off x="319204" y="1219199"/>
              <a:ext cx="4567427" cy="2603561"/>
            </a:xfrm>
            <a:prstGeom prst="rect">
              <a:avLst/>
            </a:prstGeom>
          </p:spPr>
        </p:pic>
        <p:sp>
          <p:nvSpPr>
            <p:cNvPr id="18" name="矩形 17"/>
            <p:cNvSpPr/>
            <p:nvPr/>
          </p:nvSpPr>
          <p:spPr>
            <a:xfrm>
              <a:off x="2438400" y="1143000"/>
              <a:ext cx="1072549" cy="304800"/>
            </a:xfrm>
            <a:prstGeom prst="rect">
              <a:avLst/>
            </a:prstGeom>
            <a:solidFill>
              <a:schemeClr val="bg1"/>
            </a:solidFill>
          </p:spPr>
          <p:txBody>
            <a:bodyPr wrap="square" rtlCol="0" anchor="ctr">
              <a:spAutoFit/>
            </a:bodyPr>
            <a:lstStyle/>
            <a:p>
              <a:pPr algn="l">
                <a:spcBef>
                  <a:spcPts val="200"/>
                </a:spcBef>
              </a:pPr>
              <a:endParaRPr lang="zh-CN" altLang="en-US" sz="1800" dirty="0" err="1" smtClean="0"/>
            </a:p>
          </p:txBody>
        </p:sp>
      </p:grpSp>
      <p:sp>
        <p:nvSpPr>
          <p:cNvPr id="19" name="文本框 18"/>
          <p:cNvSpPr txBox="1"/>
          <p:nvPr/>
        </p:nvSpPr>
        <p:spPr>
          <a:xfrm>
            <a:off x="5162132" y="2700407"/>
            <a:ext cx="4262718" cy="461665"/>
          </a:xfrm>
          <a:prstGeom prst="rect">
            <a:avLst/>
          </a:prstGeom>
          <a:noFill/>
        </p:spPr>
        <p:txBody>
          <a:bodyPr wrap="square" rtlCol="0">
            <a:spAutoFit/>
          </a:bodyPr>
          <a:lstStyle/>
          <a:p>
            <a:pPr algn="l"/>
            <a:r>
              <a:rPr lang="en-US" altLang="zh-CN" sz="2400" dirty="0" smtClean="0">
                <a:latin typeface="Arial Unicode MS" panose="020B0604020202020204" pitchFamily="34" charset="-122"/>
                <a:ea typeface="Arial Unicode MS" panose="020B0604020202020204" pitchFamily="34" charset="-122"/>
                <a:cs typeface="Arial Unicode MS" panose="020B0604020202020204" pitchFamily="34" charset="-122"/>
              </a:rPr>
              <a:t>Higgs signal or background?</a:t>
            </a:r>
          </a:p>
        </p:txBody>
      </p:sp>
      <p:grpSp>
        <p:nvGrpSpPr>
          <p:cNvPr id="20" name="组合 19"/>
          <p:cNvGrpSpPr/>
          <p:nvPr/>
        </p:nvGrpSpPr>
        <p:grpSpPr>
          <a:xfrm>
            <a:off x="2417361" y="4123200"/>
            <a:ext cx="2628998" cy="1240723"/>
            <a:chOff x="319204" y="1143000"/>
            <a:chExt cx="4567427" cy="2679760"/>
          </a:xfrm>
        </p:grpSpPr>
        <p:pic>
          <p:nvPicPr>
            <p:cNvPr id="21" name="图片 20"/>
            <p:cNvPicPr>
              <a:picLocks noChangeAspect="1"/>
            </p:cNvPicPr>
            <p:nvPr/>
          </p:nvPicPr>
          <p:blipFill rotWithShape="1">
            <a:blip r:embed="rId4"/>
            <a:srcRect l="17832" t="7655" r="9950"/>
            <a:stretch/>
          </p:blipFill>
          <p:spPr>
            <a:xfrm>
              <a:off x="319204" y="1219199"/>
              <a:ext cx="4567427" cy="2603561"/>
            </a:xfrm>
            <a:prstGeom prst="rect">
              <a:avLst/>
            </a:prstGeom>
          </p:spPr>
        </p:pic>
        <p:sp>
          <p:nvSpPr>
            <p:cNvPr id="22" name="矩形 21"/>
            <p:cNvSpPr/>
            <p:nvPr/>
          </p:nvSpPr>
          <p:spPr>
            <a:xfrm>
              <a:off x="2438400" y="1143000"/>
              <a:ext cx="1072549" cy="304800"/>
            </a:xfrm>
            <a:prstGeom prst="rect">
              <a:avLst/>
            </a:prstGeom>
            <a:solidFill>
              <a:schemeClr val="bg1"/>
            </a:solidFill>
          </p:spPr>
          <p:txBody>
            <a:bodyPr wrap="square" rtlCol="0" anchor="ctr">
              <a:spAutoFit/>
            </a:bodyPr>
            <a:lstStyle/>
            <a:p>
              <a:pPr algn="l">
                <a:spcBef>
                  <a:spcPts val="200"/>
                </a:spcBef>
              </a:pPr>
              <a:endParaRPr lang="zh-CN" altLang="en-US" sz="1800" dirty="0" err="1" smtClean="0"/>
            </a:p>
          </p:txBody>
        </p:sp>
      </p:grpSp>
      <p:sp>
        <p:nvSpPr>
          <p:cNvPr id="23" name="文本框 22"/>
          <p:cNvSpPr txBox="1"/>
          <p:nvPr/>
        </p:nvSpPr>
        <p:spPr>
          <a:xfrm>
            <a:off x="5212976" y="3989899"/>
            <a:ext cx="3848100" cy="830997"/>
          </a:xfrm>
          <a:prstGeom prst="rect">
            <a:avLst/>
          </a:prstGeom>
          <a:noFill/>
        </p:spPr>
        <p:txBody>
          <a:bodyPr wrap="square" rtlCol="0">
            <a:spAutoFit/>
          </a:bodyPr>
          <a:lstStyle/>
          <a:p>
            <a:pPr algn="l"/>
            <a:r>
              <a:rPr lang="en-US" altLang="zh-CN" sz="2400" dirty="0" smtClean="0">
                <a:latin typeface="Arial Unicode MS" panose="020B0604020202020204" pitchFamily="34" charset="-122"/>
                <a:ea typeface="Arial Unicode MS" panose="020B0604020202020204" pitchFamily="34" charset="-122"/>
                <a:cs typeface="Arial Unicode MS" panose="020B0604020202020204" pitchFamily="34" charset="-122"/>
              </a:rPr>
              <a:t>High temperature or low temperature phase?</a:t>
            </a:r>
          </a:p>
        </p:txBody>
      </p:sp>
      <p:grpSp>
        <p:nvGrpSpPr>
          <p:cNvPr id="24" name="组合 23"/>
          <p:cNvGrpSpPr/>
          <p:nvPr/>
        </p:nvGrpSpPr>
        <p:grpSpPr>
          <a:xfrm>
            <a:off x="2462955" y="5647625"/>
            <a:ext cx="2628998" cy="1240723"/>
            <a:chOff x="319204" y="1143000"/>
            <a:chExt cx="4567427" cy="2679760"/>
          </a:xfrm>
        </p:grpSpPr>
        <p:pic>
          <p:nvPicPr>
            <p:cNvPr id="25" name="图片 24"/>
            <p:cNvPicPr>
              <a:picLocks noChangeAspect="1"/>
            </p:cNvPicPr>
            <p:nvPr/>
          </p:nvPicPr>
          <p:blipFill rotWithShape="1">
            <a:blip r:embed="rId4"/>
            <a:srcRect l="17832" t="7655" r="9950"/>
            <a:stretch/>
          </p:blipFill>
          <p:spPr>
            <a:xfrm>
              <a:off x="319204" y="1219199"/>
              <a:ext cx="4567427" cy="2603561"/>
            </a:xfrm>
            <a:prstGeom prst="rect">
              <a:avLst/>
            </a:prstGeom>
          </p:spPr>
        </p:pic>
        <p:sp>
          <p:nvSpPr>
            <p:cNvPr id="26" name="矩形 25"/>
            <p:cNvSpPr/>
            <p:nvPr/>
          </p:nvSpPr>
          <p:spPr>
            <a:xfrm>
              <a:off x="2438400" y="1143000"/>
              <a:ext cx="1072549" cy="304800"/>
            </a:xfrm>
            <a:prstGeom prst="rect">
              <a:avLst/>
            </a:prstGeom>
            <a:solidFill>
              <a:schemeClr val="bg1"/>
            </a:solidFill>
          </p:spPr>
          <p:txBody>
            <a:bodyPr wrap="square" rtlCol="0" anchor="ctr">
              <a:spAutoFit/>
            </a:bodyPr>
            <a:lstStyle/>
            <a:p>
              <a:pPr algn="l">
                <a:spcBef>
                  <a:spcPts val="200"/>
                </a:spcBef>
              </a:pPr>
              <a:endParaRPr lang="zh-CN" altLang="en-US" sz="1800" dirty="0" err="1" smtClean="0"/>
            </a:p>
          </p:txBody>
        </p:sp>
      </p:grpSp>
      <p:sp>
        <p:nvSpPr>
          <p:cNvPr id="27" name="文本框 26"/>
          <p:cNvSpPr txBox="1"/>
          <p:nvPr/>
        </p:nvSpPr>
        <p:spPr>
          <a:xfrm>
            <a:off x="5346326" y="5778750"/>
            <a:ext cx="3581399" cy="461665"/>
          </a:xfrm>
          <a:prstGeom prst="rect">
            <a:avLst/>
          </a:prstGeom>
          <a:noFill/>
        </p:spPr>
        <p:txBody>
          <a:bodyPr wrap="square" rtlCol="0">
            <a:spAutoFit/>
          </a:bodyPr>
          <a:lstStyle/>
          <a:p>
            <a:pPr algn="l"/>
            <a:r>
              <a:rPr lang="en-US" altLang="zh-CN" sz="2400" dirty="0" err="1" smtClean="0">
                <a:latin typeface="Arial Unicode MS" panose="020B0604020202020204" pitchFamily="34" charset="-122"/>
                <a:ea typeface="Arial Unicode MS" panose="020B0604020202020204" pitchFamily="34" charset="-122"/>
                <a:cs typeface="Arial Unicode MS" panose="020B0604020202020204" pitchFamily="34" charset="-122"/>
              </a:rPr>
              <a:t>EoS</a:t>
            </a:r>
            <a:r>
              <a:rPr lang="en-US" altLang="zh-CN" sz="2400" dirty="0" smtClean="0">
                <a:latin typeface="Arial Unicode MS" panose="020B0604020202020204" pitchFamily="34" charset="-122"/>
                <a:ea typeface="Arial Unicode MS" panose="020B0604020202020204" pitchFamily="34" charset="-122"/>
                <a:cs typeface="Arial Unicode MS" panose="020B0604020202020204" pitchFamily="34" charset="-122"/>
              </a:rPr>
              <a:t> L or EOSQ ?</a:t>
            </a:r>
          </a:p>
        </p:txBody>
      </p:sp>
      <p:pic>
        <p:nvPicPr>
          <p:cNvPr id="28" name="图片 27"/>
          <p:cNvPicPr>
            <a:picLocks noChangeAspect="1"/>
          </p:cNvPicPr>
          <p:nvPr/>
        </p:nvPicPr>
        <p:blipFill rotWithShape="1">
          <a:blip r:embed="rId7"/>
          <a:srcRect l="15776" t="3255" r="11882" b="32360"/>
          <a:stretch/>
        </p:blipFill>
        <p:spPr>
          <a:xfrm>
            <a:off x="145354" y="5402392"/>
            <a:ext cx="1371600" cy="1266351"/>
          </a:xfrm>
          <a:prstGeom prst="rect">
            <a:avLst/>
          </a:prstGeom>
          <a:ln>
            <a:noFill/>
          </a:ln>
          <a:effectLst>
            <a:outerShdw blurRad="292100" dist="139700" dir="2700000" algn="tl" rotWithShape="0">
              <a:srgbClr val="333333">
                <a:alpha val="65000"/>
              </a:srgbClr>
            </a:outerShdw>
          </a:effectLst>
        </p:spPr>
      </p:pic>
      <p:sp>
        <p:nvSpPr>
          <p:cNvPr id="29" name="矩形 28"/>
          <p:cNvSpPr/>
          <p:nvPr/>
        </p:nvSpPr>
        <p:spPr>
          <a:xfrm>
            <a:off x="5382185" y="6217543"/>
            <a:ext cx="4267200" cy="369332"/>
          </a:xfrm>
          <a:prstGeom prst="rect">
            <a:avLst/>
          </a:prstGeom>
        </p:spPr>
        <p:txBody>
          <a:bodyPr wrap="square">
            <a:spAutoFit/>
          </a:bodyPr>
          <a:lstStyle/>
          <a:p>
            <a:pPr algn="l"/>
            <a:r>
              <a:rPr lang="en-US" altLang="zh-CN" sz="1800" dirty="0" err="1"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Pang,et</a:t>
            </a:r>
            <a:r>
              <a:rPr lang="en-US" altLang="zh-CN" sz="1800" dirty="0"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 al Nature </a:t>
            </a:r>
            <a:r>
              <a:rPr lang="en-US" altLang="zh-CN" sz="1800" dirty="0" err="1"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Commun</a:t>
            </a:r>
            <a:r>
              <a:rPr lang="en-US" altLang="zh-CN" sz="1800" dirty="0"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.(2018)</a:t>
            </a:r>
            <a:endParaRPr lang="zh-CN" altLang="en-US" sz="1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2" name="矩形 31"/>
          <p:cNvSpPr/>
          <p:nvPr/>
        </p:nvSpPr>
        <p:spPr>
          <a:xfrm>
            <a:off x="5269708" y="4789520"/>
            <a:ext cx="3874291" cy="646331"/>
          </a:xfrm>
          <a:prstGeom prst="rect">
            <a:avLst/>
          </a:prstGeom>
        </p:spPr>
        <p:txBody>
          <a:bodyPr wrap="square">
            <a:spAutoFit/>
          </a:bodyPr>
          <a:lstStyle/>
          <a:p>
            <a:pPr algn="l"/>
            <a:r>
              <a:rPr lang="en-US" altLang="zh-CN" sz="1800" dirty="0" err="1"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Carrasquilla</a:t>
            </a:r>
            <a:r>
              <a:rPr lang="en-US" altLang="zh-CN" sz="1800" dirty="0"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 &amp; </a:t>
            </a:r>
            <a:r>
              <a:rPr lang="en-US" altLang="zh-CN" sz="1800" dirty="0" err="1"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Melko</a:t>
            </a:r>
            <a:r>
              <a:rPr lang="en-US" altLang="zh-CN" sz="1800" dirty="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 Nature </a:t>
            </a:r>
            <a:r>
              <a:rPr lang="en-US" altLang="zh-CN" sz="1800" dirty="0"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Physics (2017</a:t>
            </a:r>
            <a:r>
              <a:rPr lang="en-US" altLang="zh-CN" sz="1800" dirty="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800" dirty="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33" name="图片 32"/>
          <p:cNvPicPr>
            <a:picLocks noChangeAspect="1"/>
          </p:cNvPicPr>
          <p:nvPr/>
        </p:nvPicPr>
        <p:blipFill>
          <a:blip r:embed="rId8"/>
          <a:stretch>
            <a:fillRect/>
          </a:stretch>
        </p:blipFill>
        <p:spPr>
          <a:xfrm>
            <a:off x="148167" y="2339268"/>
            <a:ext cx="1416513" cy="1356103"/>
          </a:xfrm>
          <a:prstGeom prst="rect">
            <a:avLst/>
          </a:prstGeom>
          <a:ln>
            <a:noFill/>
          </a:ln>
          <a:effectLst>
            <a:outerShdw blurRad="292100" dist="139700" dir="2700000" algn="tl" rotWithShape="0">
              <a:srgbClr val="333333">
                <a:alpha val="65000"/>
              </a:srgbClr>
            </a:outerShdw>
          </a:effectLst>
        </p:spPr>
      </p:pic>
      <p:sp>
        <p:nvSpPr>
          <p:cNvPr id="35" name="矩形 34"/>
          <p:cNvSpPr/>
          <p:nvPr/>
        </p:nvSpPr>
        <p:spPr>
          <a:xfrm>
            <a:off x="5183841" y="3102689"/>
            <a:ext cx="5158070" cy="369332"/>
          </a:xfrm>
          <a:prstGeom prst="rect">
            <a:avLst/>
          </a:prstGeom>
        </p:spPr>
        <p:txBody>
          <a:bodyPr wrap="square">
            <a:spAutoFit/>
          </a:bodyPr>
          <a:lstStyle/>
          <a:p>
            <a:pPr algn="l"/>
            <a:r>
              <a:rPr lang="en-US" altLang="zh-CN" sz="1800" dirty="0" err="1"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P.Baldi,et</a:t>
            </a:r>
            <a:r>
              <a:rPr lang="en-US" altLang="zh-CN" sz="1800" dirty="0"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sz="1800" dirty="0" err="1"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al,N</a:t>
            </a:r>
            <a:r>
              <a:rPr lang="fr-FR" altLang="zh-CN" sz="1800" dirty="0"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ature Commun.(</a:t>
            </a:r>
            <a:r>
              <a:rPr lang="fr-FR" altLang="zh-CN" sz="1800" dirty="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2014</a:t>
            </a:r>
            <a:r>
              <a:rPr lang="fr-FR" altLang="zh-CN" sz="1800" dirty="0" smtClean="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800" dirty="0">
              <a:solidFill>
                <a:srgbClr val="CC00CC"/>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6" name="矩形 35"/>
          <p:cNvSpPr/>
          <p:nvPr/>
        </p:nvSpPr>
        <p:spPr>
          <a:xfrm>
            <a:off x="47756" y="578671"/>
            <a:ext cx="2773516" cy="461665"/>
          </a:xfrm>
          <a:prstGeom prst="rect">
            <a:avLst/>
          </a:prstGeom>
        </p:spPr>
        <p:txBody>
          <a:bodyPr wrap="none">
            <a:spAutoFit/>
          </a:bodyPr>
          <a:lstStyle/>
          <a:p>
            <a:r>
              <a:rPr lang="en-US" altLang="zh-CN" sz="2400" b="1" u="sng" dirty="0" smtClean="0"/>
              <a:t>Image classification</a:t>
            </a:r>
            <a:endParaRPr lang="zh-CN" altLang="en-US" sz="2400" u="sng" dirty="0"/>
          </a:p>
        </p:txBody>
      </p:sp>
      <p:pic>
        <p:nvPicPr>
          <p:cNvPr id="42" name="图片 41"/>
          <p:cNvPicPr>
            <a:picLocks noChangeAspect="1"/>
          </p:cNvPicPr>
          <p:nvPr/>
        </p:nvPicPr>
        <p:blipFill rotWithShape="1">
          <a:blip r:embed="rId7"/>
          <a:srcRect l="15776" t="3255" r="11882" b="32360"/>
          <a:stretch/>
        </p:blipFill>
        <p:spPr>
          <a:xfrm>
            <a:off x="751001" y="5505303"/>
            <a:ext cx="1371600" cy="1266351"/>
          </a:xfrm>
          <a:prstGeom prst="rect">
            <a:avLst/>
          </a:prstGeom>
          <a:ln>
            <a:noFill/>
          </a:ln>
          <a:effectLst>
            <a:outerShdw blurRad="292100" dist="139700" dir="2700000" algn="tl" rotWithShape="0">
              <a:srgbClr val="333333">
                <a:alpha val="65000"/>
              </a:srgbClr>
            </a:outerShdw>
          </a:effectLst>
        </p:spPr>
      </p:pic>
      <p:pic>
        <p:nvPicPr>
          <p:cNvPr id="43" name="图片 42"/>
          <p:cNvPicPr>
            <a:picLocks noChangeAspect="1"/>
          </p:cNvPicPr>
          <p:nvPr/>
        </p:nvPicPr>
        <p:blipFill>
          <a:blip r:embed="rId8"/>
          <a:stretch>
            <a:fillRect/>
          </a:stretch>
        </p:blipFill>
        <p:spPr>
          <a:xfrm>
            <a:off x="726258" y="2431846"/>
            <a:ext cx="1396344" cy="1336794"/>
          </a:xfrm>
          <a:prstGeom prst="rect">
            <a:avLst/>
          </a:prstGeom>
          <a:ln>
            <a:noFill/>
          </a:ln>
          <a:effectLst>
            <a:outerShdw blurRad="292100" dist="139700" dir="2700000" algn="tl" rotWithShape="0">
              <a:srgbClr val="333333">
                <a:alpha val="65000"/>
              </a:srgbClr>
            </a:outerShdw>
          </a:effectLst>
        </p:spPr>
      </p:pic>
      <p:pic>
        <p:nvPicPr>
          <p:cNvPr id="45" name="图片 44"/>
          <p:cNvPicPr>
            <a:picLocks noChangeAspect="1"/>
          </p:cNvPicPr>
          <p:nvPr/>
        </p:nvPicPr>
        <p:blipFill rotWithShape="1">
          <a:blip r:embed="rId9"/>
          <a:srcRect l="75412" t="34704"/>
          <a:stretch/>
        </p:blipFill>
        <p:spPr>
          <a:xfrm>
            <a:off x="726257" y="3969469"/>
            <a:ext cx="1478832" cy="13260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51957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3"/>
          <a:stretch>
            <a:fillRect/>
          </a:stretch>
        </p:blipFill>
        <p:spPr>
          <a:xfrm>
            <a:off x="1447798" y="1431386"/>
            <a:ext cx="1524000" cy="1119626"/>
          </a:xfrm>
          <a:prstGeom prst="rect">
            <a:avLst/>
          </a:prstGeom>
        </p:spPr>
      </p:pic>
      <p:sp>
        <p:nvSpPr>
          <p:cNvPr id="5" name="文本框 4"/>
          <p:cNvSpPr txBox="1"/>
          <p:nvPr/>
        </p:nvSpPr>
        <p:spPr>
          <a:xfrm>
            <a:off x="0" y="0"/>
            <a:ext cx="4953000" cy="461665"/>
          </a:xfrm>
          <a:prstGeom prst="rect">
            <a:avLst/>
          </a:prstGeom>
          <a:solidFill>
            <a:schemeClr val="accent5">
              <a:lumMod val="20000"/>
              <a:lumOff val="80000"/>
            </a:schemeClr>
          </a:solidFill>
          <a:ln>
            <a:solidFill>
              <a:schemeClr val="accent6">
                <a:lumMod val="20000"/>
                <a:lumOff val="80000"/>
              </a:schemeClr>
            </a:solidFill>
          </a:ln>
        </p:spPr>
        <p:txBody>
          <a:bodyPr wrap="square" rtlCol="0">
            <a:spAutoFit/>
          </a:bodyPr>
          <a:lstStyle/>
          <a:p>
            <a:pPr algn="l"/>
            <a:r>
              <a:rPr lang="en-US" altLang="zh-CN" sz="2400" b="1" dirty="0" smtClean="0">
                <a:solidFill>
                  <a:srgbClr val="339933"/>
                </a:solidFill>
                <a:latin typeface="Arial Unicode MS" panose="020B0604020202020204" pitchFamily="34" charset="-122"/>
                <a:ea typeface="Arial Unicode MS" panose="020B0604020202020204" pitchFamily="34" charset="-122"/>
                <a:cs typeface="Arial Unicode MS" panose="020B0604020202020204" pitchFamily="34" charset="-122"/>
              </a:rPr>
              <a:t> Deep learning can do more … …</a:t>
            </a:r>
          </a:p>
        </p:txBody>
      </p:sp>
      <p:pic>
        <p:nvPicPr>
          <p:cNvPr id="6" name="图片 5"/>
          <p:cNvPicPr>
            <a:picLocks noChangeAspect="1"/>
          </p:cNvPicPr>
          <p:nvPr/>
        </p:nvPicPr>
        <p:blipFill>
          <a:blip r:embed="rId4"/>
          <a:stretch>
            <a:fillRect/>
          </a:stretch>
        </p:blipFill>
        <p:spPr>
          <a:xfrm>
            <a:off x="135932" y="3834219"/>
            <a:ext cx="9008068" cy="2038953"/>
          </a:xfrm>
          <a:prstGeom prst="rect">
            <a:avLst/>
          </a:prstGeom>
        </p:spPr>
      </p:pic>
      <p:pic>
        <p:nvPicPr>
          <p:cNvPr id="7" name="图片 6"/>
          <p:cNvPicPr>
            <a:picLocks noChangeAspect="1"/>
          </p:cNvPicPr>
          <p:nvPr/>
        </p:nvPicPr>
        <p:blipFill>
          <a:blip r:embed="rId5"/>
          <a:stretch>
            <a:fillRect/>
          </a:stretch>
        </p:blipFill>
        <p:spPr>
          <a:xfrm>
            <a:off x="3143581" y="3436675"/>
            <a:ext cx="3618837" cy="307654"/>
          </a:xfrm>
          <a:prstGeom prst="rect">
            <a:avLst/>
          </a:prstGeom>
        </p:spPr>
      </p:pic>
      <p:pic>
        <p:nvPicPr>
          <p:cNvPr id="8" name="图片 7"/>
          <p:cNvPicPr>
            <a:picLocks noChangeAspect="1"/>
          </p:cNvPicPr>
          <p:nvPr/>
        </p:nvPicPr>
        <p:blipFill>
          <a:blip r:embed="rId6"/>
          <a:stretch>
            <a:fillRect/>
          </a:stretch>
        </p:blipFill>
        <p:spPr>
          <a:xfrm>
            <a:off x="6934200" y="3474352"/>
            <a:ext cx="1979873" cy="205923"/>
          </a:xfrm>
          <a:prstGeom prst="rect">
            <a:avLst/>
          </a:prstGeom>
        </p:spPr>
      </p:pic>
      <p:sp>
        <p:nvSpPr>
          <p:cNvPr id="11" name="矩形 10"/>
          <p:cNvSpPr/>
          <p:nvPr/>
        </p:nvSpPr>
        <p:spPr>
          <a:xfrm>
            <a:off x="206112" y="3240168"/>
            <a:ext cx="2483372" cy="461665"/>
          </a:xfrm>
          <a:prstGeom prst="rect">
            <a:avLst/>
          </a:prstGeom>
        </p:spPr>
        <p:txBody>
          <a:bodyPr wrap="none">
            <a:spAutoFit/>
          </a:bodyPr>
          <a:lstStyle/>
          <a:p>
            <a:r>
              <a:rPr lang="en-US" altLang="zh-CN" sz="2400" b="1" u="sng" dirty="0" smtClean="0">
                <a:solidFill>
                  <a:schemeClr val="accent6"/>
                </a:solidFill>
              </a:rPr>
              <a:t>Image </a:t>
            </a:r>
            <a:r>
              <a:rPr lang="en-US" altLang="zh-CN" sz="2400" b="1" u="sng" dirty="0">
                <a:solidFill>
                  <a:schemeClr val="accent6"/>
                </a:solidFill>
              </a:rPr>
              <a:t>generation</a:t>
            </a:r>
            <a:endParaRPr lang="zh-CN" altLang="en-US" sz="2400" u="sng" dirty="0">
              <a:solidFill>
                <a:schemeClr val="accent6"/>
              </a:solidFill>
            </a:endParaRPr>
          </a:p>
        </p:txBody>
      </p:sp>
      <p:grpSp>
        <p:nvGrpSpPr>
          <p:cNvPr id="14" name="组合 13"/>
          <p:cNvGrpSpPr/>
          <p:nvPr/>
        </p:nvGrpSpPr>
        <p:grpSpPr>
          <a:xfrm>
            <a:off x="3223541" y="1237893"/>
            <a:ext cx="2819401" cy="1506612"/>
            <a:chOff x="319204" y="1143000"/>
            <a:chExt cx="4567427" cy="2679760"/>
          </a:xfrm>
        </p:grpSpPr>
        <p:pic>
          <p:nvPicPr>
            <p:cNvPr id="16" name="图片 15"/>
            <p:cNvPicPr>
              <a:picLocks noChangeAspect="1"/>
            </p:cNvPicPr>
            <p:nvPr/>
          </p:nvPicPr>
          <p:blipFill rotWithShape="1">
            <a:blip r:embed="rId7"/>
            <a:srcRect l="17832" t="7655" r="9950"/>
            <a:stretch/>
          </p:blipFill>
          <p:spPr>
            <a:xfrm>
              <a:off x="319204" y="1219199"/>
              <a:ext cx="4567427" cy="2603561"/>
            </a:xfrm>
            <a:prstGeom prst="rect">
              <a:avLst/>
            </a:prstGeom>
          </p:spPr>
        </p:pic>
        <p:sp>
          <p:nvSpPr>
            <p:cNvPr id="17" name="矩形 16"/>
            <p:cNvSpPr/>
            <p:nvPr/>
          </p:nvSpPr>
          <p:spPr>
            <a:xfrm>
              <a:off x="2438400" y="1143000"/>
              <a:ext cx="1072549" cy="304800"/>
            </a:xfrm>
            <a:prstGeom prst="rect">
              <a:avLst/>
            </a:prstGeom>
            <a:solidFill>
              <a:schemeClr val="bg1"/>
            </a:solidFill>
          </p:spPr>
          <p:txBody>
            <a:bodyPr wrap="square" rtlCol="0" anchor="ctr">
              <a:spAutoFit/>
            </a:bodyPr>
            <a:lstStyle/>
            <a:p>
              <a:pPr algn="l">
                <a:spcBef>
                  <a:spcPts val="200"/>
                </a:spcBef>
              </a:pPr>
              <a:endParaRPr lang="zh-CN" altLang="en-US" sz="1800" dirty="0" err="1" smtClean="0"/>
            </a:p>
          </p:txBody>
        </p:sp>
      </p:grpSp>
      <p:pic>
        <p:nvPicPr>
          <p:cNvPr id="18" name="图片 17"/>
          <p:cNvPicPr>
            <a:picLocks noChangeAspect="1"/>
          </p:cNvPicPr>
          <p:nvPr/>
        </p:nvPicPr>
        <p:blipFill>
          <a:blip r:embed="rId8"/>
          <a:stretch>
            <a:fillRect/>
          </a:stretch>
        </p:blipFill>
        <p:spPr>
          <a:xfrm>
            <a:off x="504521" y="1150614"/>
            <a:ext cx="1467051" cy="1119833"/>
          </a:xfrm>
          <a:prstGeom prst="rect">
            <a:avLst/>
          </a:prstGeom>
        </p:spPr>
      </p:pic>
      <p:sp>
        <p:nvSpPr>
          <p:cNvPr id="19" name="文本框 18"/>
          <p:cNvSpPr txBox="1"/>
          <p:nvPr/>
        </p:nvSpPr>
        <p:spPr>
          <a:xfrm>
            <a:off x="6477000" y="1709233"/>
            <a:ext cx="2133600" cy="461665"/>
          </a:xfrm>
          <a:prstGeom prst="rect">
            <a:avLst/>
          </a:prstGeom>
          <a:noFill/>
        </p:spPr>
        <p:txBody>
          <a:bodyPr wrap="square" rtlCol="0">
            <a:spAutoFit/>
          </a:bodyPr>
          <a:lstStyle/>
          <a:p>
            <a:pPr algn="l"/>
            <a:r>
              <a:rPr lang="en-US" altLang="zh-CN" sz="2400" dirty="0" smtClean="0">
                <a:latin typeface="Arial Unicode MS" panose="020B0604020202020204" pitchFamily="34" charset="-122"/>
                <a:ea typeface="Arial Unicode MS" panose="020B0604020202020204" pitchFamily="34" charset="-122"/>
                <a:cs typeface="Arial Unicode MS" panose="020B0604020202020204" pitchFamily="34" charset="-122"/>
              </a:rPr>
              <a:t>Dog or Cat ?</a:t>
            </a:r>
          </a:p>
        </p:txBody>
      </p:sp>
      <p:sp>
        <p:nvSpPr>
          <p:cNvPr id="20" name="矩形 19"/>
          <p:cNvSpPr/>
          <p:nvPr/>
        </p:nvSpPr>
        <p:spPr>
          <a:xfrm>
            <a:off x="135932" y="649536"/>
            <a:ext cx="2773516" cy="461665"/>
          </a:xfrm>
          <a:prstGeom prst="rect">
            <a:avLst/>
          </a:prstGeom>
        </p:spPr>
        <p:txBody>
          <a:bodyPr wrap="none">
            <a:spAutoFit/>
          </a:bodyPr>
          <a:lstStyle/>
          <a:p>
            <a:r>
              <a:rPr lang="en-US" altLang="zh-CN" sz="2400" b="1" u="sng" dirty="0" smtClean="0"/>
              <a:t>Image classification</a:t>
            </a:r>
            <a:endParaRPr lang="zh-CN" altLang="en-US" sz="2400" u="sng" dirty="0"/>
          </a:p>
        </p:txBody>
      </p:sp>
      <p:sp>
        <p:nvSpPr>
          <p:cNvPr id="2" name="矩形 1"/>
          <p:cNvSpPr/>
          <p:nvPr/>
        </p:nvSpPr>
        <p:spPr>
          <a:xfrm>
            <a:off x="215077" y="3744329"/>
            <a:ext cx="927923" cy="2199271"/>
          </a:xfrm>
          <a:prstGeom prst="rect">
            <a:avLst/>
          </a:prstGeom>
        </p:spPr>
        <p:txBody>
          <a:bodyPr wrap="square" rtlCol="0" anchor="ctr">
            <a:spAutoFit/>
          </a:bodyPr>
          <a:lstStyle/>
          <a:p>
            <a:pPr algn="l">
              <a:spcBef>
                <a:spcPts val="200"/>
              </a:spcBef>
            </a:pPr>
            <a:endParaRPr lang="zh-CN" altLang="en-US" sz="1800" dirty="0" err="1" smtClean="0"/>
          </a:p>
        </p:txBody>
      </p:sp>
      <p:sp>
        <p:nvSpPr>
          <p:cNvPr id="3" name="矩形 2"/>
          <p:cNvSpPr/>
          <p:nvPr/>
        </p:nvSpPr>
        <p:spPr>
          <a:xfrm>
            <a:off x="98422" y="3789650"/>
            <a:ext cx="1004123" cy="2305821"/>
          </a:xfrm>
          <a:prstGeom prst="rect">
            <a:avLst/>
          </a:prstGeom>
          <a:ln w="38100">
            <a:solidFill>
              <a:schemeClr val="accent5">
                <a:lumMod val="50000"/>
              </a:schemeClr>
            </a:solidFill>
          </a:ln>
        </p:spPr>
        <p:txBody>
          <a:bodyPr wrap="square" rtlCol="0" anchor="ctr">
            <a:spAutoFit/>
          </a:bodyPr>
          <a:lstStyle/>
          <a:p>
            <a:pPr algn="l">
              <a:spcBef>
                <a:spcPts val="200"/>
              </a:spcBef>
            </a:pPr>
            <a:endParaRPr lang="zh-CN" altLang="en-US" sz="1800" dirty="0" err="1" smtClean="0"/>
          </a:p>
        </p:txBody>
      </p:sp>
      <p:sp>
        <p:nvSpPr>
          <p:cNvPr id="22" name="矩形 21"/>
          <p:cNvSpPr/>
          <p:nvPr/>
        </p:nvSpPr>
        <p:spPr>
          <a:xfrm>
            <a:off x="5029200" y="4307953"/>
            <a:ext cx="927923" cy="2199271"/>
          </a:xfrm>
          <a:prstGeom prst="rect">
            <a:avLst/>
          </a:prstGeom>
        </p:spPr>
        <p:txBody>
          <a:bodyPr wrap="square" rtlCol="0" anchor="ctr">
            <a:spAutoFit/>
          </a:bodyPr>
          <a:lstStyle/>
          <a:p>
            <a:pPr algn="l">
              <a:spcBef>
                <a:spcPts val="200"/>
              </a:spcBef>
            </a:pPr>
            <a:endParaRPr lang="zh-CN" altLang="en-US" sz="1800" dirty="0" err="1" smtClean="0"/>
          </a:p>
        </p:txBody>
      </p:sp>
      <p:sp>
        <p:nvSpPr>
          <p:cNvPr id="23" name="矩形 22"/>
          <p:cNvSpPr/>
          <p:nvPr/>
        </p:nvSpPr>
        <p:spPr>
          <a:xfrm>
            <a:off x="8001000" y="3746128"/>
            <a:ext cx="1004123" cy="2305821"/>
          </a:xfrm>
          <a:prstGeom prst="rect">
            <a:avLst/>
          </a:prstGeom>
          <a:ln w="38100">
            <a:solidFill>
              <a:schemeClr val="accent5">
                <a:lumMod val="50000"/>
              </a:schemeClr>
            </a:solidFill>
          </a:ln>
        </p:spPr>
        <p:txBody>
          <a:bodyPr wrap="square" rtlCol="0" anchor="ctr">
            <a:spAutoFit/>
          </a:bodyPr>
          <a:lstStyle/>
          <a:p>
            <a:pPr algn="l">
              <a:spcBef>
                <a:spcPts val="200"/>
              </a:spcBef>
            </a:pPr>
            <a:endParaRPr lang="zh-CN" altLang="en-US" sz="1800" dirty="0" err="1" smtClean="0"/>
          </a:p>
        </p:txBody>
      </p:sp>
      <p:sp>
        <p:nvSpPr>
          <p:cNvPr id="24" name="右箭头 23"/>
          <p:cNvSpPr/>
          <p:nvPr/>
        </p:nvSpPr>
        <p:spPr>
          <a:xfrm>
            <a:off x="1591966" y="5732764"/>
            <a:ext cx="6096000"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spTree>
    <p:extLst>
      <p:ext uri="{BB962C8B-B14F-4D97-AF65-F5344CB8AC3E}">
        <p14:creationId xmlns:p14="http://schemas.microsoft.com/office/powerpoint/2010/main" val="24567748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srcRect l="88973" t="65214" r="3143" b="4309"/>
          <a:stretch/>
        </p:blipFill>
        <p:spPr>
          <a:xfrm>
            <a:off x="1917110" y="1019233"/>
            <a:ext cx="1172651" cy="959395"/>
          </a:xfrm>
          <a:prstGeom prst="rect">
            <a:avLst/>
          </a:prstGeom>
        </p:spPr>
      </p:pic>
      <p:sp>
        <p:nvSpPr>
          <p:cNvPr id="9" name="矩形 8"/>
          <p:cNvSpPr/>
          <p:nvPr/>
        </p:nvSpPr>
        <p:spPr>
          <a:xfrm>
            <a:off x="153976" y="6150114"/>
            <a:ext cx="8913823" cy="707886"/>
          </a:xfrm>
          <a:prstGeom prst="rect">
            <a:avLst/>
          </a:prstGeom>
          <a:solidFill>
            <a:srgbClr val="FFFF99"/>
          </a:solidFill>
          <a:ln>
            <a:solidFill>
              <a:srgbClr val="FFCCCC"/>
            </a:solidFill>
          </a:ln>
        </p:spPr>
        <p:txBody>
          <a:bodyPr wrap="square">
            <a:spAutoFit/>
          </a:bodyPr>
          <a:lstStyle/>
          <a:p>
            <a:pPr algn="l"/>
            <a:r>
              <a:rPr lang="en-US" altLang="zh-CN" dirty="0" smtClean="0">
                <a:solidFill>
                  <a:srgbClr val="C00000"/>
                </a:solidFill>
                <a:latin typeface="Calibri" panose="020F0502020204030204" pitchFamily="34" charset="0"/>
              </a:rPr>
              <a:t>For the non-linear hydro system, can the “</a:t>
            </a:r>
            <a:r>
              <a:rPr lang="en-US" altLang="zh-CN" b="1" dirty="0" smtClean="0">
                <a:solidFill>
                  <a:srgbClr val="C00000"/>
                </a:solidFill>
                <a:latin typeface="Calibri-Bold"/>
              </a:rPr>
              <a:t>Black-box</a:t>
            </a:r>
            <a:r>
              <a:rPr lang="en-US" altLang="zh-CN" dirty="0" smtClean="0">
                <a:solidFill>
                  <a:srgbClr val="C00000"/>
                </a:solidFill>
                <a:latin typeface="Calibri" panose="020F0502020204030204" pitchFamily="34" charset="0"/>
              </a:rPr>
              <a:t>” network could learn </a:t>
            </a:r>
            <a:r>
              <a:rPr lang="en-US" altLang="zh-CN" dirty="0">
                <a:solidFill>
                  <a:srgbClr val="C00000"/>
                </a:solidFill>
                <a:latin typeface="Calibri" panose="020F0502020204030204" pitchFamily="34" charset="0"/>
              </a:rPr>
              <a:t>patterns </a:t>
            </a:r>
            <a:r>
              <a:rPr lang="en-US" altLang="zh-CN" dirty="0" smtClean="0">
                <a:solidFill>
                  <a:srgbClr val="C00000"/>
                </a:solidFill>
                <a:latin typeface="Calibri" panose="020F0502020204030204" pitchFamily="34" charset="0"/>
              </a:rPr>
              <a:t>solely from data </a:t>
            </a:r>
            <a:r>
              <a:rPr lang="en-US" altLang="zh-CN" dirty="0">
                <a:solidFill>
                  <a:srgbClr val="C00000"/>
                </a:solidFill>
                <a:latin typeface="Calibri" panose="020F0502020204030204" pitchFamily="34" charset="0"/>
              </a:rPr>
              <a:t>without relying </a:t>
            </a:r>
            <a:r>
              <a:rPr lang="en-US" altLang="zh-CN" dirty="0" smtClean="0">
                <a:solidFill>
                  <a:srgbClr val="C00000"/>
                </a:solidFill>
                <a:latin typeface="Calibri" panose="020F0502020204030204" pitchFamily="34" charset="0"/>
              </a:rPr>
              <a:t>on scientific knowledge</a:t>
            </a:r>
            <a:r>
              <a:rPr lang="en-US" altLang="zh-CN" dirty="0">
                <a:solidFill>
                  <a:srgbClr val="C00000"/>
                </a:solidFill>
                <a:latin typeface="Calibri" panose="020F0502020204030204" pitchFamily="34" charset="0"/>
              </a:rPr>
              <a:t>?</a:t>
            </a:r>
            <a:r>
              <a:rPr lang="en-US" altLang="zh-CN" dirty="0" smtClean="0">
                <a:solidFill>
                  <a:srgbClr val="C00000"/>
                </a:solidFill>
                <a:latin typeface="Calibri" panose="020F0502020204030204" pitchFamily="34" charset="0"/>
              </a:rPr>
              <a:t> </a:t>
            </a:r>
            <a:r>
              <a:rPr lang="en-US" altLang="zh-CN" dirty="0" smtClean="0">
                <a:solidFill>
                  <a:schemeClr val="bg1">
                    <a:lumMod val="50000"/>
                  </a:schemeClr>
                </a:solidFill>
                <a:latin typeface="Calibri" panose="020F0502020204030204" pitchFamily="34" charset="0"/>
              </a:rPr>
              <a:t>( conservation laws)</a:t>
            </a:r>
            <a:endParaRPr lang="zh-CN" altLang="en-US" dirty="0">
              <a:solidFill>
                <a:schemeClr val="bg1">
                  <a:lumMod val="50000"/>
                </a:schemeClr>
              </a:solidFill>
            </a:endParaRPr>
          </a:p>
        </p:txBody>
      </p:sp>
      <p:sp>
        <p:nvSpPr>
          <p:cNvPr id="10" name="文本框 9"/>
          <p:cNvSpPr txBox="1"/>
          <p:nvPr/>
        </p:nvSpPr>
        <p:spPr>
          <a:xfrm>
            <a:off x="304800" y="2447309"/>
            <a:ext cx="9144000" cy="738664"/>
          </a:xfrm>
          <a:prstGeom prst="rect">
            <a:avLst/>
          </a:prstGeom>
          <a:noFill/>
        </p:spPr>
        <p:txBody>
          <a:bodyPr wrap="square" rtlCol="0">
            <a:spAutoFit/>
          </a:bodyPr>
          <a:lstStyle/>
          <a:p>
            <a:pPr algn="l"/>
            <a:r>
              <a:rPr lang="en-US" altLang="zh-CN" sz="2400" b="1" u="sng" dirty="0" smtClean="0">
                <a:solidFill>
                  <a:schemeClr val="accent6"/>
                </a:solidFill>
              </a:rPr>
              <a:t>For hydrodynamics</a:t>
            </a:r>
            <a:r>
              <a:rPr lang="en-US" altLang="zh-CN" sz="2400" b="1" dirty="0">
                <a:solidFill>
                  <a:schemeClr val="accent6"/>
                </a:solidFill>
              </a:rPr>
              <a:t>  </a:t>
            </a:r>
            <a:r>
              <a:rPr lang="en-US" altLang="zh-CN" sz="1800" b="1" dirty="0" smtClean="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can we use deep learning to learn/predict the pattern transform between initial and final profiles? </a:t>
            </a:r>
            <a:endParaRPr lang="en-US" altLang="zh-CN" sz="1800" b="1" u="sng" dirty="0" smtClean="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矩形 10"/>
          <p:cNvSpPr/>
          <p:nvPr/>
        </p:nvSpPr>
        <p:spPr>
          <a:xfrm>
            <a:off x="534496" y="334997"/>
            <a:ext cx="2483372" cy="461665"/>
          </a:xfrm>
          <a:prstGeom prst="rect">
            <a:avLst/>
          </a:prstGeom>
        </p:spPr>
        <p:txBody>
          <a:bodyPr wrap="none">
            <a:spAutoFit/>
          </a:bodyPr>
          <a:lstStyle/>
          <a:p>
            <a:r>
              <a:rPr lang="en-US" altLang="zh-CN" sz="2400" b="1" u="sng" dirty="0" smtClean="0">
                <a:solidFill>
                  <a:schemeClr val="accent6"/>
                </a:solidFill>
              </a:rPr>
              <a:t>Image </a:t>
            </a:r>
            <a:r>
              <a:rPr lang="en-US" altLang="zh-CN" sz="2400" b="1" u="sng" dirty="0">
                <a:solidFill>
                  <a:schemeClr val="accent6"/>
                </a:solidFill>
              </a:rPr>
              <a:t>generation</a:t>
            </a:r>
            <a:endParaRPr lang="zh-CN" altLang="en-US" sz="2400" u="sng" dirty="0">
              <a:solidFill>
                <a:schemeClr val="accent6"/>
              </a:solidFill>
            </a:endParaRPr>
          </a:p>
        </p:txBody>
      </p:sp>
      <p:sp>
        <p:nvSpPr>
          <p:cNvPr id="2" name="文本框 1"/>
          <p:cNvSpPr txBox="1"/>
          <p:nvPr/>
        </p:nvSpPr>
        <p:spPr>
          <a:xfrm>
            <a:off x="549594" y="3222412"/>
            <a:ext cx="5486400" cy="707886"/>
          </a:xfrm>
          <a:prstGeom prst="rect">
            <a:avLst/>
          </a:prstGeom>
          <a:noFill/>
        </p:spPr>
        <p:txBody>
          <a:bodyPr wrap="square" rtlCol="0">
            <a:spAutoFit/>
          </a:bodyPr>
          <a:lstStyle/>
          <a:p>
            <a:pPr algn="l"/>
            <a:r>
              <a:rPr lang="en-US" altLang="zh-CN" b="1" dirty="0" smtClean="0"/>
              <a:t>Initial energy density profiles     </a:t>
            </a:r>
          </a:p>
          <a:p>
            <a:pPr algn="l"/>
            <a:r>
              <a:rPr lang="en-US" altLang="zh-CN" b="1" dirty="0" smtClean="0"/>
              <a:t>-------- &gt;   final energy density velocity profiles  </a:t>
            </a:r>
            <a:endParaRPr lang="zh-CN" altLang="en-US" b="1" dirty="0"/>
          </a:p>
        </p:txBody>
      </p:sp>
      <p:sp>
        <p:nvSpPr>
          <p:cNvPr id="12" name="文本框 11"/>
          <p:cNvSpPr txBox="1"/>
          <p:nvPr/>
        </p:nvSpPr>
        <p:spPr>
          <a:xfrm>
            <a:off x="563116" y="4128375"/>
            <a:ext cx="5486400" cy="707886"/>
          </a:xfrm>
          <a:prstGeom prst="rect">
            <a:avLst/>
          </a:prstGeom>
          <a:noFill/>
        </p:spPr>
        <p:txBody>
          <a:bodyPr wrap="square" rtlCol="0">
            <a:spAutoFit/>
          </a:bodyPr>
          <a:lstStyle/>
          <a:p>
            <a:pPr algn="l"/>
            <a:r>
              <a:rPr lang="en-US" altLang="zh-CN" b="1" dirty="0" smtClean="0"/>
              <a:t>Initial energy density profiles     </a:t>
            </a:r>
          </a:p>
          <a:p>
            <a:pPr algn="l"/>
            <a:r>
              <a:rPr lang="en-US" altLang="zh-CN" b="1" dirty="0"/>
              <a:t> </a:t>
            </a:r>
            <a:r>
              <a:rPr lang="en-US" altLang="zh-CN" b="1" dirty="0" smtClean="0"/>
              <a:t>        -------- &gt;   final particle profiles  </a:t>
            </a:r>
            <a:endParaRPr lang="zh-CN" altLang="en-US" b="1" dirty="0"/>
          </a:p>
        </p:txBody>
      </p:sp>
      <p:sp>
        <p:nvSpPr>
          <p:cNvPr id="13" name="文本框 12"/>
          <p:cNvSpPr txBox="1"/>
          <p:nvPr/>
        </p:nvSpPr>
        <p:spPr>
          <a:xfrm>
            <a:off x="534496" y="5042391"/>
            <a:ext cx="6096000" cy="707886"/>
          </a:xfrm>
          <a:prstGeom prst="rect">
            <a:avLst/>
          </a:prstGeom>
          <a:noFill/>
        </p:spPr>
        <p:txBody>
          <a:bodyPr wrap="square" rtlCol="0">
            <a:spAutoFit/>
          </a:bodyPr>
          <a:lstStyle/>
          <a:p>
            <a:pPr algn="l"/>
            <a:r>
              <a:rPr lang="en-US" altLang="zh-CN" b="1" dirty="0" smtClean="0"/>
              <a:t> Final </a:t>
            </a:r>
            <a:r>
              <a:rPr lang="en-US" altLang="zh-CN" b="1" dirty="0"/>
              <a:t>particle profiles</a:t>
            </a:r>
            <a:endParaRPr lang="en-US" altLang="zh-CN" b="1" dirty="0" smtClean="0"/>
          </a:p>
          <a:p>
            <a:pPr algn="l"/>
            <a:r>
              <a:rPr lang="en-US" altLang="zh-CN" b="1" dirty="0"/>
              <a:t> </a:t>
            </a:r>
            <a:r>
              <a:rPr lang="en-US" altLang="zh-CN" b="1" dirty="0" smtClean="0"/>
              <a:t>        -------- &gt;   Initial </a:t>
            </a:r>
            <a:r>
              <a:rPr lang="en-US" altLang="zh-CN" b="1" dirty="0"/>
              <a:t>energy density </a:t>
            </a:r>
            <a:r>
              <a:rPr lang="en-US" altLang="zh-CN" b="1" dirty="0" smtClean="0"/>
              <a:t>profiles  </a:t>
            </a:r>
            <a:endParaRPr lang="zh-CN" altLang="en-US" b="1" dirty="0"/>
          </a:p>
        </p:txBody>
      </p:sp>
      <p:pic>
        <p:nvPicPr>
          <p:cNvPr id="15" name="图片 14"/>
          <p:cNvPicPr>
            <a:picLocks noChangeAspect="1"/>
          </p:cNvPicPr>
          <p:nvPr/>
        </p:nvPicPr>
        <p:blipFill rotWithShape="1">
          <a:blip r:embed="rId4"/>
          <a:srcRect l="7510" t="34515" r="72064" b="10265"/>
          <a:stretch/>
        </p:blipFill>
        <p:spPr>
          <a:xfrm>
            <a:off x="5697490" y="3086146"/>
            <a:ext cx="938450" cy="875888"/>
          </a:xfrm>
          <a:prstGeom prst="rect">
            <a:avLst/>
          </a:prstGeom>
        </p:spPr>
      </p:pic>
      <p:pic>
        <p:nvPicPr>
          <p:cNvPr id="16" name="图片 15"/>
          <p:cNvPicPr>
            <a:picLocks noChangeAspect="1"/>
          </p:cNvPicPr>
          <p:nvPr/>
        </p:nvPicPr>
        <p:blipFill rotWithShape="1">
          <a:blip r:embed="rId4"/>
          <a:srcRect l="75286" t="41937" r="11683" b="20320"/>
          <a:stretch/>
        </p:blipFill>
        <p:spPr>
          <a:xfrm>
            <a:off x="7432070" y="3061402"/>
            <a:ext cx="883275" cy="883276"/>
          </a:xfrm>
          <a:prstGeom prst="rect">
            <a:avLst/>
          </a:prstGeom>
        </p:spPr>
      </p:pic>
      <p:pic>
        <p:nvPicPr>
          <p:cNvPr id="20" name="图片 19"/>
          <p:cNvPicPr>
            <a:picLocks noChangeAspect="1"/>
          </p:cNvPicPr>
          <p:nvPr/>
        </p:nvPicPr>
        <p:blipFill rotWithShape="1">
          <a:blip r:embed="rId4"/>
          <a:srcRect l="7510" t="34515" r="72064" b="10265"/>
          <a:stretch/>
        </p:blipFill>
        <p:spPr>
          <a:xfrm>
            <a:off x="5717184" y="4094499"/>
            <a:ext cx="907673" cy="847162"/>
          </a:xfrm>
          <a:prstGeom prst="rect">
            <a:avLst/>
          </a:prstGeom>
        </p:spPr>
      </p:pic>
      <p:pic>
        <p:nvPicPr>
          <p:cNvPr id="22" name="图片 21"/>
          <p:cNvPicPr>
            <a:picLocks noChangeAspect="1"/>
          </p:cNvPicPr>
          <p:nvPr/>
        </p:nvPicPr>
        <p:blipFill rotWithShape="1">
          <a:blip r:embed="rId5"/>
          <a:srcRect l="15776" t="3255" r="11882" b="32360"/>
          <a:stretch/>
        </p:blipFill>
        <p:spPr>
          <a:xfrm>
            <a:off x="7471195" y="4114611"/>
            <a:ext cx="844150" cy="8036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3" name="图片 22"/>
          <p:cNvPicPr>
            <a:picLocks noChangeAspect="1"/>
          </p:cNvPicPr>
          <p:nvPr/>
        </p:nvPicPr>
        <p:blipFill rotWithShape="1">
          <a:blip r:embed="rId5"/>
          <a:srcRect l="15776" t="3255" r="11882" b="32360"/>
          <a:stretch/>
        </p:blipFill>
        <p:spPr>
          <a:xfrm>
            <a:off x="5757866" y="5124687"/>
            <a:ext cx="817698" cy="7784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4" name="图片 23"/>
          <p:cNvPicPr>
            <a:picLocks noChangeAspect="1"/>
          </p:cNvPicPr>
          <p:nvPr/>
        </p:nvPicPr>
        <p:blipFill rotWithShape="1">
          <a:blip r:embed="rId4"/>
          <a:srcRect l="7510" t="34515" r="72064" b="10265"/>
          <a:stretch/>
        </p:blipFill>
        <p:spPr>
          <a:xfrm>
            <a:off x="7432070" y="5101679"/>
            <a:ext cx="902058" cy="841921"/>
          </a:xfrm>
          <a:prstGeom prst="rect">
            <a:avLst/>
          </a:prstGeom>
        </p:spPr>
      </p:pic>
      <p:sp>
        <p:nvSpPr>
          <p:cNvPr id="3" name="右箭头 2"/>
          <p:cNvSpPr/>
          <p:nvPr/>
        </p:nvSpPr>
        <p:spPr>
          <a:xfrm>
            <a:off x="6705600" y="3429000"/>
            <a:ext cx="718977" cy="97933"/>
          </a:xfrm>
          <a:prstGeom prst="rightArrow">
            <a:avLst/>
          </a:prstGeom>
        </p:spPr>
        <p:txBody>
          <a:bodyPr wrap="square" rtlCol="0" anchor="ctr">
            <a:spAutoFit/>
          </a:bodyPr>
          <a:lstStyle/>
          <a:p>
            <a:pPr algn="l">
              <a:spcBef>
                <a:spcPts val="200"/>
              </a:spcBef>
            </a:pPr>
            <a:endParaRPr lang="zh-CN" altLang="en-US" sz="1800" dirty="0" err="1" smtClean="0"/>
          </a:p>
        </p:txBody>
      </p:sp>
      <p:sp>
        <p:nvSpPr>
          <p:cNvPr id="4" name="右箭头 3"/>
          <p:cNvSpPr/>
          <p:nvPr/>
        </p:nvSpPr>
        <p:spPr>
          <a:xfrm>
            <a:off x="6614531" y="3429000"/>
            <a:ext cx="700669" cy="97933"/>
          </a:xfrm>
          <a:prstGeom prst="rightArrow">
            <a:avLst/>
          </a:prstGeom>
        </p:spPr>
        <p:txBody>
          <a:bodyPr wrap="square" rtlCol="0" anchor="ctr">
            <a:spAutoFit/>
          </a:bodyPr>
          <a:lstStyle/>
          <a:p>
            <a:pPr algn="l">
              <a:spcBef>
                <a:spcPts val="200"/>
              </a:spcBef>
            </a:pPr>
            <a:endParaRPr lang="zh-CN" altLang="en-US" sz="1800" dirty="0" err="1" smtClean="0"/>
          </a:p>
        </p:txBody>
      </p:sp>
      <p:sp>
        <p:nvSpPr>
          <p:cNvPr id="25" name="右箭头 24"/>
          <p:cNvSpPr/>
          <p:nvPr/>
        </p:nvSpPr>
        <p:spPr>
          <a:xfrm>
            <a:off x="6849257" y="4834302"/>
            <a:ext cx="978408" cy="484632"/>
          </a:xfrm>
          <a:prstGeom prst="rightArrow">
            <a:avLst/>
          </a:prstGeom>
        </p:spPr>
        <p:txBody>
          <a:bodyPr wrap="square" rtlCol="0" anchor="ctr">
            <a:spAutoFit/>
          </a:bodyPr>
          <a:lstStyle/>
          <a:p>
            <a:pPr algn="l">
              <a:spcBef>
                <a:spcPts val="200"/>
              </a:spcBef>
            </a:pPr>
            <a:endParaRPr lang="zh-CN" altLang="en-US" sz="1800" dirty="0" err="1" smtClean="0"/>
          </a:p>
        </p:txBody>
      </p:sp>
      <p:sp>
        <p:nvSpPr>
          <p:cNvPr id="27" name="右箭头 26"/>
          <p:cNvSpPr/>
          <p:nvPr/>
        </p:nvSpPr>
        <p:spPr>
          <a:xfrm>
            <a:off x="6614531" y="3336782"/>
            <a:ext cx="810046"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sp>
        <p:nvSpPr>
          <p:cNvPr id="28" name="右箭头 27"/>
          <p:cNvSpPr/>
          <p:nvPr/>
        </p:nvSpPr>
        <p:spPr>
          <a:xfrm>
            <a:off x="6604630" y="4336554"/>
            <a:ext cx="810046"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sp>
        <p:nvSpPr>
          <p:cNvPr id="29" name="右箭头 28"/>
          <p:cNvSpPr/>
          <p:nvPr/>
        </p:nvSpPr>
        <p:spPr>
          <a:xfrm>
            <a:off x="6694448" y="5298669"/>
            <a:ext cx="810046"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sp>
        <p:nvSpPr>
          <p:cNvPr id="30" name="圆角矩形 29"/>
          <p:cNvSpPr/>
          <p:nvPr/>
        </p:nvSpPr>
        <p:spPr>
          <a:xfrm>
            <a:off x="195658" y="334997"/>
            <a:ext cx="8795942" cy="1945971"/>
          </a:xfrm>
          <a:prstGeom prst="roundRect">
            <a:avLst>
              <a:gd name="adj" fmla="val 6440"/>
            </a:avLst>
          </a:prstGeom>
          <a:ln w="57150">
            <a:solidFill>
              <a:schemeClr val="accent1">
                <a:lumMod val="20000"/>
                <a:lumOff val="80000"/>
              </a:schemeClr>
            </a:solidFill>
          </a:ln>
        </p:spPr>
        <p:txBody>
          <a:bodyPr wrap="square" rtlCol="0" anchor="ctr">
            <a:spAutoFit/>
          </a:bodyPr>
          <a:lstStyle/>
          <a:p>
            <a:pPr algn="l">
              <a:spcBef>
                <a:spcPts val="200"/>
              </a:spcBef>
            </a:pPr>
            <a:endParaRPr lang="zh-CN" altLang="en-US" sz="1800" dirty="0" err="1" smtClean="0"/>
          </a:p>
        </p:txBody>
      </p:sp>
      <p:sp>
        <p:nvSpPr>
          <p:cNvPr id="31" name="圆角矩形 30"/>
          <p:cNvSpPr/>
          <p:nvPr/>
        </p:nvSpPr>
        <p:spPr>
          <a:xfrm>
            <a:off x="230177" y="2447309"/>
            <a:ext cx="8685223" cy="3596772"/>
          </a:xfrm>
          <a:prstGeom prst="roundRect">
            <a:avLst>
              <a:gd name="adj" fmla="val 6573"/>
            </a:avLst>
          </a:prstGeom>
          <a:ln w="57150">
            <a:solidFill>
              <a:srgbClr val="FFCCCC"/>
            </a:solidFill>
          </a:ln>
        </p:spPr>
        <p:txBody>
          <a:bodyPr wrap="square" rtlCol="0" anchor="ctr">
            <a:spAutoFit/>
          </a:bodyPr>
          <a:lstStyle/>
          <a:p>
            <a:pPr algn="l">
              <a:spcBef>
                <a:spcPts val="200"/>
              </a:spcBef>
            </a:pPr>
            <a:endParaRPr lang="zh-CN" altLang="en-US" sz="1800" dirty="0" err="1" smtClean="0"/>
          </a:p>
        </p:txBody>
      </p:sp>
      <p:pic>
        <p:nvPicPr>
          <p:cNvPr id="32" name="图片 31"/>
          <p:cNvPicPr>
            <a:picLocks noChangeAspect="1"/>
          </p:cNvPicPr>
          <p:nvPr/>
        </p:nvPicPr>
        <p:blipFill rotWithShape="1">
          <a:blip r:embed="rId3"/>
          <a:srcRect l="88694" r="2436" b="69551"/>
          <a:stretch/>
        </p:blipFill>
        <p:spPr>
          <a:xfrm>
            <a:off x="534496" y="1006240"/>
            <a:ext cx="1219200" cy="947398"/>
          </a:xfrm>
          <a:prstGeom prst="rect">
            <a:avLst/>
          </a:prstGeom>
        </p:spPr>
      </p:pic>
      <p:pic>
        <p:nvPicPr>
          <p:cNvPr id="33" name="图片 32"/>
          <p:cNvPicPr>
            <a:picLocks noChangeAspect="1"/>
          </p:cNvPicPr>
          <p:nvPr/>
        </p:nvPicPr>
        <p:blipFill rotWithShape="1">
          <a:blip r:embed="rId3"/>
          <a:srcRect l="88973" t="65214" r="3143" b="4309"/>
          <a:stretch/>
        </p:blipFill>
        <p:spPr>
          <a:xfrm>
            <a:off x="3595494" y="982681"/>
            <a:ext cx="1096451" cy="959395"/>
          </a:xfrm>
          <a:prstGeom prst="rect">
            <a:avLst/>
          </a:prstGeom>
        </p:spPr>
      </p:pic>
      <p:pic>
        <p:nvPicPr>
          <p:cNvPr id="34" name="图片 33"/>
          <p:cNvPicPr>
            <a:picLocks noChangeAspect="1"/>
          </p:cNvPicPr>
          <p:nvPr/>
        </p:nvPicPr>
        <p:blipFill rotWithShape="1">
          <a:blip r:embed="rId3"/>
          <a:srcRect l="88694" r="2436" b="69551"/>
          <a:stretch/>
        </p:blipFill>
        <p:spPr>
          <a:xfrm>
            <a:off x="4946089" y="978111"/>
            <a:ext cx="1219200" cy="947398"/>
          </a:xfrm>
          <a:prstGeom prst="rect">
            <a:avLst/>
          </a:prstGeom>
        </p:spPr>
      </p:pic>
      <p:sp>
        <p:nvSpPr>
          <p:cNvPr id="35" name="右箭头 34"/>
          <p:cNvSpPr/>
          <p:nvPr/>
        </p:nvSpPr>
        <p:spPr>
          <a:xfrm>
            <a:off x="1488204" y="1223808"/>
            <a:ext cx="810046"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sp>
        <p:nvSpPr>
          <p:cNvPr id="36" name="右箭头 35"/>
          <p:cNvSpPr/>
          <p:nvPr/>
        </p:nvSpPr>
        <p:spPr>
          <a:xfrm>
            <a:off x="4451796" y="1279382"/>
            <a:ext cx="810046"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pic>
        <p:nvPicPr>
          <p:cNvPr id="37" name="图片 36"/>
          <p:cNvPicPr>
            <a:picLocks noChangeAspect="1"/>
          </p:cNvPicPr>
          <p:nvPr/>
        </p:nvPicPr>
        <p:blipFill rotWithShape="1">
          <a:blip r:embed="rId3"/>
          <a:srcRect l="2538" t="31396" r="90694" b="40206"/>
          <a:stretch/>
        </p:blipFill>
        <p:spPr>
          <a:xfrm>
            <a:off x="6659582" y="987526"/>
            <a:ext cx="976579" cy="927602"/>
          </a:xfrm>
          <a:prstGeom prst="rect">
            <a:avLst/>
          </a:prstGeom>
        </p:spPr>
      </p:pic>
      <p:pic>
        <p:nvPicPr>
          <p:cNvPr id="38" name="图片 37"/>
          <p:cNvPicPr>
            <a:picLocks noChangeAspect="1"/>
          </p:cNvPicPr>
          <p:nvPr/>
        </p:nvPicPr>
        <p:blipFill rotWithShape="1">
          <a:blip r:embed="rId3"/>
          <a:srcRect l="90147" t="32314" r="4778" b="37788"/>
          <a:stretch/>
        </p:blipFill>
        <p:spPr>
          <a:xfrm>
            <a:off x="7946341" y="993355"/>
            <a:ext cx="855659" cy="973167"/>
          </a:xfrm>
          <a:prstGeom prst="rect">
            <a:avLst/>
          </a:prstGeom>
        </p:spPr>
      </p:pic>
      <p:sp>
        <p:nvSpPr>
          <p:cNvPr id="39" name="右箭头 38"/>
          <p:cNvSpPr/>
          <p:nvPr/>
        </p:nvSpPr>
        <p:spPr>
          <a:xfrm>
            <a:off x="7397625" y="1270756"/>
            <a:ext cx="810046"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spTree>
    <p:extLst>
      <p:ext uri="{BB962C8B-B14F-4D97-AF65-F5344CB8AC3E}">
        <p14:creationId xmlns:p14="http://schemas.microsoft.com/office/powerpoint/2010/main" val="26858842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28800" y="1752600"/>
            <a:ext cx="5410200" cy="1314014"/>
          </a:xfrm>
          <a:prstGeom prst="rect">
            <a:avLst/>
          </a:prstGeom>
        </p:spPr>
        <p:txBody>
          <a:bodyPr wrap="square">
            <a:spAutoFit/>
          </a:bodyPr>
          <a:lstStyle/>
          <a:p>
            <a:pPr algn="l">
              <a:lnSpc>
                <a:spcPts val="5000"/>
              </a:lnSpc>
            </a:pPr>
            <a:r>
              <a:rPr lang="en-US" altLang="zh-CN" sz="3200" dirty="0">
                <a:solidFill>
                  <a:srgbClr val="CD4125"/>
                </a:solidFill>
                <a:latin typeface="Arial Unicode MS" panose="020B0604020202020204" pitchFamily="34" charset="-122"/>
                <a:ea typeface="Arial Unicode MS" panose="020B0604020202020204" pitchFamily="34" charset="-122"/>
                <a:cs typeface="Arial Unicode MS" panose="020B0604020202020204" pitchFamily="34" charset="-122"/>
              </a:rPr>
              <a:t>Applications of deep learning to relativistic hydrodynamics</a:t>
            </a:r>
            <a:endParaRPr lang="zh-CN" altLang="en-US" sz="32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 name="矩形 2"/>
          <p:cNvSpPr/>
          <p:nvPr/>
        </p:nvSpPr>
        <p:spPr>
          <a:xfrm>
            <a:off x="1524000" y="3429000"/>
            <a:ext cx="6629400" cy="707886"/>
          </a:xfrm>
          <a:prstGeom prst="rect">
            <a:avLst/>
          </a:prstGeom>
        </p:spPr>
        <p:txBody>
          <a:bodyPr wrap="square">
            <a:spAutoFit/>
          </a:bodyPr>
          <a:lstStyle/>
          <a:p>
            <a:pPr algn="l"/>
            <a:r>
              <a:rPr lang="en-US" altLang="zh-CN" b="1" dirty="0" err="1" smtClean="0">
                <a:latin typeface="LMSans8-Regular-Identity-H"/>
              </a:rPr>
              <a:t>H.Huang</a:t>
            </a:r>
            <a:r>
              <a:rPr lang="en-US" altLang="zh-CN" b="1" dirty="0">
                <a:latin typeface="LMSans8-Regular-Identity-H"/>
              </a:rPr>
              <a:t>, </a:t>
            </a:r>
            <a:r>
              <a:rPr lang="en-US" altLang="zh-CN" b="1" dirty="0" err="1" smtClean="0">
                <a:latin typeface="LMSans8-Regular-Identity-H"/>
              </a:rPr>
              <a:t>B.Xiao</a:t>
            </a:r>
            <a:r>
              <a:rPr lang="en-US" altLang="zh-CN" b="1" dirty="0" smtClean="0">
                <a:latin typeface="LMSans8-Regular-Identity-H"/>
              </a:rPr>
              <a:t>, </a:t>
            </a:r>
            <a:r>
              <a:rPr lang="en-US" altLang="zh-CN" b="1" dirty="0" err="1" smtClean="0">
                <a:latin typeface="LMSans8-Regular-Identity-H"/>
              </a:rPr>
              <a:t>H.Xiong</a:t>
            </a:r>
            <a:r>
              <a:rPr lang="en-US" altLang="zh-CN" b="1" dirty="0" smtClean="0">
                <a:latin typeface="LMSans8-Regular-Identity-H"/>
              </a:rPr>
              <a:t>, </a:t>
            </a:r>
            <a:r>
              <a:rPr lang="en-US" altLang="zh-CN" b="1" dirty="0" err="1" smtClean="0">
                <a:latin typeface="LMSans8-Regular-Identity-H"/>
              </a:rPr>
              <a:t>Z.Wu</a:t>
            </a:r>
            <a:r>
              <a:rPr lang="en-US" altLang="zh-CN" b="1" dirty="0">
                <a:latin typeface="LMSans8-Regular-Identity-H"/>
              </a:rPr>
              <a:t>, </a:t>
            </a:r>
            <a:r>
              <a:rPr lang="en-US" altLang="zh-CN" b="1" dirty="0" smtClean="0">
                <a:latin typeface="LMSans8-Regular-Identity-H"/>
              </a:rPr>
              <a:t>Y. </a:t>
            </a:r>
            <a:r>
              <a:rPr lang="en-US" altLang="zh-CN" b="1" dirty="0">
                <a:latin typeface="LMSans8-Regular-Identity-H"/>
              </a:rPr>
              <a:t>Mu and </a:t>
            </a:r>
            <a:r>
              <a:rPr lang="en-US" altLang="zh-CN" b="1" dirty="0" err="1" smtClean="0">
                <a:latin typeface="LMSans8-Regular-Identity-H"/>
              </a:rPr>
              <a:t>H.Song</a:t>
            </a:r>
            <a:r>
              <a:rPr lang="en-US" altLang="zh-CN" b="1" dirty="0" smtClean="0">
                <a:latin typeface="LMSans8-Regular-Identity-H"/>
              </a:rPr>
              <a:t>  </a:t>
            </a:r>
            <a:r>
              <a:rPr lang="en-US" altLang="zh-CN" b="1" dirty="0" err="1" smtClean="0">
                <a:latin typeface="LMSans10-Regular-Identity-H"/>
              </a:rPr>
              <a:t>arXiv</a:t>
            </a:r>
            <a:r>
              <a:rPr lang="en-US" altLang="zh-CN" b="1" dirty="0">
                <a:latin typeface="LMSans10-Regular-Identity-H"/>
              </a:rPr>
              <a:t>: 1801.03334</a:t>
            </a:r>
            <a:endParaRPr lang="zh-CN" altLang="en-US" b="1" dirty="0"/>
          </a:p>
        </p:txBody>
      </p:sp>
    </p:spTree>
    <p:extLst>
      <p:ext uri="{BB962C8B-B14F-4D97-AF65-F5344CB8AC3E}">
        <p14:creationId xmlns:p14="http://schemas.microsoft.com/office/powerpoint/2010/main" val="36890160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4"/>
          <a:stretch>
            <a:fillRect/>
          </a:stretch>
        </p:blipFill>
        <p:spPr>
          <a:xfrm>
            <a:off x="4000500" y="200230"/>
            <a:ext cx="1295400" cy="1057914"/>
          </a:xfrm>
          <a:prstGeom prst="rect">
            <a:avLst/>
          </a:prstGeom>
        </p:spPr>
      </p:pic>
      <p:pic>
        <p:nvPicPr>
          <p:cNvPr id="4" name="图片 3"/>
          <p:cNvPicPr>
            <a:picLocks noChangeAspect="1"/>
          </p:cNvPicPr>
          <p:nvPr/>
        </p:nvPicPr>
        <p:blipFill>
          <a:blip r:embed="rId5"/>
          <a:stretch>
            <a:fillRect/>
          </a:stretch>
        </p:blipFill>
        <p:spPr>
          <a:xfrm>
            <a:off x="-38100" y="2387901"/>
            <a:ext cx="8763000" cy="3733800"/>
          </a:xfrm>
          <a:prstGeom prst="rect">
            <a:avLst/>
          </a:prstGeom>
        </p:spPr>
      </p:pic>
      <p:sp>
        <p:nvSpPr>
          <p:cNvPr id="2" name="矩形 1"/>
          <p:cNvSpPr/>
          <p:nvPr/>
        </p:nvSpPr>
        <p:spPr>
          <a:xfrm>
            <a:off x="-20170" y="0"/>
            <a:ext cx="4363570" cy="523220"/>
          </a:xfrm>
          <a:prstGeom prst="rect">
            <a:avLst/>
          </a:prstGeom>
          <a:solidFill>
            <a:srgbClr val="FFFF99"/>
          </a:solidFill>
        </p:spPr>
        <p:txBody>
          <a:bodyPr wrap="square">
            <a:spAutoFit/>
          </a:bodyPr>
          <a:lstStyle/>
          <a:p>
            <a:pPr algn="ctr"/>
            <a:r>
              <a:rPr lang="en-US" altLang="zh-CN" sz="2800" dirty="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Traditional hydrodynamics</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 name="矩形 4"/>
          <p:cNvSpPr/>
          <p:nvPr/>
        </p:nvSpPr>
        <p:spPr>
          <a:xfrm>
            <a:off x="7844" y="2179983"/>
            <a:ext cx="2971800" cy="523220"/>
          </a:xfrm>
          <a:prstGeom prst="rect">
            <a:avLst/>
          </a:prstGeom>
          <a:solidFill>
            <a:srgbClr val="CCFFFF"/>
          </a:solidFill>
        </p:spPr>
        <p:txBody>
          <a:bodyPr wrap="square">
            <a:spAutoFit/>
          </a:bodyPr>
          <a:lstStyle/>
          <a:p>
            <a:pPr algn="ctr"/>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Deep Learning</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 name="文本框 5"/>
          <p:cNvSpPr txBox="1"/>
          <p:nvPr/>
        </p:nvSpPr>
        <p:spPr>
          <a:xfrm>
            <a:off x="381000" y="6063322"/>
            <a:ext cx="9574306" cy="707886"/>
          </a:xfrm>
          <a:prstGeom prst="rect">
            <a:avLst/>
          </a:prstGeom>
          <a:noFill/>
        </p:spPr>
        <p:txBody>
          <a:bodyPr wrap="square" rtlCol="0">
            <a:spAutoFit/>
          </a:bodyPr>
          <a:lstStyle/>
          <a:p>
            <a:pPr algn="l"/>
            <a:r>
              <a:rPr lang="en-US" altLang="zh-CN" b="1" dirty="0" smtClean="0">
                <a:solidFill>
                  <a:srgbClr val="C00000"/>
                </a:solidFill>
              </a:rPr>
              <a:t>-Such deep learning systems do not need to be programmed with the hydro </a:t>
            </a:r>
          </a:p>
          <a:p>
            <a:pPr algn="l"/>
            <a:r>
              <a:rPr lang="en-US" altLang="zh-CN" b="1" dirty="0">
                <a:solidFill>
                  <a:srgbClr val="C00000"/>
                </a:solidFill>
              </a:rPr>
              <a:t>e</a:t>
            </a:r>
            <a:r>
              <a:rPr lang="en-US" altLang="zh-CN" b="1" dirty="0" smtClean="0">
                <a:solidFill>
                  <a:srgbClr val="C00000"/>
                </a:solidFill>
              </a:rPr>
              <a:t>quation                     Instead, they learn on their own</a:t>
            </a:r>
            <a:r>
              <a:rPr lang="en-US" altLang="zh-CN" b="1" dirty="0" smtClean="0"/>
              <a:t>   </a:t>
            </a:r>
            <a:endParaRPr lang="zh-CN" altLang="en-US" b="1" dirty="0"/>
          </a:p>
        </p:txBody>
      </p:sp>
      <p:pic>
        <p:nvPicPr>
          <p:cNvPr id="8" name="图片 7"/>
          <p:cNvPicPr>
            <a:picLocks noChangeAspect="1"/>
          </p:cNvPicPr>
          <p:nvPr/>
        </p:nvPicPr>
        <p:blipFill rotWithShape="1">
          <a:blip r:embed="rId6"/>
          <a:srcRect l="7510" t="34515" r="72064" b="10265"/>
          <a:stretch/>
        </p:blipFill>
        <p:spPr>
          <a:xfrm>
            <a:off x="2051797" y="606570"/>
            <a:ext cx="1371600" cy="1280162"/>
          </a:xfrm>
          <a:prstGeom prst="rect">
            <a:avLst/>
          </a:prstGeom>
        </p:spPr>
      </p:pic>
      <p:pic>
        <p:nvPicPr>
          <p:cNvPr id="9" name="图片 8"/>
          <p:cNvPicPr>
            <a:picLocks noChangeAspect="1"/>
          </p:cNvPicPr>
          <p:nvPr/>
        </p:nvPicPr>
        <p:blipFill rotWithShape="1">
          <a:blip r:embed="rId6"/>
          <a:srcRect l="75286" t="41937" r="11683" b="20320"/>
          <a:stretch/>
        </p:blipFill>
        <p:spPr>
          <a:xfrm>
            <a:off x="3124200" y="3240261"/>
            <a:ext cx="1295400" cy="1143001"/>
          </a:xfrm>
          <a:prstGeom prst="rect">
            <a:avLst/>
          </a:prstGeom>
        </p:spPr>
      </p:pic>
      <p:pic>
        <p:nvPicPr>
          <p:cNvPr id="10" name="图片 9"/>
          <p:cNvPicPr>
            <a:picLocks noChangeAspect="1"/>
          </p:cNvPicPr>
          <p:nvPr/>
        </p:nvPicPr>
        <p:blipFill rotWithShape="1">
          <a:blip r:embed="rId6"/>
          <a:srcRect l="75286" t="41937" r="11683" b="20320"/>
          <a:stretch/>
        </p:blipFill>
        <p:spPr>
          <a:xfrm>
            <a:off x="6090397" y="656357"/>
            <a:ext cx="1447800" cy="1277472"/>
          </a:xfrm>
          <a:prstGeom prst="rect">
            <a:avLst/>
          </a:prstGeom>
        </p:spPr>
      </p:pic>
      <p:sp>
        <p:nvSpPr>
          <p:cNvPr id="11" name="右箭头 10"/>
          <p:cNvSpPr/>
          <p:nvPr/>
        </p:nvSpPr>
        <p:spPr>
          <a:xfrm>
            <a:off x="3423397" y="1110429"/>
            <a:ext cx="2743200"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graphicFrame>
        <p:nvGraphicFramePr>
          <p:cNvPr id="12" name="Object 2048"/>
          <p:cNvGraphicFramePr>
            <a:graphicFrameLocks noGrp="1" noChangeAspect="1"/>
          </p:cNvGraphicFramePr>
          <p:nvPr>
            <p:ph sz="quarter" idx="4294967295"/>
            <p:extLst>
              <p:ext uri="{D42A27DB-BD31-4B8C-83A1-F6EECF244321}">
                <p14:modId xmlns:p14="http://schemas.microsoft.com/office/powerpoint/2010/main" val="1590045736"/>
              </p:ext>
            </p:extLst>
          </p:nvPr>
        </p:nvGraphicFramePr>
        <p:xfrm>
          <a:off x="3634067" y="1286720"/>
          <a:ext cx="2028265" cy="721245"/>
        </p:xfrm>
        <a:graphic>
          <a:graphicData uri="http://schemas.openxmlformats.org/presentationml/2006/ole">
            <mc:AlternateContent xmlns:mc="http://schemas.openxmlformats.org/markup-compatibility/2006">
              <mc:Choice xmlns:v="urn:schemas-microsoft-com:vml" Requires="v">
                <p:oleObj spid="_x0000_s1112" name="Equation" r:id="rId7" imgW="876240" imgH="253800" progId="Equation.3">
                  <p:embed/>
                </p:oleObj>
              </mc:Choice>
              <mc:Fallback>
                <p:oleObj name="Equation" r:id="rId7" imgW="87624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34067" y="1286720"/>
                        <a:ext cx="2028265" cy="721245"/>
                      </a:xfrm>
                      <a:prstGeom prst="rect">
                        <a:avLst/>
                      </a:prstGeom>
                      <a:noFill/>
                      <a:ln>
                        <a:noFill/>
                      </a:ln>
                      <a:effectLst/>
                    </p:spPr>
                  </p:pic>
                </p:oleObj>
              </mc:Fallback>
            </mc:AlternateContent>
          </a:graphicData>
        </a:graphic>
      </p:graphicFrame>
      <p:graphicFrame>
        <p:nvGraphicFramePr>
          <p:cNvPr id="13" name="Object 2048"/>
          <p:cNvGraphicFramePr>
            <a:graphicFrameLocks noGrp="1" noChangeAspect="1"/>
          </p:cNvGraphicFramePr>
          <p:nvPr>
            <p:ph sz="quarter" idx="4294967295"/>
            <p:extLst>
              <p:ext uri="{D42A27DB-BD31-4B8C-83A1-F6EECF244321}">
                <p14:modId xmlns:p14="http://schemas.microsoft.com/office/powerpoint/2010/main" val="2614076225"/>
              </p:ext>
            </p:extLst>
          </p:nvPr>
        </p:nvGraphicFramePr>
        <p:xfrm>
          <a:off x="1518397" y="6399646"/>
          <a:ext cx="1066800" cy="352254"/>
        </p:xfrm>
        <a:graphic>
          <a:graphicData uri="http://schemas.openxmlformats.org/presentationml/2006/ole">
            <mc:AlternateContent xmlns:mc="http://schemas.openxmlformats.org/markup-compatibility/2006">
              <mc:Choice xmlns:v="urn:schemas-microsoft-com:vml" Requires="v">
                <p:oleObj spid="_x0000_s1113" name="Equation" r:id="rId9" imgW="876240" imgH="253800" progId="Equation.3">
                  <p:embed/>
                </p:oleObj>
              </mc:Choice>
              <mc:Fallback>
                <p:oleObj name="Equation" r:id="rId9" imgW="87624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18397" y="6399646"/>
                        <a:ext cx="1066800" cy="352254"/>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475871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stretch>
            <a:fillRect/>
          </a:stretch>
        </p:blipFill>
        <p:spPr>
          <a:xfrm>
            <a:off x="15688" y="457201"/>
            <a:ext cx="8882010" cy="3962399"/>
          </a:xfrm>
          <a:prstGeom prst="rect">
            <a:avLst/>
          </a:prstGeom>
        </p:spPr>
      </p:pic>
      <p:sp>
        <p:nvSpPr>
          <p:cNvPr id="5" name="矩形 4"/>
          <p:cNvSpPr/>
          <p:nvPr/>
        </p:nvSpPr>
        <p:spPr>
          <a:xfrm>
            <a:off x="0" y="0"/>
            <a:ext cx="2971800" cy="523220"/>
          </a:xfrm>
          <a:prstGeom prst="rect">
            <a:avLst/>
          </a:prstGeom>
          <a:solidFill>
            <a:srgbClr val="CCFFFF"/>
          </a:solidFill>
        </p:spPr>
        <p:txBody>
          <a:bodyPr wrap="square">
            <a:spAutoFit/>
          </a:bodyPr>
          <a:lstStyle/>
          <a:p>
            <a:pPr algn="ctr"/>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Deep Learning</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 name="矩形 1"/>
          <p:cNvSpPr/>
          <p:nvPr/>
        </p:nvSpPr>
        <p:spPr>
          <a:xfrm>
            <a:off x="152400" y="4572000"/>
            <a:ext cx="9139518" cy="2385268"/>
          </a:xfrm>
          <a:prstGeom prst="rect">
            <a:avLst/>
          </a:prstGeom>
        </p:spPr>
        <p:txBody>
          <a:bodyPr wrap="square">
            <a:spAutoFit/>
          </a:bodyPr>
          <a:lstStyle/>
          <a:p>
            <a:pPr algn="l">
              <a:spcAft>
                <a:spcPts val="0"/>
              </a:spcAft>
            </a:pPr>
            <a:r>
              <a:rPr lang="en-US" altLang="zh-CN" dirty="0"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Step1</a:t>
            </a:r>
            <a:r>
              <a:rPr lang="zh-CN" altLang="en-US" dirty="0"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a:t>
            </a:r>
            <a:r>
              <a:rPr lang="en-US" altLang="zh-CN" dirty="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G</a:t>
            </a:r>
            <a:r>
              <a:rPr lang="en-US" altLang="zh-CN" dirty="0"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enerate the training/testing data sets from hydro (VISH2+1)</a:t>
            </a:r>
          </a:p>
          <a:p>
            <a:pPr algn="l">
              <a:spcAft>
                <a:spcPts val="600"/>
              </a:spcAft>
            </a:pPr>
            <a:r>
              <a:rPr lang="en-US" altLang="zh-CN" sz="1800" dirty="0" smtClean="0">
                <a:latin typeface="Arial Unicode MS" panose="020B0604020202020204" pitchFamily="34" charset="-122"/>
                <a:ea typeface="Arial Unicode MS" panose="020B0604020202020204" pitchFamily="34" charset="-122"/>
                <a:cs typeface="Arial Unicode MS" panose="020B0604020202020204" pitchFamily="34" charset="-122"/>
              </a:rPr>
              <a:t>          Initial &amp; final energy momentum tensor profiles ----&gt; initial &amp; final image sets</a:t>
            </a:r>
          </a:p>
          <a:p>
            <a:pPr algn="l">
              <a:spcAft>
                <a:spcPts val="0"/>
              </a:spcAft>
            </a:pPr>
            <a:r>
              <a:rPr lang="en-US" altLang="zh-CN" dirty="0" smtClean="0">
                <a:solidFill>
                  <a:srgbClr val="339933"/>
                </a:solidFill>
                <a:latin typeface="Arial Unicode MS" panose="020B0604020202020204" pitchFamily="34" charset="-122"/>
                <a:ea typeface="Arial Unicode MS" panose="020B0604020202020204" pitchFamily="34" charset="-122"/>
                <a:cs typeface="Arial Unicode MS" panose="020B0604020202020204" pitchFamily="34" charset="-122"/>
              </a:rPr>
              <a:t>Step2</a:t>
            </a:r>
            <a:r>
              <a:rPr lang="zh-CN" altLang="en-US" dirty="0" smtClean="0">
                <a:solidFill>
                  <a:srgbClr val="339933"/>
                </a:solidFill>
                <a:latin typeface="Arial Unicode MS" panose="020B0604020202020204" pitchFamily="34" charset="-122"/>
                <a:ea typeface="Arial Unicode MS" panose="020B0604020202020204" pitchFamily="34" charset="-122"/>
                <a:cs typeface="Arial Unicode MS" panose="020B0604020202020204" pitchFamily="34" charset="-122"/>
              </a:rPr>
              <a:t>）</a:t>
            </a:r>
            <a:r>
              <a:rPr lang="en-US" altLang="zh-CN" dirty="0" smtClean="0">
                <a:solidFill>
                  <a:srgbClr val="339933"/>
                </a:solidFill>
                <a:latin typeface="Arial Unicode MS" panose="020B0604020202020204" pitchFamily="34" charset="-122"/>
                <a:ea typeface="Arial Unicode MS" panose="020B0604020202020204" pitchFamily="34" charset="-122"/>
                <a:cs typeface="Arial Unicode MS" panose="020B0604020202020204" pitchFamily="34" charset="-122"/>
              </a:rPr>
              <a:t>Design &amp; train the deep neural network </a:t>
            </a:r>
          </a:p>
          <a:p>
            <a:pPr algn="l">
              <a:spcAft>
                <a:spcPts val="600"/>
              </a:spcAft>
            </a:pP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sz="1800" dirty="0" smtClean="0">
                <a:latin typeface="Arial Unicode MS" panose="020B0604020202020204" pitchFamily="34" charset="-122"/>
                <a:ea typeface="Arial Unicode MS" panose="020B0604020202020204" pitchFamily="34" charset="-122"/>
                <a:cs typeface="Arial Unicode MS" panose="020B0604020202020204" pitchFamily="34" charset="-122"/>
              </a:rPr>
              <a:t>Training sets: </a:t>
            </a:r>
            <a:r>
              <a:rPr lang="en-US" altLang="zh-CN" sz="1800" dirty="0">
                <a:latin typeface="Arial Unicode MS" panose="020B0604020202020204" pitchFamily="34" charset="-122"/>
                <a:ea typeface="Arial Unicode MS" panose="020B0604020202020204" pitchFamily="34" charset="-122"/>
                <a:cs typeface="Arial Unicode MS" panose="020B0604020202020204" pitchFamily="34" charset="-122"/>
              </a:rPr>
              <a:t>initial &amp; </a:t>
            </a:r>
            <a:r>
              <a:rPr lang="en-US" altLang="zh-CN" sz="1800" dirty="0" smtClean="0">
                <a:latin typeface="Arial Unicode MS" panose="020B0604020202020204" pitchFamily="34" charset="-122"/>
                <a:ea typeface="Arial Unicode MS" panose="020B0604020202020204" pitchFamily="34" charset="-122"/>
                <a:cs typeface="Arial Unicode MS" panose="020B0604020202020204" pitchFamily="34" charset="-122"/>
              </a:rPr>
              <a:t>final profiles from hydro with MC-</a:t>
            </a:r>
            <a:r>
              <a:rPr lang="en-US" altLang="zh-CN" sz="1800" dirty="0" err="1" smtClean="0">
                <a:latin typeface="Arial Unicode MS" panose="020B0604020202020204" pitchFamily="34" charset="-122"/>
                <a:ea typeface="Arial Unicode MS" panose="020B0604020202020204" pitchFamily="34" charset="-122"/>
                <a:cs typeface="Arial Unicode MS" panose="020B0604020202020204" pitchFamily="34" charset="-122"/>
              </a:rPr>
              <a:t>Glauber</a:t>
            </a:r>
            <a:r>
              <a:rPr lang="en-US" altLang="zh-CN" sz="1800" dirty="0" smtClean="0">
                <a:latin typeface="Arial Unicode MS" panose="020B0604020202020204" pitchFamily="34" charset="-122"/>
                <a:ea typeface="Arial Unicode MS" panose="020B0604020202020204" pitchFamily="34" charset="-122"/>
                <a:cs typeface="Arial Unicode MS" panose="020B0604020202020204" pitchFamily="34" charset="-122"/>
              </a:rPr>
              <a:t> initial conditions</a:t>
            </a:r>
          </a:p>
          <a:p>
            <a:pPr algn="l">
              <a:spcAft>
                <a:spcPts val="0"/>
              </a:spcAft>
            </a:pPr>
            <a:r>
              <a:rPr lang="en-US" altLang="zh-CN"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Step3</a:t>
            </a:r>
            <a:r>
              <a:rPr lang="zh-CN" altLang="en-US"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a:t>
            </a:r>
            <a:r>
              <a:rPr lang="en-US" altLang="zh-CN"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Test </a:t>
            </a:r>
            <a:r>
              <a:rPr lang="en-US" altLang="zh-CN"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the deep </a:t>
            </a:r>
            <a:r>
              <a:rPr lang="en-US" altLang="zh-CN"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neural </a:t>
            </a:r>
            <a:r>
              <a:rPr lang="en-US" altLang="zh-CN"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network </a:t>
            </a:r>
          </a:p>
          <a:p>
            <a:pPr algn="l">
              <a:spcAft>
                <a:spcPts val="0"/>
              </a:spcAft>
            </a:pPr>
            <a:r>
              <a:rPr lang="en-US" altLang="zh-CN" sz="1800" dirty="0">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sz="1800" dirty="0" smtClean="0">
                <a:latin typeface="Arial Unicode MS" panose="020B0604020202020204" pitchFamily="34" charset="-122"/>
                <a:ea typeface="Arial Unicode MS" panose="020B0604020202020204" pitchFamily="34" charset="-122"/>
                <a:cs typeface="Arial Unicode MS" panose="020B0604020202020204" pitchFamily="34" charset="-122"/>
              </a:rPr>
              <a:t>         Compare DNN predictions with hydro results for different testing initial conditions</a:t>
            </a:r>
          </a:p>
          <a:p>
            <a:pPr algn="l">
              <a:spcAft>
                <a:spcPts val="600"/>
              </a:spcAft>
            </a:pPr>
            <a:r>
              <a:rPr lang="en-US" altLang="zh-CN" sz="1800" dirty="0">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sz="1800" dirty="0" smtClean="0">
                <a:latin typeface="Arial Unicode MS" panose="020B0604020202020204" pitchFamily="34" charset="-122"/>
                <a:ea typeface="Arial Unicode MS" panose="020B0604020202020204" pitchFamily="34" charset="-122"/>
                <a:cs typeface="Arial Unicode MS" panose="020B0604020202020204" pitchFamily="34" charset="-122"/>
              </a:rPr>
              <a:t>          </a:t>
            </a:r>
            <a:r>
              <a:rPr lang="zh-CN" altLang="en-US" sz="1800" dirty="0" smtClean="0">
                <a:latin typeface="Arial Unicode MS" panose="020B0604020202020204" pitchFamily="34" charset="-122"/>
                <a:ea typeface="Arial Unicode MS" panose="020B0604020202020204" pitchFamily="34" charset="-122"/>
                <a:cs typeface="Arial Unicode MS" panose="020B0604020202020204" pitchFamily="34" charset="-122"/>
              </a:rPr>
              <a:t>（</a:t>
            </a:r>
            <a:r>
              <a:rPr lang="en-US" altLang="zh-CN" sz="1800" dirty="0" smtClean="0">
                <a:latin typeface="Arial Unicode MS" panose="020B0604020202020204" pitchFamily="34" charset="-122"/>
                <a:ea typeface="Arial Unicode MS" panose="020B0604020202020204" pitchFamily="34" charset="-122"/>
                <a:cs typeface="Arial Unicode MS" panose="020B0604020202020204" pitchFamily="34" charset="-122"/>
              </a:rPr>
              <a:t>MC-</a:t>
            </a:r>
            <a:r>
              <a:rPr lang="en-US" altLang="zh-CN" sz="1800" dirty="0" err="1" smtClean="0">
                <a:latin typeface="Arial Unicode MS" panose="020B0604020202020204" pitchFamily="34" charset="-122"/>
                <a:ea typeface="Arial Unicode MS" panose="020B0604020202020204" pitchFamily="34" charset="-122"/>
                <a:cs typeface="Arial Unicode MS" panose="020B0604020202020204" pitchFamily="34" charset="-122"/>
              </a:rPr>
              <a:t>Glauber</a:t>
            </a:r>
            <a:r>
              <a:rPr lang="en-US" altLang="zh-CN" sz="1800" dirty="0" smtClean="0">
                <a:latin typeface="Arial Unicode MS" panose="020B0604020202020204" pitchFamily="34" charset="-122"/>
                <a:ea typeface="Arial Unicode MS" panose="020B0604020202020204" pitchFamily="34" charset="-122"/>
                <a:cs typeface="Arial Unicode MS" panose="020B0604020202020204" pitchFamily="34" charset="-122"/>
              </a:rPr>
              <a:t>, MC-KLN, AMPT Trento</a:t>
            </a:r>
            <a:r>
              <a:rPr lang="zh-CN" altLang="en-US" sz="1800" dirty="0" smtClean="0">
                <a:latin typeface="Arial Unicode MS" panose="020B0604020202020204" pitchFamily="34" charset="-122"/>
                <a:ea typeface="Arial Unicode MS" panose="020B0604020202020204" pitchFamily="34" charset="-122"/>
                <a:cs typeface="Arial Unicode MS" panose="020B0604020202020204" pitchFamily="34" charset="-122"/>
              </a:rPr>
              <a:t>）</a:t>
            </a:r>
            <a:endParaRPr lang="en-US" altLang="zh-CN" sz="1800" dirty="0" smtClean="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7" name="图片 6"/>
          <p:cNvPicPr>
            <a:picLocks noChangeAspect="1"/>
          </p:cNvPicPr>
          <p:nvPr/>
        </p:nvPicPr>
        <p:blipFill rotWithShape="1">
          <a:blip r:embed="rId4"/>
          <a:srcRect l="75286" t="41937" r="11683" b="20320"/>
          <a:stretch/>
        </p:blipFill>
        <p:spPr>
          <a:xfrm>
            <a:off x="3124200" y="1371600"/>
            <a:ext cx="1295400" cy="1143001"/>
          </a:xfrm>
          <a:prstGeom prst="rect">
            <a:avLst/>
          </a:prstGeom>
        </p:spPr>
      </p:pic>
      <p:sp>
        <p:nvSpPr>
          <p:cNvPr id="4" name="圆角矩形 3"/>
          <p:cNvSpPr/>
          <p:nvPr/>
        </p:nvSpPr>
        <p:spPr>
          <a:xfrm>
            <a:off x="152400" y="4572000"/>
            <a:ext cx="8915400" cy="2209800"/>
          </a:xfrm>
          <a:prstGeom prst="roundRect">
            <a:avLst>
              <a:gd name="adj" fmla="val 9365"/>
            </a:avLst>
          </a:prstGeom>
          <a:ln w="38100">
            <a:solidFill>
              <a:schemeClr val="accent6">
                <a:lumMod val="20000"/>
                <a:lumOff val="80000"/>
              </a:schemeClr>
            </a:solidFill>
          </a:ln>
        </p:spPr>
        <p:txBody>
          <a:bodyPr wrap="square" rtlCol="0" anchor="ctr">
            <a:spAutoFit/>
          </a:bodyPr>
          <a:lstStyle/>
          <a:p>
            <a:pPr algn="l">
              <a:spcBef>
                <a:spcPts val="200"/>
              </a:spcBef>
            </a:pPr>
            <a:endParaRPr lang="zh-CN" altLang="en-US" sz="1800" dirty="0" err="1" smtClean="0"/>
          </a:p>
        </p:txBody>
      </p:sp>
    </p:spTree>
    <p:extLst>
      <p:ext uri="{BB962C8B-B14F-4D97-AF65-F5344CB8AC3E}">
        <p14:creationId xmlns:p14="http://schemas.microsoft.com/office/powerpoint/2010/main" val="10054538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5029200" cy="523220"/>
          </a:xfrm>
          <a:prstGeom prst="rect">
            <a:avLst/>
          </a:prstGeom>
          <a:solidFill>
            <a:schemeClr val="accent6">
              <a:lumMod val="20000"/>
              <a:lumOff val="80000"/>
            </a:schemeClr>
          </a:solidFill>
        </p:spPr>
        <p:txBody>
          <a:bodyPr wrap="square">
            <a:spAutoFit/>
          </a:bodyPr>
          <a:lstStyle/>
          <a:p>
            <a:pPr algn="just"/>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 Deep Learning for 1+1-hydro </a:t>
            </a:r>
            <a:endParaRPr lang="zh-CN" altLang="en-US" sz="2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6" name="图片 5"/>
          <p:cNvPicPr>
            <a:picLocks noChangeAspect="1"/>
          </p:cNvPicPr>
          <p:nvPr/>
        </p:nvPicPr>
        <p:blipFill>
          <a:blip r:embed="rId3"/>
          <a:stretch>
            <a:fillRect/>
          </a:stretch>
        </p:blipFill>
        <p:spPr>
          <a:xfrm>
            <a:off x="1625199" y="3673248"/>
            <a:ext cx="5867400" cy="2716023"/>
          </a:xfrm>
          <a:prstGeom prst="rect">
            <a:avLst/>
          </a:prstGeom>
          <a:ln>
            <a:noFill/>
          </a:ln>
          <a:effectLst>
            <a:outerShdw blurRad="292100" dist="139700" dir="2700000" algn="tl" rotWithShape="0">
              <a:srgbClr val="333333">
                <a:alpha val="65000"/>
              </a:srgbClr>
            </a:outerShdw>
          </a:effectLst>
        </p:spPr>
      </p:pic>
      <p:sp>
        <p:nvSpPr>
          <p:cNvPr id="5" name="矩形 4"/>
          <p:cNvSpPr/>
          <p:nvPr/>
        </p:nvSpPr>
        <p:spPr>
          <a:xfrm>
            <a:off x="266700" y="3211378"/>
            <a:ext cx="4953000" cy="400110"/>
          </a:xfrm>
          <a:prstGeom prst="rect">
            <a:avLst/>
          </a:prstGeom>
        </p:spPr>
        <p:txBody>
          <a:bodyPr wrap="square">
            <a:spAutoFit/>
          </a:bodyPr>
          <a:lstStyle/>
          <a:p>
            <a:pPr algn="l"/>
            <a:r>
              <a:rPr lang="en-US" altLang="zh-CN" u="sng" dirty="0" smtClean="0">
                <a:solidFill>
                  <a:srgbClr val="339933"/>
                </a:solidFill>
                <a:latin typeface="Arial Unicode MS" panose="020B0604020202020204" pitchFamily="34" charset="-122"/>
                <a:ea typeface="Arial Unicode MS" panose="020B0604020202020204" pitchFamily="34" charset="-122"/>
                <a:cs typeface="Arial Unicode MS" panose="020B0604020202020204" pitchFamily="34" charset="-122"/>
              </a:rPr>
              <a:t>2) Design / train neural network (CNN) </a:t>
            </a:r>
            <a:endParaRPr lang="zh-CN" altLang="en-US" u="sng" dirty="0"/>
          </a:p>
        </p:txBody>
      </p:sp>
      <p:sp>
        <p:nvSpPr>
          <p:cNvPr id="10" name="矩形 9"/>
          <p:cNvSpPr/>
          <p:nvPr/>
        </p:nvSpPr>
        <p:spPr>
          <a:xfrm>
            <a:off x="152400" y="610823"/>
            <a:ext cx="5181600" cy="707886"/>
          </a:xfrm>
          <a:prstGeom prst="rect">
            <a:avLst/>
          </a:prstGeom>
        </p:spPr>
        <p:txBody>
          <a:bodyPr wrap="square">
            <a:spAutoFit/>
          </a:bodyPr>
          <a:lstStyle/>
          <a:p>
            <a:pPr algn="l"/>
            <a:r>
              <a:rPr lang="en-US" altLang="zh-CN" dirty="0"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1) Generate </a:t>
            </a:r>
            <a:r>
              <a:rPr lang="en-US" altLang="zh-CN" dirty="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the training/testing data sets from </a:t>
            </a:r>
            <a:r>
              <a:rPr lang="en-US" altLang="zh-CN" dirty="0"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1+1-d hydro </a:t>
            </a:r>
            <a:endParaRPr lang="zh-CN" altLang="en-US" dirty="0"/>
          </a:p>
        </p:txBody>
      </p:sp>
      <p:pic>
        <p:nvPicPr>
          <p:cNvPr id="11" name="图片 10"/>
          <p:cNvPicPr>
            <a:picLocks noChangeAspect="1"/>
          </p:cNvPicPr>
          <p:nvPr/>
        </p:nvPicPr>
        <p:blipFill>
          <a:blip r:embed="rId4"/>
          <a:stretch>
            <a:fillRect/>
          </a:stretch>
        </p:blipFill>
        <p:spPr>
          <a:xfrm>
            <a:off x="3078357" y="6462576"/>
            <a:ext cx="1460025" cy="356700"/>
          </a:xfrm>
          <a:prstGeom prst="rect">
            <a:avLst/>
          </a:prstGeom>
        </p:spPr>
      </p:pic>
      <p:pic>
        <p:nvPicPr>
          <p:cNvPr id="12" name="图片 11"/>
          <p:cNvPicPr>
            <a:picLocks noChangeAspect="1"/>
          </p:cNvPicPr>
          <p:nvPr/>
        </p:nvPicPr>
        <p:blipFill>
          <a:blip r:embed="rId5"/>
          <a:stretch>
            <a:fillRect/>
          </a:stretch>
        </p:blipFill>
        <p:spPr>
          <a:xfrm>
            <a:off x="1584613" y="6551799"/>
            <a:ext cx="1331259" cy="267477"/>
          </a:xfrm>
          <a:prstGeom prst="rect">
            <a:avLst/>
          </a:prstGeom>
        </p:spPr>
      </p:pic>
      <p:sp>
        <p:nvSpPr>
          <p:cNvPr id="13" name="矩形 12"/>
          <p:cNvSpPr/>
          <p:nvPr/>
        </p:nvSpPr>
        <p:spPr>
          <a:xfrm>
            <a:off x="5334000" y="6468356"/>
            <a:ext cx="3652099" cy="369332"/>
          </a:xfrm>
          <a:prstGeom prst="rect">
            <a:avLst/>
          </a:prstGeom>
        </p:spPr>
        <p:txBody>
          <a:bodyPr wrap="square">
            <a:spAutoFit/>
          </a:bodyPr>
          <a:lstStyle/>
          <a:p>
            <a:pPr algn="l"/>
            <a:r>
              <a:rPr lang="en-US" altLang="zh-CN" sz="1800" dirty="0" smtClean="0">
                <a:solidFill>
                  <a:srgbClr val="CC00CC"/>
                </a:solidFill>
                <a:latin typeface="LMSans8-Regular-Identity-H"/>
              </a:rPr>
              <a:t>Huang &amp; Song unpublished notes</a:t>
            </a:r>
            <a:endParaRPr lang="zh-CN" altLang="en-US" sz="1800" dirty="0">
              <a:solidFill>
                <a:srgbClr val="CC00CC"/>
              </a:solidFill>
            </a:endParaRPr>
          </a:p>
        </p:txBody>
      </p:sp>
      <p:pic>
        <p:nvPicPr>
          <p:cNvPr id="17" name="图片 16"/>
          <p:cNvPicPr>
            <a:picLocks noChangeAspect="1"/>
          </p:cNvPicPr>
          <p:nvPr/>
        </p:nvPicPr>
        <p:blipFill>
          <a:blip r:embed="rId6"/>
          <a:stretch>
            <a:fillRect/>
          </a:stretch>
        </p:blipFill>
        <p:spPr>
          <a:xfrm>
            <a:off x="444539" y="1329335"/>
            <a:ext cx="2085750" cy="339300"/>
          </a:xfrm>
          <a:prstGeom prst="rect">
            <a:avLst/>
          </a:prstGeom>
        </p:spPr>
      </p:pic>
      <p:pic>
        <p:nvPicPr>
          <p:cNvPr id="18" name="图片 17"/>
          <p:cNvPicPr>
            <a:picLocks noChangeAspect="1"/>
          </p:cNvPicPr>
          <p:nvPr/>
        </p:nvPicPr>
        <p:blipFill>
          <a:blip r:embed="rId7"/>
          <a:stretch>
            <a:fillRect/>
          </a:stretch>
        </p:blipFill>
        <p:spPr>
          <a:xfrm>
            <a:off x="2754406" y="1145402"/>
            <a:ext cx="2537663" cy="622050"/>
          </a:xfrm>
          <a:prstGeom prst="rect">
            <a:avLst/>
          </a:prstGeom>
        </p:spPr>
      </p:pic>
      <p:pic>
        <p:nvPicPr>
          <p:cNvPr id="19" name="图片 18"/>
          <p:cNvPicPr>
            <a:picLocks noChangeAspect="1"/>
          </p:cNvPicPr>
          <p:nvPr/>
        </p:nvPicPr>
        <p:blipFill>
          <a:blip r:embed="rId8"/>
          <a:stretch>
            <a:fillRect/>
          </a:stretch>
        </p:blipFill>
        <p:spPr>
          <a:xfrm>
            <a:off x="411469" y="1887312"/>
            <a:ext cx="2103131" cy="326250"/>
          </a:xfrm>
          <a:prstGeom prst="rect">
            <a:avLst/>
          </a:prstGeom>
        </p:spPr>
      </p:pic>
      <p:pic>
        <p:nvPicPr>
          <p:cNvPr id="20" name="图片 19"/>
          <p:cNvPicPr>
            <a:picLocks noChangeAspect="1"/>
          </p:cNvPicPr>
          <p:nvPr/>
        </p:nvPicPr>
        <p:blipFill>
          <a:blip r:embed="rId9"/>
          <a:stretch>
            <a:fillRect/>
          </a:stretch>
        </p:blipFill>
        <p:spPr>
          <a:xfrm>
            <a:off x="2530289" y="1765512"/>
            <a:ext cx="1738125" cy="569850"/>
          </a:xfrm>
          <a:prstGeom prst="rect">
            <a:avLst/>
          </a:prstGeom>
        </p:spPr>
      </p:pic>
      <p:pic>
        <p:nvPicPr>
          <p:cNvPr id="7" name="图片 6"/>
          <p:cNvPicPr>
            <a:picLocks noChangeAspect="1"/>
          </p:cNvPicPr>
          <p:nvPr/>
        </p:nvPicPr>
        <p:blipFill>
          <a:blip r:embed="rId10"/>
          <a:stretch>
            <a:fillRect/>
          </a:stretch>
        </p:blipFill>
        <p:spPr>
          <a:xfrm>
            <a:off x="7305327" y="99743"/>
            <a:ext cx="1668600" cy="1774800"/>
          </a:xfrm>
          <a:prstGeom prst="rect">
            <a:avLst/>
          </a:prstGeom>
          <a:ln>
            <a:noFill/>
          </a:ln>
          <a:effectLst>
            <a:outerShdw blurRad="292100" dist="139700" dir="2700000" algn="tl" rotWithShape="0">
              <a:srgbClr val="333333">
                <a:alpha val="65000"/>
              </a:srgbClr>
            </a:outerShdw>
          </a:effectLst>
        </p:spPr>
      </p:pic>
      <p:pic>
        <p:nvPicPr>
          <p:cNvPr id="8" name="图片 7"/>
          <p:cNvPicPr>
            <a:picLocks noChangeAspect="1"/>
          </p:cNvPicPr>
          <p:nvPr/>
        </p:nvPicPr>
        <p:blipFill>
          <a:blip r:embed="rId11"/>
          <a:stretch>
            <a:fillRect/>
          </a:stretch>
        </p:blipFill>
        <p:spPr>
          <a:xfrm>
            <a:off x="7054312" y="340216"/>
            <a:ext cx="1651219" cy="1805250"/>
          </a:xfrm>
          <a:prstGeom prst="rect">
            <a:avLst/>
          </a:prstGeom>
          <a:ln>
            <a:noFill/>
          </a:ln>
          <a:effectLst>
            <a:outerShdw blurRad="292100" dist="139700" dir="2700000" algn="tl" rotWithShape="0">
              <a:srgbClr val="333333">
                <a:alpha val="65000"/>
              </a:srgbClr>
            </a:outerShdw>
          </a:effectLst>
        </p:spPr>
      </p:pic>
      <p:pic>
        <p:nvPicPr>
          <p:cNvPr id="9" name="图片 8"/>
          <p:cNvPicPr>
            <a:picLocks noChangeAspect="1"/>
          </p:cNvPicPr>
          <p:nvPr/>
        </p:nvPicPr>
        <p:blipFill>
          <a:blip r:embed="rId12"/>
          <a:stretch>
            <a:fillRect/>
          </a:stretch>
        </p:blipFill>
        <p:spPr>
          <a:xfrm>
            <a:off x="6655800" y="560562"/>
            <a:ext cx="1633838" cy="1774800"/>
          </a:xfrm>
          <a:prstGeom prst="rect">
            <a:avLst/>
          </a:prstGeom>
          <a:ln>
            <a:noFill/>
          </a:ln>
          <a:effectLst>
            <a:outerShdw blurRad="292100" dist="139700" dir="2700000" algn="tl" rotWithShape="0">
              <a:srgbClr val="333333">
                <a:alpha val="65000"/>
              </a:srgbClr>
            </a:outerShdw>
          </a:effectLst>
        </p:spPr>
      </p:pic>
      <p:pic>
        <p:nvPicPr>
          <p:cNvPr id="16" name="图片 15"/>
          <p:cNvPicPr>
            <a:picLocks noChangeAspect="1"/>
          </p:cNvPicPr>
          <p:nvPr/>
        </p:nvPicPr>
        <p:blipFill>
          <a:blip r:embed="rId13"/>
          <a:stretch>
            <a:fillRect/>
          </a:stretch>
        </p:blipFill>
        <p:spPr>
          <a:xfrm>
            <a:off x="5501716" y="856362"/>
            <a:ext cx="2155275" cy="1818300"/>
          </a:xfrm>
          <a:prstGeom prst="rect">
            <a:avLst/>
          </a:prstGeom>
          <a:ln>
            <a:noFill/>
          </a:ln>
          <a:effectLst>
            <a:outerShdw blurRad="292100" dist="139700" dir="2700000" algn="tl" rotWithShape="0">
              <a:srgbClr val="333333">
                <a:alpha val="65000"/>
              </a:srgbClr>
            </a:outerShdw>
          </a:effectLst>
        </p:spPr>
      </p:pic>
      <p:pic>
        <p:nvPicPr>
          <p:cNvPr id="22" name="图片 21"/>
          <p:cNvPicPr>
            <a:picLocks noChangeAspect="1"/>
          </p:cNvPicPr>
          <p:nvPr/>
        </p:nvPicPr>
        <p:blipFill>
          <a:blip r:embed="rId14"/>
          <a:stretch>
            <a:fillRect/>
          </a:stretch>
        </p:blipFill>
        <p:spPr>
          <a:xfrm>
            <a:off x="1704253" y="2666451"/>
            <a:ext cx="2748208" cy="286122"/>
          </a:xfrm>
          <a:prstGeom prst="rect">
            <a:avLst/>
          </a:prstGeom>
        </p:spPr>
      </p:pic>
      <p:sp>
        <p:nvSpPr>
          <p:cNvPr id="23" name="文本框 22"/>
          <p:cNvSpPr txBox="1"/>
          <p:nvPr/>
        </p:nvSpPr>
        <p:spPr>
          <a:xfrm>
            <a:off x="356793" y="2316525"/>
            <a:ext cx="4942430" cy="646331"/>
          </a:xfrm>
          <a:prstGeom prst="rect">
            <a:avLst/>
          </a:prstGeom>
          <a:noFill/>
        </p:spPr>
        <p:txBody>
          <a:bodyPr wrap="square" rtlCol="0">
            <a:spAutoFit/>
          </a:bodyPr>
          <a:lstStyle/>
          <a:p>
            <a:pPr algn="l"/>
            <a:r>
              <a:rPr lang="en-US" altLang="zh-CN" sz="1800" dirty="0" err="1" smtClean="0">
                <a:latin typeface="Malgun Gothic" panose="020B0503020000020004" pitchFamily="34" charset="-127"/>
                <a:ea typeface="Malgun Gothic" panose="020B0503020000020004" pitchFamily="34" charset="-127"/>
              </a:rPr>
              <a:t>EoS</a:t>
            </a:r>
            <a:r>
              <a:rPr lang="en-US" altLang="zh-CN" sz="1800" dirty="0" smtClean="0">
                <a:latin typeface="Malgun Gothic" panose="020B0503020000020004" pitchFamily="34" charset="-127"/>
                <a:ea typeface="Malgun Gothic" panose="020B0503020000020004" pitchFamily="34" charset="-127"/>
              </a:rPr>
              <a:t>: p=e/3, MC-</a:t>
            </a:r>
            <a:r>
              <a:rPr lang="en-US" altLang="zh-CN" sz="1800" dirty="0" err="1" smtClean="0">
                <a:latin typeface="Malgun Gothic" panose="020B0503020000020004" pitchFamily="34" charset="-127"/>
                <a:ea typeface="Malgun Gothic" panose="020B0503020000020004" pitchFamily="34" charset="-127"/>
              </a:rPr>
              <a:t>Glauber</a:t>
            </a:r>
            <a:r>
              <a:rPr lang="en-US" altLang="zh-CN" sz="1800" dirty="0" smtClean="0">
                <a:latin typeface="Malgun Gothic" panose="020B0503020000020004" pitchFamily="34" charset="-127"/>
                <a:ea typeface="Malgun Gothic" panose="020B0503020000020004" pitchFamily="34" charset="-127"/>
              </a:rPr>
              <a:t>/MC-KLN initial </a:t>
            </a:r>
            <a:r>
              <a:rPr lang="en-US" altLang="zh-CN" sz="1800" dirty="0" err="1" smtClean="0">
                <a:latin typeface="Malgun Gothic" panose="020B0503020000020004" pitchFamily="34" charset="-127"/>
                <a:ea typeface="Malgun Gothic" panose="020B0503020000020004" pitchFamily="34" charset="-127"/>
              </a:rPr>
              <a:t>condtions</a:t>
            </a:r>
            <a:r>
              <a:rPr lang="en-US" altLang="zh-CN" sz="1800" dirty="0" smtClean="0">
                <a:latin typeface="Malgun Gothic" panose="020B0503020000020004" pitchFamily="34" charset="-127"/>
                <a:ea typeface="Malgun Gothic" panose="020B0503020000020004" pitchFamily="34" charset="-127"/>
              </a:rPr>
              <a:t> </a:t>
            </a:r>
            <a:endParaRPr lang="zh-CN" altLang="en-US" sz="1800" dirty="0">
              <a:latin typeface="Malgun Gothic" panose="020B0503020000020004" pitchFamily="34" charset="-127"/>
              <a:ea typeface="Malgun Gothic" panose="020B0503020000020004" pitchFamily="34" charset="-127"/>
            </a:endParaRPr>
          </a:p>
        </p:txBody>
      </p:sp>
      <p:sp>
        <p:nvSpPr>
          <p:cNvPr id="25" name="右箭头 24"/>
          <p:cNvSpPr/>
          <p:nvPr/>
        </p:nvSpPr>
        <p:spPr>
          <a:xfrm rot="-900000">
            <a:off x="4490786" y="1462942"/>
            <a:ext cx="1862016" cy="733663"/>
          </a:xfrm>
          <a:prstGeom prst="rightArrow">
            <a:avLst/>
          </a:prstGeom>
          <a:solidFill>
            <a:schemeClr val="bg1">
              <a:lumMod val="95000"/>
            </a:schemeClr>
          </a:solidFill>
          <a:ln w="57150">
            <a:solidFill>
              <a:schemeClr val="bg1">
                <a:lumMod val="75000"/>
              </a:schemeClr>
            </a:solidFill>
          </a:ln>
        </p:spPr>
        <p:txBody>
          <a:bodyPr wrap="square" rtlCol="0" anchor="ctr">
            <a:spAutoFit/>
          </a:bodyPr>
          <a:lstStyle/>
          <a:p>
            <a:pPr algn="l">
              <a:spcBef>
                <a:spcPts val="200"/>
              </a:spcBef>
            </a:pPr>
            <a:endParaRPr lang="zh-CN" altLang="en-US" sz="1800" dirty="0" err="1" smtClean="0">
              <a:solidFill>
                <a:schemeClr val="bg1">
                  <a:lumMod val="95000"/>
                </a:schemeClr>
              </a:solidFill>
            </a:endParaRPr>
          </a:p>
        </p:txBody>
      </p:sp>
      <p:sp>
        <p:nvSpPr>
          <p:cNvPr id="26" name="圆角矩形 25"/>
          <p:cNvSpPr/>
          <p:nvPr/>
        </p:nvSpPr>
        <p:spPr>
          <a:xfrm>
            <a:off x="152400" y="560562"/>
            <a:ext cx="5257800" cy="2488288"/>
          </a:xfrm>
          <a:prstGeom prst="roundRect">
            <a:avLst>
              <a:gd name="adj" fmla="val 7367"/>
            </a:avLst>
          </a:prstGeom>
          <a:ln w="38100">
            <a:solidFill>
              <a:schemeClr val="bg1">
                <a:lumMod val="65000"/>
              </a:schemeClr>
            </a:solidFill>
          </a:ln>
        </p:spPr>
        <p:txBody>
          <a:bodyPr wrap="square" rtlCol="0" anchor="ctr">
            <a:spAutoFit/>
          </a:bodyPr>
          <a:lstStyle/>
          <a:p>
            <a:pPr algn="l">
              <a:spcBef>
                <a:spcPts val="200"/>
              </a:spcBef>
            </a:pPr>
            <a:endParaRPr lang="zh-CN" altLang="en-US" sz="1800" dirty="0" err="1" smtClean="0"/>
          </a:p>
        </p:txBody>
      </p:sp>
    </p:spTree>
    <p:extLst>
      <p:ext uri="{BB962C8B-B14F-4D97-AF65-F5344CB8AC3E}">
        <p14:creationId xmlns:p14="http://schemas.microsoft.com/office/powerpoint/2010/main" val="2894348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5029200" cy="523220"/>
          </a:xfrm>
          <a:prstGeom prst="rect">
            <a:avLst/>
          </a:prstGeom>
          <a:solidFill>
            <a:schemeClr val="accent6">
              <a:lumMod val="20000"/>
              <a:lumOff val="80000"/>
            </a:schemeClr>
          </a:solidFill>
        </p:spPr>
        <p:txBody>
          <a:bodyPr wrap="square">
            <a:spAutoFit/>
          </a:bodyPr>
          <a:lstStyle/>
          <a:p>
            <a:pPr algn="just"/>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 Deep Learning for 1+1-hydro </a:t>
            </a:r>
            <a:endParaRPr lang="zh-CN" altLang="en-US" sz="2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3" name="图片 2"/>
          <p:cNvPicPr>
            <a:picLocks noChangeAspect="1"/>
          </p:cNvPicPr>
          <p:nvPr/>
        </p:nvPicPr>
        <p:blipFill>
          <a:blip r:embed="rId3"/>
          <a:stretch>
            <a:fillRect/>
          </a:stretch>
        </p:blipFill>
        <p:spPr>
          <a:xfrm>
            <a:off x="329452" y="990600"/>
            <a:ext cx="8456422" cy="4705600"/>
          </a:xfrm>
          <a:prstGeom prst="rect">
            <a:avLst/>
          </a:prstGeom>
        </p:spPr>
      </p:pic>
      <p:sp>
        <p:nvSpPr>
          <p:cNvPr id="7" name="文本框 6"/>
          <p:cNvSpPr txBox="1"/>
          <p:nvPr/>
        </p:nvSpPr>
        <p:spPr>
          <a:xfrm>
            <a:off x="329452" y="5851302"/>
            <a:ext cx="8839201" cy="1015663"/>
          </a:xfrm>
          <a:prstGeom prst="rect">
            <a:avLst/>
          </a:prstGeom>
          <a:noFill/>
        </p:spPr>
        <p:txBody>
          <a:bodyPr wrap="square" rtlCol="0">
            <a:spAutoFit/>
          </a:bodyPr>
          <a:lstStyle/>
          <a:p>
            <a:pPr algn="l"/>
            <a:r>
              <a:rPr lang="en-US" altLang="zh-CN" dirty="0"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-CNN predictions vs. hydro simulation: </a:t>
            </a:r>
            <a:r>
              <a:rPr lang="en-US" altLang="zh-CN"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CNN works for 1+1-d hydrodynamics</a:t>
            </a:r>
          </a:p>
          <a:p>
            <a:pPr algn="l"/>
            <a:r>
              <a:rPr lang="en-US" altLang="zh-CN" dirty="0" smtClean="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-A first hint that a well designed network could capture the non-linear</a:t>
            </a:r>
          </a:p>
          <a:p>
            <a:pPr algn="l"/>
            <a:r>
              <a:rPr lang="en-US" altLang="zh-CN" dirty="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e</a:t>
            </a:r>
            <a:r>
              <a:rPr lang="en-US" altLang="zh-CN" dirty="0" smtClean="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volution of hydrodynamics   </a:t>
            </a:r>
            <a:r>
              <a:rPr lang="en-US" altLang="zh-CN"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4" name="图片 3"/>
          <p:cNvPicPr>
            <a:picLocks noChangeAspect="1"/>
          </p:cNvPicPr>
          <p:nvPr/>
        </p:nvPicPr>
        <p:blipFill>
          <a:blip r:embed="rId4"/>
          <a:stretch>
            <a:fillRect/>
          </a:stretch>
        </p:blipFill>
        <p:spPr>
          <a:xfrm>
            <a:off x="7086268" y="76200"/>
            <a:ext cx="2044285" cy="1472643"/>
          </a:xfrm>
          <a:prstGeom prst="rect">
            <a:avLst/>
          </a:prstGeom>
        </p:spPr>
      </p:pic>
      <p:sp>
        <p:nvSpPr>
          <p:cNvPr id="5" name="矩形 4"/>
          <p:cNvSpPr/>
          <p:nvPr/>
        </p:nvSpPr>
        <p:spPr>
          <a:xfrm>
            <a:off x="152400" y="612466"/>
            <a:ext cx="3674404" cy="400110"/>
          </a:xfrm>
          <a:prstGeom prst="rect">
            <a:avLst/>
          </a:prstGeom>
        </p:spPr>
        <p:txBody>
          <a:bodyPr wrap="none">
            <a:spAutoFit/>
          </a:bodyPr>
          <a:lstStyle/>
          <a:p>
            <a:pPr algn="l">
              <a:spcAft>
                <a:spcPts val="0"/>
              </a:spcAft>
            </a:pPr>
            <a:r>
              <a:rPr lang="en-US" altLang="zh-CN"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3</a:t>
            </a:r>
            <a:r>
              <a:rPr lang="zh-CN" altLang="en-US"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a:t>
            </a:r>
            <a:r>
              <a:rPr lang="en-US" altLang="zh-CN"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Testing the neural </a:t>
            </a:r>
            <a:r>
              <a:rPr lang="en-US" altLang="zh-CN"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network </a:t>
            </a:r>
          </a:p>
        </p:txBody>
      </p:sp>
      <p:sp>
        <p:nvSpPr>
          <p:cNvPr id="8" name="矩形 7"/>
          <p:cNvSpPr/>
          <p:nvPr/>
        </p:nvSpPr>
        <p:spPr>
          <a:xfrm>
            <a:off x="5334000" y="6468356"/>
            <a:ext cx="3652099" cy="369332"/>
          </a:xfrm>
          <a:prstGeom prst="rect">
            <a:avLst/>
          </a:prstGeom>
        </p:spPr>
        <p:txBody>
          <a:bodyPr wrap="square">
            <a:spAutoFit/>
          </a:bodyPr>
          <a:lstStyle/>
          <a:p>
            <a:pPr algn="l"/>
            <a:r>
              <a:rPr lang="en-US" altLang="zh-CN" sz="1800" dirty="0" smtClean="0">
                <a:solidFill>
                  <a:srgbClr val="CC00CC"/>
                </a:solidFill>
                <a:latin typeface="LMSans8-Regular-Identity-H"/>
              </a:rPr>
              <a:t>Huang &amp; Song unpublished notes</a:t>
            </a:r>
            <a:endParaRPr lang="zh-CN" altLang="en-US" sz="1800" dirty="0">
              <a:solidFill>
                <a:srgbClr val="CC00CC"/>
              </a:solidFill>
            </a:endParaRPr>
          </a:p>
        </p:txBody>
      </p:sp>
    </p:spTree>
    <p:extLst>
      <p:ext uri="{BB962C8B-B14F-4D97-AF65-F5344CB8AC3E}">
        <p14:creationId xmlns:p14="http://schemas.microsoft.com/office/powerpoint/2010/main" val="2413757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8077200" cy="523220"/>
          </a:xfrm>
          <a:prstGeom prst="rect">
            <a:avLst/>
          </a:prstGeom>
          <a:solidFill>
            <a:srgbClr val="CCECFF"/>
          </a:solidFill>
        </p:spPr>
        <p:txBody>
          <a:bodyPr wrap="square">
            <a:spAutoFit/>
          </a:bodyPr>
          <a:lstStyle/>
          <a:p>
            <a:pPr algn="ctr"/>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 Deep Learning (CNN): an extension to 2+1-hydro </a:t>
            </a:r>
            <a:endParaRPr lang="zh-CN" altLang="en-US" sz="2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8" name="文本框 7"/>
          <p:cNvSpPr txBox="1"/>
          <p:nvPr/>
        </p:nvSpPr>
        <p:spPr>
          <a:xfrm>
            <a:off x="273221" y="5152791"/>
            <a:ext cx="8675594" cy="1477328"/>
          </a:xfrm>
          <a:prstGeom prst="rect">
            <a:avLst/>
          </a:prstGeom>
          <a:noFill/>
        </p:spPr>
        <p:txBody>
          <a:bodyPr wrap="square" rtlCol="0">
            <a:spAutoFit/>
          </a:bodyPr>
          <a:lstStyle/>
          <a:p>
            <a:pPr algn="l">
              <a:spcAft>
                <a:spcPts val="1200"/>
              </a:spcAft>
            </a:pPr>
            <a:r>
              <a:rPr lang="en-US" altLang="zh-CN" dirty="0"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-For 2+1-d hydro, CNN does not work, so does not other common network, such as local connected layer</a:t>
            </a:r>
          </a:p>
          <a:p>
            <a:pPr algn="l"/>
            <a:r>
              <a:rPr lang="en-US" altLang="zh-CN" dirty="0" smtClean="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-From 1+1-d hydro to 2+1-d hydro, the pixel of  the imagine sets increased from 200 to  40000 (200*200)  </a:t>
            </a:r>
            <a:endParaRPr lang="zh-CN" altLang="en-US" dirty="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9" name="图片 8"/>
          <p:cNvPicPr>
            <a:picLocks noChangeAspect="1"/>
          </p:cNvPicPr>
          <p:nvPr/>
        </p:nvPicPr>
        <p:blipFill rotWithShape="1">
          <a:blip r:embed="rId3"/>
          <a:srcRect t="88097"/>
          <a:stretch/>
        </p:blipFill>
        <p:spPr>
          <a:xfrm>
            <a:off x="1297691" y="4349605"/>
            <a:ext cx="7467600" cy="590982"/>
          </a:xfrm>
          <a:prstGeom prst="rect">
            <a:avLst/>
          </a:prstGeom>
        </p:spPr>
      </p:pic>
      <p:grpSp>
        <p:nvGrpSpPr>
          <p:cNvPr id="16" name="组合 15"/>
          <p:cNvGrpSpPr/>
          <p:nvPr/>
        </p:nvGrpSpPr>
        <p:grpSpPr>
          <a:xfrm>
            <a:off x="0" y="762000"/>
            <a:ext cx="8991600" cy="3357472"/>
            <a:chOff x="76200" y="942141"/>
            <a:chExt cx="8991600" cy="3357472"/>
          </a:xfrm>
        </p:grpSpPr>
        <p:sp>
          <p:nvSpPr>
            <p:cNvPr id="5" name="文本框 4"/>
            <p:cNvSpPr txBox="1"/>
            <p:nvPr/>
          </p:nvSpPr>
          <p:spPr>
            <a:xfrm>
              <a:off x="3582318" y="946363"/>
              <a:ext cx="2209800" cy="461665"/>
            </a:xfrm>
            <a:prstGeom prst="rect">
              <a:avLst/>
            </a:prstGeom>
            <a:solidFill>
              <a:schemeClr val="bg1"/>
            </a:solidFill>
            <a:ln>
              <a:solidFill>
                <a:schemeClr val="bg1"/>
              </a:solidFill>
            </a:ln>
          </p:spPr>
          <p:txBody>
            <a:bodyPr wrap="square" rtlCol="0">
              <a:spAutoFit/>
            </a:bodyPr>
            <a:lstStyle/>
            <a:p>
              <a:pPr algn="l"/>
              <a:r>
                <a:rPr lang="en-US" altLang="zh-CN" sz="2400" b="1" dirty="0" smtClean="0"/>
                <a:t>Hydro results</a:t>
              </a:r>
              <a:endParaRPr lang="zh-CN" altLang="en-US" sz="2400" b="1" dirty="0"/>
            </a:p>
          </p:txBody>
        </p:sp>
        <p:sp>
          <p:nvSpPr>
            <p:cNvPr id="6" name="文本框 5"/>
            <p:cNvSpPr txBox="1"/>
            <p:nvPr/>
          </p:nvSpPr>
          <p:spPr>
            <a:xfrm>
              <a:off x="6479291" y="942141"/>
              <a:ext cx="2362200" cy="461665"/>
            </a:xfrm>
            <a:prstGeom prst="rect">
              <a:avLst/>
            </a:prstGeom>
            <a:solidFill>
              <a:schemeClr val="bg1"/>
            </a:solidFill>
            <a:ln>
              <a:solidFill>
                <a:schemeClr val="bg1"/>
              </a:solidFill>
            </a:ln>
          </p:spPr>
          <p:txBody>
            <a:bodyPr wrap="square" rtlCol="0">
              <a:spAutoFit/>
            </a:bodyPr>
            <a:lstStyle/>
            <a:p>
              <a:pPr algn="ctr"/>
              <a:r>
                <a:rPr lang="en-US" altLang="zh-CN" sz="2400" b="1" dirty="0" smtClean="0"/>
                <a:t>CNN prediction</a:t>
              </a:r>
              <a:endParaRPr lang="zh-CN" altLang="en-US" sz="2400" b="1" dirty="0"/>
            </a:p>
          </p:txBody>
        </p:sp>
        <p:sp>
          <p:nvSpPr>
            <p:cNvPr id="10" name="文本框 9"/>
            <p:cNvSpPr txBox="1"/>
            <p:nvPr/>
          </p:nvSpPr>
          <p:spPr>
            <a:xfrm>
              <a:off x="533400" y="942142"/>
              <a:ext cx="2667000" cy="461665"/>
            </a:xfrm>
            <a:prstGeom prst="rect">
              <a:avLst/>
            </a:prstGeom>
            <a:solidFill>
              <a:schemeClr val="bg1"/>
            </a:solidFill>
            <a:ln>
              <a:solidFill>
                <a:schemeClr val="bg1"/>
              </a:solidFill>
            </a:ln>
          </p:spPr>
          <p:txBody>
            <a:bodyPr wrap="square" rtlCol="0">
              <a:spAutoFit/>
            </a:bodyPr>
            <a:lstStyle/>
            <a:p>
              <a:pPr algn="l"/>
              <a:r>
                <a:rPr lang="en-US" altLang="zh-CN" sz="2400" b="1" dirty="0" smtClean="0"/>
                <a:t>Initial condition</a:t>
              </a:r>
              <a:endParaRPr lang="zh-CN" altLang="en-US" sz="2400" b="1" dirty="0"/>
            </a:p>
          </p:txBody>
        </p:sp>
        <p:pic>
          <p:nvPicPr>
            <p:cNvPr id="7" name="图片 6"/>
            <p:cNvPicPr>
              <a:picLocks noChangeAspect="1"/>
            </p:cNvPicPr>
            <p:nvPr/>
          </p:nvPicPr>
          <p:blipFill>
            <a:blip r:embed="rId4"/>
            <a:stretch>
              <a:fillRect/>
            </a:stretch>
          </p:blipFill>
          <p:spPr>
            <a:xfrm>
              <a:off x="76200" y="1408312"/>
              <a:ext cx="3200399" cy="2829697"/>
            </a:xfrm>
            <a:prstGeom prst="rect">
              <a:avLst/>
            </a:prstGeom>
          </p:spPr>
        </p:pic>
        <p:pic>
          <p:nvPicPr>
            <p:cNvPr id="11" name="图片 10"/>
            <p:cNvPicPr>
              <a:picLocks noChangeAspect="1"/>
            </p:cNvPicPr>
            <p:nvPr/>
          </p:nvPicPr>
          <p:blipFill>
            <a:blip r:embed="rId5"/>
            <a:stretch>
              <a:fillRect/>
            </a:stretch>
          </p:blipFill>
          <p:spPr>
            <a:xfrm>
              <a:off x="3124838" y="1469916"/>
              <a:ext cx="3035518" cy="2829697"/>
            </a:xfrm>
            <a:prstGeom prst="rect">
              <a:avLst/>
            </a:prstGeom>
          </p:spPr>
        </p:pic>
        <p:pic>
          <p:nvPicPr>
            <p:cNvPr id="12" name="图片 11"/>
            <p:cNvPicPr>
              <a:picLocks noChangeAspect="1"/>
            </p:cNvPicPr>
            <p:nvPr/>
          </p:nvPicPr>
          <p:blipFill>
            <a:blip r:embed="rId6"/>
            <a:stretch>
              <a:fillRect/>
            </a:stretch>
          </p:blipFill>
          <p:spPr>
            <a:xfrm>
              <a:off x="5943600" y="1414246"/>
              <a:ext cx="3124200" cy="2859393"/>
            </a:xfrm>
            <a:prstGeom prst="rect">
              <a:avLst/>
            </a:prstGeom>
          </p:spPr>
        </p:pic>
        <mc:AlternateContent xmlns:mc="http://schemas.openxmlformats.org/markup-compatibility/2006" xmlns:a14="http://schemas.microsoft.com/office/drawing/2010/main">
          <mc:Choice Requires="a14">
            <p:sp>
              <p:nvSpPr>
                <p:cNvPr id="13" name="文本框 12"/>
                <p:cNvSpPr txBox="1"/>
                <p:nvPr/>
              </p:nvSpPr>
              <p:spPr>
                <a:xfrm>
                  <a:off x="4273809" y="3713511"/>
                  <a:ext cx="1663181" cy="400110"/>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r>
                        <a:rPr lang="en-US" altLang="zh-CN" b="0" i="1" smtClean="0">
                          <a:latin typeface="Cambria Math" panose="02040503050406030204" pitchFamily="18" charset="0"/>
                        </a:rPr>
                        <m:t>=</m:t>
                      </m:r>
                      <m:r>
                        <a:rPr lang="en-US" altLang="zh-CN" i="1">
                          <a:latin typeface="Cambria Math" panose="02040503050406030204" pitchFamily="18" charset="0"/>
                        </a:rPr>
                        <m:t>2</m:t>
                      </m:r>
                    </m:oMath>
                  </a14:m>
                  <a:r>
                    <a:rPr lang="en-US" altLang="zh-CN" dirty="0" smtClean="0"/>
                    <a:t>.6 </a:t>
                  </a:r>
                  <a:r>
                    <a:rPr lang="en-US" altLang="zh-CN" dirty="0" err="1" smtClean="0"/>
                    <a:t>fm</a:t>
                  </a:r>
                  <a:r>
                    <a:rPr lang="en-US" altLang="zh-CN" dirty="0" smtClean="0"/>
                    <a:t>/c</a:t>
                  </a:r>
                  <a:endParaRPr lang="zh-CN" altLang="en-US" dirty="0"/>
                </a:p>
              </p:txBody>
            </p:sp>
          </mc:Choice>
          <mc:Fallback xmlns="">
            <p:sp>
              <p:nvSpPr>
                <p:cNvPr id="13" name="文本框 12"/>
                <p:cNvSpPr txBox="1">
                  <a:spLocks noRot="1" noChangeAspect="1" noMove="1" noResize="1" noEditPoints="1" noAdjustHandles="1" noChangeArrowheads="1" noChangeShapeType="1" noTextEdit="1"/>
                </p:cNvSpPr>
                <p:nvPr/>
              </p:nvSpPr>
              <p:spPr>
                <a:xfrm>
                  <a:off x="4273809" y="3713511"/>
                  <a:ext cx="1663181" cy="400110"/>
                </a:xfrm>
                <a:prstGeom prst="rect">
                  <a:avLst/>
                </a:prstGeom>
                <a:blipFill rotWithShape="0">
                  <a:blip r:embed="rId7"/>
                  <a:stretch>
                    <a:fillRect t="-9231" b="-2769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文本框 13"/>
                <p:cNvSpPr txBox="1"/>
                <p:nvPr/>
              </p:nvSpPr>
              <p:spPr>
                <a:xfrm>
                  <a:off x="7321809" y="3713511"/>
                  <a:ext cx="1663181" cy="400110"/>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r>
                        <a:rPr lang="en-US" altLang="zh-CN" b="0" i="1" smtClean="0">
                          <a:latin typeface="Cambria Math" panose="02040503050406030204" pitchFamily="18" charset="0"/>
                        </a:rPr>
                        <m:t>=</m:t>
                      </m:r>
                      <m:r>
                        <a:rPr lang="en-US" altLang="zh-CN" i="1">
                          <a:latin typeface="Cambria Math" panose="02040503050406030204" pitchFamily="18" charset="0"/>
                        </a:rPr>
                        <m:t>2</m:t>
                      </m:r>
                    </m:oMath>
                  </a14:m>
                  <a:r>
                    <a:rPr lang="en-US" altLang="zh-CN" dirty="0" smtClean="0"/>
                    <a:t>.6 </a:t>
                  </a:r>
                  <a:r>
                    <a:rPr lang="en-US" altLang="zh-CN" dirty="0" err="1" smtClean="0"/>
                    <a:t>fm</a:t>
                  </a:r>
                  <a:r>
                    <a:rPr lang="en-US" altLang="zh-CN" dirty="0" smtClean="0"/>
                    <a:t>/c</a:t>
                  </a:r>
                  <a:endParaRPr lang="zh-CN" altLang="en-US" dirty="0"/>
                </a:p>
              </p:txBody>
            </p:sp>
          </mc:Choice>
          <mc:Fallback xmlns="">
            <p:sp>
              <p:nvSpPr>
                <p:cNvPr id="14" name="文本框 13"/>
                <p:cNvSpPr txBox="1">
                  <a:spLocks noRot="1" noChangeAspect="1" noMove="1" noResize="1" noEditPoints="1" noAdjustHandles="1" noChangeArrowheads="1" noChangeShapeType="1" noTextEdit="1"/>
                </p:cNvSpPr>
                <p:nvPr/>
              </p:nvSpPr>
              <p:spPr>
                <a:xfrm>
                  <a:off x="7321809" y="3713511"/>
                  <a:ext cx="1663181" cy="400110"/>
                </a:xfrm>
                <a:prstGeom prst="rect">
                  <a:avLst/>
                </a:prstGeom>
                <a:blipFill rotWithShape="0">
                  <a:blip r:embed="rId7"/>
                  <a:stretch>
                    <a:fillRect t="-9231" b="-2769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5" name="文本框 14"/>
                <p:cNvSpPr txBox="1"/>
                <p:nvPr/>
              </p:nvSpPr>
              <p:spPr>
                <a:xfrm>
                  <a:off x="1623394" y="3691058"/>
                  <a:ext cx="1447800" cy="400110"/>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oMath>
                  </a14:m>
                  <a:r>
                    <a:rPr lang="en-US" altLang="zh-CN" sz="1200" dirty="0" smtClean="0"/>
                    <a:t>0</a:t>
                  </a:r>
                  <a:r>
                    <a:rPr lang="en-US" altLang="zh-CN" dirty="0" smtClean="0"/>
                    <a:t> =0.6 </a:t>
                  </a:r>
                  <a:r>
                    <a:rPr lang="en-US" altLang="zh-CN" dirty="0" err="1" smtClean="0"/>
                    <a:t>fm</a:t>
                  </a:r>
                  <a:r>
                    <a:rPr lang="en-US" altLang="zh-CN" dirty="0" smtClean="0"/>
                    <a:t>/c</a:t>
                  </a:r>
                  <a:endParaRPr lang="zh-CN" altLang="en-US" dirty="0"/>
                </a:p>
              </p:txBody>
            </p:sp>
          </mc:Choice>
          <mc:Fallback xmlns="">
            <p:sp>
              <p:nvSpPr>
                <p:cNvPr id="15" name="文本框 14"/>
                <p:cNvSpPr txBox="1">
                  <a:spLocks noRot="1" noChangeAspect="1" noMove="1" noResize="1" noEditPoints="1" noAdjustHandles="1" noChangeArrowheads="1" noChangeShapeType="1" noTextEdit="1"/>
                </p:cNvSpPr>
                <p:nvPr/>
              </p:nvSpPr>
              <p:spPr>
                <a:xfrm>
                  <a:off x="1623394" y="3691058"/>
                  <a:ext cx="1447800" cy="400110"/>
                </a:xfrm>
                <a:prstGeom prst="rect">
                  <a:avLst/>
                </a:prstGeom>
                <a:blipFill rotWithShape="0">
                  <a:blip r:embed="rId8"/>
                  <a:stretch>
                    <a:fillRect t="-9091" r="-3376" b="-25758"/>
                  </a:stretch>
                </a:blipFill>
              </p:spPr>
              <p:txBody>
                <a:bodyPr/>
                <a:lstStyle/>
                <a:p>
                  <a:r>
                    <a:rPr lang="zh-CN" altLang="en-US">
                      <a:noFill/>
                    </a:rPr>
                    <a:t> </a:t>
                  </a:r>
                </a:p>
              </p:txBody>
            </p:sp>
          </mc:Fallback>
        </mc:AlternateContent>
      </p:grpSp>
    </p:spTree>
    <p:extLst>
      <p:ext uri="{BB962C8B-B14F-4D97-AF65-F5344CB8AC3E}">
        <p14:creationId xmlns:p14="http://schemas.microsoft.com/office/powerpoint/2010/main" val="13902546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8077200" cy="523220"/>
          </a:xfrm>
          <a:prstGeom prst="rect">
            <a:avLst/>
          </a:prstGeom>
          <a:solidFill>
            <a:srgbClr val="CCECFF"/>
          </a:solidFill>
        </p:spPr>
        <p:txBody>
          <a:bodyPr wrap="square">
            <a:spAutoFit/>
          </a:bodyPr>
          <a:lstStyle/>
          <a:p>
            <a:pPr algn="ctr"/>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 Deep Learning (CNN): an extension to 2+1-hydro </a:t>
            </a:r>
            <a:endParaRPr lang="zh-CN" altLang="en-US" sz="2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8" name="文本框 7"/>
          <p:cNvSpPr txBox="1"/>
          <p:nvPr/>
        </p:nvSpPr>
        <p:spPr>
          <a:xfrm>
            <a:off x="273221" y="5152791"/>
            <a:ext cx="8675594" cy="1477328"/>
          </a:xfrm>
          <a:prstGeom prst="rect">
            <a:avLst/>
          </a:prstGeom>
          <a:noFill/>
        </p:spPr>
        <p:txBody>
          <a:bodyPr wrap="square" rtlCol="0">
            <a:spAutoFit/>
          </a:bodyPr>
          <a:lstStyle/>
          <a:p>
            <a:pPr algn="l">
              <a:spcAft>
                <a:spcPts val="1200"/>
              </a:spcAft>
            </a:pPr>
            <a:r>
              <a:rPr lang="en-US" altLang="zh-CN" dirty="0"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-For 2+1-d hydro, CNN does not work, so does not other common network, such as local connected layer</a:t>
            </a:r>
          </a:p>
          <a:p>
            <a:pPr algn="l"/>
            <a:r>
              <a:rPr lang="en-US" altLang="zh-CN" dirty="0" smtClean="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-From 1+1-d hydro to 2+1-d hydro, the pixel of  the imagine sets increased from 200 to  40000 (200*200)  </a:t>
            </a:r>
            <a:endParaRPr lang="zh-CN" altLang="en-US" dirty="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9" name="图片 8"/>
          <p:cNvPicPr>
            <a:picLocks noChangeAspect="1"/>
          </p:cNvPicPr>
          <p:nvPr/>
        </p:nvPicPr>
        <p:blipFill rotWithShape="1">
          <a:blip r:embed="rId3"/>
          <a:srcRect t="88097"/>
          <a:stretch/>
        </p:blipFill>
        <p:spPr>
          <a:xfrm>
            <a:off x="1297691" y="4349605"/>
            <a:ext cx="7467600" cy="590982"/>
          </a:xfrm>
          <a:prstGeom prst="rect">
            <a:avLst/>
          </a:prstGeom>
        </p:spPr>
      </p:pic>
      <p:grpSp>
        <p:nvGrpSpPr>
          <p:cNvPr id="16" name="组合 15"/>
          <p:cNvGrpSpPr/>
          <p:nvPr/>
        </p:nvGrpSpPr>
        <p:grpSpPr>
          <a:xfrm>
            <a:off x="0" y="762000"/>
            <a:ext cx="8991600" cy="3357472"/>
            <a:chOff x="76200" y="942141"/>
            <a:chExt cx="8991600" cy="3357472"/>
          </a:xfrm>
        </p:grpSpPr>
        <p:sp>
          <p:nvSpPr>
            <p:cNvPr id="5" name="文本框 4"/>
            <p:cNvSpPr txBox="1"/>
            <p:nvPr/>
          </p:nvSpPr>
          <p:spPr>
            <a:xfrm>
              <a:off x="3582318" y="946363"/>
              <a:ext cx="2209800" cy="461665"/>
            </a:xfrm>
            <a:prstGeom prst="rect">
              <a:avLst/>
            </a:prstGeom>
            <a:solidFill>
              <a:schemeClr val="bg1"/>
            </a:solidFill>
            <a:ln>
              <a:solidFill>
                <a:schemeClr val="bg1"/>
              </a:solidFill>
            </a:ln>
          </p:spPr>
          <p:txBody>
            <a:bodyPr wrap="square" rtlCol="0">
              <a:spAutoFit/>
            </a:bodyPr>
            <a:lstStyle/>
            <a:p>
              <a:pPr algn="l"/>
              <a:r>
                <a:rPr lang="en-US" altLang="zh-CN" sz="2400" b="1" dirty="0" smtClean="0"/>
                <a:t>Hydro results</a:t>
              </a:r>
              <a:endParaRPr lang="zh-CN" altLang="en-US" sz="2400" b="1" dirty="0"/>
            </a:p>
          </p:txBody>
        </p:sp>
        <p:sp>
          <p:nvSpPr>
            <p:cNvPr id="6" name="文本框 5"/>
            <p:cNvSpPr txBox="1"/>
            <p:nvPr/>
          </p:nvSpPr>
          <p:spPr>
            <a:xfrm>
              <a:off x="6479291" y="942141"/>
              <a:ext cx="2362200" cy="461665"/>
            </a:xfrm>
            <a:prstGeom prst="rect">
              <a:avLst/>
            </a:prstGeom>
            <a:solidFill>
              <a:schemeClr val="bg1"/>
            </a:solidFill>
            <a:ln>
              <a:solidFill>
                <a:schemeClr val="bg1"/>
              </a:solidFill>
            </a:ln>
          </p:spPr>
          <p:txBody>
            <a:bodyPr wrap="square" rtlCol="0">
              <a:spAutoFit/>
            </a:bodyPr>
            <a:lstStyle/>
            <a:p>
              <a:pPr algn="ctr"/>
              <a:r>
                <a:rPr lang="en-US" altLang="zh-CN" sz="2400" b="1" dirty="0" smtClean="0"/>
                <a:t>CNN prediction</a:t>
              </a:r>
              <a:endParaRPr lang="zh-CN" altLang="en-US" sz="2400" b="1" dirty="0"/>
            </a:p>
          </p:txBody>
        </p:sp>
        <p:sp>
          <p:nvSpPr>
            <p:cNvPr id="10" name="文本框 9"/>
            <p:cNvSpPr txBox="1"/>
            <p:nvPr/>
          </p:nvSpPr>
          <p:spPr>
            <a:xfrm>
              <a:off x="533400" y="942142"/>
              <a:ext cx="2667000" cy="461665"/>
            </a:xfrm>
            <a:prstGeom prst="rect">
              <a:avLst/>
            </a:prstGeom>
            <a:solidFill>
              <a:schemeClr val="bg1"/>
            </a:solidFill>
            <a:ln>
              <a:solidFill>
                <a:schemeClr val="bg1"/>
              </a:solidFill>
            </a:ln>
          </p:spPr>
          <p:txBody>
            <a:bodyPr wrap="square" rtlCol="0">
              <a:spAutoFit/>
            </a:bodyPr>
            <a:lstStyle/>
            <a:p>
              <a:pPr algn="l"/>
              <a:r>
                <a:rPr lang="en-US" altLang="zh-CN" sz="2400" b="1" dirty="0" smtClean="0"/>
                <a:t>Initial condition</a:t>
              </a:r>
              <a:endParaRPr lang="zh-CN" altLang="en-US" sz="2400" b="1" dirty="0"/>
            </a:p>
          </p:txBody>
        </p:sp>
        <p:pic>
          <p:nvPicPr>
            <p:cNvPr id="7" name="图片 6"/>
            <p:cNvPicPr>
              <a:picLocks noChangeAspect="1"/>
            </p:cNvPicPr>
            <p:nvPr/>
          </p:nvPicPr>
          <p:blipFill>
            <a:blip r:embed="rId4"/>
            <a:stretch>
              <a:fillRect/>
            </a:stretch>
          </p:blipFill>
          <p:spPr>
            <a:xfrm>
              <a:off x="76200" y="1408312"/>
              <a:ext cx="3200399" cy="2829697"/>
            </a:xfrm>
            <a:prstGeom prst="rect">
              <a:avLst/>
            </a:prstGeom>
          </p:spPr>
        </p:pic>
        <p:pic>
          <p:nvPicPr>
            <p:cNvPr id="11" name="图片 10"/>
            <p:cNvPicPr>
              <a:picLocks noChangeAspect="1"/>
            </p:cNvPicPr>
            <p:nvPr/>
          </p:nvPicPr>
          <p:blipFill>
            <a:blip r:embed="rId5"/>
            <a:stretch>
              <a:fillRect/>
            </a:stretch>
          </p:blipFill>
          <p:spPr>
            <a:xfrm>
              <a:off x="3124838" y="1469916"/>
              <a:ext cx="3035518" cy="2829697"/>
            </a:xfrm>
            <a:prstGeom prst="rect">
              <a:avLst/>
            </a:prstGeom>
          </p:spPr>
        </p:pic>
        <p:pic>
          <p:nvPicPr>
            <p:cNvPr id="12" name="图片 11"/>
            <p:cNvPicPr>
              <a:picLocks noChangeAspect="1"/>
            </p:cNvPicPr>
            <p:nvPr/>
          </p:nvPicPr>
          <p:blipFill>
            <a:blip r:embed="rId6"/>
            <a:stretch>
              <a:fillRect/>
            </a:stretch>
          </p:blipFill>
          <p:spPr>
            <a:xfrm>
              <a:off x="5943600" y="1414246"/>
              <a:ext cx="3124200" cy="2859393"/>
            </a:xfrm>
            <a:prstGeom prst="rect">
              <a:avLst/>
            </a:prstGeom>
          </p:spPr>
        </p:pic>
        <mc:AlternateContent xmlns:mc="http://schemas.openxmlformats.org/markup-compatibility/2006" xmlns:a14="http://schemas.microsoft.com/office/drawing/2010/main">
          <mc:Choice Requires="a14">
            <p:sp>
              <p:nvSpPr>
                <p:cNvPr id="13" name="文本框 12"/>
                <p:cNvSpPr txBox="1"/>
                <p:nvPr/>
              </p:nvSpPr>
              <p:spPr>
                <a:xfrm>
                  <a:off x="4273809" y="3713511"/>
                  <a:ext cx="1663181" cy="400110"/>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r>
                        <a:rPr lang="en-US" altLang="zh-CN" b="0" i="1" smtClean="0">
                          <a:latin typeface="Cambria Math" panose="02040503050406030204" pitchFamily="18" charset="0"/>
                        </a:rPr>
                        <m:t>=</m:t>
                      </m:r>
                      <m:r>
                        <a:rPr lang="en-US" altLang="zh-CN" i="1">
                          <a:latin typeface="Cambria Math" panose="02040503050406030204" pitchFamily="18" charset="0"/>
                        </a:rPr>
                        <m:t>2</m:t>
                      </m:r>
                    </m:oMath>
                  </a14:m>
                  <a:r>
                    <a:rPr lang="en-US" altLang="zh-CN" dirty="0" smtClean="0"/>
                    <a:t>.6 </a:t>
                  </a:r>
                  <a:r>
                    <a:rPr lang="en-US" altLang="zh-CN" dirty="0" err="1" smtClean="0"/>
                    <a:t>fm</a:t>
                  </a:r>
                  <a:r>
                    <a:rPr lang="en-US" altLang="zh-CN" dirty="0" smtClean="0"/>
                    <a:t>/c</a:t>
                  </a:r>
                  <a:endParaRPr lang="zh-CN" altLang="en-US" dirty="0"/>
                </a:p>
              </p:txBody>
            </p:sp>
          </mc:Choice>
          <mc:Fallback xmlns="">
            <p:sp>
              <p:nvSpPr>
                <p:cNvPr id="13" name="文本框 12"/>
                <p:cNvSpPr txBox="1">
                  <a:spLocks noRot="1" noChangeAspect="1" noMove="1" noResize="1" noEditPoints="1" noAdjustHandles="1" noChangeArrowheads="1" noChangeShapeType="1" noTextEdit="1"/>
                </p:cNvSpPr>
                <p:nvPr/>
              </p:nvSpPr>
              <p:spPr>
                <a:xfrm>
                  <a:off x="4273809" y="3713511"/>
                  <a:ext cx="1663181" cy="400110"/>
                </a:xfrm>
                <a:prstGeom prst="rect">
                  <a:avLst/>
                </a:prstGeom>
                <a:blipFill rotWithShape="0">
                  <a:blip r:embed="rId7"/>
                  <a:stretch>
                    <a:fillRect t="-9231" b="-2769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文本框 13"/>
                <p:cNvSpPr txBox="1"/>
                <p:nvPr/>
              </p:nvSpPr>
              <p:spPr>
                <a:xfrm>
                  <a:off x="7321809" y="3713511"/>
                  <a:ext cx="1663181" cy="400110"/>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r>
                        <a:rPr lang="en-US" altLang="zh-CN" b="0" i="1" smtClean="0">
                          <a:latin typeface="Cambria Math" panose="02040503050406030204" pitchFamily="18" charset="0"/>
                        </a:rPr>
                        <m:t>=</m:t>
                      </m:r>
                      <m:r>
                        <a:rPr lang="en-US" altLang="zh-CN" i="1">
                          <a:latin typeface="Cambria Math" panose="02040503050406030204" pitchFamily="18" charset="0"/>
                        </a:rPr>
                        <m:t>2</m:t>
                      </m:r>
                    </m:oMath>
                  </a14:m>
                  <a:r>
                    <a:rPr lang="en-US" altLang="zh-CN" dirty="0" smtClean="0"/>
                    <a:t>.6 </a:t>
                  </a:r>
                  <a:r>
                    <a:rPr lang="en-US" altLang="zh-CN" dirty="0" err="1" smtClean="0"/>
                    <a:t>fm</a:t>
                  </a:r>
                  <a:r>
                    <a:rPr lang="en-US" altLang="zh-CN" dirty="0" smtClean="0"/>
                    <a:t>/c</a:t>
                  </a:r>
                  <a:endParaRPr lang="zh-CN" altLang="en-US" dirty="0"/>
                </a:p>
              </p:txBody>
            </p:sp>
          </mc:Choice>
          <mc:Fallback xmlns="">
            <p:sp>
              <p:nvSpPr>
                <p:cNvPr id="14" name="文本框 13"/>
                <p:cNvSpPr txBox="1">
                  <a:spLocks noRot="1" noChangeAspect="1" noMove="1" noResize="1" noEditPoints="1" noAdjustHandles="1" noChangeArrowheads="1" noChangeShapeType="1" noTextEdit="1"/>
                </p:cNvSpPr>
                <p:nvPr/>
              </p:nvSpPr>
              <p:spPr>
                <a:xfrm>
                  <a:off x="7321809" y="3713511"/>
                  <a:ext cx="1663181" cy="400110"/>
                </a:xfrm>
                <a:prstGeom prst="rect">
                  <a:avLst/>
                </a:prstGeom>
                <a:blipFill rotWithShape="0">
                  <a:blip r:embed="rId7"/>
                  <a:stretch>
                    <a:fillRect t="-9231" b="-2769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5" name="文本框 14"/>
                <p:cNvSpPr txBox="1"/>
                <p:nvPr/>
              </p:nvSpPr>
              <p:spPr>
                <a:xfrm>
                  <a:off x="1623394" y="3691058"/>
                  <a:ext cx="1447800" cy="400110"/>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oMath>
                  </a14:m>
                  <a:r>
                    <a:rPr lang="en-US" altLang="zh-CN" sz="1200" dirty="0" smtClean="0"/>
                    <a:t>0</a:t>
                  </a:r>
                  <a:r>
                    <a:rPr lang="en-US" altLang="zh-CN" dirty="0" smtClean="0"/>
                    <a:t> =0.6 </a:t>
                  </a:r>
                  <a:r>
                    <a:rPr lang="en-US" altLang="zh-CN" dirty="0" err="1" smtClean="0"/>
                    <a:t>fm</a:t>
                  </a:r>
                  <a:r>
                    <a:rPr lang="en-US" altLang="zh-CN" dirty="0" smtClean="0"/>
                    <a:t>/c</a:t>
                  </a:r>
                  <a:endParaRPr lang="zh-CN" altLang="en-US" dirty="0"/>
                </a:p>
              </p:txBody>
            </p:sp>
          </mc:Choice>
          <mc:Fallback xmlns="">
            <p:sp>
              <p:nvSpPr>
                <p:cNvPr id="15" name="文本框 14"/>
                <p:cNvSpPr txBox="1">
                  <a:spLocks noRot="1" noChangeAspect="1" noMove="1" noResize="1" noEditPoints="1" noAdjustHandles="1" noChangeArrowheads="1" noChangeShapeType="1" noTextEdit="1"/>
                </p:cNvSpPr>
                <p:nvPr/>
              </p:nvSpPr>
              <p:spPr>
                <a:xfrm>
                  <a:off x="1623394" y="3691058"/>
                  <a:ext cx="1447800" cy="400110"/>
                </a:xfrm>
                <a:prstGeom prst="rect">
                  <a:avLst/>
                </a:prstGeom>
                <a:blipFill rotWithShape="0">
                  <a:blip r:embed="rId8"/>
                  <a:stretch>
                    <a:fillRect t="-9091" r="-3376" b="-25758"/>
                  </a:stretch>
                </a:blipFill>
              </p:spPr>
              <p:txBody>
                <a:bodyPr/>
                <a:lstStyle/>
                <a:p>
                  <a:r>
                    <a:rPr lang="zh-CN" altLang="en-US">
                      <a:noFill/>
                    </a:rPr>
                    <a:t> </a:t>
                  </a:r>
                </a:p>
              </p:txBody>
            </p:sp>
          </mc:Fallback>
        </mc:AlternateContent>
      </p:grpSp>
      <p:sp>
        <p:nvSpPr>
          <p:cNvPr id="17" name="圆角矩形 16"/>
          <p:cNvSpPr/>
          <p:nvPr/>
        </p:nvSpPr>
        <p:spPr>
          <a:xfrm>
            <a:off x="573197" y="2006628"/>
            <a:ext cx="8302405" cy="4851372"/>
          </a:xfrm>
          <a:prstGeom prst="roundRect">
            <a:avLst/>
          </a:prstGeom>
          <a:blipFill>
            <a:blip r:embed="rId9"/>
            <a:tile tx="0" ty="0" sx="100000" sy="100000" flip="none" algn="tl"/>
          </a:blipFill>
          <a:ln>
            <a:solidFill>
              <a:schemeClr val="accent1">
                <a:lumMod val="20000"/>
                <a:lumOff val="80000"/>
              </a:schemeClr>
            </a:solidFill>
          </a:ln>
          <a:scene3d>
            <a:camera prst="orthographicFront"/>
            <a:lightRig rig="threePt" dir="t"/>
          </a:scene3d>
          <a:sp3d>
            <a:bevelT w="190500" h="190500" prst="angle"/>
          </a:sp3d>
        </p:spPr>
        <p:txBody>
          <a:bodyPr wrap="square" rtlCol="0" anchor="ctr">
            <a:spAutoFit/>
          </a:bodyPr>
          <a:lstStyle/>
          <a:p>
            <a:pPr algn="l">
              <a:spcBef>
                <a:spcPts val="200"/>
              </a:spcBef>
            </a:pPr>
            <a:endParaRPr lang="zh-CN" altLang="en-US" sz="1800" dirty="0" err="1" smtClean="0"/>
          </a:p>
        </p:txBody>
      </p:sp>
      <p:sp>
        <p:nvSpPr>
          <p:cNvPr id="18" name="内容占位符 2">
            <a:extLst>
              <a:ext uri="{FF2B5EF4-FFF2-40B4-BE49-F238E27FC236}">
                <a16:creationId xmlns="" xmlns:a16="http://schemas.microsoft.com/office/drawing/2014/main" xmlns:lc="http://schemas.openxmlformats.org/drawingml/2006/lockedCanvas" id="{CB4DB9DB-8437-48C3-BD78-D59210151B0A}"/>
              </a:ext>
            </a:extLst>
          </p:cNvPr>
          <p:cNvSpPr>
            <a:spLocks noGrp="1"/>
          </p:cNvSpPr>
          <p:nvPr/>
        </p:nvSpPr>
        <p:spPr>
          <a:xfrm>
            <a:off x="1143000" y="2283935"/>
            <a:ext cx="7543800" cy="4296758"/>
          </a:xfrm>
          <a:prstGeom prst="rect">
            <a:avLst/>
          </a:prstGeom>
          <a:noFill/>
          <a:effectLst>
            <a:glow rad="139700">
              <a:schemeClr val="accent2">
                <a:satMod val="175000"/>
                <a:alpha val="40000"/>
              </a:schemeClr>
            </a:glow>
          </a:effectLst>
          <a:scene3d>
            <a:camera prst="orthographicFront"/>
            <a:lightRig rig="threePt" dir="t"/>
          </a:scene3d>
          <a:sp3d>
            <a:bevelT w="152400" h="50800" prst="softRound"/>
          </a:sp3d>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2000" indent="0">
              <a:spcBef>
                <a:spcPts val="2400"/>
              </a:spcBef>
              <a:buNone/>
            </a:pPr>
            <a:r>
              <a:rPr lang="en-US" altLang="zh-CN" b="1" u="sng" dirty="0" smtClean="0"/>
              <a:t>No </a:t>
            </a:r>
            <a:r>
              <a:rPr lang="en-US" altLang="zh-CN" b="1" u="sng" dirty="0"/>
              <a:t>free lunch theorem</a:t>
            </a:r>
            <a:r>
              <a:rPr lang="en-US" altLang="zh-CN" b="1" u="sng" baseline="30000" dirty="0"/>
              <a:t>[1]</a:t>
            </a:r>
            <a:endParaRPr lang="en-US" altLang="zh-CN" b="1" u="sng" dirty="0"/>
          </a:p>
          <a:p>
            <a:pPr marL="72000" indent="0">
              <a:buNone/>
            </a:pPr>
            <a:r>
              <a:rPr lang="en-US" altLang="zh-CN" dirty="0" smtClean="0"/>
              <a:t>No machine learning algorithm is consistently better than another. In other words, there is no silver bullet, deep learning and neural networks not exempted. In fact, the most universal feedforward neural network does worse than tree based methods or SVM on many problems. Therefore, when adapting a model to new problems, one should be aware of model assumptions and ensures that they still holds.</a:t>
            </a:r>
          </a:p>
          <a:p>
            <a:pPr marL="72000" indent="0">
              <a:buNone/>
            </a:pPr>
            <a:r>
              <a:rPr lang="en-US" altLang="zh-CN" sz="1900" dirty="0" smtClean="0"/>
              <a:t>[</a:t>
            </a:r>
            <a:r>
              <a:rPr lang="en-US" altLang="zh-CN" sz="1900" dirty="0"/>
              <a:t>1] </a:t>
            </a:r>
            <a:r>
              <a:rPr lang="en-US" altLang="zh-CN" sz="1900" dirty="0" err="1"/>
              <a:t>Wolpert</a:t>
            </a:r>
            <a:r>
              <a:rPr lang="en-US" altLang="zh-CN" sz="1900" dirty="0"/>
              <a:t>, D. H. (1996). The lack of a priori distinctions between learning algorithms. </a:t>
            </a:r>
            <a:r>
              <a:rPr lang="en-US" altLang="zh-CN" sz="1900" i="1" dirty="0"/>
              <a:t>Neural computation</a:t>
            </a:r>
            <a:r>
              <a:rPr lang="en-US" altLang="zh-CN" sz="1900" dirty="0"/>
              <a:t>, 8(7), 1341-1390.</a:t>
            </a:r>
          </a:p>
          <a:p>
            <a:pPr marL="0" indent="0">
              <a:buNone/>
            </a:pPr>
            <a:endParaRPr lang="en-US" altLang="zh-CN" dirty="0" smtClean="0"/>
          </a:p>
          <a:p>
            <a:pPr marL="0" indent="0">
              <a:buNone/>
            </a:pPr>
            <a:endParaRPr lang="en-US" altLang="zh-CN" dirty="0" smtClean="0"/>
          </a:p>
          <a:p>
            <a:pPr marL="0" indent="0">
              <a:buNone/>
            </a:pPr>
            <a:endParaRPr lang="en-US" altLang="zh-CN" dirty="0" smtClean="0"/>
          </a:p>
          <a:p>
            <a:pPr marL="0" indent="0">
              <a:buNone/>
            </a:pPr>
            <a:endParaRPr lang="en-US" altLang="zh-CN" dirty="0"/>
          </a:p>
          <a:p>
            <a:pPr marL="0" indent="0">
              <a:buNone/>
            </a:pPr>
            <a:endParaRPr lang="en-US" altLang="zh-CN" dirty="0"/>
          </a:p>
          <a:p>
            <a:pPr marL="0" indent="0">
              <a:buNone/>
            </a:pPr>
            <a:endParaRPr lang="zh-CN" altLang="en-US" dirty="0"/>
          </a:p>
        </p:txBody>
      </p:sp>
    </p:spTree>
    <p:extLst>
      <p:ext uri="{BB962C8B-B14F-4D97-AF65-F5344CB8AC3E}">
        <p14:creationId xmlns:p14="http://schemas.microsoft.com/office/powerpoint/2010/main" val="5522173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stretch>
            <a:fillRect/>
          </a:stretch>
        </p:blipFill>
        <p:spPr>
          <a:xfrm>
            <a:off x="554567" y="1566251"/>
            <a:ext cx="4438831" cy="282657"/>
          </a:xfrm>
          <a:prstGeom prst="rect">
            <a:avLst/>
          </a:prstGeom>
        </p:spPr>
      </p:pic>
      <p:sp>
        <p:nvSpPr>
          <p:cNvPr id="2" name="矩形 1"/>
          <p:cNvSpPr/>
          <p:nvPr/>
        </p:nvSpPr>
        <p:spPr>
          <a:xfrm>
            <a:off x="152400" y="555683"/>
            <a:ext cx="3627917" cy="523220"/>
          </a:xfrm>
          <a:prstGeom prst="rect">
            <a:avLst/>
          </a:prstGeom>
        </p:spPr>
        <p:txBody>
          <a:bodyPr wrap="none">
            <a:spAutoFit/>
          </a:bodyPr>
          <a:lstStyle/>
          <a:p>
            <a:r>
              <a:rPr lang="en-US" altLang="zh-CN" sz="2800" dirty="0">
                <a:solidFill>
                  <a:srgbClr val="006600"/>
                </a:solidFill>
                <a:latin typeface="Arial Unicode MS" panose="020B0604020202020204" pitchFamily="34" charset="-122"/>
                <a:ea typeface="Arial Unicode MS" panose="020B0604020202020204" pitchFamily="34" charset="-122"/>
                <a:cs typeface="Arial Unicode MS" panose="020B0604020202020204" pitchFamily="34" charset="-122"/>
              </a:rPr>
              <a:t>Language </a:t>
            </a:r>
            <a:r>
              <a:rPr lang="en-US" altLang="zh-CN" sz="2800" dirty="0" smtClean="0">
                <a:solidFill>
                  <a:srgbClr val="006600"/>
                </a:solidFill>
                <a:latin typeface="Arial Unicode MS" panose="020B0604020202020204" pitchFamily="34" charset="-122"/>
                <a:ea typeface="Arial Unicode MS" panose="020B0604020202020204" pitchFamily="34" charset="-122"/>
                <a:cs typeface="Arial Unicode MS" panose="020B0604020202020204" pitchFamily="34" charset="-122"/>
              </a:rPr>
              <a:t>processing</a:t>
            </a:r>
            <a:endParaRPr lang="zh-CN" altLang="en-US" sz="2800" dirty="0">
              <a:solidFill>
                <a:srgbClr val="0066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12" name="图片 11"/>
          <p:cNvPicPr>
            <a:picLocks noChangeAspect="1"/>
          </p:cNvPicPr>
          <p:nvPr/>
        </p:nvPicPr>
        <p:blipFill>
          <a:blip r:embed="rId4"/>
          <a:stretch>
            <a:fillRect/>
          </a:stretch>
        </p:blipFill>
        <p:spPr>
          <a:xfrm>
            <a:off x="159124" y="4371898"/>
            <a:ext cx="8823621" cy="2477137"/>
          </a:xfrm>
          <a:prstGeom prst="rect">
            <a:avLst/>
          </a:prstGeom>
        </p:spPr>
      </p:pic>
      <p:sp>
        <p:nvSpPr>
          <p:cNvPr id="14" name="矩形 13"/>
          <p:cNvSpPr/>
          <p:nvPr/>
        </p:nvSpPr>
        <p:spPr>
          <a:xfrm>
            <a:off x="276398" y="1056007"/>
            <a:ext cx="2945038" cy="461665"/>
          </a:xfrm>
          <a:prstGeom prst="rect">
            <a:avLst/>
          </a:prstGeom>
        </p:spPr>
        <p:txBody>
          <a:bodyPr wrap="none">
            <a:spAutoFit/>
          </a:bodyPr>
          <a:lstStyle/>
          <a:p>
            <a:r>
              <a:rPr lang="en-US" altLang="zh-CN" sz="2400" b="1" dirty="0" smtClean="0">
                <a:latin typeface="+mn-lt"/>
              </a:rPr>
              <a:t>-Machine </a:t>
            </a:r>
            <a:r>
              <a:rPr lang="en-US" altLang="zh-CN" sz="2400" b="1" dirty="0">
                <a:latin typeface="+mn-lt"/>
              </a:rPr>
              <a:t>translation</a:t>
            </a:r>
            <a:endParaRPr lang="zh-CN" altLang="en-US" sz="2400" b="1" dirty="0">
              <a:latin typeface="+mn-lt"/>
            </a:endParaRPr>
          </a:p>
        </p:txBody>
      </p:sp>
      <p:sp>
        <p:nvSpPr>
          <p:cNvPr id="15" name="矩形 14"/>
          <p:cNvSpPr/>
          <p:nvPr/>
        </p:nvSpPr>
        <p:spPr>
          <a:xfrm>
            <a:off x="283633" y="1933545"/>
            <a:ext cx="3740126" cy="461665"/>
          </a:xfrm>
          <a:prstGeom prst="rect">
            <a:avLst/>
          </a:prstGeom>
        </p:spPr>
        <p:txBody>
          <a:bodyPr wrap="none">
            <a:spAutoFit/>
          </a:bodyPr>
          <a:lstStyle/>
          <a:p>
            <a:r>
              <a:rPr lang="en-US" altLang="zh-CN" sz="2400" b="1" dirty="0" smtClean="0">
                <a:latin typeface="+mn-lt"/>
              </a:rPr>
              <a:t>-Chinese </a:t>
            </a:r>
            <a:r>
              <a:rPr lang="en-US" altLang="zh-CN" sz="2400" b="1" dirty="0">
                <a:latin typeface="+mn-lt"/>
              </a:rPr>
              <a:t>poetry generation</a:t>
            </a:r>
            <a:endParaRPr lang="zh-CN" altLang="en-US" sz="2400" b="1" dirty="0">
              <a:latin typeface="+mn-lt"/>
            </a:endParaRPr>
          </a:p>
        </p:txBody>
      </p:sp>
      <p:sp>
        <p:nvSpPr>
          <p:cNvPr id="16" name="矩形 15"/>
          <p:cNvSpPr/>
          <p:nvPr/>
        </p:nvSpPr>
        <p:spPr>
          <a:xfrm>
            <a:off x="276398" y="3008622"/>
            <a:ext cx="2767938" cy="461665"/>
          </a:xfrm>
          <a:prstGeom prst="rect">
            <a:avLst/>
          </a:prstGeom>
        </p:spPr>
        <p:txBody>
          <a:bodyPr wrap="none">
            <a:spAutoFit/>
          </a:bodyPr>
          <a:lstStyle/>
          <a:p>
            <a:r>
              <a:rPr lang="en-US" altLang="zh-CN" sz="2400" b="1" dirty="0" smtClean="0">
                <a:latin typeface="+mn-lt"/>
              </a:rPr>
              <a:t>-Speech </a:t>
            </a:r>
            <a:r>
              <a:rPr lang="en-US" altLang="zh-CN" sz="2400" b="1" dirty="0">
                <a:latin typeface="+mn-lt"/>
              </a:rPr>
              <a:t>recognition</a:t>
            </a:r>
            <a:endParaRPr lang="zh-CN" altLang="en-US" sz="2400" b="1" dirty="0">
              <a:latin typeface="+mn-lt"/>
            </a:endParaRPr>
          </a:p>
        </p:txBody>
      </p:sp>
      <p:pic>
        <p:nvPicPr>
          <p:cNvPr id="17" name="图片 16"/>
          <p:cNvPicPr>
            <a:picLocks noChangeAspect="1"/>
          </p:cNvPicPr>
          <p:nvPr/>
        </p:nvPicPr>
        <p:blipFill>
          <a:blip r:embed="rId5"/>
          <a:stretch>
            <a:fillRect/>
          </a:stretch>
        </p:blipFill>
        <p:spPr>
          <a:xfrm>
            <a:off x="4267200" y="461351"/>
            <a:ext cx="3899144" cy="2209800"/>
          </a:xfrm>
          <a:prstGeom prst="rect">
            <a:avLst/>
          </a:prstGeom>
          <a:ln>
            <a:noFill/>
          </a:ln>
          <a:effectLst>
            <a:outerShdw blurRad="292100" dist="139700" dir="2700000" algn="tl" rotWithShape="0">
              <a:srgbClr val="333333">
                <a:alpha val="65000"/>
              </a:srgbClr>
            </a:outerShdw>
          </a:effectLst>
        </p:spPr>
      </p:pic>
      <p:pic>
        <p:nvPicPr>
          <p:cNvPr id="20" name="图片 19"/>
          <p:cNvPicPr>
            <a:picLocks noChangeAspect="1"/>
          </p:cNvPicPr>
          <p:nvPr/>
        </p:nvPicPr>
        <p:blipFill>
          <a:blip r:embed="rId6"/>
          <a:stretch>
            <a:fillRect/>
          </a:stretch>
        </p:blipFill>
        <p:spPr>
          <a:xfrm>
            <a:off x="518240" y="2333563"/>
            <a:ext cx="3674533" cy="304661"/>
          </a:xfrm>
          <a:prstGeom prst="rect">
            <a:avLst/>
          </a:prstGeom>
        </p:spPr>
      </p:pic>
      <p:pic>
        <p:nvPicPr>
          <p:cNvPr id="21" name="图片 20"/>
          <p:cNvPicPr>
            <a:picLocks noChangeAspect="1"/>
          </p:cNvPicPr>
          <p:nvPr/>
        </p:nvPicPr>
        <p:blipFill>
          <a:blip r:embed="rId7"/>
          <a:stretch>
            <a:fillRect/>
          </a:stretch>
        </p:blipFill>
        <p:spPr>
          <a:xfrm>
            <a:off x="518240" y="2687373"/>
            <a:ext cx="2859213" cy="265455"/>
          </a:xfrm>
          <a:prstGeom prst="rect">
            <a:avLst/>
          </a:prstGeom>
        </p:spPr>
      </p:pic>
      <p:pic>
        <p:nvPicPr>
          <p:cNvPr id="22" name="图片 21"/>
          <p:cNvPicPr>
            <a:picLocks noChangeAspect="1"/>
          </p:cNvPicPr>
          <p:nvPr/>
        </p:nvPicPr>
        <p:blipFill>
          <a:blip r:embed="rId8"/>
          <a:stretch>
            <a:fillRect/>
          </a:stretch>
        </p:blipFill>
        <p:spPr>
          <a:xfrm>
            <a:off x="536993" y="3526081"/>
            <a:ext cx="4389665" cy="304015"/>
          </a:xfrm>
          <a:prstGeom prst="rect">
            <a:avLst/>
          </a:prstGeom>
        </p:spPr>
      </p:pic>
      <p:pic>
        <p:nvPicPr>
          <p:cNvPr id="23" name="图片 22"/>
          <p:cNvPicPr>
            <a:picLocks noChangeAspect="1"/>
          </p:cNvPicPr>
          <p:nvPr/>
        </p:nvPicPr>
        <p:blipFill>
          <a:blip r:embed="rId9"/>
          <a:stretch>
            <a:fillRect/>
          </a:stretch>
        </p:blipFill>
        <p:spPr>
          <a:xfrm>
            <a:off x="554567" y="3867807"/>
            <a:ext cx="4258542" cy="308340"/>
          </a:xfrm>
          <a:prstGeom prst="rect">
            <a:avLst/>
          </a:prstGeom>
        </p:spPr>
      </p:pic>
      <p:pic>
        <p:nvPicPr>
          <p:cNvPr id="18" name="图片 17"/>
          <p:cNvPicPr>
            <a:picLocks noChangeAspect="1"/>
          </p:cNvPicPr>
          <p:nvPr/>
        </p:nvPicPr>
        <p:blipFill>
          <a:blip r:embed="rId10"/>
          <a:stretch>
            <a:fillRect/>
          </a:stretch>
        </p:blipFill>
        <p:spPr>
          <a:xfrm>
            <a:off x="4511158" y="1749000"/>
            <a:ext cx="4519368" cy="2442000"/>
          </a:xfrm>
          <a:prstGeom prst="rect">
            <a:avLst/>
          </a:prstGeom>
          <a:ln>
            <a:noFill/>
          </a:ln>
          <a:effectLst>
            <a:outerShdw blurRad="292100" dist="139700" dir="2700000" algn="tl" rotWithShape="0">
              <a:srgbClr val="333333">
                <a:alpha val="65000"/>
              </a:srgbClr>
            </a:outerShdw>
          </a:effectLst>
        </p:spPr>
      </p:pic>
      <p:sp>
        <p:nvSpPr>
          <p:cNvPr id="24" name="矩形 23"/>
          <p:cNvSpPr/>
          <p:nvPr/>
        </p:nvSpPr>
        <p:spPr>
          <a:xfrm>
            <a:off x="-664" y="-7418"/>
            <a:ext cx="6325264" cy="523220"/>
          </a:xfrm>
          <a:prstGeom prst="rect">
            <a:avLst/>
          </a:prstGeom>
          <a:solidFill>
            <a:schemeClr val="accent6">
              <a:lumMod val="20000"/>
              <a:lumOff val="80000"/>
            </a:schemeClr>
          </a:solidFill>
          <a:ln>
            <a:solidFill>
              <a:schemeClr val="accent6">
                <a:lumMod val="20000"/>
                <a:lumOff val="80000"/>
              </a:schemeClr>
            </a:solidFill>
          </a:ln>
        </p:spPr>
        <p:txBody>
          <a:bodyPr wrap="square">
            <a:spAutoFit/>
          </a:bodyPr>
          <a:lstStyle/>
          <a:p>
            <a:pPr algn="ctr"/>
            <a:r>
              <a:rPr lang="en-US" altLang="zh-CN" sz="28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Broad Applications of Deep Learning</a:t>
            </a:r>
            <a:endParaRPr lang="zh-CN" altLang="en-US" sz="28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28061733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5105400" cy="523220"/>
          </a:xfrm>
          <a:prstGeom prst="rect">
            <a:avLst/>
          </a:prstGeom>
          <a:solidFill>
            <a:schemeClr val="accent6">
              <a:lumMod val="20000"/>
              <a:lumOff val="80000"/>
            </a:schemeClr>
          </a:solidFill>
        </p:spPr>
        <p:txBody>
          <a:bodyPr wrap="square">
            <a:spAutoFit/>
          </a:bodyPr>
          <a:lstStyle/>
          <a:p>
            <a:pPr algn="ctr"/>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Stacked U-net for 2+1-d hydro </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5" name="图片 4"/>
          <p:cNvPicPr>
            <a:picLocks noChangeAspect="1"/>
          </p:cNvPicPr>
          <p:nvPr/>
        </p:nvPicPr>
        <p:blipFill rotWithShape="1">
          <a:blip r:embed="rId3"/>
          <a:srcRect t="10449"/>
          <a:stretch/>
        </p:blipFill>
        <p:spPr>
          <a:xfrm>
            <a:off x="223313" y="588996"/>
            <a:ext cx="8686800" cy="2699570"/>
          </a:xfrm>
          <a:prstGeom prst="rect">
            <a:avLst/>
          </a:prstGeom>
        </p:spPr>
      </p:pic>
      <p:pic>
        <p:nvPicPr>
          <p:cNvPr id="6" name="图片 5"/>
          <p:cNvPicPr>
            <a:picLocks noChangeAspect="1"/>
          </p:cNvPicPr>
          <p:nvPr/>
        </p:nvPicPr>
        <p:blipFill>
          <a:blip r:embed="rId4"/>
          <a:stretch>
            <a:fillRect/>
          </a:stretch>
        </p:blipFill>
        <p:spPr>
          <a:xfrm>
            <a:off x="228600" y="3581400"/>
            <a:ext cx="4648200" cy="3027671"/>
          </a:xfrm>
          <a:prstGeom prst="rect">
            <a:avLst/>
          </a:prstGeom>
        </p:spPr>
      </p:pic>
      <p:sp>
        <p:nvSpPr>
          <p:cNvPr id="7" name="矩形 6"/>
          <p:cNvSpPr/>
          <p:nvPr/>
        </p:nvSpPr>
        <p:spPr>
          <a:xfrm>
            <a:off x="4926105" y="3978565"/>
            <a:ext cx="4953000" cy="400110"/>
          </a:xfrm>
          <a:prstGeom prst="rect">
            <a:avLst/>
          </a:prstGeom>
        </p:spPr>
        <p:txBody>
          <a:bodyPr wrap="square">
            <a:spAutoFit/>
          </a:bodyPr>
          <a:lstStyle/>
          <a:p>
            <a:pPr algn="l"/>
            <a:r>
              <a:rPr lang="en-US" altLang="zh-CN" dirty="0">
                <a:latin typeface="+mn-lt"/>
                <a:ea typeface="Arial Unicode MS" panose="020B0604020202020204" pitchFamily="34" charset="-122"/>
                <a:cs typeface="Arial Unicode MS" panose="020B0604020202020204" pitchFamily="34" charset="-122"/>
              </a:rPr>
              <a:t>T</a:t>
            </a:r>
            <a:r>
              <a:rPr lang="en-US" altLang="zh-CN" dirty="0" smtClean="0">
                <a:latin typeface="+mn-lt"/>
                <a:ea typeface="Arial Unicode MS" panose="020B0604020202020204" pitchFamily="34" charset="-122"/>
                <a:cs typeface="Arial Unicode MS" panose="020B0604020202020204" pitchFamily="34" charset="-122"/>
              </a:rPr>
              <a:t>he activation function:</a:t>
            </a:r>
            <a:endParaRPr lang="zh-CN" altLang="en-US" dirty="0">
              <a:latin typeface="+mn-lt"/>
              <a:ea typeface="Arial Unicode MS" panose="020B0604020202020204" pitchFamily="34" charset="-122"/>
              <a:cs typeface="Arial Unicode MS" panose="020B0604020202020204" pitchFamily="34" charset="-122"/>
            </a:endParaRPr>
          </a:p>
        </p:txBody>
      </p:sp>
      <p:pic>
        <p:nvPicPr>
          <p:cNvPr id="8" name="图片 7"/>
          <p:cNvPicPr>
            <a:picLocks noChangeAspect="1"/>
          </p:cNvPicPr>
          <p:nvPr/>
        </p:nvPicPr>
        <p:blipFill>
          <a:blip r:embed="rId5"/>
          <a:stretch>
            <a:fillRect/>
          </a:stretch>
        </p:blipFill>
        <p:spPr>
          <a:xfrm>
            <a:off x="5047172" y="4391044"/>
            <a:ext cx="4099069" cy="348150"/>
          </a:xfrm>
          <a:prstGeom prst="rect">
            <a:avLst/>
          </a:prstGeom>
        </p:spPr>
      </p:pic>
      <p:sp>
        <p:nvSpPr>
          <p:cNvPr id="9" name="矩形 8"/>
          <p:cNvSpPr/>
          <p:nvPr/>
        </p:nvSpPr>
        <p:spPr>
          <a:xfrm>
            <a:off x="4926105" y="4802729"/>
            <a:ext cx="2941647" cy="707886"/>
          </a:xfrm>
          <a:prstGeom prst="rect">
            <a:avLst/>
          </a:prstGeom>
        </p:spPr>
        <p:txBody>
          <a:bodyPr wrap="square">
            <a:spAutoFit/>
          </a:bodyPr>
          <a:lstStyle/>
          <a:p>
            <a:pPr algn="l"/>
            <a:r>
              <a:rPr lang="en-US" altLang="zh-CN" dirty="0">
                <a:latin typeface="+mn-lt"/>
              </a:rPr>
              <a:t>The loss </a:t>
            </a:r>
            <a:r>
              <a:rPr lang="en-US" altLang="zh-CN" dirty="0" smtClean="0">
                <a:latin typeface="+mn-lt"/>
              </a:rPr>
              <a:t>function:</a:t>
            </a:r>
          </a:p>
          <a:p>
            <a:pPr algn="l"/>
            <a:r>
              <a:rPr lang="en-US" altLang="zh-CN" dirty="0" smtClean="0">
                <a:latin typeface="+mn-lt"/>
              </a:rPr>
              <a:t>normalized MAE loss</a:t>
            </a:r>
            <a:endParaRPr lang="zh-CN" altLang="en-US" dirty="0">
              <a:latin typeface="+mn-lt"/>
            </a:endParaRPr>
          </a:p>
        </p:txBody>
      </p:sp>
      <p:sp>
        <p:nvSpPr>
          <p:cNvPr id="10" name="矩形 9"/>
          <p:cNvSpPr/>
          <p:nvPr/>
        </p:nvSpPr>
        <p:spPr>
          <a:xfrm>
            <a:off x="4926105" y="5574150"/>
            <a:ext cx="3534335" cy="923330"/>
          </a:xfrm>
          <a:prstGeom prst="rect">
            <a:avLst/>
          </a:prstGeom>
        </p:spPr>
        <p:txBody>
          <a:bodyPr wrap="square">
            <a:spAutoFit/>
          </a:bodyPr>
          <a:lstStyle/>
          <a:p>
            <a:pPr algn="l"/>
            <a:r>
              <a:rPr lang="en-US" altLang="zh-CN" sz="1800" b="1" dirty="0" err="1" smtClean="0">
                <a:solidFill>
                  <a:srgbClr val="CC00CC"/>
                </a:solidFill>
                <a:latin typeface="LMSans8-Regular-Identity-H"/>
              </a:rPr>
              <a:t>H.Huang</a:t>
            </a:r>
            <a:r>
              <a:rPr lang="en-US" altLang="zh-CN" sz="1800" b="1" dirty="0">
                <a:solidFill>
                  <a:srgbClr val="CC00CC"/>
                </a:solidFill>
                <a:latin typeface="LMSans8-Regular-Identity-H"/>
              </a:rPr>
              <a:t>, </a:t>
            </a:r>
            <a:r>
              <a:rPr lang="en-US" altLang="zh-CN" sz="1800" b="1" dirty="0" err="1" smtClean="0">
                <a:solidFill>
                  <a:srgbClr val="CC00CC"/>
                </a:solidFill>
                <a:latin typeface="LMSans8-Regular-Identity-H"/>
              </a:rPr>
              <a:t>B.Xiao</a:t>
            </a:r>
            <a:r>
              <a:rPr lang="en-US" altLang="zh-CN" sz="1800" b="1" dirty="0" smtClean="0">
                <a:solidFill>
                  <a:srgbClr val="CC00CC"/>
                </a:solidFill>
                <a:latin typeface="LMSans8-Regular-Identity-H"/>
              </a:rPr>
              <a:t>, </a:t>
            </a:r>
            <a:r>
              <a:rPr lang="en-US" altLang="zh-CN" sz="1800" b="1" dirty="0" err="1" smtClean="0">
                <a:solidFill>
                  <a:srgbClr val="CC00CC"/>
                </a:solidFill>
                <a:latin typeface="LMSans8-Regular-Identity-H"/>
              </a:rPr>
              <a:t>H.Xiong</a:t>
            </a:r>
            <a:r>
              <a:rPr lang="en-US" altLang="zh-CN" sz="1800" b="1" dirty="0" smtClean="0">
                <a:solidFill>
                  <a:srgbClr val="CC00CC"/>
                </a:solidFill>
                <a:latin typeface="LMSans8-Regular-Identity-H"/>
              </a:rPr>
              <a:t>, </a:t>
            </a:r>
            <a:r>
              <a:rPr lang="en-US" altLang="zh-CN" sz="1800" b="1" dirty="0" err="1" smtClean="0">
                <a:solidFill>
                  <a:srgbClr val="CC00CC"/>
                </a:solidFill>
                <a:latin typeface="LMSans8-Regular-Identity-H"/>
              </a:rPr>
              <a:t>Z.Wu</a:t>
            </a:r>
            <a:r>
              <a:rPr lang="en-US" altLang="zh-CN" sz="1800" b="1" dirty="0">
                <a:solidFill>
                  <a:srgbClr val="CC00CC"/>
                </a:solidFill>
                <a:latin typeface="LMSans8-Regular-Identity-H"/>
              </a:rPr>
              <a:t>, </a:t>
            </a:r>
            <a:r>
              <a:rPr lang="en-US" altLang="zh-CN" sz="1800" b="1" dirty="0" smtClean="0">
                <a:solidFill>
                  <a:srgbClr val="CC00CC"/>
                </a:solidFill>
                <a:latin typeface="LMSans8-Regular-Identity-H"/>
              </a:rPr>
              <a:t>Y. </a:t>
            </a:r>
            <a:r>
              <a:rPr lang="en-US" altLang="zh-CN" sz="1800" b="1" dirty="0">
                <a:solidFill>
                  <a:srgbClr val="CC00CC"/>
                </a:solidFill>
                <a:latin typeface="LMSans8-Regular-Identity-H"/>
              </a:rPr>
              <a:t>Mu and </a:t>
            </a:r>
            <a:r>
              <a:rPr lang="en-US" altLang="zh-CN" sz="1800" b="1" dirty="0" err="1" smtClean="0">
                <a:solidFill>
                  <a:srgbClr val="CC00CC"/>
                </a:solidFill>
                <a:latin typeface="LMSans8-Regular-Identity-H"/>
              </a:rPr>
              <a:t>H.Song</a:t>
            </a:r>
            <a:r>
              <a:rPr lang="en-US" altLang="zh-CN" sz="1800" b="1" dirty="0" smtClean="0">
                <a:solidFill>
                  <a:srgbClr val="CC00CC"/>
                </a:solidFill>
                <a:latin typeface="LMSans8-Regular-Identity-H"/>
              </a:rPr>
              <a:t>  </a:t>
            </a:r>
            <a:r>
              <a:rPr lang="en-US" altLang="zh-CN" sz="1800" b="1" dirty="0" err="1" smtClean="0">
                <a:solidFill>
                  <a:srgbClr val="CC00CC"/>
                </a:solidFill>
                <a:latin typeface="LMSans10-Regular-Identity-H"/>
              </a:rPr>
              <a:t>arXiv</a:t>
            </a:r>
            <a:r>
              <a:rPr lang="en-US" altLang="zh-CN" sz="1800" b="1" dirty="0">
                <a:solidFill>
                  <a:srgbClr val="CC00CC"/>
                </a:solidFill>
                <a:latin typeface="LMSans10-Regular-Identity-H"/>
              </a:rPr>
              <a:t>: 1801.03334</a:t>
            </a:r>
            <a:endParaRPr lang="zh-CN" altLang="en-US" sz="1800" b="1" dirty="0">
              <a:solidFill>
                <a:srgbClr val="CC00CC"/>
              </a:solidFill>
            </a:endParaRPr>
          </a:p>
        </p:txBody>
      </p:sp>
      <p:pic>
        <p:nvPicPr>
          <p:cNvPr id="11" name="图片 10"/>
          <p:cNvPicPr>
            <a:picLocks noChangeAspect="1"/>
          </p:cNvPicPr>
          <p:nvPr/>
        </p:nvPicPr>
        <p:blipFill>
          <a:blip r:embed="rId6"/>
          <a:stretch>
            <a:fillRect/>
          </a:stretch>
        </p:blipFill>
        <p:spPr>
          <a:xfrm>
            <a:off x="7467600" y="5156672"/>
            <a:ext cx="1442513" cy="374902"/>
          </a:xfrm>
          <a:prstGeom prst="rect">
            <a:avLst/>
          </a:prstGeom>
        </p:spPr>
      </p:pic>
    </p:spTree>
    <p:extLst>
      <p:ext uri="{BB962C8B-B14F-4D97-AF65-F5344CB8AC3E}">
        <p14:creationId xmlns:p14="http://schemas.microsoft.com/office/powerpoint/2010/main" val="34737366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7620000" cy="523220"/>
          </a:xfrm>
          <a:prstGeom prst="rect">
            <a:avLst/>
          </a:prstGeom>
          <a:solidFill>
            <a:schemeClr val="accent6">
              <a:lumMod val="20000"/>
              <a:lumOff val="80000"/>
            </a:schemeClr>
          </a:solidFill>
        </p:spPr>
        <p:txBody>
          <a:bodyPr wrap="square">
            <a:spAutoFit/>
          </a:bodyPr>
          <a:lstStyle/>
          <a:p>
            <a:pPr algn="l"/>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Training / Testing data sets from 2+1-d hydro </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 name="矩形 15"/>
          <p:cNvSpPr/>
          <p:nvPr/>
        </p:nvSpPr>
        <p:spPr>
          <a:xfrm>
            <a:off x="1065680" y="6403336"/>
            <a:ext cx="8384240" cy="369332"/>
          </a:xfrm>
          <a:prstGeom prst="rect">
            <a:avLst/>
          </a:prstGeom>
        </p:spPr>
        <p:txBody>
          <a:bodyPr wrap="square">
            <a:spAutoFit/>
          </a:bodyPr>
          <a:lstStyle/>
          <a:p>
            <a:pPr algn="l"/>
            <a:r>
              <a:rPr lang="en-US" altLang="zh-CN" sz="1800" b="1" dirty="0" err="1" smtClean="0">
                <a:solidFill>
                  <a:srgbClr val="CC00CC"/>
                </a:solidFill>
                <a:latin typeface="LMSans8-Regular-Identity-H"/>
              </a:rPr>
              <a:t>H.Huang</a:t>
            </a:r>
            <a:r>
              <a:rPr lang="en-US" altLang="zh-CN" sz="1800" b="1" dirty="0">
                <a:solidFill>
                  <a:srgbClr val="CC00CC"/>
                </a:solidFill>
                <a:latin typeface="LMSans8-Regular-Identity-H"/>
              </a:rPr>
              <a:t>, </a:t>
            </a:r>
            <a:r>
              <a:rPr lang="en-US" altLang="zh-CN" sz="1800" b="1" dirty="0" err="1" smtClean="0">
                <a:solidFill>
                  <a:srgbClr val="CC00CC"/>
                </a:solidFill>
                <a:latin typeface="LMSans8-Regular-Identity-H"/>
              </a:rPr>
              <a:t>B.Xiao</a:t>
            </a:r>
            <a:r>
              <a:rPr lang="en-US" altLang="zh-CN" sz="1800" b="1" dirty="0" smtClean="0">
                <a:solidFill>
                  <a:srgbClr val="CC00CC"/>
                </a:solidFill>
                <a:latin typeface="LMSans8-Regular-Identity-H"/>
              </a:rPr>
              <a:t>, </a:t>
            </a:r>
            <a:r>
              <a:rPr lang="en-US" altLang="zh-CN" sz="1800" b="1" dirty="0" err="1" smtClean="0">
                <a:solidFill>
                  <a:srgbClr val="CC00CC"/>
                </a:solidFill>
                <a:latin typeface="LMSans8-Regular-Identity-H"/>
              </a:rPr>
              <a:t>H.Xiong</a:t>
            </a:r>
            <a:r>
              <a:rPr lang="en-US" altLang="zh-CN" sz="1800" b="1" dirty="0" smtClean="0">
                <a:solidFill>
                  <a:srgbClr val="CC00CC"/>
                </a:solidFill>
                <a:latin typeface="LMSans8-Regular-Identity-H"/>
              </a:rPr>
              <a:t>, </a:t>
            </a:r>
            <a:r>
              <a:rPr lang="en-US" altLang="zh-CN" sz="1800" b="1" dirty="0" err="1" smtClean="0">
                <a:solidFill>
                  <a:srgbClr val="CC00CC"/>
                </a:solidFill>
                <a:latin typeface="LMSans8-Regular-Identity-H"/>
              </a:rPr>
              <a:t>Z.Wu</a:t>
            </a:r>
            <a:r>
              <a:rPr lang="en-US" altLang="zh-CN" sz="1800" b="1" dirty="0">
                <a:solidFill>
                  <a:srgbClr val="CC00CC"/>
                </a:solidFill>
                <a:latin typeface="LMSans8-Regular-Identity-H"/>
              </a:rPr>
              <a:t>, </a:t>
            </a:r>
            <a:r>
              <a:rPr lang="en-US" altLang="zh-CN" sz="1800" b="1" dirty="0" smtClean="0">
                <a:solidFill>
                  <a:srgbClr val="CC00CC"/>
                </a:solidFill>
                <a:latin typeface="LMSans8-Regular-Identity-H"/>
              </a:rPr>
              <a:t>Y. </a:t>
            </a:r>
            <a:r>
              <a:rPr lang="en-US" altLang="zh-CN" sz="1800" b="1" dirty="0">
                <a:solidFill>
                  <a:srgbClr val="CC00CC"/>
                </a:solidFill>
                <a:latin typeface="LMSans8-Regular-Identity-H"/>
              </a:rPr>
              <a:t>Mu and </a:t>
            </a:r>
            <a:r>
              <a:rPr lang="en-US" altLang="zh-CN" sz="1800" b="1" dirty="0" err="1" smtClean="0">
                <a:solidFill>
                  <a:srgbClr val="CC00CC"/>
                </a:solidFill>
                <a:latin typeface="LMSans8-Regular-Identity-H"/>
              </a:rPr>
              <a:t>H.Song</a:t>
            </a:r>
            <a:r>
              <a:rPr lang="en-US" altLang="zh-CN" sz="1800" b="1" dirty="0" smtClean="0">
                <a:solidFill>
                  <a:srgbClr val="CC00CC"/>
                </a:solidFill>
                <a:latin typeface="LMSans8-Regular-Identity-H"/>
              </a:rPr>
              <a:t>  </a:t>
            </a:r>
            <a:r>
              <a:rPr lang="en-US" altLang="zh-CN" sz="1800" b="1" dirty="0" err="1" smtClean="0">
                <a:solidFill>
                  <a:srgbClr val="CC00CC"/>
                </a:solidFill>
                <a:latin typeface="LMSans10-Regular-Identity-H"/>
              </a:rPr>
              <a:t>arXiv</a:t>
            </a:r>
            <a:r>
              <a:rPr lang="en-US" altLang="zh-CN" sz="1800" b="1" dirty="0">
                <a:solidFill>
                  <a:srgbClr val="CC00CC"/>
                </a:solidFill>
                <a:latin typeface="LMSans10-Regular-Identity-H"/>
              </a:rPr>
              <a:t>: 1801.03334</a:t>
            </a:r>
            <a:endParaRPr lang="zh-CN" altLang="en-US" sz="1800" b="1" dirty="0">
              <a:solidFill>
                <a:srgbClr val="CC00CC"/>
              </a:solidFill>
            </a:endParaRPr>
          </a:p>
        </p:txBody>
      </p:sp>
      <p:sp>
        <p:nvSpPr>
          <p:cNvPr id="3" name="文本框 2"/>
          <p:cNvSpPr txBox="1"/>
          <p:nvPr/>
        </p:nvSpPr>
        <p:spPr>
          <a:xfrm>
            <a:off x="225955" y="3693314"/>
            <a:ext cx="3358087" cy="461665"/>
          </a:xfrm>
          <a:prstGeom prst="rect">
            <a:avLst/>
          </a:prstGeom>
          <a:solidFill>
            <a:srgbClr val="FFFFFF"/>
          </a:solidFill>
          <a:ln w="38100">
            <a:solidFill>
              <a:srgbClr val="00CC66"/>
            </a:solidFill>
          </a:ln>
        </p:spPr>
        <p:txBody>
          <a:bodyPr wrap="square" rtlCol="0">
            <a:spAutoFit/>
          </a:bodyPr>
          <a:lstStyle/>
          <a:p>
            <a:pPr algn="l"/>
            <a:r>
              <a:rPr lang="en-US" altLang="zh-CN" sz="2400" b="1" dirty="0" smtClean="0">
                <a:latin typeface="Arial Unicode MS" panose="020B0604020202020204" pitchFamily="34" charset="-122"/>
                <a:ea typeface="Arial Unicode MS" panose="020B0604020202020204" pitchFamily="34" charset="-122"/>
                <a:cs typeface="Arial Unicode MS" panose="020B0604020202020204" pitchFamily="34" charset="-122"/>
              </a:rPr>
              <a:t>The Training Data Sets </a:t>
            </a:r>
            <a:endParaRPr lang="zh-CN" altLang="en-US" sz="24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graphicFrame>
        <p:nvGraphicFramePr>
          <p:cNvPr id="4" name="表格 3"/>
          <p:cNvGraphicFramePr>
            <a:graphicFrameLocks noGrp="1"/>
          </p:cNvGraphicFramePr>
          <p:nvPr>
            <p:extLst>
              <p:ext uri="{D42A27DB-BD31-4B8C-83A1-F6EECF244321}">
                <p14:modId xmlns:p14="http://schemas.microsoft.com/office/powerpoint/2010/main" val="1322451681"/>
              </p:ext>
            </p:extLst>
          </p:nvPr>
        </p:nvGraphicFramePr>
        <p:xfrm>
          <a:off x="190499" y="4108535"/>
          <a:ext cx="3429000" cy="736600"/>
        </p:xfrm>
        <a:graphic>
          <a:graphicData uri="http://schemas.openxmlformats.org/drawingml/2006/table">
            <a:tbl>
              <a:tblPr firstRow="1" bandRow="1">
                <a:tableStyleId>{5C22544A-7EE6-4342-B048-85BDC9FD1C3A}</a:tableStyleId>
              </a:tblPr>
              <a:tblGrid>
                <a:gridCol w="1714500"/>
                <a:gridCol w="1714500"/>
              </a:tblGrid>
              <a:tr h="336954">
                <a:tc rowSpan="2">
                  <a:txBody>
                    <a:bodyPr/>
                    <a:lstStyle/>
                    <a:p>
                      <a:r>
                        <a:rPr lang="en-US" altLang="zh-CN" dirty="0" smtClean="0"/>
                        <a:t>   2+1-d</a:t>
                      </a:r>
                      <a:r>
                        <a:rPr lang="en-US" altLang="zh-CN" baseline="0" dirty="0" smtClean="0"/>
                        <a:t> hydro</a:t>
                      </a:r>
                      <a:endParaRPr lang="zh-CN" altLang="en-US" dirty="0"/>
                    </a:p>
                    <a:p>
                      <a:r>
                        <a:rPr lang="en-US" altLang="zh-CN" baseline="0" dirty="0" smtClean="0"/>
                        <a:t>    </a:t>
                      </a:r>
                      <a:r>
                        <a:rPr lang="en-US" altLang="zh-CN" dirty="0" smtClean="0"/>
                        <a:t> </a:t>
                      </a:r>
                      <a:r>
                        <a:rPr lang="en-US" altLang="zh-CN" sz="1600" baseline="0" dirty="0" smtClean="0"/>
                        <a:t> </a:t>
                      </a:r>
                      <a:r>
                        <a:rPr lang="en-US" altLang="zh-CN" sz="1600" dirty="0" smtClean="0"/>
                        <a:t>VISH2+1</a:t>
                      </a:r>
                      <a:r>
                        <a:rPr lang="en-US" altLang="zh-CN" sz="1600" baseline="0" dirty="0" smtClean="0"/>
                        <a:t>  </a:t>
                      </a:r>
                      <a:endParaRPr lang="zh-CN" altLang="en-US" sz="1600" dirty="0"/>
                    </a:p>
                  </a:txBody>
                  <a:tcPr/>
                </a:tc>
                <a:tc>
                  <a:txBody>
                    <a:bodyPr/>
                    <a:lstStyle/>
                    <a:p>
                      <a:r>
                        <a:rPr lang="en-US" altLang="zh-CN" dirty="0" smtClean="0"/>
                        <a:t>    MC-</a:t>
                      </a:r>
                      <a:r>
                        <a:rPr lang="en-US" altLang="zh-CN" dirty="0" err="1" smtClean="0"/>
                        <a:t>Glauber</a:t>
                      </a:r>
                      <a:r>
                        <a:rPr lang="en-US" altLang="zh-CN" baseline="0" dirty="0" smtClean="0"/>
                        <a:t> </a:t>
                      </a:r>
                      <a:endParaRPr lang="zh-CN" altLang="en-US" dirty="0"/>
                    </a:p>
                  </a:txBody>
                  <a:tcPr/>
                </a:tc>
              </a:tr>
              <a:tr h="370840">
                <a:tc vMerge="1">
                  <a:txBody>
                    <a:bodyPr/>
                    <a:lstStyle/>
                    <a:p>
                      <a:endParaRPr lang="zh-CN" altLang="en-US" sz="1600" dirty="0"/>
                    </a:p>
                  </a:txBody>
                  <a:tcPr/>
                </a:tc>
                <a:tc>
                  <a:txBody>
                    <a:bodyPr/>
                    <a:lstStyle/>
                    <a:p>
                      <a:r>
                        <a:rPr lang="en-US" altLang="zh-CN" dirty="0" smtClean="0"/>
                        <a:t>  </a:t>
                      </a:r>
                      <a:r>
                        <a:rPr lang="en-US" altLang="zh-CN" baseline="0" dirty="0" smtClean="0"/>
                        <a:t> </a:t>
                      </a:r>
                      <a:r>
                        <a:rPr lang="en-US" altLang="zh-CN" b="1" dirty="0" smtClean="0"/>
                        <a:t>10000  events </a:t>
                      </a:r>
                      <a:endParaRPr lang="zh-CN" altLang="en-US" b="1" dirty="0"/>
                    </a:p>
                  </a:txBody>
                  <a:tcPr/>
                </a:tc>
              </a:tr>
            </a:tbl>
          </a:graphicData>
        </a:graphic>
      </p:graphicFrame>
      <p:graphicFrame>
        <p:nvGraphicFramePr>
          <p:cNvPr id="20" name="表格 19"/>
          <p:cNvGraphicFramePr>
            <a:graphicFrameLocks noGrp="1"/>
          </p:cNvGraphicFramePr>
          <p:nvPr>
            <p:extLst>
              <p:ext uri="{D42A27DB-BD31-4B8C-83A1-F6EECF244321}">
                <p14:modId xmlns:p14="http://schemas.microsoft.com/office/powerpoint/2010/main" val="3612300533"/>
              </p:ext>
            </p:extLst>
          </p:nvPr>
        </p:nvGraphicFramePr>
        <p:xfrm>
          <a:off x="208429" y="5562600"/>
          <a:ext cx="8478370" cy="741680"/>
        </p:xfrm>
        <a:graphic>
          <a:graphicData uri="http://schemas.openxmlformats.org/drawingml/2006/table">
            <a:tbl>
              <a:tblPr firstRow="1" bandRow="1">
                <a:tableStyleId>{21E4AEA4-8DFA-4A89-87EB-49C32662AFE0}</a:tableStyleId>
              </a:tblPr>
              <a:tblGrid>
                <a:gridCol w="1695674"/>
                <a:gridCol w="1695674"/>
                <a:gridCol w="1695674"/>
                <a:gridCol w="1695674"/>
                <a:gridCol w="1695674"/>
              </a:tblGrid>
              <a:tr h="370840">
                <a:tc rowSpan="2">
                  <a:txBody>
                    <a:bodyPr/>
                    <a:lstStyle/>
                    <a:p>
                      <a:r>
                        <a:rPr lang="en-US" altLang="zh-CN" dirty="0" smtClean="0"/>
                        <a:t> 2+1-d</a:t>
                      </a:r>
                      <a:r>
                        <a:rPr lang="en-US" altLang="zh-CN" baseline="0" dirty="0" smtClean="0"/>
                        <a:t> hydro</a:t>
                      </a:r>
                    </a:p>
                    <a:p>
                      <a:r>
                        <a:rPr lang="en-US" altLang="zh-CN" baseline="0" dirty="0" smtClean="0"/>
                        <a:t>    </a:t>
                      </a:r>
                      <a:r>
                        <a:rPr lang="en-US" altLang="zh-CN" sz="1600" baseline="0" dirty="0" smtClean="0"/>
                        <a:t>VISH 2+1</a:t>
                      </a:r>
                      <a:endParaRPr lang="zh-CN" altLang="en-US" sz="1600" dirty="0"/>
                    </a:p>
                  </a:txBody>
                  <a:tcPr/>
                </a:tc>
                <a:tc>
                  <a:txBody>
                    <a:bodyPr/>
                    <a:lstStyle/>
                    <a:p>
                      <a:r>
                        <a:rPr lang="en-US" altLang="zh-CN" dirty="0" smtClean="0"/>
                        <a:t> MC-</a:t>
                      </a:r>
                      <a:r>
                        <a:rPr lang="en-US" altLang="zh-CN" dirty="0" err="1" smtClean="0"/>
                        <a:t>Glauber</a:t>
                      </a:r>
                      <a:endParaRPr lang="zh-CN" altLang="en-US" dirty="0"/>
                    </a:p>
                  </a:txBody>
                  <a:tcPr/>
                </a:tc>
                <a:tc>
                  <a:txBody>
                    <a:bodyPr/>
                    <a:lstStyle/>
                    <a:p>
                      <a:r>
                        <a:rPr lang="en-US" altLang="zh-CN" dirty="0" smtClean="0"/>
                        <a:t>    MC-KLN</a:t>
                      </a:r>
                      <a:endParaRPr lang="zh-CN" altLang="en-US" dirty="0"/>
                    </a:p>
                  </a:txBody>
                  <a:tcPr/>
                </a:tc>
                <a:tc>
                  <a:txBody>
                    <a:bodyPr/>
                    <a:lstStyle/>
                    <a:p>
                      <a:r>
                        <a:rPr lang="en-US" altLang="zh-CN" dirty="0" smtClean="0"/>
                        <a:t>     AMPT</a:t>
                      </a:r>
                      <a:endParaRPr lang="zh-CN" altLang="en-US" dirty="0"/>
                    </a:p>
                  </a:txBody>
                  <a:tcPr/>
                </a:tc>
                <a:tc>
                  <a:txBody>
                    <a:bodyPr/>
                    <a:lstStyle/>
                    <a:p>
                      <a:r>
                        <a:rPr lang="en-US" altLang="zh-CN" dirty="0" smtClean="0"/>
                        <a:t>      Trento</a:t>
                      </a:r>
                      <a:endParaRPr lang="zh-CN" altLang="en-US" dirty="0"/>
                    </a:p>
                  </a:txBody>
                  <a:tcPr/>
                </a:tc>
              </a:tr>
              <a:tr h="370840">
                <a:tc vMerge="1">
                  <a:txBody>
                    <a:bodyPr/>
                    <a:lstStyle/>
                    <a:p>
                      <a:endParaRPr lang="zh-CN" altLang="en-US" dirty="0"/>
                    </a:p>
                  </a:txBody>
                  <a:tcPr/>
                </a:tc>
                <a:tc>
                  <a:txBody>
                    <a:bodyPr/>
                    <a:lstStyle/>
                    <a:p>
                      <a:r>
                        <a:rPr lang="en-US" altLang="zh-CN" dirty="0" smtClean="0"/>
                        <a:t> </a:t>
                      </a:r>
                      <a:r>
                        <a:rPr lang="en-US" altLang="zh-CN" b="1" dirty="0" smtClean="0"/>
                        <a:t>10000  events </a:t>
                      </a:r>
                      <a:endParaRPr lang="zh-CN" altLang="en-US" b="1" dirty="0"/>
                    </a:p>
                  </a:txBody>
                  <a:tcPr/>
                </a:tc>
                <a:tc>
                  <a:txBody>
                    <a:bodyPr/>
                    <a:lstStyle/>
                    <a:p>
                      <a:r>
                        <a:rPr lang="en-US" altLang="zh-CN" dirty="0" smtClean="0"/>
                        <a:t>  </a:t>
                      </a:r>
                      <a:r>
                        <a:rPr lang="en-US" altLang="zh-CN" b="1" dirty="0" smtClean="0"/>
                        <a:t>10000  events </a:t>
                      </a:r>
                      <a:endParaRPr lang="zh-CN" altLang="en-US" b="1" dirty="0"/>
                    </a:p>
                  </a:txBody>
                  <a:tcPr/>
                </a:tc>
                <a:tc>
                  <a:txBody>
                    <a:bodyPr/>
                    <a:lstStyle/>
                    <a:p>
                      <a:r>
                        <a:rPr lang="en-US" altLang="zh-CN" dirty="0" smtClean="0"/>
                        <a:t>   </a:t>
                      </a:r>
                      <a:r>
                        <a:rPr lang="en-US" altLang="zh-CN" b="1" dirty="0" smtClean="0"/>
                        <a:t>10000  events </a:t>
                      </a:r>
                      <a:endParaRPr lang="zh-CN" altLang="en-US" b="1" dirty="0"/>
                    </a:p>
                  </a:txBody>
                  <a:tcPr/>
                </a:tc>
                <a:tc>
                  <a:txBody>
                    <a:bodyPr/>
                    <a:lstStyle/>
                    <a:p>
                      <a:r>
                        <a:rPr lang="en-US" altLang="zh-CN" dirty="0" smtClean="0"/>
                        <a:t>  </a:t>
                      </a:r>
                      <a:r>
                        <a:rPr lang="en-US" altLang="zh-CN" i="1" dirty="0" smtClean="0"/>
                        <a:t>10000  events  </a:t>
                      </a:r>
                      <a:endParaRPr lang="zh-CN" altLang="en-US" i="1" dirty="0"/>
                    </a:p>
                  </a:txBody>
                  <a:tcPr/>
                </a:tc>
              </a:tr>
            </a:tbl>
          </a:graphicData>
        </a:graphic>
      </p:graphicFrame>
      <p:sp>
        <p:nvSpPr>
          <p:cNvPr id="21" name="文本框 20"/>
          <p:cNvSpPr txBox="1"/>
          <p:nvPr/>
        </p:nvSpPr>
        <p:spPr>
          <a:xfrm>
            <a:off x="223314" y="5109900"/>
            <a:ext cx="3396186" cy="461665"/>
          </a:xfrm>
          <a:prstGeom prst="rect">
            <a:avLst/>
          </a:prstGeom>
          <a:solidFill>
            <a:srgbClr val="FFFFFF"/>
          </a:solidFill>
          <a:ln w="38100">
            <a:solidFill>
              <a:schemeClr val="accent6"/>
            </a:solidFill>
          </a:ln>
        </p:spPr>
        <p:txBody>
          <a:bodyPr wrap="square" rtlCol="0">
            <a:spAutoFit/>
          </a:bodyPr>
          <a:lstStyle/>
          <a:p>
            <a:pPr algn="l"/>
            <a:r>
              <a:rPr lang="en-US" altLang="zh-CN" sz="2400" b="1" dirty="0" smtClean="0">
                <a:latin typeface="Arial Unicode MS" panose="020B0604020202020204" pitchFamily="34" charset="-122"/>
                <a:ea typeface="Arial Unicode MS" panose="020B0604020202020204" pitchFamily="34" charset="-122"/>
                <a:cs typeface="Arial Unicode MS" panose="020B0604020202020204" pitchFamily="34" charset="-122"/>
              </a:rPr>
              <a:t>The Testing Data Sets </a:t>
            </a:r>
            <a:endParaRPr lang="zh-CN" altLang="en-US" sz="24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3" name="文本框 22"/>
          <p:cNvSpPr txBox="1"/>
          <p:nvPr/>
        </p:nvSpPr>
        <p:spPr>
          <a:xfrm>
            <a:off x="6702958" y="2474883"/>
            <a:ext cx="1600200" cy="369332"/>
          </a:xfrm>
          <a:prstGeom prst="rect">
            <a:avLst/>
          </a:prstGeom>
          <a:noFill/>
        </p:spPr>
        <p:txBody>
          <a:bodyPr wrap="square" rtlCol="0">
            <a:spAutoFit/>
          </a:bodyPr>
          <a:lstStyle/>
          <a:p>
            <a:pPr algn="l"/>
            <a:r>
              <a:rPr lang="en-US" altLang="zh-CN" sz="1800" dirty="0" err="1" smtClean="0">
                <a:latin typeface="Malgun Gothic" panose="020B0503020000020004" pitchFamily="34" charset="-127"/>
                <a:ea typeface="Malgun Gothic" panose="020B0503020000020004" pitchFamily="34" charset="-127"/>
              </a:rPr>
              <a:t>EoS</a:t>
            </a:r>
            <a:r>
              <a:rPr lang="en-US" altLang="zh-CN" sz="1800" dirty="0" smtClean="0">
                <a:latin typeface="Malgun Gothic" panose="020B0503020000020004" pitchFamily="34" charset="-127"/>
                <a:ea typeface="Malgun Gothic" panose="020B0503020000020004" pitchFamily="34" charset="-127"/>
              </a:rPr>
              <a:t>: p=e/3, </a:t>
            </a:r>
          </a:p>
        </p:txBody>
      </p:sp>
      <p:pic>
        <p:nvPicPr>
          <p:cNvPr id="24" name="图片 23"/>
          <p:cNvPicPr>
            <a:picLocks noChangeAspect="1"/>
          </p:cNvPicPr>
          <p:nvPr/>
        </p:nvPicPr>
        <p:blipFill>
          <a:blip r:embed="rId3"/>
          <a:stretch>
            <a:fillRect/>
          </a:stretch>
        </p:blipFill>
        <p:spPr>
          <a:xfrm>
            <a:off x="3241523" y="2939658"/>
            <a:ext cx="2819400" cy="293534"/>
          </a:xfrm>
          <a:prstGeom prst="rect">
            <a:avLst/>
          </a:prstGeom>
        </p:spPr>
      </p:pic>
      <p:grpSp>
        <p:nvGrpSpPr>
          <p:cNvPr id="36" name="组合 35"/>
          <p:cNvGrpSpPr/>
          <p:nvPr/>
        </p:nvGrpSpPr>
        <p:grpSpPr>
          <a:xfrm>
            <a:off x="441621" y="698892"/>
            <a:ext cx="7211997" cy="1751581"/>
            <a:chOff x="515460" y="572498"/>
            <a:chExt cx="7211997" cy="1751581"/>
          </a:xfrm>
        </p:grpSpPr>
        <p:pic>
          <p:nvPicPr>
            <p:cNvPr id="26" name="图片 25"/>
            <p:cNvPicPr>
              <a:picLocks noChangeAspect="1"/>
            </p:cNvPicPr>
            <p:nvPr/>
          </p:nvPicPr>
          <p:blipFill>
            <a:blip r:embed="rId4"/>
            <a:stretch>
              <a:fillRect/>
            </a:stretch>
          </p:blipFill>
          <p:spPr>
            <a:xfrm>
              <a:off x="533400" y="685598"/>
              <a:ext cx="3545775" cy="365400"/>
            </a:xfrm>
            <a:prstGeom prst="rect">
              <a:avLst/>
            </a:prstGeom>
          </p:spPr>
        </p:pic>
        <p:pic>
          <p:nvPicPr>
            <p:cNvPr id="28" name="图片 27"/>
            <p:cNvPicPr>
              <a:picLocks noChangeAspect="1"/>
            </p:cNvPicPr>
            <p:nvPr/>
          </p:nvPicPr>
          <p:blipFill>
            <a:blip r:embed="rId5"/>
            <a:stretch>
              <a:fillRect/>
            </a:stretch>
          </p:blipFill>
          <p:spPr>
            <a:xfrm>
              <a:off x="3886200" y="572498"/>
              <a:ext cx="3841257" cy="591600"/>
            </a:xfrm>
            <a:prstGeom prst="rect">
              <a:avLst/>
            </a:prstGeom>
          </p:spPr>
        </p:pic>
        <p:pic>
          <p:nvPicPr>
            <p:cNvPr id="29" name="图片 28"/>
            <p:cNvPicPr>
              <a:picLocks noChangeAspect="1"/>
            </p:cNvPicPr>
            <p:nvPr/>
          </p:nvPicPr>
          <p:blipFill>
            <a:blip r:embed="rId6"/>
            <a:stretch>
              <a:fillRect/>
            </a:stretch>
          </p:blipFill>
          <p:spPr>
            <a:xfrm>
              <a:off x="549684" y="1283519"/>
              <a:ext cx="3493632" cy="365400"/>
            </a:xfrm>
            <a:prstGeom prst="rect">
              <a:avLst/>
            </a:prstGeom>
          </p:spPr>
        </p:pic>
        <p:pic>
          <p:nvPicPr>
            <p:cNvPr id="30" name="图片 29"/>
            <p:cNvPicPr>
              <a:picLocks noChangeAspect="1"/>
            </p:cNvPicPr>
            <p:nvPr/>
          </p:nvPicPr>
          <p:blipFill>
            <a:blip r:embed="rId7"/>
            <a:stretch>
              <a:fillRect/>
            </a:stretch>
          </p:blipFill>
          <p:spPr>
            <a:xfrm>
              <a:off x="4033940" y="1164098"/>
              <a:ext cx="1772888" cy="587250"/>
            </a:xfrm>
            <a:prstGeom prst="rect">
              <a:avLst/>
            </a:prstGeom>
          </p:spPr>
        </p:pic>
        <p:pic>
          <p:nvPicPr>
            <p:cNvPr id="31" name="图片 30"/>
            <p:cNvPicPr>
              <a:picLocks noChangeAspect="1"/>
            </p:cNvPicPr>
            <p:nvPr/>
          </p:nvPicPr>
          <p:blipFill>
            <a:blip r:embed="rId8"/>
            <a:stretch>
              <a:fillRect/>
            </a:stretch>
          </p:blipFill>
          <p:spPr>
            <a:xfrm>
              <a:off x="515460" y="1872816"/>
              <a:ext cx="3545775" cy="369750"/>
            </a:xfrm>
            <a:prstGeom prst="rect">
              <a:avLst/>
            </a:prstGeom>
          </p:spPr>
        </p:pic>
        <p:pic>
          <p:nvPicPr>
            <p:cNvPr id="32" name="图片 31"/>
            <p:cNvPicPr>
              <a:picLocks noChangeAspect="1"/>
            </p:cNvPicPr>
            <p:nvPr/>
          </p:nvPicPr>
          <p:blipFill>
            <a:blip r:embed="rId9"/>
            <a:stretch>
              <a:fillRect/>
            </a:stretch>
          </p:blipFill>
          <p:spPr>
            <a:xfrm>
              <a:off x="4105015" y="1749879"/>
              <a:ext cx="1720744" cy="574200"/>
            </a:xfrm>
            <a:prstGeom prst="rect">
              <a:avLst/>
            </a:prstGeom>
          </p:spPr>
        </p:pic>
      </p:grpSp>
      <p:sp>
        <p:nvSpPr>
          <p:cNvPr id="33" name="矩形 32"/>
          <p:cNvSpPr/>
          <p:nvPr/>
        </p:nvSpPr>
        <p:spPr>
          <a:xfrm>
            <a:off x="381000" y="2485778"/>
            <a:ext cx="6248400" cy="369332"/>
          </a:xfrm>
          <a:prstGeom prst="rect">
            <a:avLst/>
          </a:prstGeom>
        </p:spPr>
        <p:txBody>
          <a:bodyPr wrap="square">
            <a:spAutoFit/>
          </a:bodyPr>
          <a:lstStyle/>
          <a:p>
            <a:pPr algn="l"/>
            <a:r>
              <a:rPr lang="en-US" altLang="zh-CN" sz="1800" dirty="0" smtClean="0">
                <a:latin typeface="Malgun Gothic" panose="020B0503020000020004" pitchFamily="34" charset="-127"/>
                <a:ea typeface="Malgun Gothic" panose="020B0503020000020004" pitchFamily="34" charset="-127"/>
              </a:rPr>
              <a:t>Initial conditions:  MC-</a:t>
            </a:r>
            <a:r>
              <a:rPr lang="en-US" altLang="zh-CN" sz="1800" dirty="0" err="1" smtClean="0">
                <a:latin typeface="Malgun Gothic" panose="020B0503020000020004" pitchFamily="34" charset="-127"/>
                <a:ea typeface="Malgun Gothic" panose="020B0503020000020004" pitchFamily="34" charset="-127"/>
              </a:rPr>
              <a:t>Glauber</a:t>
            </a:r>
            <a:r>
              <a:rPr lang="en-US" altLang="zh-CN" sz="1800" dirty="0" smtClean="0">
                <a:latin typeface="Malgun Gothic" panose="020B0503020000020004" pitchFamily="34" charset="-127"/>
                <a:ea typeface="Malgun Gothic" panose="020B0503020000020004" pitchFamily="34" charset="-127"/>
              </a:rPr>
              <a:t>, MC-KLN,  AMPT, Trento</a:t>
            </a:r>
            <a:endParaRPr lang="zh-CN" altLang="en-US" sz="1800" dirty="0">
              <a:latin typeface="Malgun Gothic" panose="020B0503020000020004" pitchFamily="34" charset="-127"/>
              <a:ea typeface="Malgun Gothic" panose="020B0503020000020004" pitchFamily="34" charset="-127"/>
            </a:endParaRPr>
          </a:p>
        </p:txBody>
      </p:sp>
      <p:sp>
        <p:nvSpPr>
          <p:cNvPr id="34" name="矩形 33"/>
          <p:cNvSpPr/>
          <p:nvPr/>
        </p:nvSpPr>
        <p:spPr>
          <a:xfrm>
            <a:off x="381000" y="2887509"/>
            <a:ext cx="2774927" cy="400110"/>
          </a:xfrm>
          <a:prstGeom prst="rect">
            <a:avLst/>
          </a:prstGeom>
        </p:spPr>
        <p:txBody>
          <a:bodyPr wrap="none">
            <a:spAutoFit/>
          </a:bodyPr>
          <a:lstStyle/>
          <a:p>
            <a:r>
              <a:rPr lang="en-US" altLang="zh-CN" dirty="0">
                <a:latin typeface="Malgun Gothic" panose="020B0503020000020004" pitchFamily="34" charset="-127"/>
                <a:ea typeface="Malgun Gothic" panose="020B0503020000020004" pitchFamily="34" charset="-127"/>
              </a:rPr>
              <a:t>h</a:t>
            </a:r>
            <a:r>
              <a:rPr lang="en-US" altLang="zh-CN" dirty="0" smtClean="0">
                <a:latin typeface="Malgun Gothic" panose="020B0503020000020004" pitchFamily="34" charset="-127"/>
                <a:ea typeface="Malgun Gothic" panose="020B0503020000020004" pitchFamily="34" charset="-127"/>
              </a:rPr>
              <a:t>ydro evolution time: </a:t>
            </a:r>
            <a:endParaRPr lang="zh-CN" altLang="en-US" dirty="0"/>
          </a:p>
        </p:txBody>
      </p:sp>
      <p:pic>
        <p:nvPicPr>
          <p:cNvPr id="35" name="图片 34"/>
          <p:cNvPicPr>
            <a:picLocks noChangeAspect="1"/>
          </p:cNvPicPr>
          <p:nvPr/>
        </p:nvPicPr>
        <p:blipFill rotWithShape="1">
          <a:blip r:embed="rId10"/>
          <a:srcRect l="3478" t="15472" r="44348" b="42857"/>
          <a:stretch/>
        </p:blipFill>
        <p:spPr>
          <a:xfrm>
            <a:off x="4701587" y="3666139"/>
            <a:ext cx="4340758" cy="1477219"/>
          </a:xfrm>
          <a:prstGeom prst="rect">
            <a:avLst/>
          </a:prstGeom>
        </p:spPr>
      </p:pic>
      <p:sp>
        <p:nvSpPr>
          <p:cNvPr id="37" name="圆角矩形 36"/>
          <p:cNvSpPr/>
          <p:nvPr/>
        </p:nvSpPr>
        <p:spPr>
          <a:xfrm>
            <a:off x="190499" y="698892"/>
            <a:ext cx="8572501" cy="2653908"/>
          </a:xfrm>
          <a:prstGeom prst="roundRect">
            <a:avLst/>
          </a:prstGeom>
        </p:spPr>
        <p:txBody>
          <a:bodyPr wrap="square" rtlCol="0" anchor="ctr">
            <a:spAutoFit/>
          </a:bodyPr>
          <a:lstStyle/>
          <a:p>
            <a:pPr algn="l">
              <a:spcBef>
                <a:spcPts val="200"/>
              </a:spcBef>
            </a:pPr>
            <a:endParaRPr lang="zh-CN" altLang="en-US" sz="1800" dirty="0" err="1" smtClean="0"/>
          </a:p>
        </p:txBody>
      </p:sp>
      <p:sp>
        <p:nvSpPr>
          <p:cNvPr id="38" name="圆角矩形 37"/>
          <p:cNvSpPr/>
          <p:nvPr/>
        </p:nvSpPr>
        <p:spPr>
          <a:xfrm>
            <a:off x="190499" y="609600"/>
            <a:ext cx="8648701" cy="2819400"/>
          </a:xfrm>
          <a:prstGeom prst="roundRect">
            <a:avLst/>
          </a:prstGeom>
          <a:ln w="38100">
            <a:solidFill>
              <a:schemeClr val="bg1">
                <a:lumMod val="65000"/>
              </a:schemeClr>
            </a:solidFill>
          </a:ln>
        </p:spPr>
        <p:txBody>
          <a:bodyPr wrap="square" rtlCol="0" anchor="ctr">
            <a:spAutoFit/>
          </a:bodyPr>
          <a:lstStyle/>
          <a:p>
            <a:pPr algn="l">
              <a:spcBef>
                <a:spcPts val="200"/>
              </a:spcBef>
            </a:pPr>
            <a:endParaRPr lang="zh-CN" altLang="en-US" sz="1800" dirty="0" err="1" smtClean="0"/>
          </a:p>
        </p:txBody>
      </p:sp>
      <p:sp>
        <p:nvSpPr>
          <p:cNvPr id="39" name="右箭头 38"/>
          <p:cNvSpPr/>
          <p:nvPr/>
        </p:nvSpPr>
        <p:spPr>
          <a:xfrm rot="1500000">
            <a:off x="5220020" y="3348397"/>
            <a:ext cx="1879687" cy="733663"/>
          </a:xfrm>
          <a:prstGeom prst="rightArrow">
            <a:avLst/>
          </a:prstGeom>
          <a:solidFill>
            <a:schemeClr val="bg1">
              <a:lumMod val="95000"/>
            </a:schemeClr>
          </a:solidFill>
          <a:ln w="57150">
            <a:solidFill>
              <a:schemeClr val="bg1">
                <a:lumMod val="75000"/>
              </a:schemeClr>
            </a:solidFill>
          </a:ln>
        </p:spPr>
        <p:txBody>
          <a:bodyPr wrap="square" rtlCol="0" anchor="ctr">
            <a:spAutoFit/>
          </a:bodyPr>
          <a:lstStyle/>
          <a:p>
            <a:pPr algn="l">
              <a:spcBef>
                <a:spcPts val="200"/>
              </a:spcBef>
            </a:pPr>
            <a:endParaRPr lang="zh-CN" altLang="en-US" sz="1800" dirty="0" err="1" smtClean="0">
              <a:solidFill>
                <a:schemeClr val="bg1">
                  <a:lumMod val="95000"/>
                </a:schemeClr>
              </a:solidFill>
            </a:endParaRPr>
          </a:p>
        </p:txBody>
      </p:sp>
    </p:spTree>
    <p:extLst>
      <p:ext uri="{BB962C8B-B14F-4D97-AF65-F5344CB8AC3E}">
        <p14:creationId xmlns:p14="http://schemas.microsoft.com/office/powerpoint/2010/main" val="42481635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5952565" y="3789319"/>
            <a:ext cx="3009912" cy="2478151"/>
          </a:xfrm>
          <a:prstGeom prst="rect">
            <a:avLst/>
          </a:prstGeom>
        </p:spPr>
      </p:pic>
      <p:sp>
        <p:nvSpPr>
          <p:cNvPr id="4" name="矩形 3"/>
          <p:cNvSpPr/>
          <p:nvPr/>
        </p:nvSpPr>
        <p:spPr>
          <a:xfrm>
            <a:off x="0" y="0"/>
            <a:ext cx="5943600" cy="523220"/>
          </a:xfrm>
          <a:prstGeom prst="rect">
            <a:avLst/>
          </a:prstGeom>
          <a:solidFill>
            <a:schemeClr val="accent6">
              <a:lumMod val="20000"/>
              <a:lumOff val="80000"/>
            </a:schemeClr>
          </a:solidFill>
        </p:spPr>
        <p:txBody>
          <a:bodyPr wrap="square">
            <a:spAutoFit/>
          </a:bodyPr>
          <a:lstStyle/>
          <a:p>
            <a:pPr algn="l"/>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Predictions: Stacked U-net vs. CNN</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nvGrpSpPr>
          <p:cNvPr id="2" name="组合 1"/>
          <p:cNvGrpSpPr/>
          <p:nvPr/>
        </p:nvGrpSpPr>
        <p:grpSpPr>
          <a:xfrm>
            <a:off x="-76200" y="609600"/>
            <a:ext cx="8937361" cy="2660881"/>
            <a:chOff x="-76200" y="609600"/>
            <a:chExt cx="8937361" cy="2660881"/>
          </a:xfrm>
        </p:grpSpPr>
        <p:pic>
          <p:nvPicPr>
            <p:cNvPr id="10" name="图片 9"/>
            <p:cNvPicPr>
              <a:picLocks noChangeAspect="1"/>
            </p:cNvPicPr>
            <p:nvPr/>
          </p:nvPicPr>
          <p:blipFill>
            <a:blip r:embed="rId4"/>
            <a:stretch>
              <a:fillRect/>
            </a:stretch>
          </p:blipFill>
          <p:spPr>
            <a:xfrm>
              <a:off x="-76200" y="627381"/>
              <a:ext cx="3299384" cy="2592816"/>
            </a:xfrm>
            <a:prstGeom prst="rect">
              <a:avLst/>
            </a:prstGeom>
          </p:spPr>
        </p:pic>
        <p:pic>
          <p:nvPicPr>
            <p:cNvPr id="11" name="图片 10"/>
            <p:cNvPicPr>
              <a:picLocks noChangeAspect="1"/>
            </p:cNvPicPr>
            <p:nvPr/>
          </p:nvPicPr>
          <p:blipFill>
            <a:blip r:embed="rId5"/>
            <a:stretch>
              <a:fillRect/>
            </a:stretch>
          </p:blipFill>
          <p:spPr>
            <a:xfrm>
              <a:off x="2863053" y="715581"/>
              <a:ext cx="3129403" cy="2554900"/>
            </a:xfrm>
            <a:prstGeom prst="rect">
              <a:avLst/>
            </a:prstGeom>
          </p:spPr>
        </p:pic>
        <p:pic>
          <p:nvPicPr>
            <p:cNvPr id="12" name="图片 11"/>
            <p:cNvPicPr>
              <a:picLocks noChangeAspect="1"/>
            </p:cNvPicPr>
            <p:nvPr/>
          </p:nvPicPr>
          <p:blipFill>
            <a:blip r:embed="rId6"/>
            <a:stretch>
              <a:fillRect/>
            </a:stretch>
          </p:blipFill>
          <p:spPr>
            <a:xfrm>
              <a:off x="5640332" y="716915"/>
              <a:ext cx="3220829" cy="2527102"/>
            </a:xfrm>
            <a:prstGeom prst="rect">
              <a:avLst/>
            </a:prstGeom>
          </p:spPr>
        </p:pic>
        <mc:AlternateContent xmlns:mc="http://schemas.openxmlformats.org/markup-compatibility/2006" xmlns:a14="http://schemas.microsoft.com/office/drawing/2010/main">
          <mc:Choice Requires="a14">
            <p:sp>
              <p:nvSpPr>
                <p:cNvPr id="13" name="文本框 12"/>
                <p:cNvSpPr txBox="1"/>
                <p:nvPr/>
              </p:nvSpPr>
              <p:spPr>
                <a:xfrm>
                  <a:off x="3947959" y="2667064"/>
                  <a:ext cx="1626254" cy="409816"/>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r>
                        <a:rPr lang="en-US" altLang="zh-CN" b="0" i="1" smtClean="0">
                          <a:latin typeface="Cambria Math" panose="02040503050406030204" pitchFamily="18" charset="0"/>
                        </a:rPr>
                        <m:t>=</m:t>
                      </m:r>
                      <m:r>
                        <a:rPr lang="en-US" altLang="zh-CN" i="1">
                          <a:latin typeface="Cambria Math" panose="02040503050406030204" pitchFamily="18" charset="0"/>
                        </a:rPr>
                        <m:t>2</m:t>
                      </m:r>
                    </m:oMath>
                  </a14:m>
                  <a:r>
                    <a:rPr lang="en-US" altLang="zh-CN" dirty="0" smtClean="0"/>
                    <a:t>.6 </a:t>
                  </a:r>
                  <a:r>
                    <a:rPr lang="en-US" altLang="zh-CN" dirty="0" err="1" smtClean="0"/>
                    <a:t>fm</a:t>
                  </a:r>
                  <a:r>
                    <a:rPr lang="en-US" altLang="zh-CN" dirty="0" smtClean="0"/>
                    <a:t>/c</a:t>
                  </a:r>
                  <a:endParaRPr lang="zh-CN" altLang="en-US" dirty="0"/>
                </a:p>
              </p:txBody>
            </p:sp>
          </mc:Choice>
          <mc:Fallback xmlns="">
            <p:sp>
              <p:nvSpPr>
                <p:cNvPr id="13" name="文本框 12"/>
                <p:cNvSpPr txBox="1">
                  <a:spLocks noRot="1" noChangeAspect="1" noMove="1" noResize="1" noEditPoints="1" noAdjustHandles="1" noChangeArrowheads="1" noChangeShapeType="1" noTextEdit="1"/>
                </p:cNvSpPr>
                <p:nvPr/>
              </p:nvSpPr>
              <p:spPr>
                <a:xfrm>
                  <a:off x="3947959" y="2667064"/>
                  <a:ext cx="1626254" cy="409816"/>
                </a:xfrm>
                <a:prstGeom prst="rect">
                  <a:avLst/>
                </a:prstGeom>
                <a:blipFill rotWithShape="0">
                  <a:blip r:embed="rId7"/>
                  <a:stretch>
                    <a:fillRect t="-8955" b="-2388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文本框 13"/>
                <p:cNvSpPr txBox="1"/>
                <p:nvPr/>
              </p:nvSpPr>
              <p:spPr>
                <a:xfrm>
                  <a:off x="7214106" y="2696941"/>
                  <a:ext cx="1580282" cy="400110"/>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r>
                        <a:rPr lang="en-US" altLang="zh-CN" b="0" i="1" smtClean="0">
                          <a:latin typeface="Cambria Math" panose="02040503050406030204" pitchFamily="18" charset="0"/>
                        </a:rPr>
                        <m:t>=</m:t>
                      </m:r>
                      <m:r>
                        <a:rPr lang="en-US" altLang="zh-CN" i="1">
                          <a:latin typeface="Cambria Math" panose="02040503050406030204" pitchFamily="18" charset="0"/>
                        </a:rPr>
                        <m:t>2</m:t>
                      </m:r>
                    </m:oMath>
                  </a14:m>
                  <a:r>
                    <a:rPr lang="en-US" altLang="zh-CN" dirty="0" smtClean="0"/>
                    <a:t>.6 </a:t>
                  </a:r>
                  <a:r>
                    <a:rPr lang="en-US" altLang="zh-CN" dirty="0" err="1" smtClean="0"/>
                    <a:t>fm</a:t>
                  </a:r>
                  <a:r>
                    <a:rPr lang="en-US" altLang="zh-CN" dirty="0" smtClean="0"/>
                    <a:t>/c</a:t>
                  </a:r>
                  <a:endParaRPr lang="zh-CN" altLang="en-US" dirty="0"/>
                </a:p>
              </p:txBody>
            </p:sp>
          </mc:Choice>
          <mc:Fallback xmlns="">
            <p:sp>
              <p:nvSpPr>
                <p:cNvPr id="14" name="文本框 13"/>
                <p:cNvSpPr txBox="1">
                  <a:spLocks noRot="1" noChangeAspect="1" noMove="1" noResize="1" noEditPoints="1" noAdjustHandles="1" noChangeArrowheads="1" noChangeShapeType="1" noTextEdit="1"/>
                </p:cNvSpPr>
                <p:nvPr/>
              </p:nvSpPr>
              <p:spPr>
                <a:xfrm>
                  <a:off x="7214106" y="2696941"/>
                  <a:ext cx="1580282" cy="400110"/>
                </a:xfrm>
                <a:prstGeom prst="rect">
                  <a:avLst/>
                </a:prstGeom>
                <a:blipFill rotWithShape="0">
                  <a:blip r:embed="rId8"/>
                  <a:stretch>
                    <a:fillRect t="-7576" b="-2575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5" name="文本框 14"/>
                <p:cNvSpPr txBox="1"/>
                <p:nvPr/>
              </p:nvSpPr>
              <p:spPr>
                <a:xfrm>
                  <a:off x="1343039" y="2658958"/>
                  <a:ext cx="1601004" cy="417922"/>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oMath>
                  </a14:m>
                  <a:r>
                    <a:rPr lang="en-US" altLang="zh-CN" sz="1200" dirty="0" smtClean="0"/>
                    <a:t>0</a:t>
                  </a:r>
                  <a:r>
                    <a:rPr lang="en-US" altLang="zh-CN" dirty="0" smtClean="0"/>
                    <a:t> =0.6 </a:t>
                  </a:r>
                  <a:r>
                    <a:rPr lang="en-US" altLang="zh-CN" dirty="0" err="1" smtClean="0"/>
                    <a:t>fm</a:t>
                  </a:r>
                  <a:r>
                    <a:rPr lang="en-US" altLang="zh-CN" dirty="0" smtClean="0"/>
                    <a:t>/c</a:t>
                  </a:r>
                  <a:endParaRPr lang="zh-CN" altLang="en-US" dirty="0"/>
                </a:p>
              </p:txBody>
            </p:sp>
          </mc:Choice>
          <mc:Fallback xmlns="">
            <p:sp>
              <p:nvSpPr>
                <p:cNvPr id="15" name="文本框 14"/>
                <p:cNvSpPr txBox="1">
                  <a:spLocks noRot="1" noChangeAspect="1" noMove="1" noResize="1" noEditPoints="1" noAdjustHandles="1" noChangeArrowheads="1" noChangeShapeType="1" noTextEdit="1"/>
                </p:cNvSpPr>
                <p:nvPr/>
              </p:nvSpPr>
              <p:spPr>
                <a:xfrm>
                  <a:off x="1343039" y="2658958"/>
                  <a:ext cx="1601004" cy="417922"/>
                </a:xfrm>
                <a:prstGeom prst="rect">
                  <a:avLst/>
                </a:prstGeom>
                <a:blipFill rotWithShape="0">
                  <a:blip r:embed="rId9"/>
                  <a:stretch>
                    <a:fillRect t="-7246" b="-20290"/>
                  </a:stretch>
                </a:blipFill>
              </p:spPr>
              <p:txBody>
                <a:bodyPr/>
                <a:lstStyle/>
                <a:p>
                  <a:r>
                    <a:rPr lang="zh-CN" altLang="en-US">
                      <a:noFill/>
                    </a:rPr>
                    <a:t> </a:t>
                  </a:r>
                </a:p>
              </p:txBody>
            </p:sp>
          </mc:Fallback>
        </mc:AlternateContent>
        <p:sp>
          <p:nvSpPr>
            <p:cNvPr id="9" name="文本框 8"/>
            <p:cNvSpPr txBox="1"/>
            <p:nvPr/>
          </p:nvSpPr>
          <p:spPr>
            <a:xfrm>
              <a:off x="537648" y="618965"/>
              <a:ext cx="2325405" cy="461665"/>
            </a:xfrm>
            <a:prstGeom prst="rect">
              <a:avLst/>
            </a:prstGeom>
            <a:solidFill>
              <a:schemeClr val="bg1">
                <a:lumMod val="95000"/>
              </a:schemeClr>
            </a:solidFill>
            <a:ln>
              <a:solidFill>
                <a:schemeClr val="bg1"/>
              </a:solidFill>
            </a:ln>
          </p:spPr>
          <p:txBody>
            <a:bodyPr wrap="square" rtlCol="0">
              <a:spAutoFit/>
            </a:bodyPr>
            <a:lstStyle/>
            <a:p>
              <a:pPr algn="l"/>
              <a:r>
                <a:rPr lang="en-US" altLang="zh-CN" sz="2400" b="1" dirty="0" smtClean="0"/>
                <a:t>Initial condition</a:t>
              </a:r>
              <a:endParaRPr lang="zh-CN" altLang="en-US" sz="2400" b="1" dirty="0"/>
            </a:p>
          </p:txBody>
        </p:sp>
        <p:sp>
          <p:nvSpPr>
            <p:cNvPr id="7" name="文本框 6"/>
            <p:cNvSpPr txBox="1"/>
            <p:nvPr/>
          </p:nvSpPr>
          <p:spPr>
            <a:xfrm>
              <a:off x="3341975" y="609600"/>
              <a:ext cx="2166119" cy="471030"/>
            </a:xfrm>
            <a:prstGeom prst="rect">
              <a:avLst/>
            </a:prstGeom>
            <a:solidFill>
              <a:schemeClr val="bg1">
                <a:lumMod val="95000"/>
              </a:schemeClr>
            </a:solidFill>
            <a:ln>
              <a:solidFill>
                <a:schemeClr val="bg1"/>
              </a:solidFill>
            </a:ln>
          </p:spPr>
          <p:txBody>
            <a:bodyPr wrap="square" rtlCol="0">
              <a:spAutoFit/>
            </a:bodyPr>
            <a:lstStyle/>
            <a:p>
              <a:pPr algn="l"/>
              <a:r>
                <a:rPr lang="en-US" altLang="zh-CN" sz="2400" b="1" dirty="0" smtClean="0"/>
                <a:t>Hydro results</a:t>
              </a:r>
              <a:endParaRPr lang="zh-CN" altLang="en-US" sz="2400" b="1" dirty="0"/>
            </a:p>
          </p:txBody>
        </p:sp>
        <p:sp>
          <p:nvSpPr>
            <p:cNvPr id="8" name="文本框 7"/>
            <p:cNvSpPr txBox="1"/>
            <p:nvPr/>
          </p:nvSpPr>
          <p:spPr>
            <a:xfrm>
              <a:off x="6186419" y="618965"/>
              <a:ext cx="2492886" cy="461665"/>
            </a:xfrm>
            <a:prstGeom prst="rect">
              <a:avLst/>
            </a:prstGeom>
            <a:solidFill>
              <a:schemeClr val="bg1">
                <a:lumMod val="95000"/>
              </a:schemeClr>
            </a:solidFill>
            <a:ln>
              <a:solidFill>
                <a:schemeClr val="bg1">
                  <a:lumMod val="95000"/>
                </a:schemeClr>
              </a:solidFill>
            </a:ln>
          </p:spPr>
          <p:txBody>
            <a:bodyPr wrap="square" rtlCol="0">
              <a:spAutoFit/>
            </a:bodyPr>
            <a:lstStyle/>
            <a:p>
              <a:pPr algn="ctr"/>
              <a:r>
                <a:rPr lang="en-US" altLang="zh-CN" sz="2400" b="1" dirty="0" smtClean="0"/>
                <a:t>CNN prediction</a:t>
              </a:r>
              <a:endParaRPr lang="zh-CN" altLang="en-US" sz="2400" b="1" dirty="0"/>
            </a:p>
          </p:txBody>
        </p:sp>
      </p:grpSp>
      <p:grpSp>
        <p:nvGrpSpPr>
          <p:cNvPr id="26" name="组合 25"/>
          <p:cNvGrpSpPr/>
          <p:nvPr/>
        </p:nvGrpSpPr>
        <p:grpSpPr>
          <a:xfrm>
            <a:off x="0" y="3656874"/>
            <a:ext cx="8870588" cy="2660881"/>
            <a:chOff x="-76200" y="609600"/>
            <a:chExt cx="8870588" cy="2660881"/>
          </a:xfrm>
        </p:grpSpPr>
        <p:pic>
          <p:nvPicPr>
            <p:cNvPr id="27" name="图片 26"/>
            <p:cNvPicPr>
              <a:picLocks noChangeAspect="1"/>
            </p:cNvPicPr>
            <p:nvPr/>
          </p:nvPicPr>
          <p:blipFill>
            <a:blip r:embed="rId4"/>
            <a:stretch>
              <a:fillRect/>
            </a:stretch>
          </p:blipFill>
          <p:spPr>
            <a:xfrm>
              <a:off x="-76200" y="627381"/>
              <a:ext cx="3299384" cy="2592816"/>
            </a:xfrm>
            <a:prstGeom prst="rect">
              <a:avLst/>
            </a:prstGeom>
          </p:spPr>
        </p:pic>
        <p:pic>
          <p:nvPicPr>
            <p:cNvPr id="28" name="图片 27"/>
            <p:cNvPicPr>
              <a:picLocks noChangeAspect="1"/>
            </p:cNvPicPr>
            <p:nvPr/>
          </p:nvPicPr>
          <p:blipFill>
            <a:blip r:embed="rId5"/>
            <a:stretch>
              <a:fillRect/>
            </a:stretch>
          </p:blipFill>
          <p:spPr>
            <a:xfrm>
              <a:off x="2863053" y="715581"/>
              <a:ext cx="3129403" cy="2554900"/>
            </a:xfrm>
            <a:prstGeom prst="rect">
              <a:avLst/>
            </a:prstGeom>
          </p:spPr>
        </p:pic>
        <mc:AlternateContent xmlns:mc="http://schemas.openxmlformats.org/markup-compatibility/2006" xmlns:a14="http://schemas.microsoft.com/office/drawing/2010/main">
          <mc:Choice Requires="a14">
            <p:sp>
              <p:nvSpPr>
                <p:cNvPr id="30" name="文本框 29"/>
                <p:cNvSpPr txBox="1"/>
                <p:nvPr/>
              </p:nvSpPr>
              <p:spPr>
                <a:xfrm>
                  <a:off x="3947959" y="2667064"/>
                  <a:ext cx="1626254" cy="409816"/>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r>
                        <a:rPr lang="en-US" altLang="zh-CN" b="0" i="1" smtClean="0">
                          <a:latin typeface="Cambria Math" panose="02040503050406030204" pitchFamily="18" charset="0"/>
                        </a:rPr>
                        <m:t>=</m:t>
                      </m:r>
                      <m:r>
                        <a:rPr lang="en-US" altLang="zh-CN" i="1">
                          <a:latin typeface="Cambria Math" panose="02040503050406030204" pitchFamily="18" charset="0"/>
                        </a:rPr>
                        <m:t>2</m:t>
                      </m:r>
                    </m:oMath>
                  </a14:m>
                  <a:r>
                    <a:rPr lang="en-US" altLang="zh-CN" dirty="0" smtClean="0"/>
                    <a:t>.6 </a:t>
                  </a:r>
                  <a:r>
                    <a:rPr lang="en-US" altLang="zh-CN" dirty="0" err="1" smtClean="0"/>
                    <a:t>fm</a:t>
                  </a:r>
                  <a:r>
                    <a:rPr lang="en-US" altLang="zh-CN" dirty="0" smtClean="0"/>
                    <a:t>/c</a:t>
                  </a:r>
                  <a:endParaRPr lang="zh-CN" altLang="en-US" dirty="0"/>
                </a:p>
              </p:txBody>
            </p:sp>
          </mc:Choice>
          <mc:Fallback xmlns="">
            <p:sp>
              <p:nvSpPr>
                <p:cNvPr id="30" name="文本框 29"/>
                <p:cNvSpPr txBox="1">
                  <a:spLocks noRot="1" noChangeAspect="1" noMove="1" noResize="1" noEditPoints="1" noAdjustHandles="1" noChangeArrowheads="1" noChangeShapeType="1" noTextEdit="1"/>
                </p:cNvSpPr>
                <p:nvPr/>
              </p:nvSpPr>
              <p:spPr>
                <a:xfrm>
                  <a:off x="3947959" y="2667064"/>
                  <a:ext cx="1626254" cy="409816"/>
                </a:xfrm>
                <a:prstGeom prst="rect">
                  <a:avLst/>
                </a:prstGeom>
                <a:blipFill rotWithShape="0">
                  <a:blip r:embed="rId10"/>
                  <a:stretch>
                    <a:fillRect t="-7353" b="-2205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1" name="文本框 30"/>
                <p:cNvSpPr txBox="1"/>
                <p:nvPr/>
              </p:nvSpPr>
              <p:spPr>
                <a:xfrm>
                  <a:off x="7214106" y="2696941"/>
                  <a:ext cx="1580282" cy="400110"/>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r>
                        <a:rPr lang="en-US" altLang="zh-CN" b="0" i="1" smtClean="0">
                          <a:latin typeface="Cambria Math" panose="02040503050406030204" pitchFamily="18" charset="0"/>
                        </a:rPr>
                        <m:t>=</m:t>
                      </m:r>
                      <m:r>
                        <a:rPr lang="en-US" altLang="zh-CN" i="1">
                          <a:latin typeface="Cambria Math" panose="02040503050406030204" pitchFamily="18" charset="0"/>
                        </a:rPr>
                        <m:t>2</m:t>
                      </m:r>
                    </m:oMath>
                  </a14:m>
                  <a:r>
                    <a:rPr lang="en-US" altLang="zh-CN" dirty="0" smtClean="0"/>
                    <a:t>.6 </a:t>
                  </a:r>
                  <a:r>
                    <a:rPr lang="en-US" altLang="zh-CN" dirty="0" err="1" smtClean="0"/>
                    <a:t>fm</a:t>
                  </a:r>
                  <a:r>
                    <a:rPr lang="en-US" altLang="zh-CN" dirty="0" smtClean="0"/>
                    <a:t>/c</a:t>
                  </a:r>
                  <a:endParaRPr lang="zh-CN" altLang="en-US" dirty="0"/>
                </a:p>
              </p:txBody>
            </p:sp>
          </mc:Choice>
          <mc:Fallback xmlns="">
            <p:sp>
              <p:nvSpPr>
                <p:cNvPr id="31" name="文本框 30"/>
                <p:cNvSpPr txBox="1">
                  <a:spLocks noRot="1" noChangeAspect="1" noMove="1" noResize="1" noEditPoints="1" noAdjustHandles="1" noChangeArrowheads="1" noChangeShapeType="1" noTextEdit="1"/>
                </p:cNvSpPr>
                <p:nvPr/>
              </p:nvSpPr>
              <p:spPr>
                <a:xfrm>
                  <a:off x="7214106" y="2696941"/>
                  <a:ext cx="1580282" cy="400110"/>
                </a:xfrm>
                <a:prstGeom prst="rect">
                  <a:avLst/>
                </a:prstGeom>
                <a:blipFill rotWithShape="0">
                  <a:blip r:embed="rId11"/>
                  <a:stretch>
                    <a:fillRect t="-7576" b="-2575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2" name="文本框 31"/>
                <p:cNvSpPr txBox="1"/>
                <p:nvPr/>
              </p:nvSpPr>
              <p:spPr>
                <a:xfrm>
                  <a:off x="1343039" y="2658958"/>
                  <a:ext cx="1601004" cy="417922"/>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oMath>
                  </a14:m>
                  <a:r>
                    <a:rPr lang="en-US" altLang="zh-CN" sz="1200" dirty="0" smtClean="0"/>
                    <a:t>0</a:t>
                  </a:r>
                  <a:r>
                    <a:rPr lang="en-US" altLang="zh-CN" dirty="0" smtClean="0"/>
                    <a:t> =0.6 </a:t>
                  </a:r>
                  <a:r>
                    <a:rPr lang="en-US" altLang="zh-CN" dirty="0" err="1" smtClean="0"/>
                    <a:t>fm</a:t>
                  </a:r>
                  <a:r>
                    <a:rPr lang="en-US" altLang="zh-CN" dirty="0" smtClean="0"/>
                    <a:t>/c</a:t>
                  </a:r>
                  <a:endParaRPr lang="zh-CN" altLang="en-US" dirty="0"/>
                </a:p>
              </p:txBody>
            </p:sp>
          </mc:Choice>
          <mc:Fallback xmlns="">
            <p:sp>
              <p:nvSpPr>
                <p:cNvPr id="32" name="文本框 31"/>
                <p:cNvSpPr txBox="1">
                  <a:spLocks noRot="1" noChangeAspect="1" noMove="1" noResize="1" noEditPoints="1" noAdjustHandles="1" noChangeArrowheads="1" noChangeShapeType="1" noTextEdit="1"/>
                </p:cNvSpPr>
                <p:nvPr/>
              </p:nvSpPr>
              <p:spPr>
                <a:xfrm>
                  <a:off x="1343039" y="2658958"/>
                  <a:ext cx="1601004" cy="417922"/>
                </a:xfrm>
                <a:prstGeom prst="rect">
                  <a:avLst/>
                </a:prstGeom>
                <a:blipFill rotWithShape="0">
                  <a:blip r:embed="rId12"/>
                  <a:stretch>
                    <a:fillRect t="-7246" b="-20290"/>
                  </a:stretch>
                </a:blipFill>
              </p:spPr>
              <p:txBody>
                <a:bodyPr/>
                <a:lstStyle/>
                <a:p>
                  <a:r>
                    <a:rPr lang="zh-CN" altLang="en-US">
                      <a:noFill/>
                    </a:rPr>
                    <a:t> </a:t>
                  </a:r>
                </a:p>
              </p:txBody>
            </p:sp>
          </mc:Fallback>
        </mc:AlternateContent>
        <p:sp>
          <p:nvSpPr>
            <p:cNvPr id="33" name="文本框 32"/>
            <p:cNvSpPr txBox="1"/>
            <p:nvPr/>
          </p:nvSpPr>
          <p:spPr>
            <a:xfrm>
              <a:off x="537648" y="618965"/>
              <a:ext cx="2325405" cy="461665"/>
            </a:xfrm>
            <a:prstGeom prst="rect">
              <a:avLst/>
            </a:prstGeom>
            <a:solidFill>
              <a:schemeClr val="accent1">
                <a:lumMod val="20000"/>
                <a:lumOff val="80000"/>
              </a:schemeClr>
            </a:solidFill>
            <a:ln>
              <a:solidFill>
                <a:schemeClr val="bg1"/>
              </a:solidFill>
            </a:ln>
          </p:spPr>
          <p:txBody>
            <a:bodyPr wrap="square" rtlCol="0">
              <a:spAutoFit/>
            </a:bodyPr>
            <a:lstStyle/>
            <a:p>
              <a:pPr algn="l"/>
              <a:r>
                <a:rPr lang="en-US" altLang="zh-CN" sz="2400" b="1" dirty="0" smtClean="0"/>
                <a:t>Initial condition</a:t>
              </a:r>
              <a:endParaRPr lang="zh-CN" altLang="en-US" sz="2400" b="1" dirty="0"/>
            </a:p>
          </p:txBody>
        </p:sp>
        <p:sp>
          <p:nvSpPr>
            <p:cNvPr id="34" name="文本框 33"/>
            <p:cNvSpPr txBox="1"/>
            <p:nvPr/>
          </p:nvSpPr>
          <p:spPr>
            <a:xfrm>
              <a:off x="3341975" y="609600"/>
              <a:ext cx="2166119" cy="471030"/>
            </a:xfrm>
            <a:prstGeom prst="rect">
              <a:avLst/>
            </a:prstGeom>
            <a:solidFill>
              <a:schemeClr val="accent1">
                <a:lumMod val="20000"/>
                <a:lumOff val="80000"/>
              </a:schemeClr>
            </a:solidFill>
            <a:ln>
              <a:solidFill>
                <a:schemeClr val="bg1"/>
              </a:solidFill>
            </a:ln>
          </p:spPr>
          <p:txBody>
            <a:bodyPr wrap="square" rtlCol="0">
              <a:spAutoFit/>
            </a:bodyPr>
            <a:lstStyle/>
            <a:p>
              <a:pPr algn="l"/>
              <a:r>
                <a:rPr lang="en-US" altLang="zh-CN" sz="2400" b="1" dirty="0" smtClean="0"/>
                <a:t>Hydro results</a:t>
              </a:r>
              <a:endParaRPr lang="zh-CN" altLang="en-US" sz="2400" b="1" dirty="0"/>
            </a:p>
          </p:txBody>
        </p:sp>
        <p:sp>
          <p:nvSpPr>
            <p:cNvPr id="35" name="文本框 34"/>
            <p:cNvSpPr txBox="1"/>
            <p:nvPr/>
          </p:nvSpPr>
          <p:spPr>
            <a:xfrm>
              <a:off x="6186419" y="618965"/>
              <a:ext cx="2492886" cy="461665"/>
            </a:xfrm>
            <a:prstGeom prst="rect">
              <a:avLst/>
            </a:prstGeom>
            <a:solidFill>
              <a:schemeClr val="accent1">
                <a:lumMod val="20000"/>
                <a:lumOff val="80000"/>
              </a:schemeClr>
            </a:solidFill>
            <a:ln>
              <a:solidFill>
                <a:schemeClr val="bg1">
                  <a:lumMod val="95000"/>
                </a:schemeClr>
              </a:solidFill>
            </a:ln>
          </p:spPr>
          <p:txBody>
            <a:bodyPr wrap="square" rtlCol="0">
              <a:spAutoFit/>
            </a:bodyPr>
            <a:lstStyle/>
            <a:p>
              <a:pPr algn="ctr"/>
              <a:r>
                <a:rPr lang="en-US" altLang="zh-CN" sz="2400" b="1" dirty="0" err="1" smtClean="0"/>
                <a:t>sUnet</a:t>
              </a:r>
              <a:r>
                <a:rPr lang="en-US" altLang="zh-CN" sz="2400" b="1" dirty="0" smtClean="0"/>
                <a:t> predictions</a:t>
              </a:r>
              <a:endParaRPr lang="zh-CN" altLang="en-US" sz="2400" b="1" dirty="0"/>
            </a:p>
          </p:txBody>
        </p:sp>
      </p:grpSp>
      <p:sp>
        <p:nvSpPr>
          <p:cNvPr id="36" name="矩形 35"/>
          <p:cNvSpPr/>
          <p:nvPr/>
        </p:nvSpPr>
        <p:spPr>
          <a:xfrm>
            <a:off x="478894" y="6386199"/>
            <a:ext cx="5446059" cy="400110"/>
          </a:xfrm>
          <a:prstGeom prst="rect">
            <a:avLst/>
          </a:prstGeom>
        </p:spPr>
        <p:txBody>
          <a:bodyPr wrap="square">
            <a:spAutoFit/>
          </a:bodyPr>
          <a:lstStyle/>
          <a:p>
            <a:pPr algn="l"/>
            <a:r>
              <a:rPr lang="en-US" altLang="zh-CN" dirty="0" smtClean="0">
                <a:solidFill>
                  <a:schemeClr val="accent6"/>
                </a:solidFill>
              </a:rPr>
              <a:t>-</a:t>
            </a:r>
            <a:r>
              <a:rPr lang="en-US" altLang="zh-CN" dirty="0" err="1"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sUnet</a:t>
            </a:r>
            <a:r>
              <a:rPr lang="en-US" altLang="zh-CN" dirty="0"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 is the proper directions that works </a:t>
            </a:r>
            <a:endParaRPr lang="zh-CN" altLang="en-US" dirty="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41271293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04800" y="4572000"/>
            <a:ext cx="8391879" cy="2173094"/>
          </a:xfrm>
          <a:prstGeom prst="rect">
            <a:avLst/>
          </a:prstGeom>
          <a:ln>
            <a:noFill/>
          </a:ln>
          <a:effectLst>
            <a:outerShdw blurRad="292100" dist="139700" dir="2700000" algn="tl" rotWithShape="0">
              <a:srgbClr val="333333">
                <a:alpha val="65000"/>
              </a:srgbClr>
            </a:outerShdw>
          </a:effectLst>
        </p:spPr>
      </p:pic>
      <p:pic>
        <p:nvPicPr>
          <p:cNvPr id="3" name="图片 2"/>
          <p:cNvPicPr>
            <a:picLocks noChangeAspect="1"/>
          </p:cNvPicPr>
          <p:nvPr/>
        </p:nvPicPr>
        <p:blipFill>
          <a:blip r:embed="rId4"/>
          <a:stretch>
            <a:fillRect/>
          </a:stretch>
        </p:blipFill>
        <p:spPr>
          <a:xfrm>
            <a:off x="0" y="3353413"/>
            <a:ext cx="8386500" cy="1425924"/>
          </a:xfrm>
          <a:prstGeom prst="rect">
            <a:avLst/>
          </a:prstGeom>
        </p:spPr>
      </p:pic>
      <p:sp>
        <p:nvSpPr>
          <p:cNvPr id="4" name="矩形 3"/>
          <p:cNvSpPr/>
          <p:nvPr/>
        </p:nvSpPr>
        <p:spPr>
          <a:xfrm>
            <a:off x="76200" y="2891748"/>
            <a:ext cx="5715000" cy="461665"/>
          </a:xfrm>
          <a:prstGeom prst="rect">
            <a:avLst/>
          </a:prstGeom>
          <a:solidFill>
            <a:schemeClr val="accent6">
              <a:lumMod val="20000"/>
              <a:lumOff val="80000"/>
            </a:schemeClr>
          </a:solidFill>
        </p:spPr>
        <p:txBody>
          <a:bodyPr wrap="square">
            <a:spAutoFit/>
          </a:bodyPr>
          <a:lstStyle/>
          <a:p>
            <a:pPr algn="ctr"/>
            <a:r>
              <a:rPr lang="en-US" altLang="zh-CN" sz="24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Combined </a:t>
            </a:r>
            <a:r>
              <a:rPr lang="en-US" altLang="zh-CN" sz="2400" dirty="0" err="1"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sUnet</a:t>
            </a:r>
            <a:r>
              <a:rPr lang="en-US" altLang="zh-CN" sz="24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 for long time evolution </a:t>
            </a:r>
            <a:endParaRPr lang="zh-CN" altLang="en-US" sz="24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 name="矩形 4"/>
          <p:cNvSpPr/>
          <p:nvPr/>
        </p:nvSpPr>
        <p:spPr>
          <a:xfrm>
            <a:off x="0" y="0"/>
            <a:ext cx="5546570" cy="461665"/>
          </a:xfrm>
          <a:prstGeom prst="rect">
            <a:avLst/>
          </a:prstGeom>
          <a:solidFill>
            <a:schemeClr val="bg1">
              <a:lumMod val="95000"/>
            </a:schemeClr>
          </a:solidFill>
        </p:spPr>
        <p:txBody>
          <a:bodyPr wrap="square">
            <a:spAutoFit/>
          </a:bodyPr>
          <a:lstStyle/>
          <a:p>
            <a:pPr algn="ctr"/>
            <a:r>
              <a:rPr lang="en-US" altLang="zh-CN" sz="24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Single </a:t>
            </a:r>
            <a:r>
              <a:rPr lang="en-US" altLang="zh-CN" sz="2400" dirty="0" err="1"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sUnet</a:t>
            </a:r>
            <a:r>
              <a:rPr lang="en-US" altLang="zh-CN" sz="24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  for longer time evolution </a:t>
            </a:r>
            <a:endParaRPr lang="zh-CN" altLang="en-US" sz="2400" dirty="0"/>
          </a:p>
        </p:txBody>
      </p:sp>
      <p:pic>
        <p:nvPicPr>
          <p:cNvPr id="7" name="图片 6"/>
          <p:cNvPicPr>
            <a:picLocks noChangeAspect="1"/>
          </p:cNvPicPr>
          <p:nvPr/>
        </p:nvPicPr>
        <p:blipFill>
          <a:blip r:embed="rId5"/>
          <a:stretch>
            <a:fillRect/>
          </a:stretch>
        </p:blipFill>
        <p:spPr>
          <a:xfrm>
            <a:off x="533400" y="422213"/>
            <a:ext cx="4191000" cy="2377933"/>
          </a:xfrm>
          <a:prstGeom prst="rect">
            <a:avLst/>
          </a:prstGeom>
        </p:spPr>
      </p:pic>
      <mc:AlternateContent xmlns:mc="http://schemas.openxmlformats.org/markup-compatibility/2006" xmlns:a14="http://schemas.microsoft.com/office/drawing/2010/main">
        <mc:Choice Requires="a14">
          <p:sp>
            <p:nvSpPr>
              <p:cNvPr id="8" name="文本框 7"/>
              <p:cNvSpPr txBox="1"/>
              <p:nvPr/>
            </p:nvSpPr>
            <p:spPr>
              <a:xfrm>
                <a:off x="2944190" y="1857295"/>
                <a:ext cx="1626254" cy="409816"/>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r>
                      <a:rPr lang="en-US" altLang="zh-CN" b="0" i="1" smtClean="0">
                        <a:latin typeface="Cambria Math" panose="02040503050406030204" pitchFamily="18" charset="0"/>
                      </a:rPr>
                      <m:t>=</m:t>
                    </m:r>
                    <m:r>
                      <a:rPr lang="en-US" altLang="zh-CN" i="1">
                        <a:latin typeface="Cambria Math" panose="02040503050406030204" pitchFamily="18" charset="0"/>
                      </a:rPr>
                      <m:t>2</m:t>
                    </m:r>
                  </m:oMath>
                </a14:m>
                <a:r>
                  <a:rPr lang="en-US" altLang="zh-CN" dirty="0" smtClean="0"/>
                  <a:t>.6 </a:t>
                </a:r>
                <a:r>
                  <a:rPr lang="en-US" altLang="zh-CN" dirty="0" err="1" smtClean="0"/>
                  <a:t>fm</a:t>
                </a:r>
                <a:r>
                  <a:rPr lang="en-US" altLang="zh-CN" dirty="0" smtClean="0"/>
                  <a:t>/c</a:t>
                </a:r>
                <a:endParaRPr lang="zh-CN" altLang="en-US" dirty="0"/>
              </a:p>
            </p:txBody>
          </p:sp>
        </mc:Choice>
        <mc:Fallback xmlns="">
          <p:sp>
            <p:nvSpPr>
              <p:cNvPr id="8" name="文本框 7"/>
              <p:cNvSpPr txBox="1">
                <a:spLocks noRot="1" noChangeAspect="1" noMove="1" noResize="1" noEditPoints="1" noAdjustHandles="1" noChangeArrowheads="1" noChangeShapeType="1" noTextEdit="1"/>
              </p:cNvSpPr>
              <p:nvPr/>
            </p:nvSpPr>
            <p:spPr>
              <a:xfrm>
                <a:off x="2944190" y="1857295"/>
                <a:ext cx="1626254" cy="409816"/>
              </a:xfrm>
              <a:prstGeom prst="rect">
                <a:avLst/>
              </a:prstGeom>
              <a:blipFill rotWithShape="0">
                <a:blip r:embed="rId6"/>
                <a:stretch>
                  <a:fillRect t="-8955" b="-23881"/>
                </a:stretch>
              </a:blipFill>
            </p:spPr>
            <p:txBody>
              <a:bodyPr/>
              <a:lstStyle/>
              <a:p>
                <a:r>
                  <a:rPr lang="zh-CN" altLang="en-US">
                    <a:noFill/>
                  </a:rPr>
                  <a:t> </a:t>
                </a:r>
              </a:p>
            </p:txBody>
          </p:sp>
        </mc:Fallback>
      </mc:AlternateContent>
      <p:pic>
        <p:nvPicPr>
          <p:cNvPr id="9" name="图片 8"/>
          <p:cNvPicPr>
            <a:picLocks noChangeAspect="1"/>
          </p:cNvPicPr>
          <p:nvPr/>
        </p:nvPicPr>
        <p:blipFill>
          <a:blip r:embed="rId7"/>
          <a:stretch>
            <a:fillRect/>
          </a:stretch>
        </p:blipFill>
        <p:spPr>
          <a:xfrm>
            <a:off x="4570444" y="381000"/>
            <a:ext cx="4268756" cy="2428211"/>
          </a:xfrm>
          <a:prstGeom prst="rect">
            <a:avLst/>
          </a:prstGeom>
        </p:spPr>
      </p:pic>
      <mc:AlternateContent xmlns:mc="http://schemas.openxmlformats.org/markup-compatibility/2006" xmlns:a14="http://schemas.microsoft.com/office/drawing/2010/main">
        <mc:Choice Requires="a14">
          <p:sp>
            <p:nvSpPr>
              <p:cNvPr id="10" name="文本框 9"/>
              <p:cNvSpPr txBox="1"/>
              <p:nvPr/>
            </p:nvSpPr>
            <p:spPr>
              <a:xfrm>
                <a:off x="7043531" y="1832642"/>
                <a:ext cx="1626254" cy="409816"/>
              </a:xfrm>
              <a:prstGeom prst="rect">
                <a:avLst/>
              </a:prstGeom>
              <a:solidFill>
                <a:schemeClr val="bg1">
                  <a:lumMod val="95000"/>
                </a:schemeClr>
              </a:solidFill>
            </p:spPr>
            <p:txBody>
              <a:bodyPr wrap="square" rtlCol="0">
                <a:spAutoFit/>
              </a:bodyPr>
              <a:lstStyle/>
              <a:p>
                <a:pPr algn="l"/>
                <a14:m>
                  <m:oMath xmlns:m="http://schemas.openxmlformats.org/officeDocument/2006/math">
                    <m:r>
                      <a:rPr lang="zh-CN" altLang="en-US" i="1" smtClean="0">
                        <a:latin typeface="Cambria Math" panose="02040503050406030204" pitchFamily="18" charset="0"/>
                      </a:rPr>
                      <m:t>𝜏</m:t>
                    </m:r>
                    <m:r>
                      <a:rPr lang="en-US" altLang="zh-CN" b="0" i="1" smtClean="0">
                        <a:latin typeface="Cambria Math" panose="02040503050406030204" pitchFamily="18" charset="0"/>
                      </a:rPr>
                      <m:t>=4</m:t>
                    </m:r>
                  </m:oMath>
                </a14:m>
                <a:r>
                  <a:rPr lang="en-US" altLang="zh-CN" dirty="0" smtClean="0"/>
                  <a:t>.6 </a:t>
                </a:r>
                <a:r>
                  <a:rPr lang="en-US" altLang="zh-CN" dirty="0" err="1" smtClean="0"/>
                  <a:t>fm</a:t>
                </a:r>
                <a:r>
                  <a:rPr lang="en-US" altLang="zh-CN" dirty="0" smtClean="0"/>
                  <a:t>/c</a:t>
                </a:r>
                <a:endParaRPr lang="zh-CN" altLang="en-US" dirty="0"/>
              </a:p>
            </p:txBody>
          </p:sp>
        </mc:Choice>
        <mc:Fallback xmlns="">
          <p:sp>
            <p:nvSpPr>
              <p:cNvPr id="10" name="文本框 9"/>
              <p:cNvSpPr txBox="1">
                <a:spLocks noRot="1" noChangeAspect="1" noMove="1" noResize="1" noEditPoints="1" noAdjustHandles="1" noChangeArrowheads="1" noChangeShapeType="1" noTextEdit="1"/>
              </p:cNvSpPr>
              <p:nvPr/>
            </p:nvSpPr>
            <p:spPr>
              <a:xfrm>
                <a:off x="7043531" y="1832642"/>
                <a:ext cx="1626254" cy="409816"/>
              </a:xfrm>
              <a:prstGeom prst="rect">
                <a:avLst/>
              </a:prstGeom>
              <a:blipFill rotWithShape="0">
                <a:blip r:embed="rId8"/>
                <a:stretch>
                  <a:fillRect t="-8955" b="-23881"/>
                </a:stretch>
              </a:blipFill>
            </p:spPr>
            <p:txBody>
              <a:bodyPr/>
              <a:lstStyle/>
              <a:p>
                <a:r>
                  <a:rPr lang="zh-CN" altLang="en-US">
                    <a:noFill/>
                  </a:rPr>
                  <a:t> </a:t>
                </a:r>
              </a:p>
            </p:txBody>
          </p:sp>
        </mc:Fallback>
      </mc:AlternateContent>
      <p:sp>
        <p:nvSpPr>
          <p:cNvPr id="11" name="文本框 10"/>
          <p:cNvSpPr txBox="1"/>
          <p:nvPr/>
        </p:nvSpPr>
        <p:spPr>
          <a:xfrm>
            <a:off x="928532" y="401808"/>
            <a:ext cx="1535411" cy="369332"/>
          </a:xfrm>
          <a:prstGeom prst="rect">
            <a:avLst/>
          </a:prstGeom>
          <a:solidFill>
            <a:schemeClr val="accent1">
              <a:lumMod val="20000"/>
              <a:lumOff val="80000"/>
            </a:schemeClr>
          </a:solidFill>
          <a:ln>
            <a:solidFill>
              <a:schemeClr val="bg1"/>
            </a:solidFill>
          </a:ln>
        </p:spPr>
        <p:txBody>
          <a:bodyPr wrap="square" rtlCol="0">
            <a:spAutoFit/>
          </a:bodyPr>
          <a:lstStyle/>
          <a:p>
            <a:pPr algn="l"/>
            <a:r>
              <a:rPr lang="en-US" altLang="zh-CN" sz="1800" b="1" dirty="0" smtClean="0"/>
              <a:t>Hydro results</a:t>
            </a:r>
            <a:endParaRPr lang="zh-CN" altLang="en-US" sz="1800" b="1" dirty="0"/>
          </a:p>
        </p:txBody>
      </p:sp>
      <p:sp>
        <p:nvSpPr>
          <p:cNvPr id="12" name="文本框 11"/>
          <p:cNvSpPr txBox="1"/>
          <p:nvPr/>
        </p:nvSpPr>
        <p:spPr>
          <a:xfrm>
            <a:off x="2557183" y="401808"/>
            <a:ext cx="2014817" cy="369332"/>
          </a:xfrm>
          <a:prstGeom prst="rect">
            <a:avLst/>
          </a:prstGeom>
          <a:solidFill>
            <a:schemeClr val="accent1">
              <a:lumMod val="20000"/>
              <a:lumOff val="80000"/>
            </a:schemeClr>
          </a:solidFill>
          <a:ln>
            <a:solidFill>
              <a:schemeClr val="bg1">
                <a:lumMod val="95000"/>
              </a:schemeClr>
            </a:solidFill>
          </a:ln>
        </p:spPr>
        <p:txBody>
          <a:bodyPr wrap="square" rtlCol="0">
            <a:spAutoFit/>
          </a:bodyPr>
          <a:lstStyle/>
          <a:p>
            <a:pPr algn="ctr"/>
            <a:r>
              <a:rPr lang="en-US" altLang="zh-CN" sz="1800" b="1" dirty="0" err="1" smtClean="0"/>
              <a:t>sUnet</a:t>
            </a:r>
            <a:r>
              <a:rPr lang="en-US" altLang="zh-CN" sz="1800" b="1" dirty="0" smtClean="0"/>
              <a:t> predictions</a:t>
            </a:r>
            <a:endParaRPr lang="zh-CN" altLang="en-US" sz="1800" b="1" dirty="0"/>
          </a:p>
        </p:txBody>
      </p:sp>
      <p:sp>
        <p:nvSpPr>
          <p:cNvPr id="13" name="文本框 12"/>
          <p:cNvSpPr txBox="1"/>
          <p:nvPr/>
        </p:nvSpPr>
        <p:spPr>
          <a:xfrm>
            <a:off x="5093780" y="352467"/>
            <a:ext cx="1535411" cy="369332"/>
          </a:xfrm>
          <a:prstGeom prst="rect">
            <a:avLst/>
          </a:prstGeom>
          <a:solidFill>
            <a:schemeClr val="accent1">
              <a:lumMod val="20000"/>
              <a:lumOff val="80000"/>
            </a:schemeClr>
          </a:solidFill>
          <a:ln>
            <a:solidFill>
              <a:schemeClr val="bg1"/>
            </a:solidFill>
          </a:ln>
        </p:spPr>
        <p:txBody>
          <a:bodyPr wrap="square" rtlCol="0">
            <a:spAutoFit/>
          </a:bodyPr>
          <a:lstStyle/>
          <a:p>
            <a:pPr algn="l"/>
            <a:r>
              <a:rPr lang="en-US" altLang="zh-CN" sz="1800" b="1" dirty="0" smtClean="0"/>
              <a:t>Hydro results</a:t>
            </a:r>
            <a:endParaRPr lang="zh-CN" altLang="en-US" sz="1800" b="1" dirty="0"/>
          </a:p>
        </p:txBody>
      </p:sp>
      <p:sp>
        <p:nvSpPr>
          <p:cNvPr id="14" name="文本框 13"/>
          <p:cNvSpPr txBox="1"/>
          <p:nvPr/>
        </p:nvSpPr>
        <p:spPr>
          <a:xfrm>
            <a:off x="6744385" y="352467"/>
            <a:ext cx="2014817" cy="369332"/>
          </a:xfrm>
          <a:prstGeom prst="rect">
            <a:avLst/>
          </a:prstGeom>
          <a:solidFill>
            <a:schemeClr val="accent1">
              <a:lumMod val="20000"/>
              <a:lumOff val="80000"/>
            </a:schemeClr>
          </a:solidFill>
          <a:ln>
            <a:solidFill>
              <a:schemeClr val="bg1">
                <a:lumMod val="95000"/>
              </a:schemeClr>
            </a:solidFill>
          </a:ln>
        </p:spPr>
        <p:txBody>
          <a:bodyPr wrap="square" rtlCol="0">
            <a:spAutoFit/>
          </a:bodyPr>
          <a:lstStyle/>
          <a:p>
            <a:pPr algn="ctr"/>
            <a:r>
              <a:rPr lang="en-US" altLang="zh-CN" sz="1800" b="1" dirty="0" err="1" smtClean="0"/>
              <a:t>sUnet</a:t>
            </a:r>
            <a:r>
              <a:rPr lang="en-US" altLang="zh-CN" sz="1800" b="1" dirty="0" smtClean="0"/>
              <a:t> predictions</a:t>
            </a:r>
            <a:endParaRPr lang="zh-CN" altLang="en-US" sz="1800" b="1" dirty="0"/>
          </a:p>
        </p:txBody>
      </p:sp>
    </p:spTree>
    <p:extLst>
      <p:ext uri="{BB962C8B-B14F-4D97-AF65-F5344CB8AC3E}">
        <p14:creationId xmlns:p14="http://schemas.microsoft.com/office/powerpoint/2010/main" val="25799004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52400" y="685800"/>
            <a:ext cx="8991600" cy="6096000"/>
          </a:xfrm>
          <a:prstGeom prst="rect">
            <a:avLst/>
          </a:prstGeom>
        </p:spPr>
      </p:pic>
      <p:pic>
        <p:nvPicPr>
          <p:cNvPr id="3" name="图片 2"/>
          <p:cNvPicPr>
            <a:picLocks noChangeAspect="1"/>
          </p:cNvPicPr>
          <p:nvPr/>
        </p:nvPicPr>
        <p:blipFill rotWithShape="1">
          <a:blip r:embed="rId4"/>
          <a:srcRect l="37541"/>
          <a:stretch/>
        </p:blipFill>
        <p:spPr>
          <a:xfrm>
            <a:off x="6553200" y="71110"/>
            <a:ext cx="2662401" cy="533400"/>
          </a:xfrm>
          <a:prstGeom prst="rect">
            <a:avLst/>
          </a:prstGeom>
        </p:spPr>
      </p:pic>
      <p:sp>
        <p:nvSpPr>
          <p:cNvPr id="6" name="文本框 5"/>
          <p:cNvSpPr txBox="1"/>
          <p:nvPr/>
        </p:nvSpPr>
        <p:spPr>
          <a:xfrm>
            <a:off x="-13448" y="0"/>
            <a:ext cx="6338048" cy="523220"/>
          </a:xfrm>
          <a:prstGeom prst="rect">
            <a:avLst/>
          </a:prstGeom>
          <a:solidFill>
            <a:srgbClr val="FFCCFF"/>
          </a:solidFill>
        </p:spPr>
        <p:txBody>
          <a:bodyPr wrap="square" rtlCol="0">
            <a:spAutoFit/>
          </a:bodyPr>
          <a:lstStyle/>
          <a:p>
            <a:pPr algn="ctr"/>
            <a:r>
              <a:rPr lang="en-US" altLang="zh-CN" sz="2800" dirty="0" err="1" smtClean="0">
                <a:latin typeface="Arial Unicode MS" panose="020B0604020202020204" pitchFamily="34" charset="-122"/>
                <a:ea typeface="Arial Unicode MS" panose="020B0604020202020204" pitchFamily="34" charset="-122"/>
                <a:cs typeface="Arial Unicode MS" panose="020B0604020202020204" pitchFamily="34" charset="-122"/>
              </a:rPr>
              <a:t>sUnet</a:t>
            </a:r>
            <a:r>
              <a:rPr lang="en-US" altLang="zh-CN" sz="2800" dirty="0" smtClean="0">
                <a:latin typeface="Arial Unicode MS" panose="020B0604020202020204" pitchFamily="34" charset="-122"/>
                <a:ea typeface="Arial Unicode MS" panose="020B0604020202020204" pitchFamily="34" charset="-122"/>
                <a:cs typeface="Arial Unicode MS" panose="020B0604020202020204" pitchFamily="34" charset="-122"/>
              </a:rPr>
              <a:t> prediction vs. hydro simulations</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5573439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609600" y="1656208"/>
            <a:ext cx="7717452" cy="4896992"/>
          </a:xfrm>
          <a:prstGeom prst="rect">
            <a:avLst/>
          </a:prstGeom>
          <a:ln>
            <a:noFill/>
          </a:ln>
          <a:effectLst>
            <a:outerShdw blurRad="292100" dist="139700" dir="2700000" algn="tl" rotWithShape="0">
              <a:srgbClr val="333333">
                <a:alpha val="65000"/>
              </a:srgbClr>
            </a:outerShdw>
          </a:effectLst>
        </p:spPr>
      </p:pic>
      <p:pic>
        <p:nvPicPr>
          <p:cNvPr id="6" name="图片 5"/>
          <p:cNvPicPr>
            <a:picLocks noChangeAspect="1"/>
          </p:cNvPicPr>
          <p:nvPr/>
        </p:nvPicPr>
        <p:blipFill>
          <a:blip r:embed="rId4"/>
          <a:stretch>
            <a:fillRect/>
          </a:stretch>
        </p:blipFill>
        <p:spPr>
          <a:xfrm>
            <a:off x="762000" y="978765"/>
            <a:ext cx="6863514" cy="596153"/>
          </a:xfrm>
          <a:prstGeom prst="rect">
            <a:avLst/>
          </a:prstGeom>
        </p:spPr>
      </p:pic>
      <p:sp>
        <p:nvSpPr>
          <p:cNvPr id="7" name="文本框 6"/>
          <p:cNvSpPr txBox="1"/>
          <p:nvPr/>
        </p:nvSpPr>
        <p:spPr>
          <a:xfrm>
            <a:off x="5786601" y="1195892"/>
            <a:ext cx="3429000" cy="584775"/>
          </a:xfrm>
          <a:prstGeom prst="rect">
            <a:avLst/>
          </a:prstGeom>
          <a:solidFill>
            <a:schemeClr val="bg1">
              <a:lumMod val="95000"/>
            </a:schemeClr>
          </a:solidFill>
        </p:spPr>
        <p:txBody>
          <a:bodyPr wrap="square" rtlCol="0">
            <a:spAutoFit/>
          </a:bodyPr>
          <a:lstStyle/>
          <a:p>
            <a:pPr algn="ctr"/>
            <a:r>
              <a:rPr lang="en-US" altLang="zh-CN" sz="3200" b="1" dirty="0" smtClean="0">
                <a:solidFill>
                  <a:srgbClr val="C00000"/>
                </a:solidFill>
              </a:rPr>
              <a:t>-for a closer look</a:t>
            </a:r>
            <a:endParaRPr lang="zh-CN" altLang="en-US" sz="3200" b="1" dirty="0">
              <a:solidFill>
                <a:srgbClr val="C00000"/>
              </a:solidFill>
            </a:endParaRPr>
          </a:p>
        </p:txBody>
      </p:sp>
      <p:pic>
        <p:nvPicPr>
          <p:cNvPr id="8" name="图片 7"/>
          <p:cNvPicPr>
            <a:picLocks noChangeAspect="1"/>
          </p:cNvPicPr>
          <p:nvPr/>
        </p:nvPicPr>
        <p:blipFill rotWithShape="1">
          <a:blip r:embed="rId5"/>
          <a:srcRect l="37541"/>
          <a:stretch/>
        </p:blipFill>
        <p:spPr>
          <a:xfrm>
            <a:off x="6553200" y="71110"/>
            <a:ext cx="2662401" cy="533400"/>
          </a:xfrm>
          <a:prstGeom prst="rect">
            <a:avLst/>
          </a:prstGeom>
        </p:spPr>
      </p:pic>
      <p:sp>
        <p:nvSpPr>
          <p:cNvPr id="9" name="文本框 8"/>
          <p:cNvSpPr txBox="1"/>
          <p:nvPr/>
        </p:nvSpPr>
        <p:spPr>
          <a:xfrm>
            <a:off x="-13448" y="0"/>
            <a:ext cx="6338048" cy="523220"/>
          </a:xfrm>
          <a:prstGeom prst="rect">
            <a:avLst/>
          </a:prstGeom>
          <a:solidFill>
            <a:srgbClr val="FFCCFF"/>
          </a:solidFill>
        </p:spPr>
        <p:txBody>
          <a:bodyPr wrap="square" rtlCol="0">
            <a:spAutoFit/>
          </a:bodyPr>
          <a:lstStyle/>
          <a:p>
            <a:pPr algn="ctr"/>
            <a:r>
              <a:rPr lang="en-US" altLang="zh-CN" sz="2800" dirty="0" err="1" smtClean="0">
                <a:latin typeface="Arial Unicode MS" panose="020B0604020202020204" pitchFamily="34" charset="-122"/>
                <a:ea typeface="Arial Unicode MS" panose="020B0604020202020204" pitchFamily="34" charset="-122"/>
                <a:cs typeface="Arial Unicode MS" panose="020B0604020202020204" pitchFamily="34" charset="-122"/>
              </a:rPr>
              <a:t>sUnet</a:t>
            </a:r>
            <a:r>
              <a:rPr lang="en-US" altLang="zh-CN" sz="2800" dirty="0" smtClean="0">
                <a:latin typeface="Arial Unicode MS" panose="020B0604020202020204" pitchFamily="34" charset="-122"/>
                <a:ea typeface="Arial Unicode MS" panose="020B0604020202020204" pitchFamily="34" charset="-122"/>
                <a:cs typeface="Arial Unicode MS" panose="020B0604020202020204" pitchFamily="34" charset="-122"/>
              </a:rPr>
              <a:t> prediction vs. hydro simulations</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0275241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8270" y="609600"/>
            <a:ext cx="9085730" cy="6248400"/>
          </a:xfrm>
          <a:prstGeom prst="rect">
            <a:avLst/>
          </a:prstGeom>
        </p:spPr>
      </p:pic>
      <p:pic>
        <p:nvPicPr>
          <p:cNvPr id="5" name="图片 4"/>
          <p:cNvPicPr>
            <a:picLocks noChangeAspect="1"/>
          </p:cNvPicPr>
          <p:nvPr/>
        </p:nvPicPr>
        <p:blipFill rotWithShape="1">
          <a:blip r:embed="rId4"/>
          <a:srcRect l="37874"/>
          <a:stretch/>
        </p:blipFill>
        <p:spPr>
          <a:xfrm>
            <a:off x="6477000" y="0"/>
            <a:ext cx="2597524" cy="533400"/>
          </a:xfrm>
          <a:prstGeom prst="rect">
            <a:avLst/>
          </a:prstGeom>
        </p:spPr>
      </p:pic>
      <p:sp>
        <p:nvSpPr>
          <p:cNvPr id="6" name="文本框 5"/>
          <p:cNvSpPr txBox="1"/>
          <p:nvPr/>
        </p:nvSpPr>
        <p:spPr>
          <a:xfrm>
            <a:off x="-13448" y="0"/>
            <a:ext cx="6338048" cy="523220"/>
          </a:xfrm>
          <a:prstGeom prst="rect">
            <a:avLst/>
          </a:prstGeom>
          <a:solidFill>
            <a:srgbClr val="FFCCFF"/>
          </a:solidFill>
        </p:spPr>
        <p:txBody>
          <a:bodyPr wrap="square" rtlCol="0">
            <a:spAutoFit/>
          </a:bodyPr>
          <a:lstStyle/>
          <a:p>
            <a:pPr algn="ctr"/>
            <a:r>
              <a:rPr lang="en-US" altLang="zh-CN" sz="2800" dirty="0" err="1" smtClean="0">
                <a:latin typeface="Arial Unicode MS" panose="020B0604020202020204" pitchFamily="34" charset="-122"/>
                <a:ea typeface="Arial Unicode MS" panose="020B0604020202020204" pitchFamily="34" charset="-122"/>
                <a:cs typeface="Arial Unicode MS" panose="020B0604020202020204" pitchFamily="34" charset="-122"/>
              </a:rPr>
              <a:t>sUnet</a:t>
            </a:r>
            <a:r>
              <a:rPr lang="en-US" altLang="zh-CN" sz="2800" dirty="0" smtClean="0">
                <a:latin typeface="Arial Unicode MS" panose="020B0604020202020204" pitchFamily="34" charset="-122"/>
                <a:ea typeface="Arial Unicode MS" panose="020B0604020202020204" pitchFamily="34" charset="-122"/>
                <a:cs typeface="Arial Unicode MS" panose="020B0604020202020204" pitchFamily="34" charset="-122"/>
              </a:rPr>
              <a:t> prediction vs. hydro simulations</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2476377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srcRect l="37874"/>
          <a:stretch/>
        </p:blipFill>
        <p:spPr>
          <a:xfrm>
            <a:off x="6400800" y="0"/>
            <a:ext cx="2673723" cy="533400"/>
          </a:xfrm>
          <a:prstGeom prst="rect">
            <a:avLst/>
          </a:prstGeom>
        </p:spPr>
      </p:pic>
      <p:pic>
        <p:nvPicPr>
          <p:cNvPr id="5" name="图片 4"/>
          <p:cNvPicPr>
            <a:picLocks noChangeAspect="1"/>
          </p:cNvPicPr>
          <p:nvPr/>
        </p:nvPicPr>
        <p:blipFill rotWithShape="1">
          <a:blip r:embed="rId4"/>
          <a:srcRect r="1042"/>
          <a:stretch/>
        </p:blipFill>
        <p:spPr>
          <a:xfrm>
            <a:off x="802341" y="1676401"/>
            <a:ext cx="7578575" cy="4876800"/>
          </a:xfrm>
          <a:prstGeom prst="rect">
            <a:avLst/>
          </a:prstGeom>
          <a:ln>
            <a:noFill/>
          </a:ln>
          <a:effectLst>
            <a:outerShdw blurRad="292100" dist="139700" dir="2700000" algn="tl" rotWithShape="0">
              <a:srgbClr val="333333">
                <a:alpha val="65000"/>
              </a:srgbClr>
            </a:outerShdw>
          </a:effectLst>
        </p:spPr>
      </p:pic>
      <p:pic>
        <p:nvPicPr>
          <p:cNvPr id="6" name="图片 5"/>
          <p:cNvPicPr>
            <a:picLocks noChangeAspect="1"/>
          </p:cNvPicPr>
          <p:nvPr/>
        </p:nvPicPr>
        <p:blipFill>
          <a:blip r:embed="rId5"/>
          <a:stretch>
            <a:fillRect/>
          </a:stretch>
        </p:blipFill>
        <p:spPr>
          <a:xfrm>
            <a:off x="838200" y="990600"/>
            <a:ext cx="6863514" cy="596153"/>
          </a:xfrm>
          <a:prstGeom prst="rect">
            <a:avLst/>
          </a:prstGeom>
        </p:spPr>
      </p:pic>
      <p:sp>
        <p:nvSpPr>
          <p:cNvPr id="8" name="文本框 7"/>
          <p:cNvSpPr txBox="1"/>
          <p:nvPr/>
        </p:nvSpPr>
        <p:spPr>
          <a:xfrm>
            <a:off x="-13448" y="0"/>
            <a:ext cx="6338048" cy="523220"/>
          </a:xfrm>
          <a:prstGeom prst="rect">
            <a:avLst/>
          </a:prstGeom>
          <a:solidFill>
            <a:srgbClr val="FFCCFF"/>
          </a:solidFill>
        </p:spPr>
        <p:txBody>
          <a:bodyPr wrap="square" rtlCol="0">
            <a:spAutoFit/>
          </a:bodyPr>
          <a:lstStyle/>
          <a:p>
            <a:pPr algn="ctr"/>
            <a:r>
              <a:rPr lang="en-US" altLang="zh-CN" sz="2800" dirty="0" err="1" smtClean="0">
                <a:latin typeface="Arial Unicode MS" panose="020B0604020202020204" pitchFamily="34" charset="-122"/>
                <a:ea typeface="Arial Unicode MS" panose="020B0604020202020204" pitchFamily="34" charset="-122"/>
                <a:cs typeface="Arial Unicode MS" panose="020B0604020202020204" pitchFamily="34" charset="-122"/>
              </a:rPr>
              <a:t>sUnet</a:t>
            </a:r>
            <a:r>
              <a:rPr lang="en-US" altLang="zh-CN" sz="2800" dirty="0" smtClean="0">
                <a:latin typeface="Arial Unicode MS" panose="020B0604020202020204" pitchFamily="34" charset="-122"/>
                <a:ea typeface="Arial Unicode MS" panose="020B0604020202020204" pitchFamily="34" charset="-122"/>
                <a:cs typeface="Arial Unicode MS" panose="020B0604020202020204" pitchFamily="34" charset="-122"/>
              </a:rPr>
              <a:t> prediction vs. hydro simulations</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9" name="文本框 8"/>
          <p:cNvSpPr txBox="1"/>
          <p:nvPr/>
        </p:nvSpPr>
        <p:spPr>
          <a:xfrm>
            <a:off x="5786601" y="1195892"/>
            <a:ext cx="3429000" cy="584775"/>
          </a:xfrm>
          <a:prstGeom prst="rect">
            <a:avLst/>
          </a:prstGeom>
          <a:solidFill>
            <a:schemeClr val="bg1">
              <a:lumMod val="95000"/>
            </a:schemeClr>
          </a:solidFill>
        </p:spPr>
        <p:txBody>
          <a:bodyPr wrap="square" rtlCol="0">
            <a:spAutoFit/>
          </a:bodyPr>
          <a:lstStyle/>
          <a:p>
            <a:pPr algn="ctr"/>
            <a:r>
              <a:rPr lang="en-US" altLang="zh-CN" sz="3200" b="1" dirty="0" smtClean="0">
                <a:solidFill>
                  <a:srgbClr val="C00000"/>
                </a:solidFill>
              </a:rPr>
              <a:t>-for a closer look</a:t>
            </a:r>
            <a:endParaRPr lang="zh-CN" altLang="en-US" sz="3200" b="1" dirty="0">
              <a:solidFill>
                <a:srgbClr val="C00000"/>
              </a:solidFill>
            </a:endParaRPr>
          </a:p>
        </p:txBody>
      </p:sp>
    </p:spTree>
    <p:extLst>
      <p:ext uri="{BB962C8B-B14F-4D97-AF65-F5344CB8AC3E}">
        <p14:creationId xmlns:p14="http://schemas.microsoft.com/office/powerpoint/2010/main" val="32912529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srcRect l="35072"/>
          <a:stretch/>
        </p:blipFill>
        <p:spPr>
          <a:xfrm>
            <a:off x="6400800" y="38100"/>
            <a:ext cx="2767853" cy="517469"/>
          </a:xfrm>
          <a:prstGeom prst="rect">
            <a:avLst/>
          </a:prstGeom>
        </p:spPr>
      </p:pic>
      <p:pic>
        <p:nvPicPr>
          <p:cNvPr id="3" name="图片 2"/>
          <p:cNvPicPr>
            <a:picLocks noChangeAspect="1"/>
          </p:cNvPicPr>
          <p:nvPr/>
        </p:nvPicPr>
        <p:blipFill>
          <a:blip r:embed="rId4"/>
          <a:stretch>
            <a:fillRect/>
          </a:stretch>
        </p:blipFill>
        <p:spPr>
          <a:xfrm>
            <a:off x="226706" y="517468"/>
            <a:ext cx="8917294" cy="6340531"/>
          </a:xfrm>
          <a:prstGeom prst="rect">
            <a:avLst/>
          </a:prstGeom>
        </p:spPr>
      </p:pic>
      <p:sp>
        <p:nvSpPr>
          <p:cNvPr id="4" name="文本框 3"/>
          <p:cNvSpPr txBox="1"/>
          <p:nvPr/>
        </p:nvSpPr>
        <p:spPr>
          <a:xfrm>
            <a:off x="-13448" y="0"/>
            <a:ext cx="6490448" cy="523220"/>
          </a:xfrm>
          <a:prstGeom prst="rect">
            <a:avLst/>
          </a:prstGeom>
          <a:solidFill>
            <a:srgbClr val="FFCCFF"/>
          </a:solidFill>
        </p:spPr>
        <p:txBody>
          <a:bodyPr wrap="square" rtlCol="0">
            <a:spAutoFit/>
          </a:bodyPr>
          <a:lstStyle/>
          <a:p>
            <a:pPr algn="ctr"/>
            <a:r>
              <a:rPr lang="en-US" altLang="zh-CN" sz="2800" dirty="0" err="1" smtClean="0">
                <a:latin typeface="Arial Unicode MS" panose="020B0604020202020204" pitchFamily="34" charset="-122"/>
                <a:ea typeface="Arial Unicode MS" panose="020B0604020202020204" pitchFamily="34" charset="-122"/>
                <a:cs typeface="Arial Unicode MS" panose="020B0604020202020204" pitchFamily="34" charset="-122"/>
              </a:rPr>
              <a:t>sUnet</a:t>
            </a:r>
            <a:r>
              <a:rPr lang="en-US" altLang="zh-CN" sz="2800" dirty="0" smtClean="0">
                <a:latin typeface="Arial Unicode MS" panose="020B0604020202020204" pitchFamily="34" charset="-122"/>
                <a:ea typeface="Arial Unicode MS" panose="020B0604020202020204" pitchFamily="34" charset="-122"/>
                <a:cs typeface="Arial Unicode MS" panose="020B0604020202020204" pitchFamily="34" charset="-122"/>
              </a:rPr>
              <a:t> prediction vs. hydro simulations</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0322730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srcRect l="38647"/>
          <a:stretch/>
        </p:blipFill>
        <p:spPr>
          <a:xfrm>
            <a:off x="6553200" y="38100"/>
            <a:ext cx="2615453" cy="517469"/>
          </a:xfrm>
          <a:prstGeom prst="rect">
            <a:avLst/>
          </a:prstGeom>
        </p:spPr>
      </p:pic>
      <p:pic>
        <p:nvPicPr>
          <p:cNvPr id="7" name="图片 6"/>
          <p:cNvPicPr>
            <a:picLocks noChangeAspect="1"/>
          </p:cNvPicPr>
          <p:nvPr/>
        </p:nvPicPr>
        <p:blipFill>
          <a:blip r:embed="rId4"/>
          <a:stretch>
            <a:fillRect/>
          </a:stretch>
        </p:blipFill>
        <p:spPr>
          <a:xfrm>
            <a:off x="676225" y="1676400"/>
            <a:ext cx="7553375" cy="4724399"/>
          </a:xfrm>
          <a:prstGeom prst="rect">
            <a:avLst/>
          </a:prstGeom>
          <a:ln>
            <a:noFill/>
          </a:ln>
          <a:effectLst>
            <a:outerShdw blurRad="292100" dist="139700" dir="2700000" algn="tl" rotWithShape="0">
              <a:srgbClr val="333333">
                <a:alpha val="65000"/>
              </a:srgbClr>
            </a:outerShdw>
          </a:effectLst>
        </p:spPr>
      </p:pic>
      <p:pic>
        <p:nvPicPr>
          <p:cNvPr id="8" name="图片 7"/>
          <p:cNvPicPr>
            <a:picLocks noChangeAspect="1"/>
          </p:cNvPicPr>
          <p:nvPr/>
        </p:nvPicPr>
        <p:blipFill>
          <a:blip r:embed="rId5"/>
          <a:stretch>
            <a:fillRect/>
          </a:stretch>
        </p:blipFill>
        <p:spPr>
          <a:xfrm>
            <a:off x="838200" y="990600"/>
            <a:ext cx="6863514" cy="596153"/>
          </a:xfrm>
          <a:prstGeom prst="rect">
            <a:avLst/>
          </a:prstGeom>
        </p:spPr>
      </p:pic>
      <p:sp>
        <p:nvSpPr>
          <p:cNvPr id="10" name="文本框 9"/>
          <p:cNvSpPr txBox="1"/>
          <p:nvPr/>
        </p:nvSpPr>
        <p:spPr>
          <a:xfrm>
            <a:off x="-13448" y="0"/>
            <a:ext cx="6490448" cy="523220"/>
          </a:xfrm>
          <a:prstGeom prst="rect">
            <a:avLst/>
          </a:prstGeom>
          <a:solidFill>
            <a:srgbClr val="FFCCFF"/>
          </a:solidFill>
        </p:spPr>
        <p:txBody>
          <a:bodyPr wrap="square" rtlCol="0">
            <a:spAutoFit/>
          </a:bodyPr>
          <a:lstStyle/>
          <a:p>
            <a:pPr algn="ctr"/>
            <a:r>
              <a:rPr lang="en-US" altLang="zh-CN" sz="2800" dirty="0" err="1" smtClean="0">
                <a:latin typeface="Arial Unicode MS" panose="020B0604020202020204" pitchFamily="34" charset="-122"/>
                <a:ea typeface="Arial Unicode MS" panose="020B0604020202020204" pitchFamily="34" charset="-122"/>
                <a:cs typeface="Arial Unicode MS" panose="020B0604020202020204" pitchFamily="34" charset="-122"/>
              </a:rPr>
              <a:t>sUnet</a:t>
            </a:r>
            <a:r>
              <a:rPr lang="en-US" altLang="zh-CN" sz="2800" dirty="0" smtClean="0">
                <a:latin typeface="Arial Unicode MS" panose="020B0604020202020204" pitchFamily="34" charset="-122"/>
                <a:ea typeface="Arial Unicode MS" panose="020B0604020202020204" pitchFamily="34" charset="-122"/>
                <a:cs typeface="Arial Unicode MS" panose="020B0604020202020204" pitchFamily="34" charset="-122"/>
              </a:rPr>
              <a:t> prediction vs. hydro simulations</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文本框 10"/>
          <p:cNvSpPr txBox="1"/>
          <p:nvPr/>
        </p:nvSpPr>
        <p:spPr>
          <a:xfrm>
            <a:off x="5786601" y="1195892"/>
            <a:ext cx="3281199" cy="584775"/>
          </a:xfrm>
          <a:prstGeom prst="rect">
            <a:avLst/>
          </a:prstGeom>
          <a:solidFill>
            <a:schemeClr val="bg1">
              <a:lumMod val="95000"/>
            </a:schemeClr>
          </a:solidFill>
        </p:spPr>
        <p:txBody>
          <a:bodyPr wrap="square" rtlCol="0">
            <a:spAutoFit/>
          </a:bodyPr>
          <a:lstStyle/>
          <a:p>
            <a:pPr algn="ctr"/>
            <a:r>
              <a:rPr lang="en-US" altLang="zh-CN" sz="3200" b="1" dirty="0" smtClean="0">
                <a:solidFill>
                  <a:srgbClr val="C00000"/>
                </a:solidFill>
              </a:rPr>
              <a:t>-for a closer look</a:t>
            </a:r>
            <a:endParaRPr lang="zh-CN" altLang="en-US" sz="3200" b="1" dirty="0">
              <a:solidFill>
                <a:srgbClr val="C00000"/>
              </a:solidFill>
            </a:endParaRPr>
          </a:p>
        </p:txBody>
      </p:sp>
    </p:spTree>
    <p:extLst>
      <p:ext uri="{BB962C8B-B14F-4D97-AF65-F5344CB8AC3E}">
        <p14:creationId xmlns:p14="http://schemas.microsoft.com/office/powerpoint/2010/main" val="1397504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64" y="-7418"/>
            <a:ext cx="6325264" cy="523220"/>
          </a:xfrm>
          <a:prstGeom prst="rect">
            <a:avLst/>
          </a:prstGeom>
          <a:solidFill>
            <a:schemeClr val="accent6">
              <a:lumMod val="20000"/>
              <a:lumOff val="80000"/>
            </a:schemeClr>
          </a:solidFill>
          <a:ln>
            <a:solidFill>
              <a:schemeClr val="accent6">
                <a:lumMod val="20000"/>
                <a:lumOff val="80000"/>
              </a:schemeClr>
            </a:solidFill>
          </a:ln>
        </p:spPr>
        <p:txBody>
          <a:bodyPr wrap="square">
            <a:spAutoFit/>
          </a:bodyPr>
          <a:lstStyle/>
          <a:p>
            <a:pPr algn="ctr"/>
            <a:r>
              <a:rPr lang="en-US" altLang="zh-CN" sz="28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Broad Applications of Deep Learning</a:t>
            </a:r>
            <a:endParaRPr lang="zh-CN" altLang="en-US" sz="28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 name="文本框 3"/>
          <p:cNvSpPr txBox="1"/>
          <p:nvPr/>
        </p:nvSpPr>
        <p:spPr>
          <a:xfrm>
            <a:off x="304468" y="709179"/>
            <a:ext cx="3124200" cy="523220"/>
          </a:xfrm>
          <a:prstGeom prst="rect">
            <a:avLst/>
          </a:prstGeom>
          <a:noFill/>
        </p:spPr>
        <p:txBody>
          <a:bodyPr wrap="square" rtlCol="0">
            <a:spAutoFit/>
          </a:bodyPr>
          <a:lstStyle/>
          <a:p>
            <a:pPr algn="l"/>
            <a:r>
              <a:rPr lang="en-US" altLang="zh-CN" sz="2800" dirty="0">
                <a:solidFill>
                  <a:srgbClr val="006600"/>
                </a:solidFill>
                <a:latin typeface="Arial Unicode MS" panose="020B0604020202020204" pitchFamily="34" charset="-122"/>
                <a:ea typeface="Arial Unicode MS" panose="020B0604020202020204" pitchFamily="34" charset="-122"/>
                <a:cs typeface="Arial Unicode MS" panose="020B0604020202020204" pitchFamily="34" charset="-122"/>
              </a:rPr>
              <a:t>C</a:t>
            </a:r>
            <a:r>
              <a:rPr lang="en-US" altLang="zh-CN" sz="2800" dirty="0" smtClean="0">
                <a:solidFill>
                  <a:srgbClr val="006600"/>
                </a:solidFill>
                <a:latin typeface="Arial Unicode MS" panose="020B0604020202020204" pitchFamily="34" charset="-122"/>
                <a:ea typeface="Arial Unicode MS" panose="020B0604020202020204" pitchFamily="34" charset="-122"/>
                <a:cs typeface="Arial Unicode MS" panose="020B0604020202020204" pitchFamily="34" charset="-122"/>
              </a:rPr>
              <a:t>omputer vision </a:t>
            </a:r>
            <a:endParaRPr lang="zh-CN" altLang="en-US" sz="2800" dirty="0">
              <a:solidFill>
                <a:srgbClr val="0066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5" name="图片 4"/>
          <p:cNvPicPr>
            <a:picLocks noChangeAspect="1"/>
          </p:cNvPicPr>
          <p:nvPr/>
        </p:nvPicPr>
        <p:blipFill>
          <a:blip r:embed="rId3"/>
          <a:stretch>
            <a:fillRect/>
          </a:stretch>
        </p:blipFill>
        <p:spPr>
          <a:xfrm>
            <a:off x="4228436" y="709179"/>
            <a:ext cx="4915564" cy="3386605"/>
          </a:xfrm>
          <a:prstGeom prst="rect">
            <a:avLst/>
          </a:prstGeom>
        </p:spPr>
      </p:pic>
      <p:pic>
        <p:nvPicPr>
          <p:cNvPr id="6" name="图片 5"/>
          <p:cNvPicPr>
            <a:picLocks noChangeAspect="1"/>
          </p:cNvPicPr>
          <p:nvPr/>
        </p:nvPicPr>
        <p:blipFill>
          <a:blip r:embed="rId4"/>
          <a:stretch>
            <a:fillRect/>
          </a:stretch>
        </p:blipFill>
        <p:spPr>
          <a:xfrm>
            <a:off x="240199" y="4724400"/>
            <a:ext cx="8903801" cy="1991100"/>
          </a:xfrm>
          <a:prstGeom prst="rect">
            <a:avLst/>
          </a:prstGeom>
        </p:spPr>
      </p:pic>
      <p:pic>
        <p:nvPicPr>
          <p:cNvPr id="7" name="图片 6"/>
          <p:cNvPicPr>
            <a:picLocks noChangeAspect="1"/>
          </p:cNvPicPr>
          <p:nvPr/>
        </p:nvPicPr>
        <p:blipFill>
          <a:blip r:embed="rId5"/>
          <a:stretch>
            <a:fillRect/>
          </a:stretch>
        </p:blipFill>
        <p:spPr>
          <a:xfrm>
            <a:off x="405352" y="1805741"/>
            <a:ext cx="3816562" cy="938214"/>
          </a:xfrm>
          <a:prstGeom prst="rect">
            <a:avLst/>
          </a:prstGeom>
        </p:spPr>
      </p:pic>
      <p:sp>
        <p:nvSpPr>
          <p:cNvPr id="8" name="矩形 7"/>
          <p:cNvSpPr/>
          <p:nvPr/>
        </p:nvSpPr>
        <p:spPr>
          <a:xfrm>
            <a:off x="183869" y="1254411"/>
            <a:ext cx="3244799" cy="461665"/>
          </a:xfrm>
          <a:prstGeom prst="rect">
            <a:avLst/>
          </a:prstGeom>
        </p:spPr>
        <p:txBody>
          <a:bodyPr wrap="none">
            <a:spAutoFit/>
          </a:bodyPr>
          <a:lstStyle/>
          <a:p>
            <a:r>
              <a:rPr lang="en-US" altLang="zh-CN" sz="2400" b="1" dirty="0" smtClean="0">
                <a:latin typeface="+mn-lt"/>
              </a:rPr>
              <a:t>-Image </a:t>
            </a:r>
            <a:r>
              <a:rPr lang="en-US" altLang="zh-CN" sz="2400" b="1" dirty="0">
                <a:latin typeface="+mn-lt"/>
              </a:rPr>
              <a:t>style </a:t>
            </a:r>
            <a:r>
              <a:rPr lang="en-US" altLang="zh-CN" sz="2400" b="1" dirty="0" smtClean="0">
                <a:latin typeface="+mn-lt"/>
              </a:rPr>
              <a:t>transition:</a:t>
            </a:r>
            <a:endParaRPr lang="zh-CN" altLang="en-US" sz="2400" b="1" dirty="0">
              <a:latin typeface="+mn-lt"/>
            </a:endParaRPr>
          </a:p>
        </p:txBody>
      </p:sp>
      <p:sp>
        <p:nvSpPr>
          <p:cNvPr id="9" name="矩形 8"/>
          <p:cNvSpPr/>
          <p:nvPr/>
        </p:nvSpPr>
        <p:spPr>
          <a:xfrm>
            <a:off x="778630" y="3887687"/>
            <a:ext cx="2567146" cy="461665"/>
          </a:xfrm>
          <a:prstGeom prst="rect">
            <a:avLst/>
          </a:prstGeom>
        </p:spPr>
        <p:txBody>
          <a:bodyPr wrap="square">
            <a:spAutoFit/>
          </a:bodyPr>
          <a:lstStyle/>
          <a:p>
            <a:pPr algn="l"/>
            <a:r>
              <a:rPr lang="en-US" altLang="zh-CN" sz="2400" b="1" dirty="0" smtClean="0">
                <a:latin typeface="+mn-lt"/>
              </a:rPr>
              <a:t>… …    …  …   </a:t>
            </a:r>
            <a:endParaRPr lang="zh-CN" altLang="en-US" sz="2400" b="1" dirty="0">
              <a:latin typeface="+mn-lt"/>
            </a:endParaRPr>
          </a:p>
        </p:txBody>
      </p:sp>
      <p:pic>
        <p:nvPicPr>
          <p:cNvPr id="10" name="图片 9"/>
          <p:cNvPicPr>
            <a:picLocks noChangeAspect="1"/>
          </p:cNvPicPr>
          <p:nvPr/>
        </p:nvPicPr>
        <p:blipFill>
          <a:blip r:embed="rId6"/>
          <a:stretch>
            <a:fillRect/>
          </a:stretch>
        </p:blipFill>
        <p:spPr>
          <a:xfrm>
            <a:off x="432246" y="3348193"/>
            <a:ext cx="3618837" cy="307654"/>
          </a:xfrm>
          <a:prstGeom prst="rect">
            <a:avLst/>
          </a:prstGeom>
        </p:spPr>
      </p:pic>
      <p:pic>
        <p:nvPicPr>
          <p:cNvPr id="11" name="图片 10"/>
          <p:cNvPicPr>
            <a:picLocks noChangeAspect="1"/>
          </p:cNvPicPr>
          <p:nvPr/>
        </p:nvPicPr>
        <p:blipFill>
          <a:blip r:embed="rId7"/>
          <a:stretch>
            <a:fillRect/>
          </a:stretch>
        </p:blipFill>
        <p:spPr>
          <a:xfrm>
            <a:off x="508781" y="3702465"/>
            <a:ext cx="1979873" cy="205923"/>
          </a:xfrm>
          <a:prstGeom prst="rect">
            <a:avLst/>
          </a:prstGeom>
        </p:spPr>
      </p:pic>
      <p:sp>
        <p:nvSpPr>
          <p:cNvPr id="13" name="矩形 12"/>
          <p:cNvSpPr/>
          <p:nvPr/>
        </p:nvSpPr>
        <p:spPr>
          <a:xfrm>
            <a:off x="208522" y="2790573"/>
            <a:ext cx="2688558" cy="461665"/>
          </a:xfrm>
          <a:prstGeom prst="rect">
            <a:avLst/>
          </a:prstGeom>
        </p:spPr>
        <p:txBody>
          <a:bodyPr wrap="none">
            <a:spAutoFit/>
          </a:bodyPr>
          <a:lstStyle/>
          <a:p>
            <a:r>
              <a:rPr lang="en-US" altLang="zh-CN" sz="2400" b="1" dirty="0" smtClean="0">
                <a:latin typeface="+mn-lt"/>
              </a:rPr>
              <a:t>-Image generation:</a:t>
            </a:r>
            <a:endParaRPr lang="zh-CN" altLang="en-US" sz="2400" b="1" dirty="0">
              <a:latin typeface="+mn-lt"/>
            </a:endParaRPr>
          </a:p>
        </p:txBody>
      </p:sp>
    </p:spTree>
    <p:extLst>
      <p:ext uri="{BB962C8B-B14F-4D97-AF65-F5344CB8AC3E}">
        <p14:creationId xmlns:p14="http://schemas.microsoft.com/office/powerpoint/2010/main" val="696295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8965" y="1302683"/>
            <a:ext cx="8718678" cy="4389049"/>
          </a:xfrm>
          <a:prstGeom prst="rect">
            <a:avLst/>
          </a:prstGeom>
        </p:spPr>
      </p:pic>
      <p:sp>
        <p:nvSpPr>
          <p:cNvPr id="3" name="文本框 2"/>
          <p:cNvSpPr txBox="1"/>
          <p:nvPr/>
        </p:nvSpPr>
        <p:spPr>
          <a:xfrm>
            <a:off x="-13448" y="0"/>
            <a:ext cx="6338048" cy="523220"/>
          </a:xfrm>
          <a:prstGeom prst="rect">
            <a:avLst/>
          </a:prstGeom>
          <a:solidFill>
            <a:srgbClr val="FFCCFF"/>
          </a:solidFill>
        </p:spPr>
        <p:txBody>
          <a:bodyPr wrap="square" rtlCol="0">
            <a:spAutoFit/>
          </a:bodyPr>
          <a:lstStyle/>
          <a:p>
            <a:pPr algn="ctr"/>
            <a:r>
              <a:rPr lang="en-US" altLang="zh-CN" sz="2800" dirty="0" err="1" smtClean="0">
                <a:latin typeface="Arial Unicode MS" panose="020B0604020202020204" pitchFamily="34" charset="-122"/>
                <a:ea typeface="Arial Unicode MS" panose="020B0604020202020204" pitchFamily="34" charset="-122"/>
                <a:cs typeface="Arial Unicode MS" panose="020B0604020202020204" pitchFamily="34" charset="-122"/>
              </a:rPr>
              <a:t>sUnet</a:t>
            </a:r>
            <a:r>
              <a:rPr lang="en-US" altLang="zh-CN" sz="2800" dirty="0" smtClean="0">
                <a:latin typeface="Arial Unicode MS" panose="020B0604020202020204" pitchFamily="34" charset="-122"/>
                <a:ea typeface="Arial Unicode MS" panose="020B0604020202020204" pitchFamily="34" charset="-122"/>
                <a:cs typeface="Arial Unicode MS" panose="020B0604020202020204" pitchFamily="34" charset="-122"/>
              </a:rPr>
              <a:t> prediction vs. hydro simulations</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4" name="图片 3"/>
          <p:cNvPicPr>
            <a:picLocks noChangeAspect="1"/>
          </p:cNvPicPr>
          <p:nvPr/>
        </p:nvPicPr>
        <p:blipFill rotWithShape="1">
          <a:blip r:embed="rId4"/>
          <a:srcRect r="4323"/>
          <a:stretch/>
        </p:blipFill>
        <p:spPr>
          <a:xfrm>
            <a:off x="6172702" y="5654551"/>
            <a:ext cx="2590800" cy="1224412"/>
          </a:xfrm>
          <a:prstGeom prst="rect">
            <a:avLst/>
          </a:prstGeom>
        </p:spPr>
      </p:pic>
      <p:pic>
        <p:nvPicPr>
          <p:cNvPr id="7" name="图片 6"/>
          <p:cNvPicPr>
            <a:picLocks noChangeAspect="1"/>
          </p:cNvPicPr>
          <p:nvPr/>
        </p:nvPicPr>
        <p:blipFill>
          <a:blip r:embed="rId5"/>
          <a:stretch>
            <a:fillRect/>
          </a:stretch>
        </p:blipFill>
        <p:spPr>
          <a:xfrm>
            <a:off x="685800" y="6019800"/>
            <a:ext cx="3368488" cy="639747"/>
          </a:xfrm>
          <a:prstGeom prst="rect">
            <a:avLst/>
          </a:prstGeom>
        </p:spPr>
      </p:pic>
      <p:sp>
        <p:nvSpPr>
          <p:cNvPr id="8" name="文本框 7"/>
          <p:cNvSpPr txBox="1"/>
          <p:nvPr/>
        </p:nvSpPr>
        <p:spPr>
          <a:xfrm>
            <a:off x="304800" y="841018"/>
            <a:ext cx="3886200" cy="461665"/>
          </a:xfrm>
          <a:prstGeom prst="rect">
            <a:avLst/>
          </a:prstGeom>
          <a:noFill/>
        </p:spPr>
        <p:txBody>
          <a:bodyPr wrap="square" rtlCol="0">
            <a:spAutoFit/>
          </a:bodyPr>
          <a:lstStyle/>
          <a:p>
            <a:pPr algn="l"/>
            <a:r>
              <a:rPr lang="en-US" altLang="zh-CN" sz="2400" u="sng"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Eccentricity distributions:</a:t>
            </a:r>
            <a:endParaRPr lang="zh-CN" altLang="en-US" sz="2400" u="sng"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235507052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48" y="0"/>
            <a:ext cx="6338048" cy="523220"/>
          </a:xfrm>
          <a:prstGeom prst="rect">
            <a:avLst/>
          </a:prstGeom>
          <a:solidFill>
            <a:srgbClr val="FFCCFF"/>
          </a:solidFill>
        </p:spPr>
        <p:txBody>
          <a:bodyPr wrap="square" rtlCol="0">
            <a:spAutoFit/>
          </a:bodyPr>
          <a:lstStyle/>
          <a:p>
            <a:pPr algn="ctr"/>
            <a:r>
              <a:rPr lang="en-US" altLang="zh-CN" sz="2800" dirty="0" err="1" smtClean="0">
                <a:latin typeface="Arial Unicode MS" panose="020B0604020202020204" pitchFamily="34" charset="-122"/>
                <a:ea typeface="Arial Unicode MS" panose="020B0604020202020204" pitchFamily="34" charset="-122"/>
                <a:cs typeface="Arial Unicode MS" panose="020B0604020202020204" pitchFamily="34" charset="-122"/>
              </a:rPr>
              <a:t>sUnet</a:t>
            </a:r>
            <a:r>
              <a:rPr lang="en-US" altLang="zh-CN" sz="2800" dirty="0" smtClean="0">
                <a:latin typeface="Arial Unicode MS" panose="020B0604020202020204" pitchFamily="34" charset="-122"/>
                <a:ea typeface="Arial Unicode MS" panose="020B0604020202020204" pitchFamily="34" charset="-122"/>
                <a:cs typeface="Arial Unicode MS" panose="020B0604020202020204" pitchFamily="34" charset="-122"/>
              </a:rPr>
              <a:t> prediction vs. hydro simulations</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3" name="图片 2"/>
          <p:cNvPicPr>
            <a:picLocks noChangeAspect="1"/>
          </p:cNvPicPr>
          <p:nvPr/>
        </p:nvPicPr>
        <p:blipFill>
          <a:blip r:embed="rId3"/>
          <a:stretch>
            <a:fillRect/>
          </a:stretch>
        </p:blipFill>
        <p:spPr>
          <a:xfrm>
            <a:off x="197223" y="1447800"/>
            <a:ext cx="8763000" cy="4374450"/>
          </a:xfrm>
          <a:prstGeom prst="rect">
            <a:avLst/>
          </a:prstGeom>
        </p:spPr>
      </p:pic>
      <p:pic>
        <p:nvPicPr>
          <p:cNvPr id="4" name="图片 3"/>
          <p:cNvPicPr>
            <a:picLocks noChangeAspect="1"/>
          </p:cNvPicPr>
          <p:nvPr/>
        </p:nvPicPr>
        <p:blipFill>
          <a:blip r:embed="rId4"/>
          <a:stretch>
            <a:fillRect/>
          </a:stretch>
        </p:blipFill>
        <p:spPr>
          <a:xfrm>
            <a:off x="5562600" y="731853"/>
            <a:ext cx="3368488" cy="639747"/>
          </a:xfrm>
          <a:prstGeom prst="rect">
            <a:avLst/>
          </a:prstGeom>
        </p:spPr>
      </p:pic>
      <p:pic>
        <p:nvPicPr>
          <p:cNvPr id="5" name="图片 4"/>
          <p:cNvPicPr>
            <a:picLocks noChangeAspect="1"/>
          </p:cNvPicPr>
          <p:nvPr/>
        </p:nvPicPr>
        <p:blipFill>
          <a:blip r:embed="rId5"/>
          <a:stretch>
            <a:fillRect/>
          </a:stretch>
        </p:blipFill>
        <p:spPr>
          <a:xfrm>
            <a:off x="304800" y="973635"/>
            <a:ext cx="2514600" cy="378664"/>
          </a:xfrm>
          <a:prstGeom prst="rect">
            <a:avLst/>
          </a:prstGeom>
        </p:spPr>
      </p:pic>
    </p:spTree>
    <p:extLst>
      <p:ext uri="{BB962C8B-B14F-4D97-AF65-F5344CB8AC3E}">
        <p14:creationId xmlns:p14="http://schemas.microsoft.com/office/powerpoint/2010/main" val="176706993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2819400"/>
            <a:ext cx="5562600" cy="707886"/>
          </a:xfrm>
          <a:prstGeom prst="rect">
            <a:avLst/>
          </a:prstGeom>
          <a:noFill/>
        </p:spPr>
        <p:txBody>
          <a:bodyPr wrap="square" rtlCol="0">
            <a:spAutoFit/>
          </a:bodyPr>
          <a:lstStyle/>
          <a:p>
            <a:pPr algn="l"/>
            <a:r>
              <a:rPr lang="en-US" altLang="zh-CN" sz="4000" b="1" dirty="0">
                <a:solidFill>
                  <a:srgbClr val="C00000"/>
                </a:solidFill>
              </a:rPr>
              <a:t> </a:t>
            </a:r>
            <a:r>
              <a:rPr lang="en-US" altLang="zh-CN" sz="4000" b="1" dirty="0" smtClean="0">
                <a:solidFill>
                  <a:srgbClr val="C00000"/>
                </a:solidFill>
              </a:rPr>
              <a:t>  Summary &amp; outlook</a:t>
            </a:r>
            <a:endParaRPr lang="zh-CN" altLang="en-US" sz="4000" b="1" dirty="0">
              <a:solidFill>
                <a:srgbClr val="C00000"/>
              </a:solidFill>
            </a:endParaRPr>
          </a:p>
        </p:txBody>
      </p:sp>
    </p:spTree>
    <p:extLst>
      <p:ext uri="{BB962C8B-B14F-4D97-AF65-F5344CB8AC3E}">
        <p14:creationId xmlns:p14="http://schemas.microsoft.com/office/powerpoint/2010/main" val="35448208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1592580" y="152400"/>
            <a:ext cx="6187440" cy="2209800"/>
          </a:xfrm>
          <a:prstGeom prst="rect">
            <a:avLst/>
          </a:prstGeom>
        </p:spPr>
      </p:pic>
      <p:pic>
        <p:nvPicPr>
          <p:cNvPr id="4" name="图片 3"/>
          <p:cNvPicPr>
            <a:picLocks noChangeAspect="1"/>
          </p:cNvPicPr>
          <p:nvPr/>
        </p:nvPicPr>
        <p:blipFill>
          <a:blip r:embed="rId4"/>
          <a:stretch>
            <a:fillRect/>
          </a:stretch>
        </p:blipFill>
        <p:spPr>
          <a:xfrm>
            <a:off x="762000" y="3165567"/>
            <a:ext cx="7696200" cy="3428999"/>
          </a:xfrm>
          <a:prstGeom prst="rect">
            <a:avLst/>
          </a:prstGeom>
        </p:spPr>
      </p:pic>
      <p:sp>
        <p:nvSpPr>
          <p:cNvPr id="2" name="矩形 1"/>
          <p:cNvSpPr/>
          <p:nvPr/>
        </p:nvSpPr>
        <p:spPr>
          <a:xfrm>
            <a:off x="-20170" y="0"/>
            <a:ext cx="4363570" cy="523220"/>
          </a:xfrm>
          <a:prstGeom prst="rect">
            <a:avLst/>
          </a:prstGeom>
          <a:solidFill>
            <a:srgbClr val="CCFFCC"/>
          </a:solidFill>
        </p:spPr>
        <p:txBody>
          <a:bodyPr wrap="square">
            <a:spAutoFit/>
          </a:bodyPr>
          <a:lstStyle/>
          <a:p>
            <a:pPr algn="ctr"/>
            <a:r>
              <a:rPr lang="en-US" altLang="zh-CN" sz="2800" dirty="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Traditional hydrodynamics</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 name="矩形 4"/>
          <p:cNvSpPr/>
          <p:nvPr/>
        </p:nvSpPr>
        <p:spPr>
          <a:xfrm>
            <a:off x="-26894" y="2819400"/>
            <a:ext cx="2628900" cy="523220"/>
          </a:xfrm>
          <a:prstGeom prst="rect">
            <a:avLst/>
          </a:prstGeom>
          <a:solidFill>
            <a:srgbClr val="CCFFFF"/>
          </a:solidFill>
        </p:spPr>
        <p:txBody>
          <a:bodyPr wrap="square">
            <a:spAutoFit/>
          </a:bodyPr>
          <a:lstStyle/>
          <a:p>
            <a:pPr algn="ctr"/>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Deep Learning</a:t>
            </a:r>
            <a:endParaRPr lang="zh-CN" altLang="en-US" sz="28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92678012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1000" y="2449781"/>
            <a:ext cx="2602006" cy="646331"/>
          </a:xfrm>
          <a:prstGeom prst="rect">
            <a:avLst/>
          </a:prstGeom>
        </p:spPr>
        <p:txBody>
          <a:bodyPr wrap="square">
            <a:spAutoFit/>
          </a:bodyPr>
          <a:lstStyle/>
          <a:p>
            <a:r>
              <a:rPr lang="en-US" altLang="zh-CN" sz="3600" b="1" u="sng" dirty="0" smtClean="0">
                <a:solidFill>
                  <a:srgbClr val="C00000"/>
                </a:solidFill>
              </a:rPr>
              <a:t>Summary</a:t>
            </a:r>
            <a:endParaRPr lang="zh-CN" altLang="en-US" sz="3600" u="sng" dirty="0"/>
          </a:p>
        </p:txBody>
      </p:sp>
      <p:sp>
        <p:nvSpPr>
          <p:cNvPr id="4" name="矩形 3"/>
          <p:cNvSpPr/>
          <p:nvPr/>
        </p:nvSpPr>
        <p:spPr>
          <a:xfrm>
            <a:off x="304800" y="3275752"/>
            <a:ext cx="8686800" cy="3093154"/>
          </a:xfrm>
          <a:prstGeom prst="rect">
            <a:avLst/>
          </a:prstGeom>
        </p:spPr>
        <p:txBody>
          <a:bodyPr wrap="square">
            <a:spAutoFit/>
          </a:bodyPr>
          <a:lstStyle/>
          <a:p>
            <a:pPr algn="l"/>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-Using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10000 initial and final profiles generated from VISH2+1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with </a:t>
            </a:r>
          </a:p>
          <a:p>
            <a:pPr algn="l">
              <a:spcAft>
                <a:spcPts val="600"/>
              </a:spcAft>
            </a:pP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MC-</a:t>
            </a:r>
            <a:r>
              <a:rPr lang="en-US" altLang="zh-CN" dirty="0" err="1" smtClean="0">
                <a:latin typeface="Arial Unicode MS" panose="020B0604020202020204" pitchFamily="34" charset="-122"/>
                <a:ea typeface="Arial Unicode MS" panose="020B0604020202020204" pitchFamily="34" charset="-122"/>
                <a:cs typeface="Arial Unicode MS" panose="020B0604020202020204" pitchFamily="34" charset="-122"/>
              </a:rPr>
              <a:t>Glauber</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initial condition, we train the network called </a:t>
            </a:r>
            <a:r>
              <a:rPr lang="en-US" altLang="zh-CN" dirty="0" err="1">
                <a:latin typeface="Arial Unicode MS" panose="020B0604020202020204" pitchFamily="34" charset="-122"/>
                <a:ea typeface="Arial Unicode MS" panose="020B0604020202020204" pitchFamily="34" charset="-122"/>
                <a:cs typeface="Arial Unicode MS" panose="020B0604020202020204" pitchFamily="34" charset="-122"/>
              </a:rPr>
              <a:t>sU</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-net</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a:t>
            </a:r>
          </a:p>
          <a:p>
            <a:pPr algn="l"/>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-We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use the well-train network to predict the final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profiles from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with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different </a:t>
            </a:r>
          </a:p>
          <a:p>
            <a:pPr algn="l">
              <a:spcAft>
                <a:spcPts val="600"/>
              </a:spcAft>
            </a:pP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initial conditions</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 including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MC-</a:t>
            </a:r>
            <a:r>
              <a:rPr lang="en-US" altLang="zh-CN" dirty="0" err="1" smtClean="0">
                <a:latin typeface="Arial Unicode MS" panose="020B0604020202020204" pitchFamily="34" charset="-122"/>
                <a:ea typeface="Arial Unicode MS" panose="020B0604020202020204" pitchFamily="34" charset="-122"/>
                <a:cs typeface="Arial Unicode MS" panose="020B0604020202020204" pitchFamily="34" charset="-122"/>
              </a:rPr>
              <a:t>Glauber</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dirty="0" err="1" smtClean="0">
                <a:latin typeface="Arial Unicode MS" panose="020B0604020202020204" pitchFamily="34" charset="-122"/>
                <a:ea typeface="Arial Unicode MS" panose="020B0604020202020204" pitchFamily="34" charset="-122"/>
                <a:cs typeface="Arial Unicode MS" panose="020B0604020202020204" pitchFamily="34" charset="-122"/>
              </a:rPr>
              <a:t>TRENTo</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 AMPT and MC-KLN. </a:t>
            </a:r>
            <a:endPar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endParaRPr>
          </a:p>
          <a:p>
            <a:pPr algn="l">
              <a:spcAft>
                <a:spcPts val="600"/>
              </a:spcAft>
            </a:pP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-Out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results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show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that deep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learning can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predict the magnitude and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inhomogeneous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structures of the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final energy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density and flow velocity, which can also describe the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related eccentricity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distribution </a:t>
            </a:r>
            <a:r>
              <a:rPr lang="en-US" altLang="zh-CN" i="1" dirty="0">
                <a:latin typeface="Arial Unicode MS" panose="020B0604020202020204" pitchFamily="34" charset="-122"/>
                <a:ea typeface="Arial Unicode MS" panose="020B0604020202020204" pitchFamily="34" charset="-122"/>
                <a:cs typeface="Arial Unicode MS" panose="020B0604020202020204" pitchFamily="34" charset="-122"/>
              </a:rPr>
              <a:t>P</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a:t>
            </a:r>
            <a:r>
              <a:rPr lang="en-US" altLang="zh-CN" i="1" dirty="0">
                <a:latin typeface="Arial Unicode MS" panose="020B0604020202020204" pitchFamily="34" charset="-122"/>
                <a:ea typeface="Arial Unicode MS" panose="020B0604020202020204" pitchFamily="34" charset="-122"/>
                <a:cs typeface="Arial Unicode MS" panose="020B0604020202020204" pitchFamily="34" charset="-122"/>
              </a:rPr>
              <a:t>"n</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a:t>
            </a:r>
          </a:p>
          <a:p>
            <a:pPr algn="l"/>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Deep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learning can capture the main features of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the non-linear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evolution of hydrodynamics</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a:t>
            </a:r>
            <a:endPar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 name="文本框 5"/>
          <p:cNvSpPr txBox="1"/>
          <p:nvPr/>
        </p:nvSpPr>
        <p:spPr>
          <a:xfrm>
            <a:off x="304800" y="222143"/>
            <a:ext cx="9144000" cy="738664"/>
          </a:xfrm>
          <a:prstGeom prst="rect">
            <a:avLst/>
          </a:prstGeom>
          <a:noFill/>
        </p:spPr>
        <p:txBody>
          <a:bodyPr wrap="square" rtlCol="0">
            <a:spAutoFit/>
          </a:bodyPr>
          <a:lstStyle/>
          <a:p>
            <a:pPr algn="l"/>
            <a:r>
              <a:rPr lang="en-US" altLang="zh-CN" sz="2400" b="1" u="sng" dirty="0" smtClean="0">
                <a:solidFill>
                  <a:schemeClr val="accent6"/>
                </a:solidFill>
              </a:rPr>
              <a:t>For hydrodynamics</a:t>
            </a:r>
            <a:r>
              <a:rPr lang="en-US" altLang="zh-CN" sz="2400" b="1" dirty="0">
                <a:solidFill>
                  <a:schemeClr val="accent6"/>
                </a:solidFill>
              </a:rPr>
              <a:t>  </a:t>
            </a:r>
            <a:r>
              <a:rPr lang="en-US" altLang="zh-CN" sz="1800" b="1" dirty="0" smtClean="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can we use deep learning to learn/predict the pattern transform between initial and final profiles? </a:t>
            </a:r>
            <a:endParaRPr lang="en-US" altLang="zh-CN" sz="1800" b="1" u="sng" dirty="0" smtClean="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 name="文本框 6"/>
          <p:cNvSpPr txBox="1"/>
          <p:nvPr/>
        </p:nvSpPr>
        <p:spPr>
          <a:xfrm>
            <a:off x="549594" y="997246"/>
            <a:ext cx="5486400" cy="707886"/>
          </a:xfrm>
          <a:prstGeom prst="rect">
            <a:avLst/>
          </a:prstGeom>
          <a:noFill/>
        </p:spPr>
        <p:txBody>
          <a:bodyPr wrap="square" rtlCol="0">
            <a:spAutoFit/>
          </a:bodyPr>
          <a:lstStyle/>
          <a:p>
            <a:pPr algn="l"/>
            <a:r>
              <a:rPr lang="en-US" altLang="zh-CN" b="1" dirty="0" smtClean="0"/>
              <a:t>Initial energy density profiles     </a:t>
            </a:r>
          </a:p>
          <a:p>
            <a:pPr algn="l"/>
            <a:r>
              <a:rPr lang="en-US" altLang="zh-CN" b="1" dirty="0" smtClean="0"/>
              <a:t>-------- &gt;   final energy density velocity profiles  </a:t>
            </a:r>
            <a:endParaRPr lang="zh-CN" altLang="en-US" b="1" dirty="0"/>
          </a:p>
        </p:txBody>
      </p:sp>
      <p:pic>
        <p:nvPicPr>
          <p:cNvPr id="8" name="图片 7"/>
          <p:cNvPicPr>
            <a:picLocks noChangeAspect="1"/>
          </p:cNvPicPr>
          <p:nvPr/>
        </p:nvPicPr>
        <p:blipFill rotWithShape="1">
          <a:blip r:embed="rId3"/>
          <a:srcRect l="7510" t="34515" r="72064" b="10265"/>
          <a:stretch/>
        </p:blipFill>
        <p:spPr>
          <a:xfrm>
            <a:off x="5697490" y="860980"/>
            <a:ext cx="938450" cy="875888"/>
          </a:xfrm>
          <a:prstGeom prst="rect">
            <a:avLst/>
          </a:prstGeom>
        </p:spPr>
      </p:pic>
      <p:pic>
        <p:nvPicPr>
          <p:cNvPr id="9" name="图片 8"/>
          <p:cNvPicPr>
            <a:picLocks noChangeAspect="1"/>
          </p:cNvPicPr>
          <p:nvPr/>
        </p:nvPicPr>
        <p:blipFill rotWithShape="1">
          <a:blip r:embed="rId3"/>
          <a:srcRect l="75286" t="41937" r="11683" b="20320"/>
          <a:stretch/>
        </p:blipFill>
        <p:spPr>
          <a:xfrm>
            <a:off x="7432070" y="836236"/>
            <a:ext cx="883275" cy="883276"/>
          </a:xfrm>
          <a:prstGeom prst="rect">
            <a:avLst/>
          </a:prstGeom>
        </p:spPr>
      </p:pic>
      <p:sp>
        <p:nvSpPr>
          <p:cNvPr id="10" name="右箭头 9"/>
          <p:cNvSpPr/>
          <p:nvPr/>
        </p:nvSpPr>
        <p:spPr>
          <a:xfrm>
            <a:off x="6614531" y="1111616"/>
            <a:ext cx="810046"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pic>
        <p:nvPicPr>
          <p:cNvPr id="11" name="图片 10"/>
          <p:cNvPicPr>
            <a:picLocks noChangeAspect="1"/>
          </p:cNvPicPr>
          <p:nvPr/>
        </p:nvPicPr>
        <p:blipFill rotWithShape="1">
          <a:blip r:embed="rId4"/>
          <a:srcRect l="64356" t="57778" r="1981" b="15556"/>
          <a:stretch/>
        </p:blipFill>
        <p:spPr>
          <a:xfrm>
            <a:off x="4434237" y="1894902"/>
            <a:ext cx="4403406" cy="1473461"/>
          </a:xfrm>
          <a:prstGeom prst="rect">
            <a:avLst/>
          </a:prstGeom>
        </p:spPr>
      </p:pic>
    </p:spTree>
    <p:extLst>
      <p:ext uri="{BB962C8B-B14F-4D97-AF65-F5344CB8AC3E}">
        <p14:creationId xmlns:p14="http://schemas.microsoft.com/office/powerpoint/2010/main" val="395198863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05524" y="1269092"/>
            <a:ext cx="9144000" cy="738664"/>
          </a:xfrm>
          <a:prstGeom prst="rect">
            <a:avLst/>
          </a:prstGeom>
          <a:noFill/>
        </p:spPr>
        <p:txBody>
          <a:bodyPr wrap="square" rtlCol="0">
            <a:spAutoFit/>
          </a:bodyPr>
          <a:lstStyle/>
          <a:p>
            <a:pPr algn="l"/>
            <a:r>
              <a:rPr lang="en-US" altLang="zh-CN" sz="2400" b="1" u="sng" dirty="0" smtClean="0">
                <a:solidFill>
                  <a:schemeClr val="accent6"/>
                </a:solidFill>
              </a:rPr>
              <a:t>For hydrodynamics</a:t>
            </a:r>
            <a:r>
              <a:rPr lang="en-US" altLang="zh-CN" sz="2400" b="1" dirty="0">
                <a:solidFill>
                  <a:schemeClr val="accent6"/>
                </a:solidFill>
              </a:rPr>
              <a:t>  </a:t>
            </a:r>
            <a:r>
              <a:rPr lang="en-US" altLang="zh-CN" sz="1800" b="1" dirty="0" smtClean="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can we use deep learning to learn/predict the pattern transform between initial and final profiles? </a:t>
            </a:r>
            <a:endParaRPr lang="en-US" altLang="zh-CN" sz="1800" b="1" u="sng" dirty="0" smtClean="0">
              <a:solidFill>
                <a:schemeClr val="accent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 name="文本框 1"/>
          <p:cNvSpPr txBox="1"/>
          <p:nvPr/>
        </p:nvSpPr>
        <p:spPr>
          <a:xfrm>
            <a:off x="450318" y="2298431"/>
            <a:ext cx="5486400" cy="707886"/>
          </a:xfrm>
          <a:prstGeom prst="rect">
            <a:avLst/>
          </a:prstGeom>
          <a:noFill/>
        </p:spPr>
        <p:txBody>
          <a:bodyPr wrap="square" rtlCol="0">
            <a:spAutoFit/>
          </a:bodyPr>
          <a:lstStyle/>
          <a:p>
            <a:pPr algn="l"/>
            <a:r>
              <a:rPr lang="en-US" altLang="zh-CN" b="1" dirty="0" smtClean="0"/>
              <a:t>Initial energy density profiles     </a:t>
            </a:r>
          </a:p>
          <a:p>
            <a:pPr algn="l"/>
            <a:r>
              <a:rPr lang="en-US" altLang="zh-CN" b="1" dirty="0" smtClean="0"/>
              <a:t>-------- &gt;   final energy density velocity profiles  </a:t>
            </a:r>
            <a:endParaRPr lang="zh-CN" altLang="en-US" b="1" dirty="0"/>
          </a:p>
        </p:txBody>
      </p:sp>
      <p:sp>
        <p:nvSpPr>
          <p:cNvPr id="12" name="文本框 11"/>
          <p:cNvSpPr txBox="1"/>
          <p:nvPr/>
        </p:nvSpPr>
        <p:spPr>
          <a:xfrm>
            <a:off x="463840" y="3204394"/>
            <a:ext cx="5486400" cy="707886"/>
          </a:xfrm>
          <a:prstGeom prst="rect">
            <a:avLst/>
          </a:prstGeom>
          <a:noFill/>
        </p:spPr>
        <p:txBody>
          <a:bodyPr wrap="square" rtlCol="0">
            <a:spAutoFit/>
          </a:bodyPr>
          <a:lstStyle/>
          <a:p>
            <a:pPr algn="l"/>
            <a:r>
              <a:rPr lang="en-US" altLang="zh-CN" b="1" dirty="0" smtClean="0"/>
              <a:t>Initial energy density profiles     </a:t>
            </a:r>
          </a:p>
          <a:p>
            <a:pPr algn="l"/>
            <a:r>
              <a:rPr lang="en-US" altLang="zh-CN" b="1" dirty="0"/>
              <a:t> </a:t>
            </a:r>
            <a:r>
              <a:rPr lang="en-US" altLang="zh-CN" b="1" dirty="0" smtClean="0"/>
              <a:t>        -------- &gt;   final particle profiles  </a:t>
            </a:r>
            <a:endParaRPr lang="zh-CN" altLang="en-US" b="1" dirty="0"/>
          </a:p>
        </p:txBody>
      </p:sp>
      <p:sp>
        <p:nvSpPr>
          <p:cNvPr id="13" name="文本框 12"/>
          <p:cNvSpPr txBox="1"/>
          <p:nvPr/>
        </p:nvSpPr>
        <p:spPr>
          <a:xfrm>
            <a:off x="435220" y="4118410"/>
            <a:ext cx="6096000" cy="707886"/>
          </a:xfrm>
          <a:prstGeom prst="rect">
            <a:avLst/>
          </a:prstGeom>
          <a:noFill/>
        </p:spPr>
        <p:txBody>
          <a:bodyPr wrap="square" rtlCol="0">
            <a:spAutoFit/>
          </a:bodyPr>
          <a:lstStyle/>
          <a:p>
            <a:pPr algn="l"/>
            <a:r>
              <a:rPr lang="en-US" altLang="zh-CN" b="1" dirty="0" smtClean="0"/>
              <a:t> Final </a:t>
            </a:r>
            <a:r>
              <a:rPr lang="en-US" altLang="zh-CN" b="1" dirty="0"/>
              <a:t>particle profiles</a:t>
            </a:r>
            <a:endParaRPr lang="en-US" altLang="zh-CN" b="1" dirty="0" smtClean="0"/>
          </a:p>
          <a:p>
            <a:pPr algn="l"/>
            <a:r>
              <a:rPr lang="en-US" altLang="zh-CN" b="1" dirty="0"/>
              <a:t> </a:t>
            </a:r>
            <a:r>
              <a:rPr lang="en-US" altLang="zh-CN" b="1" dirty="0" smtClean="0"/>
              <a:t>        -------- &gt;   Initial </a:t>
            </a:r>
            <a:r>
              <a:rPr lang="en-US" altLang="zh-CN" b="1" dirty="0"/>
              <a:t>energy density </a:t>
            </a:r>
            <a:r>
              <a:rPr lang="en-US" altLang="zh-CN" b="1" dirty="0" smtClean="0"/>
              <a:t>profiles  </a:t>
            </a:r>
            <a:endParaRPr lang="zh-CN" altLang="en-US" b="1" dirty="0"/>
          </a:p>
        </p:txBody>
      </p:sp>
      <p:pic>
        <p:nvPicPr>
          <p:cNvPr id="15" name="图片 14"/>
          <p:cNvPicPr>
            <a:picLocks noChangeAspect="1"/>
          </p:cNvPicPr>
          <p:nvPr/>
        </p:nvPicPr>
        <p:blipFill rotWithShape="1">
          <a:blip r:embed="rId3"/>
          <a:srcRect l="7510" t="34515" r="72064" b="10265"/>
          <a:stretch/>
        </p:blipFill>
        <p:spPr>
          <a:xfrm>
            <a:off x="5598214" y="2162165"/>
            <a:ext cx="938450" cy="875888"/>
          </a:xfrm>
          <a:prstGeom prst="rect">
            <a:avLst/>
          </a:prstGeom>
        </p:spPr>
      </p:pic>
      <p:pic>
        <p:nvPicPr>
          <p:cNvPr id="16" name="图片 15"/>
          <p:cNvPicPr>
            <a:picLocks noChangeAspect="1"/>
          </p:cNvPicPr>
          <p:nvPr/>
        </p:nvPicPr>
        <p:blipFill rotWithShape="1">
          <a:blip r:embed="rId3"/>
          <a:srcRect l="75286" t="41937" r="11683" b="20320"/>
          <a:stretch/>
        </p:blipFill>
        <p:spPr>
          <a:xfrm>
            <a:off x="7332794" y="2137421"/>
            <a:ext cx="883275" cy="883276"/>
          </a:xfrm>
          <a:prstGeom prst="rect">
            <a:avLst/>
          </a:prstGeom>
        </p:spPr>
      </p:pic>
      <p:pic>
        <p:nvPicPr>
          <p:cNvPr id="20" name="图片 19"/>
          <p:cNvPicPr>
            <a:picLocks noChangeAspect="1"/>
          </p:cNvPicPr>
          <p:nvPr/>
        </p:nvPicPr>
        <p:blipFill rotWithShape="1">
          <a:blip r:embed="rId3"/>
          <a:srcRect l="7510" t="34515" r="72064" b="10265"/>
          <a:stretch/>
        </p:blipFill>
        <p:spPr>
          <a:xfrm>
            <a:off x="5617908" y="3170518"/>
            <a:ext cx="907673" cy="847162"/>
          </a:xfrm>
          <a:prstGeom prst="rect">
            <a:avLst/>
          </a:prstGeom>
        </p:spPr>
      </p:pic>
      <p:pic>
        <p:nvPicPr>
          <p:cNvPr id="22" name="图片 21"/>
          <p:cNvPicPr>
            <a:picLocks noChangeAspect="1"/>
          </p:cNvPicPr>
          <p:nvPr/>
        </p:nvPicPr>
        <p:blipFill rotWithShape="1">
          <a:blip r:embed="rId4"/>
          <a:srcRect l="15776" t="3255" r="11882" b="32360"/>
          <a:stretch/>
        </p:blipFill>
        <p:spPr>
          <a:xfrm>
            <a:off x="7371919" y="3190630"/>
            <a:ext cx="844150" cy="8036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3" name="图片 22"/>
          <p:cNvPicPr>
            <a:picLocks noChangeAspect="1"/>
          </p:cNvPicPr>
          <p:nvPr/>
        </p:nvPicPr>
        <p:blipFill rotWithShape="1">
          <a:blip r:embed="rId4"/>
          <a:srcRect l="15776" t="3255" r="11882" b="32360"/>
          <a:stretch/>
        </p:blipFill>
        <p:spPr>
          <a:xfrm>
            <a:off x="5658590" y="4200706"/>
            <a:ext cx="817698" cy="7784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4" name="图片 23"/>
          <p:cNvPicPr>
            <a:picLocks noChangeAspect="1"/>
          </p:cNvPicPr>
          <p:nvPr/>
        </p:nvPicPr>
        <p:blipFill rotWithShape="1">
          <a:blip r:embed="rId3"/>
          <a:srcRect l="7510" t="34515" r="72064" b="10265"/>
          <a:stretch/>
        </p:blipFill>
        <p:spPr>
          <a:xfrm>
            <a:off x="7332794" y="4177698"/>
            <a:ext cx="902058" cy="841921"/>
          </a:xfrm>
          <a:prstGeom prst="rect">
            <a:avLst/>
          </a:prstGeom>
        </p:spPr>
      </p:pic>
      <p:sp>
        <p:nvSpPr>
          <p:cNvPr id="3" name="右箭头 2"/>
          <p:cNvSpPr/>
          <p:nvPr/>
        </p:nvSpPr>
        <p:spPr>
          <a:xfrm>
            <a:off x="6705600" y="3429000"/>
            <a:ext cx="718977" cy="97933"/>
          </a:xfrm>
          <a:prstGeom prst="rightArrow">
            <a:avLst/>
          </a:prstGeom>
        </p:spPr>
        <p:txBody>
          <a:bodyPr wrap="square" rtlCol="0" anchor="ctr">
            <a:spAutoFit/>
          </a:bodyPr>
          <a:lstStyle/>
          <a:p>
            <a:pPr algn="l">
              <a:spcBef>
                <a:spcPts val="200"/>
              </a:spcBef>
            </a:pPr>
            <a:endParaRPr lang="zh-CN" altLang="en-US" sz="1800" dirty="0" err="1" smtClean="0"/>
          </a:p>
        </p:txBody>
      </p:sp>
      <p:sp>
        <p:nvSpPr>
          <p:cNvPr id="4" name="右箭头 3"/>
          <p:cNvSpPr/>
          <p:nvPr/>
        </p:nvSpPr>
        <p:spPr>
          <a:xfrm>
            <a:off x="6614531" y="3429000"/>
            <a:ext cx="700669" cy="97933"/>
          </a:xfrm>
          <a:prstGeom prst="rightArrow">
            <a:avLst/>
          </a:prstGeom>
        </p:spPr>
        <p:txBody>
          <a:bodyPr wrap="square" rtlCol="0" anchor="ctr">
            <a:spAutoFit/>
          </a:bodyPr>
          <a:lstStyle/>
          <a:p>
            <a:pPr algn="l">
              <a:spcBef>
                <a:spcPts val="200"/>
              </a:spcBef>
            </a:pPr>
            <a:endParaRPr lang="zh-CN" altLang="en-US" sz="1800" dirty="0" err="1" smtClean="0"/>
          </a:p>
        </p:txBody>
      </p:sp>
      <p:sp>
        <p:nvSpPr>
          <p:cNvPr id="25" name="右箭头 24"/>
          <p:cNvSpPr/>
          <p:nvPr/>
        </p:nvSpPr>
        <p:spPr>
          <a:xfrm>
            <a:off x="6849257" y="4834302"/>
            <a:ext cx="978408" cy="484632"/>
          </a:xfrm>
          <a:prstGeom prst="rightArrow">
            <a:avLst/>
          </a:prstGeom>
        </p:spPr>
        <p:txBody>
          <a:bodyPr wrap="square" rtlCol="0" anchor="ctr">
            <a:spAutoFit/>
          </a:bodyPr>
          <a:lstStyle/>
          <a:p>
            <a:pPr algn="l">
              <a:spcBef>
                <a:spcPts val="200"/>
              </a:spcBef>
            </a:pPr>
            <a:endParaRPr lang="zh-CN" altLang="en-US" sz="1800" dirty="0" err="1" smtClean="0"/>
          </a:p>
        </p:txBody>
      </p:sp>
      <p:sp>
        <p:nvSpPr>
          <p:cNvPr id="27" name="右箭头 26"/>
          <p:cNvSpPr/>
          <p:nvPr/>
        </p:nvSpPr>
        <p:spPr>
          <a:xfrm>
            <a:off x="6515255" y="2412801"/>
            <a:ext cx="810046"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sp>
        <p:nvSpPr>
          <p:cNvPr id="28" name="右箭头 27"/>
          <p:cNvSpPr/>
          <p:nvPr/>
        </p:nvSpPr>
        <p:spPr>
          <a:xfrm>
            <a:off x="6505354" y="3412573"/>
            <a:ext cx="810046"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sp>
        <p:nvSpPr>
          <p:cNvPr id="29" name="右箭头 28"/>
          <p:cNvSpPr/>
          <p:nvPr/>
        </p:nvSpPr>
        <p:spPr>
          <a:xfrm>
            <a:off x="6595172" y="4374688"/>
            <a:ext cx="810046" cy="397018"/>
          </a:xfrm>
          <a:prstGeom prst="rightArrow">
            <a:avLst/>
          </a:prstGeom>
          <a:solidFill>
            <a:schemeClr val="bg1">
              <a:lumMod val="75000"/>
            </a:schemeClr>
          </a:solidFill>
        </p:spPr>
        <p:txBody>
          <a:bodyPr wrap="square" rtlCol="0" anchor="ctr">
            <a:spAutoFit/>
          </a:bodyPr>
          <a:lstStyle/>
          <a:p>
            <a:pPr algn="l">
              <a:spcBef>
                <a:spcPts val="200"/>
              </a:spcBef>
            </a:pPr>
            <a:endParaRPr lang="zh-CN" altLang="en-US" sz="1800" dirty="0" err="1" smtClean="0"/>
          </a:p>
        </p:txBody>
      </p:sp>
      <p:sp>
        <p:nvSpPr>
          <p:cNvPr id="31" name="圆角矩形 30"/>
          <p:cNvSpPr/>
          <p:nvPr/>
        </p:nvSpPr>
        <p:spPr>
          <a:xfrm>
            <a:off x="205524" y="1122108"/>
            <a:ext cx="8786076" cy="4135692"/>
          </a:xfrm>
          <a:prstGeom prst="roundRect">
            <a:avLst>
              <a:gd name="adj" fmla="val 6573"/>
            </a:avLst>
          </a:prstGeom>
          <a:ln w="57150">
            <a:solidFill>
              <a:srgbClr val="FFCCCC"/>
            </a:solidFill>
          </a:ln>
        </p:spPr>
        <p:txBody>
          <a:bodyPr wrap="square" rtlCol="0" anchor="ctr">
            <a:spAutoFit/>
          </a:bodyPr>
          <a:lstStyle/>
          <a:p>
            <a:pPr algn="l">
              <a:spcBef>
                <a:spcPts val="200"/>
              </a:spcBef>
            </a:pPr>
            <a:endParaRPr lang="zh-CN" altLang="en-US" sz="1800" dirty="0" err="1" smtClean="0"/>
          </a:p>
        </p:txBody>
      </p:sp>
      <p:sp>
        <p:nvSpPr>
          <p:cNvPr id="33" name="矩形 32"/>
          <p:cNvSpPr/>
          <p:nvPr/>
        </p:nvSpPr>
        <p:spPr>
          <a:xfrm>
            <a:off x="2175518" y="269647"/>
            <a:ext cx="2602006" cy="646331"/>
          </a:xfrm>
          <a:prstGeom prst="rect">
            <a:avLst/>
          </a:prstGeom>
        </p:spPr>
        <p:txBody>
          <a:bodyPr wrap="square">
            <a:spAutoFit/>
          </a:bodyPr>
          <a:lstStyle/>
          <a:p>
            <a:r>
              <a:rPr lang="en-US" altLang="zh-CN" sz="3600" b="1" u="sng" dirty="0" smtClean="0">
                <a:solidFill>
                  <a:srgbClr val="C00000"/>
                </a:solidFill>
              </a:rPr>
              <a:t>Outloo</a:t>
            </a:r>
            <a:r>
              <a:rPr lang="en-US" altLang="zh-CN" sz="3600" b="1" u="sng" dirty="0">
                <a:solidFill>
                  <a:srgbClr val="C00000"/>
                </a:solidFill>
              </a:rPr>
              <a:t>k</a:t>
            </a:r>
            <a:endParaRPr lang="zh-CN" altLang="en-US" sz="3600" u="sng" dirty="0"/>
          </a:p>
        </p:txBody>
      </p:sp>
      <p:sp>
        <p:nvSpPr>
          <p:cNvPr id="5" name="矩形 4"/>
          <p:cNvSpPr/>
          <p:nvPr/>
        </p:nvSpPr>
        <p:spPr>
          <a:xfrm>
            <a:off x="214489" y="5566619"/>
            <a:ext cx="6482147" cy="1261884"/>
          </a:xfrm>
          <a:prstGeom prst="rect">
            <a:avLst/>
          </a:prstGeom>
        </p:spPr>
        <p:txBody>
          <a:bodyPr wrap="square">
            <a:spAutoFit/>
          </a:bodyPr>
          <a:lstStyle/>
          <a:p>
            <a:pPr algn="l"/>
            <a:r>
              <a:rPr lang="en-US" altLang="zh-CN" sz="2400" b="1" u="sng" dirty="0" smtClean="0">
                <a:solidFill>
                  <a:schemeClr val="accent1">
                    <a:lumMod val="50000"/>
                  </a:schemeClr>
                </a:solidFill>
              </a:rPr>
              <a:t>For flow in large and small systems</a:t>
            </a:r>
          </a:p>
          <a:p>
            <a:pPr algn="l"/>
            <a:r>
              <a:rPr lang="en-US" altLang="zh-CN" sz="2400" dirty="0" smtClean="0">
                <a:solidFill>
                  <a:schemeClr val="accent1">
                    <a:lumMod val="50000"/>
                  </a:schemeClr>
                </a:solidFill>
              </a:rPr>
              <a:t>                    </a:t>
            </a:r>
            <a:r>
              <a:rPr lang="en-US" altLang="zh-CN" sz="2800" b="1" dirty="0" smtClean="0">
                <a:solidFill>
                  <a:schemeClr val="accent1">
                    <a:lumMod val="50000"/>
                  </a:schemeClr>
                </a:solidFill>
              </a:rPr>
              <a:t>open for discussions</a:t>
            </a:r>
            <a:r>
              <a:rPr lang="en-US" altLang="zh-CN" sz="2800" b="1" dirty="0" smtClean="0">
                <a:solidFill>
                  <a:schemeClr val="accent6"/>
                </a:solidFill>
              </a:rPr>
              <a:t> </a:t>
            </a:r>
            <a:endParaRPr lang="en-US" altLang="zh-CN" sz="2800" b="1" dirty="0">
              <a:solidFill>
                <a:schemeClr val="accent6"/>
              </a:solidFill>
            </a:endParaRPr>
          </a:p>
          <a:p>
            <a:pPr algn="l"/>
            <a:r>
              <a:rPr lang="en-US" altLang="zh-CN" sz="2400" b="1" u="sng" dirty="0" smtClean="0">
                <a:solidFill>
                  <a:schemeClr val="accent6"/>
                </a:solidFill>
              </a:rPr>
              <a:t>  </a:t>
            </a:r>
            <a:endParaRPr lang="zh-CN" altLang="en-US" sz="2400" dirty="0"/>
          </a:p>
        </p:txBody>
      </p:sp>
      <p:pic>
        <p:nvPicPr>
          <p:cNvPr id="34" name="图片 33"/>
          <p:cNvPicPr>
            <a:picLocks noChangeAspect="1"/>
          </p:cNvPicPr>
          <p:nvPr/>
        </p:nvPicPr>
        <p:blipFill rotWithShape="1">
          <a:blip r:embed="rId5"/>
          <a:srcRect l="64356" t="57778" r="1981" b="15556"/>
          <a:stretch/>
        </p:blipFill>
        <p:spPr>
          <a:xfrm>
            <a:off x="5061050" y="5354793"/>
            <a:ext cx="4085191" cy="1473461"/>
          </a:xfrm>
          <a:prstGeom prst="rect">
            <a:avLst/>
          </a:prstGeom>
        </p:spPr>
      </p:pic>
    </p:spTree>
    <p:extLst>
      <p:ext uri="{BB962C8B-B14F-4D97-AF65-F5344CB8AC3E}">
        <p14:creationId xmlns:p14="http://schemas.microsoft.com/office/powerpoint/2010/main" val="218885574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0" y="2819400"/>
            <a:ext cx="4953000" cy="707886"/>
          </a:xfrm>
          <a:prstGeom prst="rect">
            <a:avLst/>
          </a:prstGeom>
          <a:noFill/>
        </p:spPr>
        <p:txBody>
          <a:bodyPr wrap="square" rtlCol="0">
            <a:spAutoFit/>
          </a:bodyPr>
          <a:lstStyle/>
          <a:p>
            <a:pPr algn="l"/>
            <a:r>
              <a:rPr lang="en-US" altLang="zh-CN" sz="4000" b="1" dirty="0" smtClean="0">
                <a:solidFill>
                  <a:srgbClr val="C00000"/>
                </a:solidFill>
              </a:rPr>
              <a:t>Thank  You</a:t>
            </a:r>
            <a:endParaRPr lang="zh-CN" altLang="en-US" sz="4000" b="1" dirty="0">
              <a:solidFill>
                <a:srgbClr val="C00000"/>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28600" y="304800"/>
            <a:ext cx="8706515" cy="6023874"/>
          </a:xfrm>
          <a:prstGeom prst="rect">
            <a:avLst/>
          </a:prstGeom>
        </p:spPr>
      </p:pic>
    </p:spTree>
    <p:extLst>
      <p:ext uri="{BB962C8B-B14F-4D97-AF65-F5344CB8AC3E}">
        <p14:creationId xmlns:p14="http://schemas.microsoft.com/office/powerpoint/2010/main" val="370296114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886200" cy="523220"/>
          </a:xfrm>
          <a:prstGeom prst="rect">
            <a:avLst/>
          </a:prstGeom>
          <a:solidFill>
            <a:schemeClr val="accent6">
              <a:lumMod val="20000"/>
              <a:lumOff val="80000"/>
            </a:schemeClr>
          </a:solidFill>
        </p:spPr>
        <p:txBody>
          <a:bodyPr wrap="square">
            <a:spAutoFit/>
          </a:bodyPr>
          <a:lstStyle/>
          <a:p>
            <a:pPr algn="ctr"/>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sz="2800" dirty="0" err="1"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Unet</a:t>
            </a:r>
            <a:r>
              <a:rPr lang="en-US" altLang="zh-CN" sz="2800" dirty="0"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 &amp; Stacked </a:t>
            </a:r>
            <a:r>
              <a:rPr lang="en-US" altLang="zh-CN" sz="2800" dirty="0" err="1" smtClean="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Unet</a:t>
            </a:r>
            <a:endParaRPr lang="zh-CN" altLang="en-US" sz="2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3" name="图片 2"/>
          <p:cNvPicPr>
            <a:picLocks noChangeAspect="1"/>
          </p:cNvPicPr>
          <p:nvPr/>
        </p:nvPicPr>
        <p:blipFill>
          <a:blip r:embed="rId3"/>
          <a:stretch>
            <a:fillRect/>
          </a:stretch>
        </p:blipFill>
        <p:spPr>
          <a:xfrm>
            <a:off x="304800" y="1007041"/>
            <a:ext cx="8267619" cy="5257800"/>
          </a:xfrm>
          <a:prstGeom prst="rect">
            <a:avLst/>
          </a:prstGeom>
        </p:spPr>
      </p:pic>
      <p:pic>
        <p:nvPicPr>
          <p:cNvPr id="4" name="图片 3"/>
          <p:cNvPicPr>
            <a:picLocks noChangeAspect="1"/>
          </p:cNvPicPr>
          <p:nvPr/>
        </p:nvPicPr>
        <p:blipFill>
          <a:blip r:embed="rId4"/>
          <a:stretch>
            <a:fillRect/>
          </a:stretch>
        </p:blipFill>
        <p:spPr>
          <a:xfrm>
            <a:off x="152400" y="6124109"/>
            <a:ext cx="8877219" cy="771309"/>
          </a:xfrm>
          <a:prstGeom prst="rect">
            <a:avLst/>
          </a:prstGeom>
        </p:spPr>
      </p:pic>
      <p:sp>
        <p:nvSpPr>
          <p:cNvPr id="6" name="矩形 5"/>
          <p:cNvSpPr/>
          <p:nvPr/>
        </p:nvSpPr>
        <p:spPr>
          <a:xfrm>
            <a:off x="609600" y="523220"/>
            <a:ext cx="5257800" cy="400110"/>
          </a:xfrm>
          <a:prstGeom prst="rect">
            <a:avLst/>
          </a:prstGeom>
        </p:spPr>
        <p:txBody>
          <a:bodyPr wrap="square">
            <a:spAutoFit/>
          </a:bodyPr>
          <a:lstStyle/>
          <a:p>
            <a:pPr algn="l"/>
            <a:r>
              <a:rPr lang="en-US" altLang="zh-CN" dirty="0" smtClean="0">
                <a:latin typeface="+mn-lt"/>
              </a:rPr>
              <a:t>-Inspiration from biomedical </a:t>
            </a:r>
            <a:r>
              <a:rPr lang="en-US" altLang="zh-CN" dirty="0">
                <a:latin typeface="+mn-lt"/>
              </a:rPr>
              <a:t>image </a:t>
            </a:r>
            <a:r>
              <a:rPr lang="en-US" altLang="zh-CN" dirty="0" smtClean="0">
                <a:latin typeface="+mn-lt"/>
              </a:rPr>
              <a:t>segmentation</a:t>
            </a:r>
            <a:r>
              <a:rPr lang="en-US" altLang="zh-CN" dirty="0" smtClean="0">
                <a:latin typeface="LMSans10-Regular-Identity-H"/>
              </a:rPr>
              <a:t> </a:t>
            </a:r>
            <a:endParaRPr lang="zh-CN" altLang="en-US" dirty="0"/>
          </a:p>
        </p:txBody>
      </p:sp>
    </p:spTree>
    <p:extLst>
      <p:ext uri="{BB962C8B-B14F-4D97-AF65-F5344CB8AC3E}">
        <p14:creationId xmlns:p14="http://schemas.microsoft.com/office/powerpoint/2010/main" val="10108217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96468" y="649196"/>
            <a:ext cx="2971800" cy="461665"/>
          </a:xfrm>
          <a:prstGeom prst="rect">
            <a:avLst/>
          </a:prstGeom>
        </p:spPr>
        <p:txBody>
          <a:bodyPr wrap="square">
            <a:spAutoFit/>
          </a:bodyPr>
          <a:lstStyle/>
          <a:p>
            <a:pPr algn="l"/>
            <a:r>
              <a:rPr lang="en-US" altLang="zh-CN" sz="2400" b="1" dirty="0" smtClean="0">
                <a:latin typeface="+mn-lt"/>
              </a:rPr>
              <a:t>-Playing Games:</a:t>
            </a:r>
            <a:endParaRPr lang="zh-CN" altLang="en-US" sz="2400" b="1" dirty="0">
              <a:latin typeface="+mn-lt"/>
            </a:endParaRPr>
          </a:p>
        </p:txBody>
      </p:sp>
      <p:sp>
        <p:nvSpPr>
          <p:cNvPr id="4" name="矩形 3"/>
          <p:cNvSpPr/>
          <p:nvPr/>
        </p:nvSpPr>
        <p:spPr>
          <a:xfrm>
            <a:off x="278135" y="2012650"/>
            <a:ext cx="3050835" cy="461665"/>
          </a:xfrm>
          <a:prstGeom prst="rect">
            <a:avLst/>
          </a:prstGeom>
        </p:spPr>
        <p:txBody>
          <a:bodyPr wrap="none">
            <a:spAutoFit/>
          </a:bodyPr>
          <a:lstStyle/>
          <a:p>
            <a:r>
              <a:rPr lang="en-US" altLang="zh-CN" sz="2400" b="1" dirty="0" smtClean="0">
                <a:latin typeface="+mn-lt"/>
              </a:rPr>
              <a:t>-Autonomous </a:t>
            </a:r>
            <a:r>
              <a:rPr lang="en-US" altLang="zh-CN" sz="2400" b="1" dirty="0">
                <a:latin typeface="+mn-lt"/>
              </a:rPr>
              <a:t>Driving</a:t>
            </a:r>
            <a:endParaRPr lang="zh-CN" altLang="en-US" sz="2400" b="1" dirty="0">
              <a:latin typeface="+mn-lt"/>
            </a:endParaRPr>
          </a:p>
        </p:txBody>
      </p:sp>
      <p:pic>
        <p:nvPicPr>
          <p:cNvPr id="6" name="图片 5"/>
          <p:cNvPicPr>
            <a:picLocks noChangeAspect="1"/>
          </p:cNvPicPr>
          <p:nvPr/>
        </p:nvPicPr>
        <p:blipFill>
          <a:blip r:embed="rId3"/>
          <a:stretch>
            <a:fillRect/>
          </a:stretch>
        </p:blipFill>
        <p:spPr>
          <a:xfrm>
            <a:off x="200950" y="3230857"/>
            <a:ext cx="5029200" cy="3469191"/>
          </a:xfrm>
          <a:prstGeom prst="rect">
            <a:avLst/>
          </a:prstGeom>
        </p:spPr>
      </p:pic>
      <p:pic>
        <p:nvPicPr>
          <p:cNvPr id="5" name="图片 4"/>
          <p:cNvPicPr>
            <a:picLocks noChangeAspect="1"/>
          </p:cNvPicPr>
          <p:nvPr/>
        </p:nvPicPr>
        <p:blipFill>
          <a:blip r:embed="rId4"/>
          <a:stretch>
            <a:fillRect/>
          </a:stretch>
        </p:blipFill>
        <p:spPr>
          <a:xfrm>
            <a:off x="4933156" y="609601"/>
            <a:ext cx="3829844" cy="4572000"/>
          </a:xfrm>
          <a:prstGeom prst="rect">
            <a:avLst/>
          </a:prstGeom>
        </p:spPr>
      </p:pic>
      <p:pic>
        <p:nvPicPr>
          <p:cNvPr id="7" name="图片 6"/>
          <p:cNvPicPr>
            <a:picLocks noChangeAspect="1"/>
          </p:cNvPicPr>
          <p:nvPr/>
        </p:nvPicPr>
        <p:blipFill>
          <a:blip r:embed="rId5"/>
          <a:stretch>
            <a:fillRect/>
          </a:stretch>
        </p:blipFill>
        <p:spPr>
          <a:xfrm>
            <a:off x="551352" y="2519568"/>
            <a:ext cx="4218748" cy="330825"/>
          </a:xfrm>
          <a:prstGeom prst="rect">
            <a:avLst/>
          </a:prstGeom>
        </p:spPr>
      </p:pic>
      <p:pic>
        <p:nvPicPr>
          <p:cNvPr id="8" name="图片 7"/>
          <p:cNvPicPr>
            <a:picLocks noChangeAspect="1"/>
          </p:cNvPicPr>
          <p:nvPr/>
        </p:nvPicPr>
        <p:blipFill>
          <a:blip r:embed="rId6"/>
          <a:stretch>
            <a:fillRect/>
          </a:stretch>
        </p:blipFill>
        <p:spPr>
          <a:xfrm>
            <a:off x="551352" y="2880457"/>
            <a:ext cx="3125200" cy="350400"/>
          </a:xfrm>
          <a:prstGeom prst="rect">
            <a:avLst/>
          </a:prstGeom>
        </p:spPr>
      </p:pic>
      <p:pic>
        <p:nvPicPr>
          <p:cNvPr id="9" name="图片 8"/>
          <p:cNvPicPr>
            <a:picLocks noChangeAspect="1"/>
          </p:cNvPicPr>
          <p:nvPr/>
        </p:nvPicPr>
        <p:blipFill>
          <a:blip r:embed="rId7"/>
          <a:stretch>
            <a:fillRect/>
          </a:stretch>
        </p:blipFill>
        <p:spPr>
          <a:xfrm>
            <a:off x="542387" y="1203254"/>
            <a:ext cx="2824683" cy="270297"/>
          </a:xfrm>
          <a:prstGeom prst="rect">
            <a:avLst/>
          </a:prstGeom>
        </p:spPr>
      </p:pic>
      <p:pic>
        <p:nvPicPr>
          <p:cNvPr id="10" name="图片 9"/>
          <p:cNvPicPr>
            <a:picLocks noChangeAspect="1"/>
          </p:cNvPicPr>
          <p:nvPr/>
        </p:nvPicPr>
        <p:blipFill>
          <a:blip r:embed="rId8"/>
          <a:stretch>
            <a:fillRect/>
          </a:stretch>
        </p:blipFill>
        <p:spPr>
          <a:xfrm>
            <a:off x="557626" y="1563600"/>
            <a:ext cx="3817554" cy="264265"/>
          </a:xfrm>
          <a:prstGeom prst="rect">
            <a:avLst/>
          </a:prstGeom>
        </p:spPr>
      </p:pic>
      <p:sp>
        <p:nvSpPr>
          <p:cNvPr id="11" name="矩形 10"/>
          <p:cNvSpPr/>
          <p:nvPr/>
        </p:nvSpPr>
        <p:spPr>
          <a:xfrm>
            <a:off x="-664" y="-7418"/>
            <a:ext cx="6325264" cy="523220"/>
          </a:xfrm>
          <a:prstGeom prst="rect">
            <a:avLst/>
          </a:prstGeom>
          <a:solidFill>
            <a:schemeClr val="accent6">
              <a:lumMod val="20000"/>
              <a:lumOff val="80000"/>
            </a:schemeClr>
          </a:solidFill>
          <a:ln>
            <a:solidFill>
              <a:schemeClr val="accent6">
                <a:lumMod val="20000"/>
                <a:lumOff val="80000"/>
              </a:schemeClr>
            </a:solidFill>
          </a:ln>
        </p:spPr>
        <p:txBody>
          <a:bodyPr wrap="square">
            <a:spAutoFit/>
          </a:bodyPr>
          <a:lstStyle/>
          <a:p>
            <a:pPr algn="ctr"/>
            <a:r>
              <a:rPr lang="en-US" altLang="zh-CN" sz="28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Broad Applications of Deep Learning</a:t>
            </a:r>
            <a:endParaRPr lang="zh-CN" altLang="en-US" sz="28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32632032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4011436"/>
            <a:ext cx="4953000" cy="523220"/>
          </a:xfrm>
          <a:prstGeom prst="rect">
            <a:avLst/>
          </a:prstGeom>
          <a:solidFill>
            <a:schemeClr val="accent5">
              <a:lumMod val="75000"/>
            </a:schemeClr>
          </a:solidFill>
        </p:spPr>
        <p:txBody>
          <a:bodyPr wrap="square">
            <a:spAutoFit/>
          </a:bodyPr>
          <a:lstStyle/>
          <a:p>
            <a:pPr algn="ctr"/>
            <a:r>
              <a:rPr lang="en-US" altLang="zh-CN" sz="2800" b="1" dirty="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Categories of deep learning</a:t>
            </a:r>
            <a:endParaRPr lang="zh-CN" altLang="en-US" sz="28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 name="矩形 1"/>
          <p:cNvSpPr/>
          <p:nvPr/>
        </p:nvSpPr>
        <p:spPr>
          <a:xfrm>
            <a:off x="669338" y="4718481"/>
            <a:ext cx="3703972" cy="1815882"/>
          </a:xfrm>
          <a:prstGeom prst="rect">
            <a:avLst/>
          </a:prstGeom>
        </p:spPr>
        <p:txBody>
          <a:bodyPr wrap="square">
            <a:spAutoFit/>
          </a:bodyPr>
          <a:lstStyle/>
          <a:p>
            <a:pPr algn="l"/>
            <a:r>
              <a:rPr lang="en-US" altLang="zh-CN" sz="2800" dirty="0" smtClean="0">
                <a:latin typeface="+mn-lt"/>
              </a:rPr>
              <a:t>-Supervised learning</a:t>
            </a:r>
          </a:p>
          <a:p>
            <a:pPr algn="l"/>
            <a:r>
              <a:rPr lang="en-US" altLang="zh-CN" sz="2800" dirty="0" smtClean="0">
                <a:latin typeface="+mn-lt"/>
              </a:rPr>
              <a:t>-Unsupervised learning</a:t>
            </a:r>
          </a:p>
          <a:p>
            <a:pPr algn="l"/>
            <a:r>
              <a:rPr lang="en-US" altLang="zh-CN" sz="2800" dirty="0" smtClean="0">
                <a:latin typeface="+mn-lt"/>
              </a:rPr>
              <a:t>-Reinforcement learning</a:t>
            </a:r>
          </a:p>
          <a:p>
            <a:pPr algn="l"/>
            <a:r>
              <a:rPr lang="en-US" altLang="zh-CN" sz="2800" dirty="0">
                <a:latin typeface="+mn-lt"/>
              </a:rPr>
              <a:t> </a:t>
            </a:r>
            <a:r>
              <a:rPr lang="en-US" altLang="zh-CN" sz="2800" dirty="0" smtClean="0">
                <a:latin typeface="+mn-lt"/>
              </a:rPr>
              <a:t> …  …   …  …</a:t>
            </a:r>
            <a:endParaRPr lang="zh-CN" altLang="en-US" sz="2800" dirty="0">
              <a:latin typeface="+mn-lt"/>
            </a:endParaRPr>
          </a:p>
        </p:txBody>
      </p:sp>
      <p:sp>
        <p:nvSpPr>
          <p:cNvPr id="6" name="矩形 5"/>
          <p:cNvSpPr/>
          <p:nvPr/>
        </p:nvSpPr>
        <p:spPr>
          <a:xfrm>
            <a:off x="5334000" y="5181600"/>
            <a:ext cx="3581400" cy="1200329"/>
          </a:xfrm>
          <a:prstGeom prst="rect">
            <a:avLst/>
          </a:prstGeom>
        </p:spPr>
        <p:txBody>
          <a:bodyPr wrap="square">
            <a:spAutoFit/>
          </a:bodyPr>
          <a:lstStyle/>
          <a:p>
            <a:pPr algn="l"/>
            <a:r>
              <a:rPr lang="en-US" altLang="zh-CN" sz="1800" dirty="0">
                <a:solidFill>
                  <a:srgbClr val="CC00CC"/>
                </a:solidFill>
                <a:latin typeface="LMSans8-Regular-Identity-H"/>
              </a:rPr>
              <a:t>Ian </a:t>
            </a:r>
            <a:r>
              <a:rPr lang="en-US" altLang="zh-CN" sz="1800" dirty="0" err="1">
                <a:solidFill>
                  <a:srgbClr val="CC00CC"/>
                </a:solidFill>
                <a:latin typeface="LMSans8-Regular-Identity-H"/>
              </a:rPr>
              <a:t>Goodfellow</a:t>
            </a:r>
            <a:r>
              <a:rPr lang="en-US" altLang="zh-CN" sz="1800" dirty="0">
                <a:solidFill>
                  <a:srgbClr val="CC00CC"/>
                </a:solidFill>
                <a:latin typeface="LMSans8-Regular-Identity-H"/>
              </a:rPr>
              <a:t>, </a:t>
            </a:r>
            <a:r>
              <a:rPr lang="en-US" altLang="zh-CN" sz="1800" dirty="0" err="1">
                <a:solidFill>
                  <a:srgbClr val="CC00CC"/>
                </a:solidFill>
                <a:latin typeface="LMSans8-Regular-Identity-H"/>
              </a:rPr>
              <a:t>Yoshua</a:t>
            </a:r>
            <a:r>
              <a:rPr lang="en-US" altLang="zh-CN" sz="1800" dirty="0">
                <a:solidFill>
                  <a:srgbClr val="CC00CC"/>
                </a:solidFill>
                <a:latin typeface="LMSans8-Regular-Identity-H"/>
              </a:rPr>
              <a:t> </a:t>
            </a:r>
            <a:r>
              <a:rPr lang="en-US" altLang="zh-CN" sz="1800" dirty="0" err="1">
                <a:solidFill>
                  <a:srgbClr val="CC00CC"/>
                </a:solidFill>
                <a:latin typeface="LMSans8-Regular-Identity-H"/>
              </a:rPr>
              <a:t>Bengio</a:t>
            </a:r>
            <a:r>
              <a:rPr lang="en-US" altLang="zh-CN" sz="1800" dirty="0">
                <a:solidFill>
                  <a:srgbClr val="CC00CC"/>
                </a:solidFill>
                <a:latin typeface="LMSans8-Regular-Identity-H"/>
              </a:rPr>
              <a:t>, and Aaron </a:t>
            </a:r>
            <a:r>
              <a:rPr lang="en-US" altLang="zh-CN" sz="1800" dirty="0" err="1" smtClean="0">
                <a:solidFill>
                  <a:srgbClr val="CC00CC"/>
                </a:solidFill>
                <a:latin typeface="LMSans8-Regular-Identity-H"/>
              </a:rPr>
              <a:t>Courville</a:t>
            </a:r>
            <a:r>
              <a:rPr lang="en-US" altLang="zh-CN" sz="1800" dirty="0" smtClean="0">
                <a:solidFill>
                  <a:srgbClr val="CC00CC"/>
                </a:solidFill>
                <a:latin typeface="LMSans8-Regular-Identity-H"/>
              </a:rPr>
              <a:t>, </a:t>
            </a:r>
            <a:r>
              <a:rPr lang="en-US" altLang="zh-CN" sz="1800" dirty="0" smtClean="0">
                <a:solidFill>
                  <a:srgbClr val="CC00CC"/>
                </a:solidFill>
                <a:latin typeface="LMMono8-Regular-Identity-H"/>
                <a:hlinkClick r:id="rId3"/>
              </a:rPr>
              <a:t>http</a:t>
            </a:r>
            <a:r>
              <a:rPr lang="en-US" altLang="zh-CN" sz="1800" dirty="0">
                <a:solidFill>
                  <a:srgbClr val="CC00CC"/>
                </a:solidFill>
                <a:latin typeface="LMMono8-Regular-Identity-H"/>
                <a:hlinkClick r:id="rId3"/>
              </a:rPr>
              <a:t>://</a:t>
            </a:r>
            <a:r>
              <a:rPr lang="en-US" altLang="zh-CN" sz="1800" dirty="0" smtClean="0">
                <a:solidFill>
                  <a:srgbClr val="CC00CC"/>
                </a:solidFill>
                <a:latin typeface="LMMono8-Regular-Identity-H"/>
                <a:hlinkClick r:id="rId3"/>
              </a:rPr>
              <a:t>www.deeplearningbook</a:t>
            </a:r>
            <a:r>
              <a:rPr lang="en-US" altLang="zh-CN" sz="1800" dirty="0" smtClean="0">
                <a:solidFill>
                  <a:srgbClr val="CC00CC"/>
                </a:solidFill>
                <a:latin typeface="LMMono8-Regular-Identity-H"/>
              </a:rPr>
              <a:t>.</a:t>
            </a:r>
          </a:p>
          <a:p>
            <a:pPr algn="l"/>
            <a:r>
              <a:rPr lang="en-US" altLang="zh-CN" sz="1800" dirty="0" smtClean="0">
                <a:solidFill>
                  <a:srgbClr val="CC00CC"/>
                </a:solidFill>
                <a:latin typeface="LMMono8-Regular-Identity-H"/>
              </a:rPr>
              <a:t>org </a:t>
            </a:r>
            <a:r>
              <a:rPr lang="en-US" altLang="zh-CN" sz="1800" dirty="0" smtClean="0">
                <a:solidFill>
                  <a:srgbClr val="CC00CC"/>
                </a:solidFill>
                <a:latin typeface="LMSans8-Regular-Identity-H"/>
              </a:rPr>
              <a:t>MIT Press</a:t>
            </a:r>
            <a:r>
              <a:rPr lang="en-US" altLang="zh-CN" sz="1800" dirty="0">
                <a:solidFill>
                  <a:srgbClr val="CC00CC"/>
                </a:solidFill>
                <a:latin typeface="LMSans8-Regular-Identity-H"/>
              </a:rPr>
              <a:t>, 2016</a:t>
            </a:r>
            <a:endParaRPr lang="zh-CN" altLang="en-US" sz="1800" dirty="0">
              <a:solidFill>
                <a:srgbClr val="CC00CC"/>
              </a:solidFill>
            </a:endParaRPr>
          </a:p>
        </p:txBody>
      </p:sp>
      <p:pic>
        <p:nvPicPr>
          <p:cNvPr id="7" name="图片 6"/>
          <p:cNvPicPr>
            <a:picLocks noChangeAspect="1"/>
          </p:cNvPicPr>
          <p:nvPr/>
        </p:nvPicPr>
        <p:blipFill>
          <a:blip r:embed="rId4"/>
          <a:stretch>
            <a:fillRect/>
          </a:stretch>
        </p:blipFill>
        <p:spPr>
          <a:xfrm>
            <a:off x="0" y="-54093"/>
            <a:ext cx="3212760" cy="2340093"/>
          </a:xfrm>
          <a:prstGeom prst="rect">
            <a:avLst/>
          </a:prstGeom>
          <a:ln>
            <a:noFill/>
          </a:ln>
          <a:effectLst>
            <a:outerShdw blurRad="292100" dist="139700" dir="2700000" algn="tl" rotWithShape="0">
              <a:srgbClr val="333333">
                <a:alpha val="65000"/>
              </a:srgbClr>
            </a:outerShdw>
          </a:effectLst>
        </p:spPr>
      </p:pic>
      <p:pic>
        <p:nvPicPr>
          <p:cNvPr id="10" name="图片 9"/>
          <p:cNvPicPr>
            <a:picLocks noChangeAspect="1"/>
          </p:cNvPicPr>
          <p:nvPr/>
        </p:nvPicPr>
        <p:blipFill>
          <a:blip r:embed="rId5"/>
          <a:stretch>
            <a:fillRect/>
          </a:stretch>
        </p:blipFill>
        <p:spPr>
          <a:xfrm>
            <a:off x="1524000" y="317383"/>
            <a:ext cx="4151243" cy="2863568"/>
          </a:xfrm>
          <a:prstGeom prst="rect">
            <a:avLst/>
          </a:prstGeom>
          <a:ln>
            <a:noFill/>
          </a:ln>
          <a:effectLst>
            <a:outerShdw blurRad="292100" dist="139700" dir="2700000" algn="tl" rotWithShape="0">
              <a:srgbClr val="333333">
                <a:alpha val="65000"/>
              </a:srgbClr>
            </a:outerShdw>
          </a:effectLst>
        </p:spPr>
      </p:pic>
      <p:pic>
        <p:nvPicPr>
          <p:cNvPr id="8" name="图片 7"/>
          <p:cNvPicPr>
            <a:picLocks noChangeAspect="1"/>
          </p:cNvPicPr>
          <p:nvPr/>
        </p:nvPicPr>
        <p:blipFill>
          <a:blip r:embed="rId6"/>
          <a:stretch>
            <a:fillRect/>
          </a:stretch>
        </p:blipFill>
        <p:spPr>
          <a:xfrm>
            <a:off x="3276600" y="829306"/>
            <a:ext cx="3676631" cy="2533035"/>
          </a:xfrm>
          <a:prstGeom prst="rect">
            <a:avLst/>
          </a:prstGeom>
          <a:ln>
            <a:noFill/>
          </a:ln>
          <a:effectLst>
            <a:outerShdw blurRad="292100" dist="139700" dir="2700000" algn="tl" rotWithShape="0">
              <a:srgbClr val="333333">
                <a:alpha val="65000"/>
              </a:srgbClr>
            </a:outerShdw>
          </a:effectLst>
        </p:spPr>
      </p:pic>
      <p:pic>
        <p:nvPicPr>
          <p:cNvPr id="11" name="图片 10"/>
          <p:cNvPicPr>
            <a:picLocks noChangeAspect="1"/>
          </p:cNvPicPr>
          <p:nvPr/>
        </p:nvPicPr>
        <p:blipFill>
          <a:blip r:embed="rId7"/>
          <a:stretch>
            <a:fillRect/>
          </a:stretch>
        </p:blipFill>
        <p:spPr>
          <a:xfrm>
            <a:off x="4186463" y="1295400"/>
            <a:ext cx="4519368" cy="2442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92098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6705600" cy="523220"/>
          </a:xfrm>
          <a:prstGeom prst="rect">
            <a:avLst/>
          </a:prstGeom>
          <a:solidFill>
            <a:schemeClr val="accent5">
              <a:lumMod val="75000"/>
            </a:schemeClr>
          </a:solidFill>
        </p:spPr>
        <p:txBody>
          <a:bodyPr wrap="square">
            <a:spAutoFit/>
          </a:bodyPr>
          <a:lstStyle/>
          <a:p>
            <a:pPr algn="ctr"/>
            <a:r>
              <a:rPr lang="en-US" altLang="zh-CN" sz="2800" b="1" dirty="0" smtClean="0">
                <a:latin typeface="Arial Unicode MS" panose="020B0604020202020204" pitchFamily="34" charset="-122"/>
                <a:ea typeface="Arial Unicode MS" panose="020B0604020202020204" pitchFamily="34" charset="-122"/>
                <a:cs typeface="Arial Unicode MS" panose="020B0604020202020204" pitchFamily="34" charset="-122"/>
              </a:rPr>
              <a:t>An example of </a:t>
            </a:r>
            <a:r>
              <a:rPr lang="en-US" altLang="zh-CN" sz="28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S</a:t>
            </a:r>
            <a:r>
              <a:rPr lang="en-US" altLang="zh-CN" sz="2800" b="1"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upervised Learning</a:t>
            </a:r>
            <a:endParaRPr lang="zh-CN" altLang="en-US" sz="2800" b="1"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3" name="图片 2"/>
          <p:cNvPicPr>
            <a:picLocks noChangeAspect="1"/>
          </p:cNvPicPr>
          <p:nvPr/>
        </p:nvPicPr>
        <p:blipFill rotWithShape="1">
          <a:blip r:embed="rId3"/>
          <a:srcRect l="4033" r="4838"/>
          <a:stretch/>
        </p:blipFill>
        <p:spPr>
          <a:xfrm>
            <a:off x="369794" y="828619"/>
            <a:ext cx="8763000" cy="4572000"/>
          </a:xfrm>
          <a:prstGeom prst="rect">
            <a:avLst/>
          </a:prstGeom>
        </p:spPr>
      </p:pic>
      <p:sp>
        <p:nvSpPr>
          <p:cNvPr id="4" name="文本框 3"/>
          <p:cNvSpPr txBox="1"/>
          <p:nvPr/>
        </p:nvSpPr>
        <p:spPr>
          <a:xfrm>
            <a:off x="5943600" y="523220"/>
            <a:ext cx="3200400" cy="461665"/>
          </a:xfrm>
          <a:prstGeom prst="rect">
            <a:avLst/>
          </a:prstGeom>
          <a:noFill/>
        </p:spPr>
        <p:txBody>
          <a:bodyPr wrap="square" rtlCol="0">
            <a:spAutoFit/>
          </a:bodyPr>
          <a:lstStyle/>
          <a:p>
            <a:pPr algn="l"/>
            <a:r>
              <a:rPr lang="en-US" altLang="zh-CN" sz="2400" b="1" dirty="0" smtClean="0">
                <a:solidFill>
                  <a:srgbClr val="CC00CC"/>
                </a:solidFill>
              </a:rPr>
              <a:t>-Identify cats and dogs </a:t>
            </a:r>
            <a:endParaRPr lang="zh-CN" altLang="en-US" sz="2400" b="1" dirty="0">
              <a:solidFill>
                <a:srgbClr val="CC00CC"/>
              </a:solidFill>
            </a:endParaRPr>
          </a:p>
        </p:txBody>
      </p:sp>
      <p:sp>
        <p:nvSpPr>
          <p:cNvPr id="5" name="矩形 4"/>
          <p:cNvSpPr/>
          <p:nvPr/>
        </p:nvSpPr>
        <p:spPr>
          <a:xfrm>
            <a:off x="381000" y="5400619"/>
            <a:ext cx="8305800" cy="1154162"/>
          </a:xfrm>
          <a:prstGeom prst="rect">
            <a:avLst/>
          </a:prstGeom>
        </p:spPr>
        <p:txBody>
          <a:bodyPr wrap="square">
            <a:spAutoFit/>
          </a:bodyPr>
          <a:lstStyle/>
          <a:p>
            <a:pPr algn="l">
              <a:spcAft>
                <a:spcPts val="600"/>
              </a:spcAft>
            </a:pPr>
            <a:r>
              <a:rPr lang="en-US" altLang="zh-CN" sz="2400" u="sng"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Supervised </a:t>
            </a:r>
            <a:r>
              <a:rPr lang="en-US" altLang="zh-CN" sz="2400" u="sng"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learning</a:t>
            </a:r>
            <a:r>
              <a:rPr lang="en-US" altLang="zh-CN" sz="2400" u="sng"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a:t>
            </a:r>
          </a:p>
          <a:p>
            <a:pPr algn="l"/>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Training on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a dataset contains many </a:t>
            </a: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features and associated </a:t>
            </a:r>
            <a:r>
              <a:rPr lang="en-US" altLang="zh-CN" dirty="0">
                <a:latin typeface="Arial Unicode MS" panose="020B0604020202020204" pitchFamily="34" charset="-122"/>
                <a:ea typeface="Arial Unicode MS" panose="020B0604020202020204" pitchFamily="34" charset="-122"/>
                <a:cs typeface="Arial Unicode MS" panose="020B0604020202020204" pitchFamily="34" charset="-122"/>
              </a:rPr>
              <a:t>with </a:t>
            </a:r>
            <a:r>
              <a:rPr lang="en-US" altLang="zh-CN" b="1" dirty="0">
                <a:latin typeface="Arial Unicode MS" panose="020B0604020202020204" pitchFamily="34" charset="-122"/>
                <a:ea typeface="Arial Unicode MS" panose="020B0604020202020204" pitchFamily="34" charset="-122"/>
                <a:cs typeface="Arial Unicode MS" panose="020B0604020202020204" pitchFamily="34" charset="-122"/>
              </a:rPr>
              <a:t>a label or target.</a:t>
            </a:r>
            <a:endParaRPr lang="zh-CN" altLang="en-US"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41203501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6705600" cy="523220"/>
          </a:xfrm>
          <a:prstGeom prst="rect">
            <a:avLst/>
          </a:prstGeom>
          <a:solidFill>
            <a:schemeClr val="accent5">
              <a:lumMod val="75000"/>
            </a:schemeClr>
          </a:solidFill>
        </p:spPr>
        <p:txBody>
          <a:bodyPr wrap="square">
            <a:spAutoFit/>
          </a:bodyPr>
          <a:lstStyle/>
          <a:p>
            <a:pPr algn="ctr"/>
            <a:r>
              <a:rPr lang="en-US" altLang="zh-CN" sz="2800" b="1" dirty="0" smtClean="0">
                <a:latin typeface="Arial Unicode MS" panose="020B0604020202020204" pitchFamily="34" charset="-122"/>
                <a:ea typeface="Arial Unicode MS" panose="020B0604020202020204" pitchFamily="34" charset="-122"/>
                <a:cs typeface="Arial Unicode MS" panose="020B0604020202020204" pitchFamily="34" charset="-122"/>
              </a:rPr>
              <a:t>An example of </a:t>
            </a:r>
            <a:r>
              <a:rPr lang="en-US" altLang="zh-CN" sz="2800" b="1" dirty="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U</a:t>
            </a:r>
            <a:r>
              <a:rPr lang="en-US" altLang="zh-CN" sz="2800" b="1" dirty="0"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nsupervised </a:t>
            </a:r>
            <a:r>
              <a:rPr lang="en-US" altLang="zh-CN" sz="2800" b="1" dirty="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L</a:t>
            </a:r>
            <a:r>
              <a:rPr lang="en-US" altLang="zh-CN" sz="2800" b="1" dirty="0" smtClean="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rPr>
              <a:t>earning</a:t>
            </a:r>
            <a:endParaRPr lang="zh-CN" altLang="en-US" sz="2800" b="1" dirty="0">
              <a:solidFill>
                <a:schemeClr val="accent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 name="文本框 2"/>
          <p:cNvSpPr txBox="1"/>
          <p:nvPr/>
        </p:nvSpPr>
        <p:spPr>
          <a:xfrm>
            <a:off x="5943600" y="523220"/>
            <a:ext cx="3200400" cy="461665"/>
          </a:xfrm>
          <a:prstGeom prst="rect">
            <a:avLst/>
          </a:prstGeom>
          <a:noFill/>
        </p:spPr>
        <p:txBody>
          <a:bodyPr wrap="square" rtlCol="0">
            <a:spAutoFit/>
          </a:bodyPr>
          <a:lstStyle/>
          <a:p>
            <a:pPr algn="l"/>
            <a:r>
              <a:rPr lang="en-US" altLang="zh-CN" sz="2400" b="1" dirty="0" smtClean="0">
                <a:solidFill>
                  <a:srgbClr val="CC00CC"/>
                </a:solidFill>
              </a:rPr>
              <a:t>-Classify cats and dogs </a:t>
            </a:r>
            <a:endParaRPr lang="zh-CN" altLang="en-US" sz="2400" b="1" dirty="0">
              <a:solidFill>
                <a:srgbClr val="CC00CC"/>
              </a:solidFill>
            </a:endParaRPr>
          </a:p>
        </p:txBody>
      </p:sp>
      <p:pic>
        <p:nvPicPr>
          <p:cNvPr id="4" name="图片 3"/>
          <p:cNvPicPr>
            <a:picLocks noChangeAspect="1"/>
          </p:cNvPicPr>
          <p:nvPr/>
        </p:nvPicPr>
        <p:blipFill>
          <a:blip r:embed="rId3"/>
          <a:stretch>
            <a:fillRect/>
          </a:stretch>
        </p:blipFill>
        <p:spPr>
          <a:xfrm>
            <a:off x="67235" y="984885"/>
            <a:ext cx="9092453" cy="3739515"/>
          </a:xfrm>
          <a:prstGeom prst="rect">
            <a:avLst/>
          </a:prstGeom>
        </p:spPr>
      </p:pic>
      <p:sp>
        <p:nvSpPr>
          <p:cNvPr id="5" name="矩形 4"/>
          <p:cNvSpPr/>
          <p:nvPr/>
        </p:nvSpPr>
        <p:spPr>
          <a:xfrm>
            <a:off x="500903" y="4953000"/>
            <a:ext cx="8420100" cy="1077218"/>
          </a:xfrm>
          <a:prstGeom prst="rect">
            <a:avLst/>
          </a:prstGeom>
        </p:spPr>
        <p:txBody>
          <a:bodyPr wrap="square">
            <a:spAutoFit/>
          </a:bodyPr>
          <a:lstStyle/>
          <a:p>
            <a:pPr algn="l"/>
            <a:r>
              <a:rPr lang="en-US" altLang="zh-CN" sz="2400" u="sng" dirty="0">
                <a:solidFill>
                  <a:srgbClr val="AE0000"/>
                </a:solidFill>
                <a:latin typeface="Arial Unicode MS" panose="020B0604020202020204" pitchFamily="34" charset="-122"/>
                <a:ea typeface="Arial Unicode MS" panose="020B0604020202020204" pitchFamily="34" charset="-122"/>
                <a:cs typeface="Arial Unicode MS" panose="020B0604020202020204" pitchFamily="34" charset="-122"/>
              </a:rPr>
              <a:t>Unsupervised learning</a:t>
            </a:r>
          </a:p>
          <a:p>
            <a:pPr algn="l"/>
            <a:r>
              <a:rPr lang="en-US" altLang="zh-CN" dirty="0" smtClean="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-experience </a:t>
            </a:r>
            <a:r>
              <a:rPr lang="en-US" altLang="zh-CN"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a dataset contains many features but </a:t>
            </a:r>
            <a:r>
              <a:rPr lang="en-US" altLang="zh-CN" b="1"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without labels</a:t>
            </a:r>
            <a:r>
              <a:rPr lang="en-US" altLang="zh-CN"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dirty="0" smtClean="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and learn </a:t>
            </a:r>
            <a:r>
              <a:rPr lang="en-US" altLang="zh-CN"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useful properties of the structure of this dataset.</a:t>
            </a:r>
            <a:endParaRPr lang="zh-CN" altLang="en-US"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70149874"/>
      </p:ext>
    </p:extLst>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l">
          <a:spcBef>
            <a:spcPts val="200"/>
          </a:spcBef>
          <a:defRPr sz="1800" dirty="0" err="1" smtClean="0"/>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1" lang="zh-CN" altLang="en-US" sz="20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37096</TotalTime>
  <Words>2414</Words>
  <Application>Microsoft Office PowerPoint</Application>
  <PresentationFormat>全屏显示(4:3)</PresentationFormat>
  <Paragraphs>309</Paragraphs>
  <Slides>58</Slides>
  <Notes>58</Notes>
  <HiddenSlides>0</HiddenSlides>
  <MMClips>0</MMClips>
  <ScaleCrop>false</ScaleCrop>
  <HeadingPairs>
    <vt:vector size="8" baseType="variant">
      <vt:variant>
        <vt:lpstr>已用的字体</vt:lpstr>
      </vt:variant>
      <vt:variant>
        <vt:i4>18</vt:i4>
      </vt:variant>
      <vt:variant>
        <vt:lpstr>主题</vt:lpstr>
      </vt:variant>
      <vt:variant>
        <vt:i4>1</vt:i4>
      </vt:variant>
      <vt:variant>
        <vt:lpstr>嵌入 OLE 服务器</vt:lpstr>
      </vt:variant>
      <vt:variant>
        <vt:i4>1</vt:i4>
      </vt:variant>
      <vt:variant>
        <vt:lpstr>幻灯片标题</vt:lpstr>
      </vt:variant>
      <vt:variant>
        <vt:i4>58</vt:i4>
      </vt:variant>
    </vt:vector>
  </HeadingPairs>
  <TitlesOfParts>
    <vt:vector size="78" baseType="lpstr">
      <vt:lpstr>Arial Unicode MS</vt:lpstr>
      <vt:lpstr>Calibri-Bold</vt:lpstr>
      <vt:lpstr>Helvetica-Light</vt:lpstr>
      <vt:lpstr>LMMono8-Regular-Identity-H</vt:lpstr>
      <vt:lpstr>LMSans10-Regular-Identity-H</vt:lpstr>
      <vt:lpstr>LMSans17-Regular-Identity-H</vt:lpstr>
      <vt:lpstr>LMSans8-Regular-Identity-H</vt:lpstr>
      <vt:lpstr>Malgun Gothic</vt:lpstr>
      <vt:lpstr>STSongti-TC-Bold</vt:lpstr>
      <vt:lpstr>TimesNewRomanPSMT</vt:lpstr>
      <vt:lpstr>Times-Roman</vt:lpstr>
      <vt:lpstr>华文行楷</vt:lpstr>
      <vt:lpstr>宋体</vt:lpstr>
      <vt:lpstr>Arial</vt:lpstr>
      <vt:lpstr>Arial Black</vt:lpstr>
      <vt:lpstr>Calibri</vt:lpstr>
      <vt:lpstr>Cambria Math</vt:lpstr>
      <vt:lpstr>Times New Roman</vt:lpstr>
      <vt:lpstr>默认设计模板</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ss</dc:creator>
  <cp:lastModifiedBy>HSong</cp:lastModifiedBy>
  <cp:revision>2182</cp:revision>
  <cp:lastPrinted>2018-06-14T09:25:47Z</cp:lastPrinted>
  <dcterms:created xsi:type="dcterms:W3CDTF">2008-03-08T21:31:53Z</dcterms:created>
  <dcterms:modified xsi:type="dcterms:W3CDTF">2018-06-15T07:28:02Z</dcterms:modified>
</cp:coreProperties>
</file>