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69" r:id="rId3"/>
    <p:sldId id="265" r:id="rId4"/>
    <p:sldId id="260" r:id="rId5"/>
    <p:sldId id="259" r:id="rId6"/>
    <p:sldId id="264" r:id="rId7"/>
    <p:sldId id="263" r:id="rId8"/>
    <p:sldId id="258" r:id="rId9"/>
    <p:sldId id="271" r:id="rId10"/>
    <p:sldId id="261" r:id="rId11"/>
    <p:sldId id="270" r:id="rId12"/>
    <p:sldId id="262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2" autoAdjust="0"/>
    <p:restoredTop sz="83776" autoAdjust="0"/>
  </p:normalViewPr>
  <p:slideViewPr>
    <p:cSldViewPr snapToGrid="0" snapToObjects="1">
      <p:cViewPr varScale="1">
        <p:scale>
          <a:sx n="110" d="100"/>
          <a:sy n="110" d="100"/>
        </p:scale>
        <p:origin x="162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BBD6E-A69F-4054-B996-914BD8E780DA}" type="datetimeFigureOut">
              <a:rPr lang="en-US" smtClean="0"/>
              <a:t>22-Nov-17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3C63-69F1-462E-8FB0-D40360A9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094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ReSharper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Primarily</a:t>
            </a:r>
            <a:r>
              <a:rPr lang="en-US" baseline="0" dirty="0" smtClean="0"/>
              <a:t> </a:t>
            </a:r>
            <a:r>
              <a:rPr lang="en-US" baseline="0" dirty="0" smtClean="0"/>
              <a:t>intended for the C# language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Launched 2004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ReSharper C++</a:t>
            </a:r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Launched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3C63-69F1-462E-8FB0-D40360A998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68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don’t like using the </a:t>
            </a:r>
            <a:r>
              <a:rPr lang="en-US" dirty="0" err="1" smtClean="0"/>
              <a:t>var</a:t>
            </a:r>
            <a:r>
              <a:rPr lang="en-US" dirty="0" smtClean="0"/>
              <a:t> keyword</a:t>
            </a:r>
            <a:r>
              <a:rPr lang="en-US" baseline="0" dirty="0" smtClean="0"/>
              <a:t> and prefer the explicit types.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So I can adjust the Code Style options to use the explicit types.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3C63-69F1-462E-8FB0-D40360A998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756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dotTrace</a:t>
            </a:r>
            <a:r>
              <a:rPr lang="en-GB" dirty="0" smtClean="0"/>
              <a:t> helps you detect performance bottlenecks</a:t>
            </a:r>
          </a:p>
          <a:p>
            <a:r>
              <a:rPr lang="en-GB" dirty="0" err="1" smtClean="0"/>
              <a:t>dotCover</a:t>
            </a:r>
            <a:r>
              <a:rPr lang="en-GB" dirty="0" smtClean="0"/>
              <a:t> is a .NET unit test runner and code coverage tool</a:t>
            </a:r>
          </a:p>
          <a:p>
            <a:endParaRPr lang="en-GB" dirty="0" smtClean="0"/>
          </a:p>
          <a:p>
            <a:r>
              <a:rPr lang="en-GB" dirty="0" err="1" smtClean="0"/>
              <a:t>dotMemory</a:t>
            </a:r>
            <a:r>
              <a:rPr lang="en-GB" dirty="0" smtClean="0"/>
              <a:t> allows you to </a:t>
            </a:r>
            <a:r>
              <a:rPr lang="en-GB" dirty="0" smtClean="0"/>
              <a:t>analyse </a:t>
            </a:r>
            <a:r>
              <a:rPr lang="en-GB" dirty="0" smtClean="0"/>
              <a:t>memory usage</a:t>
            </a:r>
          </a:p>
          <a:p>
            <a:r>
              <a:rPr lang="en-GB" dirty="0" err="1" smtClean="0"/>
              <a:t>dotPeek</a:t>
            </a:r>
            <a:r>
              <a:rPr lang="en-GB" dirty="0" smtClean="0"/>
              <a:t> is a free-of-charge standalone tool based on </a:t>
            </a:r>
            <a:r>
              <a:rPr lang="en-GB" dirty="0" err="1" smtClean="0"/>
              <a:t>ReSharper's</a:t>
            </a:r>
            <a:r>
              <a:rPr lang="en-GB" dirty="0" smtClean="0"/>
              <a:t> bundled </a:t>
            </a:r>
            <a:r>
              <a:rPr lang="en-GB" dirty="0" err="1" smtClean="0"/>
              <a:t>decompiler</a:t>
            </a:r>
            <a:r>
              <a:rPr lang="en-GB" dirty="0" smtClean="0"/>
              <a:t>. It can reliably decompile any .NET assembly into equivalent C# or IL code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3C63-69F1-462E-8FB0-D40360A9985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42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Started evaluation on 14</a:t>
            </a:r>
            <a:r>
              <a:rPr lang="en-US" baseline="30000" dirty="0" smtClean="0"/>
              <a:t>th</a:t>
            </a:r>
            <a:r>
              <a:rPr lang="en-US" dirty="0" smtClean="0"/>
              <a:t> November and paused on 17</a:t>
            </a:r>
            <a:r>
              <a:rPr lang="en-US" baseline="30000" dirty="0" smtClean="0"/>
              <a:t>th</a:t>
            </a:r>
            <a:r>
              <a:rPr lang="en-US" dirty="0" smtClean="0"/>
              <a:t> November.</a:t>
            </a:r>
          </a:p>
          <a:p>
            <a:endParaRPr lang="en-US" dirty="0" smtClean="0"/>
          </a:p>
          <a:p>
            <a:r>
              <a:rPr lang="en-US" dirty="0" smtClean="0"/>
              <a:t>Evaluation times of </a:t>
            </a:r>
          </a:p>
          <a:p>
            <a:r>
              <a:rPr lang="en-US" dirty="0" err="1" smtClean="0"/>
              <a:t>dotCover</a:t>
            </a:r>
            <a:r>
              <a:rPr lang="en-US" dirty="0" smtClean="0"/>
              <a:t> 30 days</a:t>
            </a:r>
          </a:p>
          <a:p>
            <a:r>
              <a:rPr lang="en-US" dirty="0" err="1" smtClean="0"/>
              <a:t>dotMemory</a:t>
            </a:r>
            <a:r>
              <a:rPr lang="en-US" dirty="0" smtClean="0"/>
              <a:t> 5 days</a:t>
            </a:r>
          </a:p>
          <a:p>
            <a:r>
              <a:rPr lang="en-US" dirty="0" err="1" smtClean="0"/>
              <a:t>dotTrace</a:t>
            </a:r>
            <a:r>
              <a:rPr lang="en-US" baseline="0" dirty="0" smtClean="0"/>
              <a:t> 10 days</a:t>
            </a:r>
          </a:p>
          <a:p>
            <a:endParaRPr lang="en-US" baseline="0" dirty="0" smtClean="0"/>
          </a:p>
          <a:p>
            <a:r>
              <a:rPr lang="en-US" dirty="0" smtClean="0"/>
              <a:t>TeamCity = Build management server with</a:t>
            </a:r>
            <a:r>
              <a:rPr lang="en-US" baseline="0" dirty="0" smtClean="0"/>
              <a:t> continuous integration (merging the development branches)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3C63-69F1-462E-8FB0-D40360A9985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31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Started evaluation on 14</a:t>
            </a:r>
            <a:r>
              <a:rPr lang="en-US" baseline="30000" dirty="0" smtClean="0"/>
              <a:t>th</a:t>
            </a:r>
            <a:r>
              <a:rPr lang="en-US" dirty="0" smtClean="0"/>
              <a:t> November and paused on 17</a:t>
            </a:r>
            <a:r>
              <a:rPr lang="en-US" baseline="30000" dirty="0" smtClean="0"/>
              <a:t>th</a:t>
            </a:r>
            <a:r>
              <a:rPr lang="en-US" dirty="0" smtClean="0"/>
              <a:t> November. Continued</a:t>
            </a:r>
            <a:r>
              <a:rPr lang="en-US" baseline="0" dirty="0" smtClean="0"/>
              <a:t> today. </a:t>
            </a:r>
          </a:p>
          <a:p>
            <a:r>
              <a:rPr lang="en-US" baseline="0" dirty="0" smtClean="0"/>
              <a:t>Remember to pause it during vacation or weekends.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3C63-69F1-462E-8FB0-D40360A998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09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3C63-69F1-462E-8FB0-D40360A9985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095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3C63-69F1-462E-8FB0-D40360A9985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4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uget.org/packages/JetBrains.Annotations" TargetMode="External"/><Relationship Id="rId13" Type="http://schemas.openxmlformats.org/officeDocument/2006/relationships/hyperlink" Target="https://www.jetbrains.com/resharper-cpp/documentation/RCPP2016_3_vs_2015.html" TargetMode="External"/><Relationship Id="rId3" Type="http://schemas.openxmlformats.org/officeDocument/2006/relationships/hyperlink" Target="https://www.jetbrains.com/resharper/plugins/" TargetMode="External"/><Relationship Id="rId7" Type="http://schemas.openxmlformats.org/officeDocument/2006/relationships/hyperlink" Target="https://www.jetbrains.com/help/resharper/Code_Analysis__Code_Annotations.html" TargetMode="External"/><Relationship Id="rId12" Type="http://schemas.openxmlformats.org/officeDocument/2006/relationships/hyperlink" Target="https://www.jetbrains.com/resharper/documentation/comparisonMatrix_R2017_2_vs2017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jetbrains.com/help/resharper/First_Steps.html" TargetMode="External"/><Relationship Id="rId11" Type="http://schemas.openxmlformats.org/officeDocument/2006/relationships/hyperlink" Target="https://www.jetbrains.com/resharper-cpp/documentation/docs/ReSharperCpp_DataSheet.pdf" TargetMode="External"/><Relationship Id="rId5" Type="http://schemas.openxmlformats.org/officeDocument/2006/relationships/hyperlink" Target="https://www.jetbrains.com/help/resharper/Getting_Started.html" TargetMode="External"/><Relationship Id="rId10" Type="http://schemas.openxmlformats.org/officeDocument/2006/relationships/hyperlink" Target="https://www.jetbrains.com/resharper/docs/ReSharper_DataSheet.pdf" TargetMode="External"/><Relationship Id="rId4" Type="http://schemas.openxmlformats.org/officeDocument/2006/relationships/hyperlink" Target="https://www.jetbrains.com/help/resharper/Introduction__Index.html" TargetMode="External"/><Relationship Id="rId9" Type="http://schemas.openxmlformats.org/officeDocument/2006/relationships/hyperlink" Target="https://www.jetbrains.com/resharper/docs/resharper_benefits.pdf" TargetMode="External"/><Relationship Id="rId14" Type="http://schemas.openxmlformats.org/officeDocument/2006/relationships/hyperlink" Target="https://www.jetbrains.com/resharper-cpp/documentation/resharper_cpp_vs_visual_assist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etbrains.com/dotne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playlist?list=PLQ176FUIyIUa7pt4QLvXsspND1q-S_Zrx" TargetMode="External"/><Relationship Id="rId5" Type="http://schemas.openxmlformats.org/officeDocument/2006/relationships/hyperlink" Target="https://www.jetbrains.com/resharper-cpp/documentation/documentation.html" TargetMode="External"/><Relationship Id="rId4" Type="http://schemas.openxmlformats.org/officeDocument/2006/relationships/hyperlink" Target="https://www.jetbrains.com/resharper/documentation/documentation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etbrains.com/resharper/buy/#edition=discounts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ReSharper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861412" cy="419653"/>
          </a:xfrm>
        </p:spPr>
        <p:txBody>
          <a:bodyPr>
            <a:noAutofit/>
          </a:bodyPr>
          <a:lstStyle/>
          <a:p>
            <a:r>
              <a:rPr lang="en-US" sz="2000" dirty="0" smtClean="0"/>
              <a:t>Improve your coding experience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ChabaCore</a:t>
            </a:r>
            <a:endParaRPr lang="en-US" dirty="0"/>
          </a:p>
          <a:p>
            <a:pPr lvl="1"/>
            <a:r>
              <a:rPr lang="en-US" dirty="0" smtClean="0"/>
              <a:t>Unused variables</a:t>
            </a:r>
          </a:p>
          <a:p>
            <a:pPr lvl="1"/>
            <a:r>
              <a:rPr lang="en-US" dirty="0" smtClean="0"/>
              <a:t>Not implemented private functions</a:t>
            </a:r>
          </a:p>
          <a:p>
            <a:pPr lvl="1"/>
            <a:r>
              <a:rPr lang="en-US" dirty="0" smtClean="0"/>
              <a:t>Hiding local declaration</a:t>
            </a:r>
          </a:p>
          <a:p>
            <a:pPr lvl="1"/>
            <a:r>
              <a:rPr lang="en-US" dirty="0" smtClean="0"/>
              <a:t>Incomplete switch statements or unhandled default case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SpatialAnalyzerSDK</a:t>
            </a:r>
            <a:endParaRPr lang="en-US" dirty="0" smtClean="0"/>
          </a:p>
          <a:p>
            <a:pPr lvl="1"/>
            <a:r>
              <a:rPr lang="en-US" dirty="0" smtClean="0"/>
              <a:t>Configure naming conventions</a:t>
            </a:r>
          </a:p>
          <a:p>
            <a:pPr lvl="1"/>
            <a:r>
              <a:rPr lang="en-US" dirty="0" smtClean="0"/>
              <a:t>Correct spelling mistakes</a:t>
            </a:r>
          </a:p>
          <a:p>
            <a:pPr lvl="1"/>
            <a:r>
              <a:rPr lang="en-US" dirty="0"/>
              <a:t>Unused includes</a:t>
            </a:r>
          </a:p>
          <a:p>
            <a:pPr lvl="1"/>
            <a:r>
              <a:rPr lang="en-GB" dirty="0" smtClean="0"/>
              <a:t>Develop </a:t>
            </a:r>
            <a:r>
              <a:rPr lang="en-GB" dirty="0"/>
              <a:t>an algorithm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85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like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5"/>
            <a:ext cx="8226854" cy="375149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Makes </a:t>
            </a:r>
            <a:r>
              <a:rPr lang="en-GB" dirty="0"/>
              <a:t>Microsoft Visual Studio a much better </a:t>
            </a:r>
            <a:r>
              <a:rPr lang="en-GB" dirty="0" smtClean="0"/>
              <a:t>IDE.</a:t>
            </a:r>
          </a:p>
          <a:p>
            <a:r>
              <a:rPr lang="en-GB" dirty="0" smtClean="0"/>
              <a:t>Improves your Code Quality and supports the latest language features.</a:t>
            </a:r>
          </a:p>
          <a:p>
            <a:r>
              <a:rPr lang="en-GB" dirty="0" smtClean="0"/>
              <a:t>Be more productive with Code Analysis, Refactoring, Code Style and Code Generation.</a:t>
            </a:r>
            <a:endParaRPr lang="en-GB" dirty="0"/>
          </a:p>
          <a:p>
            <a:r>
              <a:rPr lang="en-GB" dirty="0"/>
              <a:t>And if you getting </a:t>
            </a:r>
            <a:r>
              <a:rPr lang="en-US" dirty="0"/>
              <a:t>annoyed about several </a:t>
            </a:r>
            <a:r>
              <a:rPr lang="en-GB" dirty="0"/>
              <a:t>code analysis messages, while you develop an algorithm and </a:t>
            </a:r>
            <a:r>
              <a:rPr lang="en-US" dirty="0"/>
              <a:t>examine</a:t>
            </a:r>
            <a:r>
              <a:rPr lang="en-GB" dirty="0"/>
              <a:t> its behaviour, then just </a:t>
            </a:r>
            <a:r>
              <a:rPr lang="en-GB" dirty="0" smtClean="0"/>
              <a:t>pause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check for improvements later. </a:t>
            </a:r>
          </a:p>
          <a:p>
            <a:endParaRPr lang="en-GB" dirty="0" smtClean="0"/>
          </a:p>
          <a:p>
            <a:r>
              <a:rPr lang="en-GB" dirty="0" smtClean="0"/>
              <a:t>Extensible with </a:t>
            </a:r>
            <a:r>
              <a:rPr lang="en-US" dirty="0" smtClean="0">
                <a:hlinkClick r:id="rId3"/>
              </a:rPr>
              <a:t>ReSharper Plugins</a:t>
            </a:r>
            <a:r>
              <a:rPr lang="en-US" dirty="0" smtClean="0"/>
              <a:t> like spell checking.</a:t>
            </a:r>
          </a:p>
          <a:p>
            <a:r>
              <a:rPr lang="en-US" dirty="0" smtClean="0"/>
              <a:t>Various </a:t>
            </a:r>
            <a:r>
              <a:rPr lang="en-US" dirty="0"/>
              <a:t>customizable </a:t>
            </a:r>
            <a:r>
              <a:rPr lang="en-US" dirty="0" smtClean="0"/>
              <a:t>settings for shortcuts, code style and code analysis.</a:t>
            </a:r>
          </a:p>
          <a:p>
            <a:r>
              <a:rPr lang="en-US" dirty="0" smtClean="0"/>
              <a:t>Not required for the other team members and supports </a:t>
            </a:r>
            <a:r>
              <a:rPr lang="en-US" dirty="0"/>
              <a:t>team wide </a:t>
            </a:r>
            <a:r>
              <a:rPr lang="en-US" dirty="0" smtClean="0"/>
              <a:t>configuration settings.</a:t>
            </a:r>
          </a:p>
          <a:p>
            <a:endParaRPr lang="en-US" dirty="0" smtClean="0"/>
          </a:p>
          <a:p>
            <a:r>
              <a:rPr lang="en-US" dirty="0"/>
              <a:t>Detailed </a:t>
            </a:r>
            <a:r>
              <a:rPr lang="en-US" dirty="0" smtClean="0">
                <a:hlinkClick r:id="rId4"/>
              </a:rPr>
              <a:t>documentation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>
                <a:hlinkClick r:id="rId5"/>
              </a:rPr>
              <a:t>tutorials</a:t>
            </a:r>
            <a:r>
              <a:rPr lang="en-US" dirty="0" smtClean="0"/>
              <a:t> with introduction about </a:t>
            </a:r>
            <a:r>
              <a:rPr lang="en-US" dirty="0" smtClean="0">
                <a:hlinkClick r:id="rId6"/>
              </a:rPr>
              <a:t>first steps</a:t>
            </a:r>
            <a:r>
              <a:rPr lang="en-US" dirty="0"/>
              <a:t> </a:t>
            </a:r>
            <a:r>
              <a:rPr lang="en-US" dirty="0" smtClean="0"/>
              <a:t>in ReSharper.</a:t>
            </a:r>
          </a:p>
          <a:p>
            <a:r>
              <a:rPr lang="en-GB" dirty="0" smtClean="0"/>
              <a:t>Using </a:t>
            </a:r>
            <a:r>
              <a:rPr lang="en-GB" dirty="0" smtClean="0">
                <a:hlinkClick r:id="rId7"/>
              </a:rPr>
              <a:t>annotations</a:t>
            </a:r>
            <a:r>
              <a:rPr lang="en-GB" dirty="0" smtClean="0"/>
              <a:t> </a:t>
            </a:r>
            <a:r>
              <a:rPr lang="en-GB" dirty="0"/>
              <a:t>to </a:t>
            </a:r>
            <a:r>
              <a:rPr lang="en-GB" dirty="0" smtClean="0"/>
              <a:t>refine </a:t>
            </a:r>
            <a:r>
              <a:rPr lang="en-GB" dirty="0"/>
              <a:t>Code </a:t>
            </a:r>
            <a:r>
              <a:rPr lang="en-GB" dirty="0" smtClean="0"/>
              <a:t>Analysis (</a:t>
            </a:r>
            <a:r>
              <a:rPr lang="en-US" dirty="0" smtClean="0"/>
              <a:t>requires </a:t>
            </a:r>
            <a:r>
              <a:rPr lang="en-GB" dirty="0" err="1" smtClean="0">
                <a:hlinkClick r:id="rId8"/>
              </a:rPr>
              <a:t>JetBrains.Annotations</a:t>
            </a:r>
            <a:r>
              <a:rPr lang="en-GB" dirty="0" smtClean="0">
                <a:hlinkClick r:id="rId8"/>
              </a:rPr>
              <a:t> Package</a:t>
            </a:r>
            <a:r>
              <a:rPr lang="en-GB" dirty="0" smtClean="0"/>
              <a:t>).</a:t>
            </a:r>
          </a:p>
          <a:p>
            <a:endParaRPr lang="en-GB" dirty="0"/>
          </a:p>
          <a:p>
            <a:r>
              <a:rPr lang="en-US" dirty="0" smtClean="0"/>
              <a:t>More </a:t>
            </a:r>
            <a:r>
              <a:rPr lang="en-GB" dirty="0" err="1" smtClean="0">
                <a:hlinkClick r:id="rId9"/>
              </a:rPr>
              <a:t>ReSharper</a:t>
            </a:r>
            <a:r>
              <a:rPr lang="en-GB" dirty="0" smtClean="0">
                <a:hlinkClick r:id="rId9"/>
              </a:rPr>
              <a:t> Benefits</a:t>
            </a:r>
            <a:r>
              <a:rPr lang="en-GB" dirty="0" smtClean="0"/>
              <a:t>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974774"/>
              </p:ext>
            </p:extLst>
          </p:nvPr>
        </p:nvGraphicFramePr>
        <p:xfrm>
          <a:off x="1047774" y="4619167"/>
          <a:ext cx="7639026" cy="1219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19513">
                  <a:extLst>
                    <a:ext uri="{9D8B030D-6E8A-4147-A177-3AD203B41FA5}">
                      <a16:colId xmlns:a16="http://schemas.microsoft.com/office/drawing/2014/main" val="1965020794"/>
                    </a:ext>
                  </a:extLst>
                </a:gridCol>
                <a:gridCol w="3819513">
                  <a:extLst>
                    <a:ext uri="{9D8B030D-6E8A-4147-A177-3AD203B41FA5}">
                      <a16:colId xmlns:a16="http://schemas.microsoft.com/office/drawing/2014/main" val="2370962324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C#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C++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382978"/>
                  </a:ext>
                </a:extLst>
              </a:tr>
              <a:tr h="2534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hlinkClick r:id="rId10"/>
                        </a:rPr>
                        <a:t>ReSharper</a:t>
                      </a:r>
                      <a:r>
                        <a:rPr lang="en-GB" sz="1400" dirty="0" smtClean="0">
                          <a:hlinkClick r:id="rId10"/>
                        </a:rPr>
                        <a:t> Data Sheet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hlinkClick r:id="rId11"/>
                        </a:rPr>
                        <a:t>ReSharper</a:t>
                      </a:r>
                      <a:r>
                        <a:rPr lang="en-GB" sz="1400" dirty="0" smtClean="0">
                          <a:hlinkClick r:id="rId11"/>
                        </a:rPr>
                        <a:t> C++ Data Sheet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417213"/>
                  </a:ext>
                </a:extLst>
              </a:tr>
              <a:tr h="2534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hlinkClick r:id="rId12"/>
                        </a:rPr>
                        <a:t>ReSharper</a:t>
                      </a:r>
                      <a:r>
                        <a:rPr lang="en-GB" sz="1400" dirty="0" smtClean="0">
                          <a:hlinkClick r:id="rId12"/>
                        </a:rPr>
                        <a:t> 2017.2 vs. Visual Studio 2017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hlinkClick r:id="rId13"/>
                        </a:rPr>
                        <a:t>ReSharper</a:t>
                      </a:r>
                      <a:r>
                        <a:rPr lang="en-GB" sz="1400" dirty="0" smtClean="0">
                          <a:hlinkClick r:id="rId13"/>
                        </a:rPr>
                        <a:t> C++ 2016.3 vs. Visual Studio 2015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2483130"/>
                  </a:ext>
                </a:extLst>
              </a:tr>
              <a:tr h="2534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hlinkClick r:id="rId14"/>
                        </a:rPr>
                        <a:t>ReSharper</a:t>
                      </a:r>
                      <a:r>
                        <a:rPr lang="en-GB" sz="1400" dirty="0" smtClean="0">
                          <a:hlinkClick r:id="rId14"/>
                        </a:rPr>
                        <a:t> C++ vs. Visual Assist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823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60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Have a deeper look on ReSharper </a:t>
            </a:r>
            <a:r>
              <a:rPr lang="en-US" dirty="0" smtClean="0"/>
              <a:t>Ultimate</a:t>
            </a:r>
          </a:p>
          <a:p>
            <a:pPr lvl="1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://www.jetbrains.com/dotnet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Try out what effort </a:t>
            </a:r>
            <a:r>
              <a:rPr lang="en-US" dirty="0"/>
              <a:t>you have </a:t>
            </a:r>
            <a:r>
              <a:rPr lang="en-US" dirty="0" smtClean="0"/>
              <a:t>using this software</a:t>
            </a:r>
          </a:p>
          <a:p>
            <a:pPr lvl="1"/>
            <a:r>
              <a:rPr lang="en-US" dirty="0" smtClean="0"/>
              <a:t>The 30-days trial period can be paused and resumed later.</a:t>
            </a:r>
          </a:p>
          <a:p>
            <a:endParaRPr lang="en-US" dirty="0" smtClean="0"/>
          </a:p>
          <a:p>
            <a:r>
              <a:rPr lang="en-US" dirty="0" smtClean="0"/>
              <a:t>Take some time to learn more about </a:t>
            </a:r>
            <a:r>
              <a:rPr lang="en-US" dirty="0"/>
              <a:t>ReSharper</a:t>
            </a:r>
            <a:endParaRPr lang="en-US" dirty="0" smtClean="0"/>
          </a:p>
          <a:p>
            <a:pPr lvl="1"/>
            <a:r>
              <a:rPr lang="en-US" dirty="0" smtClean="0"/>
              <a:t>Understand why it suggests improvements for your code.</a:t>
            </a:r>
          </a:p>
          <a:p>
            <a:pPr lvl="1"/>
            <a:r>
              <a:rPr lang="en-US" dirty="0" smtClean="0"/>
              <a:t>Visit the Features and Documentations for </a:t>
            </a:r>
            <a:r>
              <a:rPr lang="en-US" dirty="0" smtClean="0">
                <a:hlinkClick r:id="rId4"/>
              </a:rPr>
              <a:t>C#</a:t>
            </a:r>
            <a:r>
              <a:rPr lang="en-US" dirty="0" smtClean="0"/>
              <a:t> and </a:t>
            </a:r>
            <a:r>
              <a:rPr lang="en-US" dirty="0" smtClean="0">
                <a:hlinkClick r:id="rId5"/>
              </a:rPr>
              <a:t>C++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See </a:t>
            </a:r>
            <a:r>
              <a:rPr lang="en-US" dirty="0"/>
              <a:t>some video tutorials of </a:t>
            </a:r>
            <a:r>
              <a:rPr lang="en-US" dirty="0">
                <a:hlinkClick r:id="rId6"/>
              </a:rPr>
              <a:t>JetBrains .NET </a:t>
            </a:r>
            <a:r>
              <a:rPr lang="en-US" dirty="0" smtClean="0">
                <a:hlinkClick r:id="rId6"/>
              </a:rPr>
              <a:t>Tools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 it in your daily coding project for some time, then pause the license evaluation and check if you miss some features.</a:t>
            </a:r>
          </a:p>
          <a:p>
            <a:endParaRPr lang="en-US" dirty="0" smtClean="0"/>
          </a:p>
          <a:p>
            <a:r>
              <a:rPr lang="en-US" dirty="0" smtClean="0"/>
              <a:t>Get in contact with </a:t>
            </a:r>
            <a:r>
              <a:rPr lang="en-GB" dirty="0" smtClean="0"/>
              <a:t>Hiba </a:t>
            </a:r>
            <a:r>
              <a:rPr lang="en-GB" dirty="0" err="1" smtClean="0"/>
              <a:t>Gerster</a:t>
            </a:r>
            <a:r>
              <a:rPr lang="en-GB" dirty="0" smtClean="0"/>
              <a:t> or </a:t>
            </a:r>
            <a:r>
              <a:rPr lang="en-GB" dirty="0" err="1" smtClean="0"/>
              <a:t>Chafik</a:t>
            </a:r>
            <a:r>
              <a:rPr lang="en-GB" dirty="0" smtClean="0"/>
              <a:t> El </a:t>
            </a:r>
            <a:r>
              <a:rPr lang="en-GB" dirty="0" err="1" smtClean="0"/>
              <a:t>Chazouani</a:t>
            </a:r>
            <a:r>
              <a:rPr lang="en-GB" dirty="0" smtClean="0"/>
              <a:t> from CERN procurement, </a:t>
            </a:r>
            <a:r>
              <a:rPr lang="en-GB" dirty="0"/>
              <a:t>to get an offer and be able to make a </a:t>
            </a:r>
            <a:r>
              <a:rPr lang="en-GB" dirty="0" smtClean="0"/>
              <a:t>DAI.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04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Enjoy a new coding experience!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195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ReSharper?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9946" y="1264645"/>
            <a:ext cx="8226854" cy="47965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Visual Studio Extension </a:t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dirty="0" err="1"/>
              <a:t>JetBrains</a:t>
            </a:r>
            <a:r>
              <a:rPr lang="en-US" dirty="0"/>
              <a:t> </a:t>
            </a:r>
            <a:r>
              <a:rPr lang="en-US" dirty="0" err="1"/>
              <a:t>s.r.o</a:t>
            </a:r>
            <a:r>
              <a:rPr lang="en-US" dirty="0"/>
              <a:t>., registered in Prague, Czech </a:t>
            </a:r>
            <a:r>
              <a:rPr lang="en-US" dirty="0" smtClean="0"/>
              <a:t>Republic</a:t>
            </a:r>
          </a:p>
          <a:p>
            <a:endParaRPr lang="en-US" dirty="0" smtClean="0"/>
          </a:p>
          <a:p>
            <a:r>
              <a:rPr lang="en-US" dirty="0" smtClean="0"/>
              <a:t>Supports latest languages and standards of .NET and C++</a:t>
            </a:r>
          </a:p>
          <a:p>
            <a:r>
              <a:rPr lang="en-GB" dirty="0" smtClean="0"/>
              <a:t>Full </a:t>
            </a:r>
            <a:r>
              <a:rPr lang="en-GB" dirty="0"/>
              <a:t>integration with Visual </a:t>
            </a:r>
            <a:r>
              <a:rPr lang="en-GB" dirty="0" smtClean="0"/>
              <a:t>Studio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Powerful coding tools</a:t>
            </a:r>
          </a:p>
          <a:p>
            <a:pPr lvl="1"/>
            <a:r>
              <a:rPr lang="en-GB" dirty="0"/>
              <a:t>Advocates best development and design practices</a:t>
            </a:r>
          </a:p>
          <a:p>
            <a:pPr lvl="1"/>
            <a:r>
              <a:rPr lang="en-GB" dirty="0"/>
              <a:t>Code quality and solution-wide </a:t>
            </a:r>
            <a:r>
              <a:rPr lang="en-GB" dirty="0" smtClean="0"/>
              <a:t>analysis</a:t>
            </a:r>
          </a:p>
          <a:p>
            <a:pPr lvl="1"/>
            <a:r>
              <a:rPr lang="en-US" dirty="0" smtClean="0"/>
              <a:t>Provides </a:t>
            </a:r>
            <a:r>
              <a:rPr lang="en-US" dirty="0"/>
              <a:t>multiple automated quick-fixes</a:t>
            </a:r>
          </a:p>
          <a:p>
            <a:pPr lvl="1"/>
            <a:r>
              <a:rPr lang="en-US" dirty="0" smtClean="0"/>
              <a:t>Solution-wide </a:t>
            </a:r>
            <a:r>
              <a:rPr lang="en-US" dirty="0"/>
              <a:t>automated </a:t>
            </a:r>
            <a:r>
              <a:rPr lang="en-US" dirty="0" smtClean="0"/>
              <a:t>refactoring</a:t>
            </a:r>
          </a:p>
          <a:p>
            <a:pPr lvl="1"/>
            <a:r>
              <a:rPr lang="en-US" dirty="0"/>
              <a:t>Code generation and templates</a:t>
            </a:r>
          </a:p>
          <a:p>
            <a:pPr lvl="1"/>
            <a:r>
              <a:rPr lang="en-US" dirty="0" smtClean="0"/>
              <a:t>Navigation </a:t>
            </a:r>
            <a:r>
              <a:rPr lang="en-US" dirty="0"/>
              <a:t>and </a:t>
            </a:r>
            <a:r>
              <a:rPr lang="en-US" dirty="0" smtClean="0"/>
              <a:t>search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8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Features for C# and C++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numCol="1">
            <a:normAutofit fontScale="85000" lnSpcReduction="20000"/>
          </a:bodyPr>
          <a:lstStyle/>
          <a:p>
            <a:r>
              <a:rPr lang="en-US" dirty="0"/>
              <a:t>Analyze and improve code quality</a:t>
            </a:r>
          </a:p>
          <a:p>
            <a:r>
              <a:rPr lang="en-US" dirty="0" smtClean="0"/>
              <a:t>Eliminate </a:t>
            </a:r>
            <a:r>
              <a:rPr lang="en-US" dirty="0"/>
              <a:t>errors and code </a:t>
            </a:r>
            <a:r>
              <a:rPr lang="en-US" dirty="0" smtClean="0"/>
              <a:t>smells</a:t>
            </a:r>
          </a:p>
          <a:p>
            <a:endParaRPr lang="en-US" dirty="0"/>
          </a:p>
          <a:p>
            <a:r>
              <a:rPr lang="en-US" dirty="0"/>
              <a:t>Refactor and transform code</a:t>
            </a:r>
          </a:p>
          <a:p>
            <a:r>
              <a:rPr lang="en-US" dirty="0"/>
              <a:t>Generate common </a:t>
            </a:r>
            <a:r>
              <a:rPr lang="en-US" dirty="0" smtClean="0"/>
              <a:t>code</a:t>
            </a:r>
          </a:p>
          <a:p>
            <a:endParaRPr lang="en-US" dirty="0" smtClean="0"/>
          </a:p>
          <a:p>
            <a:r>
              <a:rPr lang="en-US" dirty="0"/>
              <a:t>Consistent code style</a:t>
            </a:r>
          </a:p>
          <a:p>
            <a:r>
              <a:rPr lang="en-US" dirty="0" smtClean="0"/>
              <a:t>Comply </a:t>
            </a:r>
            <a:r>
              <a:rPr lang="en-US" dirty="0"/>
              <a:t>with coding </a:t>
            </a:r>
            <a:r>
              <a:rPr lang="en-US" dirty="0" smtClean="0"/>
              <a:t>standards</a:t>
            </a:r>
          </a:p>
          <a:p>
            <a:endParaRPr lang="en-US" dirty="0" smtClean="0"/>
          </a:p>
          <a:p>
            <a:r>
              <a:rPr lang="en-US" dirty="0"/>
              <a:t>Find usages and navigate code</a:t>
            </a:r>
          </a:p>
          <a:p>
            <a:r>
              <a:rPr lang="en-US" dirty="0"/>
              <a:t>Run and manage unit </a:t>
            </a:r>
            <a:r>
              <a:rPr lang="en-US" dirty="0" smtClean="0"/>
              <a:t>tests</a:t>
            </a:r>
          </a:p>
          <a:p>
            <a:endParaRPr lang="en-US" dirty="0"/>
          </a:p>
          <a:p>
            <a:r>
              <a:rPr lang="en-US" dirty="0" smtClean="0"/>
              <a:t>C</a:t>
            </a:r>
            <a:r>
              <a:rPr lang="en-US" dirty="0"/>
              <a:t># 7.0 support</a:t>
            </a:r>
          </a:p>
          <a:p>
            <a:r>
              <a:rPr lang="en-GB" dirty="0" smtClean="0"/>
              <a:t>C</a:t>
            </a:r>
            <a:r>
              <a:rPr lang="en-GB" dirty="0"/>
              <a:t>++11 and C++17 </a:t>
            </a:r>
            <a:r>
              <a:rPr lang="en-GB" dirty="0" smtClean="0"/>
              <a:t>features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7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Code </a:t>
            </a:r>
            <a:r>
              <a:rPr lang="en-GB" dirty="0" smtClean="0"/>
              <a:t>analysis example: use '</a:t>
            </a:r>
            <a:r>
              <a:rPr lang="en-GB" dirty="0" err="1" smtClean="0"/>
              <a:t>var</a:t>
            </a:r>
            <a:r>
              <a:rPr lang="en-GB" dirty="0"/>
              <a:t>' </a:t>
            </a:r>
            <a:r>
              <a:rPr lang="en-GB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055A0"/>
              </a:buClr>
            </a:pPr>
            <a:r>
              <a:rPr lang="en-US" dirty="0">
                <a:solidFill>
                  <a:srgbClr val="0055A0"/>
                </a:solidFill>
              </a:rPr>
              <a:t>Code analysis suggest me to use the </a:t>
            </a:r>
            <a:r>
              <a:rPr lang="en-US" dirty="0" err="1">
                <a:solidFill>
                  <a:srgbClr val="0055A0"/>
                </a:solidFill>
              </a:rPr>
              <a:t>var</a:t>
            </a:r>
            <a:r>
              <a:rPr lang="en-US" dirty="0">
                <a:solidFill>
                  <a:srgbClr val="0055A0"/>
                </a:solidFill>
              </a:rPr>
              <a:t> </a:t>
            </a:r>
            <a:r>
              <a:rPr lang="en-US" dirty="0" smtClean="0">
                <a:solidFill>
                  <a:srgbClr val="0055A0"/>
                </a:solidFill>
              </a:rPr>
              <a:t>keyword:</a:t>
            </a:r>
            <a:endParaRPr lang="en-US" dirty="0">
              <a:solidFill>
                <a:srgbClr val="0055A0"/>
              </a:solidFill>
            </a:endParaRPr>
          </a:p>
          <a:p>
            <a:pPr marL="635508" lvl="2" indent="0">
              <a:buNone/>
            </a:pP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folder =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Consolas" panose="020B0609020204030204" pitchFamily="49" charset="0"/>
              </a:rPr>
              <a:t>DirectoryInfo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dirty="0" smtClean="0">
              <a:solidFill>
                <a:srgbClr val="0055A0"/>
              </a:solidFill>
            </a:endParaRPr>
          </a:p>
          <a:p>
            <a:r>
              <a:rPr lang="en-US" dirty="0" smtClean="0">
                <a:solidFill>
                  <a:srgbClr val="0055A0"/>
                </a:solidFill>
              </a:rPr>
              <a:t>But </a:t>
            </a:r>
            <a:r>
              <a:rPr lang="en-US" dirty="0">
                <a:solidFill>
                  <a:srgbClr val="0055A0"/>
                </a:solidFill>
              </a:rPr>
              <a:t>I like explicit </a:t>
            </a:r>
            <a:r>
              <a:rPr lang="en-US" dirty="0" smtClean="0">
                <a:solidFill>
                  <a:srgbClr val="0055A0"/>
                </a:solidFill>
              </a:rPr>
              <a:t>types:</a:t>
            </a:r>
            <a:endParaRPr lang="en-US" dirty="0">
              <a:solidFill>
                <a:srgbClr val="0055A0"/>
              </a:solidFill>
            </a:endParaRPr>
          </a:p>
          <a:p>
            <a:pPr marL="635508" lvl="2" indent="0">
              <a:buNone/>
            </a:pPr>
            <a:r>
              <a:rPr lang="en-US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DirectoryInfo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folder =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Consolas" panose="020B0609020204030204" pitchFamily="49" charset="0"/>
              </a:rPr>
              <a:t>DirectoryInfo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en-US" dirty="0"/>
          </a:p>
          <a:p>
            <a:pPr marL="36576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6491" t="37552" r="74808" b="44227"/>
          <a:stretch/>
        </p:blipFill>
        <p:spPr>
          <a:xfrm>
            <a:off x="457200" y="3487175"/>
            <a:ext cx="8229600" cy="250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50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Improve code development in C# and C++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r>
              <a:rPr lang="en-US" dirty="0" smtClean="0"/>
              <a:t>Quality analysis</a:t>
            </a:r>
          </a:p>
          <a:p>
            <a:pPr lvl="1"/>
            <a:r>
              <a:rPr lang="en-US" dirty="0" smtClean="0"/>
              <a:t>Quick-fixes for code issues</a:t>
            </a:r>
          </a:p>
          <a:p>
            <a:pPr lvl="1"/>
            <a:r>
              <a:rPr lang="en-US" dirty="0" smtClean="0"/>
              <a:t>Solution-wide inspections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Context sensitive coding assistance</a:t>
            </a:r>
            <a:endParaRPr lang="en-US" dirty="0"/>
          </a:p>
          <a:p>
            <a:pPr lvl="1"/>
            <a:r>
              <a:rPr lang="en-US" dirty="0" smtClean="0"/>
              <a:t>Smart completion, importing namespaces</a:t>
            </a:r>
          </a:p>
          <a:p>
            <a:pPr lvl="1"/>
            <a:r>
              <a:rPr lang="en-US" dirty="0" smtClean="0"/>
              <a:t>Live and Surround templates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Consistent code style</a:t>
            </a:r>
          </a:p>
          <a:p>
            <a:pPr lvl="1"/>
            <a:r>
              <a:rPr lang="en-US" dirty="0" smtClean="0"/>
              <a:t>Code formatting and cleanup</a:t>
            </a:r>
          </a:p>
          <a:p>
            <a:pPr lvl="1"/>
            <a:r>
              <a:rPr lang="en-US" dirty="0" smtClean="0"/>
              <a:t>Removing code redundancies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Refactoring</a:t>
            </a:r>
          </a:p>
          <a:p>
            <a:pPr lvl="1"/>
            <a:r>
              <a:rPr lang="en-US" dirty="0" smtClean="0"/>
              <a:t>Change Signature</a:t>
            </a:r>
          </a:p>
          <a:p>
            <a:pPr lvl="1"/>
            <a:r>
              <a:rPr lang="en-US" dirty="0" smtClean="0"/>
              <a:t>Extract classes, interfaces or methods</a:t>
            </a:r>
          </a:p>
          <a:p>
            <a:pPr lvl="1"/>
            <a:r>
              <a:rPr lang="en-US" dirty="0" smtClean="0"/>
              <a:t>Introduce field or variable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Generation</a:t>
            </a:r>
          </a:p>
          <a:p>
            <a:pPr lvl="1"/>
            <a:r>
              <a:rPr lang="en-US" dirty="0" smtClean="0"/>
              <a:t>Constructors, Properties, Methods</a:t>
            </a:r>
          </a:p>
          <a:p>
            <a:pPr lvl="1"/>
            <a:r>
              <a:rPr lang="en-US" dirty="0" smtClean="0"/>
              <a:t>Formatting and Equality Members</a:t>
            </a:r>
          </a:p>
          <a:p>
            <a:pPr lvl="1"/>
            <a:r>
              <a:rPr lang="en-US" dirty="0" smtClean="0"/>
              <a:t>Implement/Override Methods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Navigation and Inspection</a:t>
            </a:r>
          </a:p>
          <a:p>
            <a:pPr lvl="1"/>
            <a:r>
              <a:rPr lang="en-US" dirty="0" smtClean="0"/>
              <a:t>Go to classes, methods or last edit location</a:t>
            </a:r>
          </a:p>
          <a:p>
            <a:pPr lvl="1"/>
            <a:r>
              <a:rPr lang="en-US" dirty="0" smtClean="0"/>
              <a:t>Find usages and references</a:t>
            </a:r>
          </a:p>
          <a:p>
            <a:pPr lvl="1"/>
            <a:r>
              <a:rPr lang="en-US" dirty="0" smtClean="0"/>
              <a:t>Type hierarchy, stack trace explorer, bookmarks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Unit test runner</a:t>
            </a:r>
          </a:p>
          <a:p>
            <a:pPr lvl="1"/>
            <a:r>
              <a:rPr lang="en-GB" dirty="0" smtClean="0"/>
              <a:t>Running and debugging unit tests</a:t>
            </a:r>
          </a:p>
          <a:p>
            <a:pPr lvl="1"/>
            <a:r>
              <a:rPr lang="en-GB" dirty="0" smtClean="0"/>
              <a:t>Analysing code coverage</a:t>
            </a:r>
          </a:p>
          <a:p>
            <a:pPr lvl="1"/>
            <a:r>
              <a:rPr lang="en-GB" dirty="0" smtClean="0"/>
              <a:t>Profiling and Monitoring memory usage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Internationalization </a:t>
            </a:r>
          </a:p>
          <a:p>
            <a:pPr lvl="1"/>
            <a:r>
              <a:rPr lang="en-US" dirty="0" smtClean="0"/>
              <a:t>Highlighting localizable strings</a:t>
            </a:r>
          </a:p>
          <a:p>
            <a:pPr lvl="1"/>
            <a:r>
              <a:rPr lang="en-GB" dirty="0" smtClean="0"/>
              <a:t>Moving strings to resource files</a:t>
            </a:r>
          </a:p>
          <a:p>
            <a:pPr lvl="1"/>
            <a:r>
              <a:rPr lang="en-GB" dirty="0" smtClean="0"/>
              <a:t>Refactor, Inspect, Navigate resource files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Additional support</a:t>
            </a:r>
          </a:p>
          <a:p>
            <a:pPr lvl="1"/>
            <a:r>
              <a:rPr lang="en-US" dirty="0" smtClean="0"/>
              <a:t>Customizable Templates</a:t>
            </a:r>
            <a:endParaRPr lang="en-GB" dirty="0" smtClean="0"/>
          </a:p>
          <a:p>
            <a:pPr lvl="1"/>
            <a:r>
              <a:rPr lang="en-US" dirty="0" smtClean="0"/>
              <a:t>XAML editing tools</a:t>
            </a:r>
          </a:p>
          <a:p>
            <a:pPr lvl="1"/>
            <a:r>
              <a:rPr lang="en-GB" dirty="0" smtClean="0"/>
              <a:t>ASP.NET, </a:t>
            </a:r>
            <a:r>
              <a:rPr lang="en-US" dirty="0" smtClean="0"/>
              <a:t>JavaScript and </a:t>
            </a:r>
            <a:r>
              <a:rPr lang="en-US" dirty="0" err="1" smtClean="0"/>
              <a:t>TypeScript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46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ReSharper Ultimate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A set of .NET tools and </a:t>
            </a:r>
            <a:r>
              <a:rPr lang="en-GB" dirty="0" err="1"/>
              <a:t>ReSharper</a:t>
            </a:r>
            <a:r>
              <a:rPr lang="en-GB" dirty="0"/>
              <a:t> C++ in one </a:t>
            </a:r>
            <a:r>
              <a:rPr lang="en-GB" dirty="0" smtClean="0"/>
              <a:t>license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439688"/>
              </p:ext>
            </p:extLst>
          </p:nvPr>
        </p:nvGraphicFramePr>
        <p:xfrm>
          <a:off x="457200" y="2188384"/>
          <a:ext cx="8229600" cy="3343637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792776">
                  <a:extLst>
                    <a:ext uri="{9D8B030D-6E8A-4147-A177-3AD203B41FA5}">
                      <a16:colId xmlns:a16="http://schemas.microsoft.com/office/drawing/2014/main" val="2051738107"/>
                    </a:ext>
                  </a:extLst>
                </a:gridCol>
                <a:gridCol w="5436824">
                  <a:extLst>
                    <a:ext uri="{9D8B030D-6E8A-4147-A177-3AD203B41FA5}">
                      <a16:colId xmlns:a16="http://schemas.microsoft.com/office/drawing/2014/main" val="1625408573"/>
                    </a:ext>
                  </a:extLst>
                </a:gridCol>
              </a:tblGrid>
              <a:tr h="475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ReSharper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for </a:t>
                      </a:r>
                      <a:r>
                        <a:rPr lang="en-US" sz="2400" dirty="0">
                          <a:effectLst/>
                        </a:rPr>
                        <a:t>.NET developers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8243105"/>
                  </a:ext>
                </a:extLst>
              </a:tr>
              <a:tr h="475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ReSharper C++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for </a:t>
                      </a:r>
                      <a:r>
                        <a:rPr lang="en-US" sz="2400" dirty="0">
                          <a:effectLst/>
                        </a:rPr>
                        <a:t>C++ developers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6876585"/>
                  </a:ext>
                </a:extLst>
              </a:tr>
              <a:tr h="475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2008367"/>
                  </a:ext>
                </a:extLst>
              </a:tr>
              <a:tr h="475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dotTrace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.NET performance profiler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4999993"/>
                  </a:ext>
                </a:extLst>
              </a:tr>
              <a:tr h="475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dotCover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.NET unit test runner and code coverage tool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8183350"/>
                  </a:ext>
                </a:extLst>
              </a:tr>
              <a:tr h="475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dotMemory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.NET memory profiler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3208882"/>
                  </a:ext>
                </a:extLst>
              </a:tr>
              <a:tr h="475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dotPeek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.NET </a:t>
                      </a:r>
                      <a:r>
                        <a:rPr lang="en-US" sz="2000" dirty="0" err="1">
                          <a:effectLst/>
                        </a:rPr>
                        <a:t>decompiler</a:t>
                      </a:r>
                      <a:r>
                        <a:rPr lang="en-US" sz="2000" dirty="0">
                          <a:effectLst/>
                        </a:rPr>
                        <a:t> &amp; assembly browser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5168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52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License Subscriptions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Commercial yearly licenses per user</a:t>
            </a:r>
          </a:p>
          <a:p>
            <a:endParaRPr lang="en-GB" dirty="0" smtClean="0"/>
          </a:p>
          <a:p>
            <a:r>
              <a:rPr lang="en-GB" dirty="0" err="1" smtClean="0"/>
              <a:t>ReSharper</a:t>
            </a:r>
            <a:r>
              <a:rPr lang="en-GB" dirty="0" smtClean="0"/>
              <a:t> </a:t>
            </a:r>
            <a:r>
              <a:rPr lang="en-GB" dirty="0"/>
              <a:t>C</a:t>
            </a:r>
            <a:r>
              <a:rPr lang="en-GB" dirty="0" smtClean="0"/>
              <a:t>++		€ 199.00 in 1</a:t>
            </a:r>
            <a:r>
              <a:rPr lang="en-GB" baseline="30000" dirty="0" smtClean="0"/>
              <a:t>st</a:t>
            </a:r>
            <a:r>
              <a:rPr lang="en-GB" dirty="0" smtClean="0"/>
              <a:t> year</a:t>
            </a:r>
            <a:endParaRPr lang="en-GB" dirty="0"/>
          </a:p>
          <a:p>
            <a:r>
              <a:rPr lang="en-US" dirty="0" smtClean="0"/>
              <a:t>ReSharper		€ 299.00 in 1</a:t>
            </a:r>
            <a:r>
              <a:rPr lang="en-US" baseline="30000" dirty="0" smtClean="0"/>
              <a:t>st</a:t>
            </a:r>
            <a:r>
              <a:rPr lang="en-US" dirty="0" smtClean="0"/>
              <a:t> year</a:t>
            </a:r>
          </a:p>
          <a:p>
            <a:endParaRPr lang="en-US" dirty="0" smtClean="0"/>
          </a:p>
          <a:p>
            <a:r>
              <a:rPr lang="en-GB" dirty="0" err="1" smtClean="0"/>
              <a:t>ReSharper</a:t>
            </a:r>
            <a:r>
              <a:rPr lang="en-GB" dirty="0" smtClean="0"/>
              <a:t> Ultimate	€ 399.00 in 1</a:t>
            </a:r>
            <a:r>
              <a:rPr lang="en-GB" baseline="30000" dirty="0" smtClean="0"/>
              <a:t>st</a:t>
            </a:r>
            <a:r>
              <a:rPr lang="en-GB" dirty="0" smtClean="0"/>
              <a:t> year</a:t>
            </a:r>
          </a:p>
          <a:p>
            <a:pPr lvl="1"/>
            <a:r>
              <a:rPr lang="en-GB" dirty="0" err="1"/>
              <a:t>R</a:t>
            </a:r>
            <a:r>
              <a:rPr lang="en-GB" dirty="0" err="1" smtClean="0"/>
              <a:t>eSharper</a:t>
            </a:r>
            <a:r>
              <a:rPr lang="en-GB" dirty="0" smtClean="0"/>
              <a:t>, </a:t>
            </a:r>
            <a:r>
              <a:rPr lang="en-GB" dirty="0" err="1" smtClean="0"/>
              <a:t>ReSharper</a:t>
            </a:r>
            <a:r>
              <a:rPr lang="en-GB" dirty="0" smtClean="0"/>
              <a:t> </a:t>
            </a:r>
            <a:r>
              <a:rPr lang="en-GB" dirty="0"/>
              <a:t>C</a:t>
            </a:r>
            <a:r>
              <a:rPr lang="en-GB" dirty="0" smtClean="0"/>
              <a:t>++, </a:t>
            </a:r>
            <a:r>
              <a:rPr lang="en-GB" dirty="0" err="1" smtClean="0"/>
              <a:t>dotTrace</a:t>
            </a:r>
            <a:r>
              <a:rPr lang="en-GB" dirty="0" smtClean="0"/>
              <a:t>, </a:t>
            </a:r>
            <a:r>
              <a:rPr lang="en-GB" dirty="0" err="1" smtClean="0"/>
              <a:t>dotMemory</a:t>
            </a:r>
            <a:r>
              <a:rPr lang="en-GB" dirty="0" smtClean="0"/>
              <a:t>, </a:t>
            </a:r>
            <a:r>
              <a:rPr lang="en-GB" dirty="0" err="1" smtClean="0"/>
              <a:t>dotCover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Discounts for academic </a:t>
            </a:r>
            <a:r>
              <a:rPr lang="en-GB" dirty="0"/>
              <a:t>institutions and non-commercial open </a:t>
            </a:r>
            <a:r>
              <a:rPr lang="en-GB" dirty="0" smtClean="0"/>
              <a:t>source </a:t>
            </a:r>
            <a:r>
              <a:rPr lang="en-GB" dirty="0"/>
              <a:t>software </a:t>
            </a:r>
            <a:r>
              <a:rPr lang="en-GB" dirty="0" smtClean="0"/>
              <a:t>projects</a:t>
            </a:r>
          </a:p>
          <a:p>
            <a:pPr lvl="1"/>
            <a:r>
              <a:rPr lang="en-GB" dirty="0">
                <a:hlinkClick r:id="rId2"/>
              </a:rPr>
              <a:t>https://www.jetbrains.com/resharper/buy/#</a:t>
            </a:r>
            <a:r>
              <a:rPr lang="en-GB" dirty="0" smtClean="0">
                <a:hlinkClick r:id="rId2"/>
              </a:rPr>
              <a:t>edition=discounts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65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license</a:t>
            </a:r>
            <a:endParaRPr lang="en-US" dirty="0"/>
          </a:p>
        </p:txBody>
      </p:sp>
      <p:pic>
        <p:nvPicPr>
          <p:cNvPr id="8" name="Content Placeholder 7" descr="License Information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575" y="1325563"/>
            <a:ext cx="6033675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59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license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22-Nov-17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5" name="Content Placeholder 14" descr="License Information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575" y="1325563"/>
            <a:ext cx="6033675" cy="4667250"/>
          </a:xfrm>
        </p:spPr>
      </p:pic>
    </p:spTree>
    <p:extLst>
      <p:ext uri="{BB962C8B-B14F-4D97-AF65-F5344CB8AC3E}">
        <p14:creationId xmlns:p14="http://schemas.microsoft.com/office/powerpoint/2010/main" val="71130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5251</TotalTime>
  <Words>801</Words>
  <Application>Microsoft Office PowerPoint</Application>
  <PresentationFormat>On-screen Show (4:3)</PresentationFormat>
  <Paragraphs>211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Consolas</vt:lpstr>
      <vt:lpstr>Times New Roman</vt:lpstr>
      <vt:lpstr>CERNCorporate4-3</vt:lpstr>
      <vt:lpstr>ReSharper</vt:lpstr>
      <vt:lpstr>What is ReSharper?</vt:lpstr>
      <vt:lpstr>Key Features for C# and C++</vt:lpstr>
      <vt:lpstr>Code analysis example: use 'var' style</vt:lpstr>
      <vt:lpstr>Improve code development in C# and C++</vt:lpstr>
      <vt:lpstr>ReSharper Ultimate</vt:lpstr>
      <vt:lpstr>License Subscriptions</vt:lpstr>
      <vt:lpstr>Evaluation license</vt:lpstr>
      <vt:lpstr>Evaluation license</vt:lpstr>
      <vt:lpstr>Live Presentation</vt:lpstr>
      <vt:lpstr>Why I like it?</vt:lpstr>
      <vt:lpstr>What’s next?</vt:lpstr>
      <vt:lpstr>Enjoy a new coding experience!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ReSharper</dc:title>
  <dc:creator>Joachim Mees</dc:creator>
  <cp:lastModifiedBy>Joachim Mees</cp:lastModifiedBy>
  <cp:revision>77</cp:revision>
  <dcterms:created xsi:type="dcterms:W3CDTF">2017-11-14T09:32:10Z</dcterms:created>
  <dcterms:modified xsi:type="dcterms:W3CDTF">2017-11-22T12:36:58Z</dcterms:modified>
</cp:coreProperties>
</file>