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20"/>
    <p:restoredTop sz="94707"/>
  </p:normalViewPr>
  <p:slideViewPr>
    <p:cSldViewPr snapToGrid="0" snapToObjects="1">
      <p:cViewPr varScale="1">
        <p:scale>
          <a:sx n="164" d="100"/>
          <a:sy n="164" d="100"/>
        </p:scale>
        <p:origin x="18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DA3937-40F0-F144-B716-BA77505E2DE0}" type="datetimeFigureOut">
              <a:rPr lang="en-US" smtClean="0"/>
              <a:t>1/9/18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706F97-5FB8-194E-BBA6-8532A473F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4677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708B2-2F79-9641-B2B0-97B2F30F117C}" type="datetimeFigureOut">
              <a:rPr lang="en-US" smtClean="0"/>
              <a:t>1/9/18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DF0986-B8F8-844F-B1D7-E2D06754D8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9978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66FE-7059-604D-8FC7-98C7B852C150}" type="datetime1">
              <a:rPr lang="en-US" smtClean="0"/>
              <a:t>1/9/18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CompactLight - WP6 Pre-Kick Off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05C3-4107-4943-B5FD-57979ED82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215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82BF9-FA8D-8345-8D4E-D785BC173B58}" type="datetime1">
              <a:rPr lang="en-US" smtClean="0"/>
              <a:t>1/9/18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CompactLight - WP6 Pre-Kick Off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05C3-4107-4943-B5FD-57979ED82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732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F0FD7-8BAE-DD44-921A-9A5D122DE782}" type="datetime1">
              <a:rPr lang="en-US" smtClean="0"/>
              <a:t>1/9/18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CompactLight - WP6 Pre-Kick Off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05C3-4107-4943-B5FD-57979ED82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966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63912-6C53-A745-BD2F-68300B322436}" type="datetime1">
              <a:rPr lang="en-US" smtClean="0"/>
              <a:t>1/9/18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CompactLight - WP6 Pre-Kick Off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05C3-4107-4943-B5FD-57979ED82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172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738C-755A-D54D-84F2-DEF0FE4BDC6D}" type="datetime1">
              <a:rPr lang="en-US" smtClean="0"/>
              <a:t>1/9/18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CompactLight - WP6 Pre-Kick Off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05C3-4107-4943-B5FD-57979ED82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705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C2CD5-2953-CA4A-AA13-23E374814CBF}" type="datetime1">
              <a:rPr lang="en-US" smtClean="0"/>
              <a:t>1/9/18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CompactLight - WP6 Pre-Kick Off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05C3-4107-4943-B5FD-57979ED82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325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BFC71-F103-A441-8ECE-BD59FD0AB0E1}" type="datetime1">
              <a:rPr lang="en-US" smtClean="0"/>
              <a:t>1/9/18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CompactLight - WP6 Pre-Kick Off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05C3-4107-4943-B5FD-57979ED82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878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BDF63-40C9-4A49-A596-E19619DB272E}" type="datetime1">
              <a:rPr lang="en-US" smtClean="0"/>
              <a:t>1/9/18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CompactLight - WP6 Pre-Kick Off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05C3-4107-4943-B5FD-57979ED82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661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29AAB-11A4-474F-BD57-5A72933B6AAE}" type="datetime1">
              <a:rPr lang="en-US" smtClean="0"/>
              <a:t>1/9/18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CompactLight - WP6 Pre-Kick Off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05C3-4107-4943-B5FD-57979ED82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366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681D6C-EC09-CE49-B2CA-95F0D62AC40E}" type="datetime1">
              <a:rPr lang="en-US" smtClean="0"/>
              <a:t>1/9/18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CompactLight - WP6 Pre-Kick Off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05C3-4107-4943-B5FD-57979ED82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197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0EB27-2506-F147-B197-0B14E7D58E81}" type="datetime1">
              <a:rPr lang="en-US" smtClean="0"/>
              <a:t>1/9/18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CompactLight - WP6 Pre-Kick Off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805C3-4107-4943-B5FD-57979ED82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463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34F94-A6A4-D949-8C0C-A2B2ADB9D091}" type="datetime1">
              <a:rPr lang="en-US" smtClean="0"/>
              <a:t>1/9/18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CompactLight - WP6 Pre-Kick Off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805C3-4107-4943-B5FD-57979ED828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990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08908"/>
            <a:ext cx="7772400" cy="1470025"/>
          </a:xfrm>
        </p:spPr>
        <p:txBody>
          <a:bodyPr/>
          <a:lstStyle/>
          <a:p>
            <a:r>
              <a:rPr lang="en-US" dirty="0" smtClean="0"/>
              <a:t>CERN Participation in </a:t>
            </a:r>
            <a:br>
              <a:rPr lang="en-US" dirty="0" smtClean="0"/>
            </a:br>
            <a:r>
              <a:rPr lang="en-US" dirty="0" smtClean="0"/>
              <a:t>XLS </a:t>
            </a:r>
            <a:r>
              <a:rPr lang="mr-IN" dirty="0" smtClean="0"/>
              <a:t>::</a:t>
            </a:r>
            <a:r>
              <a:rPr lang="en-US" dirty="0" smtClean="0"/>
              <a:t> WP6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A. Latina, D. Schulte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for the CLIC Beam Physics Team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CompactLight - WP6 Pre-Kick Off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443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91640"/>
            <a:ext cx="8229600" cy="483616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CLIC Study</a:t>
            </a:r>
          </a:p>
          <a:p>
            <a:endParaRPr lang="en-US" dirty="0"/>
          </a:p>
          <a:p>
            <a:r>
              <a:rPr lang="en-US" dirty="0" smtClean="0"/>
              <a:t>Code </a:t>
            </a:r>
            <a:r>
              <a:rPr lang="en-US" dirty="0" smtClean="0"/>
              <a:t>Development and Benchmark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PLACET: Linear Accelerators &amp; Colliders</a:t>
            </a:r>
          </a:p>
          <a:p>
            <a:pPr lvl="1">
              <a:buFont typeface="Wingdings" charset="2"/>
              <a:buChar char="ü"/>
            </a:pPr>
            <a:r>
              <a:rPr lang="en-US" dirty="0" smtClean="0"/>
              <a:t>RF-Track: </a:t>
            </a:r>
            <a:r>
              <a:rPr lang="en-US" dirty="0" smtClean="0"/>
              <a:t>Injectors</a:t>
            </a:r>
            <a:endParaRPr lang="en-US" dirty="0" smtClean="0"/>
          </a:p>
          <a:p>
            <a:pPr lvl="1">
              <a:buFont typeface="Wingdings" charset="2"/>
              <a:buChar char="Ø"/>
            </a:pPr>
            <a:r>
              <a:rPr lang="en-US" dirty="0" smtClean="0"/>
              <a:t>Adapt to FEL case, start-to-end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Pursue </a:t>
            </a:r>
            <a:r>
              <a:rPr lang="en-US" dirty="0" smtClean="0"/>
              <a:t>benchmarks and experimental verifications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Cost-Evaluation and Cost-Optimization Tools</a:t>
            </a:r>
          </a:p>
          <a:p>
            <a:pPr lvl="1"/>
            <a:r>
              <a:rPr lang="en-US" dirty="0" smtClean="0"/>
              <a:t>Improve our tools</a:t>
            </a:r>
          </a:p>
          <a:p>
            <a:pPr lvl="1"/>
            <a:r>
              <a:rPr lang="en-US" dirty="0" smtClean="0"/>
              <a:t>Adapt to FELs and adjust to existing FELs</a:t>
            </a:r>
          </a:p>
          <a:p>
            <a:pPr lvl="1"/>
            <a:r>
              <a:rPr lang="en-US" dirty="0" smtClean="0"/>
              <a:t>Use it for </a:t>
            </a:r>
            <a:r>
              <a:rPr lang="en-US" dirty="0" err="1" smtClean="0"/>
              <a:t>CompactLight</a:t>
            </a:r>
            <a:r>
              <a:rPr lang="en-US" dirty="0" smtClean="0"/>
              <a:t> integration </a:t>
            </a:r>
            <a:r>
              <a:rPr lang="en-US" dirty="0" smtClean="0"/>
              <a:t>studies and </a:t>
            </a:r>
            <a:r>
              <a:rPr lang="en-US" dirty="0" smtClean="0"/>
              <a:t>optimization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CompactLight - WP6 Pre-Kick Off Meeting</a:t>
            </a:r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5409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Our Expertise and Interest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0074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670" y="264364"/>
            <a:ext cx="8229600" cy="61316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PLACE Tracking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670" y="1258658"/>
            <a:ext cx="8462660" cy="5191964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PLACET</a:t>
            </a:r>
            <a:r>
              <a:rPr lang="en-US" dirty="0" smtClean="0"/>
              <a:t> is a tracking code originally developed by Daniel Schulte to evaluate the performance of </a:t>
            </a:r>
            <a:r>
              <a:rPr lang="en-US" b="1" dirty="0" smtClean="0"/>
              <a:t>CLIC</a:t>
            </a:r>
            <a:r>
              <a:rPr lang="en-US" dirty="0" smtClean="0"/>
              <a:t>. Since then it has been used for e.g. </a:t>
            </a:r>
            <a:r>
              <a:rPr lang="en-US" b="1" dirty="0" smtClean="0"/>
              <a:t>ILC, FACET, ATF2, </a:t>
            </a:r>
            <a:r>
              <a:rPr lang="en-US" b="1" dirty="0" smtClean="0"/>
              <a:t>FERMI, EU-SPARC</a:t>
            </a:r>
            <a:r>
              <a:rPr lang="en-US" b="1" dirty="0" smtClean="0"/>
              <a:t>, </a:t>
            </a:r>
            <a:r>
              <a:rPr lang="mr-IN" b="1" dirty="0" smtClean="0"/>
              <a:t>…</a:t>
            </a:r>
            <a:endParaRPr lang="en-US" b="1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/>
              <a:t>4D</a:t>
            </a:r>
            <a:r>
              <a:rPr lang="en-US" dirty="0" smtClean="0"/>
              <a:t> and </a:t>
            </a:r>
            <a:r>
              <a:rPr lang="en-US" b="1" dirty="0" smtClean="0"/>
              <a:t>6D</a:t>
            </a:r>
            <a:r>
              <a:rPr lang="en-US" dirty="0" smtClean="0"/>
              <a:t> tracking ; single- / multi- bunch ; using 2 beam models, </a:t>
            </a:r>
            <a:r>
              <a:rPr lang="en-US" dirty="0" err="1" smtClean="0"/>
              <a:t>macroparticles</a:t>
            </a:r>
            <a:r>
              <a:rPr lang="en-US" dirty="0" smtClean="0"/>
              <a:t> / slices</a:t>
            </a:r>
          </a:p>
          <a:p>
            <a:r>
              <a:rPr lang="en-US" dirty="0" smtClean="0"/>
              <a:t>Implements the standard element types: QUADS, SBENDS, ACC CAVITY, BPMs, CORRECTORS, </a:t>
            </a:r>
            <a:r>
              <a:rPr lang="mr-IN" dirty="0" smtClean="0"/>
              <a:t>…</a:t>
            </a:r>
            <a:endParaRPr lang="en-US" dirty="0" smtClean="0"/>
          </a:p>
          <a:p>
            <a:r>
              <a:rPr lang="en-US" dirty="0" smtClean="0"/>
              <a:t>Implements the Power </a:t>
            </a:r>
            <a:r>
              <a:rPr lang="en-US" b="1" dirty="0" smtClean="0"/>
              <a:t>Extraction and Transfer Structures </a:t>
            </a:r>
            <a:r>
              <a:rPr lang="en-US" dirty="0" smtClean="0"/>
              <a:t>(PETS), key elements of CLIC, including beam loading</a:t>
            </a:r>
          </a:p>
          <a:p>
            <a:r>
              <a:rPr lang="en-US" dirty="0" smtClean="0"/>
              <a:t>It provides </a:t>
            </a:r>
            <a:r>
              <a:rPr lang="en-US" b="1" dirty="0" smtClean="0"/>
              <a:t>beam-based alignment</a:t>
            </a:r>
            <a:r>
              <a:rPr lang="en-US" dirty="0" smtClean="0"/>
              <a:t> (BBA) routines including Dispersion-Free Steering, Wakefield-Free Steering for dynamical </a:t>
            </a:r>
            <a:r>
              <a:rPr lang="en-US" dirty="0" smtClean="0"/>
              <a:t>simulations, these are necessary to derive tolerances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Collective effects:</a:t>
            </a:r>
          </a:p>
          <a:p>
            <a:r>
              <a:rPr lang="en-US" b="1" dirty="0" smtClean="0"/>
              <a:t>Resistive-wall </a:t>
            </a:r>
            <a:r>
              <a:rPr lang="en-US" b="1" dirty="0" err="1" smtClean="0"/>
              <a:t>wakefields</a:t>
            </a:r>
            <a:r>
              <a:rPr lang="en-US" dirty="0" smtClean="0"/>
              <a:t> in collimators</a:t>
            </a:r>
          </a:p>
          <a:p>
            <a:r>
              <a:rPr lang="en-US" b="1" dirty="0" smtClean="0"/>
              <a:t>Single-bunch Short-range </a:t>
            </a:r>
            <a:r>
              <a:rPr lang="en-US" b="1" dirty="0" err="1" smtClean="0"/>
              <a:t>wakefields</a:t>
            </a:r>
            <a:r>
              <a:rPr lang="en-US" dirty="0" smtClean="0"/>
              <a:t>: optimized implementation in accelerator structures and collimators; </a:t>
            </a:r>
            <a:r>
              <a:rPr lang="en-US" dirty="0" err="1" smtClean="0"/>
              <a:t>wakefields</a:t>
            </a:r>
            <a:r>
              <a:rPr lang="en-US" dirty="0" smtClean="0"/>
              <a:t> can be attached to any elements using splines</a:t>
            </a:r>
          </a:p>
          <a:p>
            <a:r>
              <a:rPr lang="en-US" b="1" dirty="0" smtClean="0"/>
              <a:t>Multi-bunch </a:t>
            </a:r>
            <a:r>
              <a:rPr lang="en-US" b="1" dirty="0"/>
              <a:t>l</a:t>
            </a:r>
            <a:r>
              <a:rPr lang="en-US" b="1" dirty="0" smtClean="0"/>
              <a:t>ong-range </a:t>
            </a:r>
            <a:r>
              <a:rPr lang="en-US" b="1" dirty="0" err="1" smtClean="0"/>
              <a:t>wakefields</a:t>
            </a:r>
            <a:r>
              <a:rPr lang="en-US" dirty="0" smtClean="0"/>
              <a:t> in accelerator structures, time-domain/frequency-domain models</a:t>
            </a:r>
          </a:p>
          <a:p>
            <a:r>
              <a:rPr lang="en-US" b="1" dirty="0" smtClean="0"/>
              <a:t>Incoherent synchrotron radiation</a:t>
            </a:r>
            <a:r>
              <a:rPr lang="en-US" dirty="0" smtClean="0"/>
              <a:t> in all magnets and in kickers</a:t>
            </a:r>
          </a:p>
          <a:p>
            <a:r>
              <a:rPr lang="en-US" b="1" dirty="0" smtClean="0"/>
              <a:t>Coherent synchrotron radiation</a:t>
            </a:r>
            <a:r>
              <a:rPr lang="en-US" dirty="0" smtClean="0"/>
              <a:t> (w/ and w/o shielding) in sector bends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It can simulate dynamics effects, such as vibrations, ground motion (ATL law or measured on site), magnetic stray fields ; halo formation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It is programmable using </a:t>
            </a:r>
            <a:r>
              <a:rPr lang="en-US" dirty="0" err="1" smtClean="0"/>
              <a:t>Tcl</a:t>
            </a:r>
            <a:r>
              <a:rPr lang="en-US" dirty="0" smtClean="0"/>
              <a:t>/</a:t>
            </a:r>
            <a:r>
              <a:rPr lang="en-US" dirty="0" err="1" smtClean="0"/>
              <a:t>Tk</a:t>
            </a:r>
            <a:r>
              <a:rPr lang="en-US" dirty="0" smtClean="0"/>
              <a:t>, Octave and Python.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CompactLight - WP6 Pre-Kick Off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682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615" y="113485"/>
            <a:ext cx="8229600" cy="966470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/>
              <a:t>Costing tools:</a:t>
            </a:r>
            <a:br>
              <a:rPr lang="en-US" sz="3200" dirty="0" smtClean="0"/>
            </a:br>
            <a:r>
              <a:rPr lang="en-US" sz="3200" dirty="0" smtClean="0"/>
              <a:t>Design Parameters of CLIC @ 380 </a:t>
            </a:r>
            <a:r>
              <a:rPr lang="en-US" sz="3200" dirty="0" err="1" smtClean="0"/>
              <a:t>GeV</a:t>
            </a:r>
            <a:endParaRPr lang="en-US" sz="32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l="1905" t="3947" r="14048" b="3673"/>
          <a:stretch/>
        </p:blipFill>
        <p:spPr>
          <a:xfrm>
            <a:off x="4152900" y="3331436"/>
            <a:ext cx="4717694" cy="3474434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>
            <a:off x="5384800" y="4564320"/>
            <a:ext cx="850900" cy="3090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2478" y="1121988"/>
            <a:ext cx="1563221" cy="2209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141670" y="2962104"/>
            <a:ext cx="1659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CERN-2016-004</a:t>
            </a:r>
          </a:p>
        </p:txBody>
      </p:sp>
      <p:pic>
        <p:nvPicPr>
          <p:cNvPr id="13" name="Picture 13" descr="xx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2" t="13168" r="28333" b="26099"/>
          <a:stretch>
            <a:fillRect/>
          </a:stretch>
        </p:blipFill>
        <p:spPr bwMode="auto">
          <a:xfrm>
            <a:off x="154815" y="3586420"/>
            <a:ext cx="4044218" cy="274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05615" y="1147960"/>
            <a:ext cx="693605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</a:rPr>
              <a:t>O</a:t>
            </a:r>
            <a:r>
              <a:rPr lang="en-US" dirty="0" err="1" smtClean="0">
                <a:solidFill>
                  <a:srgbClr val="0000FF"/>
                </a:solidFill>
              </a:rPr>
              <a:t>ptimisation</a:t>
            </a:r>
            <a:r>
              <a:rPr lang="en-US" dirty="0" smtClean="0">
                <a:solidFill>
                  <a:srgbClr val="0000FF"/>
                </a:solidFill>
              </a:rPr>
              <a:t> for performance, cost and power, but considering further energy stages</a:t>
            </a:r>
          </a:p>
          <a:p>
            <a:r>
              <a:rPr lang="en-US" dirty="0"/>
              <a:t>Luminosity goal 1.5x10</a:t>
            </a:r>
            <a:r>
              <a:rPr lang="en-US" baseline="30000" dirty="0"/>
              <a:t>34</a:t>
            </a:r>
            <a:r>
              <a:rPr lang="en-US" dirty="0"/>
              <a:t>cm</a:t>
            </a:r>
            <a:r>
              <a:rPr lang="en-US" baseline="30000" dirty="0"/>
              <a:t>-2</a:t>
            </a:r>
            <a:r>
              <a:rPr lang="en-US" dirty="0"/>
              <a:t>s</a:t>
            </a:r>
            <a:r>
              <a:rPr lang="en-US" baseline="30000" dirty="0"/>
              <a:t>-</a:t>
            </a:r>
            <a:r>
              <a:rPr lang="en-US" baseline="30000" dirty="0" smtClean="0"/>
              <a:t>1,</a:t>
            </a:r>
            <a:r>
              <a:rPr lang="en-US" dirty="0" smtClean="0"/>
              <a:t> 60</a:t>
            </a:r>
            <a:r>
              <a:rPr lang="en-US" dirty="0"/>
              <a:t>% of luminosity in the peak</a:t>
            </a:r>
          </a:p>
          <a:p>
            <a:endParaRPr lang="en-US" dirty="0" smtClean="0"/>
          </a:p>
          <a:p>
            <a:r>
              <a:rPr lang="en-US" dirty="0" smtClean="0"/>
              <a:t>Using </a:t>
            </a:r>
            <a:r>
              <a:rPr lang="en-US" dirty="0" smtClean="0">
                <a:solidFill>
                  <a:srgbClr val="FF0000"/>
                </a:solidFill>
              </a:rPr>
              <a:t>already demonstrated </a:t>
            </a:r>
            <a:r>
              <a:rPr lang="en-US" dirty="0" smtClean="0"/>
              <a:t>structure performance</a:t>
            </a:r>
          </a:p>
          <a:p>
            <a:r>
              <a:rPr lang="en-US" dirty="0" smtClean="0"/>
              <a:t>Includes all our knowledge on system design limits (RF structures, beam-beam, damping ring, beam delivery system, </a:t>
            </a:r>
            <a:r>
              <a:rPr lang="en-US" dirty="0" err="1" smtClean="0"/>
              <a:t>stabilisation</a:t>
            </a:r>
            <a:r>
              <a:rPr lang="en-US" dirty="0" smtClean="0"/>
              <a:t>, magnets, …)  </a:t>
            </a:r>
            <a:endParaRPr lang="en-US" dirty="0"/>
          </a:p>
        </p:txBody>
      </p:sp>
      <p:sp>
        <p:nvSpPr>
          <p:cNvPr id="12" name="Footer Placeholder 3"/>
          <p:cNvSpPr txBox="1">
            <a:spLocks/>
          </p:cNvSpPr>
          <p:nvPr/>
        </p:nvSpPr>
        <p:spPr>
          <a:xfrm>
            <a:off x="3276600" y="6508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CompactLight - WP6 Pre-Kick Off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06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359</Words>
  <Application>Microsoft Macintosh PowerPoint</Application>
  <PresentationFormat>On-screen Show (4:3)</PresentationFormat>
  <Paragraphs>45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Mangal</vt:lpstr>
      <vt:lpstr>Wingdings</vt:lpstr>
      <vt:lpstr>Arial</vt:lpstr>
      <vt:lpstr>Office Theme</vt:lpstr>
      <vt:lpstr>CERN Participation in  XLS :: WP6</vt:lpstr>
      <vt:lpstr>Our Expertise and Interest</vt:lpstr>
      <vt:lpstr>PLACE Tracking code</vt:lpstr>
      <vt:lpstr>Costing tools: Design Parameters of CLIC @ 380 GeV</vt:lpstr>
    </vt:vector>
  </TitlesOfParts>
  <Company>cern</Company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Participation in  XLS :: WP6</dc:title>
  <dc:creator>Andrea Latina</dc:creator>
  <cp:lastModifiedBy>Microsoft Office User</cp:lastModifiedBy>
  <cp:revision>15</cp:revision>
  <dcterms:created xsi:type="dcterms:W3CDTF">2018-01-08T17:11:48Z</dcterms:created>
  <dcterms:modified xsi:type="dcterms:W3CDTF">2018-01-09T09:47:47Z</dcterms:modified>
</cp:coreProperties>
</file>