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 November, 2009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85800" y="6372225"/>
            <a:ext cx="7772400" cy="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685800" y="838200"/>
            <a:ext cx="7772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81000" y="6553200"/>
            <a:ext cx="167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32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7" name="Picture 11" descr="numu-050708a-web-256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93113" y="69850"/>
            <a:ext cx="58578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MICE_Logo_small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76200"/>
            <a:ext cx="6096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MICE TB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1F78C-F2E0-44B2-83F0-92F95DD864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MICE TB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4388B4-99E1-43FC-B80B-884DA2C1E8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1FE26AD-C7D7-404A-80C7-BF8C1E01205E}" type="datetimeFigureOut">
              <a:rPr lang="en-US" smtClean="0"/>
              <a:t>11/6/2009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D4013D7-9FB2-4023-8735-368973EBFD3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647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00100"/>
            <a:ext cx="77724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685800" y="6372225"/>
            <a:ext cx="7772400" cy="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685800" y="714375"/>
            <a:ext cx="7772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770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MICE TB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AAE590-3953-45E9-8189-6533A5365366}" type="slidenum">
              <a:rPr lang="en-US" sz="12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81000" y="6553200"/>
            <a:ext cx="167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32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3" name="Picture 12" descr="numu-050708a-web-256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58200" y="69850"/>
            <a:ext cx="58420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3" descr="MICE_Logo_small.jpg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76200"/>
            <a:ext cx="6096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8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CC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CC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CC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CC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CC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3900"/>
            <a:ext cx="7772400" cy="14465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Tracker summary: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GB" dirty="0" smtClean="0"/>
              <a:t>Tracker paper: status and plans</a:t>
            </a:r>
          </a:p>
          <a:p>
            <a:pPr>
              <a:lnSpc>
                <a:spcPct val="250000"/>
              </a:lnSpc>
            </a:pPr>
            <a:r>
              <a:rPr lang="en-GB" dirty="0" smtClean="0"/>
              <a:t>Tracker jobs list and preparation of schedule</a:t>
            </a:r>
          </a:p>
          <a:p>
            <a:pPr>
              <a:lnSpc>
                <a:spcPct val="250000"/>
              </a:lnSpc>
            </a:pPr>
            <a:r>
              <a:rPr lang="en-GB" dirty="0" smtClean="0"/>
              <a:t>Conclusions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6411" y="164683"/>
            <a:ext cx="7459579" cy="418743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28799" y="4208976"/>
            <a:ext cx="7148513" cy="24685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257" y="1108911"/>
            <a:ext cx="8963526" cy="49343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4379" y="156411"/>
            <a:ext cx="954364" cy="40011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chemeClr val="bg1"/>
                </a:solidFill>
              </a:rPr>
              <a:t>D.Adey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0779"/>
            <a:ext cx="9144000" cy="1227222"/>
          </a:xfrm>
        </p:spPr>
        <p:txBody>
          <a:bodyPr/>
          <a:lstStyle/>
          <a:p>
            <a:r>
              <a:rPr lang="en-GB" dirty="0" smtClean="0"/>
              <a:t>Bug or feature in G4MICE being addressed to get correct efficiency v#1lues for tracker 1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779" y="126330"/>
            <a:ext cx="5880114" cy="44095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73116" y="2676777"/>
            <a:ext cx="3619500" cy="29241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 yield: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112041"/>
            <a:ext cx="9144000" cy="745959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Plot to be made [</a:t>
            </a:r>
            <a:r>
              <a:rPr lang="en-GB" dirty="0" err="1" smtClean="0"/>
              <a:t>D.Adey</a:t>
            </a:r>
            <a:r>
              <a:rPr lang="en-GB" dirty="0" smtClean="0"/>
              <a:t>] to be added to paper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28497" y="687278"/>
            <a:ext cx="6467976" cy="53871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5400000" flipH="1" flipV="1">
            <a:off x="2105528" y="2971800"/>
            <a:ext cx="35854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Tracker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5245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200" dirty="0" smtClean="0"/>
              <a:t>Both tracker systems are complete and tested and currently in Lab 7</a:t>
            </a:r>
          </a:p>
          <a:p>
            <a:pPr lvl="1">
              <a:defRPr/>
            </a:pPr>
            <a:r>
              <a:rPr lang="en-US" sz="1900" dirty="0" smtClean="0"/>
              <a:t>We will retest tracker 2 before moving into MICE Hall</a:t>
            </a:r>
          </a:p>
          <a:p>
            <a:pPr lvl="1">
              <a:defRPr/>
            </a:pPr>
            <a:r>
              <a:rPr lang="en-US" sz="1900" dirty="0" smtClean="0"/>
              <a:t>Will do a full DATE readout test before moving into the Hall</a:t>
            </a:r>
          </a:p>
          <a:p>
            <a:pPr>
              <a:defRPr/>
            </a:pPr>
            <a:r>
              <a:rPr lang="en-US" sz="2200" dirty="0" smtClean="0"/>
              <a:t>Outstanding issues</a:t>
            </a:r>
          </a:p>
          <a:p>
            <a:pPr lvl="1">
              <a:defRPr/>
            </a:pPr>
            <a:r>
              <a:rPr lang="en-US" sz="1900" dirty="0" err="1" smtClean="0"/>
              <a:t>Cryocoolers</a:t>
            </a:r>
            <a:r>
              <a:rPr lang="en-US" sz="1900" dirty="0" smtClean="0"/>
              <a:t> and compressors:</a:t>
            </a:r>
          </a:p>
          <a:p>
            <a:pPr lvl="2">
              <a:defRPr/>
            </a:pPr>
            <a:r>
              <a:rPr lang="en-US" sz="1700" dirty="0" smtClean="0"/>
              <a:t>Cold heads and compressors need to be serviced before installation in Hall</a:t>
            </a:r>
          </a:p>
          <a:p>
            <a:pPr lvl="1">
              <a:defRPr/>
            </a:pPr>
            <a:r>
              <a:rPr lang="en-US" sz="1900" dirty="0" smtClean="0"/>
              <a:t>Must replace VLPC cryostat vacuum pump systems</a:t>
            </a:r>
            <a:r>
              <a:rPr lang="en-US" sz="1900" baseline="30000" dirty="0" smtClean="0"/>
              <a:t>*</a:t>
            </a:r>
            <a:endParaRPr lang="en-US" sz="1900" dirty="0" smtClean="0"/>
          </a:p>
          <a:p>
            <a:pPr lvl="2">
              <a:defRPr/>
            </a:pPr>
            <a:r>
              <a:rPr lang="en-US" sz="1700" dirty="0" err="1" smtClean="0"/>
              <a:t>Turbos</a:t>
            </a:r>
            <a:r>
              <a:rPr lang="en-US" sz="1700" dirty="0" smtClean="0"/>
              <a:t> may be OK.</a:t>
            </a:r>
          </a:p>
          <a:p>
            <a:pPr lvl="2">
              <a:defRPr/>
            </a:pPr>
            <a:r>
              <a:rPr lang="en-US" sz="1700" dirty="0" smtClean="0"/>
              <a:t>Controllers need replacing – not reliable</a:t>
            </a:r>
          </a:p>
          <a:p>
            <a:pPr lvl="1">
              <a:defRPr/>
            </a:pPr>
            <a:r>
              <a:rPr lang="en-US" sz="1900" dirty="0" smtClean="0"/>
              <a:t>Integration with slow control/online monitoring system</a:t>
            </a:r>
            <a:r>
              <a:rPr lang="en-US" sz="1900" baseline="30000" dirty="0" smtClean="0"/>
              <a:t>*</a:t>
            </a:r>
            <a:endParaRPr lang="en-US" sz="1900" dirty="0" smtClean="0"/>
          </a:p>
          <a:p>
            <a:pPr lvl="2">
              <a:defRPr/>
            </a:pPr>
            <a:r>
              <a:rPr lang="en-US" sz="1700" dirty="0" smtClean="0"/>
              <a:t>All parameters to be logged have been identified</a:t>
            </a:r>
          </a:p>
          <a:p>
            <a:pPr lvl="2">
              <a:defRPr/>
            </a:pPr>
            <a:r>
              <a:rPr lang="en-US" sz="1700" dirty="0" smtClean="0"/>
              <a:t>Some hooks into the hardware need to be pinned down</a:t>
            </a:r>
          </a:p>
          <a:p>
            <a:pPr lvl="1">
              <a:defRPr/>
            </a:pPr>
            <a:r>
              <a:rPr lang="en-US" sz="1900" dirty="0" smtClean="0"/>
              <a:t>Radiation Shields</a:t>
            </a:r>
          </a:p>
          <a:p>
            <a:pPr lvl="2">
              <a:defRPr/>
            </a:pPr>
            <a:r>
              <a:rPr lang="en-US" sz="1700" dirty="0" smtClean="0"/>
              <a:t>Out for Fabrication in US</a:t>
            </a:r>
          </a:p>
          <a:p>
            <a:pPr lvl="1">
              <a:defRPr/>
            </a:pPr>
            <a:r>
              <a:rPr lang="en-US" sz="1900" dirty="0" smtClean="0"/>
              <a:t>Installation of Hall probes*</a:t>
            </a:r>
          </a:p>
          <a:p>
            <a:pPr lvl="2">
              <a:defRPr/>
            </a:pPr>
            <a:r>
              <a:rPr lang="en-US" sz="1700" dirty="0" smtClean="0"/>
              <a:t>Still need input from NIKEF</a:t>
            </a:r>
          </a:p>
          <a:p>
            <a:pPr lvl="1">
              <a:defRPr/>
            </a:pPr>
            <a:r>
              <a:rPr lang="en-US" sz="1900" dirty="0" smtClean="0"/>
              <a:t>Finalize design of He window and fabricate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MICE TB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439925-A799-4D2C-99D1-7E0791D6D1EB}" type="slidenum">
              <a:rPr lang="en-US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5943600" y="4953000"/>
            <a:ext cx="299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aseline="30000">
                <a:solidFill>
                  <a:srgbClr val="3333CC"/>
                </a:solidFill>
              </a:rPr>
              <a:t>*</a:t>
            </a:r>
            <a:r>
              <a:rPr lang="en-US" sz="2000">
                <a:solidFill>
                  <a:srgbClr val="3333CC"/>
                </a:solidFill>
              </a:rPr>
              <a:t>Needed for Step III.1</a:t>
            </a:r>
            <a:endParaRPr lang="en-US" sz="2000" baseline="300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of schedule: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7209"/>
            <a:ext cx="9144000" cy="5293896"/>
          </a:xfrm>
        </p:spPr>
        <p:txBody>
          <a:bodyPr/>
          <a:lstStyle/>
          <a:p>
            <a:r>
              <a:rPr lang="en-GB" dirty="0" smtClean="0"/>
              <a:t>Preconditions:</a:t>
            </a:r>
          </a:p>
          <a:p>
            <a:pPr lvl="1"/>
            <a:r>
              <a:rPr lang="en-GB" dirty="0" smtClean="0"/>
              <a:t>Finish paper;</a:t>
            </a:r>
          </a:p>
          <a:p>
            <a:pPr lvl="2"/>
            <a:r>
              <a:rPr lang="en-GB" dirty="0" smtClean="0"/>
              <a:t>Submit to NIM [or </a:t>
            </a:r>
            <a:r>
              <a:rPr lang="en-GB" dirty="0" err="1" smtClean="0"/>
              <a:t>Jinst</a:t>
            </a:r>
            <a:r>
              <a:rPr lang="en-GB" dirty="0" smtClean="0"/>
              <a:t>?]</a:t>
            </a:r>
          </a:p>
          <a:p>
            <a:pPr lvl="1"/>
            <a:r>
              <a:rPr lang="en-GB" dirty="0" smtClean="0"/>
              <a:t>Begin update of TRD;</a:t>
            </a:r>
          </a:p>
          <a:p>
            <a:pPr lvl="1"/>
            <a:r>
              <a:rPr lang="en-GB" dirty="0" smtClean="0"/>
              <a:t>Spectrometer solenoid schedule following review 18—19Nov09</a:t>
            </a:r>
          </a:p>
          <a:p>
            <a:r>
              <a:rPr lang="en-GB" dirty="0" smtClean="0"/>
              <a:t>Prepare schedule based on task list, working back from solenoid installation date at RAL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Conclusions:</a:t>
            </a:r>
            <a:endParaRPr lang="en-GB" dirty="0"/>
          </a:p>
        </p:txBody>
      </p:sp>
      <p:pic>
        <p:nvPicPr>
          <p:cNvPr id="4" name="Picture 3" descr="09EC1725 MICE tracker constructio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677902"/>
            <a:ext cx="9144000" cy="6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AEN_12_8_03">
  <a:themeElements>
    <a:clrScheme name="AEN_12_8_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EN_12_8_0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AEN_12_8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EN_12_8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EN_12_8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EN_12_8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EN_12_8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EN_12_8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EN_12_8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29</TotalTime>
  <Words>225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Theme1</vt:lpstr>
      <vt:lpstr>AEN_12_8_03</vt:lpstr>
      <vt:lpstr> Tracker summary:</vt:lpstr>
      <vt:lpstr>Contents:</vt:lpstr>
      <vt:lpstr>Slide 3</vt:lpstr>
      <vt:lpstr>Resolution:</vt:lpstr>
      <vt:lpstr>Efficiency:</vt:lpstr>
      <vt:lpstr>Light yield:</vt:lpstr>
      <vt:lpstr>Tracker Status</vt:lpstr>
      <vt:lpstr>Preparation of schedule:</vt:lpstr>
      <vt:lpstr>Conclusions: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Tracker summary:</dc:title>
  <dc:creator>Ken Long</dc:creator>
  <cp:lastModifiedBy>Ken Long</cp:lastModifiedBy>
  <cp:revision>5</cp:revision>
  <dcterms:created xsi:type="dcterms:W3CDTF">2009-11-06T11:47:07Z</dcterms:created>
  <dcterms:modified xsi:type="dcterms:W3CDTF">2009-11-06T12:16:28Z</dcterms:modified>
</cp:coreProperties>
</file>