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4369" r:id="rId2"/>
    <p:sldMasterId id="2147484382" r:id="rId3"/>
  </p:sldMasterIdLst>
  <p:notesMasterIdLst>
    <p:notesMasterId r:id="rId42"/>
  </p:notesMasterIdLst>
  <p:handoutMasterIdLst>
    <p:handoutMasterId r:id="rId43"/>
  </p:handoutMasterIdLst>
  <p:sldIdLst>
    <p:sldId id="342" r:id="rId4"/>
    <p:sldId id="903" r:id="rId5"/>
    <p:sldId id="869" r:id="rId6"/>
    <p:sldId id="905" r:id="rId7"/>
    <p:sldId id="906" r:id="rId8"/>
    <p:sldId id="907" r:id="rId9"/>
    <p:sldId id="908" r:id="rId10"/>
    <p:sldId id="933" r:id="rId11"/>
    <p:sldId id="934" r:id="rId12"/>
    <p:sldId id="915" r:id="rId13"/>
    <p:sldId id="932" r:id="rId14"/>
    <p:sldId id="909" r:id="rId15"/>
    <p:sldId id="910" r:id="rId16"/>
    <p:sldId id="911" r:id="rId17"/>
    <p:sldId id="912" r:id="rId18"/>
    <p:sldId id="913" r:id="rId19"/>
    <p:sldId id="864" r:id="rId20"/>
    <p:sldId id="886" r:id="rId21"/>
    <p:sldId id="887" r:id="rId22"/>
    <p:sldId id="899" r:id="rId23"/>
    <p:sldId id="896" r:id="rId24"/>
    <p:sldId id="902" r:id="rId25"/>
    <p:sldId id="895" r:id="rId26"/>
    <p:sldId id="917" r:id="rId27"/>
    <p:sldId id="918" r:id="rId28"/>
    <p:sldId id="924" r:id="rId29"/>
    <p:sldId id="925" r:id="rId30"/>
    <p:sldId id="919" r:id="rId31"/>
    <p:sldId id="920" r:id="rId32"/>
    <p:sldId id="921" r:id="rId33"/>
    <p:sldId id="922" r:id="rId34"/>
    <p:sldId id="923" r:id="rId35"/>
    <p:sldId id="926" r:id="rId36"/>
    <p:sldId id="927" r:id="rId37"/>
    <p:sldId id="928" r:id="rId38"/>
    <p:sldId id="929" r:id="rId39"/>
    <p:sldId id="930" r:id="rId40"/>
    <p:sldId id="931" r:id="rId41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B92B13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EA1"/>
    <a:srgbClr val="99FF99"/>
    <a:srgbClr val="0B0C17"/>
    <a:srgbClr val="B92B13"/>
    <a:srgbClr val="008000"/>
    <a:srgbClr val="009999"/>
    <a:srgbClr val="FF66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aximized">
    <p:restoredLeft sz="34615" autoAdjust="0"/>
    <p:restoredTop sz="86333" autoAdjust="0"/>
  </p:normalViewPr>
  <p:slideViewPr>
    <p:cSldViewPr>
      <p:cViewPr varScale="1">
        <p:scale>
          <a:sx n="68" d="100"/>
          <a:sy n="68" d="100"/>
        </p:scale>
        <p:origin x="-954" y="-90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9225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DFBC4769-950F-412B-936E-87E44E568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212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9225" y="882015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63" tIns="46732" rIns="93463" bIns="4673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2EE0EA2-FEC5-430B-BCCE-003710172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537430-EAB5-4FAB-B525-B8C8C829DDB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307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92071" tIns="46035" rIns="92071" bIns="46035" anchor="ctr"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67C3E5-37C1-4F7D-8574-338994136302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00155F-6343-4583-8FB7-88BA4CDB4D14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5D64E0-AF77-4896-A595-3D0EEF1698E3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97BCB1-999B-4566-822B-9293142F432C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E0EA2-FEC5-430B-BCCE-003710172A8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3CA4B-573F-438D-AF27-95C5F660AD0F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198B7-5261-4BA2-9403-FA33D360B0F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8B669-1230-41CF-A8E2-718CDA2DD45C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17DF5-6C08-41C7-8A4D-B5F7589604F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FB171-DEC4-4020-B29F-8316E752D91C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8C1D7-9830-4918-8DDD-0D8C447F66B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5903913" cy="792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1628775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3967163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91CD-728C-439C-8CC2-3087D747B26B}" type="datetime1">
              <a:rPr lang="en-US" smtClean="0"/>
              <a:pPr>
                <a:defRPr/>
              </a:pPr>
              <a:t>11/6/2009</a:t>
            </a:fld>
            <a:endParaRPr lang="bg-BG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0338" y="6237288"/>
            <a:ext cx="37433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bg-BG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88125" y="62372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latin typeface="Arial" charset="0"/>
              </a:rPr>
              <a:t> </a:t>
            </a:r>
            <a:fld id="{4C7F829B-FF6E-4DEC-BFDC-7BE96C2FB58E}" type="slidenum">
              <a:rPr lang="bg-BG">
                <a:latin typeface="Arial" charset="0"/>
              </a:rPr>
              <a:pPr>
                <a:defRPr/>
              </a:pPr>
              <a:t>‹#›</a:t>
            </a:fld>
            <a:endParaRPr lang="bg-BG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5903913" cy="792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55B8B-24F7-4B7B-BA8D-609DDDAFF450}" type="datetime1">
              <a:rPr lang="en-US" smtClean="0"/>
              <a:pPr>
                <a:defRPr/>
              </a:pPr>
              <a:t>11/6/2009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00338" y="6237288"/>
            <a:ext cx="37433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8125" y="62372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latin typeface="Arial" charset="0"/>
              </a:rPr>
              <a:t> </a:t>
            </a:r>
            <a:fld id="{A4A2D88E-6AB3-4A4E-90C5-0B9E586FF290}" type="slidenum">
              <a:rPr lang="bg-BG">
                <a:latin typeface="Arial" charset="0"/>
              </a:rPr>
              <a:pPr>
                <a:defRPr/>
              </a:pPr>
              <a:t>‹#›</a:t>
            </a:fld>
            <a:endParaRPr lang="bg-BG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17D3AB-C491-4EC4-9CBA-D2F54404A58A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6198B7-5261-4BA2-9403-FA33D360B0F2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32D349EF-948C-4F6F-B446-0183E1AFF1A9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3C55E09-EB01-4438-A55A-E6485B6C144B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AE4C2-B3F9-41A0-9729-80B8D70A5DAF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D979-9A22-4881-B0D5-B870C822E2EF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12657F-8291-402B-9D0F-4C6D9F03BA46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1BBD3-8177-4048-984A-839810A96EE5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2A794-BFA2-420B-B76B-B2D2338DCDA6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1927E9-426D-4FB0-95C6-7DD36D9FE3E1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8AF83B-158D-4781-ABD1-072E7D3A2352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BEE3-37B1-4CBA-8D66-186B55447777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5E09-EB01-4438-A55A-E6485B6C144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4CF704-4B0A-42BB-BB60-6C63B7B91D88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0B7215C0-BC13-492F-8716-6D7A5BDAD035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EF3EA4D-C934-4099-84FE-41897D8833C1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BEB352-3406-4E5A-A9F7-97E208B76958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7D7F8F-10CC-4E62-83E5-3E4B17C527E8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63D36-AEF8-40B8-BEBF-4495039C1E07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17DF5-6C08-41C7-8A4D-B5F7589604F8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D1FF71-2FE4-448F-BDE0-DC8E0CF27E89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8C1D7-9830-4918-8DDD-0D8C447F66B8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7719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37719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695700"/>
            <a:ext cx="37719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32138" y="6165850"/>
            <a:ext cx="3168650" cy="533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 Soler, MICE CM25, </a:t>
            </a:r>
          </a:p>
          <a:p>
            <a:r>
              <a:rPr lang="en-US"/>
              <a:t>5 November 2009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Mark Rayner – Detector Session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CM25, 5 November 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B07D1-93F4-4E2B-AB7F-2F021D56AF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49275"/>
            <a:ext cx="4495800" cy="5975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9275"/>
            <a:ext cx="4495800" cy="5975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Mark Rayner – Detector Session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CM25, 5 November 2009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738CA-B5D3-4CCF-B2BD-103644E04B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914FA-91A4-490F-A86C-AB82E4E83BD5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D979-9A22-4881-B0D5-B870C822E2E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B37E8-40AF-4BD3-8E06-18E7B8D3C95E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1BBD3-8177-4048-984A-839810A96EE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B3517-29EF-4E82-8491-CF11E2E21853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2A794-BFA2-420B-B76B-B2D2338DCDA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6433B-B871-4DE2-93EE-E6E9208A893C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2A9EC-3BF1-4A41-8FA1-8D968586E2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E614D-5B78-4D65-81EE-52D872127786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84B1-8668-4EC0-8186-5AF17B3EAF6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E163-BFFE-4FAB-9823-A01FB0E77A1A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3EA4D-C934-4099-84FE-41897D8833C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E3180-25F3-4880-940F-E492915B9353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D7F8F-10CC-4E62-83E5-3E4B17C527E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B1C205E2-CF90-40F0-8AC5-BED3417AC0DA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D44AF005-B83E-4600-98FF-6F0357D104C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  <p:sldLayoutId id="2147484143" r:id="rId12"/>
    <p:sldLayoutId id="2147484144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6396536-10D9-4F48-952D-1813483D851F}" type="datetime1">
              <a:rPr lang="en-US" smtClean="0"/>
              <a:pPr>
                <a:defRPr/>
              </a:pPr>
              <a:t>11/6/2009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44AF005-B83E-4600-98FF-6F0357D104CD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70" r:id="rId1"/>
    <p:sldLayoutId id="2147484371" r:id="rId2"/>
    <p:sldLayoutId id="2147484372" r:id="rId3"/>
    <p:sldLayoutId id="2147484373" r:id="rId4"/>
    <p:sldLayoutId id="2147484374" r:id="rId5"/>
    <p:sldLayoutId id="2147484375" r:id="rId6"/>
    <p:sldLayoutId id="2147484376" r:id="rId7"/>
    <p:sldLayoutId id="2147484377" r:id="rId8"/>
    <p:sldLayoutId id="2147484378" r:id="rId9"/>
    <p:sldLayoutId id="2147484379" r:id="rId10"/>
    <p:sldLayoutId id="2147484380" r:id="rId11"/>
    <p:sldLayoutId id="2147484381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24625"/>
            <a:ext cx="9144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/>
            </a:lvl1pPr>
          </a:lstStyle>
          <a:p>
            <a:r>
              <a:rPr lang="en-GB"/>
              <a:t>Mark Rayner – Detector Session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549275"/>
            <a:ext cx="9144000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r>
              <a:rPr lang="en-GB"/>
              <a:t>CM25, 5 November 2009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/>
            </a:lvl1pPr>
          </a:lstStyle>
          <a:p>
            <a:fld id="{4B195994-50CC-4E5F-9B97-1400ACB609E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‏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ED6"/>
        </a:buClr>
        <a:buFont typeface="Wingdings" pitchFamily="2" charset="2"/>
        <a:buChar char="è"/>
        <a:defRPr b="1" i="1">
          <a:solidFill>
            <a:srgbClr val="0000FF"/>
          </a:solidFill>
          <a:latin typeface="Gill Sans MT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>
          <a:solidFill>
            <a:srgbClr val="3333FF"/>
          </a:solidFill>
          <a:latin typeface="Gill Sans MT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33FF"/>
          </a:solidFill>
          <a:latin typeface="Gill Sans MT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FF"/>
          </a:solidFill>
          <a:latin typeface="Gill Sans MT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FF"/>
          </a:solidFill>
          <a:latin typeface="Gill Sans MT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FF"/>
          </a:solidFill>
          <a:latin typeface="Gill Sans MT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FF"/>
          </a:solidFill>
          <a:latin typeface="Gill Sans MT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FF"/>
          </a:solidFill>
          <a:latin typeface="Gill Sans MT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3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971800"/>
            <a:ext cx="6400800" cy="1371600"/>
          </a:xfrm>
        </p:spPr>
        <p:txBody>
          <a:bodyPr lIns="90000" tIns="46800" rIns="90000" bIns="46800"/>
          <a:lstStyle/>
          <a:p>
            <a:pPr marL="457200" lvl="1" indent="0" algn="ctr" defTabSz="449263" eaLnBrk="1" hangingPunct="1">
              <a:spcBef>
                <a:spcPts val="800"/>
              </a:spcBef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sz="3200" smtClean="0">
              <a:solidFill>
                <a:srgbClr val="40458C"/>
              </a:solidFill>
            </a:endParaRPr>
          </a:p>
        </p:txBody>
      </p:sp>
      <p:sp>
        <p:nvSpPr>
          <p:cNvPr id="6147" name="Rectangle 7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7340C5-528E-45A6-9C69-F09D7D7F21AC}" type="slidenum">
              <a:rPr lang="en-GB" smtClean="0"/>
              <a:pPr>
                <a:defRPr/>
              </a:pPr>
              <a:t>1</a:t>
            </a:fld>
            <a:endParaRPr lang="en-GB" smtClean="0"/>
          </a:p>
        </p:txBody>
      </p:sp>
      <p:sp>
        <p:nvSpPr>
          <p:cNvPr id="6146" name="Rectangle 7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en-GB" smtClean="0"/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auto">
          <a:xfrm>
            <a:off x="609600" y="1752600"/>
            <a:ext cx="7315200" cy="3048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6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PID status report</a:t>
            </a:r>
            <a:endParaRPr lang="en-GB" sz="36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r>
              <a:rPr lang="en-GB" sz="3200" b="1" dirty="0">
                <a:solidFill>
                  <a:schemeClr val="tx1"/>
                </a:solidFill>
              </a:rPr>
              <a:t>M. </a:t>
            </a:r>
            <a:r>
              <a:rPr lang="en-GB" sz="3200" b="1" dirty="0" err="1">
                <a:solidFill>
                  <a:schemeClr val="tx1"/>
                </a:solidFill>
              </a:rPr>
              <a:t>Bonesini</a:t>
            </a:r>
            <a:endParaRPr lang="en-GB" sz="3200" b="1" dirty="0">
              <a:solidFill>
                <a:schemeClr val="tx1"/>
              </a:solidFill>
            </a:endParaRPr>
          </a:p>
          <a:p>
            <a:pPr algn="ctr"/>
            <a:r>
              <a:rPr lang="en-GB" sz="3200" b="1" dirty="0" err="1">
                <a:solidFill>
                  <a:schemeClr val="tx1"/>
                </a:solidFill>
              </a:rPr>
              <a:t>Sezione</a:t>
            </a:r>
            <a:r>
              <a:rPr lang="en-GB" sz="3200" b="1" dirty="0">
                <a:solidFill>
                  <a:schemeClr val="tx1"/>
                </a:solidFill>
              </a:rPr>
              <a:t> INFN Milano </a:t>
            </a:r>
            <a:r>
              <a:rPr lang="en-GB" sz="3200" b="1" dirty="0" err="1">
                <a:solidFill>
                  <a:schemeClr val="tx1"/>
                </a:solidFill>
              </a:rPr>
              <a:t>Bicocca</a:t>
            </a:r>
            <a:r>
              <a:rPr lang="en-GB" sz="3200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6150" name="Picture 6" descr="LogoMi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304800"/>
            <a:ext cx="15097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60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BE0EA1"/>
                </a:solidFill>
              </a:rPr>
              <a:t>A good news : DAQ </a:t>
            </a:r>
            <a:r>
              <a:rPr lang="en-US" sz="3600" dirty="0" err="1" smtClean="0">
                <a:solidFill>
                  <a:srgbClr val="BE0EA1"/>
                </a:solidFill>
              </a:rPr>
              <a:t>synchr</a:t>
            </a:r>
            <a:r>
              <a:rPr lang="en-US" sz="3600" dirty="0" smtClean="0">
                <a:solidFill>
                  <a:srgbClr val="BE0EA1"/>
                </a:solidFill>
              </a:rPr>
              <a:t>. problem solved</a:t>
            </a:r>
            <a:endParaRPr lang="en-US" sz="3600" dirty="0">
              <a:solidFill>
                <a:srgbClr val="BE0EA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480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TOF and KL FEE in different VME Crates</a:t>
            </a:r>
          </a:p>
          <a:p>
            <a:pPr lvl="1">
              <a:defRPr/>
            </a:pPr>
            <a:r>
              <a:rPr lang="en-US" dirty="0" smtClean="0"/>
              <a:t>Each crate receives separate DAQ trigger at the end of the spill</a:t>
            </a:r>
          </a:p>
          <a:p>
            <a:pPr>
              <a:defRPr/>
            </a:pPr>
            <a:r>
              <a:rPr lang="en-US" dirty="0" smtClean="0"/>
              <a:t>Perfect Synchronization needed for correlation between TOF and KL</a:t>
            </a:r>
          </a:p>
        </p:txBody>
      </p:sp>
      <p:sp>
        <p:nvSpPr>
          <p:cNvPr id="819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048000" y="6172200"/>
            <a:ext cx="2895600" cy="4762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800" dirty="0"/>
              <a:t>Jean-</a:t>
            </a:r>
            <a:r>
              <a:rPr lang="en-US" sz="1800" dirty="0" err="1"/>
              <a:t>Sebastien</a:t>
            </a:r>
            <a:r>
              <a:rPr lang="en-US" sz="1800" dirty="0"/>
              <a:t> </a:t>
            </a:r>
            <a:r>
              <a:rPr lang="en-US" sz="1800" dirty="0" err="1"/>
              <a:t>Graulich</a:t>
            </a:r>
            <a:endParaRPr lang="en-US" sz="18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1066800" y="3581400"/>
            <a:ext cx="6705600" cy="24384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Synchronization can be lost because of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Unstable electronics in DAQ trigger distribution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Unstable behavior of the VME/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Pci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Interface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DAQ software release the busy and enables the DAQ trigger receiver channel after readout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Must go through the VME/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Pci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Interface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happens that one of the two commands is not executed properly…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Unpredictable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Cured only by a power cycle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Has to be monitored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5825" y="690563"/>
            <a:ext cx="7372350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50" y="838200"/>
            <a:ext cx="6859394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4925" y="1204913"/>
            <a:ext cx="65341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4413" y="942975"/>
            <a:ext cx="711517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7263" y="971550"/>
            <a:ext cx="722947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300" y="928688"/>
            <a:ext cx="73914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C1E7792-B09B-42D6-BDE3-B37886970C09}" type="slidenum">
              <a:rPr lang="it-IT"/>
              <a:pPr>
                <a:defRPr/>
              </a:pPr>
              <a:t>17</a:t>
            </a:fld>
            <a:endParaRPr lang="it-IT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TOF2 construction status (MIB+PV) </a:t>
            </a:r>
            <a:endParaRPr lang="it-IT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dirty="0"/>
              <a:t>TOF2 counters </a:t>
            </a:r>
            <a:r>
              <a:rPr lang="en-US" b="1" dirty="0"/>
              <a:t>assembled in MIB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last faulty </a:t>
            </a:r>
            <a:r>
              <a:rPr lang="en-US" dirty="0"/>
              <a:t>H6533MOD assemblies under </a:t>
            </a:r>
            <a:r>
              <a:rPr lang="en-US" b="1" dirty="0"/>
              <a:t>repair</a:t>
            </a:r>
            <a:r>
              <a:rPr lang="en-US" dirty="0"/>
              <a:t> at </a:t>
            </a:r>
            <a:r>
              <a:rPr lang="en-US" dirty="0" smtClean="0"/>
              <a:t>Hamamatsu have been delivered around 20 October . </a:t>
            </a:r>
            <a:endParaRPr lang="en-US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b="1" dirty="0" smtClean="0"/>
              <a:t> All </a:t>
            </a:r>
            <a:r>
              <a:rPr lang="en-US" dirty="0" smtClean="0"/>
              <a:t>PMTs have been tested after some days of burning up</a:t>
            </a:r>
            <a:endParaRPr lang="en-US" b="1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dirty="0"/>
              <a:t> final platform for KL+TOF2+SW   from Rm3 </a:t>
            </a:r>
            <a:r>
              <a:rPr lang="en-US" b="1" dirty="0" smtClean="0"/>
              <a:t>ready</a:t>
            </a:r>
            <a:endParaRPr lang="en-US" b="1" dirty="0"/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TOF2 </a:t>
            </a:r>
            <a:r>
              <a:rPr lang="en-US" dirty="0"/>
              <a:t>mechanics + local shielding </a:t>
            </a:r>
            <a:r>
              <a:rPr lang="en-US" b="1" dirty="0" smtClean="0"/>
              <a:t>ready 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b="1" dirty="0" smtClean="0"/>
              <a:t> Final </a:t>
            </a:r>
            <a:r>
              <a:rPr lang="en-US" b="1" dirty="0" err="1" smtClean="0"/>
              <a:t>assemby</a:t>
            </a:r>
            <a:r>
              <a:rPr lang="en-US" b="1" dirty="0" smtClean="0"/>
              <a:t> of TOF2 will start soon </a:t>
            </a:r>
            <a:r>
              <a:rPr lang="en-US" dirty="0" smtClean="0"/>
              <a:t>(some problems due to the weight of the detector ~200 kg with </a:t>
            </a:r>
            <a:r>
              <a:rPr lang="en-US" dirty="0" err="1" smtClean="0"/>
              <a:t>shieldings</a:t>
            </a:r>
            <a:r>
              <a:rPr lang="en-US" dirty="0" smtClean="0"/>
              <a:t>) 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dirty="0" smtClean="0"/>
              <a:t>Expected transport at RAL 23/11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dirty="0" smtClean="0"/>
              <a:t>Installation/cabling  foreseen for 24/11 – 28/11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78C8E4A-9130-4DA2-AE42-6C3072B4E9C0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Details of construction for  TOF2</a:t>
            </a:r>
            <a:endParaRPr lang="it-IT" b="1" dirty="0" smtClean="0">
              <a:solidFill>
                <a:srgbClr val="FF0000"/>
              </a:solidFill>
            </a:endParaRP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76400"/>
            <a:ext cx="6262688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BC99D51-E3BC-446B-8223-0C3ABF90B23A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Details of TOF2 local shielding</a:t>
            </a:r>
            <a:endParaRPr lang="it-IT" b="1" smtClean="0">
              <a:solidFill>
                <a:srgbClr val="FF0000"/>
              </a:solidFill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600200"/>
            <a:ext cx="6120308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91200" y="49530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shielding (in addition to </a:t>
            </a:r>
            <a:r>
              <a:rPr lang="en-US" dirty="0" err="1" smtClean="0"/>
              <a:t>Virostek</a:t>
            </a:r>
            <a:r>
              <a:rPr lang="en-US" dirty="0" smtClean="0"/>
              <a:t> plate)</a:t>
            </a:r>
            <a:endParaRPr lang="it-IT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4191000" y="56388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05600" y="14478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Joints to close magnetic circuit</a:t>
            </a:r>
            <a:endParaRPr lang="it-IT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6324600" y="2286000"/>
            <a:ext cx="13716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smtClean="0">
                <a:solidFill>
                  <a:srgbClr val="BE0EA1"/>
                </a:solidFill>
              </a:rPr>
              <a:t>A crowded  agenda in CM25 for PID </a:t>
            </a:r>
            <a:endParaRPr lang="it-IT" b="1" dirty="0">
              <a:solidFill>
                <a:srgbClr val="BE0EA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47800"/>
            <a:ext cx="61589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mba0218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3965872"/>
            <a:ext cx="2057400" cy="220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Pre-test of assembly in MIB mechanics workshop</a:t>
            </a:r>
            <a:endParaRPr lang="it-IT" dirty="0"/>
          </a:p>
        </p:txBody>
      </p:sp>
      <p:pic>
        <p:nvPicPr>
          <p:cNvPr id="5" name="Picture 4" descr="P10005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1447800"/>
            <a:ext cx="5943600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A closer look </a:t>
            </a:r>
            <a:endParaRPr lang="it-IT" dirty="0"/>
          </a:p>
        </p:txBody>
      </p:sp>
      <p:pic>
        <p:nvPicPr>
          <p:cNvPr id="5" name="Picture 4" descr="P10005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09800"/>
            <a:ext cx="5486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Tests on single PMTs</a:t>
            </a:r>
          </a:p>
          <a:p>
            <a:pPr lvl="1"/>
            <a:r>
              <a:rPr lang="en-US" sz="2000" dirty="0" smtClean="0"/>
              <a:t>Dark current/spikes tests for some days</a:t>
            </a:r>
          </a:p>
          <a:p>
            <a:pPr lvl="1"/>
            <a:r>
              <a:rPr lang="en-US" sz="2000" dirty="0" smtClean="0"/>
              <a:t>Pre-calibration with YAP-CE source</a:t>
            </a:r>
          </a:p>
          <a:p>
            <a:pPr marL="457200" indent="-457200"/>
            <a:r>
              <a:rPr lang="en-US" sz="2400" dirty="0" smtClean="0"/>
              <a:t>Tests on single counters (after assembly)</a:t>
            </a:r>
          </a:p>
          <a:p>
            <a:pPr marL="822960" lvl="1" indent="-457200"/>
            <a:r>
              <a:rPr lang="en-US" sz="2000" dirty="0" smtClean="0"/>
              <a:t>Tests for light tightness</a:t>
            </a:r>
          </a:p>
          <a:p>
            <a:pPr marL="822960" lvl="1" indent="-457200"/>
            <a:r>
              <a:rPr lang="en-US" sz="2000" dirty="0" smtClean="0"/>
              <a:t>Tests with laser light injection (changing HV)</a:t>
            </a:r>
          </a:p>
          <a:p>
            <a:pPr marL="822960" lvl="1" indent="-457200"/>
            <a:r>
              <a:rPr lang="en-US" sz="2000" dirty="0" smtClean="0"/>
              <a:t>Tests with </a:t>
            </a:r>
            <a:r>
              <a:rPr lang="en-US" sz="2000" dirty="0" err="1" smtClean="0"/>
              <a:t>cosmics</a:t>
            </a:r>
            <a:r>
              <a:rPr lang="en-US" sz="2000" dirty="0" smtClean="0"/>
              <a:t>  (changing HV)</a:t>
            </a:r>
            <a:endParaRPr lang="it-IT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3C55E09-EB01-4438-A55A-E6485B6C144B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Tests foreseen for counters</a:t>
            </a:r>
            <a:endParaRPr lang="it-IT" dirty="0"/>
          </a:p>
        </p:txBody>
      </p:sp>
      <p:pic>
        <p:nvPicPr>
          <p:cNvPr id="6" name="Picture 5" descr="P10005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3829050"/>
            <a:ext cx="32004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signal cables: 20 old RG213 cables 40 m long (~169.6  ns delay) + in addition other 20 RG213 cables (30 m long) from NOVACAVI Milano giving the same delay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 ready </a:t>
            </a:r>
          </a:p>
          <a:p>
            <a:pPr marL="1234440" lvl="2" indent="-457200">
              <a:buFont typeface="+mj-lt"/>
              <a:buAutoNum type="arabicPeriod"/>
            </a:pPr>
            <a:r>
              <a:rPr lang="en-US" b="1" dirty="0" smtClean="0"/>
              <a:t>All individually measured for delay</a:t>
            </a:r>
          </a:p>
          <a:p>
            <a:r>
              <a:rPr lang="en-US" dirty="0" smtClean="0"/>
              <a:t> HV cables: 40 </a:t>
            </a:r>
            <a:r>
              <a:rPr lang="en-US" b="1" dirty="0" smtClean="0"/>
              <a:t>new</a:t>
            </a:r>
            <a:r>
              <a:rPr lang="en-US" dirty="0" smtClean="0"/>
              <a:t> 31 m  long cables to allow all STEPS </a:t>
            </a:r>
            <a:r>
              <a:rPr lang="en-US" b="1" dirty="0" smtClean="0"/>
              <a:t>done </a:t>
            </a:r>
            <a:r>
              <a:rPr lang="en-US" dirty="0" smtClean="0"/>
              <a:t>in MIB  instead of 2m long cables  </a:t>
            </a:r>
            <a:r>
              <a:rPr lang="en-US" b="1" dirty="0" smtClean="0"/>
              <a:t>ready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       no length problem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307054D-B286-4B09-B66F-E5B1DDF91561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Cables for TOF2</a:t>
            </a:r>
            <a:endParaRPr lang="it-IT" b="1" dirty="0"/>
          </a:p>
        </p:txBody>
      </p:sp>
      <p:sp>
        <p:nvSpPr>
          <p:cNvPr id="8" name="Right Arrow 7"/>
          <p:cNvSpPr/>
          <p:nvPr/>
        </p:nvSpPr>
        <p:spPr>
          <a:xfrm>
            <a:off x="914400" y="4572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063" y="690563"/>
            <a:ext cx="7381875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New developments: EMR </a:t>
            </a:r>
            <a:endParaRPr lang="it-I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7515225" cy="488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/>
          </a:p>
          <a:p>
            <a:fld id="{88257F8E-68EA-41AE-989F-B050CA1BE881}" type="slidenum">
              <a:rPr lang="en-US"/>
              <a:pPr/>
              <a:t>26</a:t>
            </a:fld>
            <a:endParaRPr lang="en-U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470025" y="152400"/>
            <a:ext cx="508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EMR design &amp; Module M0 prototype</a:t>
            </a: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76200"/>
            <a:ext cx="619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24000" cy="757238"/>
          </a:xfrm>
          <a:prstGeom prst="rect">
            <a:avLst/>
          </a:prstGeom>
          <a:noFill/>
        </p:spPr>
      </p:pic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600200" y="6096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838200"/>
            <a:ext cx="5791200" cy="5740400"/>
          </a:xfrm>
          <a:prstGeom prst="rect">
            <a:avLst/>
          </a:prstGeom>
          <a:noFill/>
        </p:spPr>
      </p:pic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1524000" y="5334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752600" y="12192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457200" y="1524000"/>
            <a:ext cx="6553200" cy="35814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1279525" y="9509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KL</a:t>
            </a:r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H="1">
            <a:off x="4876800" y="1447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762000" y="5815013"/>
            <a:ext cx="19145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Movable platform</a:t>
            </a:r>
          </a:p>
          <a:p>
            <a:r>
              <a:rPr lang="fr-FR" sz="1600"/>
              <a:t>(existing part to be </a:t>
            </a:r>
          </a:p>
          <a:p>
            <a:r>
              <a:rPr lang="fr-FR" sz="1600"/>
              <a:t>delivered soon?)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5257800" y="11430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EMR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5811838" y="1676400"/>
            <a:ext cx="3255962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u="sng"/>
              <a:t>EMR features</a:t>
            </a:r>
            <a:r>
              <a:rPr lang="en-US" sz="1600"/>
              <a:t>:</a:t>
            </a:r>
          </a:p>
          <a:p>
            <a:pPr>
              <a:buFontTx/>
              <a:buChar char="-"/>
            </a:pPr>
            <a:r>
              <a:rPr lang="en-US" sz="1600"/>
              <a:t> 25 modules</a:t>
            </a:r>
          </a:p>
          <a:p>
            <a:pPr>
              <a:buFontTx/>
              <a:buChar char="-"/>
            </a:pPr>
            <a:r>
              <a:rPr lang="en-US" sz="1600"/>
              <a:t> 1 module is made of X&amp;Y planes</a:t>
            </a:r>
          </a:p>
          <a:p>
            <a:pPr>
              <a:buFontTx/>
              <a:buChar char="-"/>
            </a:pPr>
            <a:r>
              <a:rPr lang="en-US" sz="1600"/>
              <a:t> 2950 triangular bars</a:t>
            </a:r>
          </a:p>
          <a:p>
            <a:pPr>
              <a:buFontTx/>
              <a:buChar char="-"/>
            </a:pPr>
            <a:r>
              <a:rPr lang="en-US" sz="1600"/>
              <a:t> nearly 11 km of WLS fibers </a:t>
            </a:r>
          </a:p>
          <a:p>
            <a:r>
              <a:rPr lang="en-US" sz="1600"/>
              <a:t>   (1.2mm diam.)</a:t>
            </a:r>
          </a:p>
          <a:p>
            <a:pPr>
              <a:buFontTx/>
              <a:buChar char="-"/>
            </a:pPr>
            <a:r>
              <a:rPr lang="en-US" sz="1600"/>
              <a:t> 50 multianode PMT</a:t>
            </a:r>
          </a:p>
          <a:p>
            <a:pPr>
              <a:buFontTx/>
              <a:buChar char="-"/>
            </a:pPr>
            <a:r>
              <a:rPr lang="en-US" sz="1600"/>
              <a:t> 50 single pixel PMT</a:t>
            </a:r>
          </a:p>
          <a:p>
            <a:pPr>
              <a:buFontTx/>
              <a:buChar char="-"/>
            </a:pPr>
            <a:r>
              <a:rPr lang="en-US" sz="1600"/>
              <a:t> 28 Kg per plane (1,5 Ton totally)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/>
          </a:p>
          <a:p>
            <a:fld id="{90734375-9A9F-4C44-AD84-493B4D9ADB63}" type="slidenum">
              <a:rPr lang="en-US"/>
              <a:pPr/>
              <a:t>27</a:t>
            </a:fld>
            <a:endParaRPr lang="en-US"/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470025" y="152400"/>
            <a:ext cx="508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EMR design &amp; Module M0 prototype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76200"/>
            <a:ext cx="619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24000" cy="757238"/>
          </a:xfrm>
          <a:prstGeom prst="rect">
            <a:avLst/>
          </a:prstGeom>
          <a:noFill/>
        </p:spPr>
      </p:pic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1600200" y="6096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838200"/>
            <a:ext cx="4833938" cy="5872163"/>
          </a:xfrm>
          <a:prstGeom prst="rect">
            <a:avLst/>
          </a:prstGeom>
          <a:noFill/>
        </p:spPr>
      </p:pic>
      <p:sp>
        <p:nvSpPr>
          <p:cNvPr id="25607" name="Line 7"/>
          <p:cNvSpPr>
            <a:spLocks noChangeShapeType="1"/>
          </p:cNvSpPr>
          <p:nvPr/>
        </p:nvSpPr>
        <p:spPr bwMode="auto">
          <a:xfrm flipV="1">
            <a:off x="990600" y="5715000"/>
            <a:ext cx="457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762000" y="2971800"/>
            <a:ext cx="609600" cy="3200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0" y="6096000"/>
            <a:ext cx="1876425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FEE &amp; Multianode </a:t>
            </a:r>
          </a:p>
          <a:p>
            <a:r>
              <a:rPr lang="fr-FR" sz="1600"/>
              <a:t>PMT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410200" y="1066800"/>
            <a:ext cx="127635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Single pixel </a:t>
            </a:r>
          </a:p>
          <a:p>
            <a:r>
              <a:rPr lang="fr-FR" sz="1600"/>
              <a:t>PMT</a:t>
            </a: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H="1">
            <a:off x="4876800" y="15240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H="1">
            <a:off x="4876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5257800" y="2057400"/>
            <a:ext cx="1063625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Fiber </a:t>
            </a:r>
          </a:p>
          <a:p>
            <a:r>
              <a:rPr lang="fr-FR" sz="1600"/>
              <a:t>enclosure</a:t>
            </a: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 flipH="1" flipV="1">
            <a:off x="3429000" y="57912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3733800" y="6096000"/>
            <a:ext cx="3933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Supporting </a:t>
            </a:r>
          </a:p>
          <a:p>
            <a:r>
              <a:rPr lang="fr-FR" sz="1600"/>
              <a:t>frame (interface)…still under investigation</a:t>
            </a:r>
          </a:p>
        </p:txBody>
      </p:sp>
      <p:sp>
        <p:nvSpPr>
          <p:cNvPr id="25616" name="Freeform 16"/>
          <p:cNvSpPr>
            <a:spLocks/>
          </p:cNvSpPr>
          <p:nvPr/>
        </p:nvSpPr>
        <p:spPr bwMode="auto">
          <a:xfrm>
            <a:off x="76200" y="685800"/>
            <a:ext cx="5105400" cy="3962400"/>
          </a:xfrm>
          <a:custGeom>
            <a:avLst/>
            <a:gdLst/>
            <a:ahLst/>
            <a:cxnLst>
              <a:cxn ang="0">
                <a:pos x="192" y="2496"/>
              </a:cxn>
              <a:cxn ang="0">
                <a:pos x="0" y="768"/>
              </a:cxn>
              <a:cxn ang="0">
                <a:pos x="1920" y="0"/>
              </a:cxn>
              <a:cxn ang="0">
                <a:pos x="3216" y="528"/>
              </a:cxn>
              <a:cxn ang="0">
                <a:pos x="3072" y="2352"/>
              </a:cxn>
            </a:cxnLst>
            <a:rect l="0" t="0" r="r" b="b"/>
            <a:pathLst>
              <a:path w="3216" h="2496">
                <a:moveTo>
                  <a:pt x="192" y="2496"/>
                </a:moveTo>
                <a:lnTo>
                  <a:pt x="0" y="768"/>
                </a:lnTo>
                <a:lnTo>
                  <a:pt x="1920" y="0"/>
                </a:lnTo>
                <a:lnTo>
                  <a:pt x="3216" y="528"/>
                </a:lnTo>
                <a:lnTo>
                  <a:pt x="3072" y="2352"/>
                </a:lnTo>
              </a:path>
            </a:pathLst>
          </a:custGeom>
          <a:noFill/>
          <a:ln w="9525" cap="flat">
            <a:solidFill>
              <a:srgbClr val="66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685800" y="1219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158750" y="83820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Outer Box</a:t>
            </a:r>
          </a:p>
        </p:txBody>
      </p:sp>
      <p:pic>
        <p:nvPicPr>
          <p:cNvPr id="25619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549650"/>
            <a:ext cx="3505200" cy="2698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1676400" y="2286000"/>
            <a:ext cx="1219200" cy="91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1676400" y="3200400"/>
            <a:ext cx="3810000" cy="3048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6172200" y="2971800"/>
            <a:ext cx="19129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4mm gap between </a:t>
            </a:r>
          </a:p>
          <a:p>
            <a:r>
              <a:rPr lang="fr-FR" sz="1600"/>
              <a:t>Electronics boxes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609600"/>
            <a:ext cx="74676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425" y="881063"/>
            <a:ext cx="767715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79CF4E2-5D0A-4CC1-88F3-E1C868BF0DE1}" type="slidenum">
              <a:rPr lang="en-GB" smtClean="0"/>
              <a:pPr>
                <a:defRPr/>
              </a:pPr>
              <a:t>3</a:t>
            </a:fld>
            <a:endParaRPr lang="en-GB" dirty="0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en-GB" smtClean="0"/>
          </a:p>
        </p:txBody>
      </p:sp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  </a:t>
            </a:r>
            <a:r>
              <a:rPr sz="3100" b="1" smtClean="0">
                <a:solidFill>
                  <a:srgbClr val="BE0EA1"/>
                </a:solidFill>
              </a:rPr>
              <a:t>T</a:t>
            </a:r>
            <a:r>
              <a:rPr lang="en-US" sz="3100" b="1" dirty="0" smtClean="0">
                <a:solidFill>
                  <a:srgbClr val="BE0EA1"/>
                </a:solidFill>
              </a:rPr>
              <a:t>he usual workhorses : CKVOV/TOF0/TOF1 +KL </a:t>
            </a:r>
            <a:endParaRPr lang="it-IT" sz="3600" b="1" dirty="0" smtClean="0">
              <a:solidFill>
                <a:srgbClr val="BE0EA1"/>
              </a:solidFill>
            </a:endParaRPr>
          </a:p>
        </p:txBody>
      </p:sp>
      <p:sp>
        <p:nvSpPr>
          <p:cNvPr id="7174" name="Right Arrow 5"/>
          <p:cNvSpPr>
            <a:spLocks noChangeArrowheads="1"/>
          </p:cNvSpPr>
          <p:nvPr/>
        </p:nvSpPr>
        <p:spPr bwMode="auto">
          <a:xfrm>
            <a:off x="457200" y="2819400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it-IT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143000"/>
            <a:ext cx="6775174" cy="509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" y="919163"/>
            <a:ext cx="744855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8" y="885825"/>
            <a:ext cx="774382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C84B1-8668-4EC0-8186-5AF17B3EAF6A}" type="slidenum">
              <a:rPr lang="it-IT" smtClean="0"/>
              <a:pPr>
                <a:defRPr/>
              </a:pPr>
              <a:t>32</a:t>
            </a:fld>
            <a:endParaRPr lang="it-IT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885825"/>
            <a:ext cx="77152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/>
          </a:p>
          <a:p>
            <a:fld id="{AFF73B4D-4B40-48FB-AB41-2AA82E40F19E}" type="slidenum">
              <a:rPr lang="en-US"/>
              <a:pPr/>
              <a:t>33</a:t>
            </a:fld>
            <a:endParaRPr lang="en-US"/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820863" y="152400"/>
            <a:ext cx="4408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EMR Integration issues @ RAL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76200"/>
            <a:ext cx="619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24000" cy="757238"/>
          </a:xfrm>
          <a:prstGeom prst="rect">
            <a:avLst/>
          </a:prstGeom>
          <a:noFill/>
        </p:spPr>
      </p:pic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1524000" y="6096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1687513"/>
            <a:ext cx="7231063" cy="5094287"/>
          </a:xfrm>
          <a:prstGeom prst="rect">
            <a:avLst/>
          </a:prstGeom>
          <a:noFill/>
        </p:spPr>
      </p:pic>
      <p:sp>
        <p:nvSpPr>
          <p:cNvPr id="39943" name="Line 7"/>
          <p:cNvSpPr>
            <a:spLocks noChangeShapeType="1"/>
          </p:cNvSpPr>
          <p:nvPr/>
        </p:nvSpPr>
        <p:spPr bwMode="auto">
          <a:xfrm flipH="1">
            <a:off x="3810000" y="4419600"/>
            <a:ext cx="53340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45" name="Freeform 9"/>
          <p:cNvSpPr>
            <a:spLocks/>
          </p:cNvSpPr>
          <p:nvPr/>
        </p:nvSpPr>
        <p:spPr bwMode="auto">
          <a:xfrm>
            <a:off x="4486275" y="1306513"/>
            <a:ext cx="3362325" cy="3095625"/>
          </a:xfrm>
          <a:custGeom>
            <a:avLst/>
            <a:gdLst/>
            <a:ahLst/>
            <a:cxnLst>
              <a:cxn ang="0">
                <a:pos x="0" y="1950"/>
              </a:cxn>
              <a:cxn ang="0">
                <a:pos x="0" y="228"/>
              </a:cxn>
              <a:cxn ang="0">
                <a:pos x="966" y="0"/>
              </a:cxn>
              <a:cxn ang="0">
                <a:pos x="2118" y="144"/>
              </a:cxn>
              <a:cxn ang="0">
                <a:pos x="2118" y="1920"/>
              </a:cxn>
              <a:cxn ang="0">
                <a:pos x="870" y="1728"/>
              </a:cxn>
              <a:cxn ang="0">
                <a:pos x="0" y="1950"/>
              </a:cxn>
            </a:cxnLst>
            <a:rect l="0" t="0" r="r" b="b"/>
            <a:pathLst>
              <a:path w="2118" h="1950">
                <a:moveTo>
                  <a:pt x="0" y="1950"/>
                </a:moveTo>
                <a:lnTo>
                  <a:pt x="0" y="228"/>
                </a:lnTo>
                <a:lnTo>
                  <a:pt x="966" y="0"/>
                </a:lnTo>
                <a:lnTo>
                  <a:pt x="2118" y="144"/>
                </a:lnTo>
                <a:lnTo>
                  <a:pt x="2118" y="1920"/>
                </a:lnTo>
                <a:lnTo>
                  <a:pt x="870" y="1728"/>
                </a:lnTo>
                <a:lnTo>
                  <a:pt x="0" y="1950"/>
                </a:lnTo>
                <a:close/>
              </a:path>
            </a:pathLst>
          </a:custGeom>
          <a:noFill/>
          <a:ln w="28575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 flipH="1">
            <a:off x="6019800" y="1306513"/>
            <a:ext cx="0" cy="2743200"/>
          </a:xfrm>
          <a:prstGeom prst="line">
            <a:avLst/>
          </a:prstGeom>
          <a:noFill/>
          <a:ln w="28575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47" name="Freeform 11"/>
          <p:cNvSpPr>
            <a:spLocks/>
          </p:cNvSpPr>
          <p:nvPr/>
        </p:nvSpPr>
        <p:spPr bwMode="auto">
          <a:xfrm>
            <a:off x="4486275" y="4354513"/>
            <a:ext cx="3362325" cy="369887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1206" y="233"/>
              </a:cxn>
              <a:cxn ang="0">
                <a:pos x="2118" y="0"/>
              </a:cxn>
            </a:cxnLst>
            <a:rect l="0" t="0" r="r" b="b"/>
            <a:pathLst>
              <a:path w="2118" h="233">
                <a:moveTo>
                  <a:pt x="0" y="29"/>
                </a:moveTo>
                <a:lnTo>
                  <a:pt x="1206" y="233"/>
                </a:lnTo>
                <a:lnTo>
                  <a:pt x="2118" y="0"/>
                </a:lnTo>
              </a:path>
            </a:pathLst>
          </a:custGeom>
          <a:noFill/>
          <a:ln w="28575" cmpd="sng">
            <a:solidFill>
              <a:srgbClr val="66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 flipH="1" flipV="1">
            <a:off x="7924800" y="4202113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7831138" y="4800600"/>
            <a:ext cx="13128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Patch panel </a:t>
            </a:r>
          </a:p>
          <a:p>
            <a:r>
              <a:rPr lang="fr-FR" sz="1600"/>
              <a:t>location</a:t>
            </a:r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 flipV="1">
            <a:off x="228600" y="2830513"/>
            <a:ext cx="7239000" cy="175260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 flipV="1">
            <a:off x="4495800" y="762000"/>
            <a:ext cx="1066800" cy="838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 flipV="1">
            <a:off x="6019800" y="762000"/>
            <a:ext cx="0" cy="457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 flipH="1" flipV="1">
            <a:off x="6553200" y="762000"/>
            <a:ext cx="1295400" cy="685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 flipH="1" flipV="1">
            <a:off x="6172200" y="762000"/>
            <a:ext cx="304800" cy="1066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 flipV="1">
            <a:off x="3200400" y="1219200"/>
            <a:ext cx="1524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1524000" y="938213"/>
            <a:ext cx="24257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Crane access</a:t>
            </a:r>
          </a:p>
          <a:p>
            <a:r>
              <a:rPr lang="en-US" sz="1600">
                <a:solidFill>
                  <a:srgbClr val="FF0000"/>
                </a:solidFill>
              </a:rPr>
              <a:t>with the slings!!</a:t>
            </a:r>
          </a:p>
          <a:p>
            <a:r>
              <a:rPr lang="en-US" sz="1600">
                <a:solidFill>
                  <a:srgbClr val="FF0000"/>
                </a:solidFill>
              </a:rPr>
              <a:t>Interfere / upper platform</a:t>
            </a:r>
          </a:p>
        </p:txBody>
      </p:sp>
      <p:sp>
        <p:nvSpPr>
          <p:cNvPr id="39957" name="Freeform 21"/>
          <p:cNvSpPr>
            <a:spLocks/>
          </p:cNvSpPr>
          <p:nvPr/>
        </p:nvSpPr>
        <p:spPr bwMode="auto">
          <a:xfrm>
            <a:off x="4495800" y="1524000"/>
            <a:ext cx="3352800" cy="3810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344" y="288"/>
              </a:cxn>
              <a:cxn ang="0">
                <a:pos x="2112" y="0"/>
              </a:cxn>
            </a:cxnLst>
            <a:rect l="0" t="0" r="r" b="b"/>
            <a:pathLst>
              <a:path w="2112" h="288">
                <a:moveTo>
                  <a:pt x="0" y="96"/>
                </a:moveTo>
                <a:lnTo>
                  <a:pt x="1344" y="288"/>
                </a:lnTo>
                <a:lnTo>
                  <a:pt x="2112" y="0"/>
                </a:lnTo>
              </a:path>
            </a:pathLst>
          </a:custGeom>
          <a:noFill/>
          <a:ln w="9525" cap="flat">
            <a:solidFill>
              <a:srgbClr val="66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58" name="Rectangle 22"/>
          <p:cNvSpPr>
            <a:spLocks noChangeArrowheads="1"/>
          </p:cNvSpPr>
          <p:nvPr/>
        </p:nvSpPr>
        <p:spPr bwMode="auto">
          <a:xfrm rot="321349">
            <a:off x="7005638" y="1065213"/>
            <a:ext cx="1752600" cy="228600"/>
          </a:xfrm>
          <a:prstGeom prst="rect">
            <a:avLst/>
          </a:prstGeom>
          <a:solidFill>
            <a:srgbClr val="EAEAEA">
              <a:alpha val="75999"/>
            </a:srgb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/>
              <a:t>Upper platform</a:t>
            </a:r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7010400" y="1295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7010400" y="1676400"/>
            <a:ext cx="762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63" name="Text Box 27"/>
          <p:cNvSpPr txBox="1">
            <a:spLocks noChangeArrowheads="1"/>
          </p:cNvSpPr>
          <p:nvPr/>
        </p:nvSpPr>
        <p:spPr bwMode="auto">
          <a:xfrm rot="427501">
            <a:off x="7086600" y="1676400"/>
            <a:ext cx="666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400"/>
              <a:t>80 cm</a:t>
            </a:r>
          </a:p>
        </p:txBody>
      </p:sp>
      <p:sp>
        <p:nvSpPr>
          <p:cNvPr id="39965" name="Line 29"/>
          <p:cNvSpPr>
            <a:spLocks noChangeShapeType="1"/>
          </p:cNvSpPr>
          <p:nvPr/>
        </p:nvSpPr>
        <p:spPr bwMode="auto">
          <a:xfrm flipH="1">
            <a:off x="6477000" y="9906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66" name="Line 30"/>
          <p:cNvSpPr>
            <a:spLocks noChangeShapeType="1"/>
          </p:cNvSpPr>
          <p:nvPr/>
        </p:nvSpPr>
        <p:spPr bwMode="auto">
          <a:xfrm flipH="1">
            <a:off x="6477000" y="1219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67" name="Line 31"/>
          <p:cNvSpPr>
            <a:spLocks noChangeShapeType="1"/>
          </p:cNvSpPr>
          <p:nvPr/>
        </p:nvSpPr>
        <p:spPr bwMode="auto">
          <a:xfrm flipH="1">
            <a:off x="8001000" y="13716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68" name="AutoShape 32"/>
          <p:cNvSpPr>
            <a:spLocks noChangeArrowheads="1"/>
          </p:cNvSpPr>
          <p:nvPr/>
        </p:nvSpPr>
        <p:spPr bwMode="auto">
          <a:xfrm>
            <a:off x="7543800" y="304800"/>
            <a:ext cx="609600" cy="685800"/>
          </a:xfrm>
          <a:prstGeom prst="lightningBol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 flipH="1" flipV="1">
            <a:off x="6553200" y="47244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9970" name="Text Box 34"/>
          <p:cNvSpPr txBox="1">
            <a:spLocks noChangeArrowheads="1"/>
          </p:cNvSpPr>
          <p:nvPr/>
        </p:nvSpPr>
        <p:spPr bwMode="auto">
          <a:xfrm>
            <a:off x="6553200" y="5334000"/>
            <a:ext cx="1731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600"/>
              <a:t>Jack screws</a:t>
            </a:r>
          </a:p>
          <a:p>
            <a:r>
              <a:rPr lang="fr-FR" sz="1600"/>
              <a:t>for vertical tuning</a:t>
            </a:r>
          </a:p>
        </p:txBody>
      </p:sp>
      <p:sp>
        <p:nvSpPr>
          <p:cNvPr id="39971" name="Text Box 35"/>
          <p:cNvSpPr txBox="1">
            <a:spLocks noChangeArrowheads="1"/>
          </p:cNvSpPr>
          <p:nvPr/>
        </p:nvSpPr>
        <p:spPr bwMode="auto">
          <a:xfrm>
            <a:off x="5486400" y="6276975"/>
            <a:ext cx="31178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FEA’s will be performed on EMR</a:t>
            </a:r>
          </a:p>
          <a:p>
            <a:r>
              <a:rPr lang="en-US" sz="1600"/>
              <a:t>to validate the design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/>
          </a:p>
          <a:p>
            <a:fld id="{204E8F0D-8013-4CDD-A7CE-371D877A6046}" type="slidenum">
              <a:rPr lang="en-US"/>
              <a:pPr/>
              <a:t>34</a:t>
            </a:fld>
            <a:endParaRPr lang="en-US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820863" y="152400"/>
            <a:ext cx="4408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EMR Integration issues @ RAL</a:t>
            </a: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76200"/>
            <a:ext cx="619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24000" cy="757238"/>
          </a:xfrm>
          <a:prstGeom prst="rect">
            <a:avLst/>
          </a:prstGeom>
          <a:noFill/>
        </p:spPr>
      </p:pic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1600200" y="6096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38932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219200"/>
            <a:ext cx="6108700" cy="5041900"/>
          </a:xfrm>
          <a:prstGeom prst="rect">
            <a:avLst/>
          </a:prstGeom>
          <a:noFill/>
        </p:spPr>
      </p:pic>
      <p:sp>
        <p:nvSpPr>
          <p:cNvPr id="38933" name="Text Box 21"/>
          <p:cNvSpPr txBox="1">
            <a:spLocks noChangeArrowheads="1"/>
          </p:cNvSpPr>
          <p:nvPr/>
        </p:nvSpPr>
        <p:spPr bwMode="auto">
          <a:xfrm>
            <a:off x="1219200" y="762000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KL</a:t>
            </a:r>
          </a:p>
        </p:txBody>
      </p:sp>
      <p:sp>
        <p:nvSpPr>
          <p:cNvPr id="38934" name="Line 22"/>
          <p:cNvSpPr>
            <a:spLocks noChangeShapeType="1"/>
          </p:cNvSpPr>
          <p:nvPr/>
        </p:nvSpPr>
        <p:spPr bwMode="auto">
          <a:xfrm>
            <a:off x="1600200" y="11430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3124200" y="838200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EMR first modules</a:t>
            </a:r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 flipH="1">
            <a:off x="3048000" y="12192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38937" name="Picture 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706438"/>
            <a:ext cx="4191000" cy="3703637"/>
          </a:xfrm>
          <a:prstGeom prst="rect">
            <a:avLst/>
          </a:prstGeom>
          <a:noFill/>
        </p:spPr>
      </p:pic>
      <p:sp>
        <p:nvSpPr>
          <p:cNvPr id="38938" name="Line 26"/>
          <p:cNvSpPr>
            <a:spLocks noChangeShapeType="1"/>
          </p:cNvSpPr>
          <p:nvPr/>
        </p:nvSpPr>
        <p:spPr bwMode="auto">
          <a:xfrm>
            <a:off x="304800" y="3429000"/>
            <a:ext cx="365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8939" name="Freeform 27"/>
          <p:cNvSpPr>
            <a:spLocks/>
          </p:cNvSpPr>
          <p:nvPr/>
        </p:nvSpPr>
        <p:spPr bwMode="auto">
          <a:xfrm>
            <a:off x="314325" y="6219825"/>
            <a:ext cx="737235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44" y="0"/>
              </a:cxn>
            </a:cxnLst>
            <a:rect l="0" t="0" r="r" b="b"/>
            <a:pathLst>
              <a:path w="4644" h="1">
                <a:moveTo>
                  <a:pt x="0" y="0"/>
                </a:moveTo>
                <a:lnTo>
                  <a:pt x="46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 flipV="1">
            <a:off x="3657600" y="34290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057400" y="5943600"/>
            <a:ext cx="4640262" cy="533400"/>
          </a:xfrm>
        </p:spPr>
        <p:txBody>
          <a:bodyPr/>
          <a:lstStyle/>
          <a:p>
            <a:r>
              <a:rPr lang="en-US" dirty="0"/>
              <a:t>P </a:t>
            </a:r>
            <a:r>
              <a:rPr lang="en-US" dirty="0" err="1"/>
              <a:t>Soler</a:t>
            </a:r>
            <a:r>
              <a:rPr lang="en-US" dirty="0"/>
              <a:t>, MICE CM25, </a:t>
            </a:r>
          </a:p>
          <a:p>
            <a:r>
              <a:rPr lang="en-US" dirty="0"/>
              <a:t>5 November 2009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sz="3200" dirty="0"/>
              <a:t>Purpose of Luminosity Monitors</a:t>
            </a:r>
          </a:p>
        </p:txBody>
      </p:sp>
      <p:sp>
        <p:nvSpPr>
          <p:cNvPr id="555012" name="Rectangle 4"/>
          <p:cNvSpPr>
            <a:spLocks noChangeArrowheads="1"/>
          </p:cNvSpPr>
          <p:nvPr/>
        </p:nvSpPr>
        <p:spPr bwMode="auto">
          <a:xfrm>
            <a:off x="203200" y="950913"/>
            <a:ext cx="8737600" cy="522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o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Luminosity monitor to determine particle rate close to target and extract protons on target as function of depth – </a:t>
            </a:r>
            <a:r>
              <a:rPr lang="en-GB" sz="2000" i="0" dirty="0">
                <a:solidFill>
                  <a:srgbClr val="FF0000"/>
                </a:solidFill>
                <a:latin typeface="Arial" charset="0"/>
              </a:rPr>
              <a:t>independent of beam loss monitors.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o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Luminosity monitor will record the number of particles crossing 4 </a:t>
            </a:r>
            <a:r>
              <a:rPr lang="en-GB" sz="2000" i="0" dirty="0" err="1">
                <a:solidFill>
                  <a:schemeClr val="tx2"/>
                </a:solidFill>
                <a:latin typeface="Arial" charset="0"/>
              </a:rPr>
              <a:t>scintillators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 for every spill – can build up high statistics to </a:t>
            </a:r>
            <a:r>
              <a:rPr lang="en-GB" sz="2000" i="0" dirty="0">
                <a:solidFill>
                  <a:srgbClr val="FF0000"/>
                </a:solidFill>
                <a:latin typeface="Arial" charset="0"/>
              </a:rPr>
              <a:t>validate particle production in target.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o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By having a small plastic filter we can also reduce low energy protons – </a:t>
            </a:r>
            <a:r>
              <a:rPr lang="en-GB" sz="2000" i="0" dirty="0">
                <a:solidFill>
                  <a:srgbClr val="FF0000"/>
                </a:solidFill>
                <a:latin typeface="Arial" charset="0"/>
              </a:rPr>
              <a:t>some sensitivity to proton energy.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o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Can be used to compare particle rates close to target (luminosity monitor measures mainly protons and </a:t>
            </a:r>
            <a:r>
              <a:rPr lang="en-GB" sz="2000" i="0" dirty="0" err="1">
                <a:solidFill>
                  <a:schemeClr val="tx2"/>
                </a:solidFill>
                <a:latin typeface="Arial" charset="0"/>
              </a:rPr>
              <a:t>pions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) with other counters along </a:t>
            </a:r>
            <a:r>
              <a:rPr lang="en-GB" sz="2000" i="0" dirty="0" err="1">
                <a:solidFill>
                  <a:schemeClr val="tx2"/>
                </a:solidFill>
                <a:latin typeface="Arial" charset="0"/>
              </a:rPr>
              <a:t>beamline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 (GVA1, TOF0, CKOV, TOF1 and FBPM counters which measure </a:t>
            </a:r>
            <a:r>
              <a:rPr lang="en-GB" sz="2000" i="0" dirty="0" err="1">
                <a:solidFill>
                  <a:schemeClr val="tx2"/>
                </a:solidFill>
                <a:latin typeface="Arial" charset="0"/>
              </a:rPr>
              <a:t>pions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, </a:t>
            </a:r>
            <a:r>
              <a:rPr lang="en-GB" sz="2000" i="0" dirty="0" err="1">
                <a:solidFill>
                  <a:schemeClr val="tx2"/>
                </a:solidFill>
                <a:latin typeface="Arial" charset="0"/>
              </a:rPr>
              <a:t>muons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, electrons) – </a:t>
            </a:r>
            <a:r>
              <a:rPr lang="en-GB" sz="2000" i="0" dirty="0">
                <a:solidFill>
                  <a:srgbClr val="FF0000"/>
                </a:solidFill>
                <a:latin typeface="Arial" charset="0"/>
              </a:rPr>
              <a:t>validate </a:t>
            </a:r>
            <a:r>
              <a:rPr lang="en-GB" sz="2000" i="0" dirty="0" err="1">
                <a:solidFill>
                  <a:srgbClr val="FF0000"/>
                </a:solidFill>
                <a:latin typeface="Arial" charset="0"/>
              </a:rPr>
              <a:t>beamline</a:t>
            </a:r>
            <a:r>
              <a:rPr lang="en-GB" sz="2000" i="0" dirty="0">
                <a:solidFill>
                  <a:srgbClr val="FF0000"/>
                </a:solidFill>
                <a:latin typeface="Arial" charset="0"/>
              </a:rPr>
              <a:t> simulations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o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For this reason, the luminosity monitor will be very useful for </a:t>
            </a:r>
            <a:r>
              <a:rPr lang="en-GB" sz="2000" i="0" dirty="0">
                <a:solidFill>
                  <a:srgbClr val="FF0000"/>
                </a:solidFill>
                <a:latin typeface="Arial" charset="0"/>
              </a:rPr>
              <a:t>beam commissioning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 Soler, MICE CM25, </a:t>
            </a:r>
          </a:p>
          <a:p>
            <a:r>
              <a:rPr lang="en-US"/>
              <a:t>5 November 2009</a:t>
            </a:r>
          </a:p>
        </p:txBody>
      </p:sp>
      <p:pic>
        <p:nvPicPr>
          <p:cNvPr id="552979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1800" y="1206500"/>
            <a:ext cx="5640388" cy="4102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552962" name="Rectangle 2"/>
          <p:cNvSpPr>
            <a:spLocks noChangeArrowheads="1"/>
          </p:cNvSpPr>
          <p:nvPr/>
        </p:nvSpPr>
        <p:spPr bwMode="auto">
          <a:xfrm>
            <a:off x="0" y="762000"/>
            <a:ext cx="8915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o"/>
            </a:pPr>
            <a:r>
              <a:rPr lang="en-GB" i="0" dirty="0">
                <a:solidFill>
                  <a:schemeClr val="tx2"/>
                </a:solidFill>
                <a:latin typeface="Arial" charset="0"/>
              </a:rPr>
              <a:t>Final design of luminosity monitor: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i="0" dirty="0">
                <a:solidFill>
                  <a:schemeClr val="tx2"/>
                </a:solidFill>
                <a:latin typeface="Arial" charset="0"/>
              </a:rPr>
              <a:t>	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Char char="o"/>
            </a:pPr>
            <a:r>
              <a:rPr lang="en-GB" i="0" dirty="0">
                <a:solidFill>
                  <a:srgbClr val="FF0000"/>
                </a:solidFill>
                <a:latin typeface="Arial" charset="0"/>
              </a:rPr>
              <a:t>Rate:</a:t>
            </a:r>
            <a:r>
              <a:rPr lang="en-GB" i="0" dirty="0">
                <a:solidFill>
                  <a:schemeClr val="tx2"/>
                </a:solidFill>
                <a:latin typeface="Arial" charset="0"/>
              </a:rPr>
              <a:t> for beam loss monitors running 50 times higher level (</a:t>
            </a:r>
            <a:r>
              <a:rPr lang="en-GB" i="0" dirty="0" err="1">
                <a:solidFill>
                  <a:schemeClr val="tx2"/>
                </a:solidFill>
                <a:latin typeface="Arial" charset="0"/>
              </a:rPr>
              <a:t>ie</a:t>
            </a:r>
            <a:r>
              <a:rPr lang="en-GB" i="0" dirty="0">
                <a:solidFill>
                  <a:schemeClr val="tx2"/>
                </a:solidFill>
                <a:latin typeface="Arial" charset="0"/>
              </a:rPr>
              <a:t>. beam loss ~2.5 V) would mean around 2000 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particles/cm</a:t>
            </a:r>
            <a:r>
              <a:rPr lang="en-GB" sz="2000" i="0" baseline="30000" dirty="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i="0" dirty="0">
                <a:solidFill>
                  <a:schemeClr val="tx2"/>
                </a:solidFill>
                <a:latin typeface="Arial" charset="0"/>
              </a:rPr>
              <a:t>in final 2 ms of spill  (</a:t>
            </a:r>
            <a:r>
              <a:rPr lang="en-GB" i="0" dirty="0" err="1">
                <a:solidFill>
                  <a:schemeClr val="tx2"/>
                </a:solidFill>
                <a:latin typeface="Arial" charset="0"/>
              </a:rPr>
              <a:t>ie</a:t>
            </a:r>
            <a:r>
              <a:rPr lang="en-GB" i="0" dirty="0">
                <a:solidFill>
                  <a:schemeClr val="tx2"/>
                </a:solidFill>
                <a:latin typeface="Arial" charset="0"/>
              </a:rPr>
              <a:t> ~4 MHz proton rate in 4 cm</a:t>
            </a:r>
            <a:r>
              <a:rPr lang="en-GB" i="0" baseline="30000" dirty="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GB" i="0" dirty="0">
                <a:solidFill>
                  <a:schemeClr val="tx2"/>
                </a:solidFill>
                <a:latin typeface="Arial" charset="0"/>
              </a:rPr>
              <a:t>)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sz="3200"/>
              <a:t>Proposed design of Luminosity Monitors</a:t>
            </a:r>
          </a:p>
        </p:txBody>
      </p:sp>
      <p:sp>
        <p:nvSpPr>
          <p:cNvPr id="552974" name="Text Box 14"/>
          <p:cNvSpPr txBox="1">
            <a:spLocks noChangeArrowheads="1"/>
          </p:cNvSpPr>
          <p:nvPr/>
        </p:nvSpPr>
        <p:spPr bwMode="auto">
          <a:xfrm>
            <a:off x="0" y="1416050"/>
            <a:ext cx="2257425" cy="915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GB" sz="1800" i="0" dirty="0">
                <a:solidFill>
                  <a:srgbClr val="FF0000"/>
                </a:solidFill>
                <a:latin typeface="Arial" charset="0"/>
              </a:rPr>
              <a:t>Cuts off:        protons ~500 </a:t>
            </a:r>
            <a:r>
              <a:rPr lang="en-GB" sz="1800" i="0" dirty="0" err="1">
                <a:solidFill>
                  <a:srgbClr val="FF0000"/>
                </a:solidFill>
                <a:latin typeface="Arial" charset="0"/>
              </a:rPr>
              <a:t>MeV</a:t>
            </a:r>
            <a:r>
              <a:rPr lang="en-GB" sz="1800" i="0" dirty="0">
                <a:solidFill>
                  <a:srgbClr val="FF0000"/>
                </a:solidFill>
                <a:latin typeface="Arial" charset="0"/>
              </a:rPr>
              <a:t>/c </a:t>
            </a:r>
            <a:r>
              <a:rPr lang="en-GB" sz="1800" i="0" dirty="0" err="1">
                <a:solidFill>
                  <a:srgbClr val="FF0000"/>
                </a:solidFill>
                <a:latin typeface="Arial" charset="0"/>
              </a:rPr>
              <a:t>pions</a:t>
            </a:r>
            <a:r>
              <a:rPr lang="en-GB" sz="1800" i="0" dirty="0">
                <a:solidFill>
                  <a:srgbClr val="FF0000"/>
                </a:solidFill>
                <a:latin typeface="Arial" charset="0"/>
              </a:rPr>
              <a:t>    ~150 </a:t>
            </a:r>
            <a:r>
              <a:rPr lang="en-GB" sz="1800" i="0" dirty="0" err="1">
                <a:solidFill>
                  <a:srgbClr val="FF0000"/>
                </a:solidFill>
                <a:latin typeface="Arial" charset="0"/>
              </a:rPr>
              <a:t>MeV</a:t>
            </a:r>
            <a:r>
              <a:rPr lang="en-GB" sz="1800" i="0" dirty="0">
                <a:solidFill>
                  <a:srgbClr val="FF0000"/>
                </a:solidFill>
                <a:latin typeface="Arial" charset="0"/>
              </a:rPr>
              <a:t>/c</a:t>
            </a:r>
          </a:p>
        </p:txBody>
      </p:sp>
      <p:sp>
        <p:nvSpPr>
          <p:cNvPr id="552975" name="Text Box 15"/>
          <p:cNvSpPr txBox="1">
            <a:spLocks noChangeArrowheads="1"/>
          </p:cNvSpPr>
          <p:nvPr/>
        </p:nvSpPr>
        <p:spPr bwMode="auto">
          <a:xfrm>
            <a:off x="7370763" y="3019425"/>
            <a:ext cx="1417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i="0">
                <a:solidFill>
                  <a:srgbClr val="FF0000"/>
                </a:solidFill>
                <a:latin typeface="Arial" charset="0"/>
              </a:rPr>
              <a:t>Beam</a:t>
            </a:r>
            <a:endParaRPr lang="en-GB" sz="2400" b="1" i="0" baseline="300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52976" name="Line 16"/>
          <p:cNvSpPr>
            <a:spLocks noChangeShapeType="1"/>
          </p:cNvSpPr>
          <p:nvPr/>
        </p:nvSpPr>
        <p:spPr bwMode="auto">
          <a:xfrm flipH="1" flipV="1">
            <a:off x="6350000" y="3251200"/>
            <a:ext cx="11303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it-IT"/>
          </a:p>
        </p:txBody>
      </p:sp>
      <p:sp>
        <p:nvSpPr>
          <p:cNvPr id="552978" name="Line 18"/>
          <p:cNvSpPr>
            <a:spLocks noChangeShapeType="1"/>
          </p:cNvSpPr>
          <p:nvPr/>
        </p:nvSpPr>
        <p:spPr bwMode="auto">
          <a:xfrm>
            <a:off x="2311400" y="2057400"/>
            <a:ext cx="143510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 Soler, MICE CM25, </a:t>
            </a:r>
          </a:p>
          <a:p>
            <a:r>
              <a:rPr lang="en-US"/>
              <a:t>5 November 2009</a:t>
            </a:r>
          </a:p>
        </p:txBody>
      </p:sp>
      <p:pic>
        <p:nvPicPr>
          <p:cNvPr id="554008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962400"/>
            <a:ext cx="4648200" cy="247602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553986" name="Rectangle 2"/>
          <p:cNvSpPr>
            <a:spLocks noChangeArrowheads="1"/>
          </p:cNvSpPr>
          <p:nvPr/>
        </p:nvSpPr>
        <p:spPr bwMode="auto">
          <a:xfrm>
            <a:off x="165100" y="938213"/>
            <a:ext cx="6324600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80000"/>
              <a:buFont typeface="Monotype Sorts" pitchFamily="2" charset="2"/>
              <a:buChar char="o"/>
            </a:pPr>
            <a:r>
              <a:rPr lang="en-GB" sz="2400" i="0" dirty="0">
                <a:solidFill>
                  <a:schemeClr val="tx2"/>
                </a:solidFill>
                <a:latin typeface="Arial" charset="0"/>
              </a:rPr>
              <a:t>PMTs: Hamamatsu H5783P</a:t>
            </a:r>
            <a:endParaRPr lang="en-GB" sz="2000" i="0" dirty="0">
              <a:solidFill>
                <a:schemeClr val="tx2"/>
              </a:solidFill>
              <a:latin typeface="Arial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—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0.8 ns rise time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—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~1x10</a:t>
            </a:r>
            <a:r>
              <a:rPr lang="en-GB" sz="2000" i="0" baseline="30000" dirty="0">
                <a:solidFill>
                  <a:schemeClr val="tx2"/>
                </a:solidFill>
                <a:latin typeface="Arial" charset="0"/>
              </a:rPr>
              <a:t>6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 gain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—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Only need to provide 15V to power PMT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Monotype Sorts" pitchFamily="2" charset="2"/>
              <a:buChar char="o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Cost: £632/PMT. Had two already, only needed    to buy two extra (~£1300)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Monotype Sorts" pitchFamily="2" charset="2"/>
              <a:buChar char="o"/>
            </a:pP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Readout: use NIM coincidence units and count three channels using VME </a:t>
            </a:r>
            <a:r>
              <a:rPr lang="en-GB" sz="2000" i="0" dirty="0" err="1">
                <a:solidFill>
                  <a:schemeClr val="tx2"/>
                </a:solidFill>
                <a:latin typeface="Arial" charset="0"/>
              </a:rPr>
              <a:t>scalers</a:t>
            </a:r>
            <a:r>
              <a:rPr lang="en-GB" sz="2000" i="0" dirty="0">
                <a:solidFill>
                  <a:schemeClr val="tx2"/>
                </a:solidFill>
                <a:latin typeface="Arial" charset="0"/>
              </a:rPr>
              <a:t> already in DAQ</a:t>
            </a:r>
            <a:endParaRPr lang="en-GB" sz="2000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Monotype Sorts" pitchFamily="2" charset="2"/>
              <a:buChar char="o"/>
            </a:pPr>
            <a:endParaRPr lang="en-GB" sz="2400" i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endParaRPr lang="en-GB" sz="2400" i="0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sz="3200"/>
              <a:t>Photomultipliers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6256338" y="1073150"/>
            <a:ext cx="2887662" cy="2360613"/>
            <a:chOff x="3941" y="652"/>
            <a:chExt cx="1819" cy="1487"/>
          </a:xfrm>
        </p:grpSpPr>
        <p:pic>
          <p:nvPicPr>
            <p:cNvPr id="554002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41" y="652"/>
              <a:ext cx="1688" cy="147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</p:pic>
        <p:sp>
          <p:nvSpPr>
            <p:cNvPr id="554004" name="Line 20"/>
            <p:cNvSpPr>
              <a:spLocks noChangeShapeType="1"/>
            </p:cNvSpPr>
            <p:nvPr/>
          </p:nvSpPr>
          <p:spPr bwMode="auto">
            <a:xfrm flipH="1">
              <a:off x="5048" y="1688"/>
              <a:ext cx="320" cy="39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it-IT"/>
            </a:p>
          </p:txBody>
        </p:sp>
        <p:sp>
          <p:nvSpPr>
            <p:cNvPr id="554005" name="Rectangle 21"/>
            <p:cNvSpPr>
              <a:spLocks noChangeArrowheads="1"/>
            </p:cNvSpPr>
            <p:nvPr/>
          </p:nvSpPr>
          <p:spPr bwMode="auto">
            <a:xfrm>
              <a:off x="5127" y="1906"/>
              <a:ext cx="63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  <a:buClr>
                  <a:srgbClr val="FF0000"/>
                </a:buClr>
                <a:buSzPct val="70000"/>
                <a:buFont typeface="Monotype Sorts" pitchFamily="2" charset="2"/>
                <a:buNone/>
              </a:pPr>
              <a:r>
                <a:rPr lang="en-GB" sz="2000" i="0">
                  <a:solidFill>
                    <a:srgbClr val="FF0000"/>
                  </a:solidFill>
                  <a:latin typeface="Arial" charset="0"/>
                </a:rPr>
                <a:t>50 mm</a:t>
              </a:r>
            </a:p>
          </p:txBody>
        </p:sp>
      </p:grpSp>
      <p:sp>
        <p:nvSpPr>
          <p:cNvPr id="554009" name="Rectangle 25"/>
          <p:cNvSpPr>
            <a:spLocks noChangeArrowheads="1"/>
          </p:cNvSpPr>
          <p:nvPr/>
        </p:nvSpPr>
        <p:spPr bwMode="auto">
          <a:xfrm>
            <a:off x="6108700" y="4460875"/>
            <a:ext cx="30353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sz="2000" i="0">
                <a:solidFill>
                  <a:schemeClr val="tx2"/>
                </a:solidFill>
                <a:latin typeface="Arial" charset="0"/>
              </a:rPr>
              <a:t>High rate capability with 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sz="2000" i="0">
                <a:solidFill>
                  <a:schemeClr val="tx2"/>
                </a:solidFill>
                <a:latin typeface="Arial" charset="0"/>
              </a:rPr>
              <a:t>10 ns coincidence gate</a:t>
            </a:r>
          </a:p>
        </p:txBody>
      </p:sp>
      <p:sp>
        <p:nvSpPr>
          <p:cNvPr id="554010" name="Rectangle 26"/>
          <p:cNvSpPr>
            <a:spLocks noChangeArrowheads="1"/>
          </p:cNvSpPr>
          <p:nvPr/>
        </p:nvSpPr>
        <p:spPr bwMode="auto">
          <a:xfrm>
            <a:off x="6108700" y="5367338"/>
            <a:ext cx="30353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sz="2000" i="0">
                <a:solidFill>
                  <a:schemeClr val="tx2"/>
                </a:solidFill>
                <a:latin typeface="Arial" charset="0"/>
              </a:rPr>
              <a:t>If rate still an issue, can 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pitchFamily="2" charset="2"/>
              <a:buNone/>
            </a:pPr>
            <a:r>
              <a:rPr lang="en-GB" sz="2000" i="0">
                <a:solidFill>
                  <a:schemeClr val="tx2"/>
                </a:solidFill>
                <a:latin typeface="Arial" charset="0"/>
              </a:rPr>
              <a:t>make more shielding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33600"/>
            <a:ext cx="8001000" cy="3429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TOF0,TOF1,KL, CKOV  work horses working well</a:t>
            </a:r>
          </a:p>
          <a:p>
            <a:r>
              <a:rPr lang="en-US" dirty="0" smtClean="0"/>
              <a:t>Soon delivery of TOF2 + final downstream platform</a:t>
            </a:r>
          </a:p>
          <a:p>
            <a:r>
              <a:rPr lang="en-US" dirty="0" smtClean="0"/>
              <a:t>EMR expected for mid 2010</a:t>
            </a:r>
          </a:p>
          <a:p>
            <a:r>
              <a:rPr lang="en-US" dirty="0" smtClean="0"/>
              <a:t>Luminosity monitors soon available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A lot of activities around; PID is in good shape</a:t>
            </a:r>
            <a:r>
              <a:rPr lang="en-US" sz="4400" dirty="0" smtClean="0">
                <a:latin typeface="SD Viewer Edge Font" pitchFamily="50" charset="0"/>
                <a:cs typeface="Aharoni" pitchFamily="2" charset="-79"/>
              </a:rPr>
              <a:t> </a:t>
            </a:r>
            <a:endParaRPr lang="it-IT" sz="4400" dirty="0">
              <a:latin typeface="SD Viewer Edge Font" pitchFamily="50" charset="0"/>
              <a:cs typeface="Aharoni" pitchFamily="2" charset="-79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D32A9EC-3BF1-4A41-8FA1-8D968586E2BB}" type="slidenum">
              <a:rPr lang="it-IT" smtClean="0"/>
              <a:pPr>
                <a:defRPr/>
              </a:pPr>
              <a:t>38</a:t>
            </a:fld>
            <a:endParaRPr lang="it-I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M. Bonesini - CM 25 RAL 5/11/09</a:t>
            </a:r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Conclusions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>
                <a:latin typeface="Comic Sans MS" pitchFamily="66" charset="0"/>
              </a:rPr>
              <a:t>TOF0 calibration</a:t>
            </a:r>
            <a:endParaRPr lang="bg-BG" sz="3200">
              <a:latin typeface="Comic Sans MS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3311525" cy="4032250"/>
          </a:xfrm>
        </p:spPr>
        <p:txBody>
          <a:bodyPr/>
          <a:lstStyle/>
          <a:p>
            <a:r>
              <a:rPr lang="en-US" sz="1800">
                <a:latin typeface="Comic Sans MS" pitchFamily="66" charset="0"/>
              </a:rPr>
              <a:t>The resolution in a given pixel can be measured before the absolute time calibration (see the plot)</a:t>
            </a:r>
          </a:p>
          <a:p>
            <a:r>
              <a:rPr lang="en-US" sz="1800">
                <a:latin typeface="Comic Sans MS" pitchFamily="66" charset="0"/>
              </a:rPr>
              <a:t>The expected total resolution of the detector can be calculated by the formula , where </a:t>
            </a:r>
            <a:r>
              <a:rPr lang="el-GR" sz="1800">
                <a:latin typeface="Comic Sans MS" pitchFamily="66" charset="0"/>
              </a:rPr>
              <a:t>σ</a:t>
            </a:r>
            <a:r>
              <a:rPr lang="en-US" sz="1800" baseline="-25000">
                <a:latin typeface="Comic Sans MS" pitchFamily="66" charset="0"/>
              </a:rPr>
              <a:t>i</a:t>
            </a:r>
            <a:r>
              <a:rPr lang="en-US" sz="1800">
                <a:latin typeface="Comic Sans MS" pitchFamily="66" charset="0"/>
              </a:rPr>
              <a:t> is the resolution in pixel I N</a:t>
            </a:r>
            <a:r>
              <a:rPr lang="en-US" sz="1800" baseline="-25000">
                <a:latin typeface="Comic Sans MS" pitchFamily="66" charset="0"/>
              </a:rPr>
              <a:t>i</a:t>
            </a:r>
            <a:r>
              <a:rPr lang="en-US" sz="1800">
                <a:latin typeface="Comic Sans MS" pitchFamily="66" charset="0"/>
              </a:rPr>
              <a:t> is the number of events in pixel i and N</a:t>
            </a:r>
            <a:r>
              <a:rPr lang="en-US" sz="1800" baseline="-25000">
                <a:latin typeface="Comic Sans MS" pitchFamily="66" charset="0"/>
              </a:rPr>
              <a:t>tot</a:t>
            </a:r>
            <a:r>
              <a:rPr lang="en-US" sz="1800">
                <a:latin typeface="Comic Sans MS" pitchFamily="66" charset="0"/>
              </a:rPr>
              <a:t> is the total number of event.</a:t>
            </a:r>
            <a:endParaRPr lang="bg-BG" sz="1800">
              <a:latin typeface="Comic Sans MS" pitchFamily="66" charset="0"/>
            </a:endParaRPr>
          </a:p>
        </p:txBody>
      </p:sp>
      <p:pic>
        <p:nvPicPr>
          <p:cNvPr id="3076" name="Picture 4" descr="pixelres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1628775"/>
            <a:ext cx="4611688" cy="3128963"/>
          </a:xfrm>
          <a:prstGeom prst="rect">
            <a:avLst/>
          </a:prstGeom>
          <a:noFill/>
        </p:spPr>
      </p:pic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692275" y="5445125"/>
          <a:ext cx="5730875" cy="849313"/>
        </p:xfrm>
        <a:graphic>
          <a:graphicData uri="http://schemas.openxmlformats.org/presentationml/2006/ole">
            <p:oleObj spid="_x0000_s3074" name="Equation" r:id="rId5" imgW="205740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tof0reso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412875"/>
            <a:ext cx="5183187" cy="3514725"/>
          </a:xfrm>
          <a:noFill/>
          <a:ln/>
        </p:spPr>
      </p:pic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noFill/>
          <a:ln/>
        </p:spPr>
        <p:txBody>
          <a:bodyPr/>
          <a:lstStyle/>
          <a:p>
            <a:r>
              <a:rPr lang="en-US" sz="3600">
                <a:latin typeface="Comic Sans MS" pitchFamily="66" charset="0"/>
              </a:rPr>
              <a:t>TOF0 calibration</a:t>
            </a:r>
            <a:endParaRPr lang="bg-BG" sz="3600">
              <a:latin typeface="Comic Sans MS" pitchFamily="66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384300" y="5537200"/>
            <a:ext cx="368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Measured total resolution – 52.3ps</a:t>
            </a: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19700" y="908050"/>
            <a:ext cx="3394075" cy="2765425"/>
          </a:xfrm>
        </p:spPr>
        <p:txBody>
          <a:bodyPr/>
          <a:lstStyle/>
          <a:p>
            <a:r>
              <a:rPr lang="en-US" sz="2400">
                <a:latin typeface="Comic Sans MS" pitchFamily="66" charset="0"/>
              </a:rPr>
              <a:t>Positron peak in the TOF spectrum is used to calibrate TOF1</a:t>
            </a:r>
            <a:endParaRPr lang="bg-BG" sz="2400">
              <a:latin typeface="Comic Sans MS" pitchFamily="66" charset="0"/>
            </a:endParaRPr>
          </a:p>
        </p:txBody>
      </p:sp>
      <p:pic>
        <p:nvPicPr>
          <p:cNvPr id="5124" name="Picture 4" descr="tof1cali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08050"/>
            <a:ext cx="4824413" cy="3260725"/>
          </a:xfrm>
          <a:prstGeom prst="rect">
            <a:avLst/>
          </a:prstGeom>
          <a:noFill/>
        </p:spPr>
      </p:pic>
      <p:pic>
        <p:nvPicPr>
          <p:cNvPr id="5125" name="Picture 5" descr="tof1res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3284538"/>
            <a:ext cx="4973637" cy="3373437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noFill/>
          <a:ln/>
        </p:spPr>
        <p:txBody>
          <a:bodyPr/>
          <a:lstStyle/>
          <a:p>
            <a:r>
              <a:rPr lang="en-US" sz="3600">
                <a:latin typeface="Comic Sans MS" pitchFamily="66" charset="0"/>
              </a:rPr>
              <a:t>TOF1calibration</a:t>
            </a:r>
            <a:endParaRPr lang="bg-BG" sz="3600">
              <a:latin typeface="Comic Sans MS" pitchFamily="66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68313" y="4149725"/>
            <a:ext cx="3455987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latin typeface="Comic Sans MS" pitchFamily="66" charset="0"/>
              </a:rPr>
              <a:t>Expected resolution – 64.2ps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latin typeface="Comic Sans MS" pitchFamily="66" charset="0"/>
              </a:rPr>
              <a:t>Measured resolution – 68.1 ps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latin typeface="Comic Sans MS" pitchFamily="66" charset="0"/>
              </a:rPr>
              <a:t>Absolute time calibration in TOF1 is not so precise.</a:t>
            </a:r>
            <a:endParaRPr lang="bg-BG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274638"/>
            <a:ext cx="7239000" cy="633412"/>
          </a:xfrm>
        </p:spPr>
        <p:txBody>
          <a:bodyPr/>
          <a:lstStyle/>
          <a:p>
            <a:r>
              <a:rPr lang="en-US" sz="3200" dirty="0">
                <a:latin typeface="Comic Sans MS" pitchFamily="66" charset="0"/>
              </a:rPr>
              <a:t>Time of flight</a:t>
            </a:r>
            <a:endParaRPr lang="bg-BG" sz="3200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990600"/>
            <a:ext cx="8001000" cy="554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1800" dirty="0"/>
              <a:t>Mark </a:t>
            </a:r>
            <a:r>
              <a:rPr lang="en-GB" sz="1800" dirty="0" err="1"/>
              <a:t>Rayner</a:t>
            </a:r>
            <a:r>
              <a:rPr lang="en-GB" sz="1800" dirty="0"/>
              <a:t> – Detector Session</a:t>
            </a:r>
          </a:p>
        </p:txBody>
      </p:sp>
      <p:sp>
        <p:nvSpPr>
          <p:cNvPr id="8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EE09-9C1A-4008-8C47-D6F3359EBCEB}" type="slidenum">
              <a:rPr lang="en-GB"/>
              <a:pPr/>
              <a:t>8</a:t>
            </a:fld>
            <a:endParaRPr lang="en-GB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TOFs make important physics measurements beyond PID</a:t>
            </a:r>
          </a:p>
        </p:txBody>
      </p:sp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-36513" y="538163"/>
            <a:ext cx="9217026" cy="4043362"/>
            <a:chOff x="-23" y="974"/>
            <a:chExt cx="5806" cy="2547"/>
          </a:xfrm>
        </p:grpSpPr>
        <p:sp>
          <p:nvSpPr>
            <p:cNvPr id="30763" name="Rectangle 43"/>
            <p:cNvSpPr>
              <a:spLocks noChangeArrowheads="1"/>
            </p:cNvSpPr>
            <p:nvPr/>
          </p:nvSpPr>
          <p:spPr bwMode="auto">
            <a:xfrm>
              <a:off x="3114" y="974"/>
              <a:ext cx="2646" cy="1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it-IT"/>
            </a:p>
          </p:txBody>
        </p:sp>
        <p:sp>
          <p:nvSpPr>
            <p:cNvPr id="30726" name="Line 6"/>
            <p:cNvSpPr>
              <a:spLocks noChangeShapeType="1"/>
            </p:cNvSpPr>
            <p:nvPr/>
          </p:nvSpPr>
          <p:spPr bwMode="auto">
            <a:xfrm>
              <a:off x="0" y="1972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1804" y="1638"/>
              <a:ext cx="36" cy="66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28" name="Rectangle 8"/>
            <p:cNvSpPr>
              <a:spLocks noChangeArrowheads="1"/>
            </p:cNvSpPr>
            <p:nvPr/>
          </p:nvSpPr>
          <p:spPr bwMode="auto">
            <a:xfrm>
              <a:off x="2959" y="1638"/>
              <a:ext cx="36" cy="66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1920" y="1749"/>
              <a:ext cx="222" cy="44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2291" y="1749"/>
              <a:ext cx="222" cy="44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31" name="Rectangle 11"/>
            <p:cNvSpPr>
              <a:spLocks noChangeArrowheads="1"/>
            </p:cNvSpPr>
            <p:nvPr/>
          </p:nvSpPr>
          <p:spPr bwMode="auto">
            <a:xfrm>
              <a:off x="2662" y="1749"/>
              <a:ext cx="222" cy="44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32" name="Rectangle 12"/>
            <p:cNvSpPr>
              <a:spLocks noChangeArrowheads="1"/>
            </p:cNvSpPr>
            <p:nvPr/>
          </p:nvSpPr>
          <p:spPr bwMode="auto">
            <a:xfrm>
              <a:off x="748" y="1749"/>
              <a:ext cx="222" cy="44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1119" y="1749"/>
              <a:ext cx="222" cy="44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34" name="Rectangle 14"/>
            <p:cNvSpPr>
              <a:spLocks noChangeArrowheads="1"/>
            </p:cNvSpPr>
            <p:nvPr/>
          </p:nvSpPr>
          <p:spPr bwMode="auto">
            <a:xfrm>
              <a:off x="1489" y="1749"/>
              <a:ext cx="222" cy="44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36" name="Freeform 16"/>
            <p:cNvSpPr>
              <a:spLocks/>
            </p:cNvSpPr>
            <p:nvPr/>
          </p:nvSpPr>
          <p:spPr bwMode="auto">
            <a:xfrm>
              <a:off x="113" y="1676"/>
              <a:ext cx="519" cy="555"/>
            </a:xfrm>
            <a:custGeom>
              <a:avLst/>
              <a:gdLst/>
              <a:ahLst/>
              <a:cxnLst>
                <a:cxn ang="0">
                  <a:pos x="635" y="90"/>
                </a:cxn>
                <a:cxn ang="0">
                  <a:pos x="635" y="680"/>
                </a:cxn>
                <a:cxn ang="0">
                  <a:pos x="0" y="499"/>
                </a:cxn>
                <a:cxn ang="0">
                  <a:pos x="408" y="0"/>
                </a:cxn>
                <a:cxn ang="0">
                  <a:pos x="635" y="90"/>
                </a:cxn>
              </a:cxnLst>
              <a:rect l="0" t="0" r="r" b="b"/>
              <a:pathLst>
                <a:path w="635" h="680">
                  <a:moveTo>
                    <a:pt x="635" y="90"/>
                  </a:moveTo>
                  <a:lnTo>
                    <a:pt x="635" y="680"/>
                  </a:lnTo>
                  <a:lnTo>
                    <a:pt x="0" y="499"/>
                  </a:lnTo>
                  <a:lnTo>
                    <a:pt x="408" y="0"/>
                  </a:lnTo>
                  <a:lnTo>
                    <a:pt x="635" y="90"/>
                  </a:lnTo>
                  <a:close/>
                </a:path>
              </a:pathLst>
            </a:custGeom>
            <a:solidFill>
              <a:srgbClr val="CCFFCC"/>
            </a:solidFill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40" name="Rectangle 20"/>
            <p:cNvSpPr>
              <a:spLocks noChangeArrowheads="1"/>
            </p:cNvSpPr>
            <p:nvPr/>
          </p:nvSpPr>
          <p:spPr bwMode="auto">
            <a:xfrm>
              <a:off x="3432" y="1835"/>
              <a:ext cx="452" cy="274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41" name="Rectangle 21"/>
            <p:cNvSpPr>
              <a:spLocks noChangeArrowheads="1"/>
            </p:cNvSpPr>
            <p:nvPr/>
          </p:nvSpPr>
          <p:spPr bwMode="auto">
            <a:xfrm>
              <a:off x="3295" y="1745"/>
              <a:ext cx="998" cy="4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42" name="Rectangle 22"/>
            <p:cNvSpPr>
              <a:spLocks noChangeArrowheads="1"/>
            </p:cNvSpPr>
            <p:nvPr/>
          </p:nvSpPr>
          <p:spPr bwMode="auto">
            <a:xfrm>
              <a:off x="3295" y="2153"/>
              <a:ext cx="998" cy="4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43" name="Line 23"/>
            <p:cNvSpPr>
              <a:spLocks noChangeShapeType="1"/>
            </p:cNvSpPr>
            <p:nvPr/>
          </p:nvSpPr>
          <p:spPr bwMode="auto">
            <a:xfrm flipV="1">
              <a:off x="3658" y="1609"/>
              <a:ext cx="0" cy="7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44" name="Rectangle 24"/>
            <p:cNvSpPr>
              <a:spLocks noChangeArrowheads="1"/>
            </p:cNvSpPr>
            <p:nvPr/>
          </p:nvSpPr>
          <p:spPr bwMode="auto">
            <a:xfrm>
              <a:off x="3296" y="1835"/>
              <a:ext cx="90" cy="274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46" name="Text Box 26"/>
            <p:cNvSpPr txBox="1">
              <a:spLocks noChangeArrowheads="1"/>
            </p:cNvSpPr>
            <p:nvPr/>
          </p:nvSpPr>
          <p:spPr bwMode="auto">
            <a:xfrm>
              <a:off x="3477" y="1427"/>
              <a:ext cx="3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TRP</a:t>
              </a:r>
            </a:p>
          </p:txBody>
        </p:sp>
        <p:sp>
          <p:nvSpPr>
            <p:cNvPr id="30747" name="Text Box 27"/>
            <p:cNvSpPr txBox="1">
              <a:spLocks noChangeArrowheads="1"/>
            </p:cNvSpPr>
            <p:nvPr/>
          </p:nvSpPr>
          <p:spPr bwMode="auto">
            <a:xfrm>
              <a:off x="1905" y="1563"/>
              <a:ext cx="2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Q7</a:t>
              </a:r>
            </a:p>
          </p:txBody>
        </p:sp>
        <p:sp>
          <p:nvSpPr>
            <p:cNvPr id="30748" name="Text Box 28"/>
            <p:cNvSpPr txBox="1">
              <a:spLocks noChangeArrowheads="1"/>
            </p:cNvSpPr>
            <p:nvPr/>
          </p:nvSpPr>
          <p:spPr bwMode="auto">
            <a:xfrm>
              <a:off x="2268" y="1563"/>
              <a:ext cx="2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Q8</a:t>
              </a:r>
            </a:p>
          </p:txBody>
        </p:sp>
        <p:sp>
          <p:nvSpPr>
            <p:cNvPr id="30749" name="Text Box 29"/>
            <p:cNvSpPr txBox="1">
              <a:spLocks noChangeArrowheads="1"/>
            </p:cNvSpPr>
            <p:nvPr/>
          </p:nvSpPr>
          <p:spPr bwMode="auto">
            <a:xfrm>
              <a:off x="2631" y="1563"/>
              <a:ext cx="2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Q9</a:t>
              </a:r>
            </a:p>
          </p:txBody>
        </p:sp>
        <p:sp>
          <p:nvSpPr>
            <p:cNvPr id="30750" name="Text Box 30"/>
            <p:cNvSpPr txBox="1">
              <a:spLocks noChangeArrowheads="1"/>
            </p:cNvSpPr>
            <p:nvPr/>
          </p:nvSpPr>
          <p:spPr bwMode="auto">
            <a:xfrm>
              <a:off x="3084" y="1563"/>
              <a:ext cx="52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Diffuser</a:t>
              </a:r>
            </a:p>
          </p:txBody>
        </p:sp>
        <p:sp>
          <p:nvSpPr>
            <p:cNvPr id="30751" name="Line 31"/>
            <p:cNvSpPr>
              <a:spLocks noChangeShapeType="1"/>
            </p:cNvSpPr>
            <p:nvPr/>
          </p:nvSpPr>
          <p:spPr bwMode="auto">
            <a:xfrm>
              <a:off x="2041" y="1382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52" name="Line 32"/>
            <p:cNvSpPr>
              <a:spLocks noChangeShapeType="1"/>
            </p:cNvSpPr>
            <p:nvPr/>
          </p:nvSpPr>
          <p:spPr bwMode="auto">
            <a:xfrm>
              <a:off x="2404" y="1382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53" name="Line 33"/>
            <p:cNvSpPr>
              <a:spLocks noChangeShapeType="1"/>
            </p:cNvSpPr>
            <p:nvPr/>
          </p:nvSpPr>
          <p:spPr bwMode="auto">
            <a:xfrm>
              <a:off x="2767" y="1382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54" name="Line 34"/>
            <p:cNvSpPr>
              <a:spLocks noChangeShapeType="1"/>
            </p:cNvSpPr>
            <p:nvPr/>
          </p:nvSpPr>
          <p:spPr bwMode="auto">
            <a:xfrm>
              <a:off x="3658" y="2425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55" name="Text Box 35"/>
            <p:cNvSpPr txBox="1">
              <a:spLocks noChangeArrowheads="1"/>
            </p:cNvSpPr>
            <p:nvPr/>
          </p:nvSpPr>
          <p:spPr bwMode="auto">
            <a:xfrm>
              <a:off x="3372" y="2598"/>
              <a:ext cx="54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x, y, z</a:t>
              </a:r>
            </a:p>
            <a:p>
              <a:pPr algn="ctr"/>
              <a:r>
                <a:rPr lang="en-GB"/>
                <a:t>p</a:t>
              </a:r>
              <a:r>
                <a:rPr lang="en-GB" baseline="-25000"/>
                <a:t>x</a:t>
              </a:r>
              <a:r>
                <a:rPr lang="en-GB"/>
                <a:t>, p</a:t>
              </a:r>
              <a:r>
                <a:rPr lang="en-GB" baseline="-25000"/>
                <a:t>y</a:t>
              </a:r>
              <a:r>
                <a:rPr lang="en-GB"/>
                <a:t>, p</a:t>
              </a:r>
              <a:r>
                <a:rPr lang="en-GB" baseline="-25000"/>
                <a:t>z</a:t>
              </a:r>
            </a:p>
          </p:txBody>
        </p:sp>
        <p:sp>
          <p:nvSpPr>
            <p:cNvPr id="30756" name="Text Box 36"/>
            <p:cNvSpPr txBox="1">
              <a:spLocks noChangeArrowheads="1"/>
            </p:cNvSpPr>
            <p:nvPr/>
          </p:nvSpPr>
          <p:spPr bwMode="auto">
            <a:xfrm>
              <a:off x="1950" y="1155"/>
              <a:ext cx="19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I</a:t>
              </a:r>
              <a:r>
                <a:rPr lang="en-GB" baseline="-25000"/>
                <a:t>7</a:t>
              </a:r>
            </a:p>
          </p:txBody>
        </p:sp>
        <p:sp>
          <p:nvSpPr>
            <p:cNvPr id="30757" name="Text Box 37"/>
            <p:cNvSpPr txBox="1">
              <a:spLocks noChangeArrowheads="1"/>
            </p:cNvSpPr>
            <p:nvPr/>
          </p:nvSpPr>
          <p:spPr bwMode="auto">
            <a:xfrm>
              <a:off x="2313" y="1155"/>
              <a:ext cx="19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I</a:t>
              </a:r>
              <a:r>
                <a:rPr lang="en-GB" baseline="-25000"/>
                <a:t>8</a:t>
              </a:r>
            </a:p>
          </p:txBody>
        </p:sp>
        <p:sp>
          <p:nvSpPr>
            <p:cNvPr id="30758" name="Text Box 38"/>
            <p:cNvSpPr txBox="1">
              <a:spLocks noChangeArrowheads="1"/>
            </p:cNvSpPr>
            <p:nvPr/>
          </p:nvSpPr>
          <p:spPr bwMode="auto">
            <a:xfrm>
              <a:off x="2664" y="1155"/>
              <a:ext cx="19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I</a:t>
              </a:r>
              <a:r>
                <a:rPr lang="en-GB" baseline="-25000"/>
                <a:t>9</a:t>
              </a:r>
            </a:p>
          </p:txBody>
        </p:sp>
        <p:sp>
          <p:nvSpPr>
            <p:cNvPr id="30760" name="Line 40"/>
            <p:cNvSpPr>
              <a:spLocks noChangeShapeType="1"/>
            </p:cNvSpPr>
            <p:nvPr/>
          </p:nvSpPr>
          <p:spPr bwMode="auto">
            <a:xfrm>
              <a:off x="431" y="1382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61" name="Text Box 41"/>
            <p:cNvSpPr txBox="1">
              <a:spLocks noChangeArrowheads="1"/>
            </p:cNvSpPr>
            <p:nvPr/>
          </p:nvSpPr>
          <p:spPr bwMode="auto">
            <a:xfrm>
              <a:off x="328" y="1155"/>
              <a:ext cx="21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I</a:t>
              </a:r>
              <a:r>
                <a:rPr lang="en-GB" baseline="-25000"/>
                <a:t>D</a:t>
              </a:r>
            </a:p>
          </p:txBody>
        </p:sp>
        <p:sp>
          <p:nvSpPr>
            <p:cNvPr id="30762" name="Text Box 42"/>
            <p:cNvSpPr txBox="1">
              <a:spLocks noChangeArrowheads="1"/>
            </p:cNvSpPr>
            <p:nvPr/>
          </p:nvSpPr>
          <p:spPr bwMode="auto">
            <a:xfrm>
              <a:off x="344" y="1745"/>
              <a:ext cx="26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D2</a:t>
              </a:r>
            </a:p>
          </p:txBody>
        </p:sp>
        <p:sp>
          <p:nvSpPr>
            <p:cNvPr id="30764" name="Oval 44"/>
            <p:cNvSpPr>
              <a:spLocks noChangeArrowheads="1"/>
            </p:cNvSpPr>
            <p:nvPr/>
          </p:nvSpPr>
          <p:spPr bwMode="auto">
            <a:xfrm>
              <a:off x="4361" y="1699"/>
              <a:ext cx="454" cy="546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5" name="Rectangle 45"/>
            <p:cNvSpPr>
              <a:spLocks noChangeArrowheads="1"/>
            </p:cNvSpPr>
            <p:nvPr/>
          </p:nvSpPr>
          <p:spPr bwMode="auto">
            <a:xfrm>
              <a:off x="4361" y="1609"/>
              <a:ext cx="91" cy="9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6" name="Rectangle 46"/>
            <p:cNvSpPr>
              <a:spLocks noChangeArrowheads="1"/>
            </p:cNvSpPr>
            <p:nvPr/>
          </p:nvSpPr>
          <p:spPr bwMode="auto">
            <a:xfrm>
              <a:off x="4361" y="2244"/>
              <a:ext cx="91" cy="9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7" name="Rectangle 47"/>
            <p:cNvSpPr>
              <a:spLocks noChangeArrowheads="1"/>
            </p:cNvSpPr>
            <p:nvPr/>
          </p:nvSpPr>
          <p:spPr bwMode="auto">
            <a:xfrm>
              <a:off x="4724" y="1609"/>
              <a:ext cx="91" cy="9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8" name="Rectangle 48"/>
            <p:cNvSpPr>
              <a:spLocks noChangeArrowheads="1"/>
            </p:cNvSpPr>
            <p:nvPr/>
          </p:nvSpPr>
          <p:spPr bwMode="auto">
            <a:xfrm>
              <a:off x="4724" y="2244"/>
              <a:ext cx="91" cy="9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73" name="Text Box 53"/>
            <p:cNvSpPr txBox="1">
              <a:spLocks noChangeArrowheads="1"/>
            </p:cNvSpPr>
            <p:nvPr/>
          </p:nvSpPr>
          <p:spPr bwMode="auto">
            <a:xfrm>
              <a:off x="5171" y="1427"/>
              <a:ext cx="2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RF</a:t>
              </a:r>
            </a:p>
          </p:txBody>
        </p:sp>
        <p:grpSp>
          <p:nvGrpSpPr>
            <p:cNvPr id="3" name="Group 55"/>
            <p:cNvGrpSpPr>
              <a:grpSpLocks/>
            </p:cNvGrpSpPr>
            <p:nvPr/>
          </p:nvGrpSpPr>
          <p:grpSpPr bwMode="auto">
            <a:xfrm>
              <a:off x="4944" y="1609"/>
              <a:ext cx="727" cy="726"/>
              <a:chOff x="4921" y="1616"/>
              <a:chExt cx="727" cy="726"/>
            </a:xfrm>
          </p:grpSpPr>
          <p:sp>
            <p:nvSpPr>
              <p:cNvPr id="30769" name="AutoShape 49"/>
              <p:cNvSpPr>
                <a:spLocks noChangeArrowheads="1"/>
              </p:cNvSpPr>
              <p:nvPr/>
            </p:nvSpPr>
            <p:spPr bwMode="auto">
              <a:xfrm>
                <a:off x="4921" y="1616"/>
                <a:ext cx="182" cy="726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0770" name="AutoShape 50"/>
              <p:cNvSpPr>
                <a:spLocks noChangeArrowheads="1"/>
              </p:cNvSpPr>
              <p:nvPr/>
            </p:nvSpPr>
            <p:spPr bwMode="auto">
              <a:xfrm>
                <a:off x="5103" y="1616"/>
                <a:ext cx="182" cy="726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0771" name="AutoShape 51"/>
              <p:cNvSpPr>
                <a:spLocks noChangeArrowheads="1"/>
              </p:cNvSpPr>
              <p:nvPr/>
            </p:nvSpPr>
            <p:spPr bwMode="auto">
              <a:xfrm>
                <a:off x="5285" y="1616"/>
                <a:ext cx="182" cy="726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0772" name="AutoShape 52"/>
              <p:cNvSpPr>
                <a:spLocks noChangeArrowheads="1"/>
              </p:cNvSpPr>
              <p:nvPr/>
            </p:nvSpPr>
            <p:spPr bwMode="auto">
              <a:xfrm>
                <a:off x="5466" y="1616"/>
                <a:ext cx="182" cy="726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 w="952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0774" name="Rectangle 54"/>
              <p:cNvSpPr>
                <a:spLocks noChangeArrowheads="1"/>
              </p:cNvSpPr>
              <p:nvPr/>
            </p:nvSpPr>
            <p:spPr bwMode="auto">
              <a:xfrm>
                <a:off x="5012" y="1706"/>
                <a:ext cx="544" cy="5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FF99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0776" name="Text Box 56"/>
            <p:cNvSpPr txBox="1">
              <a:spLocks noChangeArrowheads="1"/>
            </p:cNvSpPr>
            <p:nvPr/>
          </p:nvSpPr>
          <p:spPr bwMode="auto">
            <a:xfrm>
              <a:off x="4289" y="1427"/>
              <a:ext cx="61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Absorber</a:t>
              </a:r>
            </a:p>
          </p:txBody>
        </p:sp>
        <p:sp>
          <p:nvSpPr>
            <p:cNvPr id="30777" name="Line 57"/>
            <p:cNvSpPr>
              <a:spLocks noChangeShapeType="1"/>
            </p:cNvSpPr>
            <p:nvPr/>
          </p:nvSpPr>
          <p:spPr bwMode="auto">
            <a:xfrm>
              <a:off x="2975" y="2425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78" name="Text Box 58"/>
            <p:cNvSpPr txBox="1">
              <a:spLocks noChangeArrowheads="1"/>
            </p:cNvSpPr>
            <p:nvPr/>
          </p:nvSpPr>
          <p:spPr bwMode="auto">
            <a:xfrm>
              <a:off x="2776" y="2598"/>
              <a:ext cx="37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t</a:t>
              </a:r>
              <a:r>
                <a:rPr lang="en-GB" baseline="-25000"/>
                <a:t>1</a:t>
              </a:r>
            </a:p>
            <a:p>
              <a:pPr algn="ctr"/>
              <a:r>
                <a:rPr lang="en-GB"/>
                <a:t>x</a:t>
              </a:r>
              <a:r>
                <a:rPr lang="en-GB" baseline="-25000"/>
                <a:t>1</a:t>
              </a:r>
              <a:r>
                <a:rPr lang="en-GB"/>
                <a:t>, y</a:t>
              </a:r>
              <a:r>
                <a:rPr lang="en-GB" baseline="-25000"/>
                <a:t>1</a:t>
              </a:r>
            </a:p>
          </p:txBody>
        </p:sp>
        <p:sp>
          <p:nvSpPr>
            <p:cNvPr id="30781" name="Line 61"/>
            <p:cNvSpPr>
              <a:spLocks noChangeShapeType="1"/>
            </p:cNvSpPr>
            <p:nvPr/>
          </p:nvSpPr>
          <p:spPr bwMode="auto">
            <a:xfrm>
              <a:off x="3651" y="3014"/>
              <a:ext cx="0" cy="1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82" name="Text Box 62"/>
            <p:cNvSpPr txBox="1">
              <a:spLocks noChangeArrowheads="1"/>
            </p:cNvSpPr>
            <p:nvPr/>
          </p:nvSpPr>
          <p:spPr bwMode="auto">
            <a:xfrm>
              <a:off x="3581" y="3196"/>
              <a:ext cx="1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t</a:t>
              </a:r>
            </a:p>
          </p:txBody>
        </p:sp>
        <p:sp>
          <p:nvSpPr>
            <p:cNvPr id="30783" name="Text Box 63"/>
            <p:cNvSpPr txBox="1">
              <a:spLocks noChangeArrowheads="1"/>
            </p:cNvSpPr>
            <p:nvPr/>
          </p:nvSpPr>
          <p:spPr bwMode="auto">
            <a:xfrm>
              <a:off x="3675" y="3015"/>
              <a:ext cx="15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?</a:t>
              </a:r>
            </a:p>
          </p:txBody>
        </p:sp>
        <p:sp>
          <p:nvSpPr>
            <p:cNvPr id="30785" name="Line 65"/>
            <p:cNvSpPr>
              <a:spLocks noChangeShapeType="1"/>
            </p:cNvSpPr>
            <p:nvPr/>
          </p:nvSpPr>
          <p:spPr bwMode="auto">
            <a:xfrm>
              <a:off x="5309" y="2425"/>
              <a:ext cx="0" cy="1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86" name="Text Box 66"/>
            <p:cNvSpPr txBox="1">
              <a:spLocks noChangeArrowheads="1"/>
            </p:cNvSpPr>
            <p:nvPr/>
          </p:nvSpPr>
          <p:spPr bwMode="auto">
            <a:xfrm>
              <a:off x="5239" y="2607"/>
              <a:ext cx="1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t</a:t>
              </a:r>
            </a:p>
          </p:txBody>
        </p:sp>
        <p:sp>
          <p:nvSpPr>
            <p:cNvPr id="30787" name="Text Box 67"/>
            <p:cNvSpPr txBox="1">
              <a:spLocks noChangeArrowheads="1"/>
            </p:cNvSpPr>
            <p:nvPr/>
          </p:nvSpPr>
          <p:spPr bwMode="auto">
            <a:xfrm>
              <a:off x="5333" y="2426"/>
              <a:ext cx="15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?</a:t>
              </a:r>
            </a:p>
          </p:txBody>
        </p:sp>
        <p:sp>
          <p:nvSpPr>
            <p:cNvPr id="30790" name="Text Box 70"/>
            <p:cNvSpPr txBox="1">
              <a:spLocks noChangeArrowheads="1"/>
            </p:cNvSpPr>
            <p:nvPr/>
          </p:nvSpPr>
          <p:spPr bwMode="auto">
            <a:xfrm>
              <a:off x="3320" y="3016"/>
              <a:ext cx="15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?</a:t>
              </a:r>
            </a:p>
          </p:txBody>
        </p:sp>
        <p:sp>
          <p:nvSpPr>
            <p:cNvPr id="30792" name="Text Box 72"/>
            <p:cNvSpPr txBox="1">
              <a:spLocks noChangeArrowheads="1"/>
            </p:cNvSpPr>
            <p:nvPr/>
          </p:nvSpPr>
          <p:spPr bwMode="auto">
            <a:xfrm>
              <a:off x="3107" y="974"/>
              <a:ext cx="7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Stages II - VI</a:t>
              </a:r>
            </a:p>
          </p:txBody>
        </p:sp>
        <p:sp>
          <p:nvSpPr>
            <p:cNvPr id="30794" name="Freeform 74"/>
            <p:cNvSpPr>
              <a:spLocks/>
            </p:cNvSpPr>
            <p:nvPr/>
          </p:nvSpPr>
          <p:spPr bwMode="auto">
            <a:xfrm>
              <a:off x="-23" y="1601"/>
              <a:ext cx="5806" cy="5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4" y="409"/>
                </a:cxn>
                <a:cxn ang="0">
                  <a:pos x="908" y="545"/>
                </a:cxn>
                <a:cxn ang="0">
                  <a:pos x="1316" y="454"/>
                </a:cxn>
                <a:cxn ang="0">
                  <a:pos x="1679" y="272"/>
                </a:cxn>
                <a:cxn ang="0">
                  <a:pos x="2178" y="272"/>
                </a:cxn>
                <a:cxn ang="0">
                  <a:pos x="2495" y="454"/>
                </a:cxn>
                <a:cxn ang="0">
                  <a:pos x="2858" y="499"/>
                </a:cxn>
                <a:cxn ang="0">
                  <a:pos x="3039" y="454"/>
                </a:cxn>
                <a:cxn ang="0">
                  <a:pos x="3312" y="363"/>
                </a:cxn>
                <a:cxn ang="0">
                  <a:pos x="3493" y="272"/>
                </a:cxn>
                <a:cxn ang="0">
                  <a:pos x="3674" y="454"/>
                </a:cxn>
                <a:cxn ang="0">
                  <a:pos x="3856" y="318"/>
                </a:cxn>
                <a:cxn ang="0">
                  <a:pos x="4083" y="318"/>
                </a:cxn>
                <a:cxn ang="0">
                  <a:pos x="4264" y="454"/>
                </a:cxn>
                <a:cxn ang="0">
                  <a:pos x="4627" y="409"/>
                </a:cxn>
                <a:cxn ang="0">
                  <a:pos x="5126" y="272"/>
                </a:cxn>
                <a:cxn ang="0">
                  <a:pos x="5716" y="182"/>
                </a:cxn>
              </a:cxnLst>
              <a:rect l="0" t="0" r="r" b="b"/>
              <a:pathLst>
                <a:path w="5716" h="552">
                  <a:moveTo>
                    <a:pt x="0" y="0"/>
                  </a:moveTo>
                  <a:cubicBezTo>
                    <a:pt x="151" y="159"/>
                    <a:pt x="303" y="318"/>
                    <a:pt x="454" y="409"/>
                  </a:cubicBezTo>
                  <a:cubicBezTo>
                    <a:pt x="605" y="500"/>
                    <a:pt x="764" y="538"/>
                    <a:pt x="908" y="545"/>
                  </a:cubicBezTo>
                  <a:cubicBezTo>
                    <a:pt x="1052" y="552"/>
                    <a:pt x="1188" y="499"/>
                    <a:pt x="1316" y="454"/>
                  </a:cubicBezTo>
                  <a:cubicBezTo>
                    <a:pt x="1444" y="409"/>
                    <a:pt x="1535" y="302"/>
                    <a:pt x="1679" y="272"/>
                  </a:cubicBezTo>
                  <a:cubicBezTo>
                    <a:pt x="1823" y="242"/>
                    <a:pt x="2042" y="242"/>
                    <a:pt x="2178" y="272"/>
                  </a:cubicBezTo>
                  <a:cubicBezTo>
                    <a:pt x="2314" y="302"/>
                    <a:pt x="2382" y="416"/>
                    <a:pt x="2495" y="454"/>
                  </a:cubicBezTo>
                  <a:cubicBezTo>
                    <a:pt x="2608" y="492"/>
                    <a:pt x="2767" y="499"/>
                    <a:pt x="2858" y="499"/>
                  </a:cubicBezTo>
                  <a:cubicBezTo>
                    <a:pt x="2949" y="499"/>
                    <a:pt x="2963" y="477"/>
                    <a:pt x="3039" y="454"/>
                  </a:cubicBezTo>
                  <a:cubicBezTo>
                    <a:pt x="3115" y="431"/>
                    <a:pt x="3236" y="393"/>
                    <a:pt x="3312" y="363"/>
                  </a:cubicBezTo>
                  <a:cubicBezTo>
                    <a:pt x="3388" y="333"/>
                    <a:pt x="3433" y="257"/>
                    <a:pt x="3493" y="272"/>
                  </a:cubicBezTo>
                  <a:cubicBezTo>
                    <a:pt x="3553" y="287"/>
                    <a:pt x="3614" y="446"/>
                    <a:pt x="3674" y="454"/>
                  </a:cubicBezTo>
                  <a:cubicBezTo>
                    <a:pt x="3734" y="462"/>
                    <a:pt x="3788" y="341"/>
                    <a:pt x="3856" y="318"/>
                  </a:cubicBezTo>
                  <a:cubicBezTo>
                    <a:pt x="3924" y="295"/>
                    <a:pt x="4015" y="295"/>
                    <a:pt x="4083" y="318"/>
                  </a:cubicBezTo>
                  <a:cubicBezTo>
                    <a:pt x="4151" y="341"/>
                    <a:pt x="4173" y="439"/>
                    <a:pt x="4264" y="454"/>
                  </a:cubicBezTo>
                  <a:cubicBezTo>
                    <a:pt x="4355" y="469"/>
                    <a:pt x="4483" y="439"/>
                    <a:pt x="4627" y="409"/>
                  </a:cubicBezTo>
                  <a:cubicBezTo>
                    <a:pt x="4771" y="379"/>
                    <a:pt x="4945" y="310"/>
                    <a:pt x="5126" y="272"/>
                  </a:cubicBezTo>
                  <a:cubicBezTo>
                    <a:pt x="5307" y="234"/>
                    <a:pt x="5511" y="208"/>
                    <a:pt x="5716" y="182"/>
                  </a:cubicBezTo>
                </a:path>
              </a:pathLst>
            </a:cu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97" name="Line 77"/>
            <p:cNvSpPr>
              <a:spLocks noChangeShapeType="1"/>
            </p:cNvSpPr>
            <p:nvPr/>
          </p:nvSpPr>
          <p:spPr bwMode="auto">
            <a:xfrm flipV="1">
              <a:off x="3016" y="1699"/>
              <a:ext cx="1225" cy="363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89" name="Text Box 69"/>
            <p:cNvSpPr txBox="1">
              <a:spLocks noChangeArrowheads="1"/>
            </p:cNvSpPr>
            <p:nvPr/>
          </p:nvSpPr>
          <p:spPr bwMode="auto">
            <a:xfrm>
              <a:off x="3016" y="3195"/>
              <a:ext cx="527" cy="3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>
                  <a:solidFill>
                    <a:srgbClr val="FF0000"/>
                  </a:solidFill>
                  <a:latin typeface="Symbol" pitchFamily="18" charset="2"/>
                </a:rPr>
                <a:t>s</a:t>
              </a:r>
              <a:r>
                <a:rPr lang="en-GB" baseline="-25000">
                  <a:solidFill>
                    <a:srgbClr val="FF0000"/>
                  </a:solidFill>
                </a:rPr>
                <a:t>x</a:t>
              </a:r>
              <a:r>
                <a:rPr lang="en-GB">
                  <a:solidFill>
                    <a:srgbClr val="FF0000"/>
                  </a:solidFill>
                </a:rPr>
                <a:t>, </a:t>
              </a:r>
              <a:r>
                <a:rPr lang="en-GB">
                  <a:solidFill>
                    <a:srgbClr val="FF0000"/>
                  </a:solidFill>
                  <a:latin typeface="Symbol" pitchFamily="18" charset="2"/>
                </a:rPr>
                <a:t>s</a:t>
              </a:r>
              <a:r>
                <a:rPr lang="en-GB" baseline="-25000">
                  <a:solidFill>
                    <a:srgbClr val="FF0000"/>
                  </a:solidFill>
                </a:rPr>
                <a:t>y</a:t>
              </a:r>
            </a:p>
            <a:p>
              <a:pPr algn="ctr"/>
              <a:r>
                <a:rPr lang="en-GB">
                  <a:solidFill>
                    <a:srgbClr val="FF0000"/>
                  </a:solidFill>
                  <a:latin typeface="Symbol" pitchFamily="18" charset="2"/>
                </a:rPr>
                <a:t>a</a:t>
              </a:r>
              <a:r>
                <a:rPr lang="en-GB">
                  <a:solidFill>
                    <a:srgbClr val="FF0000"/>
                  </a:solidFill>
                </a:rPr>
                <a:t>, </a:t>
              </a:r>
              <a:r>
                <a:rPr lang="en-GB">
                  <a:solidFill>
                    <a:srgbClr val="FF0000"/>
                  </a:solidFill>
                  <a:latin typeface="Symbol" pitchFamily="18" charset="2"/>
                </a:rPr>
                <a:t>b</a:t>
              </a:r>
              <a:r>
                <a:rPr lang="en-GB">
                  <a:solidFill>
                    <a:srgbClr val="FF0000"/>
                  </a:solidFill>
                </a:rPr>
                <a:t>, </a:t>
              </a:r>
              <a:r>
                <a:rPr lang="en-GB">
                  <a:solidFill>
                    <a:srgbClr val="FF0000"/>
                  </a:solidFill>
                  <a:latin typeface="Symbol" pitchFamily="18" charset="2"/>
                </a:rPr>
                <a:t>g</a:t>
              </a:r>
              <a:r>
                <a:rPr lang="en-GB">
                  <a:solidFill>
                    <a:srgbClr val="FF0000"/>
                  </a:solidFill>
                </a:rPr>
                <a:t>, </a:t>
              </a:r>
              <a:r>
                <a:rPr lang="en-GB">
                  <a:solidFill>
                    <a:srgbClr val="FF0000"/>
                  </a:solidFill>
                  <a:latin typeface="Symbol" pitchFamily="18" charset="2"/>
                </a:rPr>
                <a:t>e</a:t>
              </a:r>
            </a:p>
          </p:txBody>
        </p:sp>
        <p:sp>
          <p:nvSpPr>
            <p:cNvPr id="30798" name="Line 78"/>
            <p:cNvSpPr>
              <a:spLocks noChangeShapeType="1"/>
            </p:cNvSpPr>
            <p:nvPr/>
          </p:nvSpPr>
          <p:spPr bwMode="auto">
            <a:xfrm>
              <a:off x="3271" y="3015"/>
              <a:ext cx="0" cy="1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" name="Group 125"/>
          <p:cNvGrpSpPr>
            <a:grpSpLocks/>
          </p:cNvGrpSpPr>
          <p:nvPr/>
        </p:nvGrpSpPr>
        <p:grpSpPr bwMode="auto">
          <a:xfrm>
            <a:off x="684213" y="3429000"/>
            <a:ext cx="2954337" cy="2895600"/>
            <a:chOff x="839" y="2251"/>
            <a:chExt cx="1861" cy="1824"/>
          </a:xfrm>
        </p:grpSpPr>
        <p:sp>
          <p:nvSpPr>
            <p:cNvPr id="30779" name="Line 59"/>
            <p:cNvSpPr>
              <a:spLocks noChangeShapeType="1"/>
            </p:cNvSpPr>
            <p:nvPr/>
          </p:nvSpPr>
          <p:spPr bwMode="auto">
            <a:xfrm>
              <a:off x="1809" y="2425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780" name="Text Box 60"/>
            <p:cNvSpPr txBox="1">
              <a:spLocks noChangeArrowheads="1"/>
            </p:cNvSpPr>
            <p:nvPr/>
          </p:nvSpPr>
          <p:spPr bwMode="auto">
            <a:xfrm>
              <a:off x="1610" y="2598"/>
              <a:ext cx="37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t</a:t>
              </a:r>
              <a:r>
                <a:rPr lang="en-GB" baseline="-25000"/>
                <a:t>0</a:t>
              </a:r>
            </a:p>
            <a:p>
              <a:pPr algn="ctr"/>
              <a:r>
                <a:rPr lang="en-GB"/>
                <a:t>x</a:t>
              </a:r>
              <a:r>
                <a:rPr lang="en-GB" baseline="-25000"/>
                <a:t>0</a:t>
              </a:r>
              <a:r>
                <a:rPr lang="en-GB"/>
                <a:t>, y</a:t>
              </a:r>
              <a:r>
                <a:rPr lang="en-GB" baseline="-25000"/>
                <a:t>0</a:t>
              </a:r>
            </a:p>
          </p:txBody>
        </p:sp>
        <p:pic>
          <p:nvPicPr>
            <p:cNvPr id="30816" name="Picture 96"/>
            <p:cNvPicPr>
              <a:picLocks noChangeAspect="1" noChangeArrowheads="1"/>
            </p:cNvPicPr>
            <p:nvPr/>
          </p:nvPicPr>
          <p:blipFill>
            <a:blip r:embed="rId3"/>
            <a:srcRect l="24010" t="54443" r="51772" b="18262"/>
            <a:stretch>
              <a:fillRect/>
            </a:stretch>
          </p:blipFill>
          <p:spPr bwMode="auto">
            <a:xfrm>
              <a:off x="839" y="2251"/>
              <a:ext cx="1860" cy="1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821" name="Text Box 101"/>
            <p:cNvSpPr txBox="1">
              <a:spLocks noChangeArrowheads="1"/>
            </p:cNvSpPr>
            <p:nvPr/>
          </p:nvSpPr>
          <p:spPr bwMode="auto">
            <a:xfrm>
              <a:off x="1203" y="3566"/>
              <a:ext cx="1232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note suppressed zero</a:t>
              </a:r>
            </a:p>
          </p:txBody>
        </p:sp>
        <p:sp>
          <p:nvSpPr>
            <p:cNvPr id="30822" name="Text Box 102"/>
            <p:cNvSpPr txBox="1">
              <a:spLocks noChangeArrowheads="1"/>
            </p:cNvSpPr>
            <p:nvPr/>
          </p:nvSpPr>
          <p:spPr bwMode="auto">
            <a:xfrm>
              <a:off x="1430" y="3883"/>
              <a:ext cx="969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True Pt (MeV/c)</a:t>
              </a:r>
            </a:p>
          </p:txBody>
        </p:sp>
        <p:sp>
          <p:nvSpPr>
            <p:cNvPr id="30823" name="Text Box 103"/>
            <p:cNvSpPr txBox="1">
              <a:spLocks noChangeArrowheads="1"/>
            </p:cNvSpPr>
            <p:nvPr/>
          </p:nvSpPr>
          <p:spPr bwMode="auto">
            <a:xfrm>
              <a:off x="1248" y="3873"/>
              <a:ext cx="240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20</a:t>
              </a:r>
            </a:p>
          </p:txBody>
        </p:sp>
        <p:sp>
          <p:nvSpPr>
            <p:cNvPr id="30824" name="Text Box 104"/>
            <p:cNvSpPr txBox="1">
              <a:spLocks noChangeArrowheads="1"/>
            </p:cNvSpPr>
            <p:nvPr/>
          </p:nvSpPr>
          <p:spPr bwMode="auto">
            <a:xfrm>
              <a:off x="2398" y="3863"/>
              <a:ext cx="302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100</a:t>
              </a:r>
            </a:p>
          </p:txBody>
        </p:sp>
        <p:sp>
          <p:nvSpPr>
            <p:cNvPr id="30832" name="Line 112"/>
            <p:cNvSpPr>
              <a:spLocks noChangeShapeType="1"/>
            </p:cNvSpPr>
            <p:nvPr/>
          </p:nvSpPr>
          <p:spPr bwMode="auto">
            <a:xfrm flipH="1">
              <a:off x="1157" y="3737"/>
              <a:ext cx="8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30834" name="Text Box 114"/>
            <p:cNvSpPr txBox="1">
              <a:spLocks noChangeArrowheads="1"/>
            </p:cNvSpPr>
            <p:nvPr/>
          </p:nvSpPr>
          <p:spPr bwMode="auto">
            <a:xfrm rot="16200000">
              <a:off x="295" y="2976"/>
              <a:ext cx="1279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Pz Resolution (MeV/c)</a:t>
              </a:r>
            </a:p>
          </p:txBody>
        </p:sp>
        <p:sp>
          <p:nvSpPr>
            <p:cNvPr id="30838" name="Text Box 118"/>
            <p:cNvSpPr txBox="1">
              <a:spLocks noChangeArrowheads="1"/>
            </p:cNvSpPr>
            <p:nvPr/>
          </p:nvSpPr>
          <p:spPr bwMode="auto">
            <a:xfrm>
              <a:off x="979" y="2296"/>
              <a:ext cx="17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7</a:t>
              </a:r>
            </a:p>
          </p:txBody>
        </p:sp>
        <p:sp>
          <p:nvSpPr>
            <p:cNvPr id="30840" name="Text Box 120"/>
            <p:cNvSpPr txBox="1">
              <a:spLocks noChangeArrowheads="1"/>
            </p:cNvSpPr>
            <p:nvPr/>
          </p:nvSpPr>
          <p:spPr bwMode="auto">
            <a:xfrm>
              <a:off x="975" y="3736"/>
              <a:ext cx="17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0</a:t>
              </a:r>
            </a:p>
          </p:txBody>
        </p:sp>
      </p:grpSp>
      <p:grpSp>
        <p:nvGrpSpPr>
          <p:cNvPr id="5" name="Group 127"/>
          <p:cNvGrpSpPr>
            <a:grpSpLocks/>
          </p:cNvGrpSpPr>
          <p:nvPr/>
        </p:nvGrpSpPr>
        <p:grpSpPr bwMode="auto">
          <a:xfrm>
            <a:off x="5942013" y="3900488"/>
            <a:ext cx="2951162" cy="2552700"/>
            <a:chOff x="14663" y="9843"/>
            <a:chExt cx="3502" cy="2396"/>
          </a:xfrm>
        </p:grpSpPr>
        <p:pic>
          <p:nvPicPr>
            <p:cNvPr id="30848" name="Picture 128"/>
            <p:cNvPicPr>
              <a:picLocks noChangeAspect="1" noChangeArrowheads="1"/>
            </p:cNvPicPr>
            <p:nvPr/>
          </p:nvPicPr>
          <p:blipFill>
            <a:blip r:embed="rId4"/>
            <a:srcRect l="4427" t="11827" r="8464" b="5490"/>
            <a:stretch>
              <a:fillRect/>
            </a:stretch>
          </p:blipFill>
          <p:spPr bwMode="auto">
            <a:xfrm>
              <a:off x="14799" y="9843"/>
              <a:ext cx="3366" cy="2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849" name="Rectangle 129"/>
            <p:cNvSpPr>
              <a:spLocks noChangeArrowheads="1"/>
            </p:cNvSpPr>
            <p:nvPr/>
          </p:nvSpPr>
          <p:spPr bwMode="auto">
            <a:xfrm>
              <a:off x="14663" y="9990"/>
              <a:ext cx="136" cy="1406"/>
            </a:xfrm>
            <a:prstGeom prst="rect">
              <a:avLst/>
            </a:prstGeom>
            <a:solidFill>
              <a:schemeClr val="bg1"/>
            </a:solidFill>
            <a:ln w="1143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1800" dirty="0"/>
              <a:t>Mark </a:t>
            </a:r>
            <a:r>
              <a:rPr lang="en-GB" sz="1800" dirty="0" err="1"/>
              <a:t>Rayner</a:t>
            </a:r>
            <a:r>
              <a:rPr lang="en-GB" sz="1800" dirty="0"/>
              <a:t> – Detector Session</a:t>
            </a:r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0273-C971-4903-BC58-5682363B204E}" type="slidenum">
              <a:rPr lang="en-GB"/>
              <a:pPr/>
              <a:t>9</a:t>
            </a:fld>
            <a:endParaRPr lang="en-GB"/>
          </a:p>
        </p:txBody>
      </p:sp>
      <p:sp>
        <p:nvSpPr>
          <p:cNvPr id="98317" name="Rectangle 13"/>
          <p:cNvSpPr>
            <a:spLocks noChangeArrowheads="1"/>
          </p:cNvSpPr>
          <p:nvPr/>
        </p:nvSpPr>
        <p:spPr bwMode="auto">
          <a:xfrm>
            <a:off x="250825" y="4292600"/>
            <a:ext cx="2519363" cy="720725"/>
          </a:xfrm>
          <a:prstGeom prst="rect">
            <a:avLst/>
          </a:prstGeom>
          <a:solidFill>
            <a:srgbClr val="9933FF">
              <a:alpha val="7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250825" y="1628775"/>
            <a:ext cx="2519363" cy="2663825"/>
          </a:xfrm>
          <a:prstGeom prst="rect">
            <a:avLst/>
          </a:prstGeom>
          <a:solidFill>
            <a:srgbClr val="00FF00">
              <a:alpha val="7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</a:t>
            </a:r>
          </a:p>
        </p:txBody>
      </p:sp>
      <p:sp>
        <p:nvSpPr>
          <p:cNvPr id="98324" name="Rectangle 20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549275"/>
            <a:ext cx="4716462" cy="5975350"/>
          </a:xfrm>
        </p:spPr>
        <p:txBody>
          <a:bodyPr/>
          <a:lstStyle/>
          <a:p>
            <a:r>
              <a:rPr lang="en-GB"/>
              <a:t>Stage I</a:t>
            </a:r>
          </a:p>
          <a:p>
            <a:pPr lvl="1"/>
            <a:r>
              <a:rPr lang="en-GB" sz="1800"/>
              <a:t>Difficult to predict emittance</a:t>
            </a:r>
          </a:p>
          <a:p>
            <a:pPr lvl="1"/>
            <a:r>
              <a:rPr lang="en-GB" sz="1800"/>
              <a:t>Scraping: difficult to design optics</a:t>
            </a:r>
          </a:p>
          <a:p>
            <a:pPr lvl="1"/>
            <a:r>
              <a:rPr lang="en-GB" sz="1800"/>
              <a:t>Emittance-momentum matrix?</a:t>
            </a:r>
          </a:p>
          <a:p>
            <a:r>
              <a:rPr lang="en-GB"/>
              <a:t>Stages II – VI</a:t>
            </a:r>
          </a:p>
          <a:p>
            <a:pPr lvl="1"/>
            <a:r>
              <a:rPr lang="en-GB" sz="1800"/>
              <a:t>RF phase of individual muons?</a:t>
            </a:r>
          </a:p>
          <a:p>
            <a:pPr lvl="1"/>
            <a:r>
              <a:rPr lang="en-GB" sz="1800"/>
              <a:t>Longitudinal emittance?</a:t>
            </a:r>
          </a:p>
          <a:p>
            <a:pPr lvl="1"/>
            <a:r>
              <a:rPr lang="en-GB" sz="1800"/>
              <a:t>Longitudinal-transverse coupling?</a:t>
            </a:r>
          </a:p>
          <a:p>
            <a:pPr lvl="1"/>
            <a:r>
              <a:rPr lang="en-GB" sz="1800"/>
              <a:t>Amplitude-Pz correlation?</a:t>
            </a:r>
          </a:p>
          <a:p>
            <a:r>
              <a:rPr lang="en-GB"/>
              <a:t>TOF capabilities</a:t>
            </a:r>
          </a:p>
          <a:p>
            <a:pPr lvl="1"/>
            <a:r>
              <a:rPr lang="en-GB" sz="1800"/>
              <a:t>Individually calculated and independent measurements of all phase space variables</a:t>
            </a:r>
          </a:p>
          <a:p>
            <a:pPr lvl="1"/>
            <a:r>
              <a:rPr lang="en-GB" sz="1800"/>
              <a:t>Essential for timing</a:t>
            </a:r>
          </a:p>
          <a:p>
            <a:pPr lvl="1"/>
            <a:r>
              <a:rPr lang="en-GB" sz="1800"/>
              <a:t>Important momentum measurement upstream of thick diffuser plates, particularly at low amplitudes</a:t>
            </a: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393700" y="1773238"/>
            <a:ext cx="10080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>
                <a:latin typeface="Times New Roman" pitchFamily="18" charset="0"/>
              </a:rPr>
              <a:t>ADC</a:t>
            </a:r>
          </a:p>
        </p:txBody>
      </p:sp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393700" y="2420938"/>
            <a:ext cx="22320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>
                <a:latin typeface="Times New Roman" pitchFamily="18" charset="0"/>
              </a:rPr>
              <a:t>Digits</a:t>
            </a:r>
          </a:p>
        </p:txBody>
      </p:sp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1617663" y="1773238"/>
            <a:ext cx="1008062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>
                <a:latin typeface="Times New Roman" pitchFamily="18" charset="0"/>
              </a:rPr>
              <a:t>TDC</a:t>
            </a:r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393700" y="3068638"/>
            <a:ext cx="22320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>
                <a:latin typeface="Times New Roman" pitchFamily="18" charset="0"/>
              </a:rPr>
              <a:t>Slab hits</a:t>
            </a:r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393700" y="3716338"/>
            <a:ext cx="22320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>
                <a:latin typeface="Times New Roman" pitchFamily="18" charset="0"/>
              </a:rPr>
              <a:t>Space points</a:t>
            </a:r>
          </a:p>
        </p:txBody>
      </p:sp>
      <p:sp>
        <p:nvSpPr>
          <p:cNvPr id="98315" name="Rectangle 11"/>
          <p:cNvSpPr>
            <a:spLocks noChangeArrowheads="1"/>
          </p:cNvSpPr>
          <p:nvPr/>
        </p:nvSpPr>
        <p:spPr bwMode="auto">
          <a:xfrm>
            <a:off x="393700" y="4437063"/>
            <a:ext cx="22320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>
                <a:latin typeface="Times New Roman" pitchFamily="18" charset="0"/>
              </a:rPr>
              <a:t>Tracks</a:t>
            </a:r>
          </a:p>
        </p:txBody>
      </p:sp>
      <p:sp>
        <p:nvSpPr>
          <p:cNvPr id="98318" name="Line 14"/>
          <p:cNvSpPr>
            <a:spLocks noChangeShapeType="1"/>
          </p:cNvSpPr>
          <p:nvPr/>
        </p:nvSpPr>
        <p:spPr bwMode="auto">
          <a:xfrm>
            <a:off x="1474788" y="4148138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98319" name="Line 15"/>
          <p:cNvSpPr>
            <a:spLocks noChangeShapeType="1"/>
          </p:cNvSpPr>
          <p:nvPr/>
        </p:nvSpPr>
        <p:spPr bwMode="auto">
          <a:xfrm>
            <a:off x="1474788" y="2852738"/>
            <a:ext cx="0" cy="2889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98320" name="Line 16"/>
          <p:cNvSpPr>
            <a:spLocks noChangeShapeType="1"/>
          </p:cNvSpPr>
          <p:nvPr/>
        </p:nvSpPr>
        <p:spPr bwMode="auto">
          <a:xfrm>
            <a:off x="2122488" y="2203450"/>
            <a:ext cx="0" cy="2889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98321" name="Line 17"/>
          <p:cNvSpPr>
            <a:spLocks noChangeShapeType="1"/>
          </p:cNvSpPr>
          <p:nvPr/>
        </p:nvSpPr>
        <p:spPr bwMode="auto">
          <a:xfrm>
            <a:off x="1474788" y="3500438"/>
            <a:ext cx="0" cy="2889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98322" name="Line 18"/>
          <p:cNvSpPr>
            <a:spLocks noChangeShapeType="1"/>
          </p:cNvSpPr>
          <p:nvPr/>
        </p:nvSpPr>
        <p:spPr bwMode="auto">
          <a:xfrm>
            <a:off x="898525" y="2205038"/>
            <a:ext cx="0" cy="2889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98325" name="Text Box 21"/>
          <p:cNvSpPr txBox="1">
            <a:spLocks noChangeArrowheads="1"/>
          </p:cNvSpPr>
          <p:nvPr/>
        </p:nvSpPr>
        <p:spPr bwMode="auto">
          <a:xfrm>
            <a:off x="2843213" y="2420938"/>
            <a:ext cx="1774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0000FF"/>
                </a:solidFill>
              </a:rPr>
              <a:t>Calibration,</a:t>
            </a:r>
          </a:p>
          <a:p>
            <a:r>
              <a:rPr lang="en-GB" sz="1800">
                <a:solidFill>
                  <a:srgbClr val="0000FF"/>
                </a:solidFill>
              </a:rPr>
              <a:t>Complete</a:t>
            </a:r>
          </a:p>
          <a:p>
            <a:r>
              <a:rPr lang="en-GB" sz="1800">
                <a:solidFill>
                  <a:srgbClr val="0000FF"/>
                </a:solidFill>
              </a:rPr>
              <a:t>detector </a:t>
            </a:r>
          </a:p>
          <a:p>
            <a:r>
              <a:rPr lang="en-GB" sz="1800">
                <a:solidFill>
                  <a:srgbClr val="0000FF"/>
                </a:solidFill>
              </a:rPr>
              <a:t>measurements</a:t>
            </a:r>
          </a:p>
        </p:txBody>
      </p:sp>
      <p:sp>
        <p:nvSpPr>
          <p:cNvPr id="98326" name="Text Box 22"/>
          <p:cNvSpPr txBox="1">
            <a:spLocks noChangeArrowheads="1"/>
          </p:cNvSpPr>
          <p:nvPr/>
        </p:nvSpPr>
        <p:spPr bwMode="auto">
          <a:xfrm>
            <a:off x="2843213" y="3716338"/>
            <a:ext cx="15271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</a:rPr>
              <a:t>PID,</a:t>
            </a:r>
          </a:p>
          <a:p>
            <a:r>
              <a:rPr lang="en-GB" sz="1800">
                <a:solidFill>
                  <a:srgbClr val="FF0000"/>
                </a:solidFill>
              </a:rPr>
              <a:t>Phase space </a:t>
            </a:r>
          </a:p>
          <a:p>
            <a:r>
              <a:rPr lang="en-GB" sz="1800">
                <a:solidFill>
                  <a:srgbClr val="FF0000"/>
                </a:solidFill>
              </a:rPr>
              <a:t>distributions</a:t>
            </a:r>
          </a:p>
          <a:p>
            <a:r>
              <a:rPr lang="en-GB" sz="1800">
                <a:solidFill>
                  <a:srgbClr val="FF0000"/>
                </a:solidFill>
              </a:rPr>
              <a:t>at all z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4120</TotalTime>
  <Words>1345</Words>
  <Application>Microsoft PowerPoint</Application>
  <PresentationFormat>On-screen Show (4:3)</PresentationFormat>
  <Paragraphs>309</Paragraphs>
  <Slides>38</Slides>
  <Notes>38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Custom Design</vt:lpstr>
      <vt:lpstr>Paper</vt:lpstr>
      <vt:lpstr>Default Design</vt:lpstr>
      <vt:lpstr>Equation</vt:lpstr>
      <vt:lpstr>Slide 1</vt:lpstr>
      <vt:lpstr>A crowded  agenda in CM25 for PID </vt:lpstr>
      <vt:lpstr>  The usual workhorses : CKVOV/TOF0/TOF1 +KL </vt:lpstr>
      <vt:lpstr>TOF0 calibration</vt:lpstr>
      <vt:lpstr>TOF0 calibration</vt:lpstr>
      <vt:lpstr>TOF1calibration</vt:lpstr>
      <vt:lpstr>Time of flight</vt:lpstr>
      <vt:lpstr>TOFs make important physics measurements beyond PID</vt:lpstr>
      <vt:lpstr>Conclusion</vt:lpstr>
      <vt:lpstr>A good news : DAQ synchr. problem solved</vt:lpstr>
      <vt:lpstr>Slide 11</vt:lpstr>
      <vt:lpstr>Slide 12</vt:lpstr>
      <vt:lpstr>Slide 13</vt:lpstr>
      <vt:lpstr>Slide 14</vt:lpstr>
      <vt:lpstr>Slide 15</vt:lpstr>
      <vt:lpstr>Slide 16</vt:lpstr>
      <vt:lpstr>TOF2 construction status (MIB+PV) </vt:lpstr>
      <vt:lpstr>Details of construction for  TOF2</vt:lpstr>
      <vt:lpstr>Details of TOF2 local shielding</vt:lpstr>
      <vt:lpstr>Pre-test of assembly in MIB mechanics workshop</vt:lpstr>
      <vt:lpstr>A closer look </vt:lpstr>
      <vt:lpstr>Tests foreseen for counters</vt:lpstr>
      <vt:lpstr>Cables for TOF2</vt:lpstr>
      <vt:lpstr>Slide 24</vt:lpstr>
      <vt:lpstr>New developments: EMR 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Purpose of Luminosity Monitors</vt:lpstr>
      <vt:lpstr>Proposed design of Luminosity Monitors</vt:lpstr>
      <vt:lpstr>Photomultipliers</vt:lpstr>
      <vt:lpstr>Conclusions</vt:lpstr>
    </vt:vector>
  </TitlesOfParts>
  <Company>Brookhaven National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of Flight System for the MICE Experiment</dc:title>
  <dc:creator>Stephen Kahn</dc:creator>
  <cp:lastModifiedBy>bonesini</cp:lastModifiedBy>
  <cp:revision>263</cp:revision>
  <cp:lastPrinted>1601-01-01T00:00:00Z</cp:lastPrinted>
  <dcterms:created xsi:type="dcterms:W3CDTF">2002-10-16T14:54:35Z</dcterms:created>
  <dcterms:modified xsi:type="dcterms:W3CDTF">2009-11-06T12:49:46Z</dcterms:modified>
</cp:coreProperties>
</file>