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4669" r:id="rId2"/>
  </p:sldMasterIdLst>
  <p:notesMasterIdLst>
    <p:notesMasterId r:id="rId8"/>
  </p:notesMasterIdLst>
  <p:handoutMasterIdLst>
    <p:handoutMasterId r:id="rId9"/>
  </p:handoutMasterIdLst>
  <p:sldIdLst>
    <p:sldId id="342" r:id="rId3"/>
    <p:sldId id="869" r:id="rId4"/>
    <p:sldId id="872" r:id="rId5"/>
    <p:sldId id="870" r:id="rId6"/>
    <p:sldId id="871" r:id="rId7"/>
  </p:sldIdLst>
  <p:sldSz cx="9144000" cy="6858000" type="screen4x3"/>
  <p:notesSz cx="69850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B92B13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B92B13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B92B13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B92B13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B92B13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rgbClr val="B92B13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rgbClr val="B92B13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rgbClr val="B92B13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rgbClr val="B92B13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0B0C17"/>
    <a:srgbClr val="B92B13"/>
    <a:srgbClr val="008000"/>
    <a:srgbClr val="BE0EA1"/>
    <a:srgbClr val="009999"/>
    <a:srgbClr val="FF660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615" autoAdjust="0"/>
    <p:restoredTop sz="86333" autoAdjust="0"/>
  </p:normalViewPr>
  <p:slideViewPr>
    <p:cSldViewPr>
      <p:cViewPr varScale="1">
        <p:scale>
          <a:sx n="68" d="100"/>
          <a:sy n="68" d="100"/>
        </p:scale>
        <p:origin x="-954" y="-90"/>
      </p:cViewPr>
      <p:guideLst>
        <p:guide orient="horz" pos="2208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t" anchorCtr="0" compatLnSpc="1">
            <a:prstTxWarp prst="textNoShape">
              <a:avLst/>
            </a:prstTxWarp>
          </a:bodyPr>
          <a:lstStyle>
            <a:lvl1pPr defTabSz="935038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9225" y="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b" anchorCtr="0" compatLnSpc="1">
            <a:prstTxWarp prst="textNoShape">
              <a:avLst/>
            </a:prstTxWarp>
          </a:bodyPr>
          <a:lstStyle>
            <a:lvl1pPr defTabSz="935038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9225" y="882015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DFBC4769-950F-412B-936E-87E44E568C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t" anchorCtr="0" compatLnSpc="1">
            <a:prstTxWarp prst="textNoShape">
              <a:avLst/>
            </a:prstTxWarp>
          </a:bodyPr>
          <a:lstStyle>
            <a:lvl1pPr defTabSz="935038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9225" y="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9988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212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b" anchorCtr="0" compatLnSpc="1">
            <a:prstTxWarp prst="textNoShape">
              <a:avLst/>
            </a:prstTxWarp>
          </a:bodyPr>
          <a:lstStyle>
            <a:lvl1pPr defTabSz="935038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9225" y="882015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22EE0EA2-FEC5-430B-BCCE-003710172A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537430-EAB5-4FAB-B525-B8C8C829DDB4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3072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lIns="92071" tIns="46035" rIns="92071" bIns="46035" anchor="ctr"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97BCB1-999B-4566-822B-9293142F432C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3CA4B-573F-438D-AF27-95C5F660AD0F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198B7-5261-4BA2-9403-FA33D360B0F2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8B669-1230-41CF-A8E2-718CDA2DD45C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17DF5-6C08-41C7-8A4D-B5F7589604F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FB171-DEC4-4020-B29F-8316E752D91C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8C1D7-9830-4918-8DDD-0D8C447F66B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375" y="260350"/>
            <a:ext cx="5903913" cy="7921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9313" y="1628775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9313" y="3967163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891CD-728C-439C-8CC2-3087D747B26B}" type="datetime1">
              <a:rPr lang="en-US" smtClean="0"/>
              <a:pPr>
                <a:defRPr/>
              </a:pPr>
              <a:t>11/4/2009</a:t>
            </a:fld>
            <a:endParaRPr lang="bg-BG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700338" y="6237288"/>
            <a:ext cx="37433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bg-BG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88125" y="6237288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latin typeface="Arial" charset="0"/>
              </a:rPr>
              <a:t> </a:t>
            </a:r>
            <a:fld id="{4C7F829B-FF6E-4DEC-BFDC-7BE96C2FB58E}" type="slidenum">
              <a:rPr lang="bg-BG">
                <a:latin typeface="Arial" charset="0"/>
              </a:rPr>
              <a:pPr>
                <a:defRPr/>
              </a:pPr>
              <a:t>‹#›</a:t>
            </a:fld>
            <a:endParaRPr lang="bg-BG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375" y="260350"/>
            <a:ext cx="5903913" cy="7921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1628775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55B8B-24F7-4B7B-BA8D-609DDDAFF450}" type="datetime1">
              <a:rPr lang="en-US" smtClean="0"/>
              <a:pPr>
                <a:defRPr/>
              </a:pPr>
              <a:t>11/4/2009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00338" y="6237288"/>
            <a:ext cx="37433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88125" y="6237288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latin typeface="Arial" charset="0"/>
              </a:rPr>
              <a:t> </a:t>
            </a:r>
            <a:fld id="{A4A2D88E-6AB3-4A4E-90C5-0B9E586FF290}" type="slidenum">
              <a:rPr lang="bg-BG">
                <a:latin typeface="Arial" charset="0"/>
              </a:rPr>
              <a:pPr>
                <a:defRPr/>
              </a:pPr>
              <a:t>‹#›</a:t>
            </a:fld>
            <a:endParaRPr lang="bg-BG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17D3AB-C491-4EC4-9CBA-D2F54404A58A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6198B7-5261-4BA2-9403-FA33D360B0F2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32D349EF-948C-4F6F-B446-0183E1AFF1A9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43C55E09-EB01-4438-A55A-E6485B6C144B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4AE4C2-B3F9-41A0-9729-80B8D70A5DAF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D979-9A22-4881-B0D5-B870C822E2EF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12657F-8291-402B-9D0F-4C6D9F03BA46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91BBD3-8177-4048-984A-839810A96EE5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32A794-BFA2-420B-B76B-B2D2338DCDA6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1927E9-426D-4FB0-95C6-7DD36D9FE3E1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8AF83B-158D-4781-ABD1-072E7D3A2352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2A9EC-3BF1-4A41-8FA1-8D968586E2BB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3BEE3-37B1-4CBA-8D66-186B55447777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55E09-EB01-4438-A55A-E6485B6C144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4CF704-4B0A-42BB-BB60-6C63B7B91D88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0C84B1-8668-4EC0-8186-5AF17B3EAF6A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0B7215C0-BC13-492F-8716-6D7A5BDAD035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EF3EA4D-C934-4099-84FE-41897D8833C1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BEB352-3406-4E5A-A9F7-97E208B76958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A7D7F8F-10CC-4E62-83E5-3E4B17C527E8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663D36-AEF8-40B8-BEBF-4495039C1E07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B17DF5-6C08-41C7-8A4D-B5F7589604F8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D1FF71-2FE4-448F-BDE0-DC8E0CF27E89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78C1D7-9830-4918-8DDD-0D8C447F66B8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914FA-91A4-490F-A86C-AB82E4E83BD5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0D979-9A22-4881-B0D5-B870C822E2E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B37E8-40AF-4BD3-8E06-18E7B8D3C95E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1BBD3-8177-4048-984A-839810A96EE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B3517-29EF-4E82-8491-CF11E2E21853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2A794-BFA2-420B-B76B-B2D2338DCDA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6433B-B871-4DE2-93EE-E6E9208A893C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2A9EC-3BF1-4A41-8FA1-8D968586E2B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E614D-5B78-4D65-81EE-52D872127786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C84B1-8668-4EC0-8186-5AF17B3EAF6A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9E163-BFFE-4FAB-9823-A01FB0E77A1A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3EA4D-C934-4099-84FE-41897D8833C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E3180-25F3-4880-940F-E492915B9353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D7F8F-10CC-4E62-83E5-3E4B17C527E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it-IT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B1C205E2-CF90-40F0-8AC5-BED3417AC0DA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D44AF005-B83E-4600-98FF-6F0357D104C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1" r:id="rId1"/>
    <p:sldLayoutId id="2147484132" r:id="rId2"/>
    <p:sldLayoutId id="2147484133" r:id="rId3"/>
    <p:sldLayoutId id="2147484134" r:id="rId4"/>
    <p:sldLayoutId id="2147484135" r:id="rId5"/>
    <p:sldLayoutId id="2147484136" r:id="rId6"/>
    <p:sldLayoutId id="2147484137" r:id="rId7"/>
    <p:sldLayoutId id="2147484138" r:id="rId8"/>
    <p:sldLayoutId id="2147484139" r:id="rId9"/>
    <p:sldLayoutId id="2147484140" r:id="rId10"/>
    <p:sldLayoutId id="2147484141" r:id="rId11"/>
    <p:sldLayoutId id="2147484143" r:id="rId12"/>
    <p:sldLayoutId id="2147484144" r:id="rId1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1C205E2-CF90-40F0-8AC5-BED3417AC0DA}" type="datetime1">
              <a:rPr lang="en-US" smtClean="0"/>
              <a:pPr>
                <a:defRPr/>
              </a:pPr>
              <a:t>11/4/2009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44AF005-B83E-4600-98FF-6F0357D104CD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70" r:id="rId1"/>
    <p:sldLayoutId id="2147484671" r:id="rId2"/>
    <p:sldLayoutId id="2147484672" r:id="rId3"/>
    <p:sldLayoutId id="2147484673" r:id="rId4"/>
    <p:sldLayoutId id="2147484674" r:id="rId5"/>
    <p:sldLayoutId id="2147484675" r:id="rId6"/>
    <p:sldLayoutId id="2147484676" r:id="rId7"/>
    <p:sldLayoutId id="2147484677" r:id="rId8"/>
    <p:sldLayoutId id="2147484678" r:id="rId9"/>
    <p:sldLayoutId id="2147484679" r:id="rId10"/>
    <p:sldLayoutId id="2147484680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2971800"/>
            <a:ext cx="6400800" cy="1371600"/>
          </a:xfrm>
        </p:spPr>
        <p:txBody>
          <a:bodyPr lIns="90000" tIns="46800" rIns="90000" bIns="46800"/>
          <a:lstStyle/>
          <a:p>
            <a:pPr marL="457200" lvl="1" indent="0" algn="ctr" defTabSz="449263" eaLnBrk="1" hangingPunct="1">
              <a:spcBef>
                <a:spcPts val="800"/>
              </a:spcBef>
              <a:buFont typeface="Wingdings" pitchFamily="2" charset="2"/>
              <a:buNone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endParaRPr lang="en-GB" sz="3200" smtClean="0">
              <a:solidFill>
                <a:srgbClr val="40458C"/>
              </a:solidFill>
            </a:endParaRPr>
          </a:p>
        </p:txBody>
      </p:sp>
      <p:sp>
        <p:nvSpPr>
          <p:cNvPr id="6147" name="Rectangle 7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7340C5-528E-45A6-9C69-F09D7D7F21AC}" type="slidenum">
              <a:rPr lang="en-GB" smtClean="0"/>
              <a:pPr>
                <a:defRPr/>
              </a:pPr>
              <a:t>1</a:t>
            </a:fld>
            <a:endParaRPr lang="en-GB" smtClean="0"/>
          </a:p>
        </p:txBody>
      </p:sp>
      <p:sp>
        <p:nvSpPr>
          <p:cNvPr id="6146" name="Rectangle 70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en-GB" smtClean="0"/>
          </a:p>
        </p:txBody>
      </p:sp>
      <p:sp>
        <p:nvSpPr>
          <p:cNvPr id="6149" name="AutoShape 4"/>
          <p:cNvSpPr>
            <a:spLocks noChangeArrowheads="1"/>
          </p:cNvSpPr>
          <p:nvPr/>
        </p:nvSpPr>
        <p:spPr bwMode="auto">
          <a:xfrm>
            <a:off x="609600" y="2209800"/>
            <a:ext cx="7620000" cy="25908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3600" b="1" dirty="0" smtClean="0">
                <a:solidFill>
                  <a:schemeClr val="tx1"/>
                </a:solidFill>
              </a:rPr>
              <a:t>Upstream TOF </a:t>
            </a:r>
            <a:r>
              <a:rPr lang="en-GB" sz="3600" b="1" dirty="0" smtClean="0">
                <a:solidFill>
                  <a:schemeClr val="tx1"/>
                </a:solidFill>
              </a:rPr>
              <a:t>NIM paper</a:t>
            </a:r>
            <a:endParaRPr lang="en-GB" sz="3600" b="1" dirty="0">
              <a:solidFill>
                <a:schemeClr val="tx1"/>
              </a:solidFill>
            </a:endParaRPr>
          </a:p>
          <a:p>
            <a:pPr algn="ctr"/>
            <a:endParaRPr lang="en-GB" sz="3600" b="1" dirty="0">
              <a:solidFill>
                <a:schemeClr val="tx1"/>
              </a:solidFill>
            </a:endParaRPr>
          </a:p>
          <a:p>
            <a:pPr algn="ctr"/>
            <a:r>
              <a:rPr lang="en-GB" sz="3200" b="1" dirty="0">
                <a:solidFill>
                  <a:schemeClr val="tx1"/>
                </a:solidFill>
              </a:rPr>
              <a:t>M. </a:t>
            </a:r>
            <a:r>
              <a:rPr lang="en-GB" sz="3200" b="1" dirty="0" err="1">
                <a:solidFill>
                  <a:schemeClr val="tx1"/>
                </a:solidFill>
              </a:rPr>
              <a:t>Bonesini</a:t>
            </a:r>
            <a:endParaRPr lang="en-GB" sz="3200" b="1" dirty="0">
              <a:solidFill>
                <a:schemeClr val="tx1"/>
              </a:solidFill>
            </a:endParaRPr>
          </a:p>
          <a:p>
            <a:pPr algn="ctr"/>
            <a:r>
              <a:rPr lang="en-GB" sz="3200" b="1" dirty="0" err="1">
                <a:solidFill>
                  <a:schemeClr val="tx1"/>
                </a:solidFill>
              </a:rPr>
              <a:t>Sezione</a:t>
            </a:r>
            <a:r>
              <a:rPr lang="en-GB" sz="3200" b="1" dirty="0">
                <a:solidFill>
                  <a:schemeClr val="tx1"/>
                </a:solidFill>
              </a:rPr>
              <a:t> INFN Milano </a:t>
            </a:r>
            <a:r>
              <a:rPr lang="en-GB" sz="3200" b="1" dirty="0" err="1">
                <a:solidFill>
                  <a:schemeClr val="tx1"/>
                </a:solidFill>
              </a:rPr>
              <a:t>Bicocca</a:t>
            </a:r>
            <a:r>
              <a:rPr lang="en-GB" sz="3200" b="1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6150" name="Picture 6" descr="LogoMic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304800"/>
            <a:ext cx="15097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logoinfn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457200"/>
            <a:ext cx="17526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en-GB" smtClean="0"/>
          </a:p>
        </p:txBody>
      </p:sp>
      <p:sp>
        <p:nvSpPr>
          <p:cNvPr id="717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E79CF4E2-5D0A-4CC1-88F3-E1C868BF0DE1}" type="slidenum">
              <a:rPr lang="en-GB" smtClean="0"/>
              <a:pPr>
                <a:defRPr/>
              </a:pPr>
              <a:t>2</a:t>
            </a:fld>
            <a:endParaRPr lang="en-GB" dirty="0" smtClean="0"/>
          </a:p>
        </p:txBody>
      </p:sp>
      <p:sp>
        <p:nvSpPr>
          <p:cNvPr id="7171" name="Content Placeholder 6" descr="Rectangle: Click to edit Master text styles&#10;Second level&#10;Third level&#10;Fourth level&#10;Fifth level"/>
          <p:cNvSpPr>
            <a:spLocks noGrp="1"/>
          </p:cNvSpPr>
          <p:nvPr>
            <p:ph idx="4294967295"/>
          </p:nvPr>
        </p:nvSpPr>
        <p:spPr>
          <a:xfrm>
            <a:off x="0" y="990600"/>
            <a:ext cx="7239000" cy="4953000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r>
              <a:rPr lang="en-US" dirty="0" smtClean="0"/>
              <a:t> mainly based on some MICE notes:</a:t>
            </a:r>
          </a:p>
          <a:p>
            <a:pPr lvl="1">
              <a:buFont typeface="Arial" charset="0"/>
              <a:buChar char="•"/>
              <a:defRPr/>
            </a:pPr>
            <a:r>
              <a:rPr lang="en-US" dirty="0" smtClean="0"/>
              <a:t>Tests in magnetic fields of R4998  PMTs: MICE note # 201 (R. </a:t>
            </a:r>
            <a:r>
              <a:rPr lang="en-US" dirty="0" err="1" smtClean="0"/>
              <a:t>Bertoni</a:t>
            </a:r>
            <a:r>
              <a:rPr lang="en-US" dirty="0" smtClean="0"/>
              <a:t> et al.)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2400" dirty="0" smtClean="0"/>
              <a:t>TOF0,TOF1 construction </a:t>
            </a:r>
            <a:r>
              <a:rPr lang="en-US" dirty="0" smtClean="0"/>
              <a:t>: </a:t>
            </a:r>
            <a:r>
              <a:rPr lang="en-US" sz="2400" dirty="0" smtClean="0"/>
              <a:t>MICE note # 241 (R. </a:t>
            </a:r>
            <a:r>
              <a:rPr lang="en-US" sz="2400" dirty="0" err="1" smtClean="0"/>
              <a:t>Bertoni</a:t>
            </a:r>
            <a:r>
              <a:rPr lang="en-US" sz="2400" dirty="0" smtClean="0"/>
              <a:t> et al.)</a:t>
            </a:r>
          </a:p>
          <a:p>
            <a:pPr lvl="1">
              <a:buFont typeface="Arial" charset="0"/>
              <a:buChar char="•"/>
              <a:defRPr/>
            </a:pPr>
            <a:r>
              <a:rPr lang="en-US" dirty="0" smtClean="0"/>
              <a:t>BTF </a:t>
            </a:r>
            <a:r>
              <a:rPr lang="en-US" dirty="0" err="1" smtClean="0"/>
              <a:t>testbeam</a:t>
            </a:r>
            <a:r>
              <a:rPr lang="en-US" dirty="0" smtClean="0"/>
              <a:t>  performances : MICE note # 163 (M. </a:t>
            </a:r>
            <a:r>
              <a:rPr lang="en-US" dirty="0" err="1" smtClean="0"/>
              <a:t>Bonesini</a:t>
            </a:r>
            <a:r>
              <a:rPr lang="en-US" dirty="0" smtClean="0"/>
              <a:t> et al.)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2400" dirty="0" smtClean="0"/>
              <a:t>TOF0,TOF1 calibration/performances : MICE note # 251 (</a:t>
            </a:r>
            <a:r>
              <a:rPr lang="en-US" sz="2400" dirty="0" err="1" smtClean="0"/>
              <a:t>Y.Kharadzov</a:t>
            </a:r>
            <a:r>
              <a:rPr lang="en-US" sz="2400" dirty="0" smtClean="0"/>
              <a:t> et al.)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a</a:t>
            </a:r>
            <a:r>
              <a:rPr lang="en-US" dirty="0" smtClean="0"/>
              <a:t>nd 2008 data analysis  </a:t>
            </a:r>
            <a:endParaRPr lang="en-US" dirty="0" smtClean="0"/>
          </a:p>
          <a:p>
            <a:pPr>
              <a:buNone/>
              <a:defRPr/>
            </a:pPr>
            <a:endParaRPr lang="en-US" dirty="0" smtClean="0"/>
          </a:p>
          <a:p>
            <a:pPr>
              <a:buNone/>
              <a:defRPr/>
            </a:pPr>
            <a:endParaRPr lang="en-US" dirty="0" smtClean="0"/>
          </a:p>
          <a:p>
            <a:pPr>
              <a:buFont typeface="Arial" charset="0"/>
              <a:buChar char="•"/>
              <a:defRPr/>
            </a:pPr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828800"/>
            <a:ext cx="8382000" cy="4572000"/>
          </a:xfrm>
        </p:spPr>
        <p:txBody>
          <a:bodyPr/>
          <a:lstStyle/>
          <a:p>
            <a:r>
              <a:rPr lang="en-US" dirty="0" smtClean="0"/>
              <a:t>Document work done</a:t>
            </a:r>
          </a:p>
          <a:p>
            <a:r>
              <a:rPr lang="en-US" dirty="0" smtClean="0"/>
              <a:t>Needed for PhD thesis discussion (</a:t>
            </a:r>
            <a:r>
              <a:rPr lang="en-US" dirty="0" err="1" smtClean="0"/>
              <a:t>Yordan</a:t>
            </a:r>
            <a:r>
              <a:rPr lang="en-US" dirty="0" smtClean="0"/>
              <a:t>, …) -&gt; need to be quick</a:t>
            </a:r>
          </a:p>
          <a:p>
            <a:r>
              <a:rPr lang="en-US" dirty="0" smtClean="0"/>
              <a:t>Helpful for funding discussion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AD32A9EC-3BF1-4A41-8FA1-8D968586E2BB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Aims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0C84B1-8668-4EC0-8186-5AF17B3EAF6A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533400"/>
            <a:ext cx="4267200" cy="5345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dirty="0" smtClean="0"/>
              <a:t>Design of TOF0/TOF1</a:t>
            </a:r>
          </a:p>
          <a:p>
            <a:pPr marL="514350" indent="-514350"/>
            <a:r>
              <a:rPr lang="en-US" dirty="0" smtClean="0"/>
              <a:t>Tests on PMTs in MIB: B field, rate-capability, …</a:t>
            </a:r>
          </a:p>
          <a:p>
            <a:pPr marL="514350" indent="-514350"/>
            <a:r>
              <a:rPr lang="en-US" dirty="0" smtClean="0"/>
              <a:t>Criteria for PMTs selection</a:t>
            </a:r>
          </a:p>
          <a:p>
            <a:pPr marL="514350" indent="-514350"/>
            <a:r>
              <a:rPr lang="en-US" dirty="0" smtClean="0"/>
              <a:t>BTF performances</a:t>
            </a:r>
          </a:p>
          <a:p>
            <a:pPr marL="514350" indent="-514350"/>
            <a:r>
              <a:rPr lang="en-US" dirty="0" smtClean="0"/>
              <a:t>Preliminary performances at </a:t>
            </a:r>
            <a:r>
              <a:rPr lang="en-US" dirty="0" smtClean="0"/>
              <a:t>RAL (calibration)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680C84B1-8668-4EC0-8186-5AF17B3EAF6A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</a:t>
            </a:r>
            <a:r>
              <a:rPr smtClean="0"/>
              <a:t>ain items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4077</TotalTime>
  <Words>186</Words>
  <Application>Microsoft PowerPoint</Application>
  <PresentationFormat>On-screen Show (4:3)</PresentationFormat>
  <Paragraphs>36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Custom Design</vt:lpstr>
      <vt:lpstr>Paper</vt:lpstr>
      <vt:lpstr>Slide 1</vt:lpstr>
      <vt:lpstr>Slide 2</vt:lpstr>
      <vt:lpstr>Aims</vt:lpstr>
      <vt:lpstr>Slide 4</vt:lpstr>
      <vt:lpstr>Main items</vt:lpstr>
    </vt:vector>
  </TitlesOfParts>
  <Company>Brookhaven National 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of Flight System for the MICE Experiment</dc:title>
  <dc:creator>Stephen Kahn</dc:creator>
  <cp:lastModifiedBy>bonesini</cp:lastModifiedBy>
  <cp:revision>260</cp:revision>
  <cp:lastPrinted>1601-01-01T00:00:00Z</cp:lastPrinted>
  <dcterms:created xsi:type="dcterms:W3CDTF">2002-10-16T14:54:35Z</dcterms:created>
  <dcterms:modified xsi:type="dcterms:W3CDTF">2009-11-04T11:06:48Z</dcterms:modified>
</cp:coreProperties>
</file>