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 November, 2009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D77B1AB-6BA3-4F4C-9545-628E8949F69A}" type="datetimeFigureOut">
              <a:rPr lang="en-US" smtClean="0"/>
              <a:t>11/4/2009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74855B5-823A-4599-B361-AD061691C7E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6792"/>
            <a:ext cx="7772400" cy="2123658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Step VI:</a:t>
            </a:r>
            <a:br>
              <a:rPr lang="en-GB" dirty="0" smtClean="0"/>
            </a:br>
            <a:r>
              <a:rPr lang="en-GB" dirty="0" smtClean="0"/>
              <a:t>UK deliverables and timescales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MICE at Step VI: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4744529"/>
            <a:ext cx="9144000" cy="211347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UK deliverables: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focus coil module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LH2 system</a:t>
            </a:r>
          </a:p>
          <a:p>
            <a:pPr lvl="1"/>
            <a:r>
              <a:rPr lang="en-GB" dirty="0" smtClean="0"/>
              <a:t>Second pair of 2 MW amplifiers and distribution system</a:t>
            </a:r>
          </a:p>
          <a:p>
            <a:pPr lvl="1"/>
            <a:r>
              <a:rPr lang="en-GB" dirty="0" smtClean="0"/>
              <a:t>Infrastructure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6" y="675557"/>
            <a:ext cx="9153526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106838" y="3191774"/>
            <a:ext cx="198407" cy="431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559450" y="3716380"/>
            <a:ext cx="1695642" cy="15511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4951562" y="2872596"/>
            <a:ext cx="232913" cy="21566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272698" y="3975172"/>
            <a:ext cx="2629376" cy="87616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141343" y="4054415"/>
            <a:ext cx="405442" cy="3795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rot="10800000">
            <a:off x="5376278" y="4424160"/>
            <a:ext cx="2680795" cy="160570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891842" y="4718649"/>
            <a:ext cx="2156603" cy="130258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967135" y="5719665"/>
            <a:ext cx="1203649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  <p:bldP spid="7" grpId="0" animBg="1"/>
      <p:bldP spid="13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3609"/>
          <a:stretch>
            <a:fillRect/>
          </a:stretch>
        </p:blipFill>
        <p:spPr bwMode="auto">
          <a:xfrm>
            <a:off x="0" y="200025"/>
            <a:ext cx="9144000" cy="63722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3573625"/>
            <a:ext cx="9144000" cy="328437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Issues:</a:t>
            </a:r>
          </a:p>
          <a:p>
            <a:pPr lvl="1"/>
            <a:r>
              <a:rPr lang="en-GB" dirty="0" smtClean="0"/>
              <a:t>Match to CERN Council 2012 decision point</a:t>
            </a:r>
          </a:p>
          <a:p>
            <a:pPr lvl="1"/>
            <a:r>
              <a:rPr lang="en-GB" dirty="0" smtClean="0"/>
              <a:t>Cost to the UK of MICE to Step VI:</a:t>
            </a:r>
          </a:p>
          <a:p>
            <a:pPr lvl="2"/>
            <a:r>
              <a:rPr lang="en-GB" dirty="0" smtClean="0"/>
              <a:t>Require to take up option on focus-coil #3 in 1</a:t>
            </a:r>
            <a:r>
              <a:rPr lang="en-GB" baseline="30000" dirty="0" smtClean="0"/>
              <a:t>st</a:t>
            </a:r>
            <a:r>
              <a:rPr lang="en-GB" dirty="0" smtClean="0"/>
              <a:t> (latest, perhaps 2</a:t>
            </a:r>
            <a:r>
              <a:rPr lang="en-GB" baseline="30000" dirty="0" smtClean="0"/>
              <a:t>nd</a:t>
            </a:r>
            <a:r>
              <a:rPr lang="en-GB" dirty="0" smtClean="0"/>
              <a:t>) quarter of calendar 2010</a:t>
            </a:r>
          </a:p>
          <a:p>
            <a:pPr lvl="2"/>
            <a:r>
              <a:rPr lang="en-GB" dirty="0" smtClean="0"/>
              <a:t>To exploit economies of scale in the implementation of the RF power system require to be able to negotiate supply of full system</a:t>
            </a:r>
          </a:p>
          <a:p>
            <a:pPr lvl="3"/>
            <a:r>
              <a:rPr lang="en-GB" dirty="0" smtClean="0"/>
              <a:t>RF system implementation scheduled to begin 2010 to meet Step V milestone</a:t>
            </a:r>
          </a:p>
          <a:p>
            <a:r>
              <a:rPr lang="en-GB" dirty="0" smtClean="0"/>
              <a:t>Implies approval for Step VI required in 1</a:t>
            </a:r>
            <a:r>
              <a:rPr lang="en-GB" baseline="30000" dirty="0" smtClean="0"/>
              <a:t>st</a:t>
            </a:r>
            <a:r>
              <a:rPr lang="en-GB" dirty="0" smtClean="0"/>
              <a:t> (latest, perhaps 2</a:t>
            </a:r>
            <a:r>
              <a:rPr lang="en-GB" baseline="30000" dirty="0" smtClean="0"/>
              <a:t>nd</a:t>
            </a:r>
            <a:r>
              <a:rPr lang="en-GB" dirty="0" smtClean="0"/>
              <a:t>) quarter of calendar 2010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913" t="11606" r="14587" b="50164"/>
          <a:stretch>
            <a:fillRect/>
          </a:stretch>
        </p:blipFill>
        <p:spPr bwMode="auto">
          <a:xfrm>
            <a:off x="772903" y="680258"/>
            <a:ext cx="7598193" cy="285138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1095782"/>
          </a:xfrm>
        </p:spPr>
        <p:txBody>
          <a:bodyPr/>
          <a:lstStyle/>
          <a:p>
            <a:r>
              <a:rPr lang="en-GB" dirty="0" smtClean="0"/>
              <a:t>As presented to C&amp;S review: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1774" y="1362231"/>
            <a:ext cx="5020452" cy="192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2845" y="3429001"/>
            <a:ext cx="7182109" cy="15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2394" y="5052253"/>
            <a:ext cx="7212196" cy="155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TIARA: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 FP7 Preparatory Phase proposal</a:t>
            </a:r>
          </a:p>
          <a:p>
            <a:r>
              <a:rPr lang="en-GB" dirty="0" smtClean="0"/>
              <a:t>WP8: Ionisation Cooling Test Facility</a:t>
            </a:r>
          </a:p>
          <a:p>
            <a:pPr lvl="1"/>
            <a:r>
              <a:rPr lang="en-GB" dirty="0" smtClean="0"/>
              <a:t>Proposal provides for resources to support:</a:t>
            </a:r>
          </a:p>
          <a:p>
            <a:pPr lvl="2"/>
            <a:r>
              <a:rPr lang="en-GB" dirty="0" smtClean="0"/>
              <a:t>Personnel at DL, CERN, and RAL to collaborate on the design, specification, and oversight of the RF power system</a:t>
            </a:r>
          </a:p>
          <a:p>
            <a:pPr lvl="2">
              <a:buNone/>
            </a:pPr>
            <a:endParaRPr lang="en-GB" dirty="0" smtClean="0"/>
          </a:p>
          <a:p>
            <a:pPr lvl="2">
              <a:buNone/>
            </a:pPr>
            <a:r>
              <a:rPr lang="en-GB" dirty="0" smtClean="0"/>
              <a:t>[Note to CB: need to raise this at CB meeting, issue is associate institutes]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55</TotalTime>
  <Words>189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Theme1</vt:lpstr>
      <vt:lpstr> Step VI: UK deliverables and timescales</vt:lpstr>
      <vt:lpstr>MICE at Step VI:</vt:lpstr>
      <vt:lpstr>Slide 3</vt:lpstr>
      <vt:lpstr>Schedule:</vt:lpstr>
      <vt:lpstr>Cost:</vt:lpstr>
      <vt:lpstr>TIARA: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Step VI: UK deliverables and timescales</dc:title>
  <dc:creator>Ken Long</dc:creator>
  <cp:lastModifiedBy>Ken Long</cp:lastModifiedBy>
  <cp:revision>3</cp:revision>
  <dcterms:created xsi:type="dcterms:W3CDTF">2009-11-04T13:25:26Z</dcterms:created>
  <dcterms:modified xsi:type="dcterms:W3CDTF">2009-11-04T14:20:27Z</dcterms:modified>
</cp:coreProperties>
</file>