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8" r:id="rId11"/>
    <p:sldId id="269" r:id="rId12"/>
    <p:sldId id="270" r:id="rId13"/>
    <p:sldId id="265" r:id="rId14"/>
    <p:sldId id="271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8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11/01/18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11/01/18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11/01/18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11/01/18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11/01/18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11/01/18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11/01/18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11/01/18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11/01/18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11/01/18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11/01/18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11/01/18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veranos.cientificos.extranjero@gmail.com" TargetMode="External"/><Relationship Id="rId3" Type="http://schemas.openxmlformats.org/officeDocument/2006/relationships/hyperlink" Target="https://sites.google.com/site/concursoveranosextranjero/convocatoria-2017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cms25.web.cern.ch/institutes/Iberoamericana-Mexico/" TargetMode="External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ome.web.cern.ch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efforts</a:t>
            </a:r>
            <a:r>
              <a:rPr lang="es-ES" dirty="0" smtClean="0"/>
              <a:t> in </a:t>
            </a:r>
            <a:r>
              <a:rPr lang="es-ES" dirty="0" err="1" smtClean="0"/>
              <a:t>Outreach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s-ES" dirty="0" smtClean="0"/>
              <a:t>	Salvador Carrillo</a:t>
            </a:r>
          </a:p>
          <a:p>
            <a:pPr algn="l"/>
            <a:r>
              <a:rPr lang="es-ES" dirty="0" smtClean="0"/>
              <a:t>	Fabiola Vázquez</a:t>
            </a:r>
          </a:p>
          <a:p>
            <a:pPr algn="l"/>
            <a:r>
              <a:rPr lang="es-ES" dirty="0" smtClean="0"/>
              <a:t>	Cristina Oropeza </a:t>
            </a:r>
            <a:endParaRPr lang="es-ES" dirty="0"/>
          </a:p>
        </p:txBody>
      </p:sp>
      <p:pic>
        <p:nvPicPr>
          <p:cNvPr id="4" name="Imagen 86" descr="anEscudo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34" y="5300999"/>
            <a:ext cx="2040366" cy="87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656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 descr="IMG_236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13" b="-3306"/>
          <a:stretch/>
        </p:blipFill>
        <p:spPr>
          <a:xfrm>
            <a:off x="457200" y="478889"/>
            <a:ext cx="8229600" cy="5975699"/>
          </a:xfrm>
        </p:spPr>
      </p:pic>
    </p:spTree>
    <p:extLst>
      <p:ext uri="{BB962C8B-B14F-4D97-AF65-F5344CB8AC3E}">
        <p14:creationId xmlns:p14="http://schemas.microsoft.com/office/powerpoint/2010/main" val="3951626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 descr="IMG_2478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4474" r="-3468" b="-11797"/>
          <a:stretch/>
        </p:blipFill>
        <p:spPr>
          <a:xfrm>
            <a:off x="457199" y="478890"/>
            <a:ext cx="8515057" cy="6379110"/>
          </a:xfrm>
        </p:spPr>
      </p:pic>
    </p:spTree>
    <p:extLst>
      <p:ext uri="{BB962C8B-B14F-4D97-AF65-F5344CB8AC3E}">
        <p14:creationId xmlns:p14="http://schemas.microsoft.com/office/powerpoint/2010/main" val="2683020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 descr="IMG_2500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393" r="-2963" b="-9757"/>
          <a:stretch/>
        </p:blipFill>
        <p:spPr>
          <a:xfrm>
            <a:off x="457199" y="936956"/>
            <a:ext cx="8473423" cy="5725845"/>
          </a:xfrm>
        </p:spPr>
      </p:pic>
    </p:spTree>
    <p:extLst>
      <p:ext uri="{BB962C8B-B14F-4D97-AF65-F5344CB8AC3E}">
        <p14:creationId xmlns:p14="http://schemas.microsoft.com/office/powerpoint/2010/main" val="3778657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Mexican</a:t>
            </a:r>
            <a:r>
              <a:rPr lang="es-ES" dirty="0" smtClean="0"/>
              <a:t> </a:t>
            </a:r>
            <a:r>
              <a:rPr lang="es-ES" dirty="0" err="1" smtClean="0"/>
              <a:t>Teacher</a:t>
            </a:r>
            <a:r>
              <a:rPr lang="es-ES" dirty="0" smtClean="0"/>
              <a:t> </a:t>
            </a:r>
            <a:r>
              <a:rPr lang="es-ES" dirty="0" err="1" smtClean="0"/>
              <a:t>Programme</a:t>
            </a:r>
            <a:r>
              <a:rPr lang="es-ES" smtClean="0"/>
              <a:t> at CERN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829233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Lectures</a:t>
            </a:r>
            <a:r>
              <a:rPr lang="en-US" sz="3200" dirty="0"/>
              <a:t>, on-</a:t>
            </a:r>
            <a:r>
              <a:rPr lang="en-US" sz="3200" dirty="0" smtClean="0"/>
              <a:t>site, visits</a:t>
            </a:r>
            <a:r>
              <a:rPr lang="en-US" sz="3200" dirty="0"/>
              <a:t>, </a:t>
            </a:r>
            <a:r>
              <a:rPr lang="en-US" sz="3200" dirty="0" smtClean="0"/>
              <a:t>exhibitions and hands</a:t>
            </a:r>
            <a:r>
              <a:rPr lang="en-US" sz="3200" dirty="0"/>
              <a:t>-on workshops </a:t>
            </a:r>
            <a:endParaRPr lang="en-US" sz="3200" dirty="0"/>
          </a:p>
          <a:p>
            <a:r>
              <a:rPr lang="en-US" sz="3200" dirty="0"/>
              <a:t>I</a:t>
            </a:r>
            <a:r>
              <a:rPr lang="en-US" sz="3200" dirty="0" smtClean="0"/>
              <a:t>ntroduce </a:t>
            </a:r>
            <a:r>
              <a:rPr lang="en-US" sz="3200" dirty="0"/>
              <a:t>its participants to cutting-edge particle physics</a:t>
            </a:r>
            <a:r>
              <a:rPr lang="en-US" sz="3200" dirty="0" smtClean="0"/>
              <a:t>. </a:t>
            </a:r>
            <a:endParaRPr lang="en-US" sz="3200" dirty="0"/>
          </a:p>
          <a:p>
            <a:r>
              <a:rPr lang="en-US" sz="3200" dirty="0"/>
              <a:t>P</a:t>
            </a:r>
            <a:r>
              <a:rPr lang="en-US" sz="3200" dirty="0" smtClean="0"/>
              <a:t>articipants </a:t>
            </a:r>
            <a:r>
              <a:rPr lang="en-US" sz="3200" dirty="0"/>
              <a:t>will go back to Mexico as ambassadors, who pass on the subject </a:t>
            </a:r>
            <a:r>
              <a:rPr lang="en-US" sz="3200" dirty="0" smtClean="0"/>
              <a:t>to </a:t>
            </a:r>
            <a:r>
              <a:rPr lang="en-US" sz="3200" dirty="0"/>
              <a:t>next generation of physicists, engineers, IT specialists ...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29665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8461"/>
            <a:ext cx="8229600" cy="1311739"/>
          </a:xfrm>
        </p:spPr>
        <p:txBody>
          <a:bodyPr/>
          <a:lstStyle/>
          <a:p>
            <a:r>
              <a:rPr lang="es-ES" sz="4000" dirty="0" smtClean="0"/>
              <a:t>Concurso de Veranos Cient</a:t>
            </a:r>
            <a:r>
              <a:rPr lang="es-ES" sz="4000" dirty="0" smtClean="0"/>
              <a:t>íficos en el Extranjero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0625" y="1600200"/>
            <a:ext cx="8597546" cy="5083422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latin typeface="Abadi MT Condensed Extra Bold"/>
                <a:cs typeface="Abadi MT Condensed Extra Bold"/>
              </a:rPr>
              <a:t>Promover </a:t>
            </a:r>
            <a:r>
              <a:rPr lang="es-ES" dirty="0">
                <a:latin typeface="Abadi MT Condensed Extra Bold"/>
                <a:cs typeface="Abadi MT Condensed Extra Bold"/>
              </a:rPr>
              <a:t>el interés en la ciencia y tecnología</a:t>
            </a:r>
          </a:p>
          <a:p>
            <a:pPr>
              <a:buFont typeface="Arial"/>
              <a:buChar char="•"/>
            </a:pPr>
            <a:r>
              <a:rPr lang="es-ES" dirty="0">
                <a:latin typeface="Abadi MT Condensed Extra Bold"/>
                <a:cs typeface="Abadi MT Condensed Extra Bold"/>
              </a:rPr>
              <a:t>Promover el interés nacional en la física experimental de altas energías</a:t>
            </a:r>
          </a:p>
          <a:p>
            <a:pPr>
              <a:buFont typeface="Arial"/>
              <a:buChar char="•"/>
            </a:pPr>
            <a:r>
              <a:rPr lang="es-ES" dirty="0">
                <a:latin typeface="Abadi MT Condensed Extra Bold"/>
                <a:cs typeface="Abadi MT Condensed Extra Bold"/>
              </a:rPr>
              <a:t>Promover los posgrados nacionales en el área de la Física Experimental de Altas Energías en </a:t>
            </a:r>
            <a:r>
              <a:rPr lang="es-ES" dirty="0" smtClean="0">
                <a:latin typeface="Abadi MT Condensed Extra Bold"/>
                <a:cs typeface="Abadi MT Condensed Extra Bold"/>
              </a:rPr>
              <a:t>México</a:t>
            </a:r>
          </a:p>
          <a:p>
            <a:pPr>
              <a:buFont typeface="Arial"/>
              <a:buChar char="•"/>
            </a:pPr>
            <a:endParaRPr lang="es-ES" dirty="0" smtClean="0">
              <a:latin typeface="Abadi MT Condensed Extra Bold"/>
              <a:cs typeface="Abadi MT Condensed Extra Bold"/>
            </a:endParaRPr>
          </a:p>
          <a:p>
            <a:pPr marL="0" indent="0">
              <a:buNone/>
            </a:pPr>
            <a:r>
              <a:rPr lang="fr-FR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CERN   </a:t>
            </a:r>
            <a:r>
              <a:rPr lang="es-ES_tradnl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* FERMILAB   </a:t>
            </a:r>
            <a:r>
              <a:rPr lang="fi-FI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* DESY(2) </a:t>
            </a:r>
            <a:r>
              <a:rPr lang="tr-TR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sk-SK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* J</a:t>
            </a:r>
            <a:r>
              <a:rPr lang="es-E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sk-SK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ab    * SNO-Lab</a:t>
            </a: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buNone/>
            </a:pPr>
            <a:endParaRPr lang="es-ES" dirty="0">
              <a:latin typeface="Abadi MT Condensed Extra Bold"/>
              <a:cs typeface="Abadi MT Condensed Extra Bold"/>
            </a:endParaRPr>
          </a:p>
          <a:p>
            <a:r>
              <a:rPr lang="es-ES" dirty="0"/>
              <a:t>Correo electrónico: </a:t>
            </a:r>
            <a:r>
              <a:rPr lang="es-ES_tradnl" dirty="0">
                <a:hlinkClick r:id="rId2"/>
              </a:rPr>
              <a:t>veranos.cientificos.extranjero@gmail.com</a:t>
            </a:r>
            <a:endParaRPr lang="es-ES_tradnl" dirty="0"/>
          </a:p>
          <a:p>
            <a:r>
              <a:rPr lang="es-ES_tradnl" dirty="0"/>
              <a:t>Página de Facebook:  </a:t>
            </a:r>
            <a:r>
              <a:rPr lang="es-ES_tradnl" dirty="0" smtClean="0"/>
              <a:t>Veranos </a:t>
            </a:r>
            <a:r>
              <a:rPr lang="es-ES_tradnl" dirty="0"/>
              <a:t>Científicos en el el </a:t>
            </a:r>
            <a:r>
              <a:rPr lang="es-ES_tradnl" dirty="0" smtClean="0"/>
              <a:t>Extranjero</a:t>
            </a:r>
            <a:endParaRPr lang="es-ES_tradnl" dirty="0"/>
          </a:p>
          <a:p>
            <a:r>
              <a:rPr lang="es-ES_tradnl" dirty="0" err="1"/>
              <a:t>Twitter</a:t>
            </a:r>
            <a:r>
              <a:rPr lang="es-ES_tradnl" dirty="0"/>
              <a:t>: </a:t>
            </a:r>
            <a:r>
              <a:rPr lang="es-ES_tradnl" dirty="0" smtClean="0"/>
              <a:t>@</a:t>
            </a:r>
            <a:r>
              <a:rPr lang="es-ES_tradnl" dirty="0" err="1" smtClean="0"/>
              <a:t>VeranosCientif</a:t>
            </a:r>
            <a:endParaRPr lang="es-ES_tradnl" dirty="0"/>
          </a:p>
          <a:p>
            <a:r>
              <a:rPr lang="es-ES_tradnl" dirty="0"/>
              <a:t>Google </a:t>
            </a:r>
            <a:r>
              <a:rPr lang="es-ES_tradnl" dirty="0" err="1"/>
              <a:t>Site</a:t>
            </a:r>
            <a:r>
              <a:rPr lang="es-ES_tradnl" dirty="0"/>
              <a:t>: 		</a:t>
            </a:r>
          </a:p>
          <a:p>
            <a:pPr marL="0" indent="0">
              <a:buNone/>
            </a:pPr>
            <a:r>
              <a:rPr lang="hr-HR" dirty="0" smtClean="0">
                <a:hlinkClick r:id="rId3"/>
              </a:rPr>
              <a:t>     https</a:t>
            </a:r>
            <a:r>
              <a:rPr lang="hr-HR" dirty="0">
                <a:hlinkClick r:id="rId3"/>
              </a:rPr>
              <a:t>://sites.google.com/site/concursoveranosextranjero</a:t>
            </a:r>
            <a:r>
              <a:rPr lang="hr-HR" dirty="0" smtClean="0">
                <a:hlinkClick r:id="rId3"/>
              </a:rPr>
              <a:t>/       convocatoria</a:t>
            </a:r>
            <a:r>
              <a:rPr lang="hr-HR" dirty="0">
                <a:hlinkClick r:id="rId3"/>
              </a:rPr>
              <a:t>-</a:t>
            </a:r>
            <a:r>
              <a:rPr lang="hr-HR" dirty="0" smtClean="0">
                <a:hlinkClick r:id="rId3"/>
              </a:rPr>
              <a:t>2017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83297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94759" y="5101206"/>
            <a:ext cx="639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linkClick r:id="rId2"/>
              </a:rPr>
              <a:t>https://cms25.web.cern.ch/</a:t>
            </a:r>
            <a:r>
              <a:rPr lang="de-DE" dirty="0" err="1">
                <a:hlinkClick r:id="rId2"/>
              </a:rPr>
              <a:t>institutes</a:t>
            </a:r>
            <a:r>
              <a:rPr lang="de-DE" dirty="0">
                <a:hlinkClick r:id="rId2"/>
              </a:rPr>
              <a:t>/</a:t>
            </a:r>
            <a:r>
              <a:rPr lang="de-DE" dirty="0" err="1">
                <a:hlinkClick r:id="rId2"/>
              </a:rPr>
              <a:t>Iberoamericana</a:t>
            </a:r>
            <a:r>
              <a:rPr lang="de-DE" dirty="0">
                <a:hlinkClick r:id="rId2"/>
              </a:rPr>
              <a:t>-Mexico/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6016200" y="385193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394759" y="414702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  <a:p>
            <a:endParaRPr lang="es-ES" dirty="0"/>
          </a:p>
        </p:txBody>
      </p:sp>
      <p:pic>
        <p:nvPicPr>
          <p:cNvPr id="5" name="Imagen 4" descr="Captura de pantalla 2017-05-24 a la(s) 22.53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4834"/>
            <a:ext cx="9144000" cy="254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89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Día Internacional de los Rayos Cósmicos</a:t>
            </a:r>
            <a:endParaRPr lang="es-ES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457200" y="180265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Todos los años a principios de Noviembre se celebra el día Internacional de los Rayos Cósmicos. Organizado por DESY, el evento tiene como finalidad involucrar a chicos de Prepa y Universidad en el tema de los Rayos Cósmicos y su detección. Con ayuda de un detector de rayos cósmicos los estudiantes hacen mediciones y al final de día suben sus resultados a una plataforma, y además preparan una presentación de los mismos para ser publicados en un folleto donde podrán aprender de los demás equipos alrededor del mundo.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0462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470510" cy="1600200"/>
          </a:xfrm>
        </p:spPr>
        <p:txBody>
          <a:bodyPr/>
          <a:lstStyle/>
          <a:p>
            <a:endParaRPr lang="es-ES" sz="3600" dirty="0"/>
          </a:p>
        </p:txBody>
      </p:sp>
      <p:pic>
        <p:nvPicPr>
          <p:cNvPr id="4" name="Marcador de contenido 3" descr="Captura de pantalla 2016-11-10 a la(s) 23.24.0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r="1819"/>
          <a:stretch>
            <a:fillRect/>
          </a:stretch>
        </p:blipFill>
        <p:spPr>
          <a:xfrm>
            <a:off x="631038" y="1839356"/>
            <a:ext cx="2679026" cy="1473361"/>
          </a:xfrm>
        </p:spPr>
      </p:pic>
      <p:pic>
        <p:nvPicPr>
          <p:cNvPr id="5" name="Imagen 4" descr="Captura de pantalla 2016-11-10 a la(s) 23.24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38" y="3312717"/>
            <a:ext cx="2286000" cy="3213100"/>
          </a:xfrm>
          <a:prstGeom prst="rect">
            <a:avLst/>
          </a:prstGeom>
        </p:spPr>
      </p:pic>
      <p:pic>
        <p:nvPicPr>
          <p:cNvPr id="6" name="Imagen 5" descr="Captura de pantalla 2016-11-10 a la(s) 23.35.2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324" y="1949679"/>
            <a:ext cx="5181600" cy="3187700"/>
          </a:xfrm>
          <a:prstGeom prst="rect">
            <a:avLst/>
          </a:prstGeom>
        </p:spPr>
      </p:pic>
      <p:pic>
        <p:nvPicPr>
          <p:cNvPr id="3" name="Imagen 2" descr="Captura de pantalla 2016-11-11 a la(s) 00.00.1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399" y="48103"/>
            <a:ext cx="5412693" cy="1552097"/>
          </a:xfrm>
          <a:prstGeom prst="rect">
            <a:avLst/>
          </a:prstGeom>
        </p:spPr>
      </p:pic>
      <p:pic>
        <p:nvPicPr>
          <p:cNvPr id="7" name="Imagen 6" descr="Captura de pantalla 2016-11-11 a la(s) 00.00.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977" y="5405148"/>
            <a:ext cx="1862931" cy="11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19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1282"/>
            <a:ext cx="8229600" cy="956040"/>
          </a:xfrm>
        </p:spPr>
        <p:txBody>
          <a:bodyPr/>
          <a:lstStyle/>
          <a:p>
            <a:r>
              <a:rPr lang="es-ES" dirty="0" smtClean="0"/>
              <a:t>2015  </a:t>
            </a:r>
            <a:r>
              <a:rPr lang="es-ES" dirty="0" err="1" smtClean="0"/>
              <a:t>Booklet</a:t>
            </a:r>
            <a:endParaRPr lang="es-ES" dirty="0"/>
          </a:p>
        </p:txBody>
      </p:sp>
      <p:pic>
        <p:nvPicPr>
          <p:cNvPr id="4" name="Marcador de contenido 3" descr="Captura de pantalla 2016-11-10 a la(s) 23.28.0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34" r="-150850"/>
          <a:stretch/>
        </p:blipFill>
        <p:spPr>
          <a:xfrm>
            <a:off x="291531" y="1600200"/>
            <a:ext cx="8229600" cy="4525963"/>
          </a:xfrm>
        </p:spPr>
      </p:pic>
      <p:pic>
        <p:nvPicPr>
          <p:cNvPr id="5" name="Imagen 4" descr="Captura de pantalla 2016-11-10 a la(s) 23.31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581" y="1544891"/>
            <a:ext cx="3193480" cy="4576832"/>
          </a:xfrm>
          <a:prstGeom prst="rect">
            <a:avLst/>
          </a:prstGeom>
        </p:spPr>
      </p:pic>
      <p:pic>
        <p:nvPicPr>
          <p:cNvPr id="6" name="Imagen 5" descr="Captura de pantalla 2016-11-10 a la(s) 23.29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8677">
            <a:off x="3484919" y="1973157"/>
            <a:ext cx="2367336" cy="1795910"/>
          </a:xfrm>
          <a:prstGeom prst="rect">
            <a:avLst/>
          </a:prstGeom>
        </p:spPr>
      </p:pic>
      <p:pic>
        <p:nvPicPr>
          <p:cNvPr id="8" name="Imagen 7" descr="Captura de pantalla 2016-11-10 a la(s) 23.29.2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6546">
            <a:off x="3618991" y="4364051"/>
            <a:ext cx="2491953" cy="177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44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2696"/>
            <a:ext cx="8229600" cy="1260267"/>
          </a:xfrm>
        </p:spPr>
        <p:txBody>
          <a:bodyPr/>
          <a:lstStyle/>
          <a:p>
            <a:pPr algn="l"/>
            <a:r>
              <a:rPr lang="es-ES" sz="4000" dirty="0" smtClean="0"/>
              <a:t>International </a:t>
            </a:r>
            <a:br>
              <a:rPr lang="es-ES" sz="4000" dirty="0" smtClean="0"/>
            </a:br>
            <a:r>
              <a:rPr lang="es-ES" sz="4000" dirty="0" smtClean="0"/>
              <a:t>Master </a:t>
            </a:r>
            <a:r>
              <a:rPr lang="es-ES" sz="4000" dirty="0" err="1" smtClean="0"/>
              <a:t>Classes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err="1" smtClean="0"/>
              <a:t>Organizadas</a:t>
            </a:r>
            <a:r>
              <a:rPr lang="de-DE" dirty="0" smtClean="0"/>
              <a:t> </a:t>
            </a:r>
            <a:r>
              <a:rPr lang="de-DE" dirty="0" err="1" smtClean="0"/>
              <a:t>por</a:t>
            </a:r>
            <a:r>
              <a:rPr lang="de-DE" dirty="0" smtClean="0"/>
              <a:t> </a:t>
            </a:r>
            <a:r>
              <a:rPr lang="de-DE" dirty="0" err="1" smtClean="0"/>
              <a:t>el</a:t>
            </a:r>
            <a:r>
              <a:rPr lang="de-DE" dirty="0" smtClean="0"/>
              <a:t> CERN </a:t>
            </a:r>
            <a:r>
              <a:rPr lang="de-DE" dirty="0" err="1" smtClean="0"/>
              <a:t>y</a:t>
            </a:r>
            <a:r>
              <a:rPr lang="de-DE" dirty="0" smtClean="0"/>
              <a:t> Fermilab entre </a:t>
            </a:r>
            <a:r>
              <a:rPr lang="de-DE" dirty="0" err="1" smtClean="0"/>
              <a:t>otros</a:t>
            </a:r>
            <a:r>
              <a:rPr lang="de-DE" dirty="0" smtClean="0"/>
              <a:t>,</a:t>
            </a:r>
            <a:r>
              <a:rPr lang="es-ES" dirty="0" smtClean="0"/>
              <a:t> es una oportunidad para que alumnos de Preparatoria sean “Físicos de Partículas por un día”</a:t>
            </a:r>
          </a:p>
          <a:p>
            <a:r>
              <a:rPr lang="es-ES" dirty="0" smtClean="0"/>
              <a:t>No solamente participan buscando partículas en datos reales (CMS, ATLAS, ALICE y </a:t>
            </a:r>
            <a:r>
              <a:rPr lang="es-ES" dirty="0" err="1" smtClean="0"/>
              <a:t>LHCb</a:t>
            </a:r>
            <a:r>
              <a:rPr lang="es-ES" dirty="0" smtClean="0"/>
              <a:t>), además presentan sus resultados a otras escuelas y los discuten. Y tienen la oportunidad de hacer preguntas a investigadores que se encuentran trabajando en esos momentos en el CERN o Fermilab.</a:t>
            </a:r>
          </a:p>
          <a:p>
            <a:r>
              <a:rPr lang="es-ES" dirty="0" smtClean="0"/>
              <a:t>Hemos participado tanto con escuelas públicas (ENP 5) y privadas </a:t>
            </a:r>
            <a:r>
              <a:rPr lang="es-ES" dirty="0" smtClean="0"/>
              <a:t>de la Ciudad de M</a:t>
            </a:r>
            <a:r>
              <a:rPr lang="es-ES" dirty="0" smtClean="0"/>
              <a:t>éxico</a:t>
            </a:r>
            <a:r>
              <a:rPr lang="es-ES" dirty="0" smtClean="0"/>
              <a:t>, </a:t>
            </a:r>
            <a:r>
              <a:rPr lang="es-ES" dirty="0" smtClean="0"/>
              <a:t>como con escuelas de </a:t>
            </a:r>
            <a:r>
              <a:rPr lang="es-ES" dirty="0" smtClean="0"/>
              <a:t>otros estados de la Rep</a:t>
            </a:r>
            <a:r>
              <a:rPr lang="es-ES" dirty="0" smtClean="0"/>
              <a:t>ública Mexicana</a:t>
            </a:r>
            <a:r>
              <a:rPr lang="es-ES" dirty="0" smtClean="0"/>
              <a:t>.</a:t>
            </a:r>
            <a:endParaRPr lang="de-DE" dirty="0" smtClean="0"/>
          </a:p>
        </p:txBody>
      </p:sp>
      <p:pic>
        <p:nvPicPr>
          <p:cNvPr id="4" name="Picture 1" descr="blank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6" t="6386" r="38440" b="86175"/>
          <a:stretch/>
        </p:blipFill>
        <p:spPr bwMode="auto">
          <a:xfrm>
            <a:off x="5089013" y="192696"/>
            <a:ext cx="3313903" cy="126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54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94472"/>
            <a:ext cx="8229600" cy="569545"/>
          </a:xfrm>
        </p:spPr>
        <p:txBody>
          <a:bodyPr/>
          <a:lstStyle/>
          <a:p>
            <a:r>
              <a:rPr lang="es-ES" dirty="0" smtClean="0"/>
              <a:t>Master </a:t>
            </a:r>
            <a:r>
              <a:rPr lang="es-ES" dirty="0" err="1" smtClean="0"/>
              <a:t>Classes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31711">
            <a:off x="440100" y="1969289"/>
            <a:ext cx="4356043" cy="325358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4213">
            <a:off x="3979788" y="3248858"/>
            <a:ext cx="4115224" cy="3086419"/>
          </a:xfrm>
          <a:prstGeom prst="rect">
            <a:avLst/>
          </a:prstGeom>
        </p:spPr>
      </p:pic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4"/>
          <a:srcRect t="13336" b="13336"/>
          <a:stretch>
            <a:fillRect/>
          </a:stretch>
        </p:blipFill>
        <p:spPr>
          <a:xfrm>
            <a:off x="3337020" y="929181"/>
            <a:ext cx="5349780" cy="2942173"/>
          </a:xfrm>
        </p:spPr>
      </p:pic>
    </p:spTree>
    <p:extLst>
      <p:ext uri="{BB962C8B-B14F-4D97-AF65-F5344CB8AC3E}">
        <p14:creationId xmlns:p14="http://schemas.microsoft.com/office/powerpoint/2010/main" val="1205427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1779"/>
            <a:ext cx="8229600" cy="845613"/>
          </a:xfrm>
        </p:spPr>
        <p:txBody>
          <a:bodyPr/>
          <a:lstStyle/>
          <a:p>
            <a:r>
              <a:rPr lang="es-ES" dirty="0" smtClean="0"/>
              <a:t>Master </a:t>
            </a:r>
            <a:r>
              <a:rPr lang="es-ES" dirty="0" err="1" smtClean="0"/>
              <a:t>Classes</a:t>
            </a:r>
            <a:endParaRPr lang="es-ES" dirty="0"/>
          </a:p>
        </p:txBody>
      </p:sp>
      <p:pic>
        <p:nvPicPr>
          <p:cNvPr id="8" name="Marcador de contenido 7" descr="Captura de pantalla 2016-03-05 a la(s) 15.48.1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0" b="104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70115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9175"/>
            <a:ext cx="8229600" cy="767350"/>
          </a:xfrm>
        </p:spPr>
        <p:txBody>
          <a:bodyPr/>
          <a:lstStyle/>
          <a:p>
            <a:r>
              <a:rPr lang="es-ES" dirty="0" err="1" smtClean="0"/>
              <a:t>S’Cool</a:t>
            </a:r>
            <a:r>
              <a:rPr lang="es-ES" dirty="0" smtClean="0"/>
              <a:t> LAB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95024"/>
            <a:ext cx="8229600" cy="5059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  <a:r>
              <a:rPr lang="en-US" b="1" dirty="0"/>
              <a:t>Physics Education Research</a:t>
            </a:r>
            <a:r>
              <a:rPr lang="en-US" dirty="0"/>
              <a:t> </a:t>
            </a:r>
            <a:r>
              <a:rPr lang="en-US" dirty="0" smtClean="0"/>
              <a:t>facility</a:t>
            </a:r>
            <a:r>
              <a:rPr lang="en-US" dirty="0"/>
              <a:t> </a:t>
            </a:r>
            <a:r>
              <a:rPr lang="en-US" dirty="0" smtClean="0"/>
              <a:t>at </a:t>
            </a:r>
            <a:r>
              <a:rPr lang="en-US" b="1" dirty="0" smtClean="0">
                <a:hlinkClick r:id="rId2"/>
              </a:rPr>
              <a:t>CERN</a:t>
            </a:r>
          </a:p>
          <a:p>
            <a:pPr marL="0" indent="0">
              <a:buNone/>
            </a:pPr>
            <a:r>
              <a:rPr lang="en-US" b="1" dirty="0" smtClean="0">
                <a:hlinkClick r:id="rId2"/>
              </a:rPr>
              <a:t>Participating </a:t>
            </a:r>
            <a:r>
              <a:rPr lang="en-US" b="1" dirty="0">
                <a:hlinkClick r:id="rId2"/>
              </a:rPr>
              <a:t>in S'Cool LAB research enables teachers to give their students a glimpse of life and work in a world-leading international research institute. </a:t>
            </a:r>
            <a:endParaRPr lang="en-US" b="1" dirty="0" smtClean="0">
              <a:hlinkClick r:id="rId2"/>
            </a:endParaRPr>
          </a:p>
          <a:p>
            <a:pPr marL="0" indent="0">
              <a:buNone/>
            </a:pPr>
            <a:endParaRPr lang="en-US" b="1" dirty="0" smtClean="0">
              <a:hlinkClick r:id="rId2"/>
            </a:endParaRPr>
          </a:p>
          <a:p>
            <a:pPr marL="0" indent="0">
              <a:buNone/>
            </a:pPr>
            <a:r>
              <a:rPr lang="en-US" b="1" dirty="0" smtClean="0">
                <a:hlinkClick r:id="rId2"/>
              </a:rPr>
              <a:t>By </a:t>
            </a:r>
            <a:r>
              <a:rPr lang="en-US" b="1" dirty="0">
                <a:hlinkClick r:id="rId2"/>
              </a:rPr>
              <a:t>getting hands-on with physics in S'Cool LAB, students can make discoveries independently, learn to work scientifically and apply their knowledge in a new setting. </a:t>
            </a:r>
            <a:endParaRPr lang="en-US" b="1" dirty="0" smtClean="0">
              <a:hlinkClick r:id="rId2"/>
            </a:endParaRPr>
          </a:p>
          <a:p>
            <a:pPr marL="0" indent="0">
              <a:buNone/>
            </a:pPr>
            <a:endParaRPr lang="en-US" b="1" dirty="0" smtClean="0">
              <a:hlinkClick r:id="rId2"/>
            </a:endParaRPr>
          </a:p>
          <a:p>
            <a:pPr marL="0" indent="0">
              <a:buNone/>
            </a:pPr>
            <a:r>
              <a:rPr lang="en-US" b="1" dirty="0" smtClean="0">
                <a:hlinkClick r:id="rId2"/>
              </a:rPr>
              <a:t>Students </a:t>
            </a:r>
            <a:r>
              <a:rPr lang="en-US" b="1" dirty="0">
                <a:hlinkClick r:id="rId2"/>
              </a:rPr>
              <a:t>also have the chance to engage directly with members of CERN's scientific community.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08182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2921" y="0"/>
            <a:ext cx="8229600" cy="957778"/>
          </a:xfrm>
        </p:spPr>
        <p:txBody>
          <a:bodyPr/>
          <a:lstStyle/>
          <a:p>
            <a:r>
              <a:rPr lang="es-ES" dirty="0" err="1" smtClean="0"/>
              <a:t>Masterclass</a:t>
            </a:r>
            <a:r>
              <a:rPr lang="es-ES" dirty="0" smtClean="0"/>
              <a:t> in </a:t>
            </a:r>
            <a:r>
              <a:rPr lang="es-ES" dirty="0" err="1" smtClean="0"/>
              <a:t>S’Cool</a:t>
            </a:r>
            <a:r>
              <a:rPr lang="es-ES" dirty="0" smtClean="0"/>
              <a:t> </a:t>
            </a:r>
            <a:r>
              <a:rPr lang="es-ES" dirty="0" err="1" smtClean="0"/>
              <a:t>Lab</a:t>
            </a:r>
            <a:r>
              <a:rPr lang="es-ES" dirty="0" smtClean="0"/>
              <a:t> </a:t>
            </a:r>
            <a:endParaRPr lang="es-ES" dirty="0"/>
          </a:p>
        </p:txBody>
      </p:sp>
      <p:pic>
        <p:nvPicPr>
          <p:cNvPr id="6" name="Marcador de contenido 5" descr="IMG_232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22"/>
          <a:stretch/>
        </p:blipFill>
        <p:spPr>
          <a:xfrm>
            <a:off x="457200" y="957778"/>
            <a:ext cx="8229600" cy="5168385"/>
          </a:xfrm>
        </p:spPr>
      </p:pic>
    </p:spTree>
    <p:extLst>
      <p:ext uri="{BB962C8B-B14F-4D97-AF65-F5344CB8AC3E}">
        <p14:creationId xmlns:p14="http://schemas.microsoft.com/office/powerpoint/2010/main" val="29801519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Ejecutivo.thmx</Template>
  <TotalTime>1156</TotalTime>
  <Words>313</Words>
  <Application>Microsoft Macintosh PowerPoint</Application>
  <PresentationFormat>Presentación en pantalla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Ejecutivo</vt:lpstr>
      <vt:lpstr>Some efforts in Outreach</vt:lpstr>
      <vt:lpstr>Día Internacional de los Rayos Cósmicos</vt:lpstr>
      <vt:lpstr>Presentación de PowerPoint</vt:lpstr>
      <vt:lpstr>2015  Booklet</vt:lpstr>
      <vt:lpstr>International  Master Classes</vt:lpstr>
      <vt:lpstr>Master Classes</vt:lpstr>
      <vt:lpstr>Master Classes</vt:lpstr>
      <vt:lpstr>S’Cool LAB</vt:lpstr>
      <vt:lpstr>Masterclass in S’Cool Lab </vt:lpstr>
      <vt:lpstr>Presentación de PowerPoint</vt:lpstr>
      <vt:lpstr>Presentación de PowerPoint</vt:lpstr>
      <vt:lpstr>Presentación de PowerPoint</vt:lpstr>
      <vt:lpstr>Mexican Teacher Programme at CERN</vt:lpstr>
      <vt:lpstr>Concurso de Veranos Científicos en el Extranjero</vt:lpstr>
      <vt:lpstr>Presentación de PowerPoint</vt:lpstr>
    </vt:vector>
  </TitlesOfParts>
  <Company>uia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Algunos esfuerzos de divulgación</dc:title>
  <dc:creator>Fabiola Vázquez Valencia</dc:creator>
  <cp:lastModifiedBy>Fabiola Vázquez Valencia</cp:lastModifiedBy>
  <cp:revision>24</cp:revision>
  <dcterms:created xsi:type="dcterms:W3CDTF">2016-11-11T05:14:22Z</dcterms:created>
  <dcterms:modified xsi:type="dcterms:W3CDTF">2018-01-12T15:42:11Z</dcterms:modified>
</cp:coreProperties>
</file>