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77" r:id="rId2"/>
    <p:sldId id="562" r:id="rId3"/>
    <p:sldId id="534" r:id="rId4"/>
    <p:sldId id="545" r:id="rId5"/>
    <p:sldId id="544" r:id="rId6"/>
    <p:sldId id="554" r:id="rId7"/>
    <p:sldId id="556" r:id="rId8"/>
    <p:sldId id="553" r:id="rId9"/>
    <p:sldId id="517" r:id="rId10"/>
    <p:sldId id="518" r:id="rId11"/>
    <p:sldId id="521" r:id="rId12"/>
    <p:sldId id="563" r:id="rId13"/>
    <p:sldId id="552" r:id="rId14"/>
    <p:sldId id="558" r:id="rId15"/>
    <p:sldId id="555" r:id="rId16"/>
    <p:sldId id="541" r:id="rId17"/>
    <p:sldId id="539" r:id="rId18"/>
    <p:sldId id="546" r:id="rId19"/>
    <p:sldId id="549" r:id="rId20"/>
    <p:sldId id="550" r:id="rId21"/>
    <p:sldId id="560" r:id="rId22"/>
    <p:sldId id="547" r:id="rId23"/>
    <p:sldId id="548" r:id="rId24"/>
    <p:sldId id="559" r:id="rId25"/>
    <p:sldId id="561" r:id="rId26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0">
          <p15:clr>
            <a:srgbClr val="A4A3A4"/>
          </p15:clr>
        </p15:guide>
        <p15:guide id="2" pos="22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 autoAdjust="0"/>
    <p:restoredTop sz="94483" autoAdjust="0"/>
  </p:normalViewPr>
  <p:slideViewPr>
    <p:cSldViewPr>
      <p:cViewPr varScale="1">
        <p:scale>
          <a:sx n="105" d="100"/>
          <a:sy n="105" d="100"/>
        </p:scale>
        <p:origin x="2064" y="108"/>
      </p:cViewPr>
      <p:guideLst>
        <p:guide orient="horz" pos="2160"/>
        <p:guide pos="2971"/>
      </p:guideLst>
    </p:cSldViewPr>
  </p:slideViewPr>
  <p:outlineViewPr>
    <p:cViewPr varScale="1">
      <p:scale>
        <a:sx n="170" d="200"/>
        <a:sy n="170" d="2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672" y="72"/>
      </p:cViewPr>
      <p:guideLst>
        <p:guide orient="horz" pos="2970"/>
        <p:guide pos="22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5681E-9D1D-400C-B5DB-5B9BA4FF4E5F}" type="datetimeFigureOut">
              <a:rPr lang="en-GB" smtClean="0"/>
              <a:pPr/>
              <a:t>14/01/2018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293FD-ABBA-46BD-93C9-E2508361A0F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490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22725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813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49288" y="512763"/>
            <a:ext cx="5795962" cy="4346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0" y="4860925"/>
            <a:ext cx="7094538" cy="4859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39996A51-2949-4CCD-8CF6-CB160C75627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818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Char char=""/>
              <a:tabLst>
                <a:tab pos="0" algn="l"/>
                <a:tab pos="466725" algn="l"/>
                <a:tab pos="936625" algn="l"/>
                <a:tab pos="1404938" algn="l"/>
                <a:tab pos="1874838" algn="l"/>
                <a:tab pos="2343150" algn="l"/>
                <a:tab pos="2813050" algn="l"/>
                <a:tab pos="3281363" algn="l"/>
                <a:tab pos="3751263" algn="l"/>
                <a:tab pos="4219575" algn="l"/>
                <a:tab pos="4689475" algn="l"/>
                <a:tab pos="5157788" algn="l"/>
                <a:tab pos="5627688" algn="l"/>
                <a:tab pos="6096000" algn="l"/>
                <a:tab pos="6565900" algn="l"/>
                <a:tab pos="7035800" algn="l"/>
                <a:tab pos="7504113" algn="l"/>
                <a:tab pos="7974013" algn="l"/>
                <a:tab pos="8442325" algn="l"/>
                <a:tab pos="8912225" algn="l"/>
                <a:tab pos="9380538" algn="l"/>
              </a:tabLst>
            </a:pPr>
            <a:fld id="{1EDB8A00-7E19-48D0-BE8B-CADE06CFE1AE}" type="slidenum">
              <a:rPr lang="it-IT" smtClean="0"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Char char=""/>
                <a:tabLst>
                  <a:tab pos="0" algn="l"/>
                  <a:tab pos="466725" algn="l"/>
                  <a:tab pos="936625" algn="l"/>
                  <a:tab pos="1404938" algn="l"/>
                  <a:tab pos="1874838" algn="l"/>
                  <a:tab pos="2343150" algn="l"/>
                  <a:tab pos="2813050" algn="l"/>
                  <a:tab pos="3281363" algn="l"/>
                  <a:tab pos="3751263" algn="l"/>
                  <a:tab pos="4219575" algn="l"/>
                  <a:tab pos="4689475" algn="l"/>
                  <a:tab pos="5157788" algn="l"/>
                  <a:tab pos="5627688" algn="l"/>
                  <a:tab pos="6096000" algn="l"/>
                  <a:tab pos="6565900" algn="l"/>
                  <a:tab pos="7035800" algn="l"/>
                  <a:tab pos="7504113" algn="l"/>
                  <a:tab pos="7974013" algn="l"/>
                  <a:tab pos="8442325" algn="l"/>
                  <a:tab pos="8912225" algn="l"/>
                  <a:tab pos="9380538" algn="l"/>
                </a:tabLst>
              </a:pPr>
              <a:t>1</a:t>
            </a:fld>
            <a:endParaRPr lang="it-IT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0" y="512763"/>
            <a:ext cx="7097713" cy="43481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492" tIns="47745" rIns="95492" bIns="47745" anchor="ctr"/>
          <a:lstStyle/>
          <a:p>
            <a:endParaRPr lang="it-IT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0" y="4860925"/>
            <a:ext cx="7096125" cy="4860925"/>
          </a:xfrm>
          <a:noFill/>
          <a:ln/>
        </p:spPr>
        <p:txBody>
          <a:bodyPr wrap="none" anchor="ctr"/>
          <a:lstStyle/>
          <a:p>
            <a:endParaRPr lang="it-IT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9996A51-2949-4CCD-8CF6-CB160C756276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734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9A2AE-AE1A-45DA-A769-1C43B166B22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407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8BF9B0-C037-44EC-A843-6468383E70E4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138DA7-9794-4E88-A5F9-C8C9B2F84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2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hyperlink" Target="http://www.google.it/url?sa=i&amp;source=images&amp;cd=&amp;cad=rja&amp;docid=CQaLSx2f7MVyFM&amp;tbnid=0_M3XpSZNR5EKM:&amp;ved=&amp;url=http://www.nsd-fusion.com/customers.php&amp;ei=-GrIUeHgNIXB7Aa-pIGQDg&amp;psig=AFQjCNGe9hJe9NdpiujXFKlzLXxfsTX-Kg&amp;ust=1372175480917376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976313" y="6383208"/>
            <a:ext cx="239871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just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2200" b="1" dirty="0" smtClean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CERN (EN-MME)</a:t>
            </a:r>
            <a:endParaRPr lang="it-IT" sz="2200" b="1" dirty="0">
              <a:solidFill>
                <a:srgbClr val="969696"/>
              </a:solidFill>
              <a:latin typeface="Arial Narrow" pitchFamily="32" charset="0"/>
              <a:ea typeface="MS Gothic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960585" y="6288088"/>
            <a:ext cx="2991203" cy="507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i="1" dirty="0" smtClean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The Design of the 704 MHz </a:t>
            </a:r>
            <a:r>
              <a:rPr lang="en-GB" sz="1600" i="1" dirty="0" err="1" smtClean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Cryomodule</a:t>
            </a:r>
            <a:endParaRPr lang="en-GB" sz="1600" i="1" dirty="0" smtClean="0">
              <a:solidFill>
                <a:srgbClr val="969696"/>
              </a:solidFill>
              <a:latin typeface="Arial Narrow" pitchFamily="32" charset="0"/>
              <a:ea typeface="MS Gothic" charset="-128"/>
            </a:endParaRPr>
          </a:p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1700" b="1" dirty="0" smtClean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Luca </a:t>
            </a:r>
            <a:r>
              <a:rPr lang="it-IT" sz="1700" b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Dassa – </a:t>
            </a:r>
            <a:r>
              <a:rPr lang="it-IT" sz="1700" b="1" dirty="0" smtClean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15/01/2018</a:t>
            </a:r>
            <a:endParaRPr lang="it-IT" sz="1700" b="1" dirty="0">
              <a:solidFill>
                <a:srgbClr val="969696"/>
              </a:solidFill>
              <a:latin typeface="Arial Narrow" pitchFamily="32" charset="0"/>
              <a:ea typeface="MS Gothic" charset="-128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027988" y="6221413"/>
            <a:ext cx="1117600" cy="636587"/>
          </a:xfrm>
          <a:prstGeom prst="rect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028384" y="6429375"/>
            <a:ext cx="1071562" cy="246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ts val="10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BDAD656-1D05-443A-BE99-25143D61FF0F}" type="slidenum">
              <a:rPr lang="it-IT" sz="1600" b="1" smtClean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pPr algn="ctr">
                <a:spcBef>
                  <a:spcPts val="1000"/>
                </a:spcBef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r>
              <a:rPr lang="it-IT" sz="1600" b="1" dirty="0" smtClean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t> / 16</a:t>
            </a:r>
            <a:endParaRPr lang="it-IT" sz="1600" b="1" dirty="0">
              <a:solidFill>
                <a:srgbClr val="969696"/>
              </a:solidFill>
              <a:latin typeface="Verdana" pitchFamily="32" charset="0"/>
              <a:ea typeface="MS Gothic" charset="-128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976313" y="6221413"/>
            <a:ext cx="7051675" cy="1587"/>
          </a:xfrm>
          <a:prstGeom prst="line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127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6425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Cliccate</a:t>
            </a:r>
            <a:r>
              <a:rPr lang="en-GB" dirty="0" smtClean="0"/>
              <a:t> per </a:t>
            </a:r>
            <a:r>
              <a:rPr lang="en-GB" dirty="0" err="1" smtClean="0"/>
              <a:t>modificare</a:t>
            </a:r>
            <a:r>
              <a:rPr lang="en-GB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formato</a:t>
            </a:r>
            <a:r>
              <a:rPr lang="en-GB" dirty="0" smtClean="0"/>
              <a:t> del </a:t>
            </a:r>
            <a:r>
              <a:rPr lang="en-GB" dirty="0" err="1" smtClean="0"/>
              <a:t>testo</a:t>
            </a:r>
            <a:r>
              <a:rPr lang="en-GB" dirty="0" smtClean="0"/>
              <a:t> del </a:t>
            </a:r>
            <a:r>
              <a:rPr lang="en-GB" dirty="0" err="1" smtClean="0"/>
              <a:t>titolo</a:t>
            </a:r>
            <a:endParaRPr lang="en-GB" dirty="0" smtClean="0"/>
          </a:p>
        </p:txBody>
      </p:sp>
      <p:sp>
        <p:nvSpPr>
          <p:cNvPr id="1127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Cliccate</a:t>
            </a:r>
            <a:r>
              <a:rPr lang="en-GB" dirty="0" smtClean="0"/>
              <a:t> per </a:t>
            </a:r>
            <a:r>
              <a:rPr lang="en-GB" dirty="0" err="1" smtClean="0"/>
              <a:t>modificare</a:t>
            </a:r>
            <a:r>
              <a:rPr lang="en-GB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formato</a:t>
            </a:r>
            <a:r>
              <a:rPr lang="en-GB" dirty="0" smtClean="0"/>
              <a:t> del </a:t>
            </a:r>
            <a:r>
              <a:rPr lang="en-GB" dirty="0" err="1" smtClean="0"/>
              <a:t>testo</a:t>
            </a:r>
            <a:r>
              <a:rPr lang="en-GB" dirty="0" smtClean="0"/>
              <a:t>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1"/>
            <a:r>
              <a:rPr lang="en-GB" dirty="0" smtClean="0"/>
              <a:t>Secondo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2"/>
            <a:r>
              <a:rPr lang="en-GB" dirty="0" err="1" smtClean="0"/>
              <a:t>Terzo</a:t>
            </a:r>
            <a:r>
              <a:rPr lang="en-GB" dirty="0" smtClean="0"/>
              <a:t>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3"/>
            <a:r>
              <a:rPr lang="en-GB" dirty="0" smtClean="0"/>
              <a:t>Quarto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4"/>
            <a:r>
              <a:rPr lang="en-GB" dirty="0" smtClean="0"/>
              <a:t>Quinto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4"/>
            <a:r>
              <a:rPr lang="en-GB" dirty="0" smtClean="0"/>
              <a:t>Sesto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4"/>
            <a:r>
              <a:rPr lang="en-GB" dirty="0" err="1" smtClean="0"/>
              <a:t>Settimo</a:t>
            </a:r>
            <a:r>
              <a:rPr lang="en-GB" dirty="0" smtClean="0"/>
              <a:t>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4"/>
            <a:r>
              <a:rPr lang="en-GB" dirty="0" err="1" smtClean="0"/>
              <a:t>Ottavo</a:t>
            </a:r>
            <a:r>
              <a:rPr lang="en-GB" dirty="0" smtClean="0"/>
              <a:t>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  <a:p>
            <a:pPr lvl="4"/>
            <a:r>
              <a:rPr lang="en-GB" dirty="0" err="1" smtClean="0"/>
              <a:t>Nono</a:t>
            </a:r>
            <a:r>
              <a:rPr lang="en-GB" dirty="0" smtClean="0"/>
              <a:t> </a:t>
            </a:r>
            <a:r>
              <a:rPr lang="en-GB" dirty="0" err="1" smtClean="0"/>
              <a:t>livello</a:t>
            </a:r>
            <a:r>
              <a:rPr lang="en-GB" dirty="0" smtClean="0"/>
              <a:t> </a:t>
            </a:r>
            <a:r>
              <a:rPr lang="en-GB" dirty="0" err="1" smtClean="0"/>
              <a:t>struttura</a:t>
            </a:r>
            <a:endParaRPr lang="en-GB" dirty="0" smtClean="0"/>
          </a:p>
        </p:txBody>
      </p:sp>
      <p:pic>
        <p:nvPicPr>
          <p:cNvPr id="98306" name="Picture 2" descr="http://www.nsd-fusion.com/images/cern_logo_white.gif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6251575"/>
            <a:ext cx="627172" cy="60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547664" y="2204864"/>
            <a:ext cx="6264696" cy="1417953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The Design of the 704 MHz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Cryomodule</a:t>
            </a:r>
            <a:endParaRPr 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Luca Dassa</a:t>
            </a: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054" y="236680"/>
            <a:ext cx="4161066" cy="2671694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341089" y="402291"/>
            <a:ext cx="1835696" cy="40229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latin typeface="Gill Sans MT" panose="020B0502020104020203" pitchFamily="34" charset="0"/>
              </a:rPr>
              <a:t>Cryostating</a:t>
            </a:r>
            <a:endParaRPr lang="it-IT" sz="2000" b="1" dirty="0">
              <a:latin typeface="Gill Sans MT" panose="020B05020201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60" y="4159034"/>
            <a:ext cx="5096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Tools to be modified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(modification on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lines, on thermal shield, on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supports)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Cryostating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procedure to update with the new shielding (and, in addition, door knobs assembly from bottom, as close as possible to the test bunker)</a:t>
            </a:r>
          </a:p>
        </p:txBody>
      </p:sp>
      <p:pic>
        <p:nvPicPr>
          <p:cNvPr id="8" name="Picture 4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227" y="3409210"/>
            <a:ext cx="3890773" cy="269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6" y="588049"/>
            <a:ext cx="4758912" cy="2492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656" y="47256"/>
            <a:ext cx="6264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>
                <a:solidFill>
                  <a:srgbClr val="0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GB" dirty="0"/>
              <a:t>Design of tools for </a:t>
            </a:r>
            <a:r>
              <a:rPr lang="en-GB" dirty="0" err="1"/>
              <a:t>cryostating</a:t>
            </a:r>
            <a:r>
              <a:rPr lang="en-GB" dirty="0"/>
              <a:t> is available </a:t>
            </a:r>
            <a:r>
              <a:rPr lang="en-GB" dirty="0" smtClean="0"/>
              <a:t>(CNRS </a:t>
            </a:r>
            <a:r>
              <a:rPr lang="en-GB" dirty="0"/>
              <a:t>- IPN </a:t>
            </a:r>
            <a:r>
              <a:rPr lang="en-GB" dirty="0" smtClean="0"/>
              <a:t>– </a:t>
            </a:r>
            <a:r>
              <a:rPr lang="en-GB" dirty="0" err="1" smtClean="0"/>
              <a:t>Orsay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762201" y="5903606"/>
            <a:ext cx="3157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>
                <a:solidFill>
                  <a:srgbClr val="0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GB" dirty="0"/>
              <a:t>Tools for transport have been designed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5321959" y="3180932"/>
            <a:ext cx="1677" cy="303045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5323636" y="3164534"/>
            <a:ext cx="3820364" cy="990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Down Arrow 13"/>
          <p:cNvSpPr/>
          <p:nvPr/>
        </p:nvSpPr>
        <p:spPr bwMode="auto">
          <a:xfrm>
            <a:off x="1614024" y="3205888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2544535">
            <a:off x="4271010" y="3298084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7668344" y="3170725"/>
            <a:ext cx="1475656" cy="40229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latin typeface="Gill Sans MT" panose="020B0502020104020203" pitchFamily="34" charset="0"/>
              </a:rPr>
              <a:t>Transport</a:t>
            </a:r>
            <a:endParaRPr lang="it-IT" sz="2000" b="1" dirty="0">
              <a:latin typeface="Gill Sans MT" panose="020B0502020104020203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341088" y="0"/>
            <a:ext cx="1802911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Desing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status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18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516216" y="0"/>
            <a:ext cx="262778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Cost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evaluation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(1)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70096"/>
              </p:ext>
            </p:extLst>
          </p:nvPr>
        </p:nvGraphicFramePr>
        <p:xfrm>
          <a:off x="5230595" y="559368"/>
          <a:ext cx="3636404" cy="2552136"/>
        </p:xfrm>
        <a:graphic>
          <a:graphicData uri="http://schemas.openxmlformats.org/drawingml/2006/table">
            <a:tbl>
              <a:tblPr/>
              <a:tblGrid>
                <a:gridCol w="1695388">
                  <a:extLst>
                    <a:ext uri="{9D8B030D-6E8A-4147-A177-3AD203B41FA5}">
                      <a16:colId xmlns:a16="http://schemas.microsoft.com/office/drawing/2014/main" val="1889575253"/>
                    </a:ext>
                  </a:extLst>
                </a:gridCol>
                <a:gridCol w="636596">
                  <a:extLst>
                    <a:ext uri="{9D8B030D-6E8A-4147-A177-3AD203B41FA5}">
                      <a16:colId xmlns:a16="http://schemas.microsoft.com/office/drawing/2014/main" val="307939532"/>
                    </a:ext>
                  </a:extLst>
                </a:gridCol>
                <a:gridCol w="584340">
                  <a:extLst>
                    <a:ext uri="{9D8B030D-6E8A-4147-A177-3AD203B41FA5}">
                      <a16:colId xmlns:a16="http://schemas.microsoft.com/office/drawing/2014/main" val="364901788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16067132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94554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achieved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planned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57916"/>
                  </a:ext>
                </a:extLst>
              </a:tr>
              <a:tr h="13644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255904"/>
                  </a:ext>
                </a:extLst>
              </a:tr>
              <a:tr h="4775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+ tools for manufacturing and testing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115305"/>
                  </a:ext>
                </a:extLst>
              </a:tr>
              <a:tr h="237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852530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cavities produced by RI + 1 mono-cell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00308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CERN cavity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42962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416891"/>
                  </a:ext>
                </a:extLst>
              </a:tr>
              <a:tr h="1042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6072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80782"/>
              </p:ext>
            </p:extLst>
          </p:nvPr>
        </p:nvGraphicFramePr>
        <p:xfrm>
          <a:off x="107505" y="999571"/>
          <a:ext cx="4555710" cy="4955435"/>
        </p:xfrm>
        <a:graphic>
          <a:graphicData uri="http://schemas.openxmlformats.org/drawingml/2006/table">
            <a:tbl>
              <a:tblPr/>
              <a:tblGrid>
                <a:gridCol w="2580136">
                  <a:extLst>
                    <a:ext uri="{9D8B030D-6E8A-4147-A177-3AD203B41FA5}">
                      <a16:colId xmlns:a16="http://schemas.microsoft.com/office/drawing/2014/main" val="3892231008"/>
                    </a:ext>
                  </a:extLst>
                </a:gridCol>
                <a:gridCol w="576208">
                  <a:extLst>
                    <a:ext uri="{9D8B030D-6E8A-4147-A177-3AD203B41FA5}">
                      <a16:colId xmlns:a16="http://schemas.microsoft.com/office/drawing/2014/main" val="760015360"/>
                    </a:ext>
                  </a:extLst>
                </a:gridCol>
                <a:gridCol w="749987">
                  <a:extLst>
                    <a:ext uri="{9D8B030D-6E8A-4147-A177-3AD203B41FA5}">
                      <a16:colId xmlns:a16="http://schemas.microsoft.com/office/drawing/2014/main" val="1577153974"/>
                    </a:ext>
                  </a:extLst>
                </a:gridCol>
                <a:gridCol w="649379">
                  <a:extLst>
                    <a:ext uri="{9D8B030D-6E8A-4147-A177-3AD203B41FA5}">
                      <a16:colId xmlns:a16="http://schemas.microsoft.com/office/drawing/2014/main" val="385554316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endParaRPr lang="en-GB" sz="12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795763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be planned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252517"/>
                  </a:ext>
                </a:extLst>
              </a:tr>
              <a:tr h="13644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38352"/>
                  </a:ext>
                </a:extLst>
              </a:tr>
              <a:tr h="15514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Couplers + pick-ups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61821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HOM (proto, material, 8 HOMs, design office)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561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521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35344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085917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kind contribution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(SPL design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vacuum vessel, tuners)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1382138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826685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Design office (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revision + tools for clean room + tools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268803"/>
                  </a:ext>
                </a:extLst>
              </a:tr>
              <a:tr h="29120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Cryogenic 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12926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Cold magnetic shielding, Warm magnetic shield, Thermal shield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43185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Management support (fellow) + Quality Assurance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0359250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613136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32608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Tooling for Clean Room assembly and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+ manpower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951441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867308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1866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84432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379503"/>
              </p:ext>
            </p:extLst>
          </p:nvPr>
        </p:nvGraphicFramePr>
        <p:xfrm>
          <a:off x="5482623" y="4219116"/>
          <a:ext cx="3384376" cy="1681363"/>
        </p:xfrm>
        <a:graphic>
          <a:graphicData uri="http://schemas.openxmlformats.org/drawingml/2006/table">
            <a:tbl>
              <a:tblPr/>
              <a:tblGrid>
                <a:gridCol w="1571083">
                  <a:extLst>
                    <a:ext uri="{9D8B030D-6E8A-4147-A177-3AD203B41FA5}">
                      <a16:colId xmlns:a16="http://schemas.microsoft.com/office/drawing/2014/main" val="2780969756"/>
                    </a:ext>
                  </a:extLst>
                </a:gridCol>
                <a:gridCol w="549879">
                  <a:extLst>
                    <a:ext uri="{9D8B030D-6E8A-4147-A177-3AD203B41FA5}">
                      <a16:colId xmlns:a16="http://schemas.microsoft.com/office/drawing/2014/main" val="738825891"/>
                    </a:ext>
                  </a:extLst>
                </a:gridCol>
                <a:gridCol w="628433">
                  <a:extLst>
                    <a:ext uri="{9D8B030D-6E8A-4147-A177-3AD203B41FA5}">
                      <a16:colId xmlns:a16="http://schemas.microsoft.com/office/drawing/2014/main" val="1971207468"/>
                    </a:ext>
                  </a:extLst>
                </a:gridCol>
                <a:gridCol w="634981">
                  <a:extLst>
                    <a:ext uri="{9D8B030D-6E8A-4147-A177-3AD203B41FA5}">
                      <a16:colId xmlns:a16="http://schemas.microsoft.com/office/drawing/2014/main" val="525561878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93186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achieved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planned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090"/>
                  </a:ext>
                </a:extLst>
              </a:tr>
              <a:tr h="147573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[kChF]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5891"/>
                  </a:ext>
                </a:extLst>
              </a:tr>
              <a:tr h="23546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281096"/>
                  </a:ext>
                </a:extLst>
              </a:tr>
              <a:tr h="2645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1866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854582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860020"/>
                  </a:ext>
                </a:extLst>
              </a:tr>
              <a:tr h="250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3748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1866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9340054"/>
                  </a:ext>
                </a:extLst>
              </a:tr>
            </a:tbl>
          </a:graphicData>
        </a:graphic>
      </p:graphicFrame>
      <p:sp>
        <p:nvSpPr>
          <p:cNvPr id="21" name="Down Arrow 20"/>
          <p:cNvSpPr/>
          <p:nvPr/>
        </p:nvSpPr>
        <p:spPr bwMode="auto">
          <a:xfrm>
            <a:off x="7154244" y="3358843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Down Arrow 21"/>
          <p:cNvSpPr/>
          <p:nvPr/>
        </p:nvSpPr>
        <p:spPr bwMode="auto">
          <a:xfrm rot="16200000">
            <a:off x="4676875" y="4696617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554" y="0"/>
            <a:ext cx="5096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For the 1</a:t>
            </a:r>
            <a:r>
              <a:rPr lang="en-GB" sz="1400" baseline="300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st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, R&amp;D included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9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 animBg="1"/>
      <p:bldP spid="2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516216" y="0"/>
            <a:ext cx="262778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Cost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evaluation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(2)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7554" y="0"/>
            <a:ext cx="5096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For the 2</a:t>
            </a:r>
            <a:r>
              <a:rPr lang="en-GB" sz="1400" baseline="300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nd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, R&amp;D excluded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82289"/>
              </p:ext>
            </p:extLst>
          </p:nvPr>
        </p:nvGraphicFramePr>
        <p:xfrm>
          <a:off x="5324021" y="608913"/>
          <a:ext cx="3013813" cy="1416770"/>
        </p:xfrm>
        <a:graphic>
          <a:graphicData uri="http://schemas.openxmlformats.org/drawingml/2006/table">
            <a:tbl>
              <a:tblPr/>
              <a:tblGrid>
                <a:gridCol w="2191088">
                  <a:extLst>
                    <a:ext uri="{9D8B030D-6E8A-4147-A177-3AD203B41FA5}">
                      <a16:colId xmlns:a16="http://schemas.microsoft.com/office/drawing/2014/main" val="1889575253"/>
                    </a:ext>
                  </a:extLst>
                </a:gridCol>
                <a:gridCol w="822725">
                  <a:extLst>
                    <a:ext uri="{9D8B030D-6E8A-4147-A177-3AD203B41FA5}">
                      <a16:colId xmlns:a16="http://schemas.microsoft.com/office/drawing/2014/main" val="307939532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3945540"/>
                  </a:ext>
                </a:extLst>
              </a:tr>
              <a:tr h="13644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55904"/>
                  </a:ext>
                </a:extLst>
              </a:tr>
              <a:tr h="237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52530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cavities produced by RI + 1 mono-cell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003080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416891"/>
                  </a:ext>
                </a:extLst>
              </a:tr>
              <a:tr h="1042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260721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302087"/>
              </p:ext>
            </p:extLst>
          </p:nvPr>
        </p:nvGraphicFramePr>
        <p:xfrm>
          <a:off x="262618" y="908720"/>
          <a:ext cx="3888432" cy="3907470"/>
        </p:xfrm>
        <a:graphic>
          <a:graphicData uri="http://schemas.openxmlformats.org/drawingml/2006/table">
            <a:tbl>
              <a:tblPr/>
              <a:tblGrid>
                <a:gridCol w="2744776">
                  <a:extLst>
                    <a:ext uri="{9D8B030D-6E8A-4147-A177-3AD203B41FA5}">
                      <a16:colId xmlns:a16="http://schemas.microsoft.com/office/drawing/2014/main" val="3892231008"/>
                    </a:ext>
                  </a:extLst>
                </a:gridCol>
                <a:gridCol w="1143656">
                  <a:extLst>
                    <a:ext uri="{9D8B030D-6E8A-4147-A177-3AD203B41FA5}">
                      <a16:colId xmlns:a16="http://schemas.microsoft.com/office/drawing/2014/main" val="760015360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endParaRPr lang="en-GB" sz="12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0795763"/>
                  </a:ext>
                </a:extLst>
              </a:tr>
              <a:tr h="13644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738352"/>
                  </a:ext>
                </a:extLst>
              </a:tr>
              <a:tr h="15514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Couplers + pick-ups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61821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HOM 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(8 HOMs)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432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935344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085917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vacuum 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vessel, 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tuners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240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382138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6826685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Design 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office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9268803"/>
                  </a:ext>
                </a:extLst>
              </a:tr>
              <a:tr h="29120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Cryogenic 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012926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Cold magnetic shielding, Warm magnetic shield, Thermal shield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43185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Management support (fellow) + Quality Assurance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141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359250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2613136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32608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Clean 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Room assembly and </a:t>
                      </a:r>
                      <a:r>
                        <a:rPr lang="en-GB" sz="12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manpower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951441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867308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2408</a:t>
                      </a:r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84432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278381"/>
              </p:ext>
            </p:extLst>
          </p:nvPr>
        </p:nvGraphicFramePr>
        <p:xfrm>
          <a:off x="5450800" y="3169248"/>
          <a:ext cx="2316273" cy="1311590"/>
        </p:xfrm>
        <a:graphic>
          <a:graphicData uri="http://schemas.openxmlformats.org/drawingml/2006/table">
            <a:tbl>
              <a:tblPr/>
              <a:tblGrid>
                <a:gridCol w="1571083">
                  <a:extLst>
                    <a:ext uri="{9D8B030D-6E8A-4147-A177-3AD203B41FA5}">
                      <a16:colId xmlns:a16="http://schemas.microsoft.com/office/drawing/2014/main" val="2780969756"/>
                    </a:ext>
                  </a:extLst>
                </a:gridCol>
                <a:gridCol w="745190">
                  <a:extLst>
                    <a:ext uri="{9D8B030D-6E8A-4147-A177-3AD203B41FA5}">
                      <a16:colId xmlns:a16="http://schemas.microsoft.com/office/drawing/2014/main" val="738825891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931868"/>
                  </a:ext>
                </a:extLst>
              </a:tr>
              <a:tr h="147573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35891"/>
                  </a:ext>
                </a:extLst>
              </a:tr>
              <a:tr h="23546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2281096"/>
                  </a:ext>
                </a:extLst>
              </a:tr>
              <a:tr h="2645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5854582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3860020"/>
                  </a:ext>
                </a:extLst>
              </a:tr>
              <a:tr h="250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9340054"/>
                  </a:ext>
                </a:extLst>
              </a:tr>
            </a:tbl>
          </a:graphicData>
        </a:graphic>
      </p:graphicFrame>
      <p:sp>
        <p:nvSpPr>
          <p:cNvPr id="7" name="Down Arrow 6"/>
          <p:cNvSpPr/>
          <p:nvPr/>
        </p:nvSpPr>
        <p:spPr bwMode="auto">
          <a:xfrm>
            <a:off x="6608936" y="2232305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Down Arrow 7"/>
          <p:cNvSpPr/>
          <p:nvPr/>
        </p:nvSpPr>
        <p:spPr bwMode="auto">
          <a:xfrm rot="16200000">
            <a:off x="4422840" y="3544489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5760747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Cost 1</a:t>
            </a:r>
            <a:r>
              <a:rPr lang="en-GB" sz="1400" baseline="300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st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– cost 2</a:t>
            </a:r>
            <a:r>
              <a:rPr lang="en-GB" sz="1400" baseline="300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nd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= 2411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kChF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6300192" y="4783045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629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92280" y="0"/>
            <a:ext cx="205172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Documentation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92585"/>
            <a:ext cx="3950708" cy="56486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212" y="692696"/>
            <a:ext cx="3384376" cy="50765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83064" y="2420888"/>
            <a:ext cx="22517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Documentation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is available in EDMS (CERN storage system for document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6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652120" y="0"/>
            <a:ext cx="349188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Compliance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with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standards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7664" y="1412776"/>
            <a:ext cx="6336704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Main assumption for SPL and HG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cryomodules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</a:t>
            </a:r>
            <a:r>
              <a:rPr lang="en-GB" sz="1400" u="sng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Maximum Allowable Pressure to be out of the scope of the </a:t>
            </a:r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Directive 68/2014 (PED) </a:t>
            </a:r>
            <a:endParaRPr lang="en-GB" sz="1400" u="sng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34290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PS ≤0.5barg =&gt; out of the scope of the Directive 68/2014 (PED)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</a:p>
          <a:p>
            <a:pPr marL="34290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V ≈ 340 l</a:t>
            </a:r>
          </a:p>
          <a:p>
            <a:pPr marL="34290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Cryogenic lines can accept higher Maximum Allowable Pressure but there is no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calculation of the maximum.</a:t>
            </a: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Manufacturing follow-up: welding book is included (NDT considered, based on reasonable assumptions, i.e.10% on butt welded joints), no Notified Body involved</a:t>
            </a:r>
          </a:p>
          <a:p>
            <a:pPr>
              <a:lnSpc>
                <a:spcPct val="115000"/>
              </a:lnSpc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Only one burst disc (set pressure 0.5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barg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 is installed : preliminary sizing is not compliant with standards but acceptable from a safety point of view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9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92280" y="0"/>
            <a:ext cx="205172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Towards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PERLE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1484" y="836712"/>
            <a:ext cx="669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Main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assumptions: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new cavities, new HOMs (2 x cavity) actively cooled, beam presence, power couplers to be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reused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New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cavities, smaller than the actual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ones =&gt; positive impacts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Higher heat loads (250 W for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Perle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/ 200 W for HG) =&gt; seems not to be a problem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2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HOMS per cavity =&gt; modification to thermal shields, cold magnetic shields, cryogenic lines (minor) / volume reserved for wire system could be not anymore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available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3737029"/>
            <a:ext cx="3744416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Advantages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of re-using the SPL/HG design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Well-advanced development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Detailed 3D environment available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Available components (≈600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kChF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Possibility to test some interesting technical solution (i.e. supporting via main coupler)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2040" y="3737004"/>
            <a:ext cx="4067944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Disadvantages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of re-using the SPL/HG design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Constraints from old technical choices (vertical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cryostating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, …)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Existing components (i.e. tuner,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main power couplers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Actively cooled HOMs require some compromise and modifications to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lines, being now manufactured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7664" y="2780928"/>
            <a:ext cx="5976664" cy="4638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Thank</a:t>
            </a:r>
            <a:r>
              <a:rPr lang="it-IT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you</a:t>
            </a:r>
            <a:r>
              <a:rPr lang="it-IT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…</a:t>
            </a:r>
            <a:endParaRPr lang="it-IT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6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47664" y="2780928"/>
            <a:ext cx="5976664" cy="4638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Back-up </a:t>
            </a:r>
            <a:r>
              <a:rPr lang="it-IT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slides</a:t>
            </a:r>
            <a:r>
              <a:rPr lang="it-IT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</a:t>
            </a:r>
            <a:endParaRPr lang="it-IT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76256" y="0"/>
            <a:ext cx="2267744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few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hints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9806"/>
            <a:ext cx="4764129" cy="2576553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21" y="3015870"/>
            <a:ext cx="2615481" cy="1779803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79512" y="5085184"/>
            <a:ext cx="4580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Innovative supporting condition (coupler)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Innovative coupler cooling (double walled tube)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Vertical </a:t>
            </a:r>
            <a:r>
              <a:rPr lang="en-GB" sz="18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cryostating</a:t>
            </a:r>
            <a:endParaRPr lang="en-GB" sz="180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853" y="2924695"/>
            <a:ext cx="4376806" cy="3216264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graphicFrame>
        <p:nvGraphicFramePr>
          <p:cNvPr id="8" name="Table 67"/>
          <p:cNvGraphicFramePr>
            <a:graphicFrameLocks noGrp="1"/>
          </p:cNvGraphicFramePr>
          <p:nvPr>
            <p:extLst/>
          </p:nvPr>
        </p:nvGraphicFramePr>
        <p:xfrm>
          <a:off x="6012160" y="871845"/>
          <a:ext cx="2376264" cy="18573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9565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Requirement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Value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565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1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Frequency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704.4 MHz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Qo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Gill Sans MT" panose="020B0502020104020203" pitchFamily="34" charset="0"/>
                        </a:rPr>
                        <a:t>&gt;5 x 10</a:t>
                      </a:r>
                      <a:r>
                        <a:rPr lang="en-US" sz="1400" baseline="40000" dirty="0" smtClean="0">
                          <a:latin typeface="Gill Sans MT" panose="020B0502020104020203" pitchFamily="34" charset="0"/>
                        </a:rPr>
                        <a:t>9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Gradient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latin typeface="Gill Sans MT" panose="020B0502020104020203" pitchFamily="34" charset="0"/>
                        </a:rPr>
                        <a:t>25 MV/m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Operat. T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Gill Sans MT" panose="020B0502020104020203" pitchFamily="34" charset="0"/>
                        </a:rPr>
                        <a:t>2 K</a:t>
                      </a:r>
                      <a:endParaRPr lang="it-IT" sz="1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47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6288" y="2492896"/>
            <a:ext cx="4041656" cy="3485779"/>
            <a:chOff x="1816100" y="2700010"/>
            <a:chExt cx="5511800" cy="4133851"/>
          </a:xfrm>
        </p:grpSpPr>
        <p:pic>
          <p:nvPicPr>
            <p:cNvPr id="2" name="summary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16100" y="2700010"/>
              <a:ext cx="5511800" cy="413385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" name="Shape 344"/>
            <p:cNvSpPr/>
            <p:nvPr/>
          </p:nvSpPr>
          <p:spPr>
            <a:xfrm>
              <a:off x="3166614" y="4975606"/>
              <a:ext cx="250886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600" b="1">
                  <a:solidFill>
                    <a:srgbClr val="FF40FF"/>
                  </a:solidFill>
                </a:defRPr>
              </a:lvl1pPr>
            </a:lstStyle>
            <a:p>
              <a:r>
                <a:t>A</a:t>
              </a:r>
            </a:p>
          </p:txBody>
        </p:sp>
        <p:sp>
          <p:nvSpPr>
            <p:cNvPr id="31" name="Shape 371"/>
            <p:cNvSpPr/>
            <p:nvPr/>
          </p:nvSpPr>
          <p:spPr>
            <a:xfrm>
              <a:off x="3995520" y="4381470"/>
              <a:ext cx="250885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600" b="1">
                  <a:solidFill>
                    <a:srgbClr val="009051"/>
                  </a:solidFill>
                </a:defRPr>
              </a:lvl1pPr>
            </a:lstStyle>
            <a:p>
              <a:r>
                <a:t>B</a:t>
              </a:r>
            </a:p>
          </p:txBody>
        </p:sp>
        <p:sp>
          <p:nvSpPr>
            <p:cNvPr id="32" name="Shape 372"/>
            <p:cNvSpPr/>
            <p:nvPr/>
          </p:nvSpPr>
          <p:spPr>
            <a:xfrm>
              <a:off x="5495482" y="4610239"/>
              <a:ext cx="250885" cy="3133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600" b="1">
                  <a:solidFill>
                    <a:srgbClr val="000000"/>
                  </a:solidFill>
                </a:defRPr>
              </a:lvl1pPr>
            </a:lstStyle>
            <a:p>
              <a:r>
                <a:t>C</a:t>
              </a:r>
            </a:p>
          </p:txBody>
        </p:sp>
        <p:sp>
          <p:nvSpPr>
            <p:cNvPr id="33" name="Shape 373"/>
            <p:cNvSpPr/>
            <p:nvPr/>
          </p:nvSpPr>
          <p:spPr>
            <a:xfrm>
              <a:off x="6174554" y="4102631"/>
              <a:ext cx="250886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600" b="1">
                  <a:solidFill>
                    <a:srgbClr val="0433FF"/>
                  </a:solidFill>
                </a:defRPr>
              </a:lvl1pPr>
            </a:lstStyle>
            <a:p>
              <a:r>
                <a:t>D</a:t>
              </a:r>
            </a:p>
          </p:txBody>
        </p:sp>
        <p:sp>
          <p:nvSpPr>
            <p:cNvPr id="34" name="Shape 374"/>
            <p:cNvSpPr/>
            <p:nvPr/>
          </p:nvSpPr>
          <p:spPr>
            <a:xfrm>
              <a:off x="6458999" y="3592508"/>
              <a:ext cx="239674" cy="3133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600" b="1">
                  <a:solidFill>
                    <a:srgbClr val="FF2600"/>
                  </a:solidFill>
                </a:defRPr>
              </a:lvl1pPr>
            </a:lstStyle>
            <a:p>
              <a:r>
                <a:t>E</a:t>
              </a:r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9524"/>
            <a:ext cx="7038532" cy="1821033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39552" y="2064867"/>
            <a:ext cx="3601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Evolution of Cavity Performance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451960" y="2075563"/>
            <a:ext cx="2898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Comparison of HG 1 &amp; HG2</a:t>
            </a:r>
          </a:p>
        </p:txBody>
      </p:sp>
      <p:pic>
        <p:nvPicPr>
          <p:cNvPr id="41" name="summar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53315" y="2492895"/>
            <a:ext cx="4647704" cy="3485779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524328" y="0"/>
            <a:ext cx="1619672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Cavity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test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results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03840" y="1426178"/>
            <a:ext cx="1260648" cy="369332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Gill Sans MT" panose="020B0502020104020203" pitchFamily="34" charset="0"/>
              </a:rPr>
              <a:t>06/07/2016</a:t>
            </a:r>
          </a:p>
        </p:txBody>
      </p:sp>
    </p:spTree>
    <p:extLst>
      <p:ext uri="{BB962C8B-B14F-4D97-AF65-F5344CB8AC3E}">
        <p14:creationId xmlns:p14="http://schemas.microsoft.com/office/powerpoint/2010/main" val="38397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7824" y="1124744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8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Outline</a:t>
            </a:r>
          </a:p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History: from SPL </a:t>
            </a:r>
            <a:r>
              <a:rPr lang="en-GB" sz="18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to HG </a:t>
            </a:r>
            <a:r>
              <a:rPr lang="en-GB" sz="18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en-GB" sz="18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en-GB" sz="18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few hints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Design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Cost 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Compliance with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Towards PERLE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0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2210" y="1444351"/>
            <a:ext cx="3211331" cy="25298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9724" y="1297706"/>
            <a:ext cx="516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/>
              <a:t>Warm + cold magnetic shield + compensating coils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6" y="1329715"/>
            <a:ext cx="3150668" cy="11450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38" y="4366915"/>
            <a:ext cx="8845463" cy="16402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4477029" y="2302557"/>
            <a:ext cx="1927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IBI on cavity surface</a:t>
            </a:r>
            <a:endParaRPr lang="en-GB" sz="12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along axis  - worst case [</a:t>
            </a:r>
            <a:r>
              <a:rPr lang="el-GR" sz="1200" dirty="0">
                <a:solidFill>
                  <a:schemeClr val="tx1"/>
                </a:solidFill>
              </a:rPr>
              <a:t>Τ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85105" y="1221702"/>
            <a:ext cx="208319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Warm+cold</a:t>
            </a:r>
            <a:endParaRPr lang="en-GB" sz="18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r>
              <a:rPr lang="en-GB" sz="1800" b="1" dirty="0" err="1">
                <a:solidFill>
                  <a:srgbClr val="398034"/>
                </a:solidFill>
                <a:latin typeface="Gill Sans MT" panose="020B0502020104020203" pitchFamily="34" charset="0"/>
              </a:rPr>
              <a:t>Warm+cold+coils</a:t>
            </a:r>
            <a:endParaRPr lang="en-GB" sz="1800" b="1" dirty="0">
              <a:solidFill>
                <a:srgbClr val="398034"/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4687" y="1286369"/>
            <a:ext cx="1759040" cy="235939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862775" y="1695211"/>
            <a:ext cx="0" cy="178219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862775" y="1120125"/>
            <a:ext cx="380952" cy="5817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09826" y="76652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  <a:latin typeface="Gill Sans MT" panose="020B0502020104020203" pitchFamily="34" charset="0"/>
              </a:rPr>
              <a:t>Coil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44408" y="3989755"/>
            <a:ext cx="7489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rgbClr val="FF0000"/>
                </a:solidFill>
                <a:latin typeface="Gill Sans MT" panose="020B0502020104020203" pitchFamily="34" charset="0"/>
              </a:rPr>
              <a:t>0.2 </a:t>
            </a:r>
            <a:r>
              <a:rPr lang="el-GR" sz="1500" b="1" dirty="0" err="1">
                <a:solidFill>
                  <a:srgbClr val="FF0000"/>
                </a:solidFill>
              </a:rPr>
              <a:t>μ</a:t>
            </a:r>
            <a:r>
              <a:rPr lang="en-GB" sz="1500" b="1" dirty="0">
                <a:solidFill>
                  <a:srgbClr val="FF0000"/>
                </a:solidFill>
                <a:latin typeface="Gill Sans MT" panose="020B0502020104020203" pitchFamily="34" charset="0"/>
              </a:rPr>
              <a:t>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230" y="3241924"/>
            <a:ext cx="2918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Early results further investigation needed.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404" y="3792141"/>
            <a:ext cx="255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3D Simulation results (CST)</a:t>
            </a:r>
          </a:p>
          <a:p>
            <a:r>
              <a:rPr lang="en-GB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2D plot – axial side </a:t>
            </a:r>
            <a:r>
              <a:rPr lang="en-GB" sz="14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view</a:t>
            </a:r>
            <a:endParaRPr lang="en-GB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512" y="411203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b="1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|B|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537071" y="3873803"/>
            <a:ext cx="1254966" cy="369332"/>
            <a:chOff x="7120110" y="1413839"/>
            <a:chExt cx="1144668" cy="768984"/>
          </a:xfrm>
        </p:grpSpPr>
        <p:cxnSp>
          <p:nvCxnSpPr>
            <p:cNvPr id="30" name="Straight Arrow Connector 29"/>
            <p:cNvCxnSpPr/>
            <p:nvPr/>
          </p:nvCxnSpPr>
          <p:spPr>
            <a:xfrm flipH="1" flipV="1">
              <a:off x="7120110" y="2129291"/>
              <a:ext cx="951371" cy="2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349893" y="1413839"/>
              <a:ext cx="914885" cy="768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1" dirty="0">
                  <a:solidFill>
                    <a:srgbClr val="C00000"/>
                  </a:solidFill>
                  <a:latin typeface="Gill Sans MT" panose="020B0502020104020203" pitchFamily="34" charset="0"/>
                </a:rPr>
                <a:t>B=50</a:t>
              </a:r>
              <a:r>
                <a:rPr lang="el-GR" sz="1800" b="1" dirty="0">
                  <a:solidFill>
                    <a:srgbClr val="C00000"/>
                  </a:solidFill>
                  <a:latin typeface="Gill Sans MT" panose="020B0502020104020203" pitchFamily="34" charset="0"/>
                </a:rPr>
                <a:t>μΤ</a:t>
              </a:r>
              <a:r>
                <a:rPr lang="en-GB" sz="1800" b="1" dirty="0">
                  <a:solidFill>
                    <a:srgbClr val="C00000"/>
                  </a:solidFill>
                  <a:latin typeface="Gill Sans MT" panose="020B0502020104020203" pitchFamily="34" charset="0"/>
                </a:rPr>
                <a:t> </a:t>
              </a:r>
            </a:p>
          </p:txBody>
        </p:sp>
      </p:grpSp>
      <p:sp>
        <p:nvSpPr>
          <p:cNvPr id="32" name="Oval 31"/>
          <p:cNvSpPr>
            <a:spLocks noChangeAspect="1"/>
          </p:cNvSpPr>
          <p:nvPr/>
        </p:nvSpPr>
        <p:spPr>
          <a:xfrm>
            <a:off x="4054299" y="4053751"/>
            <a:ext cx="86862" cy="8686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4052158" y="4246329"/>
            <a:ext cx="86862" cy="8686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cxnSp>
        <p:nvCxnSpPr>
          <p:cNvPr id="39" name="Straight Connector 38"/>
          <p:cNvCxnSpPr>
            <a:cxnSpLocks noChangeAspect="1"/>
            <a:stCxn id="33" idx="1"/>
            <a:endCxn id="33" idx="5"/>
          </p:cNvCxnSpPr>
          <p:nvPr/>
        </p:nvCxnSpPr>
        <p:spPr>
          <a:xfrm>
            <a:off x="4064879" y="4259049"/>
            <a:ext cx="61421" cy="614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 noChangeAspect="1"/>
            <a:stCxn id="33" idx="3"/>
            <a:endCxn id="33" idx="7"/>
          </p:cNvCxnSpPr>
          <p:nvPr/>
        </p:nvCxnSpPr>
        <p:spPr>
          <a:xfrm flipV="1">
            <a:off x="4064879" y="4259049"/>
            <a:ext cx="61421" cy="614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>
            <a:spLocks noChangeAspect="1"/>
          </p:cNvSpPr>
          <p:nvPr/>
        </p:nvSpPr>
        <p:spPr>
          <a:xfrm flipV="1">
            <a:off x="4075459" y="4074807"/>
            <a:ext cx="43159" cy="43159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37139" y="3939121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tx1"/>
                </a:solidFill>
                <a:latin typeface="Gill Sans MT" panose="020B0502020104020203" pitchFamily="34" charset="0"/>
              </a:rPr>
              <a:t>I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9657"/>
            <a:ext cx="3315032" cy="1187160"/>
          </a:xfrm>
          <a:prstGeom prst="rect">
            <a:avLst/>
          </a:prstGeom>
        </p:spPr>
      </p:pic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732240" y="0"/>
            <a:ext cx="2411760" cy="1017844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New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warm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shield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simulation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3741941" y="35211"/>
            <a:ext cx="2790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latin typeface="Gill Sans MT" panose="020B0502020104020203" pitchFamily="34" charset="0"/>
              </a:rPr>
              <a:t>Warm + cold magnetic shield + compensating coils</a:t>
            </a:r>
            <a:endParaRPr lang="en-GB" sz="1400" b="1" dirty="0"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138"/>
              <p:cNvSpPr txBox="1"/>
              <p:nvPr/>
            </p:nvSpPr>
            <p:spPr>
              <a:xfrm>
                <a:off x="100590" y="2519631"/>
                <a:ext cx="269505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 smtClean="0">
                    <a:latin typeface="Gill Sans MT" panose="020B0502020104020203" pitchFamily="34" charset="0"/>
                  </a:rPr>
                  <a:t>Considering also recent studies on quenching, Q deterioration and recovery</a:t>
                </a:r>
                <a:r>
                  <a:rPr lang="en-GB" sz="1400" dirty="0">
                    <a:latin typeface="Gill Sans MT" panose="020B0502020104020203" pitchFamily="34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GB" sz="1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GB" sz="1400" b="1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𝐞𝐱𝐭</m:t>
                    </m:r>
                    <m:r>
                      <a:rPr lang="en-GB" sz="14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1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14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l-GR" sz="1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sz="1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𝐓</m:t>
                    </m:r>
                    <m:r>
                      <a:rPr lang="en-GB" sz="14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!</m:t>
                    </m:r>
                  </m:oMath>
                </a14:m>
                <a:endParaRPr lang="en-GB" sz="14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37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90" y="2519631"/>
                <a:ext cx="2695053" cy="738664"/>
              </a:xfrm>
              <a:prstGeom prst="rect">
                <a:avLst/>
              </a:prstGeom>
              <a:blipFill rotWithShape="0">
                <a:blip r:embed="rId8"/>
                <a:stretch>
                  <a:fillRect l="-679" t="-826" r="-1810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27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732240" y="0"/>
            <a:ext cx="241176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shielding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-28597"/>
            <a:ext cx="6588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Simulations showed need of warm magnetic shield </a:t>
            </a:r>
            <a:endParaRPr lang="en-GB" sz="18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Magnetic </a:t>
            </a: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shielding: 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3 levels of </a:t>
            </a: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shielding 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strategy resumed -&gt; need to introduce a warm magnetic shield in coupler region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Picture 8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513" y="868507"/>
            <a:ext cx="4317438" cy="184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191" y="3509894"/>
            <a:ext cx="2890813" cy="17030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570" y="1066537"/>
            <a:ext cx="3953674" cy="18340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875" y="2880190"/>
            <a:ext cx="15827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Cold shields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86397" y="2384793"/>
            <a:ext cx="1791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Warm shield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5160" y="5445224"/>
            <a:ext cx="181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Correction coils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16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5" y="3470655"/>
            <a:ext cx="3180904" cy="2638037"/>
          </a:xfrm>
          <a:prstGeom prst="rect">
            <a:avLst/>
          </a:prstGeom>
        </p:spPr>
      </p:pic>
      <p:cxnSp>
        <p:nvCxnSpPr>
          <p:cNvPr id="21" name="Straight Connector 12"/>
          <p:cNvCxnSpPr/>
          <p:nvPr/>
        </p:nvCxnSpPr>
        <p:spPr bwMode="auto">
          <a:xfrm>
            <a:off x="1835696" y="2996952"/>
            <a:ext cx="0" cy="34896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0" name="Straight Connector 12"/>
          <p:cNvCxnSpPr/>
          <p:nvPr/>
        </p:nvCxnSpPr>
        <p:spPr bwMode="auto">
          <a:xfrm flipH="1">
            <a:off x="3582234" y="4581128"/>
            <a:ext cx="2069886" cy="2765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Connector 12"/>
          <p:cNvCxnSpPr/>
          <p:nvPr/>
        </p:nvCxnSpPr>
        <p:spPr bwMode="auto">
          <a:xfrm flipH="1">
            <a:off x="3582234" y="2971958"/>
            <a:ext cx="1781855" cy="1033106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7437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689" y="1381553"/>
            <a:ext cx="4246898" cy="4393958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20272" y="0"/>
            <a:ext cx="2123728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PID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review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and update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835793" y="1502798"/>
            <a:ext cx="1646456" cy="158564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100125"/>
            <a:ext cx="4695158" cy="2979940"/>
            <a:chOff x="40854" y="1667099"/>
            <a:chExt cx="4695158" cy="29799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54" y="1778910"/>
              <a:ext cx="4695158" cy="2868129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 bwMode="auto">
            <a:xfrm flipV="1">
              <a:off x="2388433" y="1667099"/>
              <a:ext cx="148925" cy="314141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flipV="1">
              <a:off x="3118061" y="1824170"/>
              <a:ext cx="403001" cy="9266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2656470" y="2492896"/>
              <a:ext cx="187338" cy="13792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 flipV="1">
              <a:off x="2656470" y="2420136"/>
              <a:ext cx="187338" cy="21068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2350020" y="2423935"/>
              <a:ext cx="187338" cy="13792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2350020" y="2351175"/>
              <a:ext cx="187338" cy="21068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2753247" y="1667099"/>
              <a:ext cx="148925" cy="314141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Rectangle 24"/>
            <p:cNvSpPr/>
            <p:nvPr/>
          </p:nvSpPr>
          <p:spPr bwMode="auto">
            <a:xfrm>
              <a:off x="770482" y="1824170"/>
              <a:ext cx="705173" cy="38069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buFont typeface="Times New Roman" pitchFamily="16" charset="0"/>
                <a:buNone/>
              </a:pPr>
              <a:endParaRPr lang="en-GB">
                <a:latin typeface="Times New Roman" pitchFamily="16" charset="0"/>
                <a:ea typeface="MS Gothic" charset="-128"/>
              </a:endParaRPr>
            </a:p>
          </p:txBody>
        </p:sp>
      </p:grpSp>
      <p:sp>
        <p:nvSpPr>
          <p:cNvPr id="7" name="Down Arrow 6"/>
          <p:cNvSpPr/>
          <p:nvPr/>
        </p:nvSpPr>
        <p:spPr bwMode="auto">
          <a:xfrm rot="16200000">
            <a:off x="4138091" y="1969964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graphicFrame>
        <p:nvGraphicFramePr>
          <p:cNvPr id="17" name="Table 2"/>
          <p:cNvGraphicFramePr>
            <a:graphicFrameLocks noGrp="1"/>
          </p:cNvGraphicFramePr>
          <p:nvPr>
            <p:extLst/>
          </p:nvPr>
        </p:nvGraphicFramePr>
        <p:xfrm>
          <a:off x="250861" y="4221088"/>
          <a:ext cx="4281623" cy="1950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3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9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8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Circuit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Gill Sans MT" panose="020B0502020104020203" pitchFamily="34" charset="0"/>
                        </a:rPr>
                        <a:t>Temp. 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in K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in bar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Heat load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in W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Flow rate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in g/s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Thermal radiation shield 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50 – 75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1.4 - 1.15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240 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1.85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4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Liquid supply (two cavity circuits)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2.2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1.2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200</a:t>
                      </a:r>
                      <a:endParaRPr lang="en-GB" sz="100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dynamic 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10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 in total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Helium return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2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0.0031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-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10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Gill Sans MT" panose="020B0502020104020203" pitchFamily="34" charset="0"/>
                        </a:rPr>
                        <a:t>Power couplers 4x</a:t>
                      </a:r>
                      <a:endParaRPr lang="en-GB" sz="10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4.5 – 300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1.25 – 1.05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-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Gill Sans MT" panose="020B0502020104020203" pitchFamily="34" charset="0"/>
                        </a:rPr>
                        <a:t>0.1</a:t>
                      </a:r>
                      <a:endParaRPr lang="en-GB" sz="10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-23803" y="3128649"/>
            <a:ext cx="4707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Operating condition: p&lt;0.5 bar gauge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B0F0"/>
                </a:solidFill>
                <a:latin typeface="Gill Sans MT" panose="020B0502020104020203" pitchFamily="34" charset="0"/>
              </a:rPr>
              <a:t>Box with valves to reduce peaks during transient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Redundant cryogenic reduced (but not eliminated)</a:t>
            </a:r>
            <a:endParaRPr lang="en-GB" sz="16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35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04248" y="0"/>
            <a:ext cx="2339752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operation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Proposal to adopt the same operating procedures for CRAB test </a:t>
            </a:r>
            <a:r>
              <a:rPr lang="en-GB" sz="18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80728"/>
            <a:ext cx="3978567" cy="3096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646331"/>
            <a:ext cx="4201147" cy="34934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9324" y="4077072"/>
            <a:ext cx="377417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T1 - Cavities 300 K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 150 K (control of </a:t>
            </a:r>
            <a:r>
              <a:rPr lang="el-GR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Δ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 ~ 50 K)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T2 - Cavities 150 K  80 K (AFAP)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T3 - Cavities 80 K  4.5 K (AFAP)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T3 - Thermal Shield 300 K  80 K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T4 – Cavities 4.5 K  2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K</a:t>
            </a:r>
          </a:p>
          <a:p>
            <a:pPr lvl="1"/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83668" y="605681"/>
            <a:ext cx="1620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CoolDown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43430"/>
            <a:ext cx="3978567" cy="30963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4008" y="4498087"/>
            <a:ext cx="39405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T1 - Cavities 2 K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 4.5 K (Evaporation by heaters)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T2 - Cavities 4.5 K  80 K (control of </a:t>
            </a:r>
            <a:r>
              <a:rPr lang="en-GB" sz="1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~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10-100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K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 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T3 - Cavities 80 K  300 K (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control of </a:t>
            </a:r>
            <a:r>
              <a:rPr lang="el-GR" sz="1200" dirty="0">
                <a:solidFill>
                  <a:schemeClr val="tx1"/>
                </a:solidFill>
                <a:sym typeface="Wingdings" panose="05000000000000000000" pitchFamily="2" charset="2"/>
              </a:rPr>
              <a:t>Δ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 ~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50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K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T3 - Thermal Shield 80 K  300 K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414976" y="790347"/>
            <a:ext cx="17512" cy="537495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5868144" y="3284984"/>
            <a:ext cx="2160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95920" y="1918180"/>
            <a:ext cx="126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Between top and bottom of the cavity</a:t>
            </a:r>
            <a:endParaRPr lang="en-GB" sz="1000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13984" y="3523074"/>
            <a:ext cx="998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 of the injected fluid, variable</a:t>
            </a:r>
            <a:endParaRPr lang="en-GB" sz="1000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03919" y="4853647"/>
            <a:ext cx="18552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OPTION: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T3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- Cavities 80 K  15 K (AFAP)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+ stop at 15 K for </a:t>
            </a:r>
            <a:r>
              <a:rPr lang="en-GB" sz="1200" dirty="0" err="1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thermalization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+ cavities 15 K  4.5 K</a:t>
            </a:r>
          </a:p>
        </p:txBody>
      </p:sp>
    </p:spTree>
    <p:extLst>
      <p:ext uri="{BB962C8B-B14F-4D97-AF65-F5344CB8AC3E}">
        <p14:creationId xmlns:p14="http://schemas.microsoft.com/office/powerpoint/2010/main" val="25167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20272" y="0"/>
            <a:ext cx="2123728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Verdana" pitchFamily="34" charset="0"/>
              </a:rPr>
              <a:t>Cryo</a:t>
            </a:r>
            <a:r>
              <a:rPr lang="it-IT" sz="2000" b="1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Verdana" pitchFamily="34" charset="0"/>
              </a:rPr>
              <a:t>lines</a:t>
            </a:r>
            <a:endParaRPr lang="it-IT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6496" y="1778136"/>
            <a:ext cx="30784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New chimney with intermediate shields to reduce heat transfer on the </a:t>
            </a:r>
            <a:r>
              <a:rPr lang="en-GB" sz="18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biphase</a:t>
            </a: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materials : </a:t>
            </a:r>
            <a:r>
              <a:rPr lang="en-GB" sz="1800" dirty="0">
                <a:solidFill>
                  <a:schemeClr val="tx1"/>
                </a:solidFill>
                <a:latin typeface="Gill Sans MT" panose="020B0502020104020203" pitchFamily="34" charset="0"/>
              </a:rPr>
              <a:t>1.4429 (316LN) is the best but not always </a:t>
            </a: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Gill Sans MT" panose="020B0502020104020203" pitchFamily="34" charset="0"/>
              </a:rPr>
              <a:t>Safety devices under dimensioning (past calculations are available but not definitive</a:t>
            </a: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Welded details compliant with European Standards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848"/>
            <a:ext cx="4824253" cy="2976959"/>
          </a:xfrm>
          <a:prstGeom prst="rect">
            <a:avLst/>
          </a:prstGeom>
        </p:spPr>
      </p:pic>
      <p:pic>
        <p:nvPicPr>
          <p:cNvPr id="7" name="Picture 6"/>
          <p:cNvPicPr/>
          <p:nvPr>
            <p:extLst/>
          </p:nvPr>
        </p:nvPicPr>
        <p:blipFill>
          <a:blip r:embed="rId3"/>
          <a:stretch>
            <a:fillRect/>
          </a:stretch>
        </p:blipFill>
        <p:spPr>
          <a:xfrm>
            <a:off x="7847151" y="2348880"/>
            <a:ext cx="1296849" cy="255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588224" y="0"/>
            <a:ext cx="255577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Instrumentation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71" y="3328773"/>
            <a:ext cx="7921473" cy="28700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2" y="0"/>
            <a:ext cx="2677753" cy="290120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 bwMode="auto">
          <a:xfrm>
            <a:off x="1331640" y="2901201"/>
            <a:ext cx="792088" cy="427572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10800000">
            <a:off x="6588223" y="3941985"/>
            <a:ext cx="792088" cy="413810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6062" y="2392564"/>
            <a:ext cx="40985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integration in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B0F0"/>
                </a:solidFill>
                <a:latin typeface="Gill Sans MT" panose="020B0502020104020203" pitchFamily="34" charset="0"/>
              </a:rPr>
              <a:t>new magnetic sensors in the </a:t>
            </a:r>
            <a:r>
              <a:rPr lang="en-GB" sz="1800" dirty="0" err="1" smtClean="0">
                <a:solidFill>
                  <a:srgbClr val="00B0F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800" dirty="0" smtClean="0">
                <a:solidFill>
                  <a:srgbClr val="00B0F0"/>
                </a:solidFill>
                <a:latin typeface="Gill Sans MT" panose="020B0502020104020203" pitchFamily="34" charset="0"/>
              </a:rPr>
              <a:t> region and inside the He vessel (TBC)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flow meter installed in the valve box</a:t>
            </a:r>
            <a:endParaRPr lang="en-GB" sz="1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5014240" y="2084757"/>
            <a:ext cx="710569" cy="32364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6432378" y="1817431"/>
            <a:ext cx="311690" cy="5346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7568136" y="2095234"/>
            <a:ext cx="544147" cy="439173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8136" y="493657"/>
            <a:ext cx="1641762" cy="151021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7601" y="715452"/>
            <a:ext cx="2585709" cy="10282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849" y="123720"/>
            <a:ext cx="1919285" cy="2681114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 bwMode="auto">
          <a:xfrm>
            <a:off x="2846598" y="201145"/>
            <a:ext cx="29060" cy="2867815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2875658" y="3064334"/>
            <a:ext cx="1912366" cy="12553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5908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SPL (Superconducting Proton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Linac</a:t>
            </a:r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 Short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en-GB" sz="1600" b="1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foreseen as a low power injector into PS2 (that would have replaced PS) 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588224" y="0"/>
            <a:ext cx="2555776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goal &amp;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motivations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254" y="2097889"/>
            <a:ext cx="3707904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CEA – </a:t>
            </a:r>
            <a:r>
              <a:rPr lang="en-GB" sz="12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Saclay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(F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)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Design of </a:t>
            </a:r>
            <a:r>
              <a:rPr lang="en-GB" sz="12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β=1 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cavities </a:t>
            </a:r>
            <a:endParaRPr lang="en-GB" sz="1200" b="1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Design &amp; construction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of 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4 helium vessels for β=1 </a:t>
            </a:r>
            <a:r>
              <a:rPr lang="en-GB" sz="12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cavities 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Supply of </a:t>
            </a:r>
            <a:r>
              <a:rPr lang="en-GB" sz="12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4 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tuners 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Testing 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of RF couplers</a:t>
            </a:r>
          </a:p>
          <a:p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	</a:t>
            </a:r>
          </a:p>
          <a:p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CNRS –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IPN – </a:t>
            </a:r>
            <a:r>
              <a:rPr lang="en-GB" sz="12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Orsay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(F</a:t>
            </a:r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)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Design of 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prototype </a:t>
            </a:r>
            <a:r>
              <a:rPr lang="en-GB" sz="12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cryo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-module cryostat </a:t>
            </a:r>
            <a:endParaRPr lang="en-GB" sz="1200" b="1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Construction of the vacuum vessel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Design of </a:t>
            </a:r>
            <a:r>
              <a:rPr lang="en-GB" sz="1200" b="1" dirty="0">
                <a:solidFill>
                  <a:schemeClr val="tx1"/>
                </a:solidFill>
                <a:latin typeface="Gill Sans MT" panose="020B0502020104020203" pitchFamily="34" charset="0"/>
              </a:rPr>
              <a:t>cryostat assembly </a:t>
            </a:r>
            <a:r>
              <a:rPr lang="en-GB" sz="12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tools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	</a:t>
            </a:r>
          </a:p>
          <a:p>
            <a:r>
              <a:rPr lang="en-GB" sz="1200" dirty="0">
                <a:solidFill>
                  <a:schemeClr val="tx1"/>
                </a:solidFill>
                <a:latin typeface="Gill Sans MT" panose="020B0502020104020203" pitchFamily="34" charset="0"/>
              </a:rPr>
              <a:t>CERN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dirty="0" smtClean="0">
                <a:solidFill>
                  <a:schemeClr val="tx1"/>
                </a:solidFill>
              </a:rPr>
              <a:t>4 β=1 </a:t>
            </a: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cavities in industry + 1 in-house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4 RF couplers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Test bench for studying the support strategy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081124"/>
            <a:ext cx="3903351" cy="1736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662" y="3806830"/>
            <a:ext cx="1730406" cy="12978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186" y="3125381"/>
            <a:ext cx="1500779" cy="20010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273" y="3420537"/>
            <a:ext cx="950723" cy="169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8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31740" y="1541837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SPL (Superconducting Proton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Linac</a:t>
            </a:r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) Short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760" y="4581128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(High Gradient)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3455876" y="2204864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588224" y="0"/>
            <a:ext cx="2555776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goal &amp;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motivations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3455876" y="3846332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31740" y="2985119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Superconducting Proton </a:t>
            </a:r>
            <a:r>
              <a:rPr lang="en-GB" sz="16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Linac</a:t>
            </a:r>
            <a:r>
              <a:rPr lang="en-GB" sz="1600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is cancelled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88224" y="1363778"/>
            <a:ext cx="151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SPL team (CERN, </a:t>
            </a:r>
            <a:r>
              <a:rPr lang="en-GB" sz="1600" dirty="0">
                <a:solidFill>
                  <a:srgbClr val="0070C0"/>
                </a:solidFill>
                <a:latin typeface="Gill Sans MT" panose="020B0502020104020203" pitchFamily="34" charset="0"/>
              </a:rPr>
              <a:t>CEA – </a:t>
            </a:r>
            <a:r>
              <a:rPr lang="en-GB" sz="1600" dirty="0" err="1" smtClean="0">
                <a:solidFill>
                  <a:srgbClr val="0070C0"/>
                </a:solidFill>
                <a:latin typeface="Gill Sans MT" panose="020B0502020104020203" pitchFamily="34" charset="0"/>
              </a:rPr>
              <a:t>Saclay</a:t>
            </a:r>
            <a:r>
              <a:rPr lang="en-GB" sz="1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, </a:t>
            </a:r>
            <a:r>
              <a:rPr lang="en-GB" sz="1600" dirty="0">
                <a:solidFill>
                  <a:srgbClr val="0070C0"/>
                </a:solidFill>
                <a:latin typeface="Gill Sans MT" panose="020B0502020104020203" pitchFamily="34" charset="0"/>
              </a:rPr>
              <a:t>CNRS – IPN – </a:t>
            </a:r>
            <a:r>
              <a:rPr lang="en-GB" sz="1600" dirty="0" err="1" smtClean="0">
                <a:solidFill>
                  <a:srgbClr val="0070C0"/>
                </a:solidFill>
                <a:latin typeface="Gill Sans MT" panose="020B0502020104020203" pitchFamily="34" charset="0"/>
              </a:rPr>
              <a:t>Orsay</a:t>
            </a:r>
            <a:r>
              <a:rPr lang="en-GB" sz="1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 )</a:t>
            </a:r>
            <a:endParaRPr lang="en-GB" sz="1600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 bwMode="auto">
          <a:xfrm flipH="1">
            <a:off x="5544108" y="1902387"/>
            <a:ext cx="104411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6732240" y="4581128"/>
            <a:ext cx="1512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HG team (new CERN team)</a:t>
            </a:r>
            <a:endParaRPr lang="en-GB" sz="1600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 bwMode="auto">
          <a:xfrm flipH="1" flipV="1">
            <a:off x="5652120" y="4869160"/>
            <a:ext cx="1080120" cy="435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498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697" y="185756"/>
            <a:ext cx="3744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(High Gradient) </a:t>
            </a:r>
            <a:r>
              <a:rPr lang="en-GB" sz="16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6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806203"/>
            <a:ext cx="516040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RF-related 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goals :</a:t>
            </a: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RF tests on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a multi-cavity assembly driven by a single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RF source.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Demonstration of reachable accelerating gradients and Q-values for 704 MHz, multi-cell,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β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=1 cavities.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Establishment of state of the art bulk-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Nb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technology at CERN.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RF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testing of cavities in horizontal position, housed in their helium tanks, tuned, and powered by machine-type RF couplers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est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critical components like RF couplers, tuners, HOM couplers in their real operating environment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-related goals :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Validation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of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design for innovative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supporting of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cavities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via the RF couplers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Learning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of the critical assembly phases: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handling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of long string of cavities with complete RF coupler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alignment/assembly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in the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cryostat</a:t>
            </a:r>
          </a:p>
          <a:p>
            <a:pPr marL="269875" lvl="1" indent="-26987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Validation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through operational experience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Cool-down/warm-up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transients and thermal mechanics</a:t>
            </a: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Gas-cooled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RF coupler double-wall tube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(active cooling effect on cavity alignment)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Alignment/position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stability of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cavities 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628650" lvl="1" indent="-271463"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Cryogenic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operation (He filling, level control, etc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.)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588224" y="0"/>
            <a:ext cx="2555776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goal &amp;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motivations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2417239"/>
            <a:ext cx="294053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CERN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Finalization of drawings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Clean room tools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Procurement of remaining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…</a:t>
            </a:r>
            <a:endParaRPr lang="en-GB" sz="12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01" y="3717032"/>
            <a:ext cx="3914015" cy="1906303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372200" y="5640727"/>
            <a:ext cx="2190348" cy="27699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Test on RF bunker (lateral view)</a:t>
            </a:r>
            <a:endParaRPr lang="en-GB" sz="1200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090" y="815527"/>
            <a:ext cx="3752137" cy="131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0"/>
            <a:ext cx="5688632" cy="2125382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88224" y="0"/>
            <a:ext cx="255577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4904"/>
            <a:ext cx="9144000" cy="3210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2874" y="2125382"/>
            <a:ext cx="3281126" cy="3974264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48" y="2112062"/>
            <a:ext cx="3007232" cy="4107044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4733" y="2241124"/>
            <a:ext cx="4459655" cy="3708156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81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88224" y="0"/>
            <a:ext cx="255577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HG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32" y="1448779"/>
            <a:ext cx="4506515" cy="3384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4602398" cy="345638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1560" y="5013176"/>
            <a:ext cx="324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Cross section on the coupler axis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8064" y="5013176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Cross section in the </a:t>
            </a:r>
            <a:r>
              <a:rPr lang="en-GB" sz="16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6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region</a:t>
            </a:r>
            <a:endParaRPr lang="en-GB" sz="16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97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000" y="0"/>
            <a:ext cx="5503996" cy="2824574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228000" y="0"/>
            <a:ext cx="191600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Desing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status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5830"/>
            <a:ext cx="361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Design activities completed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For the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: 3D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+ 2D in Catia V5, stored in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SmarTeam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are available. </a:t>
            </a: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Not 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all the 2D are valid for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execution (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bars, mod on tuners,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ext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cryog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components)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Design activities 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partially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Cryostating</a:t>
            </a:r>
            <a:r>
              <a:rPr lang="en-GB" sz="14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tools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Design </a:t>
            </a: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activities 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to do</a:t>
            </a:r>
            <a:endParaRPr lang="en-GB" sz="1400" dirty="0">
              <a:solidFill>
                <a:srgbClr val="FF0000"/>
              </a:solidFill>
              <a:latin typeface="Gill Sans MT" panose="020B0502020104020203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Tools for clean room assembly</a:t>
            </a:r>
            <a:endParaRPr lang="en-GB" sz="1400" dirty="0" smtClean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47" y="3140968"/>
            <a:ext cx="2518706" cy="26059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49774" y="2924944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Engineering activities: collection of documentation related to calculation, schemas, procedures, …</a:t>
            </a:r>
          </a:p>
          <a:p>
            <a:pPr lvl="0"/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Engineering activities to do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Safety devices finalization of sizing 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(linked </a:t>
            </a: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to the pressure for the cavity (0.5 </a:t>
            </a:r>
            <a:r>
              <a:rPr lang="en-GB" sz="1400" dirty="0" err="1">
                <a:solidFill>
                  <a:srgbClr val="FF0000"/>
                </a:solidFill>
                <a:latin typeface="Gill Sans MT" panose="020B0502020104020203" pitchFamily="34" charset="0"/>
              </a:rPr>
              <a:t>barg</a:t>
            </a: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 max today))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Alignment </a:t>
            </a: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of cavities (procedure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Clean room and </a:t>
            </a:r>
            <a:r>
              <a:rPr lang="en-GB" sz="1400" dirty="0" err="1" smtClean="0">
                <a:solidFill>
                  <a:srgbClr val="FF0000"/>
                </a:solidFill>
                <a:latin typeface="Gill Sans MT" panose="020B0502020104020203" pitchFamily="34" charset="0"/>
              </a:rPr>
              <a:t>cryostating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 procedures (to finalize)</a:t>
            </a:r>
            <a:endParaRPr lang="en-GB" sz="1400" dirty="0">
              <a:solidFill>
                <a:srgbClr val="FF0000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Gill Sans MT" panose="020B0502020104020203" pitchFamily="34" charset="0"/>
              </a:rPr>
              <a:t>Follow-up of cavity displacement during transitory: wire system not 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studied / possibility to integrate laser system</a:t>
            </a:r>
            <a:endParaRPr lang="en-GB" sz="1400" strike="sngStrike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7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12160" y="401792"/>
            <a:ext cx="3131840" cy="40229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smtClean="0">
                <a:latin typeface="Gill Sans MT" panose="020B0502020104020203" pitchFamily="34" charset="0"/>
              </a:rPr>
              <a:t>Assembly in </a:t>
            </a:r>
            <a:r>
              <a:rPr lang="it-IT" sz="2000" b="1" dirty="0" err="1" smtClean="0">
                <a:latin typeface="Gill Sans MT" panose="020B0502020104020203" pitchFamily="34" charset="0"/>
              </a:rPr>
              <a:t>clean</a:t>
            </a:r>
            <a:r>
              <a:rPr lang="it-IT" sz="2000" b="1" dirty="0" smtClean="0">
                <a:latin typeface="Gill Sans MT" panose="020B0502020104020203" pitchFamily="34" charset="0"/>
              </a:rPr>
              <a:t> room</a:t>
            </a:r>
            <a:endParaRPr lang="it-IT" sz="2000" b="1" dirty="0">
              <a:latin typeface="Gill Sans MT" panose="020B0502020104020203" pitchFamily="34" charset="0"/>
            </a:endParaRPr>
          </a:p>
        </p:txBody>
      </p:sp>
      <p:pic>
        <p:nvPicPr>
          <p:cNvPr id="2050" name="Picture 4" descr="image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52" y="867351"/>
            <a:ext cx="2448529" cy="199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7003"/>
          <a:stretch/>
        </p:blipFill>
        <p:spPr>
          <a:xfrm>
            <a:off x="32784" y="0"/>
            <a:ext cx="5659247" cy="25049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84" y="2558415"/>
            <a:ext cx="5138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Low lateral flexibility for the coupler bellows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Torsion to be avoided on </a:t>
            </a:r>
            <a:r>
              <a:rPr lang="en-GB" sz="1400" dirty="0" err="1">
                <a:solidFill>
                  <a:schemeClr val="tx1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Limited space for assembly in the </a:t>
            </a:r>
            <a:r>
              <a:rPr lang="en-GB" sz="14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region</a:t>
            </a:r>
            <a:endParaRPr lang="en-GB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endParaRPr lang="en-GB" sz="140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Down Arrow 10"/>
          <p:cNvSpPr/>
          <p:nvPr/>
        </p:nvSpPr>
        <p:spPr bwMode="auto">
          <a:xfrm>
            <a:off x="1757684" y="3735377"/>
            <a:ext cx="792088" cy="445596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8820"/>
          <a:stretch/>
        </p:blipFill>
        <p:spPr>
          <a:xfrm>
            <a:off x="6121653" y="2924943"/>
            <a:ext cx="2994491" cy="3138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504" y="4581128"/>
            <a:ext cx="40324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Modification on the tuner frame validated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Preliminary </a:t>
            </a: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procedure available but not validated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Coupler assembly direction to validate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Tools for clean room assembly to design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012160" y="0"/>
            <a:ext cx="313184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Desing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status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3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imes New Roman"/>
        <a:ea typeface="MS Gothic"/>
        <a:cs typeface=""/>
      </a:majorFont>
      <a:minorFont>
        <a:latin typeface="Verdana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13017</TotalTime>
  <Words>1702</Words>
  <Application>Microsoft Office PowerPoint</Application>
  <PresentationFormat>On-screen Show (4:3)</PresentationFormat>
  <Paragraphs>396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 Unicode MS</vt:lpstr>
      <vt:lpstr>MS Gothic</vt:lpstr>
      <vt:lpstr>Arial</vt:lpstr>
      <vt:lpstr>Arial Narrow</vt:lpstr>
      <vt:lpstr>Calibri</vt:lpstr>
      <vt:lpstr>Cambria Math</vt:lpstr>
      <vt:lpstr>Gill Sans MT</vt:lpstr>
      <vt:lpstr>Symbol</vt:lpstr>
      <vt:lpstr>Times New Roman</vt:lpstr>
      <vt:lpstr>Verdana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Luca Dassa</cp:lastModifiedBy>
  <cp:revision>1407</cp:revision>
  <cp:lastPrinted>1601-01-01T00:00:00Z</cp:lastPrinted>
  <dcterms:created xsi:type="dcterms:W3CDTF">2001-12-11T23:34:17Z</dcterms:created>
  <dcterms:modified xsi:type="dcterms:W3CDTF">2018-01-14T21:10:01Z</dcterms:modified>
</cp:coreProperties>
</file>