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1" r:id="rId2"/>
    <p:sldId id="523" r:id="rId3"/>
    <p:sldId id="557" r:id="rId4"/>
    <p:sldId id="558" r:id="rId5"/>
    <p:sldId id="560" r:id="rId6"/>
    <p:sldId id="561" r:id="rId7"/>
    <p:sldId id="550" r:id="rId8"/>
    <p:sldId id="562" r:id="rId9"/>
    <p:sldId id="563" r:id="rId10"/>
    <p:sldId id="564" r:id="rId11"/>
    <p:sldId id="566" r:id="rId12"/>
    <p:sldId id="565" r:id="rId13"/>
    <p:sldId id="567" r:id="rId1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4EB258"/>
    <a:srgbClr val="993300"/>
    <a:srgbClr val="FF9933"/>
    <a:srgbClr val="FF6600"/>
    <a:srgbClr val="E2AC00"/>
    <a:srgbClr val="990033"/>
    <a:srgbClr val="5F2987"/>
    <a:srgbClr val="6699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79" autoAdjust="0"/>
    <p:restoredTop sz="94576" autoAdjust="0"/>
  </p:normalViewPr>
  <p:slideViewPr>
    <p:cSldViewPr>
      <p:cViewPr varScale="1">
        <p:scale>
          <a:sx n="83" d="100"/>
          <a:sy n="83" d="100"/>
        </p:scale>
        <p:origin x="-175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0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E09B3-F2F1-47D3-8F8F-6085AA0DBBE9}" type="datetimeFigureOut">
              <a:rPr lang="fr-FR" smtClean="0"/>
              <a:pPr/>
              <a:t>15/01/2018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43375F-34B1-4B58-8C62-B160D33A967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296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4"/>
          <p:cNvSpPr txBox="1">
            <a:spLocks/>
          </p:cNvSpPr>
          <p:nvPr userDrawn="1"/>
        </p:nvSpPr>
        <p:spPr>
          <a:xfrm>
            <a:off x="8172400" y="6500834"/>
            <a:ext cx="899624" cy="3571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- </a:t>
            </a:r>
            <a:fld id="{827C2CF4-5274-451A-B5B2-DDFF816FA3BB}" type="slidenum">
              <a:rPr kumimoji="0" lang="fr-FR" sz="1400" b="1" i="0" u="none" strike="noStrike" kern="1200" cap="none" spc="0" normalizeH="0" baseline="0" noProof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 -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C3004A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</p:txBody>
      </p:sp>
      <p:cxnSp>
        <p:nvCxnSpPr>
          <p:cNvPr id="4" name="Connecteur droit 3"/>
          <p:cNvCxnSpPr/>
          <p:nvPr userDrawn="1"/>
        </p:nvCxnSpPr>
        <p:spPr>
          <a:xfrm>
            <a:off x="1835696" y="620688"/>
            <a:ext cx="6786516" cy="0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5" name="Image 4" descr="IPN_gif64trans_L200px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7112" y="32048"/>
            <a:ext cx="1252403" cy="732656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611560" y="6530999"/>
            <a:ext cx="76328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eaLnBrk="0" hangingPunct="0">
              <a:spcBef>
                <a:spcPct val="20000"/>
              </a:spcBef>
              <a:defRPr/>
            </a:pPr>
            <a:r>
              <a:rPr lang="en-US" sz="1600" b="1" i="1" kern="0" dirty="0" smtClean="0">
                <a:solidFill>
                  <a:srgbClr val="990033"/>
                </a:solidFill>
                <a:latin typeface="Calibri" pitchFamily="34" charset="0"/>
                <a:cs typeface="Calibri" pitchFamily="34" charset="0"/>
              </a:rPr>
              <a:t>PERLE Workshop, </a:t>
            </a:r>
            <a:r>
              <a:rPr lang="en-US" sz="1600" b="1" i="1" kern="0" dirty="0" err="1" smtClean="0">
                <a:solidFill>
                  <a:srgbClr val="990033"/>
                </a:solidFill>
                <a:latin typeface="Calibri" pitchFamily="34" charset="0"/>
                <a:cs typeface="Calibri" pitchFamily="34" charset="0"/>
              </a:rPr>
              <a:t>Daresbury</a:t>
            </a:r>
            <a:r>
              <a:rPr lang="en-US" sz="1600" b="1" i="1" kern="0" dirty="0" smtClean="0">
                <a:solidFill>
                  <a:srgbClr val="990033"/>
                </a:solidFill>
                <a:latin typeface="Calibri" pitchFamily="34" charset="0"/>
                <a:cs typeface="Calibri" pitchFamily="34" charset="0"/>
              </a:rPr>
              <a:t>, 15th January 2018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POWERPOINTfond_suite (2).jp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6" name="Image 5" descr="logoipn.png"/>
          <p:cNvPicPr>
            <a:picLocks noChangeAspect="1"/>
          </p:cNvPicPr>
          <p:nvPr userDrawn="1"/>
        </p:nvPicPr>
        <p:blipFill>
          <a:blip r:embed="rId4" cstate="email"/>
          <a:srcRect l="17662" t="11792" r="18084" b="21997"/>
          <a:stretch>
            <a:fillRect/>
          </a:stretch>
        </p:blipFill>
        <p:spPr>
          <a:xfrm>
            <a:off x="25168" y="11068"/>
            <a:ext cx="672909" cy="432000"/>
          </a:xfrm>
          <a:prstGeom prst="rect">
            <a:avLst/>
          </a:prstGeom>
        </p:spPr>
      </p:pic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2357422" y="1428736"/>
            <a:ext cx="6215106" cy="114300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Font typeface="Arial" pitchFamily="34" charset="0"/>
              <a:buNone/>
              <a:defRPr sz="1400" b="0" i="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4"/>
          </p:nvPr>
        </p:nvSpPr>
        <p:spPr>
          <a:xfrm>
            <a:off x="2357422" y="4786322"/>
            <a:ext cx="6143668" cy="157163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 Bold"/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11" name="Titre 10"/>
          <p:cNvSpPr>
            <a:spLocks noGrp="1"/>
          </p:cNvSpPr>
          <p:nvPr>
            <p:ph type="title" hasCustomPrompt="1"/>
          </p:nvPr>
        </p:nvSpPr>
        <p:spPr>
          <a:xfrm>
            <a:off x="2357422" y="285728"/>
            <a:ext cx="6572296" cy="71438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buFont typeface="Arial" pitchFamily="34" charset="0"/>
              <a:buNone/>
              <a:defRPr sz="1800" b="1" i="0" u="none" strike="noStrike" cap="all" baseline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Arial Bold"/>
              </a:defRPr>
            </a:lvl1pPr>
          </a:lstStyle>
          <a:p>
            <a:r>
              <a:rPr lang="fr-FR" dirty="0" smtClean="0"/>
              <a:t>Rappel titre présentation</a:t>
            </a:r>
            <a:endParaRPr lang="fr-FR" dirty="0"/>
          </a:p>
        </p:txBody>
      </p:sp>
      <p:sp>
        <p:nvSpPr>
          <p:cNvPr id="12" name="Espace réservé du contenu 7"/>
          <p:cNvSpPr>
            <a:spLocks noGrp="1"/>
          </p:cNvSpPr>
          <p:nvPr>
            <p:ph sz="quarter" idx="15"/>
          </p:nvPr>
        </p:nvSpPr>
        <p:spPr>
          <a:xfrm>
            <a:off x="2357422" y="3071810"/>
            <a:ext cx="6143668" cy="121444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5" name="Espace réservé du pied de page 14"/>
          <p:cNvSpPr>
            <a:spLocks noGrp="1"/>
          </p:cNvSpPr>
          <p:nvPr/>
        </p:nvSpPr>
        <p:spPr/>
        <p:txBody>
          <a:bodyPr/>
          <a:lstStyle/>
          <a:p>
            <a:endParaRPr lang="fr-FR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2500298" y="785794"/>
            <a:ext cx="6643702" cy="1588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Espace réservé du texte 23"/>
          <p:cNvSpPr>
            <a:spLocks noGrp="1"/>
          </p:cNvSpPr>
          <p:nvPr>
            <p:ph type="body" sz="quarter" idx="17" hasCustomPrompt="1"/>
          </p:nvPr>
        </p:nvSpPr>
        <p:spPr>
          <a:xfrm>
            <a:off x="2357422" y="1071546"/>
            <a:ext cx="3571900" cy="35719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FontTx/>
              <a:buNone/>
              <a:defRPr sz="1800" b="1" i="0" baseline="0">
                <a:solidFill>
                  <a:srgbClr val="C3004A"/>
                </a:solidFill>
                <a:latin typeface="Arial Bold"/>
              </a:defRPr>
            </a:lvl1pPr>
          </a:lstStyle>
          <a:p>
            <a:pPr lvl="0"/>
            <a:r>
              <a:rPr lang="fr-FR" dirty="0" smtClean="0"/>
              <a:t>Titre principal</a:t>
            </a:r>
            <a:endParaRPr lang="fr-FR" dirty="0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2357422" y="2714620"/>
            <a:ext cx="3571900" cy="357190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501F74"/>
                </a:solidFill>
                <a:latin typeface="Arial Bold"/>
              </a:defRPr>
            </a:lvl1pPr>
          </a:lstStyle>
          <a:p>
            <a:pPr lvl="0"/>
            <a:r>
              <a:rPr lang="fr-FR" sz="1800" baseline="0" dirty="0" smtClean="0">
                <a:solidFill>
                  <a:schemeClr val="accent4">
                    <a:lumMod val="75000"/>
                  </a:schemeClr>
                </a:solidFill>
                <a:latin typeface="Arial Bold"/>
              </a:rPr>
              <a:t>Intertitre</a:t>
            </a:r>
            <a:endParaRPr lang="fr-FR" dirty="0"/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9" hasCustomPrompt="1"/>
          </p:nvPr>
        </p:nvSpPr>
        <p:spPr>
          <a:xfrm>
            <a:off x="2357422" y="4429126"/>
            <a:ext cx="3571900" cy="357196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AB757F"/>
                </a:solidFill>
                <a:latin typeface="Arial Bold"/>
              </a:defRPr>
            </a:lvl1pPr>
          </a:lstStyle>
          <a:p>
            <a:pPr lvl="0"/>
            <a:r>
              <a:rPr lang="fr-FR" dirty="0" smtClean="0"/>
              <a:t>Titre graphique</a:t>
            </a:r>
            <a:endParaRPr 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72528" y="6500834"/>
            <a:ext cx="571504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7C2CF4-5274-451A-B5B2-DDFF816FA3B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Arial Bold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C3004A"/>
              </a:solidFill>
              <a:effectLst/>
              <a:uLnTx/>
              <a:uFillTx/>
              <a:latin typeface="Arial Bold"/>
              <a:ea typeface="+mn-ea"/>
              <a:cs typeface="+mn-cs"/>
            </a:endParaRPr>
          </a:p>
        </p:txBody>
      </p:sp>
      <p:pic>
        <p:nvPicPr>
          <p:cNvPr id="14" name="Image 13" descr="logo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 bwMode="auto">
          <a:xfrm>
            <a:off x="25167" y="431154"/>
            <a:ext cx="816585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2847975" y="128588"/>
            <a:ext cx="6248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fr-FR" b="1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4" name="Image 3" descr="POWERPOINTfond_suite (2)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Text Box 18"/>
          <p:cNvSpPr txBox="1">
            <a:spLocks noChangeArrowheads="1"/>
          </p:cNvSpPr>
          <p:nvPr/>
        </p:nvSpPr>
        <p:spPr bwMode="auto">
          <a:xfrm>
            <a:off x="611560" y="1916832"/>
            <a:ext cx="792088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54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Towards the first PERLE cryomodule</a:t>
            </a:r>
          </a:p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4000" b="1" i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(material for discussion)</a:t>
            </a:r>
          </a:p>
        </p:txBody>
      </p:sp>
      <p:sp>
        <p:nvSpPr>
          <p:cNvPr id="30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pic>
        <p:nvPicPr>
          <p:cNvPr id="8" name="Image 7" descr="IPN_gif64trans_L200px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07910" y="4646168"/>
            <a:ext cx="1597634" cy="934617"/>
          </a:xfrm>
          <a:prstGeom prst="rect">
            <a:avLst/>
          </a:prstGeom>
        </p:spPr>
      </p:pic>
      <p:sp>
        <p:nvSpPr>
          <p:cNvPr id="11" name="Espace réservé du texte 23"/>
          <p:cNvSpPr txBox="1">
            <a:spLocks/>
          </p:cNvSpPr>
          <p:nvPr/>
        </p:nvSpPr>
        <p:spPr>
          <a:xfrm>
            <a:off x="251520" y="6165304"/>
            <a:ext cx="8712968" cy="664986"/>
          </a:xfrm>
          <a:prstGeom prst="rect">
            <a:avLst/>
          </a:prstGeom>
        </p:spPr>
        <p:txBody>
          <a:bodyPr lIns="72000" tIns="36000" rIns="72000" bIns="36000" anchor="ctr" anchorCtr="0">
            <a:noAutofit/>
          </a:bodyPr>
          <a:lstStyle>
            <a:lvl1pPr>
              <a:buFontTx/>
              <a:buNone/>
              <a:defRPr sz="1800" b="1" i="0" baseline="0">
                <a:solidFill>
                  <a:srgbClr val="C3004A"/>
                </a:solidFill>
                <a:latin typeface="+mn-lt"/>
              </a:defRPr>
            </a:lvl1pPr>
          </a:lstStyle>
          <a:p>
            <a:pPr marL="342900" lvl="0" indent="-342900" algn="ctr" eaLnBrk="0" hangingPunct="0">
              <a:spcBef>
                <a:spcPct val="20000"/>
              </a:spcBef>
              <a:defRPr/>
            </a:pPr>
            <a:r>
              <a:rPr lang="en-US" kern="0" dirty="0" smtClean="0">
                <a:latin typeface="Calibri" pitchFamily="34" charset="0"/>
                <a:cs typeface="Calibri" pitchFamily="34" charset="0"/>
              </a:rPr>
              <a:t>PERLE Workshop, </a:t>
            </a:r>
            <a:r>
              <a:rPr lang="en-US" kern="0" dirty="0" err="1" smtClean="0">
                <a:latin typeface="Calibri" pitchFamily="34" charset="0"/>
                <a:cs typeface="Calibri" pitchFamily="34" charset="0"/>
              </a:rPr>
              <a:t>Daresbury</a:t>
            </a:r>
            <a:r>
              <a:rPr lang="en-US" kern="0" dirty="0" smtClean="0">
                <a:latin typeface="Calibri" pitchFamily="34" charset="0"/>
                <a:cs typeface="Calibri" pitchFamily="34" charset="0"/>
              </a:rPr>
              <a:t>, 15</a:t>
            </a:r>
            <a:r>
              <a:rPr lang="en-US" kern="0" baseline="30000" dirty="0" smtClean="0">
                <a:latin typeface="Calibri" pitchFamily="34" charset="0"/>
                <a:cs typeface="Calibri" pitchFamily="34" charset="0"/>
              </a:rPr>
              <a:t>th</a:t>
            </a:r>
            <a:r>
              <a:rPr lang="en-US" kern="0" dirty="0" smtClean="0">
                <a:latin typeface="Calibri" pitchFamily="34" charset="0"/>
                <a:cs typeface="Calibri" pitchFamily="34" charset="0"/>
              </a:rPr>
              <a:t> January 2018 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17463"/>
            <a:ext cx="2700338" cy="48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3" cstate="print"/>
          <a:srcRect t="10599"/>
          <a:stretch>
            <a:fillRect/>
          </a:stretch>
        </p:blipFill>
        <p:spPr bwMode="auto">
          <a:xfrm>
            <a:off x="5626252" y="4644679"/>
            <a:ext cx="1466028" cy="936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Grouper 12"/>
          <p:cNvGrpSpPr/>
          <p:nvPr/>
        </p:nvGrpSpPr>
        <p:grpSpPr>
          <a:xfrm>
            <a:off x="3347864" y="258762"/>
            <a:ext cx="2237001" cy="1370037"/>
            <a:chOff x="2393773" y="2515809"/>
            <a:chExt cx="4343271" cy="2660009"/>
          </a:xfrm>
        </p:grpSpPr>
        <p:pic>
          <p:nvPicPr>
            <p:cNvPr id="14" name="Picture 7" descr="alessia_2g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93773" y="2515809"/>
              <a:ext cx="4343271" cy="2660009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31514" y="2920278"/>
              <a:ext cx="1559966" cy="776635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threePt" dir="t"/>
            </a:scene3d>
          </p:spPr>
        </p:pic>
      </p:grpSp>
      <p:pic>
        <p:nvPicPr>
          <p:cNvPr id="17" name="Image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7757" y="4646168"/>
            <a:ext cx="1292661" cy="934617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7552119" y="0"/>
            <a:ext cx="181821" cy="4022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475656" y="1"/>
            <a:ext cx="7488832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32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Possible cryomodule development plan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79512" y="908720"/>
            <a:ext cx="8784976" cy="3531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2400" b="1" u="sng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3. HOM COUPLERS</a:t>
            </a:r>
          </a:p>
          <a:p>
            <a:pPr>
              <a:spcAft>
                <a:spcPts val="300"/>
              </a:spcAft>
            </a:pPr>
            <a:endParaRPr lang="en-US" sz="2400" b="1" u="sng" dirty="0" smtClean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300"/>
              </a:spcAft>
            </a:pP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Prototype/TDR  Phase</a:t>
            </a:r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+mj-lt"/>
              <a:buAutoNum type="alphaLcPeriod"/>
            </a:pPr>
            <a:r>
              <a:rPr lang="en-US" sz="2000" dirty="0">
                <a:latin typeface="Times New Roman"/>
              </a:rPr>
              <a:t>HOM Power coupler design: 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Feb18</a:t>
            </a:r>
            <a:r>
              <a:rPr lang="en-US" sz="2000" i="1" dirty="0">
                <a:solidFill>
                  <a:srgbClr val="0000FF"/>
                </a:solidFill>
                <a:latin typeface="Times New Roman"/>
              </a:rPr>
              <a:t> -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Sept18,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Orsay+JLab+CERN</a:t>
            </a:r>
            <a:endParaRPr lang="en-US" sz="2000" dirty="0">
              <a:solidFill>
                <a:srgbClr val="76923C"/>
              </a:solidFill>
              <a:latin typeface="Times New Roman"/>
            </a:endParaRPr>
          </a:p>
          <a:p>
            <a:pPr marL="457200" indent="-457200">
              <a:buFont typeface="+mj-lt"/>
              <a:buAutoNum type="alphaLcPeriod"/>
            </a:pPr>
            <a:r>
              <a:rPr lang="en-US" sz="2000" dirty="0" smtClean="0">
                <a:latin typeface="Times New Roman"/>
              </a:rPr>
              <a:t>Study </a:t>
            </a:r>
            <a:r>
              <a:rPr lang="en-US" sz="2000" dirty="0">
                <a:latin typeface="Times New Roman"/>
              </a:rPr>
              <a:t>of HOM integration in cryomodule: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May18</a:t>
            </a:r>
            <a:r>
              <a:rPr lang="en-US" sz="2000" i="1" dirty="0">
                <a:solidFill>
                  <a:srgbClr val="0000FF"/>
                </a:solidFill>
                <a:latin typeface="Times New Roman"/>
              </a:rPr>
              <a:t> -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Dec18,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Orsay+JLab+CERN</a:t>
            </a:r>
            <a:endParaRPr lang="en-US" sz="2000" dirty="0">
              <a:solidFill>
                <a:srgbClr val="76923C"/>
              </a:solidFill>
              <a:latin typeface="Times New Roman"/>
            </a:endParaRPr>
          </a:p>
          <a:p>
            <a:pPr marL="457200" indent="-457200">
              <a:buFont typeface="+mj-lt"/>
              <a:buAutoNum type="alphaLcPeriod"/>
            </a:pPr>
            <a:r>
              <a:rPr lang="en-US" sz="2000" dirty="0" smtClean="0">
                <a:latin typeface="Times New Roman"/>
              </a:rPr>
              <a:t>Fabrication of HOM#1 to #3: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Feb19 – June19,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Orsay+CERN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?? k€</a:t>
            </a:r>
          </a:p>
          <a:p>
            <a:pPr marL="457200" indent="-457200">
              <a:buFont typeface="+mj-lt"/>
              <a:buAutoNum type="alphaLcPeriod"/>
            </a:pPr>
            <a:r>
              <a:rPr lang="en-US" sz="2000" dirty="0">
                <a:latin typeface="Times New Roman"/>
              </a:rPr>
              <a:t>Test of </a:t>
            </a:r>
            <a:r>
              <a:rPr lang="en-US" sz="2000" dirty="0" smtClean="0">
                <a:latin typeface="Times New Roman"/>
              </a:rPr>
              <a:t>HOM#1 to #3: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June19 – July 19,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Orsay+CERN</a:t>
            </a:r>
            <a:r>
              <a:rPr lang="en-US" sz="2000" dirty="0">
                <a:solidFill>
                  <a:srgbClr val="76923C"/>
                </a:solidFill>
                <a:latin typeface="Times New Roman"/>
              </a:rPr>
              <a:t>+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JLab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?? k€</a:t>
            </a:r>
          </a:p>
          <a:p>
            <a:pPr marL="342900" indent="-342900">
              <a:buFont typeface="+mj-lt"/>
              <a:buAutoNum type="alphaLcPeriod"/>
            </a:pPr>
            <a:endParaRPr lang="en-US" sz="2000" dirty="0" smtClean="0">
              <a:solidFill>
                <a:srgbClr val="FF0000"/>
              </a:solidFill>
              <a:latin typeface="Times New Roman"/>
            </a:endParaRPr>
          </a:p>
          <a:p>
            <a:pPr indent="-79375"/>
            <a:r>
              <a:rPr lang="en-US" sz="2400" b="1" dirty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Series </a:t>
            </a: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Phase</a:t>
            </a:r>
          </a:p>
          <a:p>
            <a:pPr marL="457200" indent="-457200">
              <a:buFont typeface="+mj-lt"/>
              <a:buAutoNum type="alphaLcPeriod" startAt="5"/>
            </a:pPr>
            <a:r>
              <a:rPr lang="en-US" sz="2000" dirty="0">
                <a:latin typeface="Times New Roman"/>
              </a:rPr>
              <a:t>Fabrication of </a:t>
            </a:r>
            <a:r>
              <a:rPr lang="en-US" sz="2000" dirty="0" smtClean="0">
                <a:latin typeface="Times New Roman"/>
              </a:rPr>
              <a:t>HOM#4 </a:t>
            </a:r>
            <a:r>
              <a:rPr lang="en-US" sz="2000" dirty="0">
                <a:latin typeface="Times New Roman"/>
              </a:rPr>
              <a:t>to #12: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Sept19 –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April20, </a:t>
            </a:r>
            <a:r>
              <a:rPr lang="en-US" sz="2000" dirty="0">
                <a:solidFill>
                  <a:srgbClr val="76923C"/>
                </a:solidFill>
                <a:latin typeface="Times New Roman"/>
              </a:rPr>
              <a:t>?????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?? k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</a:rPr>
              <a:t>€</a:t>
            </a:r>
            <a:endParaRPr lang="en-US" sz="2000" dirty="0">
              <a:solidFill>
                <a:srgbClr val="FF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2808331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7552119" y="0"/>
            <a:ext cx="181821" cy="4022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475656" y="1"/>
            <a:ext cx="7488832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32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Possible cryomodule development plan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79512" y="908720"/>
            <a:ext cx="8784976" cy="3223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2400" b="1" u="sng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4. COLD TUNING SYSTEM (CTS)</a:t>
            </a:r>
          </a:p>
          <a:p>
            <a:pPr>
              <a:spcAft>
                <a:spcPts val="300"/>
              </a:spcAft>
            </a:pPr>
            <a:endParaRPr lang="en-US" sz="2400" b="1" u="sng" dirty="0" smtClean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300"/>
              </a:spcAft>
            </a:pP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Prototype/TDR  Phase</a:t>
            </a:r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+mj-lt"/>
              <a:buAutoNum type="alphaLcPeriod"/>
            </a:pPr>
            <a:r>
              <a:rPr lang="en-US" sz="2000" dirty="0" smtClean="0">
                <a:latin typeface="Times New Roman"/>
              </a:rPr>
              <a:t>CTS design</a:t>
            </a:r>
            <a:r>
              <a:rPr lang="en-US" sz="2000" dirty="0">
                <a:latin typeface="Times New Roman"/>
              </a:rPr>
              <a:t>: 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Feb18</a:t>
            </a:r>
            <a:r>
              <a:rPr lang="en-US" sz="2000" i="1" dirty="0">
                <a:solidFill>
                  <a:srgbClr val="0000FF"/>
                </a:solidFill>
                <a:latin typeface="Times New Roman"/>
              </a:rPr>
              <a:t> -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Jan18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, </a:t>
            </a:r>
            <a:r>
              <a:rPr lang="en-US" sz="2000" dirty="0" smtClean="0">
                <a:solidFill>
                  <a:srgbClr val="76923C"/>
                </a:solidFill>
                <a:latin typeface="Times New Roman"/>
              </a:rPr>
              <a:t>Who ???</a:t>
            </a:r>
            <a:endParaRPr lang="en-US" sz="2000" dirty="0">
              <a:solidFill>
                <a:srgbClr val="76923C"/>
              </a:solidFill>
              <a:latin typeface="Times New Roman"/>
            </a:endParaRPr>
          </a:p>
          <a:p>
            <a:pPr marL="457200" indent="-457200">
              <a:buFont typeface="+mj-lt"/>
              <a:buAutoNum type="alphaLcPeriod"/>
            </a:pPr>
            <a:r>
              <a:rPr lang="en-US" sz="2000" dirty="0" smtClean="0">
                <a:latin typeface="Times New Roman"/>
              </a:rPr>
              <a:t>Fabrication of CTS#1: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Feb19 – June19, </a:t>
            </a:r>
            <a:r>
              <a:rPr lang="en-US" sz="2000" dirty="0" smtClean="0">
                <a:solidFill>
                  <a:srgbClr val="76923C"/>
                </a:solidFill>
                <a:latin typeface="Times New Roman"/>
              </a:rPr>
              <a:t>who ???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, 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</a:rPr>
              <a:t>35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k€</a:t>
            </a:r>
          </a:p>
          <a:p>
            <a:pPr marL="457200" indent="-457200">
              <a:buFont typeface="+mj-lt"/>
              <a:buAutoNum type="alphaLcPeriod"/>
            </a:pPr>
            <a:r>
              <a:rPr lang="en-US" sz="2000" dirty="0">
                <a:latin typeface="Times New Roman"/>
              </a:rPr>
              <a:t>Test of </a:t>
            </a:r>
            <a:r>
              <a:rPr lang="en-US" sz="2000" dirty="0" smtClean="0">
                <a:latin typeface="Times New Roman"/>
              </a:rPr>
              <a:t>CTS#1 (RT and </a:t>
            </a:r>
            <a:r>
              <a:rPr lang="en-US" sz="2000" dirty="0" err="1" smtClean="0">
                <a:latin typeface="Times New Roman"/>
              </a:rPr>
              <a:t>cryo</a:t>
            </a:r>
            <a:r>
              <a:rPr lang="en-US" sz="2000" dirty="0" smtClean="0">
                <a:latin typeface="Times New Roman"/>
              </a:rPr>
              <a:t> ?):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June19 – July 19, </a:t>
            </a:r>
            <a:r>
              <a:rPr lang="en-US" sz="2000" dirty="0">
                <a:solidFill>
                  <a:srgbClr val="76923C"/>
                </a:solidFill>
                <a:latin typeface="Times New Roman"/>
              </a:rPr>
              <a:t>who ???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?? k€</a:t>
            </a:r>
          </a:p>
          <a:p>
            <a:pPr marL="342900" indent="-342900">
              <a:buFont typeface="+mj-lt"/>
              <a:buAutoNum type="alphaLcPeriod"/>
            </a:pPr>
            <a:endParaRPr lang="en-US" sz="2000" dirty="0" smtClean="0">
              <a:solidFill>
                <a:srgbClr val="FF0000"/>
              </a:solidFill>
              <a:latin typeface="Times New Roman"/>
            </a:endParaRPr>
          </a:p>
          <a:p>
            <a:pPr indent="-79375"/>
            <a:r>
              <a:rPr lang="en-US" sz="2400" b="1" dirty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Series </a:t>
            </a: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Phase</a:t>
            </a:r>
          </a:p>
          <a:p>
            <a:pPr marL="457200" indent="-457200">
              <a:buFont typeface="+mj-lt"/>
              <a:buAutoNum type="alphaLcPeriod" startAt="5"/>
            </a:pPr>
            <a:r>
              <a:rPr lang="en-US" sz="2000" dirty="0">
                <a:latin typeface="Times New Roman"/>
              </a:rPr>
              <a:t>Fabrication of </a:t>
            </a:r>
            <a:r>
              <a:rPr lang="en-US" sz="2000" dirty="0" smtClean="0">
                <a:latin typeface="Times New Roman"/>
              </a:rPr>
              <a:t>CTS#2 </a:t>
            </a:r>
            <a:r>
              <a:rPr lang="en-US" sz="2000" dirty="0">
                <a:latin typeface="Times New Roman"/>
              </a:rPr>
              <a:t>to </a:t>
            </a:r>
            <a:r>
              <a:rPr lang="en-US" sz="2000" dirty="0" smtClean="0">
                <a:latin typeface="Times New Roman"/>
              </a:rPr>
              <a:t>#4: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Sept19 – March20, </a:t>
            </a:r>
            <a:r>
              <a:rPr lang="en-US" sz="2000" dirty="0">
                <a:solidFill>
                  <a:srgbClr val="76923C"/>
                </a:solidFill>
                <a:latin typeface="Times New Roman"/>
              </a:rPr>
              <a:t>?????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?? k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</a:rPr>
              <a:t>€</a:t>
            </a:r>
            <a:endParaRPr lang="en-US" sz="2000" dirty="0">
              <a:solidFill>
                <a:srgbClr val="FF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924259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7552119" y="0"/>
            <a:ext cx="181821" cy="4022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475656" y="1"/>
            <a:ext cx="7488832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32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Possible cryomodule development plan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79512" y="908720"/>
            <a:ext cx="8784976" cy="4762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2400" b="1" u="sng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5. CRYOMODULE</a:t>
            </a:r>
          </a:p>
          <a:p>
            <a:pPr>
              <a:spcAft>
                <a:spcPts val="300"/>
              </a:spcAft>
            </a:pPr>
            <a:endParaRPr lang="en-US" sz="2400" b="1" u="sng" dirty="0" smtClean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300"/>
              </a:spcAft>
            </a:pP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Prototype/TDR  Phase</a:t>
            </a:r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+mj-lt"/>
              <a:buAutoNum type="alphaLcPeriod"/>
            </a:pPr>
            <a:r>
              <a:rPr lang="en-US" sz="2000" dirty="0">
                <a:latin typeface="Times New Roman"/>
              </a:rPr>
              <a:t>Analyze the possibility to adapt the SPL cryomodule to the 802 MHz PERLE cavity: 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Dec17</a:t>
            </a:r>
            <a:r>
              <a:rPr lang="en-US" sz="2000" i="1" dirty="0">
                <a:solidFill>
                  <a:srgbClr val="0000FF"/>
                </a:solidFill>
                <a:latin typeface="Times New Roman"/>
              </a:rPr>
              <a:t> -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Apr18,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Orsay+JLab+CERN</a:t>
            </a:r>
            <a:endParaRPr lang="en-US" sz="2000" dirty="0">
              <a:solidFill>
                <a:srgbClr val="76923C"/>
              </a:solidFill>
              <a:latin typeface="Times New Roman"/>
            </a:endParaRPr>
          </a:p>
          <a:p>
            <a:pPr marL="457200" indent="-457200">
              <a:buFont typeface="+mj-lt"/>
              <a:buAutoNum type="alphaLcPeriod"/>
            </a:pPr>
            <a:r>
              <a:rPr lang="en-US" sz="2000" dirty="0">
                <a:latin typeface="Times New Roman"/>
              </a:rPr>
              <a:t>Decision to go to SPL cryomodule adaptation or dedicated design: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June18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, </a:t>
            </a:r>
            <a:r>
              <a:rPr lang="en-US" sz="2000" dirty="0">
                <a:solidFill>
                  <a:srgbClr val="76923C"/>
                </a:solidFill>
                <a:latin typeface="Times New Roman"/>
              </a:rPr>
              <a:t>All partners</a:t>
            </a:r>
          </a:p>
          <a:p>
            <a:pPr marL="342900" indent="-342900">
              <a:buFont typeface="+mj-lt"/>
              <a:buAutoNum type="alphaLcPeriod"/>
            </a:pPr>
            <a:endParaRPr lang="en-US" sz="2000" dirty="0" smtClean="0">
              <a:solidFill>
                <a:srgbClr val="FF0000"/>
              </a:solidFill>
              <a:latin typeface="Times New Roman"/>
            </a:endParaRPr>
          </a:p>
          <a:p>
            <a:pPr indent="-79375"/>
            <a:r>
              <a:rPr lang="en-US" sz="2400" b="1" dirty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Series </a:t>
            </a: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Phase</a:t>
            </a:r>
          </a:p>
          <a:p>
            <a:pPr marL="457200" indent="-457200">
              <a:buFont typeface="+mj-lt"/>
              <a:buAutoNum type="alphaLcPeriod" startAt="3"/>
            </a:pPr>
            <a:r>
              <a:rPr lang="en-US" sz="2000" dirty="0" smtClean="0">
                <a:latin typeface="Times New Roman"/>
              </a:rPr>
              <a:t>Detailed </a:t>
            </a:r>
            <a:r>
              <a:rPr lang="en-US" sz="2000" dirty="0">
                <a:latin typeface="Times New Roman"/>
              </a:rPr>
              <a:t>design of PERLE cryomodule: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June18 – June19,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Orsay+CERN</a:t>
            </a:r>
            <a:endParaRPr lang="en-US" sz="2000" dirty="0">
              <a:solidFill>
                <a:srgbClr val="76923C"/>
              </a:solidFill>
              <a:latin typeface="Times New Roman"/>
            </a:endParaRPr>
          </a:p>
          <a:p>
            <a:pPr marL="457200" indent="-457200">
              <a:buFont typeface="+mj-lt"/>
              <a:buAutoNum type="alphaLcPeriod" startAt="3"/>
            </a:pPr>
            <a:r>
              <a:rPr lang="en-US" sz="2000" dirty="0">
                <a:latin typeface="Times New Roman"/>
              </a:rPr>
              <a:t>Fabrication of </a:t>
            </a:r>
            <a:r>
              <a:rPr lang="en-US" sz="2000" dirty="0" smtClean="0">
                <a:latin typeface="Times New Roman"/>
              </a:rPr>
              <a:t>PERLE cryomodule parts (w/o cavity package):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June19 – Apr20,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Orsay+CERN</a:t>
            </a:r>
            <a:r>
              <a:rPr lang="en-US" sz="2000" dirty="0">
                <a:solidFill>
                  <a:srgbClr val="76923C"/>
                </a:solidFill>
                <a:latin typeface="Times New Roman"/>
              </a:rPr>
              <a:t>, 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</a:rPr>
              <a:t>650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k€</a:t>
            </a:r>
          </a:p>
          <a:p>
            <a:pPr marL="457200" indent="-457200">
              <a:buFont typeface="+mj-lt"/>
              <a:buAutoNum type="alphaLcPeriod" startAt="3"/>
            </a:pPr>
            <a:r>
              <a:rPr lang="en-US" sz="2000" dirty="0">
                <a:latin typeface="Times New Roman"/>
              </a:rPr>
              <a:t>Assembly of PERLE cryomodule: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June20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– Dec20,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Orsay+CERN</a:t>
            </a:r>
            <a:r>
              <a:rPr lang="en-US" sz="2000" dirty="0">
                <a:solidFill>
                  <a:srgbClr val="76923C"/>
                </a:solidFill>
                <a:latin typeface="Times New Roman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??? k€</a:t>
            </a:r>
          </a:p>
          <a:p>
            <a:pPr marL="457200" indent="-457200">
              <a:buFont typeface="+mj-lt"/>
              <a:buAutoNum type="alphaLcPeriod" startAt="5"/>
            </a:pPr>
            <a:endParaRPr lang="en-US" sz="2000" dirty="0">
              <a:solidFill>
                <a:srgbClr val="FF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02910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7552119" y="0"/>
            <a:ext cx="181821" cy="4022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475656" y="1"/>
            <a:ext cx="7488832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32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Possible cryomodule development plan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79512" y="980728"/>
            <a:ext cx="878497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Prototype/TDR phase</a:t>
            </a: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300"/>
              </a:spcAft>
            </a:pPr>
            <a:r>
              <a:rPr lang="en-US" sz="2000" b="1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    Total cost (hardware only) about 500 k€…</a:t>
            </a:r>
          </a:p>
          <a:p>
            <a:pPr>
              <a:spcAft>
                <a:spcPts val="300"/>
              </a:spcAft>
            </a:pPr>
            <a:endParaRPr lang="en-US" sz="2000" b="1" dirty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300"/>
              </a:spcAft>
            </a:pPr>
            <a:r>
              <a:rPr lang="en-US" sz="2000" b="1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Open for discussion ! </a:t>
            </a:r>
          </a:p>
          <a:p>
            <a:pPr>
              <a:spcAft>
                <a:spcPts val="300"/>
              </a:spcAft>
            </a:pPr>
            <a:endParaRPr lang="en-US" sz="2000" b="1" dirty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1731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7552119" y="0"/>
            <a:ext cx="181821" cy="4022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79512" y="980728"/>
            <a:ext cx="878497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What development plan for the first </a:t>
            </a:r>
            <a:r>
              <a:rPr lang="en-US" sz="2400" b="1" dirty="0" err="1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Perle</a:t>
            </a: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 Cryomodule ?</a:t>
            </a:r>
          </a:p>
          <a:p>
            <a:pPr marL="263525">
              <a:spcAft>
                <a:spcPts val="300"/>
              </a:spcAft>
            </a:pP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300"/>
              </a:spcAft>
            </a:pPr>
            <a:r>
              <a:rPr lang="en-US" sz="20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Main goal: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to 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have a complete cryomodule assembled and ready for test</a:t>
            </a:r>
            <a:r>
              <a:rPr lang="en-US" sz="2000" b="1" dirty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 in 3 years (Jan2018 – Dec2020</a:t>
            </a:r>
            <a:r>
              <a:rPr lang="en-US" sz="2000" b="1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spcAft>
                <a:spcPts val="300"/>
              </a:spcAft>
            </a:pPr>
            <a:endParaRPr lang="en-US" sz="2000" b="1" dirty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300"/>
              </a:spcAft>
            </a:pPr>
            <a:r>
              <a:rPr lang="en-US" sz="20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Taking into account: 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What we have for the moment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What has been recently developed and that could be the basis for several systems design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A realistic funding plan 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A staged approach including design time, prototype and series production</a:t>
            </a:r>
            <a:endParaRPr lang="en-US" sz="20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7552119" y="0"/>
            <a:ext cx="181821" cy="4022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691680" y="1"/>
            <a:ext cx="7128792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32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Present situation: what we have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79512" y="980728"/>
            <a:ext cx="864096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2400" b="1" dirty="0" err="1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Linac</a:t>
            </a: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 cavities</a:t>
            </a:r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 Ongoing development at </a:t>
            </a:r>
            <a:r>
              <a:rPr lang="en-US" sz="2000" b="1" dirty="0" err="1" smtClean="0">
                <a:latin typeface="Calibri" pitchFamily="34" charset="0"/>
                <a:cs typeface="Calibri" pitchFamily="34" charset="0"/>
              </a:rPr>
              <a:t>Jlab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 – First very good results on a “bare” cavity</a:t>
            </a:r>
          </a:p>
          <a:p>
            <a:pPr marL="263525">
              <a:spcAft>
                <a:spcPts val="300"/>
              </a:spcAft>
            </a:pPr>
            <a:r>
              <a:rPr lang="en-US" sz="2000" b="1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=&gt; Validate the RF shape and preparation procedures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564904"/>
            <a:ext cx="7668021" cy="368289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042765" y="2364849"/>
            <a:ext cx="548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err="1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JLAb</a:t>
            </a:r>
            <a:r>
              <a:rPr lang="en-US" sz="2000" b="1" i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results on the 5 cell prototype (F. </a:t>
            </a:r>
            <a:r>
              <a:rPr lang="en-US" sz="2000" b="1" i="1" dirty="0" err="1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Marhauser</a:t>
            </a:r>
            <a:r>
              <a:rPr lang="en-US" sz="2000" b="1" i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n-US" sz="2000" b="1" i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841" y="4406353"/>
            <a:ext cx="4896544" cy="113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21337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7552119" y="0"/>
            <a:ext cx="181821" cy="4022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691680" y="1"/>
            <a:ext cx="7128792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32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Present situation: what we have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79512" y="980728"/>
            <a:ext cx="8784976" cy="5039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Cryomodule design</a:t>
            </a:r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The PERLE at Orsay layout is integrating 2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cryomodules, 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each of them containing </a:t>
            </a:r>
            <a:r>
              <a:rPr lang="en-US" sz="2000" b="1" dirty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4 superconducting 801.58 MHz 5-cells elliptical cavities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. Recently, several projects worldwide have designed cryomodules for elliptical cavities with a cavity configuration (number, length and diameter) which is very close to the one required by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PERLE</a:t>
            </a:r>
          </a:p>
          <a:p>
            <a:pPr marL="263525">
              <a:spcAft>
                <a:spcPts val="300"/>
              </a:spcAft>
            </a:pP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</a:pPr>
            <a:r>
              <a:rPr lang="en-US" sz="20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2 potentially good candidates as a reference basis for the </a:t>
            </a:r>
            <a:r>
              <a:rPr lang="en-US" sz="2000" b="1" dirty="0" err="1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Perle</a:t>
            </a:r>
            <a:r>
              <a:rPr lang="en-US" sz="20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cryomodule:</a:t>
            </a:r>
          </a:p>
          <a:p>
            <a:pPr marL="606425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SPL: 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the cryomodule is designed to integrate 4 elliptical 5-cells 704 MHz cavities of </a:t>
            </a:r>
            <a:r>
              <a:rPr lang="en-US" sz="2000" b="1" dirty="0">
                <a:latin typeface="Symbol" panose="05050102010706020507" pitchFamily="18" charset="2"/>
                <a:cs typeface="Calibri" pitchFamily="34" charset="0"/>
              </a:rPr>
              <a:t>b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= 1</a:t>
            </a:r>
          </a:p>
          <a:p>
            <a:pPr marL="606425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ESS: 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two cryomodules of the same length can host either 4 elliptical 6-cells 704 MHz cavities of </a:t>
            </a:r>
            <a:r>
              <a:rPr lang="en-US" sz="2000" b="1" dirty="0">
                <a:latin typeface="Symbol" panose="05050102010706020507" pitchFamily="18" charset="2"/>
                <a:cs typeface="Calibri" pitchFamily="34" charset="0"/>
              </a:rPr>
              <a:t>b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= 0.67 or 4 elliptical 5-cells 704 MHz cavities of </a:t>
            </a:r>
            <a:r>
              <a:rPr lang="en-US" sz="2000" b="1" dirty="0" smtClean="0">
                <a:latin typeface="Symbol" panose="05050102010706020507" pitchFamily="18" charset="2"/>
                <a:cs typeface="Calibri" pitchFamily="34" charset="0"/>
              </a:rPr>
              <a:t>b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=0.85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606425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000" b="1" dirty="0" smtClean="0"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</a:pPr>
            <a:endParaRPr lang="en-US" sz="2000" b="1" dirty="0" smtClean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4858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7552119" y="0"/>
            <a:ext cx="181821" cy="4022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691680" y="1"/>
            <a:ext cx="7128792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32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Present situation: what we have</a:t>
            </a:r>
          </a:p>
        </p:txBody>
      </p:sp>
      <p:pic>
        <p:nvPicPr>
          <p:cNvPr id="5" name="Imag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7344816" cy="329654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323528" y="5879013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CERN proposed to re-use the existing SPL short cryomodule prototype either as it is or replacing the 704 MHz cavities by the </a:t>
            </a:r>
            <a:r>
              <a:rPr lang="en-US" b="1" dirty="0" err="1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perle</a:t>
            </a:r>
            <a:r>
              <a:rPr lang="en-US" b="1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 referenced 802 MHz cavities</a:t>
            </a:r>
            <a:endParaRPr lang="fr-FR" dirty="0">
              <a:solidFill>
                <a:srgbClr val="0033C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4653136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cavity string </a:t>
            </a:r>
            <a:r>
              <a:rPr lang="en-GB" dirty="0" smtClean="0"/>
              <a:t>directly </a:t>
            </a:r>
            <a:r>
              <a:rPr lang="en-GB" dirty="0"/>
              <a:t>supported by the power coupler and with dedicated inter-cavity support features.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integrates </a:t>
            </a:r>
            <a:r>
              <a:rPr lang="en-GB" dirty="0"/>
              <a:t>a full length demountable top lid, enabling the cavity string assembly from the cryomodule top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79512" y="836712"/>
            <a:ext cx="8784976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Cryomodule design option 1: SPL</a:t>
            </a:r>
            <a:endParaRPr lang="en-US" sz="2000" b="1" dirty="0" smtClean="0"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</a:pPr>
            <a:endParaRPr lang="en-US" sz="2000" b="1" dirty="0" smtClean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1617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7552119" y="0"/>
            <a:ext cx="181821" cy="4022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691680" y="1"/>
            <a:ext cx="7128792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32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Present situation: what we have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79512" y="764704"/>
            <a:ext cx="8784976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Cryomodule design option 1: ESS (SNS) </a:t>
            </a:r>
            <a:endParaRPr lang="en-US" sz="2000" b="1" dirty="0" smtClean="0"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</a:pPr>
            <a:endParaRPr lang="en-US" sz="2000" b="1" dirty="0" smtClean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5325015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based on an intermediate support system, called the </a:t>
            </a:r>
            <a:r>
              <a:rPr lang="en-US" dirty="0" err="1"/>
              <a:t>spaceframe</a:t>
            </a:r>
            <a:r>
              <a:rPr lang="en-US" dirty="0"/>
              <a:t>, which is horizontally translated inside the cryomodule vacuum vessel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the hanging and alignment operations of the cavities string and shielding are implemented outside the vacuum tank, using the </a:t>
            </a:r>
            <a:r>
              <a:rPr lang="en-US" dirty="0" err="1" smtClean="0"/>
              <a:t>spaceframe</a:t>
            </a:r>
            <a:endParaRPr lang="fr-FR" dirty="0"/>
          </a:p>
        </p:txBody>
      </p:sp>
      <p:grpSp>
        <p:nvGrpSpPr>
          <p:cNvPr id="10" name="Groupe 9"/>
          <p:cNvGrpSpPr/>
          <p:nvPr/>
        </p:nvGrpSpPr>
        <p:grpSpPr>
          <a:xfrm>
            <a:off x="1266044" y="1268760"/>
            <a:ext cx="6618324" cy="4041841"/>
            <a:chOff x="0" y="0"/>
            <a:chExt cx="4536503" cy="3306501"/>
          </a:xfrm>
        </p:grpSpPr>
        <p:pic>
          <p:nvPicPr>
            <p:cNvPr id="11" name="Picture 2" descr="C:\D\Projets\ESS\CALHI\Project3&amp;8\images\images ECCTD 20150529\Cryomodule ESS 05B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536503" cy="3306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144016" y="72008"/>
              <a:ext cx="3096344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Aft>
                  <a:spcPts val="0"/>
                </a:spcAft>
              </a:pPr>
              <a:r>
                <a:rPr lang="en-GB" sz="1200">
                  <a:effectLst/>
                  <a:ea typeface="Times New Roman"/>
                  <a:cs typeface="Times New Roman"/>
                </a:rPr>
                <a:t> </a:t>
              </a:r>
              <a:endParaRPr lang="fr-FR" sz="1200">
                <a:effectLst/>
                <a:ea typeface="MS Mincho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69781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7552119" y="0"/>
            <a:ext cx="181821" cy="4022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475656" y="1"/>
            <a:ext cx="7488832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32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2 stages to go to the complete cryomodule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79512" y="836712"/>
            <a:ext cx="8640960" cy="8448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Prototype / TDR Phase</a:t>
            </a:r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 Cavity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: ongoing work on the </a:t>
            </a:r>
            <a:r>
              <a:rPr lang="en-US" sz="2000" b="1" dirty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“bare” 5-cells </a:t>
            </a:r>
            <a:endParaRPr lang="en-US" sz="2000" b="1" dirty="0" smtClean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Perform HOM analysis and HOM coupler design</a:t>
            </a:r>
          </a:p>
          <a:p>
            <a:pPr marL="263525"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 Produce 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and test a complete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cavity  </a:t>
            </a:r>
            <a:r>
              <a:rPr lang="en-US" sz="2000" b="1" i="1" dirty="0" smtClean="0">
                <a:latin typeface="Calibri" pitchFamily="34" charset="0"/>
                <a:cs typeface="Calibri" pitchFamily="34" charset="0"/>
              </a:rPr>
              <a:t>(FPC </a:t>
            </a:r>
            <a:r>
              <a:rPr lang="en-US" sz="2000" b="1" i="1" dirty="0">
                <a:latin typeface="Calibri" pitchFamily="34" charset="0"/>
                <a:cs typeface="Calibri" pitchFamily="34" charset="0"/>
              </a:rPr>
              <a:t>&amp; HOM ports, He tank) </a:t>
            </a:r>
            <a:r>
              <a:rPr lang="en-US" sz="2000" b="1" i="1" dirty="0" smtClean="0">
                <a:latin typeface="Calibri" pitchFamily="34" charset="0"/>
                <a:cs typeface="Calibri" pitchFamily="34" charset="0"/>
              </a:rPr>
              <a:t>: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cav#1</a:t>
            </a:r>
            <a:endParaRPr lang="en-US" sz="2000" b="1" dirty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Power couplers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: design, produce and test 2 couplers (RF conditioning)</a:t>
            </a:r>
          </a:p>
          <a:p>
            <a:pPr marL="263525"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Cryomodule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: analyze the possibility to adapt the SPL cryomodule to the 802 MHz PERLE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cavity – chose between the 2 options (SPL / ESS)</a:t>
            </a: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Design and build a prototype cold tuning system</a:t>
            </a:r>
          </a:p>
          <a:p>
            <a:pPr marL="263525">
              <a:spcAft>
                <a:spcPts val="300"/>
              </a:spcAft>
            </a:pPr>
            <a:endParaRPr lang="en-US" sz="1000" b="1" dirty="0" smtClean="0">
              <a:solidFill>
                <a:srgbClr val="5F2987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300"/>
              </a:spcAft>
            </a:pP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Series Phase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 3 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more cavities to be produced and tested</a:t>
            </a:r>
          </a:p>
          <a:p>
            <a:pPr marL="263525"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Detailed 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design and fabrication of the cryomodule</a:t>
            </a:r>
          </a:p>
          <a:p>
            <a:pPr marL="263525"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2 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additional power couplers to be fabricated and tested</a:t>
            </a:r>
          </a:p>
          <a:p>
            <a:pPr marL="263525"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Production of all HOM couplers</a:t>
            </a:r>
          </a:p>
          <a:p>
            <a:pPr marL="263525">
              <a:spcAft>
                <a:spcPts val="300"/>
              </a:spcAft>
              <a:buFont typeface="Arial" pitchFamily="34" charset="0"/>
              <a:buChar char="•"/>
            </a:pPr>
            <a:r>
              <a:rPr lang="en-US" sz="20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3 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additional cold tuning systems produced</a:t>
            </a:r>
          </a:p>
          <a:p>
            <a:pPr marL="263525">
              <a:spcAft>
                <a:spcPts val="300"/>
              </a:spcAft>
              <a:buFont typeface="Arial" pitchFamily="34" charset="0"/>
              <a:buChar char="•"/>
            </a:pPr>
            <a:endParaRPr lang="en-US" sz="1000" b="1" dirty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</a:pPr>
            <a:endParaRPr lang="en-US" sz="2000" b="1" dirty="0" smtClean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</a:pPr>
            <a:endParaRPr lang="en-US" sz="2000" b="1" dirty="0" smtClean="0"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</a:pP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</a:pPr>
            <a:endParaRPr lang="en-US" sz="2000" b="1" dirty="0" smtClean="0"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</a:pP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</a:pPr>
            <a:endParaRPr lang="en-US" sz="2000" b="1" dirty="0" smtClean="0">
              <a:latin typeface="Calibri" pitchFamily="34" charset="0"/>
              <a:cs typeface="Calibri" pitchFamily="34" charset="0"/>
            </a:endParaRPr>
          </a:p>
          <a:p>
            <a:pPr marL="263525">
              <a:spcAft>
                <a:spcPts val="300"/>
              </a:spcAft>
            </a:pPr>
            <a:endParaRPr lang="en-US" sz="2000" b="1" dirty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300"/>
              </a:spcAft>
            </a:pPr>
            <a:r>
              <a:rPr lang="en-US" sz="20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Then SRF is the technology of choice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to take benefit from the very low surface resistance and allow efficient and cost-effective CW operation</a:t>
            </a:r>
            <a:endParaRPr lang="en-US" sz="20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05513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7552119" y="0"/>
            <a:ext cx="181821" cy="4022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475656" y="1"/>
            <a:ext cx="7488832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32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Possible cryomodule development plan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79512" y="764704"/>
            <a:ext cx="8784976" cy="5470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300"/>
              </a:spcAft>
              <a:buAutoNum type="arabicPeriod"/>
            </a:pPr>
            <a:r>
              <a:rPr lang="en-US" sz="2400" b="1" u="sng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CAVITIES</a:t>
            </a:r>
          </a:p>
          <a:p>
            <a:pPr>
              <a:spcAft>
                <a:spcPts val="300"/>
              </a:spcAft>
            </a:pPr>
            <a:endParaRPr lang="en-US" sz="1000" b="1" u="sng" dirty="0" smtClean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300"/>
              </a:spcAft>
            </a:pP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Prototype/TDR  Phase</a:t>
            </a:r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pPr marL="720725" lvl="1" indent="-342900">
              <a:buFont typeface="+mj-lt"/>
              <a:buAutoNum type="alphaLcPeriod"/>
            </a:pPr>
            <a:r>
              <a:rPr lang="en-US" sz="2000" dirty="0" smtClean="0">
                <a:latin typeface="Times New Roman"/>
              </a:rPr>
              <a:t>RF </a:t>
            </a:r>
            <a:r>
              <a:rPr lang="en-US" sz="2000" dirty="0">
                <a:latin typeface="Times New Roman"/>
              </a:rPr>
              <a:t>design validation with the test on the “bare” 5-cells: 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Dec17</a:t>
            </a:r>
            <a:r>
              <a:rPr lang="en-US" sz="2000" i="1" dirty="0">
                <a:solidFill>
                  <a:srgbClr val="0000FF"/>
                </a:solidFill>
                <a:latin typeface="Times New Roman"/>
              </a:rPr>
              <a:t> -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Jan18, </a:t>
            </a:r>
            <a:r>
              <a:rPr lang="en-US" sz="2000" dirty="0" err="1" smtClean="0">
                <a:solidFill>
                  <a:srgbClr val="76923C"/>
                </a:solidFill>
                <a:latin typeface="Times New Roman"/>
              </a:rPr>
              <a:t>JLab</a:t>
            </a:r>
            <a:r>
              <a:rPr lang="en-US" sz="2000" dirty="0" smtClean="0">
                <a:solidFill>
                  <a:srgbClr val="76923C"/>
                </a:solidFill>
                <a:latin typeface="Times New Roman"/>
              </a:rPr>
              <a:t> </a:t>
            </a:r>
            <a:r>
              <a:rPr lang="en-US" sz="2000" b="1" dirty="0" smtClean="0">
                <a:solidFill>
                  <a:srgbClr val="4EB258"/>
                </a:solidFill>
                <a:latin typeface="Times New Roman"/>
              </a:rPr>
              <a:t>DONE!</a:t>
            </a:r>
            <a:endParaRPr lang="en-US" sz="2000" b="1" dirty="0">
              <a:solidFill>
                <a:srgbClr val="4EB258"/>
              </a:solidFill>
              <a:latin typeface="Times New Roman"/>
            </a:endParaRPr>
          </a:p>
          <a:p>
            <a:pPr marL="720725" lvl="1" indent="-342900">
              <a:buFont typeface="+mj-lt"/>
              <a:buAutoNum type="alphaLcPeriod"/>
            </a:pPr>
            <a:r>
              <a:rPr lang="en-US" sz="2000" dirty="0" smtClean="0">
                <a:latin typeface="Times New Roman"/>
              </a:rPr>
              <a:t>Integration of </a:t>
            </a:r>
            <a:r>
              <a:rPr lang="en-US" sz="2000" dirty="0">
                <a:latin typeface="Times New Roman"/>
              </a:rPr>
              <a:t>the power coupler ports, HOM ports: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Jan18 – May 18,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JLab+Orsay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, </a:t>
            </a:r>
          </a:p>
          <a:p>
            <a:pPr marL="720725" lvl="1" indent="-342900">
              <a:buFont typeface="+mj-lt"/>
              <a:buAutoNum type="alphaLcPeriod"/>
            </a:pPr>
            <a:r>
              <a:rPr lang="en-US" sz="2000" dirty="0">
                <a:latin typeface="Times New Roman"/>
              </a:rPr>
              <a:t>Purchase niobium for cav#1: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Mar18, </a:t>
            </a:r>
            <a:r>
              <a:rPr lang="en-US" sz="2000" dirty="0">
                <a:solidFill>
                  <a:srgbClr val="76923C"/>
                </a:solidFill>
                <a:latin typeface="Times New Roman"/>
              </a:rPr>
              <a:t>Orsay,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60 k€</a:t>
            </a:r>
          </a:p>
          <a:p>
            <a:pPr marL="720725" lvl="1" indent="-342900">
              <a:buFont typeface="+mj-lt"/>
              <a:buAutoNum type="alphaLcPeriod"/>
            </a:pPr>
            <a:r>
              <a:rPr lang="en-US" sz="2000" dirty="0">
                <a:latin typeface="Times New Roman"/>
              </a:rPr>
              <a:t>Adapt naked 5-cells to have </a:t>
            </a:r>
            <a:r>
              <a:rPr lang="en-US" sz="2000" dirty="0" smtClean="0">
                <a:latin typeface="Times New Roman"/>
              </a:rPr>
              <a:t>coupler &amp; HOM ports: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May18 – Sept18,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JLab</a:t>
            </a:r>
            <a:r>
              <a:rPr lang="en-US" sz="2000" dirty="0">
                <a:solidFill>
                  <a:srgbClr val="76923C"/>
                </a:solidFill>
                <a:latin typeface="Times New Roman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40 k€</a:t>
            </a:r>
          </a:p>
          <a:p>
            <a:pPr marL="720725" lvl="1" indent="-342900">
              <a:buFont typeface="+mj-lt"/>
              <a:buAutoNum type="alphaLcPeriod"/>
            </a:pPr>
            <a:r>
              <a:rPr lang="en-US" sz="2000" dirty="0">
                <a:latin typeface="Times New Roman"/>
              </a:rPr>
              <a:t>Fabrication of cav#1: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Sep18- Apr19,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JLab</a:t>
            </a:r>
            <a:r>
              <a:rPr lang="en-US" sz="2000" dirty="0">
                <a:solidFill>
                  <a:srgbClr val="76923C"/>
                </a:solidFill>
                <a:latin typeface="Times New Roman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140 k€</a:t>
            </a:r>
          </a:p>
          <a:p>
            <a:pPr marL="720725" lvl="1" indent="-342900">
              <a:buFont typeface="+mj-lt"/>
              <a:buAutoNum type="alphaLcPeriod"/>
            </a:pPr>
            <a:r>
              <a:rPr lang="en-US" sz="2000" dirty="0">
                <a:latin typeface="Times New Roman"/>
              </a:rPr>
              <a:t>Prepare and test cav#1 :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May19 –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July19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, </a:t>
            </a:r>
            <a:r>
              <a:rPr lang="en-US" sz="2000" dirty="0" smtClean="0">
                <a:solidFill>
                  <a:srgbClr val="76923C"/>
                </a:solidFill>
                <a:latin typeface="Times New Roman"/>
              </a:rPr>
              <a:t>CERN/Orsay/</a:t>
            </a:r>
            <a:r>
              <a:rPr lang="en-US" sz="2000" dirty="0" err="1" smtClean="0">
                <a:solidFill>
                  <a:srgbClr val="76923C"/>
                </a:solidFill>
                <a:latin typeface="Times New Roman"/>
              </a:rPr>
              <a:t>JLab</a:t>
            </a:r>
            <a:r>
              <a:rPr lang="en-US" sz="2000" dirty="0" smtClean="0">
                <a:solidFill>
                  <a:srgbClr val="76923C"/>
                </a:solidFill>
                <a:latin typeface="Times New Roman"/>
              </a:rPr>
              <a:t> </a:t>
            </a:r>
            <a:r>
              <a:rPr lang="en-US" sz="2000" dirty="0">
                <a:solidFill>
                  <a:srgbClr val="76923C"/>
                </a:solidFill>
                <a:latin typeface="Times New Roman"/>
              </a:rPr>
              <a:t>???,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50 k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</a:rPr>
              <a:t>€</a:t>
            </a:r>
          </a:p>
          <a:p>
            <a:pPr marL="720725" lvl="1" indent="-342900">
              <a:buFont typeface="+mj-lt"/>
              <a:buAutoNum type="alphaLcPeriod"/>
            </a:pPr>
            <a:endParaRPr lang="en-US" sz="2000" dirty="0" smtClean="0">
              <a:solidFill>
                <a:srgbClr val="FF0000"/>
              </a:solidFill>
              <a:latin typeface="Times New Roman"/>
            </a:endParaRPr>
          </a:p>
          <a:p>
            <a:pPr indent="-79375"/>
            <a:r>
              <a:rPr lang="en-US" sz="2400" b="1" dirty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Series </a:t>
            </a: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Phase</a:t>
            </a:r>
            <a:endParaRPr lang="en-US" sz="2000" dirty="0" smtClean="0">
              <a:solidFill>
                <a:srgbClr val="FF0000"/>
              </a:solidFill>
              <a:latin typeface="Times New Roman"/>
            </a:endParaRPr>
          </a:p>
          <a:p>
            <a:pPr marL="720725" lvl="1" indent="-366713">
              <a:buFont typeface="+mj-lt"/>
              <a:buAutoNum type="alphaLcPeriod" startAt="7"/>
            </a:pPr>
            <a:r>
              <a:rPr lang="en-US" sz="2000" dirty="0" smtClean="0">
                <a:latin typeface="Times New Roman"/>
              </a:rPr>
              <a:t>Purchase niobium for cav#2, cav#3, cav#4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July19 </a:t>
            </a:r>
          </a:p>
          <a:p>
            <a:pPr marL="720725" lvl="1" indent="-366713">
              <a:buFont typeface="+mj-lt"/>
              <a:buAutoNum type="alphaLcPeriod" startAt="7"/>
            </a:pPr>
            <a:r>
              <a:rPr lang="en-US" sz="2000" dirty="0" smtClean="0">
                <a:latin typeface="Times New Roman"/>
              </a:rPr>
              <a:t>Produce cav#2, cav#3, cav#4,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July19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–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April20</a:t>
            </a:r>
            <a:r>
              <a:rPr lang="en-US" sz="2000" dirty="0" smtClean="0">
                <a:latin typeface="Times New Roman"/>
              </a:rPr>
              <a:t> </a:t>
            </a:r>
          </a:p>
          <a:p>
            <a:pPr marL="720725" lvl="1" indent="-342900">
              <a:buFont typeface="+mj-lt"/>
              <a:buAutoNum type="alphaLcPeriod" startAt="7"/>
            </a:pPr>
            <a:r>
              <a:rPr lang="en-US" sz="2000" dirty="0" smtClean="0">
                <a:latin typeface="Times New Roman"/>
              </a:rPr>
              <a:t>Prepare and test cav#2, cav#3, cav#4,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May20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–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July20</a:t>
            </a:r>
            <a:r>
              <a:rPr lang="en-US" sz="2000" dirty="0" smtClean="0">
                <a:latin typeface="Times New Roman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148988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7552119" y="0"/>
            <a:ext cx="181821" cy="4022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1475656" y="1"/>
            <a:ext cx="7488832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0"/>
              </a:spcAft>
              <a:tabLst>
                <a:tab pos="806450" algn="l"/>
              </a:tabLst>
              <a:defRPr/>
            </a:pPr>
            <a:r>
              <a:rPr lang="en-US" sz="3200" b="1" dirty="0" smtClean="0">
                <a:solidFill>
                  <a:srgbClr val="5F29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Possible cryomodule development plan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79512" y="908720"/>
            <a:ext cx="8784976" cy="4762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2400" b="1" u="sng" dirty="0" smtClean="0">
                <a:solidFill>
                  <a:srgbClr val="0033CC"/>
                </a:solidFill>
                <a:latin typeface="Calibri" pitchFamily="34" charset="0"/>
                <a:cs typeface="Calibri" pitchFamily="34" charset="0"/>
              </a:rPr>
              <a:t>2. POWER COUPLERS</a:t>
            </a:r>
          </a:p>
          <a:p>
            <a:pPr>
              <a:spcAft>
                <a:spcPts val="300"/>
              </a:spcAft>
            </a:pPr>
            <a:endParaRPr lang="en-US" sz="2400" b="1" u="sng" dirty="0" smtClean="0">
              <a:solidFill>
                <a:srgbClr val="0033CC"/>
              </a:solidFill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300"/>
              </a:spcAft>
            </a:pP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Prototype/TDR  Phase</a:t>
            </a:r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+mj-lt"/>
              <a:buAutoNum type="alphaLcPeriod"/>
            </a:pPr>
            <a:r>
              <a:rPr lang="en-US" sz="2000" dirty="0">
                <a:latin typeface="Times New Roman"/>
              </a:rPr>
              <a:t>Power coupler design: 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Jan18</a:t>
            </a:r>
            <a:r>
              <a:rPr lang="en-US" sz="2000" i="1" dirty="0">
                <a:solidFill>
                  <a:srgbClr val="0000FF"/>
                </a:solidFill>
                <a:latin typeface="Times New Roman"/>
              </a:rPr>
              <a:t> -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Nov18,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Orsay+CERN</a:t>
            </a:r>
            <a:endParaRPr lang="en-US" sz="2000" dirty="0">
              <a:solidFill>
                <a:srgbClr val="76923C"/>
              </a:solidFill>
              <a:latin typeface="Times New Roman"/>
            </a:endParaRPr>
          </a:p>
          <a:p>
            <a:pPr marL="342900" indent="-342900">
              <a:buFont typeface="+mj-lt"/>
              <a:buAutoNum type="alphaLcPeriod"/>
            </a:pPr>
            <a:r>
              <a:rPr lang="en-US" sz="2000" dirty="0">
                <a:latin typeface="Times New Roman"/>
              </a:rPr>
              <a:t>Power coupler test bench (conditioning) design: 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May18</a:t>
            </a:r>
            <a:r>
              <a:rPr lang="en-US" sz="2000" i="1" dirty="0">
                <a:solidFill>
                  <a:srgbClr val="0000FF"/>
                </a:solidFill>
                <a:latin typeface="Times New Roman"/>
              </a:rPr>
              <a:t> -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Dec18,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Orsay+CERN</a:t>
            </a:r>
            <a:endParaRPr lang="en-US" sz="2000" dirty="0">
              <a:solidFill>
                <a:srgbClr val="76923C"/>
              </a:solidFill>
              <a:latin typeface="Times New Roman"/>
            </a:endParaRPr>
          </a:p>
          <a:p>
            <a:pPr marL="342900" indent="-342900">
              <a:buFont typeface="+mj-lt"/>
              <a:buAutoNum type="alphaLcPeriod"/>
            </a:pPr>
            <a:r>
              <a:rPr lang="en-US" sz="2000" dirty="0">
                <a:latin typeface="Times New Roman"/>
              </a:rPr>
              <a:t>Fabrication of FPC#1 and FPC#2: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Nov18 – June 19,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Orsay+CERN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80 k€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2000" dirty="0">
                <a:latin typeface="Times New Roman"/>
              </a:rPr>
              <a:t>Fabrication of power coupler test bench: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Jan19 – May19,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Orsay+CERN</a:t>
            </a:r>
            <a:r>
              <a:rPr lang="en-US" sz="2000" dirty="0">
                <a:solidFill>
                  <a:srgbClr val="76923C"/>
                </a:solidFill>
                <a:latin typeface="Times New Roman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60 k€</a:t>
            </a:r>
          </a:p>
          <a:p>
            <a:pPr marL="342900" indent="-342900">
              <a:buFont typeface="+mj-lt"/>
              <a:buAutoNum type="alphaLcPeriod"/>
            </a:pPr>
            <a:r>
              <a:rPr lang="en-US" sz="2000" dirty="0">
                <a:latin typeface="Times New Roman"/>
              </a:rPr>
              <a:t>Power coupler test (RF conditioning @ nominal power, ~ 60 kW):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June19 –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Oct19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,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Orsay+CERN</a:t>
            </a:r>
            <a:r>
              <a:rPr lang="en-US" sz="2000" dirty="0">
                <a:solidFill>
                  <a:srgbClr val="76923C"/>
                </a:solidFill>
                <a:latin typeface="Times New Roman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? k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</a:rPr>
              <a:t>€   </a:t>
            </a:r>
            <a:r>
              <a:rPr lang="en-US" sz="2000" i="1" dirty="0" smtClean="0">
                <a:solidFill>
                  <a:srgbClr val="FF0000"/>
                </a:solidFill>
                <a:latin typeface="Times New Roman"/>
              </a:rPr>
              <a:t>(</a:t>
            </a:r>
            <a:r>
              <a:rPr lang="en-US" sz="2000" i="1" dirty="0">
                <a:solidFill>
                  <a:srgbClr val="FF0000"/>
                </a:solidFill>
                <a:latin typeface="Times New Roman"/>
              </a:rPr>
              <a:t>RF source available at CERN ?)</a:t>
            </a:r>
          </a:p>
          <a:p>
            <a:pPr marL="342900" indent="-342900">
              <a:buFont typeface="+mj-lt"/>
              <a:buAutoNum type="alphaLcPeriod"/>
            </a:pPr>
            <a:endParaRPr lang="en-US" sz="2000" dirty="0" smtClean="0">
              <a:solidFill>
                <a:srgbClr val="FF0000"/>
              </a:solidFill>
              <a:latin typeface="Times New Roman"/>
            </a:endParaRPr>
          </a:p>
          <a:p>
            <a:pPr indent="-79375"/>
            <a:r>
              <a:rPr lang="en-US" sz="2400" b="1" dirty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Series </a:t>
            </a:r>
            <a:r>
              <a:rPr lang="en-US" sz="2400" b="1" dirty="0" smtClean="0">
                <a:solidFill>
                  <a:srgbClr val="5F2987"/>
                </a:solidFill>
                <a:latin typeface="Calibri" pitchFamily="34" charset="0"/>
                <a:cs typeface="Calibri" pitchFamily="34" charset="0"/>
              </a:rPr>
              <a:t>Phase</a:t>
            </a:r>
          </a:p>
          <a:p>
            <a:pPr marL="457200" indent="-457200">
              <a:buFont typeface="+mj-lt"/>
              <a:buAutoNum type="alphaLcPeriod" startAt="6"/>
            </a:pPr>
            <a:r>
              <a:rPr lang="en-US" sz="2000" dirty="0">
                <a:latin typeface="Times New Roman"/>
              </a:rPr>
              <a:t>Produce FPC#3, </a:t>
            </a:r>
            <a:r>
              <a:rPr lang="en-US" sz="2000" dirty="0" smtClean="0">
                <a:latin typeface="Times New Roman"/>
              </a:rPr>
              <a:t>FPC#4,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Oct19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–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April20,</a:t>
            </a:r>
            <a:r>
              <a:rPr lang="en-US" sz="2000" dirty="0" smtClean="0">
                <a:latin typeface="Times New Roman"/>
              </a:rPr>
              <a:t> </a:t>
            </a:r>
            <a:r>
              <a:rPr lang="en-US" sz="2000" dirty="0" err="1">
                <a:solidFill>
                  <a:srgbClr val="76923C"/>
                </a:solidFill>
                <a:latin typeface="Times New Roman"/>
              </a:rPr>
              <a:t>Orsay+CERN</a:t>
            </a:r>
            <a:r>
              <a:rPr lang="en-US" sz="2000" dirty="0">
                <a:solidFill>
                  <a:srgbClr val="76923C"/>
                </a:solidFill>
                <a:latin typeface="Times New Roman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??? k€</a:t>
            </a:r>
          </a:p>
          <a:p>
            <a:pPr marL="457200" indent="-457200">
              <a:buFont typeface="+mj-lt"/>
              <a:buAutoNum type="alphaLcPeriod" startAt="6"/>
            </a:pPr>
            <a:r>
              <a:rPr lang="en-US" sz="2000" dirty="0">
                <a:latin typeface="Times New Roman"/>
              </a:rPr>
              <a:t>Preparation and RF conditioning of FPC#3, </a:t>
            </a:r>
            <a:r>
              <a:rPr lang="en-US" sz="2000" dirty="0" smtClean="0">
                <a:latin typeface="Times New Roman"/>
              </a:rPr>
              <a:t>FPC#4,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May20 </a:t>
            </a:r>
            <a:r>
              <a:rPr lang="en-US" sz="2000" dirty="0">
                <a:solidFill>
                  <a:srgbClr val="0000FF"/>
                </a:solidFill>
                <a:latin typeface="Times New Roman"/>
              </a:rPr>
              <a:t>–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</a:rPr>
              <a:t>June20</a:t>
            </a:r>
            <a:r>
              <a:rPr lang="en-US" sz="2000" dirty="0" smtClean="0">
                <a:latin typeface="Times New Roman"/>
              </a:rPr>
              <a:t> </a:t>
            </a:r>
            <a:r>
              <a:rPr lang="en-US" sz="2000" dirty="0" err="1" smtClean="0">
                <a:solidFill>
                  <a:srgbClr val="76923C"/>
                </a:solidFill>
                <a:latin typeface="Times New Roman"/>
              </a:rPr>
              <a:t>Orsay+CERN</a:t>
            </a:r>
            <a:r>
              <a:rPr lang="en-US" sz="2000" dirty="0">
                <a:solidFill>
                  <a:srgbClr val="76923C"/>
                </a:solidFill>
                <a:latin typeface="Times New Roman"/>
              </a:rPr>
              <a:t>, </a:t>
            </a:r>
            <a:r>
              <a:rPr lang="en-US" sz="2000" dirty="0">
                <a:solidFill>
                  <a:srgbClr val="FF0000"/>
                </a:solidFill>
                <a:latin typeface="Times New Roman"/>
              </a:rPr>
              <a:t>??? k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</a:rPr>
              <a:t>€</a:t>
            </a:r>
            <a:endParaRPr lang="en-US" sz="2000" dirty="0" smtClean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56409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19227</TotalTime>
  <Words>1081</Words>
  <Application>Microsoft Office PowerPoint</Application>
  <PresentationFormat>Affichage à l'écran (4:3)</PresentationFormat>
  <Paragraphs>123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bousson</dc:creator>
  <cp:lastModifiedBy>BOUSSON Sebastien</cp:lastModifiedBy>
  <cp:revision>359</cp:revision>
  <dcterms:created xsi:type="dcterms:W3CDTF">2010-09-15T22:47:19Z</dcterms:created>
  <dcterms:modified xsi:type="dcterms:W3CDTF">2018-01-16T10:06:39Z</dcterms:modified>
</cp:coreProperties>
</file>