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62" r:id="rId2"/>
    <p:sldId id="288" r:id="rId3"/>
    <p:sldId id="268" r:id="rId4"/>
    <p:sldId id="274" r:id="rId5"/>
    <p:sldId id="278" r:id="rId6"/>
    <p:sldId id="279" r:id="rId7"/>
    <p:sldId id="289" r:id="rId8"/>
    <p:sldId id="290" r:id="rId9"/>
    <p:sldId id="280" r:id="rId10"/>
    <p:sldId id="291" r:id="rId11"/>
    <p:sldId id="293" r:id="rId12"/>
    <p:sldId id="303" r:id="rId13"/>
    <p:sldId id="308" r:id="rId14"/>
    <p:sldId id="302" r:id="rId15"/>
    <p:sldId id="294" r:id="rId16"/>
    <p:sldId id="283" r:id="rId17"/>
    <p:sldId id="301" r:id="rId18"/>
    <p:sldId id="299" r:id="rId19"/>
    <p:sldId id="304" r:id="rId20"/>
    <p:sldId id="285" r:id="rId21"/>
    <p:sldId id="305" r:id="rId22"/>
    <p:sldId id="296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296F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4419" autoAdjust="0"/>
  </p:normalViewPr>
  <p:slideViewPr>
    <p:cSldViewPr snapToGrid="0" snapToObjects="1">
      <p:cViewPr>
        <p:scale>
          <a:sx n="150" d="100"/>
          <a:sy n="150" d="100"/>
        </p:scale>
        <p:origin x="-80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1561D93-972A-6141-B3FF-05A77845E860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5258599-E7D2-C44A-9135-3ABFA4420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9457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5362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dirty="0">
              <a:latin typeface="Calibri" charset="0"/>
            </a:endParaRPr>
          </a:p>
        </p:txBody>
      </p:sp>
      <p:sp>
        <p:nvSpPr>
          <p:cNvPr id="15363" name="Espace réservé du pied de page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200"/>
              <a:t>F. MARTEAU - C. VALLERAND</a:t>
            </a:r>
          </a:p>
        </p:txBody>
      </p:sp>
      <p:sp>
        <p:nvSpPr>
          <p:cNvPr id="15364" name="Espace réservé du numéro de diapositive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72F3B30-186A-DA4F-A398-734BA5CCF543}" type="slidenum">
              <a:rPr lang="fr-FR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fr-FR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369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358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57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>
              <a:latin typeface="Calibri" charset="0"/>
            </a:endParaRPr>
          </a:p>
        </p:txBody>
      </p:sp>
      <p:sp>
        <p:nvSpPr>
          <p:cNvPr id="34819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6CAE806-5C1A-0C48-9152-9CACF3C4F0B2}" type="slidenum">
              <a:rPr lang="fr-FR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fr-FR" sz="1200"/>
          </a:p>
        </p:txBody>
      </p:sp>
      <p:sp>
        <p:nvSpPr>
          <p:cNvPr id="34820" name="Espace réservé du pied de page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fr-FR" sz="1200"/>
              <a:t>F. MARTEAU - C. VALLERAND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46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20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30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765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86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7233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9985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965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258599-E7D2-C44A-9135-3ABFA4420EA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0279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6E5F5-720C-B145-B9F1-66DEAE0F0CA4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F7F4B-B409-B34F-B9F1-93EFB52B4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640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34D37-A3C2-024F-92D3-1A60A412ADE6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77A5D-65E5-244D-A929-373212ED2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049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2FCA5-EBC9-B840-A021-86AF1332EBA7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0FBF9-E251-2D48-81EA-5F6FD36E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65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88FB5D-1F24-8740-8586-6222848202F9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03DAA-F9E3-1749-A757-F3A20E90A1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78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9A33F5-71CA-F544-81C4-5645A75520DB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1723D-F9E6-5648-9F9C-4D2BA01EE9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23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01612-3AC1-5B4D-900B-BFBDA84AC796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90A63-4D7D-D141-BE5B-B35BA89F96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64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B6A49-9D8D-2840-A320-4F1BA388FE9A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D440C-33D0-DA42-8613-F2F70BFF70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661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6CE77-4AE9-AC47-8817-9C4B05530E56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38D3D-BB70-B84C-8ED0-B2A4BDED8E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76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151D3-3AF4-DD4B-91C7-1B5F4451127D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635A8-F501-4347-89D4-B6A98F5C2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0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D3B30-688C-9E45-A704-435B6C02DD76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D0D19-432B-4A48-9A11-313233AC7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2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3965A-236A-B34C-AA59-7496A06FC412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038AC-B29A-744D-BE5A-1E4A857673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58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/>
              <a:t>Click to edit Master text styles</a:t>
            </a:r>
          </a:p>
          <a:p>
            <a:pPr lvl="1"/>
            <a:r>
              <a:rPr lang="fr-FR"/>
              <a:t>Second level</a:t>
            </a:r>
          </a:p>
          <a:p>
            <a:pPr lvl="2"/>
            <a:r>
              <a:rPr lang="fr-FR"/>
              <a:t>Third level</a:t>
            </a:r>
          </a:p>
          <a:p>
            <a:pPr lvl="3"/>
            <a:r>
              <a:rPr lang="fr-FR"/>
              <a:t>Fourth level</a:t>
            </a:r>
          </a:p>
          <a:p>
            <a:pPr lvl="4"/>
            <a:r>
              <a:rPr lang="fr-FR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F62B784-C508-5341-84C3-759537F92F3B}" type="datetimeFigureOut">
              <a:rPr lang="en-US"/>
              <a:pPr>
                <a:defRPr/>
              </a:pPr>
              <a:t>16/01/2018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9DF892E-3A2E-8348-A5C6-2FF36DC77F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emf"/><Relationship Id="rId5" Type="http://schemas.openxmlformats.org/officeDocument/2006/relationships/image" Target="../media/image20.emf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4" Type="http://schemas.openxmlformats.org/officeDocument/2006/relationships/image" Target="../media/image13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emf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9.png"/><Relationship Id="rId5" Type="http://schemas.openxmlformats.org/officeDocument/2006/relationships/image" Target="../media/image11.emf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re 1"/>
          <p:cNvSpPr>
            <a:spLocks noGrp="1"/>
          </p:cNvSpPr>
          <p:nvPr>
            <p:ph type="ctrTitle"/>
          </p:nvPr>
        </p:nvSpPr>
        <p:spPr>
          <a:xfrm>
            <a:off x="0" y="1994430"/>
            <a:ext cx="9144000" cy="1927225"/>
          </a:xfrm>
        </p:spPr>
        <p:txBody>
          <a:bodyPr/>
          <a:lstStyle/>
          <a:p>
            <a:pPr eaLnBrk="1" hangingPunct="1"/>
            <a:r>
              <a:rPr lang="fr-FR" dirty="0" err="1">
                <a:solidFill>
                  <a:srgbClr val="31859C"/>
                </a:solidFill>
                <a:latin typeface="Calibri" charset="0"/>
              </a:rPr>
              <a:t>Preliminary</a:t>
            </a:r>
            <a:r>
              <a:rPr lang="fr-FR" dirty="0">
                <a:solidFill>
                  <a:srgbClr val="31859C"/>
                </a:solidFill>
                <a:latin typeface="Calibri" charset="0"/>
              </a:rPr>
              <a:t> </a:t>
            </a:r>
            <a:r>
              <a:rPr lang="fr-FR" dirty="0" err="1">
                <a:solidFill>
                  <a:srgbClr val="31859C"/>
                </a:solidFill>
                <a:latin typeface="Calibri" charset="0"/>
              </a:rPr>
              <a:t>studies</a:t>
            </a:r>
            <a:r>
              <a:rPr lang="fr-FR" dirty="0">
                <a:solidFill>
                  <a:srgbClr val="31859C"/>
                </a:solidFill>
                <a:latin typeface="Calibri" charset="0"/>
              </a:rPr>
              <a:t> </a:t>
            </a:r>
            <a:r>
              <a:rPr lang="fr-FR" dirty="0" smtClean="0">
                <a:solidFill>
                  <a:srgbClr val="31859C"/>
                </a:solidFill>
                <a:latin typeface="Calibri" charset="0"/>
              </a:rPr>
              <a:t>:</a:t>
            </a:r>
            <a:br>
              <a:rPr lang="fr-FR" dirty="0" smtClean="0">
                <a:solidFill>
                  <a:srgbClr val="31859C"/>
                </a:solidFill>
                <a:latin typeface="Calibri" charset="0"/>
              </a:rPr>
            </a:br>
            <a:r>
              <a:rPr lang="fr-FR" dirty="0" smtClean="0">
                <a:solidFill>
                  <a:srgbClr val="31859C"/>
                </a:solidFill>
                <a:latin typeface="Calibri" charset="0"/>
              </a:rPr>
              <a:t>Arc </a:t>
            </a:r>
            <a:r>
              <a:rPr lang="fr-FR" dirty="0" err="1" smtClean="0">
                <a:solidFill>
                  <a:srgbClr val="31859C"/>
                </a:solidFill>
                <a:latin typeface="Calibri" charset="0"/>
              </a:rPr>
              <a:t>bending</a:t>
            </a:r>
            <a:r>
              <a:rPr lang="fr-FR" dirty="0" smtClean="0">
                <a:solidFill>
                  <a:srgbClr val="31859C"/>
                </a:solidFill>
                <a:latin typeface="Calibri" charset="0"/>
              </a:rPr>
              <a:t> </a:t>
            </a:r>
            <a:r>
              <a:rPr lang="fr-FR" dirty="0" err="1" smtClean="0">
                <a:solidFill>
                  <a:srgbClr val="31859C"/>
                </a:solidFill>
                <a:latin typeface="Calibri" charset="0"/>
              </a:rPr>
              <a:t>magnets</a:t>
            </a:r>
            <a:r>
              <a:rPr lang="fr-FR" dirty="0" smtClean="0">
                <a:solidFill>
                  <a:srgbClr val="31859C"/>
                </a:solidFill>
                <a:latin typeface="Calibri" charset="0"/>
              </a:rPr>
              <a:t/>
            </a:r>
            <a:br>
              <a:rPr lang="fr-FR" dirty="0" smtClean="0">
                <a:solidFill>
                  <a:srgbClr val="31859C"/>
                </a:solidFill>
                <a:latin typeface="Calibri" charset="0"/>
              </a:rPr>
            </a:br>
            <a:r>
              <a:rPr lang="fr-FR" dirty="0" smtClean="0">
                <a:solidFill>
                  <a:srgbClr val="31859C"/>
                </a:solidFill>
                <a:latin typeface="Calibri" charset="0"/>
              </a:rPr>
              <a:t>and </a:t>
            </a:r>
            <a:r>
              <a:rPr lang="fr-FR" dirty="0" err="1" smtClean="0">
                <a:solidFill>
                  <a:srgbClr val="31859C"/>
                </a:solidFill>
                <a:latin typeface="Calibri" charset="0"/>
              </a:rPr>
              <a:t>quadrupoles</a:t>
            </a:r>
            <a:r>
              <a:rPr lang="fr-FR" dirty="0" smtClean="0">
                <a:solidFill>
                  <a:srgbClr val="31859C"/>
                </a:solidFill>
                <a:latin typeface="Calibri" charset="0"/>
              </a:rPr>
              <a:t/>
            </a:r>
            <a:br>
              <a:rPr lang="fr-FR" dirty="0" smtClean="0">
                <a:solidFill>
                  <a:srgbClr val="31859C"/>
                </a:solidFill>
                <a:latin typeface="Calibri" charset="0"/>
              </a:rPr>
            </a:br>
            <a:endParaRPr lang="fr-FR" dirty="0">
              <a:solidFill>
                <a:srgbClr val="31859C"/>
              </a:solidFill>
              <a:latin typeface="Calibri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4245505"/>
            <a:ext cx="78486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sz="2200" dirty="0" smtClean="0">
                <a:ea typeface="+mn-ea"/>
                <a:cs typeface="+mn-cs"/>
              </a:rPr>
              <a:t>P.A THONET (CERN) - C. VALLERAND (LAL)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fr-FR" sz="2200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r>
              <a:rPr lang="fr-FR" sz="1800" dirty="0" smtClean="0">
                <a:ea typeface="+mn-ea"/>
                <a:cs typeface="+mn-cs"/>
              </a:rPr>
              <a:t>16</a:t>
            </a:r>
            <a:r>
              <a:rPr lang="fr-FR" sz="1800" baseline="30000" dirty="0" smtClean="0">
                <a:ea typeface="+mn-ea"/>
                <a:cs typeface="+mn-cs"/>
              </a:rPr>
              <a:t>th</a:t>
            </a:r>
            <a:r>
              <a:rPr lang="fr-FR" sz="1800" dirty="0" smtClean="0">
                <a:ea typeface="+mn-ea"/>
                <a:cs typeface="+mn-cs"/>
              </a:rPr>
              <a:t> January 2018</a:t>
            </a:r>
            <a:endParaRPr lang="fr-FR" sz="1800" dirty="0">
              <a:ea typeface="+mn-ea"/>
              <a:cs typeface="+mn-cs"/>
            </a:endParaRPr>
          </a:p>
        </p:txBody>
      </p:sp>
      <p:pic>
        <p:nvPicPr>
          <p:cNvPr id="14339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316865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934" y="4926585"/>
            <a:ext cx="1676400" cy="166894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7401" y="4858851"/>
            <a:ext cx="2887962" cy="1668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Content Placeholder 2"/>
          <p:cNvSpPr>
            <a:spLocks noGrp="1"/>
          </p:cNvSpPr>
          <p:nvPr>
            <p:ph idx="1"/>
          </p:nvPr>
        </p:nvSpPr>
        <p:spPr>
          <a:xfrm>
            <a:off x="457200" y="8509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</a:rPr>
              <a:t>Results of the first optimization : pole width = 60 mm and shims = 10mm</a:t>
            </a:r>
          </a:p>
        </p:txBody>
      </p:sp>
      <p:sp>
        <p:nvSpPr>
          <p:cNvPr id="27650" name="Title 1"/>
          <p:cNvSpPr txBox="1">
            <a:spLocks/>
          </p:cNvSpPr>
          <p:nvPr/>
        </p:nvSpPr>
        <p:spPr bwMode="auto">
          <a:xfrm>
            <a:off x="1864784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V3 for R = 1192 mm</a:t>
            </a:r>
          </a:p>
        </p:txBody>
      </p:sp>
      <p:sp>
        <p:nvSpPr>
          <p:cNvPr id="27651" name="TextBox 4"/>
          <p:cNvSpPr txBox="1">
            <a:spLocks noChangeArrowheads="1"/>
          </p:cNvSpPr>
          <p:nvPr/>
        </p:nvSpPr>
        <p:spPr bwMode="auto">
          <a:xfrm>
            <a:off x="270933" y="5173185"/>
            <a:ext cx="8767233" cy="92333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Results show a low field homogeneity with a value of vertical field at the center for 455 MeV </a:t>
            </a:r>
            <a:r>
              <a:rPr lang="en-US" sz="1800" dirty="0" smtClean="0"/>
              <a:t>lower than expected with this model </a:t>
            </a:r>
          </a:p>
          <a:p>
            <a:pPr eaLnBrk="1" hangingPunct="1"/>
            <a:r>
              <a:rPr lang="en-US" sz="1800" dirty="0" smtClean="0">
                <a:solidFill>
                  <a:srgbClr val="000000"/>
                </a:solidFill>
              </a:rPr>
              <a:t>=</a:t>
            </a:r>
            <a:r>
              <a:rPr lang="en-US" sz="1800" dirty="0">
                <a:solidFill>
                  <a:srgbClr val="000000"/>
                </a:solidFill>
              </a:rPr>
              <a:t>&gt; Need to go ahead </a:t>
            </a:r>
            <a:r>
              <a:rPr lang="en-US" sz="1800" dirty="0" smtClean="0">
                <a:solidFill>
                  <a:srgbClr val="000000"/>
                </a:solidFill>
              </a:rPr>
              <a:t>field homogeneity optimization BUT </a:t>
            </a:r>
            <a:r>
              <a:rPr lang="en-US" sz="1800" dirty="0">
                <a:solidFill>
                  <a:srgbClr val="FF0000"/>
                </a:solidFill>
              </a:rPr>
              <a:t>feasibility of design is </a:t>
            </a:r>
            <a:r>
              <a:rPr lang="en-US" sz="1800" dirty="0" smtClean="0">
                <a:solidFill>
                  <a:srgbClr val="FF0000"/>
                </a:solidFill>
              </a:rPr>
              <a:t>done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7652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59002"/>
            <a:ext cx="3953313" cy="2167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081" y="1281640"/>
            <a:ext cx="5375019" cy="336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10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Content Placeholder 2"/>
          <p:cNvSpPr>
            <a:spLocks noGrp="1"/>
          </p:cNvSpPr>
          <p:nvPr>
            <p:ph idx="1"/>
          </p:nvPr>
        </p:nvSpPr>
        <p:spPr>
          <a:xfrm>
            <a:off x="196850" y="833967"/>
            <a:ext cx="8788400" cy="4525963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</a:rPr>
              <a:t>Simulation results with 4 thickness of shims to obtain a field  homogeneity of 5.10</a:t>
            </a:r>
            <a:r>
              <a:rPr lang="en-US" sz="2000" baseline="30000" dirty="0">
                <a:latin typeface="Calibri" charset="0"/>
              </a:rPr>
              <a:t>-4 </a:t>
            </a:r>
            <a:r>
              <a:rPr lang="en-US" sz="2000" dirty="0">
                <a:latin typeface="Calibri" charset="0"/>
              </a:rPr>
              <a:t>expected</a:t>
            </a:r>
          </a:p>
        </p:txBody>
      </p:sp>
      <p:sp>
        <p:nvSpPr>
          <p:cNvPr id="28674" name="Title 1"/>
          <p:cNvSpPr txBox="1">
            <a:spLocks/>
          </p:cNvSpPr>
          <p:nvPr/>
        </p:nvSpPr>
        <p:spPr bwMode="auto">
          <a:xfrm>
            <a:off x="654050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Homogeneity study</a:t>
            </a:r>
          </a:p>
        </p:txBody>
      </p:sp>
      <p:pic>
        <p:nvPicPr>
          <p:cNvPr id="28675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0" y="1657209"/>
            <a:ext cx="3443623" cy="252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TextBox 1"/>
          <p:cNvSpPr txBox="1">
            <a:spLocks noChangeArrowheads="1"/>
          </p:cNvSpPr>
          <p:nvPr/>
        </p:nvSpPr>
        <p:spPr bwMode="auto">
          <a:xfrm>
            <a:off x="654050" y="5604934"/>
            <a:ext cx="7907337" cy="64633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T</a:t>
            </a:r>
            <a:r>
              <a:rPr lang="en-US" sz="1800" dirty="0" smtClean="0">
                <a:solidFill>
                  <a:srgbClr val="FF0000"/>
                </a:solidFill>
              </a:rPr>
              <a:t>he </a:t>
            </a:r>
            <a:r>
              <a:rPr lang="en-US" sz="1800" dirty="0">
                <a:solidFill>
                  <a:srgbClr val="FF0000"/>
                </a:solidFill>
              </a:rPr>
              <a:t>field homogeneity with </a:t>
            </a:r>
            <a:r>
              <a:rPr lang="en-US" sz="1800" dirty="0" smtClean="0">
                <a:solidFill>
                  <a:srgbClr val="FF0000"/>
                </a:solidFill>
              </a:rPr>
              <a:t>the optimized shim </a:t>
            </a:r>
            <a:r>
              <a:rPr lang="en-US" sz="1800" dirty="0">
                <a:solidFill>
                  <a:srgbClr val="FF0000"/>
                </a:solidFill>
              </a:rPr>
              <a:t>is </a:t>
            </a:r>
            <a:r>
              <a:rPr lang="en-US" sz="1800" dirty="0" smtClean="0">
                <a:solidFill>
                  <a:srgbClr val="FF0000"/>
                </a:solidFill>
              </a:rPr>
              <a:t>8.8 </a:t>
            </a:r>
            <a:r>
              <a:rPr lang="en-US" sz="1800" dirty="0">
                <a:solidFill>
                  <a:srgbClr val="FF0000"/>
                </a:solidFill>
              </a:rPr>
              <a:t>10</a:t>
            </a:r>
            <a:r>
              <a:rPr lang="en-US" sz="1800" baseline="30000" dirty="0" smtClean="0">
                <a:solidFill>
                  <a:srgbClr val="FF0000"/>
                </a:solidFill>
              </a:rPr>
              <a:t>-5 </a:t>
            </a:r>
            <a:r>
              <a:rPr lang="en-US" sz="1800" dirty="0">
                <a:solidFill>
                  <a:srgbClr val="FF0000"/>
                </a:solidFill>
              </a:rPr>
              <a:t>at </a:t>
            </a:r>
            <a:r>
              <a:rPr lang="en-US" sz="1800" dirty="0" smtClean="0">
                <a:solidFill>
                  <a:srgbClr val="FF0000"/>
                </a:solidFill>
              </a:rPr>
              <a:t>± 20 mm (GFR), better than expected (5 10</a:t>
            </a:r>
            <a:r>
              <a:rPr lang="en-US" sz="1800" baseline="30000" dirty="0" smtClean="0">
                <a:solidFill>
                  <a:srgbClr val="FF0000"/>
                </a:solidFill>
              </a:rPr>
              <a:t>-4</a:t>
            </a:r>
            <a:r>
              <a:rPr lang="en-US" sz="1800" dirty="0" smtClean="0">
                <a:solidFill>
                  <a:srgbClr val="FF0000"/>
                </a:solidFill>
              </a:rPr>
              <a:t>).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6733" y="1961921"/>
            <a:ext cx="5523591" cy="31350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/>
          <p:cNvSpPr txBox="1"/>
          <p:nvPr/>
        </p:nvSpPr>
        <p:spPr>
          <a:xfrm>
            <a:off x="313267" y="4292600"/>
            <a:ext cx="29887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smtClean="0">
                <a:solidFill>
                  <a:srgbClr val="000000"/>
                </a:solidFill>
              </a:rPr>
              <a:t>=&gt; Thickness </a:t>
            </a:r>
            <a:r>
              <a:rPr lang="en-US" sz="1800" dirty="0" smtClean="0">
                <a:solidFill>
                  <a:srgbClr val="000000"/>
                </a:solidFill>
              </a:rPr>
              <a:t>of 0.888mm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11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"/>
          <p:cNvSpPr>
            <a:spLocks noGrp="1"/>
          </p:cNvSpPr>
          <p:nvPr>
            <p:ph idx="1"/>
          </p:nvPr>
        </p:nvSpPr>
        <p:spPr>
          <a:xfrm>
            <a:off x="368300" y="849049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err="1">
                <a:latin typeface="Calibri" charset="0"/>
              </a:rPr>
              <a:t>Int</a:t>
            </a:r>
            <a:r>
              <a:rPr lang="en-US" sz="2000" dirty="0">
                <a:latin typeface="Calibri" charset="0"/>
              </a:rPr>
              <a:t> By (x) and </a:t>
            </a:r>
            <a:r>
              <a:rPr lang="en-US" sz="2000" dirty="0" err="1">
                <a:latin typeface="Calibri" charset="0"/>
              </a:rPr>
              <a:t>Lmag</a:t>
            </a:r>
            <a:r>
              <a:rPr lang="en-US" sz="2000" dirty="0">
                <a:latin typeface="Calibri" charset="0"/>
              </a:rPr>
              <a:t> (x) at 455 MeV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111250" y="66675"/>
            <a:ext cx="8032750" cy="688975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31859C"/>
                </a:solidFill>
                <a:latin typeface="Arial Unicode MS" charset="0"/>
                <a:ea typeface="MS PGothic" charset="0"/>
              </a:rPr>
              <a:t>Preliminary design V3 for R = 1192 mm optimized with shims</a:t>
            </a:r>
            <a:endParaRPr lang="en-GB" sz="3200" dirty="0">
              <a:solidFill>
                <a:srgbClr val="31859C"/>
              </a:solidFill>
              <a:latin typeface="Arial Unicode MS" charset="0"/>
              <a:ea typeface="MS PGothic" charset="0"/>
            </a:endParaRPr>
          </a:p>
        </p:txBody>
      </p:sp>
      <p:pic>
        <p:nvPicPr>
          <p:cNvPr id="29699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5" t="3742" b="2023"/>
          <a:stretch/>
        </p:blipFill>
        <p:spPr bwMode="auto">
          <a:xfrm>
            <a:off x="4324350" y="1485900"/>
            <a:ext cx="4730750" cy="2101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265" y="4181814"/>
            <a:ext cx="3973935" cy="26761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00" y="1309686"/>
            <a:ext cx="3727450" cy="2872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06901" y="4699000"/>
            <a:ext cx="4648200" cy="120032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Magnetic length is 51 mm longer than mechanical length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=&gt; Need to optimize a chamfer at the entrance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/exit for matching </a:t>
            </a:r>
            <a:r>
              <a:rPr lang="en-US" dirty="0" err="1" smtClean="0">
                <a:solidFill>
                  <a:srgbClr val="FF0000"/>
                </a:solidFill>
              </a:rPr>
              <a:t>Lmag</a:t>
            </a:r>
            <a:r>
              <a:rPr lang="en-US" dirty="0" smtClean="0">
                <a:solidFill>
                  <a:srgbClr val="FF0000"/>
                </a:solidFill>
              </a:rPr>
              <a:t> with </a:t>
            </a:r>
            <a:r>
              <a:rPr lang="en-US" smtClean="0">
                <a:solidFill>
                  <a:srgbClr val="FF0000"/>
                </a:solidFill>
              </a:rPr>
              <a:t>Lmec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12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 bwMode="auto">
          <a:xfrm>
            <a:off x="654050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Magnetic length study </a:t>
            </a:r>
            <a:endParaRPr lang="en-GB" sz="2200" dirty="0">
              <a:solidFill>
                <a:srgbClr val="31859C"/>
              </a:solidFill>
              <a:latin typeface="Arial Unicode MS" charset="0"/>
              <a:ea typeface="MS PGothic" charset="0"/>
              <a:cs typeface="MS PGothic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434" y="1126067"/>
            <a:ext cx="4442660" cy="2679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28" y="3941233"/>
            <a:ext cx="4620906" cy="28137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995332" y="4351867"/>
            <a:ext cx="3953935" cy="120032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With a chamfer of 45 mm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Magnetic length = mechanical length along the central trajectory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=&gt; 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model optimized for long radius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13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11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345" y="1477433"/>
            <a:ext cx="3408548" cy="1882001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08000" y="2531533"/>
            <a:ext cx="1397000" cy="364067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76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 txBox="1">
            <a:spLocks/>
          </p:cNvSpPr>
          <p:nvPr/>
        </p:nvSpPr>
        <p:spPr bwMode="auto">
          <a:xfrm>
            <a:off x="654050" y="0"/>
            <a:ext cx="803275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</a:t>
            </a:r>
            <a:r>
              <a:rPr lang="en-GB" sz="2200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reliminary </a:t>
            </a:r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design </a:t>
            </a:r>
            <a:r>
              <a:rPr lang="en-GB" sz="2200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for R </a:t>
            </a:r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= 596 </a:t>
            </a:r>
            <a:r>
              <a:rPr lang="en-GB" sz="2200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mm</a:t>
            </a:r>
            <a:endParaRPr lang="en-GB" sz="2200" dirty="0">
              <a:solidFill>
                <a:srgbClr val="31859C"/>
              </a:solidFill>
              <a:latin typeface="Arial Unicode MS" charset="0"/>
              <a:ea typeface="MS PGothic" charset="0"/>
              <a:cs typeface="MS PGothic" charset="0"/>
            </a:endParaRPr>
          </a:p>
        </p:txBody>
      </p:sp>
      <p:pic>
        <p:nvPicPr>
          <p:cNvPr id="31748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93" t="9923" r="31021" b="13232"/>
          <a:stretch>
            <a:fillRect/>
          </a:stretch>
        </p:blipFill>
        <p:spPr bwMode="auto">
          <a:xfrm>
            <a:off x="313267" y="1297517"/>
            <a:ext cx="3467100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14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8" y="3733799"/>
            <a:ext cx="4493766" cy="30585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6467" y="1720850"/>
            <a:ext cx="4910666" cy="29056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85266" y="4969934"/>
            <a:ext cx="3953935" cy="1200329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With a chamfer of 51.1 mm :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Magnetic length = mechanical length along the central trajectory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=&gt; 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model optimized for short radius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801" y="863600"/>
            <a:ext cx="8796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Unicode MS" charset="0"/>
                <a:ea typeface="MS PGothic" charset="0"/>
                <a:cs typeface="MS PGothic" charset="0"/>
              </a:rPr>
              <a:t>Same way of design for </a:t>
            </a:r>
            <a:r>
              <a:rPr lang="en-GB" dirty="0">
                <a:latin typeface="Arial Unicode MS" charset="0"/>
                <a:ea typeface="MS PGothic" charset="0"/>
                <a:cs typeface="MS PGothic" charset="0"/>
              </a:rPr>
              <a:t>R=1192 </a:t>
            </a:r>
            <a:r>
              <a:rPr lang="en-GB" dirty="0" smtClean="0">
                <a:latin typeface="Arial Unicode MS" charset="0"/>
                <a:ea typeface="MS PGothic" charset="0"/>
                <a:cs typeface="MS PGothic" charset="0"/>
              </a:rPr>
              <a:t>mm-V3 model.</a:t>
            </a:r>
          </a:p>
          <a:p>
            <a:r>
              <a:rPr lang="en-GB" dirty="0" smtClean="0">
                <a:latin typeface="Arial Unicode MS" charset="0"/>
                <a:ea typeface="MS PGothic" charset="0"/>
                <a:cs typeface="MS PGothic" charset="0"/>
              </a:rPr>
              <a:t>Use of shims optimized for 455MeV (0.88 mm) and studies to optimize chamfer </a:t>
            </a:r>
            <a:endParaRPr lang="en-US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330200" y="1270000"/>
            <a:ext cx="8686800" cy="1981200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b="1" dirty="0">
                <a:latin typeface="Calibri" charset="0"/>
              </a:rPr>
              <a:t>Feasibility is done for </a:t>
            </a:r>
            <a:r>
              <a:rPr lang="en-US" sz="2000" b="1" dirty="0" smtClean="0">
                <a:latin typeface="Calibri" charset="0"/>
              </a:rPr>
              <a:t>short and long radius with the same structure : 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charset="0"/>
              </a:rPr>
              <a:t>Diminution of </a:t>
            </a:r>
            <a:r>
              <a:rPr lang="en-US" sz="1600" dirty="0" smtClean="0">
                <a:latin typeface="Calibri" charset="0"/>
              </a:rPr>
              <a:t>cost, specially if laminated dipole used</a:t>
            </a:r>
            <a:endParaRPr lang="en-US" sz="1600" b="1" dirty="0" smtClean="0">
              <a:latin typeface="Calibri" charset="0"/>
            </a:endParaRPr>
          </a:p>
          <a:p>
            <a:pPr eaLnBrk="1" hangingPunct="1">
              <a:defRPr/>
            </a:pPr>
            <a:r>
              <a:rPr lang="en-US" sz="2000" b="1" dirty="0" smtClean="0">
                <a:latin typeface="Calibri" charset="0"/>
              </a:rPr>
              <a:t>Optimization of short and long radius is done for the arc 3 and 6 : </a:t>
            </a:r>
          </a:p>
          <a:p>
            <a:pPr lvl="1" eaLnBrk="1" hangingPunct="1">
              <a:defRPr/>
            </a:pPr>
            <a:r>
              <a:rPr lang="en-US" sz="1600" dirty="0" smtClean="0">
                <a:latin typeface="Calibri" charset="0"/>
              </a:rPr>
              <a:t>Magnetic field value of 1.26 T</a:t>
            </a:r>
          </a:p>
          <a:p>
            <a:pPr lvl="1" eaLnBrk="1" hangingPunct="1">
              <a:defRPr/>
            </a:pPr>
            <a:r>
              <a:rPr lang="en-US" sz="1600" dirty="0" smtClean="0">
                <a:latin typeface="Calibri" charset="0"/>
              </a:rPr>
              <a:t>By Homogeneity of 8.8 10</a:t>
            </a:r>
            <a:r>
              <a:rPr lang="en-US" sz="1600" baseline="30000" dirty="0" smtClean="0">
                <a:latin typeface="Calibri" charset="0"/>
              </a:rPr>
              <a:t>-4</a:t>
            </a:r>
          </a:p>
          <a:p>
            <a:pPr lvl="1" eaLnBrk="1" hangingPunct="1">
              <a:defRPr/>
            </a:pPr>
            <a:r>
              <a:rPr lang="en-US" sz="1600" dirty="0" smtClean="0">
                <a:latin typeface="Calibri" charset="0"/>
              </a:rPr>
              <a:t>Magnetic length = Mechanical length</a:t>
            </a:r>
          </a:p>
          <a:p>
            <a:pPr eaLnBrk="1" hangingPunct="1">
              <a:defRPr/>
            </a:pPr>
            <a:r>
              <a:rPr lang="en-US" sz="2000" b="1" dirty="0" smtClean="0">
                <a:latin typeface="Calibri" charset="0"/>
              </a:rPr>
              <a:t>First results about homogeneity showed that shims have to be optimized to keep an homogeneity lower than 5 10</a:t>
            </a:r>
            <a:r>
              <a:rPr lang="en-US" sz="2000" b="1" baseline="30000" dirty="0" smtClean="0">
                <a:latin typeface="Calibri" charset="0"/>
              </a:rPr>
              <a:t>-4</a:t>
            </a:r>
            <a:r>
              <a:rPr lang="en-US" sz="2000" b="1" dirty="0">
                <a:latin typeface="Calibri" charset="0"/>
              </a:rPr>
              <a:t> </a:t>
            </a:r>
            <a:r>
              <a:rPr lang="en-US" sz="2000" b="1" dirty="0" smtClean="0">
                <a:latin typeface="Calibri" charset="0"/>
              </a:rPr>
              <a:t>for all energies.</a:t>
            </a:r>
            <a:endParaRPr lang="en-US" sz="2000" b="1" dirty="0">
              <a:latin typeface="Calibri" charset="0"/>
            </a:endParaRPr>
          </a:p>
          <a:p>
            <a:pPr lvl="1" eaLnBrk="1" hangingPunct="1">
              <a:defRPr/>
            </a:pPr>
            <a:r>
              <a:rPr lang="en-US" sz="1600" dirty="0" smtClean="0">
                <a:latin typeface="Calibri" charset="0"/>
              </a:rPr>
              <a:t>Optimization </a:t>
            </a:r>
            <a:r>
              <a:rPr lang="en-US" sz="1600" dirty="0">
                <a:latin typeface="Calibri" charset="0"/>
              </a:rPr>
              <a:t>of shims has to be go </a:t>
            </a:r>
            <a:r>
              <a:rPr lang="en-US" sz="1600" dirty="0" smtClean="0">
                <a:latin typeface="Calibri" charset="0"/>
              </a:rPr>
              <a:t>ahead. </a:t>
            </a:r>
            <a:r>
              <a:rPr lang="en-US" sz="1600" dirty="0">
                <a:latin typeface="Calibri" charset="0"/>
              </a:rPr>
              <a:t>W</a:t>
            </a:r>
            <a:r>
              <a:rPr lang="en-US" sz="1600" dirty="0" smtClean="0">
                <a:latin typeface="Calibri" charset="0"/>
              </a:rPr>
              <a:t>e </a:t>
            </a:r>
            <a:r>
              <a:rPr lang="en-US" sz="1600" dirty="0">
                <a:latin typeface="Calibri" charset="0"/>
              </a:rPr>
              <a:t>propose to optimize the width of the pole to increase the height of </a:t>
            </a:r>
            <a:r>
              <a:rPr lang="en-US" sz="1600" dirty="0" smtClean="0">
                <a:latin typeface="Calibri" charset="0"/>
              </a:rPr>
              <a:t>shims and then to optimize shims for keeping the same for all arcs.</a:t>
            </a:r>
          </a:p>
          <a:p>
            <a:pPr eaLnBrk="1" hangingPunct="1">
              <a:defRPr/>
            </a:pPr>
            <a:r>
              <a:rPr lang="en-US" sz="2000" b="1" dirty="0" smtClean="0">
                <a:latin typeface="Calibri" charset="0"/>
              </a:rPr>
              <a:t>Design </a:t>
            </a:r>
            <a:r>
              <a:rPr lang="en-US" sz="2000" b="1" dirty="0">
                <a:latin typeface="Calibri" charset="0"/>
              </a:rPr>
              <a:t>of the </a:t>
            </a:r>
            <a:r>
              <a:rPr lang="en-US" sz="2000" b="1" dirty="0" smtClean="0">
                <a:latin typeface="Calibri" charset="0"/>
              </a:rPr>
              <a:t>coil has to be done.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en-US" sz="2000" dirty="0" smtClean="0">
              <a:latin typeface="Calibri" charset="0"/>
            </a:endParaRPr>
          </a:p>
          <a:p>
            <a:pPr eaLnBrk="1" hangingPunct="1">
              <a:defRPr/>
            </a:pPr>
            <a:endParaRPr lang="en-US" sz="2000" dirty="0">
              <a:latin typeface="Calibri" charset="0"/>
            </a:endParaRPr>
          </a:p>
        </p:txBody>
      </p:sp>
      <p:sp>
        <p:nvSpPr>
          <p:cNvPr id="32770" name="Title 1"/>
          <p:cNvSpPr txBox="1">
            <a:spLocks/>
          </p:cNvSpPr>
          <p:nvPr/>
        </p:nvSpPr>
        <p:spPr bwMode="auto">
          <a:xfrm>
            <a:off x="1856317" y="2117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b="1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Conclusion </a:t>
            </a:r>
            <a:r>
              <a:rPr lang="en-GB" sz="2200" b="1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for </a:t>
            </a:r>
            <a:r>
              <a:rPr lang="en-GB" sz="2200" b="1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arc bending </a:t>
            </a:r>
            <a:r>
              <a:rPr lang="en-GB" sz="2200" b="1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magnets</a:t>
            </a:r>
            <a:endParaRPr lang="en-GB" sz="2200" b="1" dirty="0">
              <a:solidFill>
                <a:srgbClr val="31859C"/>
              </a:solidFill>
              <a:latin typeface="Arial Unicode MS" charset="0"/>
              <a:ea typeface="MS PGothic" charset="0"/>
              <a:cs typeface="MS PGothic" charset="0"/>
            </a:endParaRPr>
          </a:p>
        </p:txBody>
      </p:sp>
      <p:sp>
        <p:nvSpPr>
          <p:cNvPr id="4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15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7313" y="946150"/>
          <a:ext cx="3611562" cy="213678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05781"/>
                <a:gridCol w="1805781"/>
              </a:tblGrid>
              <a:tr h="308158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Features of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aseline="0" noProof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quadrupoles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magnets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  <a:tr h="304769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Quantity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114 + 1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(pre-</a:t>
                      </a:r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serie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</a:tr>
              <a:tr h="304769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Magnetic 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length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100 - 200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</a:tr>
              <a:tr h="3047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Main gradient G</a:t>
                      </a:r>
                      <a:r>
                        <a:rPr lang="en-US" sz="1400" baseline="-250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30T/m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</a:tr>
              <a:tr h="3047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Gap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</a:tr>
              <a:tr h="304769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Good field region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+/- 20mm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</a:tr>
              <a:tr h="304769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Beam energy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From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50 to 400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MeV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18" marR="91418" marT="45706" marB="45706" anchor="ctr"/>
                </a:tc>
              </a:tr>
            </a:tbl>
          </a:graphicData>
        </a:graphic>
      </p:graphicFrame>
      <p:pic>
        <p:nvPicPr>
          <p:cNvPr id="3381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11" t="5997" r="9946" b="51820"/>
          <a:stretch>
            <a:fillRect/>
          </a:stretch>
        </p:blipFill>
        <p:spPr bwMode="auto">
          <a:xfrm>
            <a:off x="4330700" y="755650"/>
            <a:ext cx="2825750" cy="254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057400" y="0"/>
            <a:ext cx="7086600" cy="688975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err="1" smtClean="0">
                <a:solidFill>
                  <a:srgbClr val="31859C"/>
                </a:solidFill>
                <a:latin typeface="Arial Unicode MS" charset="0"/>
                <a:ea typeface="MS PGothic" charset="0"/>
              </a:rPr>
              <a:t>Quadrupoles</a:t>
            </a:r>
            <a:r>
              <a:rPr lang="en-GB" sz="3200" dirty="0" smtClean="0">
                <a:solidFill>
                  <a:srgbClr val="31859C"/>
                </a:solidFill>
                <a:latin typeface="Arial Unicode MS" charset="0"/>
                <a:ea typeface="MS PGothic" charset="0"/>
              </a:rPr>
              <a:t> of arc : features and requirements</a:t>
            </a:r>
            <a:endParaRPr lang="en-GB" sz="3200" dirty="0">
              <a:solidFill>
                <a:srgbClr val="31859C"/>
              </a:solidFill>
              <a:latin typeface="Arial Unicode MS" charset="0"/>
              <a:ea typeface="MS PGothic" charset="0"/>
            </a:endParaRPr>
          </a:p>
        </p:txBody>
      </p:sp>
      <p:pic>
        <p:nvPicPr>
          <p:cNvPr id="3381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3302000"/>
            <a:ext cx="8234363" cy="353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424DDD-F841-2A4A-8254-4172A7370DA0}" type="slidenum">
              <a:rPr lang="fr-FR"/>
              <a:pPr>
                <a:defRPr/>
              </a:pPr>
              <a:t>16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317500" y="10922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</a:rPr>
              <a:t>3D Results with </a:t>
            </a:r>
            <a:r>
              <a:rPr lang="en-US" sz="2000" dirty="0">
                <a:latin typeface="Calibri" charset="0"/>
              </a:rPr>
              <a:t>straight coil</a:t>
            </a:r>
          </a:p>
          <a:p>
            <a:pPr eaLnBrk="1" hangingPunct="1"/>
            <a:endParaRPr lang="en-US" sz="2000" dirty="0">
              <a:latin typeface="Calibri" charset="0"/>
            </a:endParaRPr>
          </a:p>
        </p:txBody>
      </p:sp>
      <p:sp>
        <p:nvSpPr>
          <p:cNvPr id="35842" name="Title 1"/>
          <p:cNvSpPr txBox="1">
            <a:spLocks/>
          </p:cNvSpPr>
          <p:nvPr/>
        </p:nvSpPr>
        <p:spPr bwMode="auto">
          <a:xfrm>
            <a:off x="1881717" y="2117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V1 L = 150 mm</a:t>
            </a:r>
          </a:p>
        </p:txBody>
      </p:sp>
      <p:pic>
        <p:nvPicPr>
          <p:cNvPr id="35843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5340" y="2006316"/>
            <a:ext cx="4674210" cy="33022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2411129"/>
            <a:ext cx="4340225" cy="26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17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244476" y="5504857"/>
            <a:ext cx="8653992" cy="92333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>
                <a:solidFill>
                  <a:srgbClr val="FF0000"/>
                </a:solidFill>
              </a:rPr>
              <a:t>Integrated gradient is 4.81 T. </a:t>
            </a:r>
            <a:endParaRPr lang="en-US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As </a:t>
            </a:r>
            <a:r>
              <a:rPr lang="en-US" dirty="0">
                <a:solidFill>
                  <a:srgbClr val="FF0000"/>
                </a:solidFill>
              </a:rPr>
              <a:t>the gradient is 29.92 </a:t>
            </a:r>
            <a:r>
              <a:rPr lang="en-US" dirty="0" err="1">
                <a:solidFill>
                  <a:srgbClr val="FF0000"/>
                </a:solidFill>
              </a:rPr>
              <a:t>T.m</a:t>
            </a:r>
            <a:r>
              <a:rPr lang="en-US" dirty="0">
                <a:solidFill>
                  <a:srgbClr val="FF0000"/>
                </a:solidFill>
              </a:rPr>
              <a:t> then the magnetic length is 161 mm.</a:t>
            </a:r>
          </a:p>
          <a:p>
            <a:pPr eaLnBrk="1" hangingPunct="1"/>
            <a:r>
              <a:rPr lang="en-US" dirty="0">
                <a:solidFill>
                  <a:srgbClr val="FF0000"/>
                </a:solidFill>
              </a:rPr>
              <a:t>=&gt; Need to optimize magnetic length of </a:t>
            </a:r>
            <a:r>
              <a:rPr lang="en-US" dirty="0" err="1">
                <a:solidFill>
                  <a:srgbClr val="FF0000"/>
                </a:solidFill>
              </a:rPr>
              <a:t>quadrupoles</a:t>
            </a:r>
            <a:r>
              <a:rPr lang="en-US" dirty="0">
                <a:solidFill>
                  <a:srgbClr val="FF0000"/>
                </a:solidFill>
              </a:rPr>
              <a:t>   </a:t>
            </a:r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ontent Placeholder 2"/>
          <p:cNvSpPr>
            <a:spLocks noGrp="1"/>
          </p:cNvSpPr>
          <p:nvPr>
            <p:ph idx="1"/>
          </p:nvPr>
        </p:nvSpPr>
        <p:spPr>
          <a:xfrm>
            <a:off x="317500" y="75565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</a:rPr>
              <a:t>Harmonic analysis @ </a:t>
            </a:r>
            <a:r>
              <a:rPr lang="en-US" sz="2000" dirty="0" smtClean="0">
                <a:latin typeface="Calibri" charset="0"/>
              </a:rPr>
              <a:t>R = 13mm (2/3 of GFR). </a:t>
            </a:r>
            <a:r>
              <a:rPr lang="en-US" sz="2000" dirty="0" err="1">
                <a:latin typeface="Calibri" charset="0"/>
              </a:rPr>
              <a:t>Multipoles</a:t>
            </a:r>
            <a:r>
              <a:rPr lang="en-US" sz="2000" dirty="0">
                <a:latin typeface="Calibri" charset="0"/>
              </a:rPr>
              <a:t> are given in 10</a:t>
            </a:r>
            <a:r>
              <a:rPr lang="en-US" sz="2000" baseline="30000" dirty="0">
                <a:latin typeface="Calibri" charset="0"/>
              </a:rPr>
              <a:t>-4 </a:t>
            </a:r>
            <a:r>
              <a:rPr lang="en-US" sz="2000" dirty="0">
                <a:latin typeface="Calibri" charset="0"/>
              </a:rPr>
              <a:t>and normalized by b</a:t>
            </a:r>
            <a:r>
              <a:rPr lang="en-US" sz="2000" baseline="-25000" dirty="0">
                <a:latin typeface="Calibri" charset="0"/>
              </a:rPr>
              <a:t>2</a:t>
            </a:r>
            <a:r>
              <a:rPr lang="en-US" sz="2000" dirty="0">
                <a:latin typeface="Calibri" charset="0"/>
              </a:rPr>
              <a:t>.</a:t>
            </a:r>
          </a:p>
          <a:p>
            <a:pPr eaLnBrk="1" hangingPunct="1"/>
            <a:endParaRPr lang="en-US" sz="2000" dirty="0">
              <a:latin typeface="Calibri" charset="0"/>
            </a:endParaRPr>
          </a:p>
        </p:txBody>
      </p:sp>
      <p:sp>
        <p:nvSpPr>
          <p:cNvPr id="37890" name="Title 1"/>
          <p:cNvSpPr txBox="1">
            <a:spLocks/>
          </p:cNvSpPr>
          <p:nvPr/>
        </p:nvSpPr>
        <p:spPr bwMode="auto">
          <a:xfrm>
            <a:off x="654050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V1 L = 150 mm</a:t>
            </a:r>
          </a:p>
        </p:txBody>
      </p:sp>
      <p:sp>
        <p:nvSpPr>
          <p:cNvPr id="37892" name="TextBox 1"/>
          <p:cNvSpPr txBox="1">
            <a:spLocks noChangeArrowheads="1"/>
          </p:cNvSpPr>
          <p:nvPr/>
        </p:nvSpPr>
        <p:spPr bwMode="auto">
          <a:xfrm>
            <a:off x="95250" y="4917546"/>
            <a:ext cx="8688609" cy="64633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 smtClean="0">
                <a:solidFill>
                  <a:srgbClr val="FF0000"/>
                </a:solidFill>
              </a:rPr>
              <a:t>Sextupolar</a:t>
            </a:r>
            <a:r>
              <a:rPr lang="en-US" sz="1800" dirty="0" smtClean="0">
                <a:solidFill>
                  <a:srgbClr val="FF0000"/>
                </a:solidFill>
              </a:rPr>
              <a:t> component is too high =&gt; Need to tune the chamfer at the entrance of the pole</a:t>
            </a:r>
            <a:endParaRPr lang="en-US" sz="1800" dirty="0">
              <a:solidFill>
                <a:srgbClr val="FF0000"/>
              </a:solidFill>
            </a:endParaRPr>
          </a:p>
          <a:p>
            <a:pPr eaLnBrk="1" hangingPunct="1"/>
            <a:r>
              <a:rPr lang="en-US" sz="1800" dirty="0" smtClean="0">
                <a:solidFill>
                  <a:srgbClr val="FF0000"/>
                </a:solidFill>
              </a:rPr>
              <a:t>Regarding </a:t>
            </a:r>
            <a:r>
              <a:rPr lang="en-US" sz="1800" dirty="0">
                <a:solidFill>
                  <a:srgbClr val="FF0000"/>
                </a:solidFill>
              </a:rPr>
              <a:t>the DG/G curve, we observe that the gradient decreases of 0.4% at +/-20mm</a:t>
            </a:r>
          </a:p>
        </p:txBody>
      </p:sp>
      <p:pic>
        <p:nvPicPr>
          <p:cNvPr id="3789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6175" y="1908175"/>
            <a:ext cx="418782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50" y="1697830"/>
            <a:ext cx="5035550" cy="2763045"/>
          </a:xfrm>
          <a:prstGeom prst="rect">
            <a:avLst/>
          </a:prstGeom>
        </p:spPr>
      </p:pic>
      <p:sp>
        <p:nvSpPr>
          <p:cNvPr id="7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18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Content Placeholder 2"/>
          <p:cNvSpPr>
            <a:spLocks noGrp="1"/>
          </p:cNvSpPr>
          <p:nvPr>
            <p:ph idx="1"/>
          </p:nvPr>
        </p:nvSpPr>
        <p:spPr>
          <a:xfrm>
            <a:off x="249766" y="823913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</a:rPr>
              <a:t>As the iron is saturated, we decided to use the same height of bending magnet for </a:t>
            </a:r>
            <a:r>
              <a:rPr lang="en-US" sz="2000" dirty="0" err="1" smtClean="0">
                <a:latin typeface="Calibri" charset="0"/>
              </a:rPr>
              <a:t>quadrupole</a:t>
            </a:r>
            <a:r>
              <a:rPr lang="en-US" sz="2000" dirty="0" smtClean="0">
                <a:latin typeface="Calibri" charset="0"/>
              </a:rPr>
              <a:t> design (h = 250 mm).</a:t>
            </a:r>
          </a:p>
          <a:p>
            <a:pPr marL="0" indent="0" eaLnBrk="1" hangingPunct="1">
              <a:buNone/>
            </a:pPr>
            <a:endParaRPr lang="en-US" sz="2000" dirty="0">
              <a:latin typeface="Calibri" charset="0"/>
            </a:endParaRPr>
          </a:p>
          <a:p>
            <a:pPr marL="0" indent="0" eaLnBrk="1" hangingPunct="1">
              <a:buNone/>
            </a:pPr>
            <a:endParaRPr lang="en-US" sz="2000" dirty="0">
              <a:latin typeface="Calibri" charset="0"/>
            </a:endParaRPr>
          </a:p>
          <a:p>
            <a:pPr eaLnBrk="1" hangingPunct="1"/>
            <a:endParaRPr lang="en-US" sz="2000" dirty="0">
              <a:latin typeface="Calibri" charset="0"/>
            </a:endParaRPr>
          </a:p>
        </p:txBody>
      </p:sp>
      <p:sp>
        <p:nvSpPr>
          <p:cNvPr id="37890" name="Title 1"/>
          <p:cNvSpPr txBox="1">
            <a:spLocks/>
          </p:cNvSpPr>
          <p:nvPr/>
        </p:nvSpPr>
        <p:spPr bwMode="auto">
          <a:xfrm>
            <a:off x="1729316" y="49734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</a:t>
            </a:r>
            <a:r>
              <a:rPr lang="en-GB" sz="2200" dirty="0" smtClean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V2 </a:t>
            </a:r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L = 150 mm</a:t>
            </a:r>
          </a:p>
        </p:txBody>
      </p:sp>
      <p:sp>
        <p:nvSpPr>
          <p:cNvPr id="37892" name="TextBox 1"/>
          <p:cNvSpPr txBox="1">
            <a:spLocks noChangeArrowheads="1"/>
          </p:cNvSpPr>
          <p:nvPr/>
        </p:nvSpPr>
        <p:spPr bwMode="auto">
          <a:xfrm>
            <a:off x="95250" y="5780683"/>
            <a:ext cx="7905750" cy="92333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Integrated gradient is </a:t>
            </a:r>
            <a:r>
              <a:rPr lang="en-US" sz="1800" dirty="0" smtClean="0">
                <a:solidFill>
                  <a:srgbClr val="FF0000"/>
                </a:solidFill>
              </a:rPr>
              <a:t>32.54 T/m. As the iron is </a:t>
            </a:r>
            <a:r>
              <a:rPr lang="en-US" sz="1800" dirty="0" err="1" smtClean="0">
                <a:solidFill>
                  <a:srgbClr val="FF0000"/>
                </a:solidFill>
              </a:rPr>
              <a:t>desaturated</a:t>
            </a:r>
            <a:r>
              <a:rPr lang="en-US" sz="1800" dirty="0" smtClean="0">
                <a:solidFill>
                  <a:srgbClr val="FF0000"/>
                </a:solidFill>
              </a:rPr>
              <a:t>, the </a:t>
            </a:r>
            <a:r>
              <a:rPr lang="en-US" sz="1800" dirty="0">
                <a:solidFill>
                  <a:srgbClr val="FF0000"/>
                </a:solidFill>
              </a:rPr>
              <a:t>gradient is </a:t>
            </a:r>
            <a:r>
              <a:rPr lang="en-US" sz="1800" dirty="0" smtClean="0">
                <a:solidFill>
                  <a:srgbClr val="FF0000"/>
                </a:solidFill>
              </a:rPr>
              <a:t>higher than the previous model (32.54 </a:t>
            </a:r>
            <a:r>
              <a:rPr lang="en-US" sz="1800" dirty="0" err="1" smtClean="0">
                <a:solidFill>
                  <a:srgbClr val="FF0000"/>
                </a:solidFill>
              </a:rPr>
              <a:t>T.m</a:t>
            </a:r>
            <a:r>
              <a:rPr lang="en-US" sz="1800" dirty="0" smtClean="0">
                <a:solidFill>
                  <a:srgbClr val="FF0000"/>
                </a:solidFill>
              </a:rPr>
              <a:t>)</a:t>
            </a:r>
          </a:p>
          <a:p>
            <a:pPr eaLnBrk="1" hangingPunct="1"/>
            <a:r>
              <a:rPr lang="en-US" sz="1800" dirty="0" smtClean="0">
                <a:solidFill>
                  <a:srgbClr val="FF0000"/>
                </a:solidFill>
              </a:rPr>
              <a:t>=</a:t>
            </a:r>
            <a:r>
              <a:rPr lang="en-US" sz="1800" dirty="0">
                <a:solidFill>
                  <a:srgbClr val="FF0000"/>
                </a:solidFill>
              </a:rPr>
              <a:t>&gt; </a:t>
            </a:r>
            <a:r>
              <a:rPr lang="en-US" sz="1800" dirty="0" smtClean="0">
                <a:solidFill>
                  <a:srgbClr val="FF0000"/>
                </a:solidFill>
              </a:rPr>
              <a:t>Need </a:t>
            </a:r>
            <a:r>
              <a:rPr lang="en-US" sz="1800" dirty="0">
                <a:solidFill>
                  <a:srgbClr val="FF0000"/>
                </a:solidFill>
              </a:rPr>
              <a:t>to </a:t>
            </a:r>
            <a:r>
              <a:rPr lang="en-US" sz="1800" dirty="0" smtClean="0">
                <a:solidFill>
                  <a:srgbClr val="FF0000"/>
                </a:solidFill>
              </a:rPr>
              <a:t>have confirmation about the possibility to use this height. 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2026915"/>
            <a:ext cx="6991350" cy="3032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5163" y="1147229"/>
            <a:ext cx="3409130" cy="2222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3630" y="3379850"/>
            <a:ext cx="3011991" cy="2366965"/>
          </a:xfrm>
          <a:prstGeom prst="rect">
            <a:avLst/>
          </a:prstGeom>
        </p:spPr>
      </p:pic>
      <p:sp>
        <p:nvSpPr>
          <p:cNvPr id="8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19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09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re 1"/>
          <p:cNvSpPr>
            <a:spLocks noGrp="1"/>
          </p:cNvSpPr>
          <p:nvPr>
            <p:ph type="title"/>
          </p:nvPr>
        </p:nvSpPr>
        <p:spPr>
          <a:xfrm>
            <a:off x="457200" y="-224901"/>
            <a:ext cx="8229600" cy="1143001"/>
          </a:xfrm>
        </p:spPr>
        <p:txBody>
          <a:bodyPr/>
          <a:lstStyle/>
          <a:p>
            <a:pPr eaLnBrk="1" hangingPunct="1"/>
            <a:r>
              <a:rPr lang="fr-FR" dirty="0" err="1">
                <a:solidFill>
                  <a:schemeClr val="accent5">
                    <a:lumMod val="75000"/>
                  </a:schemeClr>
                </a:solidFill>
                <a:latin typeface="Calibri" charset="0"/>
              </a:rPr>
              <a:t>Overview</a:t>
            </a:r>
            <a:endParaRPr lang="fr-FR" dirty="0">
              <a:solidFill>
                <a:schemeClr val="accent5">
                  <a:lumMod val="75000"/>
                </a:schemeClr>
              </a:solidFill>
              <a:latin typeface="Calibri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36650"/>
            <a:ext cx="8229600" cy="45259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b="1" dirty="0" err="1" smtClean="0">
                <a:ea typeface="+mn-ea"/>
                <a:cs typeface="+mn-cs"/>
              </a:rPr>
              <a:t>Summary</a:t>
            </a:r>
            <a:r>
              <a:rPr lang="fr-FR" b="1" dirty="0" smtClean="0">
                <a:ea typeface="+mn-ea"/>
                <a:cs typeface="+mn-cs"/>
              </a:rPr>
              <a:t> </a:t>
            </a:r>
            <a:r>
              <a:rPr lang="fr-FR" b="1" dirty="0">
                <a:ea typeface="+mn-ea"/>
                <a:cs typeface="+mn-cs"/>
              </a:rPr>
              <a:t>of </a:t>
            </a:r>
            <a:r>
              <a:rPr lang="fr-FR" b="1" dirty="0" err="1">
                <a:ea typeface="+mn-ea"/>
                <a:cs typeface="+mn-cs"/>
              </a:rPr>
              <a:t>magnet</a:t>
            </a:r>
            <a:r>
              <a:rPr lang="fr-FR" b="1" dirty="0">
                <a:ea typeface="+mn-ea"/>
                <a:cs typeface="+mn-cs"/>
              </a:rPr>
              <a:t> </a:t>
            </a:r>
            <a:r>
              <a:rPr lang="fr-FR" b="1" dirty="0" err="1" smtClean="0">
                <a:ea typeface="+mn-ea"/>
                <a:cs typeface="+mn-cs"/>
              </a:rPr>
              <a:t>inventory</a:t>
            </a:r>
            <a:endParaRPr lang="fr-FR" b="1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fr-FR" b="1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b="1" dirty="0" smtClean="0">
                <a:ea typeface="+mn-ea"/>
                <a:cs typeface="+mn-cs"/>
              </a:rPr>
              <a:t>Arc </a:t>
            </a:r>
            <a:r>
              <a:rPr lang="fr-FR" b="1" dirty="0" err="1" smtClean="0">
                <a:ea typeface="+mn-ea"/>
                <a:cs typeface="+mn-cs"/>
              </a:rPr>
              <a:t>bending</a:t>
            </a:r>
            <a:r>
              <a:rPr lang="fr-FR" b="1" dirty="0" smtClean="0">
                <a:ea typeface="+mn-ea"/>
                <a:cs typeface="+mn-cs"/>
              </a:rPr>
              <a:t> </a:t>
            </a:r>
            <a:r>
              <a:rPr lang="fr-FR" b="1" dirty="0" err="1" smtClean="0">
                <a:ea typeface="+mn-ea"/>
                <a:cs typeface="+mn-cs"/>
              </a:rPr>
              <a:t>magnets</a:t>
            </a:r>
            <a:r>
              <a:rPr lang="fr-FR" b="1" dirty="0" smtClean="0">
                <a:ea typeface="+mn-ea"/>
                <a:cs typeface="+mn-cs"/>
              </a:rPr>
              <a:t> : 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dirty="0" err="1" smtClean="0">
                <a:ea typeface="+mn-ea"/>
              </a:rPr>
              <a:t>Requirements</a:t>
            </a:r>
            <a:r>
              <a:rPr lang="fr-FR" dirty="0" smtClean="0">
                <a:ea typeface="+mn-ea"/>
              </a:rPr>
              <a:t> and </a:t>
            </a:r>
            <a:r>
              <a:rPr lang="fr-FR" dirty="0" err="1" smtClean="0">
                <a:ea typeface="+mn-ea"/>
              </a:rPr>
              <a:t>constraints</a:t>
            </a:r>
            <a:endParaRPr lang="fr-FR" dirty="0" smtClean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dirty="0" smtClean="0">
                <a:ea typeface="+mn-ea"/>
              </a:rPr>
              <a:t>2D </a:t>
            </a:r>
            <a:r>
              <a:rPr lang="fr-FR" dirty="0" err="1" smtClean="0">
                <a:ea typeface="+mn-ea"/>
              </a:rPr>
              <a:t>preliminary</a:t>
            </a:r>
            <a:r>
              <a:rPr lang="fr-FR" dirty="0" smtClean="0">
                <a:ea typeface="+mn-ea"/>
              </a:rPr>
              <a:t> design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dirty="0" smtClean="0">
                <a:ea typeface="+mn-ea"/>
              </a:rPr>
              <a:t>3D </a:t>
            </a:r>
            <a:r>
              <a:rPr lang="fr-FR" dirty="0" err="1" smtClean="0">
                <a:ea typeface="+mn-ea"/>
              </a:rPr>
              <a:t>preliminary</a:t>
            </a:r>
            <a:r>
              <a:rPr lang="fr-FR" dirty="0" smtClean="0">
                <a:ea typeface="+mn-ea"/>
              </a:rPr>
              <a:t> design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endParaRPr lang="fr-F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b="1" dirty="0" err="1">
                <a:ea typeface="+mn-ea"/>
                <a:cs typeface="+mn-cs"/>
              </a:rPr>
              <a:t>Q</a:t>
            </a:r>
            <a:r>
              <a:rPr lang="fr-FR" b="1" dirty="0" err="1" smtClean="0">
                <a:ea typeface="+mn-ea"/>
                <a:cs typeface="+mn-cs"/>
              </a:rPr>
              <a:t>uadrupole</a:t>
            </a:r>
            <a:r>
              <a:rPr lang="fr-FR" b="1" dirty="0" smtClean="0">
                <a:ea typeface="+mn-ea"/>
                <a:cs typeface="+mn-cs"/>
              </a:rPr>
              <a:t> </a:t>
            </a:r>
            <a:r>
              <a:rPr lang="fr-FR" b="1" dirty="0" err="1" smtClean="0">
                <a:ea typeface="+mn-ea"/>
                <a:cs typeface="+mn-cs"/>
              </a:rPr>
              <a:t>magnets</a:t>
            </a:r>
            <a:r>
              <a:rPr lang="fr-FR" b="1" dirty="0" smtClean="0">
                <a:ea typeface="+mn-ea"/>
                <a:cs typeface="+mn-cs"/>
              </a:rPr>
              <a:t> : </a:t>
            </a: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dirty="0" err="1">
                <a:ea typeface="+mn-ea"/>
              </a:rPr>
              <a:t>Requirements</a:t>
            </a:r>
            <a:r>
              <a:rPr lang="fr-FR" dirty="0">
                <a:ea typeface="+mn-ea"/>
              </a:rPr>
              <a:t> and </a:t>
            </a:r>
            <a:r>
              <a:rPr lang="fr-FR" dirty="0" err="1">
                <a:ea typeface="+mn-ea"/>
              </a:rPr>
              <a:t>constraints</a:t>
            </a:r>
            <a:endParaRPr lang="fr-FR" dirty="0">
              <a:ea typeface="+mn-ea"/>
            </a:endParaRPr>
          </a:p>
          <a:p>
            <a:pPr lvl="1" eaLnBrk="1" fontAlgn="auto" hangingPunct="1">
              <a:spcAft>
                <a:spcPts val="0"/>
              </a:spcAft>
              <a:buFont typeface="Arial"/>
              <a:buChar char="–"/>
              <a:defRPr/>
            </a:pPr>
            <a:r>
              <a:rPr lang="fr-FR" dirty="0" smtClean="0">
                <a:ea typeface="+mn-ea"/>
              </a:rPr>
              <a:t>3D </a:t>
            </a:r>
            <a:r>
              <a:rPr lang="fr-FR" dirty="0" err="1">
                <a:ea typeface="+mn-ea"/>
              </a:rPr>
              <a:t>preliminary</a:t>
            </a:r>
            <a:r>
              <a:rPr lang="fr-FR" dirty="0">
                <a:ea typeface="+mn-ea"/>
              </a:rPr>
              <a:t> </a:t>
            </a:r>
            <a:r>
              <a:rPr lang="fr-FR" dirty="0" smtClean="0">
                <a:ea typeface="+mn-ea"/>
              </a:rPr>
              <a:t>design</a:t>
            </a:r>
          </a:p>
          <a:p>
            <a:pPr marL="457200" lvl="1" indent="0" eaLnBrk="1" fontAlgn="auto" hangingPunct="1">
              <a:spcAft>
                <a:spcPts val="0"/>
              </a:spcAft>
              <a:buNone/>
              <a:defRPr/>
            </a:pPr>
            <a:endParaRPr lang="fr-FR" dirty="0" smtClean="0">
              <a:ea typeface="+mn-ea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fr-FR" b="1" dirty="0" smtClean="0">
                <a:ea typeface="+mn-ea"/>
                <a:cs typeface="+mn-cs"/>
              </a:rPr>
              <a:t>Points to </a:t>
            </a:r>
            <a:r>
              <a:rPr lang="fr-FR" b="1" dirty="0" err="1" smtClean="0">
                <a:ea typeface="+mn-ea"/>
                <a:cs typeface="+mn-cs"/>
              </a:rPr>
              <a:t>be</a:t>
            </a:r>
            <a:r>
              <a:rPr lang="fr-FR" b="1" dirty="0" smtClean="0">
                <a:ea typeface="+mn-ea"/>
                <a:cs typeface="+mn-cs"/>
              </a:rPr>
              <a:t> </a:t>
            </a:r>
            <a:r>
              <a:rPr lang="fr-FR" b="1" dirty="0" err="1" smtClean="0">
                <a:ea typeface="+mn-ea"/>
                <a:cs typeface="+mn-cs"/>
              </a:rPr>
              <a:t>highligthed</a:t>
            </a:r>
            <a:endParaRPr lang="fr-FR" b="1" dirty="0" smtClean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Font typeface="Arial"/>
              <a:buChar char="•"/>
              <a:defRPr/>
            </a:pPr>
            <a:endParaRPr lang="fr-FR" dirty="0">
              <a:ea typeface="+mn-ea"/>
              <a:cs typeface="+mn-cs"/>
            </a:endParaRPr>
          </a:p>
        </p:txBody>
      </p:sp>
      <p:sp>
        <p:nvSpPr>
          <p:cNvPr id="4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2</a:t>
            </a:fld>
            <a:r>
              <a:rPr lang="fr-FR" dirty="0"/>
              <a:t>/23</a:t>
            </a:r>
          </a:p>
        </p:txBody>
      </p:sp>
      <p:sp>
        <p:nvSpPr>
          <p:cNvPr id="5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chemeClr val="accent5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n>
                <a:solidFill>
                  <a:srgbClr val="296F82"/>
                </a:solidFill>
              </a:ln>
            </a:endParaRPr>
          </a:p>
        </p:txBody>
      </p:sp>
      <p:pic>
        <p:nvPicPr>
          <p:cNvPr id="6" name="Picture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ontent Placeholder 2"/>
          <p:cNvSpPr>
            <a:spLocks noGrp="1"/>
          </p:cNvSpPr>
          <p:nvPr>
            <p:ph idx="1"/>
          </p:nvPr>
        </p:nvSpPr>
        <p:spPr>
          <a:xfrm>
            <a:off x="127001" y="2921530"/>
            <a:ext cx="9017000" cy="4525963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alibri" charset="0"/>
              </a:rPr>
              <a:t>Finalization of arc bending </a:t>
            </a:r>
            <a:r>
              <a:rPr lang="en-US" sz="2400" dirty="0" smtClean="0">
                <a:latin typeface="Calibri" charset="0"/>
              </a:rPr>
              <a:t>optimization (magnetic design) : 4 weeks</a:t>
            </a:r>
          </a:p>
          <a:p>
            <a:pPr eaLnBrk="1" hangingPunct="1"/>
            <a:r>
              <a:rPr lang="en-US" sz="2400" dirty="0" smtClean="0">
                <a:latin typeface="Calibri" charset="0"/>
              </a:rPr>
              <a:t>Finalization </a:t>
            </a:r>
            <a:r>
              <a:rPr lang="en-US" sz="2400" dirty="0">
                <a:latin typeface="Calibri" charset="0"/>
              </a:rPr>
              <a:t>of </a:t>
            </a:r>
            <a:r>
              <a:rPr lang="en-US" sz="2400" dirty="0" err="1">
                <a:latin typeface="Calibri" charset="0"/>
              </a:rPr>
              <a:t>quadrupole</a:t>
            </a:r>
            <a:r>
              <a:rPr lang="en-US" sz="2400" dirty="0">
                <a:latin typeface="Calibri" charset="0"/>
              </a:rPr>
              <a:t> optimization : </a:t>
            </a:r>
            <a:r>
              <a:rPr lang="en-US" sz="2400" dirty="0" smtClean="0">
                <a:latin typeface="Calibri" charset="0"/>
              </a:rPr>
              <a:t>4 weeks</a:t>
            </a:r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dirty="0">
                <a:latin typeface="Calibri" charset="0"/>
              </a:rPr>
              <a:t>Simulation of the cross-talk between arc magnets : </a:t>
            </a:r>
            <a:r>
              <a:rPr lang="en-US" sz="2400" dirty="0" smtClean="0">
                <a:latin typeface="Calibri" charset="0"/>
              </a:rPr>
              <a:t>4 days</a:t>
            </a:r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dirty="0">
                <a:latin typeface="Calibri" charset="0"/>
              </a:rPr>
              <a:t>Design of spreader and combiner </a:t>
            </a:r>
            <a:r>
              <a:rPr lang="en-US" sz="2400" dirty="0" smtClean="0">
                <a:latin typeface="Calibri" charset="0"/>
              </a:rPr>
              <a:t>magnets </a:t>
            </a:r>
            <a:r>
              <a:rPr lang="en-US" sz="2400" dirty="0">
                <a:latin typeface="Calibri" charset="0"/>
              </a:rPr>
              <a:t>: </a:t>
            </a:r>
            <a:r>
              <a:rPr lang="en-US" sz="2400" dirty="0" smtClean="0">
                <a:latin typeface="Calibri" charset="0"/>
              </a:rPr>
              <a:t>4 months </a:t>
            </a:r>
            <a:endParaRPr lang="en-US" sz="2400" dirty="0">
              <a:latin typeface="Calibri" charset="0"/>
            </a:endParaRPr>
          </a:p>
          <a:p>
            <a:pPr eaLnBrk="1" hangingPunct="1"/>
            <a:r>
              <a:rPr lang="en-US" sz="2400" dirty="0" smtClean="0">
                <a:latin typeface="Calibri" charset="0"/>
              </a:rPr>
              <a:t>Need </a:t>
            </a:r>
            <a:r>
              <a:rPr lang="en-US" sz="2400" dirty="0" err="1" smtClean="0">
                <a:latin typeface="Calibri" charset="0"/>
              </a:rPr>
              <a:t>sextupoles</a:t>
            </a:r>
            <a:r>
              <a:rPr lang="en-US" sz="2400" dirty="0" smtClean="0">
                <a:latin typeface="Calibri" charset="0"/>
              </a:rPr>
              <a:t> with integrated correctors ? Design of these </a:t>
            </a:r>
            <a:r>
              <a:rPr lang="en-US" sz="2400" dirty="0" err="1" smtClean="0">
                <a:latin typeface="Calibri" charset="0"/>
              </a:rPr>
              <a:t>sextupoles</a:t>
            </a:r>
            <a:r>
              <a:rPr lang="en-US" sz="2400" dirty="0" smtClean="0">
                <a:latin typeface="Calibri" charset="0"/>
              </a:rPr>
              <a:t> : 8 weeks</a:t>
            </a:r>
          </a:p>
          <a:p>
            <a:pPr eaLnBrk="1" hangingPunct="1"/>
            <a:endParaRPr lang="en-US" sz="2400" dirty="0">
              <a:latin typeface="Calibri" charset="0"/>
            </a:endParaRPr>
          </a:p>
        </p:txBody>
      </p:sp>
      <p:sp>
        <p:nvSpPr>
          <p:cNvPr id="38914" name="Title 1"/>
          <p:cNvSpPr txBox="1">
            <a:spLocks/>
          </p:cNvSpPr>
          <p:nvPr/>
        </p:nvSpPr>
        <p:spPr bwMode="auto">
          <a:xfrm>
            <a:off x="368300" y="2221443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2200" u="sng" dirty="0">
                <a:latin typeface="Arial Unicode MS" charset="0"/>
                <a:ea typeface="MS PGothic" charset="0"/>
                <a:cs typeface="MS PGothic" charset="0"/>
              </a:rPr>
              <a:t>What remains to do</a:t>
            </a:r>
          </a:p>
        </p:txBody>
      </p:sp>
      <p:sp>
        <p:nvSpPr>
          <p:cNvPr id="38915" name="Title 1"/>
          <p:cNvSpPr txBox="1">
            <a:spLocks/>
          </p:cNvSpPr>
          <p:nvPr/>
        </p:nvSpPr>
        <p:spPr bwMode="auto">
          <a:xfrm>
            <a:off x="565150" y="31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3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Conclusion</a:t>
            </a:r>
          </a:p>
        </p:txBody>
      </p:sp>
      <p:sp>
        <p:nvSpPr>
          <p:cNvPr id="38916" name="TextBox 1"/>
          <p:cNvSpPr txBox="1">
            <a:spLocks noChangeArrowheads="1"/>
          </p:cNvSpPr>
          <p:nvPr/>
        </p:nvSpPr>
        <p:spPr bwMode="auto">
          <a:xfrm>
            <a:off x="198967" y="1244832"/>
            <a:ext cx="8828058" cy="83099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342900" indent="-342900" eaLnBrk="1" hangingPunct="1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Feasibility </a:t>
            </a:r>
            <a:r>
              <a:rPr lang="en-US" dirty="0">
                <a:solidFill>
                  <a:srgbClr val="FF0000"/>
                </a:solidFill>
              </a:rPr>
              <a:t>of arc bending magnets as well as </a:t>
            </a:r>
            <a:r>
              <a:rPr lang="en-US" dirty="0" err="1">
                <a:solidFill>
                  <a:srgbClr val="FF0000"/>
                </a:solidFill>
              </a:rPr>
              <a:t>quadrupoles</a:t>
            </a:r>
            <a:r>
              <a:rPr lang="en-US" dirty="0">
                <a:solidFill>
                  <a:srgbClr val="FF0000"/>
                </a:solidFill>
              </a:rPr>
              <a:t> is </a:t>
            </a:r>
            <a:r>
              <a:rPr lang="en-US" dirty="0" smtClean="0">
                <a:solidFill>
                  <a:srgbClr val="FF0000"/>
                </a:solidFill>
              </a:rPr>
              <a:t>done</a:t>
            </a:r>
          </a:p>
          <a:p>
            <a:pPr marL="342900" indent="-342900" eaLnBrk="1" hangingPunct="1"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model optimized for short and long radius arc bending magnets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20</a:t>
            </a:fld>
            <a:r>
              <a:rPr lang="fr-FR" dirty="0"/>
              <a:t>/23</a:t>
            </a:r>
          </a:p>
        </p:txBody>
      </p:sp>
      <p:pic>
        <p:nvPicPr>
          <p:cNvPr id="7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566988"/>
            <a:ext cx="8229600" cy="1143000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3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21</a:t>
            </a:fld>
            <a:r>
              <a:rPr lang="fr-FR" dirty="0"/>
              <a:t>/</a:t>
            </a:r>
            <a:r>
              <a:rPr lang="fr-FR" dirty="0" smtClean="0"/>
              <a:t>25</a:t>
            </a:r>
          </a:p>
        </p:txBody>
      </p:sp>
      <p:pic>
        <p:nvPicPr>
          <p:cNvPr id="4" name="Picture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316865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58837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2"/>
          <p:cNvSpPr>
            <a:spLocks noGrp="1"/>
          </p:cNvSpPr>
          <p:nvPr>
            <p:ph idx="1"/>
          </p:nvPr>
        </p:nvSpPr>
        <p:spPr>
          <a:xfrm>
            <a:off x="368300" y="8890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</a:rPr>
              <a:t>Homogeneity of </a:t>
            </a:r>
            <a:r>
              <a:rPr lang="en-US" sz="2000" dirty="0" err="1" smtClean="0">
                <a:latin typeface="Calibri" charset="0"/>
              </a:rPr>
              <a:t>By_x</a:t>
            </a:r>
            <a:r>
              <a:rPr lang="en-US" sz="2000" dirty="0" smtClean="0">
                <a:latin typeface="Calibri" charset="0"/>
              </a:rPr>
              <a:t> </a:t>
            </a:r>
            <a:r>
              <a:rPr lang="en-US" sz="2000" dirty="0">
                <a:latin typeface="Calibri" charset="0"/>
              </a:rPr>
              <a:t>for 3 last arcs with the shim optimized for 455 </a:t>
            </a:r>
            <a:r>
              <a:rPr lang="en-US" sz="2000" dirty="0" smtClean="0">
                <a:latin typeface="Calibri" charset="0"/>
              </a:rPr>
              <a:t>MeV but without chamfer</a:t>
            </a:r>
            <a:endParaRPr lang="en-US" sz="2000" dirty="0">
              <a:latin typeface="Calibri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54050" y="66675"/>
            <a:ext cx="8032750" cy="688975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3366FF"/>
                </a:solidFill>
                <a:latin typeface="Arial Unicode MS" charset="0"/>
                <a:ea typeface="MS PGothic" charset="0"/>
              </a:rPr>
              <a:t>Preliminary design V3 for R = 1192 mm optimized with shims</a:t>
            </a:r>
            <a:endParaRPr lang="en-GB" sz="3200" dirty="0">
              <a:solidFill>
                <a:srgbClr val="3366FF"/>
              </a:solidFill>
              <a:latin typeface="Arial Unicode MS" charset="0"/>
              <a:ea typeface="MS PGothic" charset="0"/>
            </a:endParaRPr>
          </a:p>
        </p:txBody>
      </p:sp>
      <p:sp>
        <p:nvSpPr>
          <p:cNvPr id="30726" name="TextBox 2"/>
          <p:cNvSpPr txBox="1">
            <a:spLocks noChangeArrowheads="1"/>
          </p:cNvSpPr>
          <p:nvPr/>
        </p:nvSpPr>
        <p:spPr bwMode="auto">
          <a:xfrm>
            <a:off x="368300" y="5630955"/>
            <a:ext cx="8613318" cy="646331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smtClean="0">
                <a:solidFill>
                  <a:srgbClr val="FF0000"/>
                </a:solidFill>
              </a:rPr>
              <a:t>Shim optimized for 455 MeV doesn’t match for others energies with this design of magnet. </a:t>
            </a:r>
          </a:p>
          <a:p>
            <a:pPr eaLnBrk="1" hangingPunct="1"/>
            <a:r>
              <a:rPr lang="en-US" sz="1800" dirty="0" smtClean="0">
                <a:solidFill>
                  <a:srgbClr val="FF0000"/>
                </a:solidFill>
              </a:rPr>
              <a:t>=&gt; Need </a:t>
            </a:r>
            <a:r>
              <a:rPr lang="en-US" sz="1800" dirty="0">
                <a:solidFill>
                  <a:srgbClr val="FF0000"/>
                </a:solidFill>
              </a:rPr>
              <a:t>to adjust shims for each beam </a:t>
            </a:r>
            <a:r>
              <a:rPr lang="en-US" sz="1800" dirty="0" smtClean="0">
                <a:solidFill>
                  <a:srgbClr val="FF0000"/>
                </a:solidFill>
              </a:rPr>
              <a:t>energy or change the design to use a same shim.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07850"/>
            <a:ext cx="5163147" cy="34036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6853" y="2552918"/>
            <a:ext cx="4161814" cy="2743511"/>
          </a:xfrm>
          <a:prstGeom prst="rect">
            <a:avLst/>
          </a:prstGeom>
        </p:spPr>
      </p:pic>
      <p:sp>
        <p:nvSpPr>
          <p:cNvPr id="8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22</a:t>
            </a:fld>
            <a:r>
              <a:rPr lang="fr-FR" dirty="0"/>
              <a:t>/23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700" y="2311400"/>
            <a:ext cx="6835775" cy="4410075"/>
          </a:xfrm>
          <a:prstGeom prst="rect">
            <a:avLst/>
          </a:prstGeom>
          <a:noFill/>
          <a:ln w="9525">
            <a:solidFill>
              <a:srgbClr val="C877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0" name="TextBox 21"/>
          <p:cNvSpPr txBox="1">
            <a:spLocks noChangeArrowheads="1"/>
          </p:cNvSpPr>
          <p:nvPr/>
        </p:nvSpPr>
        <p:spPr bwMode="auto">
          <a:xfrm>
            <a:off x="1676400" y="6019800"/>
            <a:ext cx="9810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FFFF00"/>
                </a:solidFill>
                <a:latin typeface="Symbol" charset="0"/>
                <a:ea typeface="MS PGothic" charset="0"/>
                <a:cs typeface="MS PGothic" charset="0"/>
              </a:rPr>
              <a:t>D</a:t>
            </a:r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C = </a:t>
            </a:r>
            <a:r>
              <a:rPr lang="en-US" sz="1000">
                <a:solidFill>
                  <a:srgbClr val="FFFF00"/>
                </a:solidFill>
                <a:latin typeface="Symbol" charset="0"/>
                <a:ea typeface="MS PGothic" charset="0"/>
                <a:cs typeface="MS PGothic" charset="0"/>
              </a:rPr>
              <a:t>l</a:t>
            </a:r>
            <a:r>
              <a:rPr lang="en-US" sz="900" baseline="-25000">
                <a:solidFill>
                  <a:srgbClr val="FFFF00"/>
                </a:solidFill>
                <a:latin typeface="Arial" charset="0"/>
                <a:ea typeface="MS PGothic" charset="0"/>
                <a:cs typeface="MS PGothic" charset="0"/>
              </a:rPr>
              <a:t>RF</a:t>
            </a:r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/2</a:t>
            </a:r>
          </a:p>
        </p:txBody>
      </p:sp>
      <p:sp>
        <p:nvSpPr>
          <p:cNvPr id="17411" name="Title 1"/>
          <p:cNvSpPr>
            <a:spLocks noGrp="1"/>
          </p:cNvSpPr>
          <p:nvPr>
            <p:ph type="title"/>
          </p:nvPr>
        </p:nvSpPr>
        <p:spPr>
          <a:xfrm>
            <a:off x="1846263" y="120122"/>
            <a:ext cx="6624637" cy="688975"/>
          </a:xfrm>
        </p:spPr>
        <p:txBody>
          <a:bodyPr/>
          <a:lstStyle/>
          <a:p>
            <a:pPr eaLnBrk="1" hangingPunct="1"/>
            <a:r>
              <a:rPr lang="en-GB" sz="3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Summary of magnet inventory</a:t>
            </a:r>
          </a:p>
        </p:txBody>
      </p:sp>
      <p:sp>
        <p:nvSpPr>
          <p:cNvPr id="17412" name="TextBox 12"/>
          <p:cNvSpPr txBox="1">
            <a:spLocks noChangeArrowheads="1"/>
          </p:cNvSpPr>
          <p:nvPr/>
        </p:nvSpPr>
        <p:spPr bwMode="auto">
          <a:xfrm>
            <a:off x="2549525" y="4484687"/>
            <a:ext cx="5826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5 MeV</a:t>
            </a:r>
          </a:p>
        </p:txBody>
      </p:sp>
      <p:sp>
        <p:nvSpPr>
          <p:cNvPr id="17413" name="TextBox 13"/>
          <p:cNvSpPr txBox="1">
            <a:spLocks noChangeArrowheads="1"/>
          </p:cNvSpPr>
          <p:nvPr/>
        </p:nvSpPr>
        <p:spPr bwMode="auto">
          <a:xfrm>
            <a:off x="5348288" y="4989512"/>
            <a:ext cx="108743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FFFF00"/>
                </a:solidFill>
                <a:latin typeface="Symbol" charset="0"/>
                <a:ea typeface="MS PGothic" charset="0"/>
                <a:cs typeface="MS PGothic" charset="0"/>
              </a:rPr>
              <a:t>D</a:t>
            </a:r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E = 65.5 MeV</a:t>
            </a:r>
          </a:p>
        </p:txBody>
      </p:sp>
      <p:sp>
        <p:nvSpPr>
          <p:cNvPr id="17414" name="TextBox 14"/>
          <p:cNvSpPr txBox="1">
            <a:spLocks noChangeArrowheads="1"/>
          </p:cNvSpPr>
          <p:nvPr/>
        </p:nvSpPr>
        <p:spPr bwMode="auto">
          <a:xfrm>
            <a:off x="3092450" y="4175125"/>
            <a:ext cx="10572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>
                <a:solidFill>
                  <a:srgbClr val="FFFF00"/>
                </a:solidFill>
                <a:latin typeface="Symbol" charset="0"/>
                <a:ea typeface="MS PGothic" charset="0"/>
                <a:cs typeface="MS PGothic" charset="0"/>
              </a:rPr>
              <a:t>D</a:t>
            </a:r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E = 65.5 MeV</a:t>
            </a:r>
          </a:p>
        </p:txBody>
      </p:sp>
      <p:sp>
        <p:nvSpPr>
          <p:cNvPr id="17415" name="TextBox 15"/>
          <p:cNvSpPr txBox="1">
            <a:spLocks noChangeArrowheads="1"/>
          </p:cNvSpPr>
          <p:nvPr/>
        </p:nvSpPr>
        <p:spPr bwMode="auto">
          <a:xfrm>
            <a:off x="4441825" y="5446712"/>
            <a:ext cx="5651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5 MeV </a:t>
            </a:r>
          </a:p>
        </p:txBody>
      </p:sp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176338" y="6651101"/>
            <a:ext cx="5060950" cy="238125"/>
          </a:xfrm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l">
              <a:defRPr/>
            </a:pPr>
            <a:r>
              <a:rPr lang="pl-PL" sz="1050" dirty="0" err="1" smtClean="0">
                <a:solidFill>
                  <a:srgbClr val="7030A0"/>
                </a:solidFill>
              </a:rPr>
              <a:t>Courtesy</a:t>
            </a:r>
            <a:r>
              <a:rPr lang="pl-PL" sz="1050" dirty="0" smtClean="0">
                <a:solidFill>
                  <a:srgbClr val="7030A0"/>
                </a:solidFill>
              </a:rPr>
              <a:t> to Alex Bogacz               ERL'17, CERN, </a:t>
            </a:r>
            <a:r>
              <a:rPr lang="en-US" sz="1050" dirty="0" smtClean="0">
                <a:solidFill>
                  <a:srgbClr val="7030A0"/>
                </a:solidFill>
              </a:rPr>
              <a:t>June</a:t>
            </a:r>
            <a:r>
              <a:rPr lang="pl-PL" sz="1050" dirty="0" smtClean="0">
                <a:solidFill>
                  <a:srgbClr val="7030A0"/>
                </a:solidFill>
              </a:rPr>
              <a:t> 20, 2017</a:t>
            </a:r>
            <a:r>
              <a:rPr lang="en-US" sz="1050" dirty="0" smtClean="0">
                <a:solidFill>
                  <a:srgbClr val="7030A0"/>
                </a:solidFill>
              </a:rPr>
              <a:t> </a:t>
            </a:r>
            <a:endParaRPr lang="en-US" sz="1050" dirty="0">
              <a:solidFill>
                <a:srgbClr val="7030A0"/>
              </a:solidFill>
            </a:endParaRPr>
          </a:p>
        </p:txBody>
      </p:sp>
      <p:sp>
        <p:nvSpPr>
          <p:cNvPr id="17417" name="Rectangle 3"/>
          <p:cNvSpPr txBox="1">
            <a:spLocks noChangeArrowheads="1"/>
          </p:cNvSpPr>
          <p:nvPr/>
        </p:nvSpPr>
        <p:spPr bwMode="auto">
          <a:xfrm>
            <a:off x="989013" y="3514725"/>
            <a:ext cx="25241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ts val="600"/>
              </a:spcBef>
              <a:spcAft>
                <a:spcPts val="500"/>
              </a:spcAft>
              <a:buSzPct val="100000"/>
            </a:pPr>
            <a:r>
              <a:rPr lang="en-US" sz="1800">
                <a:solidFill>
                  <a:srgbClr val="FFFF66"/>
                </a:solidFill>
                <a:latin typeface="Arial Unicode MS" charset="0"/>
                <a:ea typeface="MS PGothic" charset="0"/>
                <a:cs typeface="MS PGothic" charset="0"/>
              </a:rPr>
              <a:t>400 MeV</a:t>
            </a:r>
          </a:p>
        </p:txBody>
      </p:sp>
      <p:grpSp>
        <p:nvGrpSpPr>
          <p:cNvPr id="17418" name="Group 29"/>
          <p:cNvGrpSpPr>
            <a:grpSpLocks/>
          </p:cNvGrpSpPr>
          <p:nvPr/>
        </p:nvGrpSpPr>
        <p:grpSpPr bwMode="auto">
          <a:xfrm>
            <a:off x="1593850" y="3603625"/>
            <a:ext cx="6048375" cy="2303462"/>
            <a:chOff x="1600200" y="2275027"/>
            <a:chExt cx="6048228" cy="2304117"/>
          </a:xfrm>
        </p:grpSpPr>
        <p:cxnSp>
          <p:nvCxnSpPr>
            <p:cNvPr id="17429" name="Straight Arrow Connector 18"/>
            <p:cNvCxnSpPr>
              <a:cxnSpLocks noChangeShapeType="1"/>
            </p:cNvCxnSpPr>
            <p:nvPr/>
          </p:nvCxnSpPr>
          <p:spPr bwMode="auto">
            <a:xfrm flipV="1">
              <a:off x="1600200" y="2275027"/>
              <a:ext cx="5988695" cy="2304117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7430" name="Straight Arrow Connector 15"/>
            <p:cNvCxnSpPr>
              <a:cxnSpLocks noChangeShapeType="1"/>
            </p:cNvCxnSpPr>
            <p:nvPr/>
          </p:nvCxnSpPr>
          <p:spPr bwMode="auto">
            <a:xfrm>
              <a:off x="4465307" y="2862805"/>
              <a:ext cx="1778330" cy="569463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31" name="TextBox 12"/>
            <p:cNvSpPr txBox="1">
              <a:spLocks noChangeArrowheads="1"/>
            </p:cNvSpPr>
            <p:nvPr/>
          </p:nvSpPr>
          <p:spPr bwMode="auto">
            <a:xfrm rot="-1332502">
              <a:off x="3927675" y="3449190"/>
              <a:ext cx="519991" cy="2458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chemeClr val="bg1"/>
                  </a:solidFill>
                  <a:latin typeface="Arial Unicode MS" charset="0"/>
                  <a:ea typeface="MS PGothic" charset="0"/>
                  <a:cs typeface="MS PGothic" charset="0"/>
                </a:rPr>
                <a:t>24 m</a:t>
              </a:r>
            </a:p>
          </p:txBody>
        </p:sp>
        <p:cxnSp>
          <p:nvCxnSpPr>
            <p:cNvPr id="17432" name="Straight Arrow Connector 26"/>
            <p:cNvCxnSpPr>
              <a:cxnSpLocks noChangeShapeType="1"/>
            </p:cNvCxnSpPr>
            <p:nvPr/>
          </p:nvCxnSpPr>
          <p:spPr bwMode="auto">
            <a:xfrm>
              <a:off x="7152436" y="2847573"/>
              <a:ext cx="0" cy="209678"/>
            </a:xfrm>
            <a:prstGeom prst="straightConnector1">
              <a:avLst/>
            </a:prstGeom>
            <a:noFill/>
            <a:ln w="12699">
              <a:solidFill>
                <a:schemeClr val="bg1"/>
              </a:solidFill>
              <a:prstDash val="dashDot"/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7433" name="TextBox 12"/>
            <p:cNvSpPr txBox="1">
              <a:spLocks noChangeArrowheads="1"/>
            </p:cNvSpPr>
            <p:nvPr/>
          </p:nvSpPr>
          <p:spPr bwMode="auto">
            <a:xfrm>
              <a:off x="7152435" y="3064871"/>
              <a:ext cx="495993" cy="2155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800">
                  <a:solidFill>
                    <a:schemeClr val="bg1"/>
                  </a:solidFill>
                  <a:latin typeface="Arial Unicode MS" charset="0"/>
                  <a:ea typeface="MS PGothic" charset="0"/>
                  <a:cs typeface="MS PGothic" charset="0"/>
                </a:rPr>
                <a:t>0.8 m</a:t>
              </a:r>
            </a:p>
          </p:txBody>
        </p:sp>
        <p:sp>
          <p:nvSpPr>
            <p:cNvPr id="17434" name="TextBox 12"/>
            <p:cNvSpPr txBox="1">
              <a:spLocks noChangeArrowheads="1"/>
            </p:cNvSpPr>
            <p:nvPr/>
          </p:nvSpPr>
          <p:spPr bwMode="auto">
            <a:xfrm rot="1189226">
              <a:off x="5057327" y="3013376"/>
              <a:ext cx="532725" cy="246291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>
                  <a:solidFill>
                    <a:schemeClr val="bg1"/>
                  </a:solidFill>
                  <a:latin typeface="Arial Unicode MS" charset="0"/>
                  <a:ea typeface="MS PGothic" charset="0"/>
                  <a:cs typeface="MS PGothic" charset="0"/>
                </a:rPr>
                <a:t>5.5 m</a:t>
              </a:r>
            </a:p>
          </p:txBody>
        </p:sp>
      </p:grpSp>
      <p:sp>
        <p:nvSpPr>
          <p:cNvPr id="17419" name="TextBox 12"/>
          <p:cNvSpPr txBox="1">
            <a:spLocks noChangeArrowheads="1"/>
          </p:cNvSpPr>
          <p:nvPr/>
        </p:nvSpPr>
        <p:spPr bwMode="auto">
          <a:xfrm>
            <a:off x="7088188" y="3151187"/>
            <a:ext cx="8255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1 : 3 : 5</a:t>
            </a:r>
          </a:p>
        </p:txBody>
      </p:sp>
      <p:sp>
        <p:nvSpPr>
          <p:cNvPr id="17420" name="TextBox 12"/>
          <p:cNvSpPr txBox="1">
            <a:spLocks noChangeArrowheads="1"/>
          </p:cNvSpPr>
          <p:nvPr/>
        </p:nvSpPr>
        <p:spPr bwMode="auto">
          <a:xfrm>
            <a:off x="1570038" y="5386387"/>
            <a:ext cx="7477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2 : 4 : 6</a:t>
            </a:r>
          </a:p>
        </p:txBody>
      </p:sp>
      <p:cxnSp>
        <p:nvCxnSpPr>
          <p:cNvPr id="17421" name="Straight Arrow Connector 16"/>
          <p:cNvCxnSpPr>
            <a:cxnSpLocks noChangeShapeType="1"/>
          </p:cNvCxnSpPr>
          <p:nvPr/>
        </p:nvCxnSpPr>
        <p:spPr bwMode="auto">
          <a:xfrm flipH="1">
            <a:off x="4246563" y="5300662"/>
            <a:ext cx="547687" cy="315913"/>
          </a:xfrm>
          <a:prstGeom prst="straightConnector1">
            <a:avLst/>
          </a:prstGeom>
          <a:noFill/>
          <a:ln w="12699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2" name="TextBox 15"/>
          <p:cNvSpPr txBox="1">
            <a:spLocks noChangeArrowheads="1"/>
          </p:cNvSpPr>
          <p:nvPr/>
        </p:nvSpPr>
        <p:spPr bwMode="auto">
          <a:xfrm rot="-1107866">
            <a:off x="3957638" y="5711825"/>
            <a:ext cx="51276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dump</a:t>
            </a:r>
          </a:p>
        </p:txBody>
      </p:sp>
      <p:sp>
        <p:nvSpPr>
          <p:cNvPr id="17423" name="Cube 50"/>
          <p:cNvSpPr>
            <a:spLocks noChangeArrowheads="1"/>
          </p:cNvSpPr>
          <p:nvPr/>
        </p:nvSpPr>
        <p:spPr bwMode="auto">
          <a:xfrm rot="-559460">
            <a:off x="1865313" y="4765675"/>
            <a:ext cx="617537" cy="85725"/>
          </a:xfrm>
          <a:prstGeom prst="cube">
            <a:avLst>
              <a:gd name="adj" fmla="val 25000"/>
            </a:avLst>
          </a:prstGeom>
          <a:solidFill>
            <a:srgbClr val="00863D"/>
          </a:solidFill>
          <a:ln w="12699">
            <a:solidFill>
              <a:srgbClr val="00B050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fr-FR"/>
          </a:p>
        </p:txBody>
      </p:sp>
      <p:cxnSp>
        <p:nvCxnSpPr>
          <p:cNvPr id="17424" name="Straight Arrow Connector 8"/>
          <p:cNvCxnSpPr>
            <a:cxnSpLocks noChangeShapeType="1"/>
          </p:cNvCxnSpPr>
          <p:nvPr/>
        </p:nvCxnSpPr>
        <p:spPr bwMode="auto">
          <a:xfrm flipV="1">
            <a:off x="2479675" y="4754562"/>
            <a:ext cx="531813" cy="9525"/>
          </a:xfrm>
          <a:prstGeom prst="straightConnector1">
            <a:avLst/>
          </a:prstGeom>
          <a:noFill/>
          <a:ln w="12699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5" name="TextBox 15"/>
          <p:cNvSpPr txBox="1">
            <a:spLocks noChangeArrowheads="1"/>
          </p:cNvSpPr>
          <p:nvPr/>
        </p:nvSpPr>
        <p:spPr bwMode="auto">
          <a:xfrm rot="-439756">
            <a:off x="1833563" y="4513262"/>
            <a:ext cx="6111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000">
                <a:solidFill>
                  <a:srgbClr val="FFFF00"/>
                </a:solidFill>
                <a:latin typeface="Arial Unicode MS" charset="0"/>
                <a:ea typeface="MS PGothic" charset="0"/>
                <a:cs typeface="MS PGothic" charset="0"/>
              </a:rPr>
              <a:t>injector</a:t>
            </a:r>
          </a:p>
        </p:txBody>
      </p:sp>
      <p:sp>
        <p:nvSpPr>
          <p:cNvPr id="17426" name="Cube 60"/>
          <p:cNvSpPr>
            <a:spLocks noChangeArrowheads="1"/>
          </p:cNvSpPr>
          <p:nvPr/>
        </p:nvSpPr>
        <p:spPr bwMode="auto">
          <a:xfrm rot="9683132" flipV="1">
            <a:off x="4038600" y="5603875"/>
            <a:ext cx="236538" cy="128587"/>
          </a:xfrm>
          <a:prstGeom prst="cube">
            <a:avLst>
              <a:gd name="adj" fmla="val 25000"/>
            </a:avLst>
          </a:prstGeom>
          <a:solidFill>
            <a:srgbClr val="B40000"/>
          </a:solidFill>
          <a:ln w="12699">
            <a:solidFill>
              <a:srgbClr val="DE8400"/>
            </a:solidFill>
            <a:round/>
            <a:headEnd/>
            <a:tailEnd/>
          </a:ln>
        </p:spPr>
        <p:txBody>
          <a:bodyPr lIns="90488" tIns="44450" rIns="90488" bIns="44450" anchor="ctr"/>
          <a:lstStyle/>
          <a:p>
            <a:endParaRPr lang="fr-FR"/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1846263" y="4806950"/>
            <a:ext cx="104775" cy="96837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699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/>
          <a:p>
            <a:endParaRPr lang="fr-FR"/>
          </a:p>
        </p:txBody>
      </p:sp>
      <p:sp>
        <p:nvSpPr>
          <p:cNvPr id="17428" name="TextBox 28"/>
          <p:cNvSpPr txBox="1">
            <a:spLocks noChangeArrowheads="1"/>
          </p:cNvSpPr>
          <p:nvPr/>
        </p:nvSpPr>
        <p:spPr bwMode="auto">
          <a:xfrm>
            <a:off x="119430" y="1025306"/>
            <a:ext cx="8753475" cy="16004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 dirty="0"/>
              <a:t>There are 6 arcs, one each for 80, 155, 230, 305, 380, 455 MeV beams. </a:t>
            </a:r>
          </a:p>
          <a:p>
            <a:pPr eaLnBrk="1" hangingPunct="1"/>
            <a:r>
              <a:rPr lang="en-US" sz="1400" dirty="0"/>
              <a:t>Each arc contains : 4 dipoles, powered in series within that arc </a:t>
            </a:r>
          </a:p>
          <a:p>
            <a:pPr eaLnBrk="1" hangingPunct="1"/>
            <a:r>
              <a:rPr lang="en-US" sz="1400" dirty="0"/>
              <a:t>			114 </a:t>
            </a:r>
            <a:r>
              <a:rPr lang="en-US" sz="1400" dirty="0" err="1"/>
              <a:t>quadrupoles</a:t>
            </a:r>
            <a:r>
              <a:rPr lang="en-US" sz="1400" dirty="0"/>
              <a:t>, which are powered </a:t>
            </a:r>
            <a:r>
              <a:rPr lang="en-US" sz="1400" dirty="0" smtClean="0"/>
              <a:t>individually</a:t>
            </a:r>
          </a:p>
          <a:p>
            <a:pPr eaLnBrk="1" hangingPunct="1"/>
            <a:r>
              <a:rPr lang="en-US" sz="1400" dirty="0" smtClean="0"/>
              <a:t>			Number </a:t>
            </a:r>
            <a:r>
              <a:rPr lang="en-US" sz="1400" dirty="0"/>
              <a:t>of </a:t>
            </a:r>
            <a:r>
              <a:rPr lang="en-US" sz="1400" dirty="0" err="1"/>
              <a:t>sextupoles</a:t>
            </a:r>
            <a:r>
              <a:rPr lang="en-US" sz="1400" dirty="0"/>
              <a:t>, correctors included and </a:t>
            </a:r>
            <a:r>
              <a:rPr lang="en-US" sz="1400" dirty="0" err="1"/>
              <a:t>octupoles</a:t>
            </a:r>
            <a:r>
              <a:rPr lang="en-US" sz="1400" dirty="0"/>
              <a:t> to be </a:t>
            </a:r>
            <a:r>
              <a:rPr lang="en-US" sz="1400" dirty="0" smtClean="0"/>
              <a:t>defined</a:t>
            </a:r>
            <a:endParaRPr lang="en-US" sz="1400" dirty="0" smtClean="0"/>
          </a:p>
          <a:p>
            <a:pPr eaLnBrk="1" hangingPunct="1"/>
            <a:r>
              <a:rPr lang="en-US" sz="1400" dirty="0" smtClean="0"/>
              <a:t>46 spreader/combiner dipoles, </a:t>
            </a:r>
            <a:r>
              <a:rPr lang="en-US" sz="1400" dirty="0"/>
              <a:t>which are powered individually </a:t>
            </a:r>
            <a:endParaRPr lang="en-US" sz="1400" dirty="0" smtClean="0"/>
          </a:p>
          <a:p>
            <a:pPr eaLnBrk="1" hangingPunct="1"/>
            <a:r>
              <a:rPr lang="en-US" sz="1400" dirty="0"/>
              <a:t>			</a:t>
            </a:r>
            <a:endParaRPr lang="en-US" sz="1400" dirty="0" smtClean="0"/>
          </a:p>
          <a:p>
            <a:pPr eaLnBrk="1" hangingPunct="1"/>
            <a:endParaRPr lang="en-US" sz="1400" dirty="0" smtClean="0"/>
          </a:p>
        </p:txBody>
      </p:sp>
      <p:sp>
        <p:nvSpPr>
          <p:cNvPr id="28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3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358768" y="2311400"/>
            <a:ext cx="8149174" cy="646331"/>
          </a:xfrm>
          <a:prstGeom prst="rect">
            <a:avLst/>
          </a:prstGeom>
          <a:solidFill>
            <a:srgbClr val="FFFFFF"/>
          </a:solidFill>
          <a:ln w="3810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eaLnBrk="1" hangingPunct="1"/>
            <a:r>
              <a:rPr lang="en-US" b="1" dirty="0" smtClean="0">
                <a:solidFill>
                  <a:srgbClr val="FF0000"/>
                </a:solidFill>
              </a:rPr>
              <a:t>184 </a:t>
            </a:r>
            <a:r>
              <a:rPr lang="en-US" b="1" dirty="0">
                <a:solidFill>
                  <a:srgbClr val="FF0000"/>
                </a:solidFill>
              </a:rPr>
              <a:t>magnets without including </a:t>
            </a:r>
            <a:r>
              <a:rPr lang="en-US" b="1" dirty="0" err="1">
                <a:solidFill>
                  <a:srgbClr val="FF0000"/>
                </a:solidFill>
              </a:rPr>
              <a:t>sextupoles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and </a:t>
            </a:r>
            <a:r>
              <a:rPr lang="en-US" b="1" dirty="0" err="1" smtClean="0">
                <a:solidFill>
                  <a:srgbClr val="FF0000"/>
                </a:solidFill>
              </a:rPr>
              <a:t>octupoles</a:t>
            </a:r>
            <a:endParaRPr lang="en-US" b="1" dirty="0">
              <a:solidFill>
                <a:srgbClr val="FF0000"/>
              </a:solidFill>
            </a:endParaRPr>
          </a:p>
          <a:p>
            <a:pPr eaLnBrk="1" hangingPunct="1"/>
            <a:r>
              <a:rPr lang="en-US" b="1" dirty="0">
                <a:solidFill>
                  <a:srgbClr val="FF0000"/>
                </a:solidFill>
              </a:rPr>
              <a:t>	=&gt; Need to optimize design of magnets by considering cost as a key </a:t>
            </a:r>
            <a:r>
              <a:rPr lang="en-US" b="1" dirty="0" smtClean="0">
                <a:solidFill>
                  <a:srgbClr val="FF0000"/>
                </a:solidFill>
              </a:rPr>
              <a:t>parameter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xmlns:p14="http://schemas.microsoft.com/office/powerpoint/2010/main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ce réservé du contenu 2"/>
          <p:cNvSpPr>
            <a:spLocks noGrp="1"/>
          </p:cNvSpPr>
          <p:nvPr>
            <p:ph idx="1"/>
          </p:nvPr>
        </p:nvSpPr>
        <p:spPr>
          <a:xfrm>
            <a:off x="277813" y="1068916"/>
            <a:ext cx="8654520" cy="4525963"/>
          </a:xfrm>
        </p:spPr>
        <p:txBody>
          <a:bodyPr/>
          <a:lstStyle/>
          <a:p>
            <a:pPr eaLnBrk="1" hangingPunct="1"/>
            <a:r>
              <a:rPr lang="fr-FR" sz="1800" dirty="0" err="1">
                <a:latin typeface="Calibri" charset="0"/>
              </a:rPr>
              <a:t>Iron-dominated</a:t>
            </a:r>
            <a:r>
              <a:rPr lang="fr-FR" sz="1800" dirty="0">
                <a:latin typeface="Calibri" charset="0"/>
              </a:rPr>
              <a:t> </a:t>
            </a:r>
            <a:r>
              <a:rPr lang="fr-FR" sz="1800" dirty="0" err="1">
                <a:latin typeface="Calibri" charset="0"/>
              </a:rPr>
              <a:t>resistive</a:t>
            </a:r>
            <a:r>
              <a:rPr lang="fr-FR" sz="1800" dirty="0">
                <a:latin typeface="Calibri" charset="0"/>
              </a:rPr>
              <a:t> </a:t>
            </a:r>
            <a:r>
              <a:rPr lang="fr-FR" sz="1800" dirty="0" err="1">
                <a:latin typeface="Calibri" charset="0"/>
              </a:rPr>
              <a:t>magnets</a:t>
            </a:r>
            <a:r>
              <a:rPr lang="fr-FR" sz="1800" dirty="0">
                <a:latin typeface="Calibri" charset="0"/>
              </a:rPr>
              <a:t> </a:t>
            </a:r>
            <a:r>
              <a:rPr lang="fr-FR" sz="1800" dirty="0" err="1">
                <a:latin typeface="Calibri" charset="0"/>
              </a:rPr>
              <a:t>preferred</a:t>
            </a:r>
            <a:r>
              <a:rPr lang="fr-FR" sz="1800" dirty="0">
                <a:latin typeface="Calibri" charset="0"/>
              </a:rPr>
              <a:t> for </a:t>
            </a:r>
            <a:r>
              <a:rPr lang="fr-FR" sz="1800" dirty="0" err="1">
                <a:latin typeface="Calibri" charset="0"/>
              </a:rPr>
              <a:t>improving</a:t>
            </a:r>
            <a:r>
              <a:rPr lang="fr-FR" sz="1800" dirty="0">
                <a:latin typeface="Calibri" charset="0"/>
              </a:rPr>
              <a:t> </a:t>
            </a:r>
            <a:r>
              <a:rPr lang="fr-FR" sz="1800" dirty="0" err="1">
                <a:latin typeface="Calibri" charset="0"/>
              </a:rPr>
              <a:t>tunability</a:t>
            </a:r>
            <a:endParaRPr lang="fr-FR" sz="1800" dirty="0">
              <a:latin typeface="Calibri" charset="0"/>
            </a:endParaRPr>
          </a:p>
          <a:p>
            <a:pPr eaLnBrk="1" hangingPunct="1"/>
            <a:r>
              <a:rPr lang="fr-FR" sz="1800" dirty="0" smtClean="0">
                <a:latin typeface="Calibri" charset="0"/>
              </a:rPr>
              <a:t>Engineering </a:t>
            </a:r>
            <a:r>
              <a:rPr lang="fr-FR" sz="1800" dirty="0" err="1">
                <a:latin typeface="Calibri" charset="0"/>
              </a:rPr>
              <a:t>c</a:t>
            </a:r>
            <a:r>
              <a:rPr lang="fr-FR" sz="1800" dirty="0" err="1" smtClean="0">
                <a:latin typeface="Calibri" charset="0"/>
              </a:rPr>
              <a:t>urrent</a:t>
            </a:r>
            <a:r>
              <a:rPr lang="fr-FR" sz="1800" dirty="0" smtClean="0">
                <a:latin typeface="Calibri" charset="0"/>
              </a:rPr>
              <a:t> </a:t>
            </a:r>
            <a:r>
              <a:rPr lang="fr-FR" sz="1800" dirty="0" err="1">
                <a:latin typeface="Calibri" charset="0"/>
              </a:rPr>
              <a:t>density</a:t>
            </a:r>
            <a:r>
              <a:rPr lang="fr-FR" sz="1800" dirty="0">
                <a:latin typeface="Calibri" charset="0"/>
              </a:rPr>
              <a:t> of 7-8 A/mm</a:t>
            </a:r>
            <a:r>
              <a:rPr lang="fr-FR" sz="1800" baseline="30000" dirty="0">
                <a:latin typeface="Calibri" charset="0"/>
              </a:rPr>
              <a:t>2</a:t>
            </a:r>
          </a:p>
          <a:p>
            <a:pPr eaLnBrk="1" hangingPunct="1"/>
            <a:r>
              <a:rPr lang="fr-FR" sz="1800" dirty="0">
                <a:latin typeface="Calibri" charset="0"/>
              </a:rPr>
              <a:t>H design to </a:t>
            </a:r>
            <a:r>
              <a:rPr lang="fr-FR" sz="1800" dirty="0" err="1">
                <a:latin typeface="Calibri" charset="0"/>
              </a:rPr>
              <a:t>reduce</a:t>
            </a:r>
            <a:r>
              <a:rPr lang="fr-FR" sz="1800" dirty="0">
                <a:latin typeface="Calibri" charset="0"/>
              </a:rPr>
              <a:t> the </a:t>
            </a:r>
            <a:r>
              <a:rPr lang="fr-FR" sz="1800" dirty="0" err="1">
                <a:latin typeface="Calibri" charset="0"/>
              </a:rPr>
              <a:t>height</a:t>
            </a:r>
            <a:r>
              <a:rPr lang="fr-FR" sz="1800" dirty="0">
                <a:latin typeface="Calibri" charset="0"/>
              </a:rPr>
              <a:t> of </a:t>
            </a:r>
            <a:r>
              <a:rPr lang="fr-FR" sz="1800" dirty="0" err="1">
                <a:latin typeface="Calibri" charset="0"/>
              </a:rPr>
              <a:t>magnet</a:t>
            </a:r>
            <a:r>
              <a:rPr lang="fr-FR" sz="1800" dirty="0">
                <a:latin typeface="Calibri" charset="0"/>
              </a:rPr>
              <a:t> for </a:t>
            </a:r>
            <a:r>
              <a:rPr lang="fr-FR" sz="1800" dirty="0" err="1">
                <a:latin typeface="Calibri" charset="0"/>
              </a:rPr>
              <a:t>stacking</a:t>
            </a:r>
            <a:endParaRPr lang="fr-FR" sz="1800" dirty="0">
              <a:latin typeface="Calibri" charset="0"/>
            </a:endParaRPr>
          </a:p>
          <a:p>
            <a:pPr eaLnBrk="1" hangingPunct="1"/>
            <a:r>
              <a:rPr lang="fr-FR" sz="1800" dirty="0" err="1">
                <a:latin typeface="Calibri" charset="0"/>
              </a:rPr>
              <a:t>Homogeneous</a:t>
            </a:r>
            <a:r>
              <a:rPr lang="fr-FR" sz="1800" dirty="0">
                <a:latin typeface="Calibri" charset="0"/>
              </a:rPr>
              <a:t> </a:t>
            </a:r>
            <a:r>
              <a:rPr lang="fr-FR" sz="1800" dirty="0" err="1">
                <a:latin typeface="Calibri" charset="0"/>
              </a:rPr>
              <a:t>field</a:t>
            </a:r>
            <a:r>
              <a:rPr lang="fr-FR" sz="1800" dirty="0">
                <a:latin typeface="Calibri" charset="0"/>
              </a:rPr>
              <a:t> as </a:t>
            </a:r>
            <a:r>
              <a:rPr lang="fr-FR" sz="1800" dirty="0" err="1">
                <a:latin typeface="Calibri" charset="0"/>
              </a:rPr>
              <a:t>low</a:t>
            </a:r>
            <a:r>
              <a:rPr lang="fr-FR" sz="1800" dirty="0">
                <a:latin typeface="Calibri" charset="0"/>
              </a:rPr>
              <a:t> as possible due to the use of one power </a:t>
            </a:r>
            <a:r>
              <a:rPr lang="fr-FR" sz="1800" dirty="0" err="1">
                <a:latin typeface="Calibri" charset="0"/>
              </a:rPr>
              <a:t>supply</a:t>
            </a:r>
            <a:r>
              <a:rPr lang="fr-FR" sz="1800" dirty="0">
                <a:latin typeface="Calibri" charset="0"/>
              </a:rPr>
              <a:t> by arc</a:t>
            </a:r>
          </a:p>
          <a:p>
            <a:pPr eaLnBrk="1" hangingPunct="1"/>
            <a:r>
              <a:rPr lang="en-US" sz="1800" dirty="0">
                <a:solidFill>
                  <a:srgbClr val="000000"/>
                </a:solidFill>
                <a:latin typeface="Calibri" charset="0"/>
              </a:rPr>
              <a:t>Cost minimization with a design of the arc magnets coupled to studies of the power converters, the vacuum system and cooling as well as only one magnet per bend with a 45° deflection</a:t>
            </a:r>
            <a:endParaRPr lang="fr-FR" sz="1800" dirty="0">
              <a:latin typeface="Calibri" charset="0"/>
            </a:endParaRPr>
          </a:p>
          <a:p>
            <a:pPr eaLnBrk="1" hangingPunct="1"/>
            <a:endParaRPr lang="fr-FR" sz="1800" dirty="0">
              <a:latin typeface="Calibri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51647" y="59269"/>
            <a:ext cx="6624637" cy="688975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3200" dirty="0" smtClean="0">
                <a:solidFill>
                  <a:schemeClr val="accent5">
                    <a:lumMod val="75000"/>
                  </a:schemeClr>
                </a:solidFill>
                <a:latin typeface="Arial Unicode MS" charset="0"/>
                <a:ea typeface="MS PGothic" charset="0"/>
              </a:rPr>
              <a:t>Arc bending magnets : Requirements &amp; constraints</a:t>
            </a:r>
            <a:endParaRPr lang="en-GB" sz="3200" dirty="0">
              <a:solidFill>
                <a:schemeClr val="accent5">
                  <a:lumMod val="75000"/>
                </a:schemeClr>
              </a:solidFill>
              <a:latin typeface="Arial Unicode MS" charset="0"/>
              <a:ea typeface="MS PGothic" charset="0"/>
            </a:endParaRPr>
          </a:p>
        </p:txBody>
      </p:sp>
      <p:sp>
        <p:nvSpPr>
          <p:cNvPr id="6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4</a:t>
            </a:fld>
            <a:r>
              <a:rPr lang="fr-FR" dirty="0"/>
              <a:t>/</a:t>
            </a:r>
            <a:r>
              <a:rPr lang="fr-FR" dirty="0" smtClean="0"/>
              <a:t>21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3850910"/>
              </p:ext>
            </p:extLst>
          </p:nvPr>
        </p:nvGraphicFramePr>
        <p:xfrm>
          <a:off x="277813" y="3452151"/>
          <a:ext cx="5081587" cy="3269324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06034"/>
                <a:gridCol w="1567582"/>
                <a:gridCol w="1707971"/>
              </a:tblGrid>
              <a:tr h="30826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Features of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arc bending magnets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9276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Quantity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12</a:t>
                      </a:r>
                      <a:r>
                        <a:rPr lang="en-US" sz="1400" b="1" baseline="0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1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+ 1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(pre-</a:t>
                      </a:r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serie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12</a:t>
                      </a:r>
                      <a:r>
                        <a:rPr lang="en-US" sz="1400" b="1" baseline="0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</a:t>
                      </a:r>
                      <a:r>
                        <a:rPr lang="en-US" sz="1400" b="1" noProof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+ 1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(pre-</a:t>
                      </a:r>
                      <a:r>
                        <a:rPr lang="en-US" sz="1400" noProof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serie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Rotation angle 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45°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45°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Radius of curvature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1192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596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Main field B</a:t>
                      </a:r>
                      <a:r>
                        <a:rPr lang="en-US" sz="1400" baseline="-250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1.25 - 1.3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T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1.25 - 1.3 T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Gap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Good field region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+/- 20mm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+/- 20mm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Mechanical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length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936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468 mm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304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Current max.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 Narrow"/>
                        </a:defRPr>
                      </a:lvl9pPr>
                    </a:lstStyle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Not defined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Not defined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  <a:tr h="518165"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Beam energy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From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305 to 455 </a:t>
                      </a:r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MeV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From</a:t>
                      </a:r>
                      <a:r>
                        <a:rPr lang="en-US" sz="1400" baseline="0" noProof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80 MeV to 230 MeV</a:t>
                      </a:r>
                      <a:endParaRPr lang="en-US" sz="1400" noProof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30" marR="91430" anchor="ctr"/>
                </a:tc>
              </a:tr>
            </a:tbl>
          </a:graphicData>
        </a:graphic>
      </p:graphicFrame>
      <p:pic>
        <p:nvPicPr>
          <p:cNvPr id="8" name="Content Placeholder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125" b="-2351"/>
          <a:stretch>
            <a:fillRect/>
          </a:stretch>
        </p:blipFill>
        <p:spPr bwMode="auto">
          <a:xfrm>
            <a:off x="5519738" y="3227387"/>
            <a:ext cx="3624262" cy="312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9" name="TextBox 2"/>
          <p:cNvSpPr txBox="1">
            <a:spLocks noChangeArrowheads="1"/>
          </p:cNvSpPr>
          <p:nvPr/>
        </p:nvSpPr>
        <p:spPr bwMode="auto">
          <a:xfrm rot="20672455">
            <a:off x="88887" y="3589865"/>
            <a:ext cx="8712642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Challenge to highlight : Very compact bending </a:t>
            </a:r>
            <a:r>
              <a:rPr lang="en-US" sz="1800" dirty="0" smtClean="0">
                <a:solidFill>
                  <a:srgbClr val="FF0000"/>
                </a:solidFill>
              </a:rPr>
              <a:t>magnets </a:t>
            </a:r>
            <a:r>
              <a:rPr lang="en-US" sz="1800" dirty="0">
                <a:solidFill>
                  <a:srgbClr val="FF0000"/>
                </a:solidFill>
              </a:rPr>
              <a:t>while keeping a reasonable current </a:t>
            </a:r>
          </a:p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density for 6 arcs </a:t>
            </a:r>
            <a:r>
              <a:rPr lang="en-US" sz="1800" dirty="0" smtClean="0">
                <a:solidFill>
                  <a:srgbClr val="FF0000"/>
                </a:solidFill>
              </a:rPr>
              <a:t>and using </a:t>
            </a:r>
            <a:r>
              <a:rPr lang="en-US" sz="1800" dirty="0">
                <a:solidFill>
                  <a:srgbClr val="FF0000"/>
                </a:solidFill>
              </a:rPr>
              <a:t>the same structure for Arc 1 up to 3 and for Arc 4 up to </a:t>
            </a:r>
            <a:r>
              <a:rPr lang="en-US" sz="1800" dirty="0" smtClean="0">
                <a:solidFill>
                  <a:srgbClr val="FF0000"/>
                </a:solidFill>
              </a:rPr>
              <a:t>6. </a:t>
            </a:r>
            <a:endParaRPr lang="en-US" sz="1800" dirty="0">
              <a:solidFill>
                <a:srgbClr val="FF0000"/>
              </a:solidFill>
            </a:endParaRPr>
          </a:p>
        </p:txBody>
      </p:sp>
      <p:pic>
        <p:nvPicPr>
          <p:cNvPr id="10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Content Placeholder 2"/>
          <p:cNvSpPr>
            <a:spLocks noGrp="1"/>
          </p:cNvSpPr>
          <p:nvPr>
            <p:ph idx="1"/>
          </p:nvPr>
        </p:nvSpPr>
        <p:spPr>
          <a:xfrm>
            <a:off x="412750" y="10160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</a:rPr>
              <a:t>All simulations </a:t>
            </a:r>
            <a:r>
              <a:rPr lang="en-US" sz="2000" dirty="0">
                <a:latin typeface="Calibri" charset="0"/>
              </a:rPr>
              <a:t>have been done by OPERA/TOSCA software based on finite element </a:t>
            </a:r>
            <a:r>
              <a:rPr lang="en-US" sz="2000" dirty="0" smtClean="0">
                <a:latin typeface="Calibri" charset="0"/>
              </a:rPr>
              <a:t>for </a:t>
            </a:r>
            <a:r>
              <a:rPr lang="en-US" sz="2000" dirty="0" smtClean="0">
                <a:latin typeface="Calibri" charset="0"/>
              </a:rPr>
              <a:t>2D and 3D </a:t>
            </a:r>
            <a:r>
              <a:rPr lang="en-US" sz="2000" dirty="0">
                <a:latin typeface="Calibri" charset="0"/>
              </a:rPr>
              <a:t>electromagnetic design analysis. </a:t>
            </a:r>
          </a:p>
          <a:p>
            <a:pPr eaLnBrk="1" hangingPunct="1"/>
            <a:r>
              <a:rPr lang="en-US" sz="2000" dirty="0">
                <a:latin typeface="Calibri" charset="0"/>
              </a:rPr>
              <a:t>2D Simulation results</a:t>
            </a:r>
          </a:p>
        </p:txBody>
      </p:sp>
      <p:sp>
        <p:nvSpPr>
          <p:cNvPr id="22530" name="Title 1"/>
          <p:cNvSpPr txBox="1">
            <a:spLocks/>
          </p:cNvSpPr>
          <p:nvPr/>
        </p:nvSpPr>
        <p:spPr bwMode="auto">
          <a:xfrm>
            <a:off x="1830917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V1 for R = 1192 mm</a:t>
            </a:r>
          </a:p>
        </p:txBody>
      </p:sp>
      <p:pic>
        <p:nvPicPr>
          <p:cNvPr id="2253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3113"/>
            <a:ext cx="4321175" cy="349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133350" y="5780088"/>
            <a:ext cx="8851900" cy="923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Expected field value  = 1.25 – 1.3 T and </a:t>
            </a:r>
            <a:r>
              <a:rPr lang="en-US" sz="1800" dirty="0" smtClean="0"/>
              <a:t>simulated field </a:t>
            </a:r>
            <a:r>
              <a:rPr lang="en-US" sz="1800" dirty="0"/>
              <a:t>value = 1.25 T</a:t>
            </a:r>
          </a:p>
          <a:p>
            <a:pPr eaLnBrk="1" hangingPunct="1"/>
            <a:r>
              <a:rPr lang="en-US" sz="1800" b="1" dirty="0">
                <a:solidFill>
                  <a:srgbClr val="FF0000"/>
                </a:solidFill>
              </a:rPr>
              <a:t>2D simulations  confirmed a good agreement with expected results</a:t>
            </a:r>
            <a:endParaRPr lang="en-US" sz="1800" dirty="0"/>
          </a:p>
          <a:p>
            <a:pPr eaLnBrk="1" hangingPunct="1"/>
            <a:r>
              <a:rPr lang="en-US" sz="1800" dirty="0"/>
              <a:t>=&gt; Preliminary 3D simulations  will rely on this model</a:t>
            </a:r>
          </a:p>
        </p:txBody>
      </p:sp>
      <p:pic>
        <p:nvPicPr>
          <p:cNvPr id="22533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62188"/>
            <a:ext cx="5540375" cy="338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5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8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ontent Placeholder 2"/>
          <p:cNvSpPr>
            <a:spLocks noGrp="1"/>
          </p:cNvSpPr>
          <p:nvPr>
            <p:ph idx="1"/>
          </p:nvPr>
        </p:nvSpPr>
        <p:spPr>
          <a:xfrm>
            <a:off x="457200" y="9779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Calibri" charset="0"/>
              </a:rPr>
              <a:t>3D Simulation results from 2D design with racetrack </a:t>
            </a:r>
            <a:r>
              <a:rPr lang="en-US" sz="2000" dirty="0" smtClean="0">
                <a:latin typeface="Calibri" charset="0"/>
              </a:rPr>
              <a:t>coils (simplest and cheapest coils).</a:t>
            </a:r>
            <a:endParaRPr lang="en-US" sz="2000" dirty="0">
              <a:latin typeface="Calibri" charset="0"/>
            </a:endParaRPr>
          </a:p>
        </p:txBody>
      </p:sp>
      <p:sp>
        <p:nvSpPr>
          <p:cNvPr id="23554" name="TextBox 8"/>
          <p:cNvSpPr txBox="1">
            <a:spLocks noChangeArrowheads="1"/>
          </p:cNvSpPr>
          <p:nvPr/>
        </p:nvSpPr>
        <p:spPr bwMode="auto">
          <a:xfrm>
            <a:off x="146050" y="5821363"/>
            <a:ext cx="7854950" cy="923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Value of vertical field at the center fulfills requirements but the </a:t>
            </a:r>
            <a:r>
              <a:rPr lang="en-US" sz="1800" dirty="0" smtClean="0"/>
              <a:t>simulated current </a:t>
            </a:r>
            <a:r>
              <a:rPr lang="en-US" sz="1800" dirty="0"/>
              <a:t>density is too high (7.8A/mm</a:t>
            </a:r>
            <a:r>
              <a:rPr lang="en-US" sz="1800" baseline="30000" dirty="0"/>
              <a:t>2</a:t>
            </a:r>
            <a:r>
              <a:rPr lang="en-US" sz="1800" dirty="0" smtClean="0"/>
              <a:t>). </a:t>
            </a:r>
            <a:endParaRPr lang="en-US" sz="1800" dirty="0"/>
          </a:p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	=&gt; Simulation of the same model with bedstead coil instead of racetrack coil</a:t>
            </a:r>
          </a:p>
        </p:txBody>
      </p:sp>
      <p:pic>
        <p:nvPicPr>
          <p:cNvPr id="23555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3863"/>
            <a:ext cx="914400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itle 1"/>
          <p:cNvSpPr txBox="1">
            <a:spLocks/>
          </p:cNvSpPr>
          <p:nvPr/>
        </p:nvSpPr>
        <p:spPr bwMode="auto">
          <a:xfrm>
            <a:off x="1780117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V1 for R = 1192 mm</a:t>
            </a:r>
          </a:p>
        </p:txBody>
      </p:sp>
      <p:sp>
        <p:nvSpPr>
          <p:cNvPr id="6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6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7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/>
          <a:lstStyle/>
          <a:p>
            <a:pPr eaLnBrk="1" hangingPunct="1"/>
            <a:r>
              <a:rPr lang="en-US" sz="2000">
                <a:latin typeface="Calibri" charset="0"/>
              </a:rPr>
              <a:t>3D Simulation results from 2D design with bedstead coils</a:t>
            </a:r>
          </a:p>
        </p:txBody>
      </p:sp>
      <p:pic>
        <p:nvPicPr>
          <p:cNvPr id="24578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1444625"/>
            <a:ext cx="9144000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7"/>
          <p:cNvSpPr txBox="1">
            <a:spLocks noChangeArrowheads="1"/>
          </p:cNvSpPr>
          <p:nvPr/>
        </p:nvSpPr>
        <p:spPr bwMode="auto">
          <a:xfrm>
            <a:off x="139700" y="5470525"/>
            <a:ext cx="7751233" cy="12001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Value of vertical field at the center fulfill too requirements. We obtained with the same number of turns the same value but with a current density much lower than model with </a:t>
            </a:r>
            <a:r>
              <a:rPr lang="en-US" sz="1800" dirty="0" smtClean="0"/>
              <a:t>racetrack coil </a:t>
            </a:r>
            <a:r>
              <a:rPr lang="en-US" sz="1800" dirty="0"/>
              <a:t>: </a:t>
            </a:r>
            <a:r>
              <a:rPr lang="en-US" sz="1800" b="1" dirty="0">
                <a:solidFill>
                  <a:srgbClr val="FF0000"/>
                </a:solidFill>
              </a:rPr>
              <a:t>5.5A/mm2 instead of 7.8 A/mm2 </a:t>
            </a:r>
          </a:p>
          <a:p>
            <a:pPr eaLnBrk="1" hangingPunct="1"/>
            <a:r>
              <a:rPr lang="en-US" sz="1800" dirty="0"/>
              <a:t>	</a:t>
            </a:r>
            <a:r>
              <a:rPr lang="en-US" sz="1800" b="1" dirty="0">
                <a:solidFill>
                  <a:srgbClr val="FF0000"/>
                </a:solidFill>
              </a:rPr>
              <a:t>=&gt; Investigation of this model</a:t>
            </a:r>
          </a:p>
        </p:txBody>
      </p:sp>
      <p:sp>
        <p:nvSpPr>
          <p:cNvPr id="24580" name="Title 1"/>
          <p:cNvSpPr txBox="1">
            <a:spLocks/>
          </p:cNvSpPr>
          <p:nvPr/>
        </p:nvSpPr>
        <p:spPr bwMode="auto">
          <a:xfrm>
            <a:off x="1839383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V2 for R = 1192 mm</a:t>
            </a:r>
          </a:p>
        </p:txBody>
      </p:sp>
      <p:sp>
        <p:nvSpPr>
          <p:cNvPr id="6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7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7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2"/>
          <p:cNvSpPr>
            <a:spLocks noGrp="1"/>
          </p:cNvSpPr>
          <p:nvPr>
            <p:ph idx="1"/>
          </p:nvPr>
        </p:nvSpPr>
        <p:spPr>
          <a:xfrm>
            <a:off x="304800" y="768350"/>
            <a:ext cx="8229600" cy="2986088"/>
          </a:xfrm>
        </p:spPr>
        <p:txBody>
          <a:bodyPr/>
          <a:lstStyle/>
          <a:p>
            <a:pPr eaLnBrk="1" hangingPunct="1">
              <a:defRPr/>
            </a:pPr>
            <a:r>
              <a:rPr lang="en-US" sz="2000" dirty="0" smtClean="0">
                <a:latin typeface="Calibri" charset="0"/>
              </a:rPr>
              <a:t>Vertical field in a transverse horizontal plan and field homogeneity in the median plan</a:t>
            </a:r>
          </a:p>
          <a:p>
            <a:pPr eaLnBrk="1" hangingPunct="1">
              <a:defRPr/>
            </a:pPr>
            <a:endParaRPr lang="en-US" sz="2000" dirty="0" smtClean="0">
              <a:latin typeface="Calibri" charset="0"/>
            </a:endParaRPr>
          </a:p>
          <a:p>
            <a:pPr eaLnBrk="1" hangingPunct="1">
              <a:defRPr/>
            </a:pPr>
            <a:endParaRPr lang="en-US" sz="2000" dirty="0">
              <a:latin typeface="Calibri" charset="0"/>
            </a:endParaRPr>
          </a:p>
          <a:p>
            <a:pPr eaLnBrk="1" hangingPunct="1">
              <a:defRPr/>
            </a:pPr>
            <a:endParaRPr lang="en-US" sz="2000" dirty="0" smtClean="0">
              <a:latin typeface="Calibri" charset="0"/>
            </a:endParaRPr>
          </a:p>
          <a:p>
            <a:pPr eaLnBrk="1" hangingPunct="1">
              <a:defRPr/>
            </a:pPr>
            <a:endParaRPr lang="en-US" sz="2000" dirty="0">
              <a:latin typeface="Calibri" charset="0"/>
            </a:endParaRPr>
          </a:p>
          <a:p>
            <a:pPr eaLnBrk="1" hangingPunct="1">
              <a:defRPr/>
            </a:pPr>
            <a:endParaRPr lang="en-US" sz="2000" dirty="0" smtClean="0">
              <a:latin typeface="Calibri" charset="0"/>
            </a:endParaRPr>
          </a:p>
          <a:p>
            <a:pPr eaLnBrk="1" hangingPunct="1">
              <a:defRPr/>
            </a:pPr>
            <a:endParaRPr lang="en-US" sz="2000" dirty="0">
              <a:latin typeface="Calibri" charset="0"/>
            </a:endParaRPr>
          </a:p>
        </p:txBody>
      </p:sp>
      <p:sp>
        <p:nvSpPr>
          <p:cNvPr id="25602" name="TextBox 6"/>
          <p:cNvSpPr txBox="1">
            <a:spLocks noChangeArrowheads="1"/>
          </p:cNvSpPr>
          <p:nvPr/>
        </p:nvSpPr>
        <p:spPr bwMode="auto">
          <a:xfrm>
            <a:off x="4442352" y="4782477"/>
            <a:ext cx="4244448" cy="92333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FF0000"/>
                </a:solidFill>
              </a:rPr>
              <a:t>Good field value but low field homogeneity </a:t>
            </a:r>
            <a:r>
              <a:rPr lang="en-US" sz="1800" dirty="0" smtClean="0">
                <a:solidFill>
                  <a:srgbClr val="FF0000"/>
                </a:solidFill>
              </a:rPr>
              <a:t>(1.4</a:t>
            </a:r>
            <a:r>
              <a:rPr lang="en-US" sz="1800" dirty="0">
                <a:solidFill>
                  <a:srgbClr val="FF0000"/>
                </a:solidFill>
              </a:rPr>
              <a:t>%) and height of coils not allowing the superposition of arc bending magnets    </a:t>
            </a:r>
          </a:p>
        </p:txBody>
      </p:sp>
      <p:sp>
        <p:nvSpPr>
          <p:cNvPr id="25603" name="Title 1"/>
          <p:cNvSpPr txBox="1">
            <a:spLocks/>
          </p:cNvSpPr>
          <p:nvPr/>
        </p:nvSpPr>
        <p:spPr bwMode="auto">
          <a:xfrm>
            <a:off x="1915583" y="19050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V2 for R = 1192 mm</a:t>
            </a:r>
          </a:p>
        </p:txBody>
      </p:sp>
      <p:pic>
        <p:nvPicPr>
          <p:cNvPr id="2560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2495"/>
            <a:ext cx="4217818" cy="2650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6" t="11845" r="24374"/>
          <a:stretch>
            <a:fillRect/>
          </a:stretch>
        </p:blipFill>
        <p:spPr bwMode="auto">
          <a:xfrm>
            <a:off x="654050" y="4398962"/>
            <a:ext cx="2579687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Oval 10"/>
          <p:cNvSpPr/>
          <p:nvPr/>
        </p:nvSpPr>
        <p:spPr>
          <a:xfrm>
            <a:off x="713846" y="4398962"/>
            <a:ext cx="1377950" cy="698500"/>
          </a:xfrm>
          <a:prstGeom prst="ellipse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8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8483" y="1632495"/>
            <a:ext cx="5188010" cy="2550038"/>
          </a:xfrm>
          <a:prstGeom prst="rect">
            <a:avLst/>
          </a:prstGeom>
        </p:spPr>
      </p:pic>
      <p:sp>
        <p:nvSpPr>
          <p:cNvPr id="10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8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pic>
        <p:nvPicPr>
          <p:cNvPr id="12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2"/>
          <p:cNvSpPr>
            <a:spLocks noGrp="1"/>
          </p:cNvSpPr>
          <p:nvPr>
            <p:ph idx="1"/>
          </p:nvPr>
        </p:nvSpPr>
        <p:spPr>
          <a:xfrm>
            <a:off x="457199" y="901700"/>
            <a:ext cx="8619067" cy="4525963"/>
          </a:xfrm>
        </p:spPr>
        <p:txBody>
          <a:bodyPr/>
          <a:lstStyle/>
          <a:p>
            <a:pPr eaLnBrk="1" hangingPunct="1"/>
            <a:r>
              <a:rPr lang="en-US" sz="2000" dirty="0" smtClean="0">
                <a:latin typeface="Calibri" charset="0"/>
              </a:rPr>
              <a:t>Optimization of </a:t>
            </a:r>
            <a:r>
              <a:rPr lang="en-US" sz="2000" dirty="0">
                <a:latin typeface="Calibri" charset="0"/>
              </a:rPr>
              <a:t>the model : </a:t>
            </a:r>
            <a:endParaRPr lang="en-US" sz="2000" dirty="0" smtClean="0">
              <a:latin typeface="Calibri" charset="0"/>
            </a:endParaRPr>
          </a:p>
          <a:p>
            <a:pPr eaLnBrk="1" hangingPunct="1"/>
            <a:endParaRPr lang="en-US" sz="2000" dirty="0" smtClean="0">
              <a:latin typeface="Calibri" charset="0"/>
            </a:endParaRPr>
          </a:p>
          <a:p>
            <a:pPr eaLnBrk="1" hangingPunct="1"/>
            <a:endParaRPr lang="en-US" sz="2000" dirty="0">
              <a:latin typeface="Calibri" charset="0"/>
            </a:endParaRPr>
          </a:p>
          <a:p>
            <a:pPr eaLnBrk="1" hangingPunct="1"/>
            <a:endParaRPr lang="en-US" sz="2000" dirty="0" smtClean="0">
              <a:latin typeface="Calibri" charset="0"/>
            </a:endParaRPr>
          </a:p>
          <a:p>
            <a:pPr eaLnBrk="1" hangingPunct="1"/>
            <a:endParaRPr lang="en-US" sz="2000" dirty="0">
              <a:latin typeface="Calibri" charset="0"/>
            </a:endParaRPr>
          </a:p>
          <a:p>
            <a:pPr marL="0" indent="0" eaLnBrk="1" hangingPunct="1">
              <a:buNone/>
            </a:pPr>
            <a:endParaRPr lang="en-US" sz="2000" dirty="0">
              <a:latin typeface="Calibri" charset="0"/>
            </a:endParaRPr>
          </a:p>
          <a:p>
            <a:pPr marL="0" indent="0" eaLnBrk="1" hangingPunct="1">
              <a:buNone/>
            </a:pPr>
            <a:endParaRPr lang="en-US" sz="1000" dirty="0">
              <a:latin typeface="Calibri" charset="0"/>
            </a:endParaRPr>
          </a:p>
          <a:p>
            <a:pPr marL="457200" lvl="1" indent="0" eaLnBrk="1" hangingPunct="1">
              <a:buNone/>
            </a:pPr>
            <a:endParaRPr lang="en-US" sz="1600" dirty="0">
              <a:latin typeface="Calibri" charset="0"/>
            </a:endParaRPr>
          </a:p>
        </p:txBody>
      </p:sp>
      <p:pic>
        <p:nvPicPr>
          <p:cNvPr id="26626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96" y="3862388"/>
            <a:ext cx="6459537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5659967" y="4480983"/>
            <a:ext cx="1320800" cy="666750"/>
          </a:xfrm>
          <a:prstGeom prst="ellipse">
            <a:avLst/>
          </a:prstGeom>
          <a:noFill/>
          <a:ln w="38100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008000"/>
              </a:solidFill>
            </a:endParaRPr>
          </a:p>
        </p:txBody>
      </p:sp>
      <p:sp>
        <p:nvSpPr>
          <p:cNvPr id="26628" name="Title 1"/>
          <p:cNvSpPr txBox="1">
            <a:spLocks/>
          </p:cNvSpPr>
          <p:nvPr/>
        </p:nvSpPr>
        <p:spPr bwMode="auto">
          <a:xfrm>
            <a:off x="1989666" y="66675"/>
            <a:ext cx="7086600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2200" dirty="0">
                <a:solidFill>
                  <a:srgbClr val="31859C"/>
                </a:solidFill>
                <a:latin typeface="Arial Unicode MS" charset="0"/>
                <a:ea typeface="MS PGothic" charset="0"/>
                <a:cs typeface="MS PGothic" charset="0"/>
              </a:rPr>
              <a:t>Preliminary design V2 for R = 1192 mm</a:t>
            </a:r>
          </a:p>
        </p:txBody>
      </p:sp>
      <p:pic>
        <p:nvPicPr>
          <p:cNvPr id="8" name="Imag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345" y="1477433"/>
            <a:ext cx="3408548" cy="1882001"/>
          </a:xfrm>
          <a:prstGeom prst="rect">
            <a:avLst/>
          </a:prstGeom>
        </p:spPr>
      </p:pic>
      <p:sp>
        <p:nvSpPr>
          <p:cNvPr id="9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pPr>
              <a:defRPr/>
            </a:pPr>
            <a:fld id="{517E11AE-67EA-824D-9C84-334C48F9A61E}" type="slidenum">
              <a:rPr lang="fr-FR"/>
              <a:pPr>
                <a:defRPr/>
              </a:pPr>
              <a:t>9</a:t>
            </a:fld>
            <a:r>
              <a:rPr lang="fr-FR" dirty="0"/>
              <a:t>/</a:t>
            </a:r>
            <a:r>
              <a:rPr lang="fr-FR" dirty="0" smtClean="0"/>
              <a:t>21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899430" y="1502832"/>
            <a:ext cx="5083704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 eaLnBrk="1" hangingPunct="1">
              <a:buFontTx/>
              <a:buChar char="-"/>
            </a:pPr>
            <a:r>
              <a:rPr lang="en-US" dirty="0" smtClean="0"/>
              <a:t>enlargement </a:t>
            </a:r>
            <a:r>
              <a:rPr lang="en-US" dirty="0"/>
              <a:t>of the pole base width (50mm instead of 40mm) to </a:t>
            </a:r>
            <a:r>
              <a:rPr lang="en-US" dirty="0" err="1"/>
              <a:t>desaturate</a:t>
            </a:r>
            <a:r>
              <a:rPr lang="en-US" dirty="0"/>
              <a:t> </a:t>
            </a:r>
            <a:r>
              <a:rPr lang="en-US" dirty="0" smtClean="0"/>
              <a:t>iron</a:t>
            </a:r>
          </a:p>
          <a:p>
            <a:pPr marL="742950" lvl="1" indent="-285750" eaLnBrk="1" hangingPunct="1">
              <a:buFontTx/>
              <a:buChar char="-"/>
            </a:pPr>
            <a:r>
              <a:rPr lang="en-US" dirty="0" smtClean="0"/>
              <a:t>add</a:t>
            </a:r>
            <a:r>
              <a:rPr lang="en-US" dirty="0"/>
              <a:t>-on of shims (10mm) to improve the homogeneity of </a:t>
            </a:r>
            <a:r>
              <a:rPr lang="en-US" dirty="0" smtClean="0"/>
              <a:t>field</a:t>
            </a:r>
          </a:p>
          <a:p>
            <a:pPr marL="742950" lvl="1" indent="-285750" eaLnBrk="1" hangingPunct="1">
              <a:buFontTx/>
              <a:buChar char="-"/>
            </a:pPr>
            <a:r>
              <a:rPr lang="en-US" dirty="0"/>
              <a:t>D</a:t>
            </a:r>
            <a:r>
              <a:rPr lang="en-US" dirty="0" smtClean="0"/>
              <a:t>iminution of coil height for stacking</a:t>
            </a:r>
            <a:endParaRPr lang="en-US" dirty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592667" y="2624667"/>
            <a:ext cx="1253066" cy="22013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32932" y="2370670"/>
            <a:ext cx="880533" cy="220133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6200"/>
            <a:ext cx="2151647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Line 3"/>
          <p:cNvSpPr>
            <a:spLocks noChangeShapeType="1"/>
          </p:cNvSpPr>
          <p:nvPr/>
        </p:nvSpPr>
        <p:spPr bwMode="auto">
          <a:xfrm>
            <a:off x="0" y="823913"/>
            <a:ext cx="9144000" cy="0"/>
          </a:xfrm>
          <a:prstGeom prst="line">
            <a:avLst/>
          </a:prstGeom>
          <a:noFill/>
          <a:ln w="57150">
            <a:solidFill>
              <a:srgbClr val="31859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22481</TotalTime>
  <Words>1486</Words>
  <Application>Microsoft Macintosh PowerPoint</Application>
  <PresentationFormat>On-screen Show (4:3)</PresentationFormat>
  <Paragraphs>219</Paragraphs>
  <Slides>22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Preliminary studies : Arc bending magnets and quadrupoles </vt:lpstr>
      <vt:lpstr>Overview</vt:lpstr>
      <vt:lpstr>Summary of magnet inventory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MAGNETS for  PERLE Facility</dc:title>
  <dc:creator>LAL</dc:creator>
  <cp:lastModifiedBy>LAL</cp:lastModifiedBy>
  <cp:revision>147</cp:revision>
  <cp:lastPrinted>2018-01-12T13:14:22Z</cp:lastPrinted>
  <dcterms:created xsi:type="dcterms:W3CDTF">2017-12-15T11:56:01Z</dcterms:created>
  <dcterms:modified xsi:type="dcterms:W3CDTF">2018-01-16T11:09:40Z</dcterms:modified>
</cp:coreProperties>
</file>