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5" r:id="rId2"/>
    <p:sldId id="330" r:id="rId3"/>
    <p:sldId id="331" r:id="rId4"/>
    <p:sldId id="318" r:id="rId5"/>
    <p:sldId id="310" r:id="rId6"/>
    <p:sldId id="319" r:id="rId7"/>
    <p:sldId id="311" r:id="rId8"/>
    <p:sldId id="320" r:id="rId9"/>
    <p:sldId id="313" r:id="rId10"/>
    <p:sldId id="324" r:id="rId11"/>
    <p:sldId id="321" r:id="rId12"/>
    <p:sldId id="314" r:id="rId13"/>
    <p:sldId id="322" r:id="rId14"/>
    <p:sldId id="325" r:id="rId15"/>
    <p:sldId id="326" r:id="rId16"/>
    <p:sldId id="327" r:id="rId17"/>
    <p:sldId id="328" r:id="rId18"/>
    <p:sldId id="32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390D162-CC63-4D5F-AF65-FE27921142D1}">
          <p14:sldIdLst>
            <p14:sldId id="265"/>
            <p14:sldId id="330"/>
            <p14:sldId id="331"/>
            <p14:sldId id="318"/>
            <p14:sldId id="310"/>
            <p14:sldId id="319"/>
            <p14:sldId id="311"/>
            <p14:sldId id="320"/>
            <p14:sldId id="313"/>
            <p14:sldId id="324"/>
            <p14:sldId id="321"/>
            <p14:sldId id="314"/>
            <p14:sldId id="322"/>
            <p14:sldId id="325"/>
            <p14:sldId id="326"/>
            <p14:sldId id="327"/>
            <p14:sldId id="328"/>
            <p14:sldId id="32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5E9F"/>
    <a:srgbClr val="88A0B8"/>
    <a:srgbClr val="979F07"/>
    <a:srgbClr val="DEDFE6"/>
    <a:srgbClr val="FF33CC"/>
    <a:srgbClr val="112E50"/>
    <a:srgbClr val="5F0E0B"/>
    <a:srgbClr val="9C9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18" autoAdjust="0"/>
    <p:restoredTop sz="94673" autoAdjust="0"/>
  </p:normalViewPr>
  <p:slideViewPr>
    <p:cSldViewPr snapToGrid="0">
      <p:cViewPr varScale="1">
        <p:scale>
          <a:sx n="108" d="100"/>
          <a:sy n="108" d="100"/>
        </p:scale>
        <p:origin x="14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6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BD02A-659A-4BD1-8867-123BE9625D58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6BDD0-B58C-4867-AEFE-A74914E55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94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710A5-AAF5-4646-B3F4-B8B6E5726253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4D05F-0845-432B-BBD0-32E47074A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65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32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69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459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60161"/>
            <a:ext cx="4495800" cy="2523703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1728446"/>
          </a:xfr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181600" y="1149172"/>
            <a:ext cx="3581400" cy="47182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526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66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4076818" cy="2215662"/>
          </a:xfr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09600" y="3505200"/>
            <a:ext cx="4076818" cy="2215662"/>
          </a:xfr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4686182" y="1295400"/>
            <a:ext cx="4076818" cy="2215662"/>
          </a:xfr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4686182" y="3505200"/>
            <a:ext cx="4076818" cy="2215662"/>
          </a:xfr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304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2037471" cy="1107322"/>
          </a:xfr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2667000" y="1676400"/>
            <a:ext cx="2037471" cy="1107322"/>
          </a:xfr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4724400" y="1676400"/>
            <a:ext cx="2037471" cy="1107322"/>
          </a:xfr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781800" y="1676400"/>
            <a:ext cx="2049194" cy="1113693"/>
          </a:xfr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6781800" y="2819400"/>
            <a:ext cx="2037471" cy="1107322"/>
          </a:xfr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609600" y="2819400"/>
            <a:ext cx="2037471" cy="1107322"/>
          </a:xfr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2667000" y="2819400"/>
            <a:ext cx="2037471" cy="1107322"/>
          </a:xfr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4724400" y="2819400"/>
            <a:ext cx="2049194" cy="1113693"/>
          </a:xfr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4724400" y="3962400"/>
            <a:ext cx="2037471" cy="1107322"/>
          </a:xfr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609600" y="3962400"/>
            <a:ext cx="2037471" cy="1107322"/>
          </a:xfr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2667000" y="3962400"/>
            <a:ext cx="2049194" cy="1113693"/>
          </a:xfr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6781800" y="3962400"/>
            <a:ext cx="2037471" cy="1107322"/>
          </a:xfr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459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04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1"/>
            <a:ext cx="4038600" cy="4906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1"/>
            <a:ext cx="4038600" cy="4906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945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219200"/>
            <a:ext cx="4040188" cy="955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19200"/>
            <a:ext cx="4041775" cy="955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52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75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309265"/>
            <a:ext cx="6477000" cy="1169551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1" cy="464820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205843"/>
            <a:ext cx="3008313" cy="46615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7937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861510"/>
            <a:ext cx="6019800" cy="415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7488" y="990600"/>
            <a:ext cx="6056312" cy="37369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5257800"/>
            <a:ext cx="6019800" cy="5191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1122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199"/>
            <a:ext cx="1524000" cy="8387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400800"/>
            <a:ext cx="3200400" cy="457200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2971800" y="6400800"/>
            <a:ext cx="3200400" cy="457200"/>
          </a:xfrm>
          <a:prstGeom prst="rect">
            <a:avLst/>
          </a:prstGeom>
          <a:solidFill>
            <a:srgbClr val="979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angle 13"/>
          <p:cNvSpPr/>
          <p:nvPr/>
        </p:nvSpPr>
        <p:spPr>
          <a:xfrm>
            <a:off x="6172200" y="6400800"/>
            <a:ext cx="2971800" cy="457200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553200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0" algn="l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1"/>
            <a:ext cx="82296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Footer Placeholder 4"/>
          <p:cNvSpPr txBox="1">
            <a:spLocks/>
          </p:cNvSpPr>
          <p:nvPr/>
        </p:nvSpPr>
        <p:spPr>
          <a:xfrm>
            <a:off x="0" y="6550223"/>
            <a:ext cx="29718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rgbClr val="112E50"/>
                </a:solidFill>
              </a:rPr>
              <a:t>D. Yépez, A. Olmos</a:t>
            </a:r>
            <a:endParaRPr lang="es-ES" dirty="0">
              <a:solidFill>
                <a:srgbClr val="112E50"/>
              </a:solidFill>
            </a:endParaRPr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2971799" y="6545757"/>
            <a:ext cx="31804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chemeClr val="bg1"/>
                </a:solidFill>
              </a:rPr>
              <a:t>DEELS’18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6152271" y="6544267"/>
            <a:ext cx="29718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chemeClr val="bg1"/>
                </a:solidFill>
              </a:rPr>
              <a:t>18/04/2018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30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en-US" sz="3500" b="1" kern="1200" smtClean="0">
          <a:solidFill>
            <a:srgbClr val="112E50"/>
          </a:solidFill>
          <a:latin typeface="Arial" pitchFamily="34" charset="0"/>
          <a:ea typeface="+mn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88A0B8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7800" y="3800897"/>
            <a:ext cx="6019800" cy="2523703"/>
          </a:xfrm>
        </p:spPr>
        <p:txBody>
          <a:bodyPr/>
          <a:lstStyle/>
          <a:p>
            <a:pPr algn="ctr"/>
            <a:r>
              <a:rPr lang="es-ES" dirty="0" smtClean="0"/>
              <a:t>DEELS’18</a:t>
            </a:r>
          </a:p>
          <a:p>
            <a:pPr algn="ctr"/>
            <a:r>
              <a:rPr lang="es-ES" dirty="0" smtClean="0"/>
              <a:t>D. Yépez, A. Olmos</a:t>
            </a:r>
          </a:p>
          <a:p>
            <a:pPr algn="ctr"/>
            <a:r>
              <a:rPr lang="es-ES" dirty="0"/>
              <a:t>ALBA </a:t>
            </a:r>
            <a:r>
              <a:rPr lang="es-ES" dirty="0" smtClean="0"/>
              <a:t>Synchrotron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839200" cy="1169551"/>
          </a:xfrm>
        </p:spPr>
        <p:txBody>
          <a:bodyPr/>
          <a:lstStyle/>
          <a:p>
            <a:pPr algn="ctr"/>
            <a:r>
              <a:rPr lang="en-US" dirty="0"/>
              <a:t>Frequency Hunting </a:t>
            </a:r>
            <a:r>
              <a:rPr lang="en-US" dirty="0" smtClean="0"/>
              <a:t>Application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Beam Noise Detection</a:t>
            </a:r>
          </a:p>
        </p:txBody>
      </p:sp>
    </p:spTree>
    <p:extLst>
      <p:ext uri="{BB962C8B-B14F-4D97-AF65-F5344CB8AC3E}">
        <p14:creationId xmlns:p14="http://schemas.microsoft.com/office/powerpoint/2010/main" val="35975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Tracked events –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Case1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8117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Swinging 150-250Hz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" y="1291369"/>
            <a:ext cx="8348911" cy="4937097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667501" y="960437"/>
            <a:ext cx="230505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23-Jan until 05-Feb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1181100" y="6107782"/>
            <a:ext cx="706755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4232504" y="6086039"/>
            <a:ext cx="116570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~14 days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13090" y="1874484"/>
            <a:ext cx="148738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Beam Current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6701" y="3555976"/>
            <a:ext cx="16026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Max </a:t>
            </a:r>
            <a:r>
              <a:rPr lang="en-US" dirty="0" err="1" smtClean="0">
                <a:solidFill>
                  <a:srgbClr val="FF0000"/>
                </a:solidFill>
              </a:rPr>
              <a:t>Freq</a:t>
            </a:r>
            <a:r>
              <a:rPr lang="en-US" dirty="0" smtClean="0">
                <a:solidFill>
                  <a:srgbClr val="FF0000"/>
                </a:solidFill>
              </a:rPr>
              <a:t> peak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73154" y="4964804"/>
            <a:ext cx="17129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Peak Amplitude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448175" y="5267325"/>
            <a:ext cx="942975" cy="23812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3159157" y="5084382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Huge noise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>
            <a:off x="6226342" y="5324475"/>
            <a:ext cx="241133" cy="47523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6093834" y="4969272"/>
            <a:ext cx="2165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“The Calm”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252404" y="3622089"/>
            <a:ext cx="568171" cy="221942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3036349" y="3407982"/>
            <a:ext cx="1677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Broad </a:t>
            </a:r>
            <a:r>
              <a:rPr lang="en-US" dirty="0" err="1" smtClean="0">
                <a:solidFill>
                  <a:srgbClr val="0000FF"/>
                </a:solidFill>
              </a:rPr>
              <a:t>freq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swing (~100Hz)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89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  <p:bldP spid="23" grpId="0" animBg="1"/>
      <p:bldP spid="24" grpId="0" animBg="1"/>
      <p:bldP spid="26" grpId="0"/>
      <p:bldP spid="28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78117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Swinging 150-250Hz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35" t="35271" r="8250" b="5312"/>
          <a:stretch/>
        </p:blipFill>
        <p:spPr>
          <a:xfrm>
            <a:off x="200026" y="1743075"/>
            <a:ext cx="3521114" cy="39909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20688" y="5883513"/>
            <a:ext cx="806608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CORV0202 replaced on the 5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 of February 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Swinging peak gone </a:t>
            </a:r>
            <a:r>
              <a:rPr lang="en-US" sz="2000" dirty="0" smtClean="0">
                <a:solidFill>
                  <a:srgbClr val="00B050"/>
                </a:solidFill>
              </a:rPr>
              <a:t>since then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449" y="1365072"/>
            <a:ext cx="389100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Retrieved data from the “noisy day”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6666" y="2038350"/>
            <a:ext cx="5124901" cy="326532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808742" y="3472953"/>
            <a:ext cx="1447800" cy="34996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CORV0202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934201" y="2543175"/>
            <a:ext cx="438149" cy="81915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Tracked events –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Case1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41546" y="4650855"/>
            <a:ext cx="110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From 180 to 600nm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 bwMode="auto">
          <a:xfrm flipH="1" flipV="1">
            <a:off x="2032986" y="4616388"/>
            <a:ext cx="408560" cy="357633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5198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78117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297Hz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vertical noise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/>
          <a:srcRect t="3941" b="5065"/>
          <a:stretch/>
        </p:blipFill>
        <p:spPr>
          <a:xfrm>
            <a:off x="86742" y="1323975"/>
            <a:ext cx="9057257" cy="4725914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 bwMode="auto">
          <a:xfrm>
            <a:off x="799485" y="5964907"/>
            <a:ext cx="809686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TextBox 32"/>
          <p:cNvSpPr txBox="1"/>
          <p:nvPr/>
        </p:nvSpPr>
        <p:spPr>
          <a:xfrm>
            <a:off x="4099154" y="5990789"/>
            <a:ext cx="116570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~20 days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75190" y="2007834"/>
            <a:ext cx="148738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Beam Current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50626" y="3717901"/>
            <a:ext cx="16026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Max </a:t>
            </a:r>
            <a:r>
              <a:rPr lang="en-US" dirty="0" err="1" smtClean="0">
                <a:solidFill>
                  <a:srgbClr val="FF0000"/>
                </a:solidFill>
              </a:rPr>
              <a:t>Freq</a:t>
            </a:r>
            <a:r>
              <a:rPr lang="en-US" dirty="0" smtClean="0">
                <a:solidFill>
                  <a:srgbClr val="FF0000"/>
                </a:solidFill>
              </a:rPr>
              <a:t> peak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4704" y="4717154"/>
            <a:ext cx="17129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Peak Amplitude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31597" y="4386236"/>
            <a:ext cx="13021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Huge noise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4978762" y="5285050"/>
            <a:ext cx="932548" cy="25808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Box 40"/>
          <p:cNvSpPr txBox="1"/>
          <p:nvPr/>
        </p:nvSpPr>
        <p:spPr>
          <a:xfrm>
            <a:off x="3943234" y="4724067"/>
            <a:ext cx="19812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“The Calm”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???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H="1">
            <a:off x="4024582" y="5285050"/>
            <a:ext cx="954180" cy="233997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Arrow Connector 37"/>
          <p:cNvCxnSpPr/>
          <p:nvPr/>
        </p:nvCxnSpPr>
        <p:spPr bwMode="auto">
          <a:xfrm flipH="1" flipV="1">
            <a:off x="3622089" y="3648722"/>
            <a:ext cx="319597" cy="25745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Arrow Connector 42"/>
          <p:cNvCxnSpPr>
            <a:stCxn id="39" idx="2"/>
          </p:cNvCxnSpPr>
          <p:nvPr/>
        </p:nvCxnSpPr>
        <p:spPr bwMode="auto">
          <a:xfrm>
            <a:off x="2282649" y="4755568"/>
            <a:ext cx="717726" cy="254582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Box 47"/>
          <p:cNvSpPr txBox="1"/>
          <p:nvPr/>
        </p:nvSpPr>
        <p:spPr>
          <a:xfrm>
            <a:off x="6667501" y="960437"/>
            <a:ext cx="230505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19-Oct until 11-Nov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Tracked events –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Case2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15496" y="3726668"/>
            <a:ext cx="205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Tiny </a:t>
            </a:r>
            <a:r>
              <a:rPr lang="en-US" dirty="0" err="1">
                <a:solidFill>
                  <a:srgbClr val="0000FF"/>
                </a:solidFill>
              </a:rPr>
              <a:t>freq</a:t>
            </a:r>
            <a:r>
              <a:rPr lang="en-US" dirty="0">
                <a:solidFill>
                  <a:srgbClr val="0000FF"/>
                </a:solidFill>
              </a:rPr>
              <a:t> drift </a:t>
            </a:r>
            <a:r>
              <a:rPr lang="en-US" dirty="0" smtClean="0">
                <a:solidFill>
                  <a:srgbClr val="0000FF"/>
                </a:solidFill>
              </a:rPr>
              <a:t>(3Hz)</a:t>
            </a:r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69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6" grpId="0" animBg="1"/>
      <p:bldP spid="37" grpId="0" animBg="1"/>
      <p:bldP spid="39" grpId="0" animBg="1"/>
      <p:bldP spid="41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Tracked events –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Case2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7501" y="960437"/>
            <a:ext cx="2305050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01-Mar until 21-Mar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82" y="1714500"/>
            <a:ext cx="8294430" cy="449679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>
            <a:off x="1138240" y="6088732"/>
            <a:ext cx="738663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4087470" y="6043997"/>
            <a:ext cx="103105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19 days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762" y="1341437"/>
            <a:ext cx="621823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~ 297Hz vertical noise showing up </a:t>
            </a:r>
            <a:r>
              <a:rPr lang="en-US" sz="2000" dirty="0"/>
              <a:t>again from </a:t>
            </a:r>
            <a:r>
              <a:rPr lang="en-US" sz="2000" dirty="0" smtClean="0">
                <a:solidFill>
                  <a:schemeClr val="tx1"/>
                </a:solidFill>
              </a:rPr>
              <a:t>time to time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37215" y="2512659"/>
            <a:ext cx="14873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Beam Current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02426" y="4013176"/>
            <a:ext cx="16026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Max </a:t>
            </a:r>
            <a:r>
              <a:rPr lang="en-US" dirty="0" err="1" smtClean="0">
                <a:solidFill>
                  <a:srgbClr val="FF0000"/>
                </a:solidFill>
              </a:rPr>
              <a:t>Freq</a:t>
            </a:r>
            <a:r>
              <a:rPr lang="en-US" dirty="0" smtClean="0">
                <a:solidFill>
                  <a:srgbClr val="FF0000"/>
                </a:solidFill>
              </a:rPr>
              <a:t> peak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3154" y="4964804"/>
            <a:ext cx="17129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Peak Amplitude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09795" y="4143919"/>
            <a:ext cx="2050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Tiny </a:t>
            </a:r>
            <a:r>
              <a:rPr lang="en-US" dirty="0" err="1">
                <a:solidFill>
                  <a:srgbClr val="FF33CC"/>
                </a:solidFill>
              </a:rPr>
              <a:t>freq</a:t>
            </a:r>
            <a:r>
              <a:rPr lang="en-US" dirty="0">
                <a:solidFill>
                  <a:srgbClr val="FF33CC"/>
                </a:solidFill>
              </a:rPr>
              <a:t> drift (3Hz)</a:t>
            </a:r>
          </a:p>
          <a:p>
            <a:endParaRPr lang="en-US" dirty="0">
              <a:solidFill>
                <a:srgbClr val="FF33CC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6897950" y="4210050"/>
            <a:ext cx="483925" cy="86742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33CC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3915053" y="4048217"/>
            <a:ext cx="1038687" cy="27520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33CC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itle 1"/>
          <p:cNvSpPr txBox="1">
            <a:spLocks/>
          </p:cNvSpPr>
          <p:nvPr/>
        </p:nvSpPr>
        <p:spPr>
          <a:xfrm>
            <a:off x="178117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297Hz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vertical noise</a:t>
            </a:r>
          </a:p>
        </p:txBody>
      </p:sp>
    </p:spTree>
    <p:extLst>
      <p:ext uri="{BB962C8B-B14F-4D97-AF65-F5344CB8AC3E}">
        <p14:creationId xmlns:p14="http://schemas.microsoft.com/office/powerpoint/2010/main" val="42702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2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30996"/>
          <a:stretch/>
        </p:blipFill>
        <p:spPr>
          <a:xfrm>
            <a:off x="466725" y="1960448"/>
            <a:ext cx="8470763" cy="339260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337248" y="2056603"/>
            <a:ext cx="421486" cy="15703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0558" y="3335138"/>
            <a:ext cx="31525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487786" y="4352423"/>
            <a:ext cx="1325540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Freq</a:t>
            </a:r>
            <a:r>
              <a:rPr lang="en-US" dirty="0" smtClean="0">
                <a:solidFill>
                  <a:schemeClr val="tx1"/>
                </a:solidFill>
              </a:rPr>
              <a:t> (Hz)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263" y="3704882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634792" y="2636540"/>
            <a:ext cx="1619552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Current (mA)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1778" y="2563111"/>
            <a:ext cx="45403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150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1778" y="2301842"/>
            <a:ext cx="45403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200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55929" y="3923274"/>
            <a:ext cx="421486" cy="15703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1778" y="2833033"/>
            <a:ext cx="45403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100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1778" y="3093641"/>
            <a:ext cx="45403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50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4416" y="4247363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300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4416" y="4620487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298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4416" y="4993611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296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4416" y="3923274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302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042943" y="5443080"/>
            <a:ext cx="1837127" cy="55672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bg1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b="0" i="0" u="none" strike="noStrike" kern="1200" cap="none" dirty="0">
                <a:ln>
                  <a:noFill/>
                </a:ln>
                <a:solidFill>
                  <a:srgbClr val="0099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Back to all OK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b="0" i="0" u="none" strike="noStrike" kern="1200" cap="none" dirty="0">
                <a:ln>
                  <a:noFill/>
                </a:ln>
                <a:solidFill>
                  <a:srgbClr val="0099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after </a:t>
            </a:r>
            <a:r>
              <a:rPr lang="en-US" sz="1800" b="0" i="0" u="none" strike="noStrike" kern="1200" cap="none" dirty="0" smtClean="0">
                <a:ln>
                  <a:noFill/>
                </a:ln>
                <a:solidFill>
                  <a:srgbClr val="0099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reinjection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dirty="0" smtClean="0">
                <a:solidFill>
                  <a:srgbClr val="0099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???</a:t>
            </a:r>
            <a:endParaRPr lang="en-US" sz="1800" b="0" i="0" u="none" strike="noStrike" kern="1200" cap="none" dirty="0">
              <a:ln>
                <a:noFill/>
              </a:ln>
              <a:solidFill>
                <a:srgbClr val="0099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4086225" y="4419600"/>
            <a:ext cx="657225" cy="89535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Freeform 24"/>
          <p:cNvSpPr/>
          <p:nvPr/>
        </p:nvSpPr>
        <p:spPr>
          <a:xfrm>
            <a:off x="5361495" y="5380521"/>
            <a:ext cx="822960" cy="18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1" u="sng">
                <a:solidFill>
                  <a:srgbClr val="FF3333"/>
                </a:solidFill>
                <a:uFillTx/>
              </a:defRPr>
            </a:pPr>
            <a:r>
              <a:rPr lang="en-US" sz="1400" b="1" i="0" u="sng" strike="noStrike" kern="1200" cap="none" dirty="0">
                <a:ln>
                  <a:noFill/>
                </a:ln>
                <a:solidFill>
                  <a:srgbClr val="FF3333"/>
                </a:solidFill>
                <a:uFillTx/>
                <a:latin typeface="Liberation Sans" pitchFamily="18"/>
                <a:ea typeface="Droid Sans Fallback" pitchFamily="2"/>
                <a:cs typeface="Droid Sans Devanagari" pitchFamily="2"/>
              </a:rPr>
              <a:t>08:43:30 ???</a:t>
            </a:r>
          </a:p>
        </p:txBody>
      </p:sp>
      <p:sp>
        <p:nvSpPr>
          <p:cNvPr id="26" name="Freeform 25"/>
          <p:cNvSpPr/>
          <p:nvPr/>
        </p:nvSpPr>
        <p:spPr>
          <a:xfrm>
            <a:off x="6184995" y="5756346"/>
            <a:ext cx="822960" cy="18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1" u="sng">
                <a:solidFill>
                  <a:srgbClr val="FF3333"/>
                </a:solidFill>
                <a:uFillTx/>
              </a:defRPr>
            </a:pPr>
            <a:r>
              <a:rPr lang="en-US" sz="1400" b="1" i="0" u="sng" strike="noStrike" kern="1200" cap="none" dirty="0">
                <a:ln>
                  <a:noFill/>
                </a:ln>
                <a:solidFill>
                  <a:srgbClr val="FF3333"/>
                </a:solidFill>
                <a:uFillTx/>
                <a:latin typeface="Liberation Sans" pitchFamily="18"/>
                <a:ea typeface="Droid Sans Fallback" pitchFamily="2"/>
                <a:cs typeface="Droid Sans Devanagari" pitchFamily="2"/>
              </a:rPr>
              <a:t>14:07:04 ???</a:t>
            </a:r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5943600" y="4572000"/>
            <a:ext cx="361950" cy="7620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/>
          <p:cNvCxnSpPr>
            <a:stCxn id="26" idx="0"/>
          </p:cNvCxnSpPr>
          <p:nvPr/>
        </p:nvCxnSpPr>
        <p:spPr bwMode="auto">
          <a:xfrm flipH="1" flipV="1">
            <a:off x="6572250" y="4781550"/>
            <a:ext cx="24225" cy="97479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Freeform 33"/>
          <p:cNvSpPr/>
          <p:nvPr/>
        </p:nvSpPr>
        <p:spPr>
          <a:xfrm>
            <a:off x="109243" y="5652630"/>
            <a:ext cx="1837127" cy="55672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bg1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Beam noise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starts to show up</a:t>
            </a:r>
            <a:endParaRPr lang="en-US" sz="1800" i="0" u="none" strike="noStrike" kern="1200" cap="none" dirty="0">
              <a:ln>
                <a:noFill/>
              </a:ln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990600" y="4705350"/>
            <a:ext cx="342900" cy="9525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Tracked events –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Case2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78117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297Hz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vertical noise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58762" y="1341437"/>
            <a:ext cx="621823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~ 297Hz vertical noise showing up </a:t>
            </a:r>
            <a:r>
              <a:rPr lang="en-US" sz="2000" dirty="0"/>
              <a:t>again from </a:t>
            </a:r>
            <a:r>
              <a:rPr lang="en-US" sz="2000" dirty="0" smtClean="0">
                <a:solidFill>
                  <a:schemeClr val="tx1"/>
                </a:solidFill>
              </a:rPr>
              <a:t>time to time</a:t>
            </a:r>
          </a:p>
        </p:txBody>
      </p:sp>
    </p:spTree>
    <p:extLst>
      <p:ext uri="{BB962C8B-B14F-4D97-AF65-F5344CB8AC3E}">
        <p14:creationId xmlns:p14="http://schemas.microsoft.com/office/powerpoint/2010/main" val="106740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/>
      <p:bldP spid="26" grpId="0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30231"/>
          <a:stretch/>
        </p:blipFill>
        <p:spPr>
          <a:xfrm>
            <a:off x="442599" y="1652766"/>
            <a:ext cx="8701402" cy="358598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308673" y="1932778"/>
            <a:ext cx="421486" cy="15703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983" y="3211313"/>
            <a:ext cx="31525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516361" y="4190498"/>
            <a:ext cx="1325540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Freq</a:t>
            </a:r>
            <a:r>
              <a:rPr lang="en-US" dirty="0" smtClean="0">
                <a:solidFill>
                  <a:schemeClr val="tx1"/>
                </a:solidFill>
              </a:rPr>
              <a:t> (Hz)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688" y="3542957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663367" y="2512715"/>
            <a:ext cx="1619552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Current (mA)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3203" y="2439286"/>
            <a:ext cx="45403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150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203" y="2178017"/>
            <a:ext cx="45403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200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27354" y="3761349"/>
            <a:ext cx="421486" cy="15703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203" y="2709208"/>
            <a:ext cx="45403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100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3203" y="2969816"/>
            <a:ext cx="454037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50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5841" y="4085438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300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5841" y="4458562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298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5841" y="4831686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296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841" y="3761349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302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160395" y="4000500"/>
            <a:ext cx="2651760" cy="42689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8575">
            <a:solidFill>
              <a:srgbClr val="00B050"/>
            </a:solidFill>
            <a:prstDash val="solid"/>
          </a:ln>
        </p:spPr>
        <p:txBody>
          <a:bodyPr vert="horz" wrap="none" lIns="108360" tIns="63360" rIns="108360" bIns="6336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3983355" y="4623607"/>
            <a:ext cx="822960" cy="18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b="0" i="0" u="none" strike="noStrike" kern="1200" cap="none" dirty="0">
                <a:ln>
                  <a:noFill/>
                </a:ln>
                <a:solidFill>
                  <a:srgbClr val="0099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All OK</a:t>
            </a:r>
          </a:p>
        </p:txBody>
      </p:sp>
      <p:sp>
        <p:nvSpPr>
          <p:cNvPr id="26" name="Freeform 25"/>
          <p:cNvSpPr/>
          <p:nvPr/>
        </p:nvSpPr>
        <p:spPr>
          <a:xfrm>
            <a:off x="2076450" y="5305425"/>
            <a:ext cx="3505200" cy="8250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lvl="0" algn="ctr" hangingPunct="0">
              <a:defRPr>
                <a:solidFill>
                  <a:srgbClr val="009900"/>
                </a:solidFill>
              </a:defRPr>
            </a:pPr>
            <a:r>
              <a:rPr lang="en-US" dirty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18:06:42</a:t>
            </a:r>
          </a:p>
          <a:p>
            <a:pPr lvl="0" algn="ctr" hangingPunct="0">
              <a:defRPr>
                <a:solidFill>
                  <a:srgbClr val="009900"/>
                </a:solidFill>
              </a:defRPr>
            </a:pPr>
            <a:r>
              <a:rPr lang="en-US" dirty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Noise </a:t>
            </a:r>
            <a:r>
              <a:rPr lang="en-US" dirty="0" smtClean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again during</a:t>
            </a:r>
          </a:p>
          <a:p>
            <a:pPr lvl="0" algn="ctr" hangingPunct="0">
              <a:defRPr>
                <a:solidFill>
                  <a:srgbClr val="009900"/>
                </a:solidFill>
              </a:defRPr>
            </a:pPr>
            <a:r>
              <a:rPr lang="en-US" dirty="0" smtClean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decay </a:t>
            </a:r>
            <a:r>
              <a:rPr lang="en-US" dirty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@ 120mA</a:t>
            </a:r>
            <a:endParaRPr lang="en-US" sz="1800" b="0" i="0" u="none" strike="noStrike" kern="1200" cap="none" dirty="0">
              <a:ln>
                <a:noFill/>
              </a:ln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4314825" y="4572000"/>
            <a:ext cx="2447925" cy="94297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Freeform 30"/>
          <p:cNvSpPr/>
          <p:nvPr/>
        </p:nvSpPr>
        <p:spPr>
          <a:xfrm>
            <a:off x="5572125" y="5467350"/>
            <a:ext cx="3505200" cy="8250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lvl="0" algn="ctr" hangingPunct="0">
              <a:defRPr>
                <a:solidFill>
                  <a:srgbClr val="009900"/>
                </a:solidFill>
              </a:defRPr>
            </a:pPr>
            <a:r>
              <a:rPr lang="en-US" dirty="0" smtClean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No noise during reinjection …</a:t>
            </a:r>
            <a:endParaRPr lang="en-US" dirty="0"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lvl="0" algn="ctr" hangingPunct="0">
              <a:defRPr>
                <a:solidFill>
                  <a:srgbClr val="009900"/>
                </a:solidFill>
              </a:defRPr>
            </a:pPr>
            <a:r>
              <a:rPr lang="en-US" dirty="0" smtClean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but again there when &gt;90mA</a:t>
            </a:r>
            <a:endParaRPr lang="en-US" sz="1800" b="0" i="0" u="none" strike="noStrike" kern="1200" cap="none" dirty="0">
              <a:ln>
                <a:noFill/>
              </a:ln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7229475" y="4257676"/>
            <a:ext cx="523875" cy="1333499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Tracked events –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Case2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78117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297Hz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vertical noise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58762" y="1341437"/>
            <a:ext cx="621823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~ 297Hz vertical noise showing up </a:t>
            </a:r>
            <a:r>
              <a:rPr lang="en-US" sz="2000" dirty="0"/>
              <a:t>again from </a:t>
            </a:r>
            <a:r>
              <a:rPr lang="en-US" sz="2000" dirty="0" smtClean="0">
                <a:solidFill>
                  <a:schemeClr val="tx1"/>
                </a:solidFill>
              </a:rPr>
              <a:t>time to time</a:t>
            </a:r>
          </a:p>
        </p:txBody>
      </p:sp>
    </p:spTree>
    <p:extLst>
      <p:ext uri="{BB962C8B-B14F-4D97-AF65-F5344CB8AC3E}">
        <p14:creationId xmlns:p14="http://schemas.microsoft.com/office/powerpoint/2010/main" val="332891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6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b="34124"/>
          <a:stretch/>
        </p:blipFill>
        <p:spPr>
          <a:xfrm>
            <a:off x="390526" y="2119271"/>
            <a:ext cx="8743950" cy="308919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 bwMode="auto">
          <a:xfrm>
            <a:off x="289623" y="2066128"/>
            <a:ext cx="421486" cy="15703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525886" y="4104773"/>
            <a:ext cx="1325540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Freq</a:t>
            </a:r>
            <a:r>
              <a:rPr lang="en-US" dirty="0" smtClean="0">
                <a:solidFill>
                  <a:schemeClr val="tx1"/>
                </a:solidFill>
              </a:rPr>
              <a:t> (Hz)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163" y="3457232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672892" y="2646065"/>
            <a:ext cx="1619552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Current (mA)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3678" y="2696461"/>
            <a:ext cx="4540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180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153" y="2139917"/>
            <a:ext cx="4540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185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17829" y="3675624"/>
            <a:ext cx="421486" cy="15703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203" y="3261658"/>
            <a:ext cx="4540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175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6316" y="3999713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300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6316" y="4372837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298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316" y="4745961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296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6316" y="3675624"/>
            <a:ext cx="454036" cy="264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302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04800" y="5557380"/>
            <a:ext cx="889095" cy="55672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bg1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Noise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present</a:t>
            </a:r>
            <a:endParaRPr lang="en-US" sz="1800" i="0" u="none" strike="noStrike" kern="1200" cap="none" dirty="0">
              <a:ln>
                <a:noFill/>
              </a:ln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363980" y="5776132"/>
            <a:ext cx="822960" cy="18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b="0" i="0" u="none" strike="noStrike" kern="1200" cap="none" dirty="0">
                <a:ln>
                  <a:noFill/>
                </a:ln>
                <a:solidFill>
                  <a:srgbClr val="0099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All OK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733425" y="4743450"/>
            <a:ext cx="238125" cy="79057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 flipV="1">
            <a:off x="1733550" y="4286250"/>
            <a:ext cx="28575" cy="132397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Freeform 27"/>
          <p:cNvSpPr/>
          <p:nvPr/>
        </p:nvSpPr>
        <p:spPr>
          <a:xfrm>
            <a:off x="2486025" y="5566905"/>
            <a:ext cx="889095" cy="55672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bg1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Noise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back</a:t>
            </a:r>
            <a:endParaRPr lang="en-US" sz="1800" i="0" u="none" strike="noStrike" kern="1200" cap="none" dirty="0">
              <a:ln>
                <a:noFill/>
              </a:ln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2257426" y="4791075"/>
            <a:ext cx="447674" cy="73342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Freeform 30"/>
          <p:cNvSpPr/>
          <p:nvPr/>
        </p:nvSpPr>
        <p:spPr>
          <a:xfrm>
            <a:off x="790575" y="1318755"/>
            <a:ext cx="889095" cy="55672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bg1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SCW quench +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dirty="0" smtClean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beam down</a:t>
            </a:r>
            <a:endParaRPr lang="en-US" sz="1800" i="0" u="none" strike="noStrike" kern="1200" cap="none" dirty="0">
              <a:ln>
                <a:noFill/>
              </a:ln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2952750" y="1471155"/>
            <a:ext cx="889095" cy="55672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bg1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sz="1800" i="0" u="none" strike="noStrike" kern="1200" cap="none" dirty="0" smtClean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SCW quench +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9900"/>
                </a:solidFill>
              </a:defRPr>
            </a:pPr>
            <a:r>
              <a:rPr lang="en-US" dirty="0" smtClean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1mA loss</a:t>
            </a:r>
            <a:endParaRPr lang="en-US" sz="1800" i="0" u="none" strike="noStrike" kern="1200" cap="none" dirty="0">
              <a:ln>
                <a:noFill/>
              </a:ln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1419226" y="1905000"/>
            <a:ext cx="142874" cy="80962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2171237" y="1890944"/>
            <a:ext cx="509819" cy="1030827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Tracked events –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Case2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178117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297Hz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vertical noise</a:t>
            </a:r>
          </a:p>
        </p:txBody>
      </p:sp>
    </p:spTree>
    <p:extLst>
      <p:ext uri="{BB962C8B-B14F-4D97-AF65-F5344CB8AC3E}">
        <p14:creationId xmlns:p14="http://schemas.microsoft.com/office/powerpoint/2010/main" val="417606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/>
      <p:bldP spid="28" grpId="0" animBg="1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77" y="1362757"/>
            <a:ext cx="5888774" cy="3369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00356" y="2366938"/>
            <a:ext cx="1771650" cy="378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CORV0303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4064744" y="1900136"/>
            <a:ext cx="1145431" cy="65256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715962" y="5574886"/>
            <a:ext cx="7789863" cy="70788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But why related with beam reinjections, decaying beams, SCW quenches, RF cavities trips … and also when none of these happens?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6463" y="5043839"/>
            <a:ext cx="699928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CORV0303 replaced on the 5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 of April </a:t>
            </a:r>
            <a:r>
              <a:rPr lang="en-US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Noise gone </a:t>
            </a:r>
            <a:r>
              <a:rPr lang="en-US" sz="2000" dirty="0" smtClean="0">
                <a:solidFill>
                  <a:srgbClr val="00B050"/>
                </a:solidFill>
              </a:rPr>
              <a:t>since then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1731150" y="1482571"/>
            <a:ext cx="17755" cy="31604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 rot="16200000">
            <a:off x="944475" y="2711720"/>
            <a:ext cx="1136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VER COR#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01662" y="4570521"/>
            <a:ext cx="53572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296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77340" y="4570521"/>
            <a:ext cx="53572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298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3421" y="4570521"/>
            <a:ext cx="98155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Freq</a:t>
            </a:r>
            <a:r>
              <a:rPr lang="en-US" dirty="0" smtClean="0"/>
              <a:t>(Hz)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36598" y="4570521"/>
            <a:ext cx="53572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301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52478" y="4570521"/>
            <a:ext cx="53572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303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Tracked events –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Case2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178117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297Hz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vertical noise</a:t>
            </a:r>
          </a:p>
        </p:txBody>
      </p:sp>
    </p:spTree>
    <p:extLst>
      <p:ext uri="{BB962C8B-B14F-4D97-AF65-F5344CB8AC3E}">
        <p14:creationId xmlns:p14="http://schemas.microsoft.com/office/powerpoint/2010/main" val="240275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5" name="TextShape 2"/>
          <p:cNvSpPr txBox="1"/>
          <p:nvPr/>
        </p:nvSpPr>
        <p:spPr>
          <a:xfrm>
            <a:off x="85725" y="1288765"/>
            <a:ext cx="8991600" cy="208475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Multiple (infinite) frequencies tracking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Frequencies self-detection and tracking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Save not only mean FFT data but all BPMs FFT info</a:t>
            </a:r>
            <a:endParaRPr lang="en-US" sz="1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 a TANGO Device Server to integrate it into Control System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Save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into ALBA archiving instead of </a:t>
            </a:r>
            <a:r>
              <a:rPr lang="en-US" sz="18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logfile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 easier events correlation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45219" y="4772210"/>
            <a:ext cx="660831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>
                <a:solidFill>
                  <a:srgbClr val="FFC000"/>
                </a:solidFill>
              </a:rPr>
              <a:t>Thanks for your attention!!!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56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/>
              <a:t>Content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48322" y="2184826"/>
            <a:ext cx="2037471" cy="1107322"/>
          </a:xfrm>
          <a:prstGeom prst="rect">
            <a:avLst/>
          </a:prstGeom>
          <a:solidFill>
            <a:srgbClr val="DEDFE6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The Problem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Content Placeholder 3"/>
          <p:cNvSpPr txBox="1">
            <a:spLocks/>
          </p:cNvSpPr>
          <p:nvPr/>
        </p:nvSpPr>
        <p:spPr>
          <a:xfrm>
            <a:off x="2527947" y="2184826"/>
            <a:ext cx="2037471" cy="1107322"/>
          </a:xfrm>
          <a:prstGeom prst="rect">
            <a:avLst/>
          </a:prstGeom>
          <a:solidFill>
            <a:srgbClr val="979F07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Frequencies tracking app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Content Placeholder 4"/>
          <p:cNvSpPr txBox="1">
            <a:spLocks/>
          </p:cNvSpPr>
          <p:nvPr/>
        </p:nvSpPr>
        <p:spPr>
          <a:xfrm>
            <a:off x="4607572" y="2184826"/>
            <a:ext cx="2037471" cy="1107322"/>
          </a:xfrm>
          <a:prstGeom prst="rect">
            <a:avLst/>
          </a:prstGeom>
          <a:solidFill>
            <a:srgbClr val="88A0B8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Tracked events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Content Placeholder 5"/>
          <p:cNvSpPr txBox="1">
            <a:spLocks/>
          </p:cNvSpPr>
          <p:nvPr/>
        </p:nvSpPr>
        <p:spPr>
          <a:xfrm>
            <a:off x="6687197" y="2181641"/>
            <a:ext cx="2049194" cy="1113693"/>
          </a:xfrm>
          <a:prstGeom prst="rect">
            <a:avLst/>
          </a:prstGeom>
          <a:solidFill>
            <a:srgbClr val="125E9F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What’s next?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82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/>
          <p:cNvSpPr txBox="1"/>
          <p:nvPr/>
        </p:nvSpPr>
        <p:spPr>
          <a:xfrm>
            <a:off x="76200" y="974440"/>
            <a:ext cx="8991600" cy="1005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Weird orbit distortions showing up and vanishing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We </a:t>
            </a:r>
            <a:r>
              <a:rPr lang="en-US" sz="18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ca not </a:t>
            </a:r>
            <a:r>
              <a:rPr lang="en-US" sz="18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correlate </a:t>
            </a:r>
            <a:r>
              <a:rPr lang="en-US" sz="18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these perturbations </a:t>
            </a:r>
            <a:r>
              <a:rPr lang="en-US" sz="18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directly with </a:t>
            </a:r>
            <a:r>
              <a:rPr lang="en-US" sz="18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its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source,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because they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appear at random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74524" y="1979608"/>
            <a:ext cx="7320829" cy="4350168"/>
            <a:chOff x="774524" y="2050632"/>
            <a:chExt cx="7320829" cy="435016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8465" y="2050632"/>
              <a:ext cx="6846888" cy="419776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-639253" y="3704217"/>
              <a:ext cx="319688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VERTICAL Spectrum Amplitude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86200" y="6050832"/>
              <a:ext cx="1325540" cy="34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tx1"/>
                  </a:solidFill>
                </a:rPr>
                <a:t>Freq</a:t>
              </a:r>
              <a:r>
                <a:rPr lang="en-US" dirty="0" smtClean="0">
                  <a:solidFill>
                    <a:schemeClr val="tx1"/>
                  </a:solidFill>
                </a:rPr>
                <a:t> (Hz)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94968" y="6050832"/>
              <a:ext cx="381432" cy="34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28800" y="6050832"/>
              <a:ext cx="480246" cy="34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50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67537" y="6050832"/>
              <a:ext cx="576630" cy="34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100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45365" y="6050832"/>
              <a:ext cx="576630" cy="34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150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05400" y="6050832"/>
              <a:ext cx="576630" cy="34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300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91200" y="6050832"/>
              <a:ext cx="576630" cy="34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350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77000" y="6050832"/>
              <a:ext cx="576630" cy="34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400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218183" y="2132112"/>
              <a:ext cx="765061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6600"/>
                  </a:solidFill>
                </a:rPr>
                <a:t>17-Oct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</a:rPr>
                <a:t>18-Oct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19570" y="6031468"/>
              <a:ext cx="57663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450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Oval 20"/>
          <p:cNvSpPr/>
          <p:nvPr/>
        </p:nvSpPr>
        <p:spPr>
          <a:xfrm>
            <a:off x="4980372" y="2166149"/>
            <a:ext cx="719091" cy="3852909"/>
          </a:xfrm>
          <a:prstGeom prst="ellipse">
            <a:avLst/>
          </a:prstGeom>
          <a:solidFill>
            <a:schemeClr val="accent4">
              <a:lumMod val="20000"/>
              <a:lumOff val="80000"/>
              <a:alpha val="53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2001211" y="2268822"/>
            <a:ext cx="4861341" cy="2963850"/>
            <a:chOff x="9227634" y="2650565"/>
            <a:chExt cx="4861341" cy="296385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7634" y="2650565"/>
              <a:ext cx="4861341" cy="2963850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11179375" y="3138413"/>
              <a:ext cx="1155501" cy="34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297.5Hz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229846" y="2719518"/>
              <a:ext cx="765061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6600"/>
                  </a:solidFill>
                </a:rPr>
                <a:t>17-Oct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</a:rPr>
                <a:t>18-Oct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The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75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/>
          <p:cNvSpPr txBox="1"/>
          <p:nvPr/>
        </p:nvSpPr>
        <p:spPr>
          <a:xfrm>
            <a:off x="76200" y="974440"/>
            <a:ext cx="8991600" cy="68291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They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 not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have frequencies easily identifiable with a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subsystem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need 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latin typeface="Arial"/>
              </a:rPr>
              <a:t>a </a:t>
            </a:r>
            <a:r>
              <a:rPr lang="en-US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reliable way 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latin typeface="Arial"/>
              </a:rPr>
              <a:t>to keep track of this </a:t>
            </a:r>
            <a:r>
              <a:rPr lang="en-US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unusual frequencies</a:t>
            </a:r>
            <a:endParaRPr lang="en-US" sz="1800" b="0" strike="sng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The Problem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623133" y="1807030"/>
            <a:ext cx="6631619" cy="435791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Straight Arrow Connector 24"/>
          <p:cNvCxnSpPr/>
          <p:nvPr/>
        </p:nvCxnSpPr>
        <p:spPr bwMode="auto">
          <a:xfrm>
            <a:off x="2047875" y="6065387"/>
            <a:ext cx="589597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4661124" y="6015069"/>
            <a:ext cx="986167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~35min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413807" y="3567290"/>
            <a:ext cx="1325540" cy="34996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Freq</a:t>
            </a:r>
            <a:r>
              <a:rPr lang="en-US" dirty="0" smtClean="0">
                <a:solidFill>
                  <a:schemeClr val="tx1"/>
                </a:solidFill>
              </a:rPr>
              <a:t> (Hz)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6640287" y="1966912"/>
            <a:ext cx="81883" cy="4167188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72964" y="5073314"/>
            <a:ext cx="1470711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10sec beam spectrum slices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51561" y="3969640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200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51561" y="4769606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240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51561" y="5618243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280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51561" y="3082449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160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51561" y="2298770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120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51561" y="1893002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100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51561" y="2684835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140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51561" y="3530154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180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51561" y="4379116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220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51561" y="5211788"/>
            <a:ext cx="582687" cy="34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260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45260" y="1645712"/>
            <a:ext cx="15221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24-November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11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Frequencies tracking app</a:t>
            </a:r>
            <a:endParaRPr lang="en-US" dirty="0"/>
          </a:p>
        </p:txBody>
      </p:sp>
      <p:sp>
        <p:nvSpPr>
          <p:cNvPr id="6" name="TextShape 2"/>
          <p:cNvSpPr txBox="1"/>
          <p:nvPr/>
        </p:nvSpPr>
        <p:spPr>
          <a:xfrm>
            <a:off x="76200" y="974440"/>
            <a:ext cx="8991600" cy="68291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Based on the analysis of BPM data from the Fast Archiving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120 BPMs position data (10kHz) stored during ~13days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2830515"/>
            <a:ext cx="2133599" cy="1396684"/>
          </a:xfrm>
          <a:prstGeom prst="rect">
            <a:avLst/>
          </a:prstGeom>
        </p:spPr>
      </p:pic>
      <p:pic>
        <p:nvPicPr>
          <p:cNvPr id="11" name="Picture 1425" descr="Total_1SFP-8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2073938"/>
            <a:ext cx="4229099" cy="370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n 11"/>
          <p:cNvSpPr/>
          <p:nvPr/>
        </p:nvSpPr>
        <p:spPr>
          <a:xfrm>
            <a:off x="7566660" y="3019425"/>
            <a:ext cx="685800" cy="8382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12Tb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95900" y="2830515"/>
            <a:ext cx="3124200" cy="14843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7292340" y="3324225"/>
            <a:ext cx="274320" cy="2122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205" y="5025570"/>
            <a:ext cx="457280" cy="41155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998" y="5075135"/>
            <a:ext cx="417900" cy="4179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698" y="4991100"/>
            <a:ext cx="427804" cy="445985"/>
          </a:xfrm>
          <a:prstGeom prst="rect">
            <a:avLst/>
          </a:prstGeom>
        </p:spPr>
      </p:pic>
      <p:sp>
        <p:nvSpPr>
          <p:cNvPr id="21" name="Freeform 20"/>
          <p:cNvSpPr/>
          <p:nvPr/>
        </p:nvSpPr>
        <p:spPr>
          <a:xfrm>
            <a:off x="4362450" y="3676650"/>
            <a:ext cx="1055370" cy="335280"/>
          </a:xfrm>
          <a:custGeom>
            <a:avLst/>
            <a:gdLst>
              <a:gd name="connsiteX0" fmla="*/ 0 w 800100"/>
              <a:gd name="connsiteY0" fmla="*/ 0 h 335280"/>
              <a:gd name="connsiteX1" fmla="*/ 30480 w 800100"/>
              <a:gd name="connsiteY1" fmla="*/ 38100 h 335280"/>
              <a:gd name="connsiteX2" fmla="*/ 99060 w 800100"/>
              <a:gd name="connsiteY2" fmla="*/ 76200 h 335280"/>
              <a:gd name="connsiteX3" fmla="*/ 167640 w 800100"/>
              <a:gd name="connsiteY3" fmla="*/ 68580 h 335280"/>
              <a:gd name="connsiteX4" fmla="*/ 205740 w 800100"/>
              <a:gd name="connsiteY4" fmla="*/ 53340 h 335280"/>
              <a:gd name="connsiteX5" fmla="*/ 365760 w 800100"/>
              <a:gd name="connsiteY5" fmla="*/ 60960 h 335280"/>
              <a:gd name="connsiteX6" fmla="*/ 388620 w 800100"/>
              <a:gd name="connsiteY6" fmla="*/ 68580 h 335280"/>
              <a:gd name="connsiteX7" fmla="*/ 411480 w 800100"/>
              <a:gd name="connsiteY7" fmla="*/ 121920 h 335280"/>
              <a:gd name="connsiteX8" fmla="*/ 396240 w 800100"/>
              <a:gd name="connsiteY8" fmla="*/ 205740 h 335280"/>
              <a:gd name="connsiteX9" fmla="*/ 403860 w 800100"/>
              <a:gd name="connsiteY9" fmla="*/ 259080 h 335280"/>
              <a:gd name="connsiteX10" fmla="*/ 411480 w 800100"/>
              <a:gd name="connsiteY10" fmla="*/ 289560 h 335280"/>
              <a:gd name="connsiteX11" fmla="*/ 441960 w 800100"/>
              <a:gd name="connsiteY11" fmla="*/ 335280 h 335280"/>
              <a:gd name="connsiteX12" fmla="*/ 525780 w 800100"/>
              <a:gd name="connsiteY12" fmla="*/ 289560 h 335280"/>
              <a:gd name="connsiteX13" fmla="*/ 541020 w 800100"/>
              <a:gd name="connsiteY13" fmla="*/ 243840 h 335280"/>
              <a:gd name="connsiteX14" fmla="*/ 571500 w 800100"/>
              <a:gd name="connsiteY14" fmla="*/ 30480 h 335280"/>
              <a:gd name="connsiteX15" fmla="*/ 594360 w 800100"/>
              <a:gd name="connsiteY15" fmla="*/ 22860 h 335280"/>
              <a:gd name="connsiteX16" fmla="*/ 624840 w 800100"/>
              <a:gd name="connsiteY16" fmla="*/ 30480 h 335280"/>
              <a:gd name="connsiteX17" fmla="*/ 632460 w 800100"/>
              <a:gd name="connsiteY17" fmla="*/ 60960 h 335280"/>
              <a:gd name="connsiteX18" fmla="*/ 655320 w 800100"/>
              <a:gd name="connsiteY18" fmla="*/ 83820 h 335280"/>
              <a:gd name="connsiteX19" fmla="*/ 693420 w 800100"/>
              <a:gd name="connsiteY19" fmla="*/ 114300 h 335280"/>
              <a:gd name="connsiteX20" fmla="*/ 723900 w 800100"/>
              <a:gd name="connsiteY20" fmla="*/ 137160 h 335280"/>
              <a:gd name="connsiteX21" fmla="*/ 769620 w 800100"/>
              <a:gd name="connsiteY21" fmla="*/ 152400 h 335280"/>
              <a:gd name="connsiteX22" fmla="*/ 800100 w 800100"/>
              <a:gd name="connsiteY22" fmla="*/ 144780 h 33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00100" h="335280">
                <a:moveTo>
                  <a:pt x="0" y="0"/>
                </a:moveTo>
                <a:cubicBezTo>
                  <a:pt x="10160" y="12700"/>
                  <a:pt x="18324" y="27295"/>
                  <a:pt x="30480" y="38100"/>
                </a:cubicBezTo>
                <a:cubicBezTo>
                  <a:pt x="42782" y="49035"/>
                  <a:pt x="82590" y="67965"/>
                  <a:pt x="99060" y="76200"/>
                </a:cubicBezTo>
                <a:cubicBezTo>
                  <a:pt x="121920" y="73660"/>
                  <a:pt x="145150" y="73399"/>
                  <a:pt x="167640" y="68580"/>
                </a:cubicBezTo>
                <a:cubicBezTo>
                  <a:pt x="181015" y="65714"/>
                  <a:pt x="192072" y="53866"/>
                  <a:pt x="205740" y="53340"/>
                </a:cubicBezTo>
                <a:lnTo>
                  <a:pt x="365760" y="60960"/>
                </a:lnTo>
                <a:cubicBezTo>
                  <a:pt x="373380" y="63500"/>
                  <a:pt x="382940" y="62900"/>
                  <a:pt x="388620" y="68580"/>
                </a:cubicBezTo>
                <a:cubicBezTo>
                  <a:pt x="398036" y="77996"/>
                  <a:pt x="406926" y="108258"/>
                  <a:pt x="411480" y="121920"/>
                </a:cubicBezTo>
                <a:cubicBezTo>
                  <a:pt x="409002" y="134308"/>
                  <a:pt x="396240" y="195991"/>
                  <a:pt x="396240" y="205740"/>
                </a:cubicBezTo>
                <a:cubicBezTo>
                  <a:pt x="396240" y="223701"/>
                  <a:pt x="400647" y="241409"/>
                  <a:pt x="403860" y="259080"/>
                </a:cubicBezTo>
                <a:cubicBezTo>
                  <a:pt x="405733" y="269384"/>
                  <a:pt x="406796" y="280193"/>
                  <a:pt x="411480" y="289560"/>
                </a:cubicBezTo>
                <a:cubicBezTo>
                  <a:pt x="419671" y="305943"/>
                  <a:pt x="441960" y="335280"/>
                  <a:pt x="441960" y="335280"/>
                </a:cubicBezTo>
                <a:cubicBezTo>
                  <a:pt x="492982" y="322524"/>
                  <a:pt x="503849" y="333422"/>
                  <a:pt x="525780" y="289560"/>
                </a:cubicBezTo>
                <a:cubicBezTo>
                  <a:pt x="532964" y="275192"/>
                  <a:pt x="541020" y="243840"/>
                  <a:pt x="541020" y="243840"/>
                </a:cubicBezTo>
                <a:cubicBezTo>
                  <a:pt x="545320" y="132037"/>
                  <a:pt x="494160" y="69150"/>
                  <a:pt x="571500" y="30480"/>
                </a:cubicBezTo>
                <a:cubicBezTo>
                  <a:pt x="578684" y="26888"/>
                  <a:pt x="586740" y="25400"/>
                  <a:pt x="594360" y="22860"/>
                </a:cubicBezTo>
                <a:cubicBezTo>
                  <a:pt x="604520" y="25400"/>
                  <a:pt x="617435" y="23075"/>
                  <a:pt x="624840" y="30480"/>
                </a:cubicBezTo>
                <a:cubicBezTo>
                  <a:pt x="632245" y="37885"/>
                  <a:pt x="627264" y="51867"/>
                  <a:pt x="632460" y="60960"/>
                </a:cubicBezTo>
                <a:cubicBezTo>
                  <a:pt x="637807" y="70316"/>
                  <a:pt x="648421" y="75541"/>
                  <a:pt x="655320" y="83820"/>
                </a:cubicBezTo>
                <a:cubicBezTo>
                  <a:pt x="681833" y="115636"/>
                  <a:pt x="655892" y="101791"/>
                  <a:pt x="693420" y="114300"/>
                </a:cubicBezTo>
                <a:cubicBezTo>
                  <a:pt x="703580" y="121920"/>
                  <a:pt x="712541" y="131480"/>
                  <a:pt x="723900" y="137160"/>
                </a:cubicBezTo>
                <a:cubicBezTo>
                  <a:pt x="738268" y="144344"/>
                  <a:pt x="769620" y="152400"/>
                  <a:pt x="769620" y="152400"/>
                </a:cubicBezTo>
                <a:lnTo>
                  <a:pt x="800100" y="14478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stCxn id="16" idx="0"/>
            <a:endCxn id="13" idx="2"/>
          </p:cNvCxnSpPr>
          <p:nvPr/>
        </p:nvCxnSpPr>
        <p:spPr>
          <a:xfrm flipV="1">
            <a:off x="6358948" y="4314825"/>
            <a:ext cx="499052" cy="7603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7" idx="0"/>
          </p:cNvCxnSpPr>
          <p:nvPr/>
        </p:nvCxnSpPr>
        <p:spPr>
          <a:xfrm flipH="1" flipV="1">
            <a:off x="7067550" y="4314825"/>
            <a:ext cx="19050" cy="6762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5" idx="0"/>
          </p:cNvCxnSpPr>
          <p:nvPr/>
        </p:nvCxnSpPr>
        <p:spPr>
          <a:xfrm flipH="1" flipV="1">
            <a:off x="7334250" y="4314825"/>
            <a:ext cx="447595" cy="7107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63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/>
          <p:cNvSpPr txBox="1"/>
          <p:nvPr/>
        </p:nvSpPr>
        <p:spPr>
          <a:xfrm>
            <a:off x="161925" y="1252500"/>
            <a:ext cx="8982075" cy="4239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Matlab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GUI to keep track of up to 3 frequencies using the data from the Fast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Archiver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/>
        </p:blipFill>
        <p:spPr>
          <a:xfrm>
            <a:off x="1600200" y="1733550"/>
            <a:ext cx="6264000" cy="3744000"/>
          </a:xfrm>
          <a:prstGeom prst="rect">
            <a:avLst/>
          </a:prstGeom>
          <a:ln>
            <a:noFill/>
          </a:ln>
        </p:spPr>
      </p:pic>
      <p:sp>
        <p:nvSpPr>
          <p:cNvPr id="4" name="TextShape 3"/>
          <p:cNvSpPr txBox="1"/>
          <p:nvPr/>
        </p:nvSpPr>
        <p:spPr>
          <a:xfrm>
            <a:off x="66675" y="5629455"/>
            <a:ext cx="9077325" cy="63799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very reliable, </a:t>
            </a:r>
            <a:r>
              <a:rPr lang="en-US" sz="1800" b="0" strike="noStrike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uses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lot of computing power and needs a dedicated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Matlab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license (quite coveted at ALBA)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Frequencies tracking app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0502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en-US" sz="2400" u="sng" baseline="30000" dirty="0" smtClean="0">
                <a:solidFill>
                  <a:schemeClr val="bg2">
                    <a:lumMod val="50000"/>
                  </a:schemeClr>
                </a:solidFill>
              </a:rPr>
              <a:t>st</a:t>
            </a:r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 attempt</a:t>
            </a:r>
            <a:endParaRPr lang="en-US" sz="2400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9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/>
          <p:cNvSpPr txBox="1"/>
          <p:nvPr/>
        </p:nvSpPr>
        <p:spPr>
          <a:xfrm>
            <a:off x="152400" y="1254525"/>
            <a:ext cx="8919600" cy="147915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Made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python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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Memory handling under control</a:t>
            </a:r>
            <a:endParaRPr lang="en-US" sz="18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Stable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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more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that 3 months working without any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problem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Keep track of 3 frequencies at the same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time, together with many machine parameters (beam current, FOFB status, Injector status, …)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/>
        </p:blipFill>
        <p:spPr>
          <a:xfrm>
            <a:off x="2228850" y="2857500"/>
            <a:ext cx="5210175" cy="3277454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Frequencies tracking app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0502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2400" u="sng" baseline="30000" dirty="0" smtClean="0">
                <a:solidFill>
                  <a:schemeClr val="bg2">
                    <a:lumMod val="50000"/>
                  </a:schemeClr>
                </a:solidFill>
              </a:rPr>
              <a:t>nd</a:t>
            </a:r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 attempt: “Frequencies Hunter”</a:t>
            </a:r>
            <a:endParaRPr lang="en-US" sz="2400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91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Frequencies tracking app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/>
        </p:blipFill>
        <p:spPr>
          <a:xfrm>
            <a:off x="2733675" y="1495425"/>
            <a:ext cx="4978949" cy="3644970"/>
          </a:xfrm>
          <a:prstGeom prst="rect">
            <a:avLst/>
          </a:prstGeom>
          <a:ln>
            <a:noFill/>
          </a:ln>
        </p:spPr>
      </p:pic>
      <p:sp>
        <p:nvSpPr>
          <p:cNvPr id="7" name="TextShape 9"/>
          <p:cNvSpPr txBox="1"/>
          <p:nvPr/>
        </p:nvSpPr>
        <p:spPr>
          <a:xfrm>
            <a:off x="281550" y="1431120"/>
            <a:ext cx="1680600" cy="937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Machine Status: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SR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current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Working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Date - Time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TextShape 10"/>
          <p:cNvSpPr txBox="1"/>
          <p:nvPr/>
        </p:nvSpPr>
        <p:spPr>
          <a:xfrm>
            <a:off x="76200" y="2605320"/>
            <a:ext cx="2314575" cy="1223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BPMs </a:t>
            </a: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check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Number of tries before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error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Sleep time between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retries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TextShape 11"/>
          <p:cNvSpPr txBox="1"/>
          <p:nvPr/>
        </p:nvSpPr>
        <p:spPr>
          <a:xfrm>
            <a:off x="66675" y="4062870"/>
            <a:ext cx="2371725" cy="1186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 span to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analyze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 between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captures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Number of captures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Central frequency and side bands to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monitor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TextShape 12"/>
          <p:cNvSpPr txBox="1"/>
          <p:nvPr/>
        </p:nvSpPr>
        <p:spPr>
          <a:xfrm>
            <a:off x="2694150" y="5269545"/>
            <a:ext cx="2088000" cy="1074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to save: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Full FFT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Partial FFT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Full BPMs raw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TextShape 13"/>
          <p:cNvSpPr txBox="1"/>
          <p:nvPr/>
        </p:nvSpPr>
        <p:spPr>
          <a:xfrm>
            <a:off x="7846501" y="4397549"/>
            <a:ext cx="1202249" cy="812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Tracked frequencies Stats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TextShape 14"/>
          <p:cNvSpPr txBox="1"/>
          <p:nvPr/>
        </p:nvSpPr>
        <p:spPr>
          <a:xfrm>
            <a:off x="5232075" y="5346045"/>
            <a:ext cx="2292675" cy="937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Save data conditions: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Frequency peak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value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Absolute frequency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movement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TextShape 15"/>
          <p:cNvSpPr txBox="1"/>
          <p:nvPr/>
        </p:nvSpPr>
        <p:spPr>
          <a:xfrm>
            <a:off x="7937025" y="1949970"/>
            <a:ext cx="1080000" cy="5137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n-US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view </a:t>
            </a:r>
            <a:r>
              <a:rPr lang="en-US" sz="15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options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6" name="Straight Arrow Connector 25"/>
          <p:cNvCxnSpPr>
            <a:stCxn id="7" idx="3"/>
          </p:cNvCxnSpPr>
          <p:nvPr/>
        </p:nvCxnSpPr>
        <p:spPr>
          <a:xfrm flipV="1">
            <a:off x="1962150" y="1838325"/>
            <a:ext cx="933450" cy="613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9" idx="3"/>
          </p:cNvCxnSpPr>
          <p:nvPr/>
        </p:nvCxnSpPr>
        <p:spPr>
          <a:xfrm flipV="1">
            <a:off x="2438400" y="2724150"/>
            <a:ext cx="1390650" cy="193182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3"/>
          </p:cNvCxnSpPr>
          <p:nvPr/>
        </p:nvCxnSpPr>
        <p:spPr>
          <a:xfrm flipV="1">
            <a:off x="2390775" y="2724151"/>
            <a:ext cx="438150" cy="4930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3" idx="0"/>
          </p:cNvCxnSpPr>
          <p:nvPr/>
        </p:nvCxnSpPr>
        <p:spPr>
          <a:xfrm flipH="1" flipV="1">
            <a:off x="3352800" y="4791075"/>
            <a:ext cx="385350" cy="4784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5" idx="0"/>
          </p:cNvCxnSpPr>
          <p:nvPr/>
        </p:nvCxnSpPr>
        <p:spPr>
          <a:xfrm flipH="1" flipV="1">
            <a:off x="4333875" y="4743450"/>
            <a:ext cx="2044538" cy="60259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4" idx="1"/>
          </p:cNvCxnSpPr>
          <p:nvPr/>
        </p:nvCxnSpPr>
        <p:spPr>
          <a:xfrm flipH="1" flipV="1">
            <a:off x="7543800" y="4791075"/>
            <a:ext cx="302701" cy="127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7" idx="1"/>
          </p:cNvCxnSpPr>
          <p:nvPr/>
        </p:nvCxnSpPr>
        <p:spPr>
          <a:xfrm flipH="1">
            <a:off x="7553325" y="2206830"/>
            <a:ext cx="383700" cy="9822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210502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2400" u="sng" baseline="30000" dirty="0" smtClean="0">
                <a:solidFill>
                  <a:schemeClr val="bg2">
                    <a:lumMod val="50000"/>
                  </a:schemeClr>
                </a:solidFill>
              </a:rPr>
              <a:t>nd</a:t>
            </a:r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 attempt: “Frequencies Hunter”</a:t>
            </a:r>
            <a:endParaRPr lang="en-US" sz="2400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28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90724" y="180975"/>
            <a:ext cx="5743575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dirty="0" smtClean="0"/>
              <a:t>Frequencies tracking app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81174" y="790575"/>
            <a:ext cx="5743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</a:rPr>
              <a:t>Log File</a:t>
            </a:r>
            <a:endParaRPr lang="en-US" sz="2400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Shape 3"/>
          <p:cNvSpPr txBox="1"/>
          <p:nvPr/>
        </p:nvSpPr>
        <p:spPr>
          <a:xfrm>
            <a:off x="60385" y="1624380"/>
            <a:ext cx="9124950" cy="105214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FFT values of the tracked frequencies saved in a log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Log is updated on every acquisition loop, even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 the save data conditions are not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Off-line analysis of the file allow us to identify </a:t>
            </a:r>
            <a:r>
              <a:rPr lang="en-US" sz="18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freq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peaks vs. time and machine status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4" y="2814047"/>
            <a:ext cx="8886825" cy="187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977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ALBA Powerpoint_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1487</TotalTime>
  <Words>755</Words>
  <Application>Microsoft Office PowerPoint</Application>
  <PresentationFormat>On-screen Show (4:3)</PresentationFormat>
  <Paragraphs>205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Droid Sans Devanagari</vt:lpstr>
      <vt:lpstr>Droid Sans Fallback</vt:lpstr>
      <vt:lpstr>Arial</vt:lpstr>
      <vt:lpstr>Calibri</vt:lpstr>
      <vt:lpstr>Liberation Sans</vt:lpstr>
      <vt:lpstr>Times New Roman</vt:lpstr>
      <vt:lpstr>Wingdings</vt:lpstr>
      <vt:lpstr>ALBA Powerpoint_2</vt:lpstr>
      <vt:lpstr>Frequency Hunting Application for Beam Noise Detection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Ana Belén Martínez Bonillo</dc:creator>
  <cp:lastModifiedBy>Angel Olmos Giner</cp:lastModifiedBy>
  <cp:revision>324</cp:revision>
  <dcterms:created xsi:type="dcterms:W3CDTF">2014-04-30T09:14:21Z</dcterms:created>
  <dcterms:modified xsi:type="dcterms:W3CDTF">2018-04-16T12:35:56Z</dcterms:modified>
</cp:coreProperties>
</file>