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0" r:id="rId3"/>
    <p:sldId id="261" r:id="rId4"/>
    <p:sldId id="259" r:id="rId5"/>
    <p:sldId id="262" r:id="rId6"/>
    <p:sldId id="279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4AEE0"/>
    <a:srgbClr val="212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6905" autoAdjust="0"/>
  </p:normalViewPr>
  <p:slideViewPr>
    <p:cSldViewPr>
      <p:cViewPr varScale="1">
        <p:scale>
          <a:sx n="135" d="100"/>
          <a:sy n="135" d="100"/>
        </p:scale>
        <p:origin x="-92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Do you use X-ray pinhole cameras for emittance measurement?</a:t>
            </a:r>
            <a:endParaRPr lang="en-US"/>
          </a:p>
        </c:rich>
      </c:tx>
      <c:layout>
        <c:manualLayout>
          <c:xMode val="edge"/>
          <c:yMode val="edge"/>
          <c:x val="0.19054284517556794"/>
          <c:y val="1.7347799242707095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Emittance measurement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Yes (10)</c:v>
                </c:pt>
                <c:pt idx="1">
                  <c:v>No (7)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10</c:v>
                </c:pt>
                <c:pt idx="1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P43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Scintilllator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CdWO4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Scintilllator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LuAG:Ce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Scintilllator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YAG:Ce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Scintilllator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1690880"/>
        <c:axId val="111692416"/>
      </c:barChart>
      <c:catAx>
        <c:axId val="111690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692416"/>
        <c:crosses val="autoZero"/>
        <c:auto val="1"/>
        <c:lblAlgn val="ctr"/>
        <c:lblOffset val="100"/>
        <c:noMultiLvlLbl val="0"/>
      </c:catAx>
      <c:valAx>
        <c:axId val="1116924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690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t>17/04/2018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97323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17/04/2018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94609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295BBA-A02C-4BD3-B2AF-0C84CD08A61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3112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295BBA-A02C-4BD3-B2AF-0C84CD08A614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496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295BBA-A02C-4BD3-B2AF-0C84CD08A61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0340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784976" cy="568863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836712"/>
            <a:ext cx="4316288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316288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8313" y="6237288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DEELS 2018, 18-19 April 2018: Diagnostics X-ray Beamline at Diamond Light Source, L. Bobb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E269A-8AAA-44C5-8588-7A444301683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15811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73200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 userDrawn="1"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rgbClr val="212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836712"/>
            <a:ext cx="8784976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669360"/>
            <a:ext cx="8604448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1952" y="6669360"/>
            <a:ext cx="432048" cy="1886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212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7504" y="116632"/>
            <a:ext cx="1584176" cy="439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35696" y="116632"/>
            <a:ext cx="712879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2" r:id="rId3"/>
    <p:sldLayoutId id="2147483654" r:id="rId4"/>
    <p:sldLayoutId id="2147483657" r:id="rId5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media" Target="../media/media2.wmv"/><Relationship Id="rId7" Type="http://schemas.openxmlformats.org/officeDocument/2006/relationships/image" Target="../media/image23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22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2.wmv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Diagnostics X-ray Beamline at Diamond Light Source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Lorraine Bobb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Arrow Connector 48"/>
          <p:cNvCxnSpPr/>
          <p:nvPr/>
        </p:nvCxnSpPr>
        <p:spPr>
          <a:xfrm>
            <a:off x="967776" y="6521152"/>
            <a:ext cx="3028160" cy="41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>
            <a:off x="-2556792" y="5481228"/>
            <a:ext cx="6120692" cy="4994475"/>
          </a:xfrm>
          <a:prstGeom prst="arc">
            <a:avLst>
              <a:gd name="adj1" fmla="val 16200000"/>
              <a:gd name="adj2" fmla="val 19393435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8" idx="0"/>
          </p:cNvCxnSpPr>
          <p:nvPr/>
        </p:nvCxnSpPr>
        <p:spPr>
          <a:xfrm flipH="1">
            <a:off x="-526474" y="5481228"/>
            <a:ext cx="1030028" cy="87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91753" y="4581128"/>
            <a:ext cx="14761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869160"/>
            <a:ext cx="216024" cy="4680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Fundamental Limitations</a:t>
            </a:r>
          </a:p>
        </p:txBody>
      </p:sp>
      <p:sp>
        <p:nvSpPr>
          <p:cNvPr id="9" name="Oval 8"/>
          <p:cNvSpPr/>
          <p:nvPr/>
        </p:nvSpPr>
        <p:spPr>
          <a:xfrm>
            <a:off x="877655" y="5337213"/>
            <a:ext cx="315578" cy="30561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95065" y="5861023"/>
            <a:ext cx="14761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>
            <a:stCxn id="9" idx="0"/>
          </p:cNvCxnSpPr>
          <p:nvPr/>
        </p:nvCxnSpPr>
        <p:spPr>
          <a:xfrm>
            <a:off x="1035444" y="5337213"/>
            <a:ext cx="5693851" cy="304281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9" idx="4"/>
          </p:cNvCxnSpPr>
          <p:nvPr/>
        </p:nvCxnSpPr>
        <p:spPr>
          <a:xfrm flipV="1">
            <a:off x="1035444" y="5373216"/>
            <a:ext cx="5696796" cy="269614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9" idx="6"/>
          </p:cNvCxnSpPr>
          <p:nvPr/>
        </p:nvCxnSpPr>
        <p:spPr>
          <a:xfrm>
            <a:off x="1193233" y="5490022"/>
            <a:ext cx="5539007" cy="18416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923915" y="5697251"/>
            <a:ext cx="216024" cy="4680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ounded Rectangle 50"/>
          <p:cNvSpPr/>
          <p:nvPr/>
        </p:nvSpPr>
        <p:spPr>
          <a:xfrm>
            <a:off x="6729295" y="5039971"/>
            <a:ext cx="72008" cy="93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6804248" y="5508023"/>
            <a:ext cx="1368152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7812360" y="1196752"/>
            <a:ext cx="720080" cy="9361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ounded Rectangle 70"/>
          <p:cNvSpPr/>
          <p:nvPr/>
        </p:nvSpPr>
        <p:spPr>
          <a:xfrm>
            <a:off x="7884368" y="2132857"/>
            <a:ext cx="576064" cy="21602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/>
          <p:cNvCxnSpPr/>
          <p:nvPr/>
        </p:nvCxnSpPr>
        <p:spPr>
          <a:xfrm>
            <a:off x="6801303" y="5641494"/>
            <a:ext cx="1191078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801303" y="5373216"/>
            <a:ext cx="1515113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8005964" y="3941708"/>
            <a:ext cx="11211" cy="1699786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1" idx="2"/>
          </p:cNvCxnSpPr>
          <p:nvPr/>
        </p:nvCxnSpPr>
        <p:spPr>
          <a:xfrm>
            <a:off x="8172400" y="2348881"/>
            <a:ext cx="0" cy="3168351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8310752" y="3941708"/>
            <a:ext cx="2832" cy="1431508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8001561" y="2373635"/>
            <a:ext cx="458871" cy="1555622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7923947" y="2361221"/>
            <a:ext cx="386805" cy="1555733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6839113" y="1408981"/>
            <a:ext cx="901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Camera</a:t>
            </a:r>
            <a:endParaRPr lang="en-GB" dirty="0"/>
          </a:p>
        </p:txBody>
      </p:sp>
      <p:sp>
        <p:nvSpPr>
          <p:cNvPr id="102" name="TextBox 101"/>
          <p:cNvSpPr txBox="1"/>
          <p:nvPr/>
        </p:nvSpPr>
        <p:spPr>
          <a:xfrm>
            <a:off x="6729295" y="3642774"/>
            <a:ext cx="652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Lens</a:t>
            </a:r>
            <a:endParaRPr lang="en-GB" dirty="0"/>
          </a:p>
        </p:txBody>
      </p:sp>
      <p:sp>
        <p:nvSpPr>
          <p:cNvPr id="103" name="TextBox 102"/>
          <p:cNvSpPr txBox="1"/>
          <p:nvPr/>
        </p:nvSpPr>
        <p:spPr>
          <a:xfrm>
            <a:off x="8059026" y="5712685"/>
            <a:ext cx="8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Mirror</a:t>
            </a:r>
            <a:endParaRPr lang="en-GB" dirty="0"/>
          </a:p>
        </p:txBody>
      </p:sp>
      <p:sp>
        <p:nvSpPr>
          <p:cNvPr id="104" name="TextBox 103"/>
          <p:cNvSpPr txBox="1"/>
          <p:nvPr/>
        </p:nvSpPr>
        <p:spPr>
          <a:xfrm>
            <a:off x="6180429" y="6095690"/>
            <a:ext cx="1241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Scintillator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3559465" y="4348796"/>
            <a:ext cx="944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Pinhole</a:t>
            </a:r>
            <a:endParaRPr lang="en-GB" dirty="0"/>
          </a:p>
        </p:txBody>
      </p:sp>
      <p:sp>
        <p:nvSpPr>
          <p:cNvPr id="106" name="TextBox 105"/>
          <p:cNvSpPr txBox="1"/>
          <p:nvPr/>
        </p:nvSpPr>
        <p:spPr>
          <a:xfrm>
            <a:off x="557373" y="4059656"/>
            <a:ext cx="84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</a:t>
            </a:r>
            <a:endParaRPr lang="en-GB" dirty="0"/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995936" y="6525344"/>
            <a:ext cx="280536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9" name="Oval 68"/>
          <p:cNvSpPr/>
          <p:nvPr/>
        </p:nvSpPr>
        <p:spPr>
          <a:xfrm>
            <a:off x="7452574" y="3835068"/>
            <a:ext cx="1439652" cy="1440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7740352" y="5085184"/>
            <a:ext cx="864096" cy="8280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611560" y="799896"/>
                <a:ext cx="5544616" cy="3171959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b="1" dirty="0" smtClean="0"/>
                  <a:t>Indirect emittance measurement </a:t>
                </a:r>
              </a:p>
              <a:p>
                <a:endParaRPr lang="en-GB" sz="2200" b="1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2200" b="1" dirty="0" smtClean="0"/>
                  <a:t>Point Spread Function</a:t>
                </a:r>
                <a:r>
                  <a:rPr lang="en-GB" sz="2200" dirty="0" smtClean="0"/>
                  <a:t> (Gaussian approx.) contribution to beam size measurement [4]: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𝑷𝑺𝑭</m:t>
                          </m:r>
                        </m:sub>
                        <m:sup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en-GB" sz="2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𝑷𝒊𝒏𝒉𝒐𝒍𝒆</m:t>
                          </m:r>
                        </m:sub>
                        <m:sup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Sup>
                        <m:sSubSupPr>
                          <m:ctrlPr>
                            <a:rPr lang="en-GB" sz="2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𝑪𝒂𝒎𝒆𝒓𝒂</m:t>
                          </m:r>
                        </m:sub>
                        <m:sup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22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GB" sz="22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200" b="1" dirty="0" smtClean="0"/>
              </a:p>
              <a:p>
                <a:r>
                  <a:rPr lang="en-GB" sz="2200" dirty="0"/>
                  <a:t> </a:t>
                </a:r>
                <a:r>
                  <a:rPr lang="en-GB" sz="2200" dirty="0" smtClean="0"/>
                  <a:t>    where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2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𝑃𝑖𝑛h𝑜𝑙𝑒</m:t>
                          </m:r>
                        </m:sub>
                        <m:sup>
                          <m:r>
                            <a:rPr lang="en-GB" sz="2200" b="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2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𝐷𝑖𝑓𝑓𝑟𝑎𝑐𝑡𝑖𝑜𝑛</m:t>
                          </m:r>
                        </m:sub>
                        <m:sup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2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𝐴𝑝𝑒𝑟𝑡𝑢𝑟𝑒</m:t>
                          </m:r>
                        </m:sub>
                        <m:sup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2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200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𝐶𝑎𝑚𝑒𝑟𝑎</m:t>
                          </m:r>
                        </m:sub>
                        <m:sup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GB" sz="22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𝑆𝑐𝑟𝑒𝑒𝑛</m:t>
                          </m:r>
                        </m:sub>
                        <m:sup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2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𝐿𝑒𝑛𝑠</m:t>
                          </m:r>
                        </m:sub>
                        <m:sup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2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GB" sz="2200" i="1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2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𝑆𝑒𝑛𝑠𝑜𝑟</m:t>
                          </m:r>
                        </m:sub>
                        <m:sup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2200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799896"/>
                <a:ext cx="5544616" cy="3171959"/>
              </a:xfrm>
              <a:prstGeom prst="rect">
                <a:avLst/>
              </a:prstGeom>
              <a:blipFill rotWithShape="0">
                <a:blip r:embed="rId2"/>
                <a:stretch>
                  <a:fillRect l="-985" t="-9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1952830" y="6346183"/>
                <a:ext cx="298608" cy="27699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830" y="6346183"/>
                <a:ext cx="298608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13208" b="-8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5224977" y="6346183"/>
                <a:ext cx="260584" cy="276999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977" y="6346183"/>
                <a:ext cx="260584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17021" r="-4255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287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07504" y="1411610"/>
                <a:ext cx="3879267" cy="5159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200" dirty="0" smtClean="0"/>
                  <a:t>Source resolution for optimised pinhole camera, given current spatial constraints at Diamond:</a:t>
                </a:r>
              </a:p>
              <a:p>
                <a:endParaRPr lang="en-GB" sz="2200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/>
                  <a:t>w</a:t>
                </a:r>
                <a:r>
                  <a:rPr lang="en-GB" dirty="0" smtClean="0"/>
                  <a:t>ith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b="1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𝑪𝒂𝒎𝒆𝒓𝒂</m:t>
                        </m:r>
                      </m:sub>
                      <m:sup>
                        <m:r>
                          <a:rPr lang="en-GB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GB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GB" b="1" dirty="0" smtClean="0">
                  <a:ea typeface="Cambria Math" panose="02040503050406030204" pitchFamily="18" charset="0"/>
                </a:endParaRPr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Source resolution incl. contribution from camera using a 5µm P43 screen [4]:</a:t>
                </a:r>
              </a:p>
              <a:p>
                <a:endParaRPr lang="en-GB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m:rPr>
                          <m:nor/>
                        </m:rPr>
                        <a:rPr lang="en-GB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l-GR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m:rPr>
                          <m:nor/>
                        </m:rPr>
                        <a:rPr lang="en-GB" sz="2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411610"/>
                <a:ext cx="3879267" cy="5159041"/>
              </a:xfrm>
              <a:prstGeom prst="rect">
                <a:avLst/>
              </a:prstGeom>
              <a:blipFill rotWithShape="0">
                <a:blip r:embed="rId2"/>
                <a:stretch>
                  <a:fillRect l="-2044" t="-827" r="-4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Fundamental Limitations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1968848" y="791454"/>
                <a:ext cx="5025346" cy="459549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2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𝑷𝑺𝑭</m:t>
                          </m:r>
                        </m:sub>
                        <m:sup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sSubSup>
                        <m:sSubSupPr>
                          <m:ctrlPr>
                            <a:rPr lang="en-GB" sz="220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𝑷𝒊𝒏𝒉𝒐𝒍𝒆</m:t>
                          </m:r>
                        </m:sub>
                        <m:sup>
                          <m:r>
                            <a:rPr lang="en-GB" sz="22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22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bSup>
                        <m:sSubSupPr>
                          <m:ctrlPr>
                            <a:rPr lang="en-GB" sz="2200" b="1" i="1" smtClean="0">
                              <a:latin typeface="Cambria Math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𝑪𝒂𝒎𝒆𝒓𝒂</m:t>
                          </m:r>
                        </m:sub>
                        <m:sup>
                          <m:r>
                            <a:rPr lang="en-GB" sz="2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GB" sz="22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en-GB" sz="2200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GB" sz="2200" b="1" dirty="0" smtClean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8848" y="791454"/>
                <a:ext cx="5025346" cy="459549"/>
              </a:xfrm>
              <a:prstGeom prst="rect">
                <a:avLst/>
              </a:prstGeom>
              <a:blipFill rotWithShape="0">
                <a:blip r:embed="rId3"/>
                <a:stretch>
                  <a:fillRect b="-253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8581" y="1789635"/>
            <a:ext cx="5164614" cy="43036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168648" y="2520729"/>
                <a:ext cx="3600401" cy="108670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GB" sz="24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∆</m:t>
                                      </m:r>
                                    </m:e>
                                    <m:sub>
                                      <m:r>
                                        <a:rPr lang="en-GB" sz="2400" i="1">
                                          <a:latin typeface="Cambria Math" panose="02040503050406030204" pitchFamily="18" charset="0"/>
                                        </a:rPr>
                                        <m:t>𝐹𝑊𝐻𝑀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2.35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d>
                        </m:den>
                      </m:f>
                      <m:r>
                        <a:rPr lang="en-GB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lang="en-GB" sz="2400" i="1">
                              <a:latin typeface="Cambria Math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GB" sz="2400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24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6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2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m:rPr>
                                      <m:nor/>
                                    </m:rPr>
                                    <a:rPr lang="el-GR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μ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m</m:t>
                                  </m:r>
                                </m:num>
                                <m:den>
                                  <m:r>
                                    <a:rPr lang="en-GB" sz="2400" i="1">
                                      <a:latin typeface="Cambria Math" panose="02040503050406030204" pitchFamily="18" charset="0"/>
                                    </a:rPr>
                                    <m:t>2.35</m:t>
                                  </m:r>
                                </m:den>
                              </m:f>
                            </m:e>
                          </m:d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2.65</m:t>
                          </m:r>
                        </m:den>
                      </m:f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l-GR" sz="2400" b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m:rPr>
                          <m:nor/>
                        </m:rPr>
                        <a:rPr lang="en-GB" sz="24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648" y="2520729"/>
                <a:ext cx="3600401" cy="108670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578409" y="2479635"/>
                <a:ext cx="1323536" cy="68352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𝐴𝑝𝑒𝑟𝑡𝑢𝑟𝑒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 smtClean="0"/>
                  <a:t> dominates</a:t>
                </a:r>
                <a:endParaRPr lang="en-GB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8409" y="2479635"/>
                <a:ext cx="1323536" cy="683520"/>
              </a:xfrm>
              <a:prstGeom prst="rect">
                <a:avLst/>
              </a:prstGeom>
              <a:blipFill rotWithShape="0">
                <a:blip r:embed="rId6"/>
                <a:stretch>
                  <a:fillRect l="-2715" b="-112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178495" y="2479635"/>
                <a:ext cx="1323536" cy="69256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𝐷𝑖𝑓𝑓𝑟𝑎𝑐𝑡𝑖𝑜𝑛</m:t>
                        </m:r>
                      </m:sub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GB" dirty="0" smtClean="0"/>
                  <a:t> dominates</a:t>
                </a:r>
                <a:endParaRPr lang="en-GB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8495" y="2479635"/>
                <a:ext cx="1323536" cy="692562"/>
              </a:xfrm>
              <a:prstGeom prst="rect">
                <a:avLst/>
              </a:prstGeom>
              <a:blipFill rotWithShape="0">
                <a:blip r:embed="rId7"/>
                <a:stretch>
                  <a:fillRect l="-2703" b="-1196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Straight Arrow Connector 22"/>
          <p:cNvCxnSpPr/>
          <p:nvPr/>
        </p:nvCxnSpPr>
        <p:spPr>
          <a:xfrm flipH="1">
            <a:off x="4860032" y="3344138"/>
            <a:ext cx="100908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6613758" y="3344138"/>
            <a:ext cx="1070760" cy="838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69120" y="3344138"/>
            <a:ext cx="359064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228184" y="3344138"/>
            <a:ext cx="350225" cy="8384"/>
          </a:xfrm>
          <a:prstGeom prst="line">
            <a:avLst/>
          </a:prstGeom>
          <a:ln>
            <a:prstDash val="sys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345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" name="Straight Arrow Connector 43"/>
          <p:cNvCxnSpPr/>
          <p:nvPr/>
        </p:nvCxnSpPr>
        <p:spPr>
          <a:xfrm>
            <a:off x="967776" y="6521152"/>
            <a:ext cx="3028160" cy="41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Practical Challenges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12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0" y="692696"/>
                <a:ext cx="9144000" cy="3457381"/>
              </a:xfrm>
            </p:spPr>
            <p:txBody>
              <a:bodyPr>
                <a:normAutofit/>
              </a:bodyPr>
              <a:lstStyle/>
              <a:p>
                <a:r>
                  <a:rPr lang="en-GB" sz="2800" dirty="0" smtClean="0"/>
                  <a:t>Spatial constraints</a:t>
                </a:r>
              </a:p>
              <a:p>
                <a:pPr lvl="1"/>
                <a:r>
                  <a:rPr lang="en-GB" sz="2200" dirty="0" smtClean="0"/>
                  <a:t>For sufficient source-to-screen magnification (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sz="22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GB" sz="2200" i="1">
                            <a:latin typeface="Cambria Math"/>
                          </a:rPr>
                        </m:ctrlPr>
                      </m:dPr>
                      <m:e>
                        <m:r>
                          <a:rPr lang="en-GB" sz="22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sz="2200" i="1"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GB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GB" sz="22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e>
                              <m:sub>
                                <m:r>
                                  <a:rPr lang="en-GB" sz="2200" b="0" i="1" smtClean="0">
                                    <a:latin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</m:sSub>
                          </m:den>
                        </m:f>
                      </m:e>
                    </m:d>
                    <m:r>
                      <a:rPr lang="en-GB" sz="2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GB" sz="2200" dirty="0" smtClean="0"/>
                  <a:t>):</a:t>
                </a:r>
                <a:br>
                  <a:rPr lang="en-GB" sz="2200" dirty="0" smtClean="0"/>
                </a:br>
                <a:r>
                  <a:rPr lang="en-GB" sz="2200" dirty="0" smtClean="0">
                    <a:sym typeface="Wingdings" panose="05000000000000000000" pitchFamily="2" charset="2"/>
                  </a:rPr>
                  <a:t> </a:t>
                </a:r>
                <a:r>
                  <a:rPr lang="en-GB" sz="2200" dirty="0" smtClean="0">
                    <a:solidFill>
                      <a:srgbClr val="0070C0"/>
                    </a:solidFill>
                  </a:rPr>
                  <a:t>X-ray path length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20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  <m:r>
                          <a:rPr lang="en-GB" sz="2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en-GB" sz="2200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2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GB" sz="22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≥10</m:t>
                    </m:r>
                    <m:r>
                      <m:rPr>
                        <m:nor/>
                      </m:rPr>
                      <a:rPr lang="en-GB" sz="2200" b="0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endParaRPr lang="en-GB" sz="2200" dirty="0" smtClean="0">
                  <a:solidFill>
                    <a:srgbClr val="0070C0"/>
                  </a:solidFill>
                </a:endParaRPr>
              </a:p>
              <a:p>
                <a:pPr marL="457200" lvl="1" indent="0">
                  <a:buNone/>
                </a:pPr>
                <a:endParaRPr lang="en-GB" sz="2200" dirty="0" smtClean="0"/>
              </a:p>
              <a:p>
                <a:pPr lvl="1">
                  <a:buClr>
                    <a:schemeClr val="tx1"/>
                  </a:buClr>
                </a:pPr>
                <a:r>
                  <a:rPr lang="en-GB" sz="2200" dirty="0" smtClean="0">
                    <a:solidFill>
                      <a:srgbClr val="0070C0"/>
                    </a:solidFill>
                  </a:rPr>
                  <a:t>Diffraction contribution to PSF </a:t>
                </a:r>
                <a:r>
                  <a:rPr lang="en-GB" sz="2200" dirty="0" smtClean="0"/>
                  <a:t>from pinhole </a:t>
                </a:r>
                <a:r>
                  <a:rPr lang="en-GB" sz="2200" dirty="0" smtClean="0">
                    <a:solidFill>
                      <a:srgbClr val="0070C0"/>
                    </a:solidFill>
                  </a:rPr>
                  <a:t>worsens with distance </a:t>
                </a:r>
                <a:r>
                  <a:rPr lang="en-GB" sz="2200" dirty="0" smtClean="0"/>
                  <a:t>given a fixed aperture size </a:t>
                </a:r>
                <a:r>
                  <a:rPr lang="en-GB" sz="2200" dirty="0"/>
                  <a:t>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en-GB" sz="2200" dirty="0"/>
                  <a:t> </a:t>
                </a:r>
                <a:r>
                  <a:rPr lang="en-GB" sz="2200" dirty="0" smtClean="0"/>
                  <a:t>: </a:t>
                </a:r>
                <a:br>
                  <a:rPr lang="en-GB" sz="2200" dirty="0" smtClean="0"/>
                </a:br>
                <a:r>
                  <a:rPr lang="en-GB" sz="2200" dirty="0" smtClean="0"/>
                  <a:t>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𝐷𝑖𝑓𝑓𝑟𝑎𝑐𝑡𝑖𝑜𝑛</m:t>
                        </m:r>
                      </m:sub>
                    </m:sSub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2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2200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12</m:t>
                            </m:r>
                          </m:e>
                        </m:rad>
                      </m:num>
                      <m:den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den>
                    </m:f>
                    <m:f>
                      <m:fPr>
                        <m:ctrlPr>
                          <a:rPr lang="en-GB" sz="22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  <m:sSub>
                          <m:sSubPr>
                            <m:ctrlPr>
                              <a:rPr lang="en-GB" sz="2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200" i="1"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b>
                            <m:r>
                              <a:rPr lang="en-GB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GB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</m:den>
                    </m:f>
                  </m:oMath>
                </a14:m>
                <a:r>
                  <a:rPr lang="en-GB" sz="2200" dirty="0"/>
                  <a:t> </a:t>
                </a:r>
                <a:r>
                  <a:rPr lang="en-GB" sz="2200" dirty="0" smtClean="0"/>
                  <a:t>   for </a:t>
                </a:r>
                <a:r>
                  <a:rPr lang="en-GB" sz="2200" dirty="0"/>
                  <a:t>wavelength </a:t>
                </a:r>
                <a14:m>
                  <m:oMath xmlns:m="http://schemas.openxmlformats.org/officeDocument/2006/math">
                    <m:r>
                      <a:rPr lang="en-GB" sz="2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GB" sz="2200" dirty="0"/>
                  <a:t> </a:t>
                </a:r>
                <a:r>
                  <a:rPr lang="en-GB" sz="2200" dirty="0" smtClean="0"/>
                  <a:t>[5]. </a:t>
                </a:r>
              </a:p>
              <a:p>
                <a:pPr lvl="1"/>
                <a:endParaRPr lang="en-GB" sz="2000" dirty="0"/>
              </a:p>
              <a:p>
                <a:pPr lvl="1"/>
                <a:endParaRPr lang="en-GB" sz="2000" dirty="0" smtClean="0"/>
              </a:p>
              <a:p>
                <a:pPr marL="457200" lvl="1" indent="0">
                  <a:buNone/>
                </a:pPr>
                <a:endParaRPr lang="en-GB" dirty="0"/>
              </a:p>
              <a:p>
                <a:pPr marL="457200" lvl="1" indent="0">
                  <a:buNone/>
                </a:pPr>
                <a:endParaRPr lang="en-GB" dirty="0" smtClean="0"/>
              </a:p>
              <a:p>
                <a:pPr marL="457200" lvl="1" indent="0">
                  <a:buNone/>
                </a:pPr>
                <a:endParaRPr lang="en-GB" dirty="0" smtClean="0"/>
              </a:p>
              <a:p>
                <a:pPr marL="457200" lvl="1" indent="0">
                  <a:buNone/>
                </a:pPr>
                <a:endParaRPr lang="en-GB" dirty="0" smtClean="0"/>
              </a:p>
              <a:p>
                <a:pPr marL="457200" lvl="1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692696"/>
                <a:ext cx="9144000" cy="3457381"/>
              </a:xfrm>
              <a:blipFill rotWithShape="0">
                <a:blip r:embed="rId3"/>
                <a:stretch>
                  <a:fillRect l="-1200" t="-1764" r="-14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291753" y="4581128"/>
            <a:ext cx="14761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923928" y="4869160"/>
            <a:ext cx="216024" cy="4680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77655" y="5337213"/>
            <a:ext cx="315578" cy="30561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95065" y="5861023"/>
            <a:ext cx="14761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>
            <a:stCxn id="10" idx="0"/>
          </p:cNvCxnSpPr>
          <p:nvPr/>
        </p:nvCxnSpPr>
        <p:spPr>
          <a:xfrm>
            <a:off x="1035444" y="5337213"/>
            <a:ext cx="5693851" cy="304281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0" idx="4"/>
          </p:cNvCxnSpPr>
          <p:nvPr/>
        </p:nvCxnSpPr>
        <p:spPr>
          <a:xfrm flipV="1">
            <a:off x="1035444" y="5373216"/>
            <a:ext cx="5696796" cy="269614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10" idx="6"/>
          </p:cNvCxnSpPr>
          <p:nvPr/>
        </p:nvCxnSpPr>
        <p:spPr>
          <a:xfrm>
            <a:off x="1193233" y="5490022"/>
            <a:ext cx="5539007" cy="18416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3923915" y="5697251"/>
            <a:ext cx="216024" cy="4680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6729295" y="5039971"/>
            <a:ext cx="72008" cy="93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559465" y="4348796"/>
            <a:ext cx="944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Pinhole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57373" y="4059656"/>
            <a:ext cx="84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995936" y="6525344"/>
            <a:ext cx="280536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804248" y="5508023"/>
            <a:ext cx="1008112" cy="415"/>
          </a:xfrm>
          <a:prstGeom prst="line">
            <a:avLst/>
          </a:prstGeom>
          <a:ln w="19050">
            <a:solidFill>
              <a:srgbClr val="92D050"/>
            </a:solidFill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801303" y="5641494"/>
            <a:ext cx="1011057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6801303" y="5373216"/>
            <a:ext cx="1011057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9" idx="2"/>
            <a:endCxn id="15" idx="0"/>
          </p:cNvCxnSpPr>
          <p:nvPr/>
        </p:nvCxnSpPr>
        <p:spPr>
          <a:xfrm flipH="1">
            <a:off x="4031927" y="5337213"/>
            <a:ext cx="13" cy="36003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3494543" y="5604449"/>
                <a:ext cx="321359" cy="369332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4543" y="5604449"/>
                <a:ext cx="321359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5841321" y="6095690"/>
            <a:ext cx="1847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Scintillator screen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/>
              <p:cNvSpPr txBox="1"/>
              <p:nvPr/>
            </p:nvSpPr>
            <p:spPr>
              <a:xfrm>
                <a:off x="1952830" y="6346183"/>
                <a:ext cx="298608" cy="27699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5" name="TextBox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830" y="6346183"/>
                <a:ext cx="298608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13208" b="-8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224977" y="6346183"/>
                <a:ext cx="260584" cy="276999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977" y="6346183"/>
                <a:ext cx="260584" cy="276999"/>
              </a:xfrm>
              <a:prstGeom prst="rect">
                <a:avLst/>
              </a:prstGeom>
              <a:blipFill rotWithShape="0">
                <a:blip r:embed="rId6"/>
                <a:stretch>
                  <a:fillRect l="-17021" r="-4255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2070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Practical Challenges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836712"/>
            <a:ext cx="5919716" cy="5832648"/>
          </a:xfrm>
        </p:spPr>
        <p:txBody>
          <a:bodyPr>
            <a:normAutofit fontScale="92500" lnSpcReduction="10000"/>
          </a:bodyPr>
          <a:lstStyle/>
          <a:p>
            <a:r>
              <a:rPr lang="en-GB" sz="3000" dirty="0"/>
              <a:t>Pinhole </a:t>
            </a:r>
            <a:r>
              <a:rPr lang="en-GB" sz="3000" dirty="0" smtClean="0"/>
              <a:t>fabrication</a:t>
            </a:r>
          </a:p>
          <a:p>
            <a:pPr lvl="1"/>
            <a:r>
              <a:rPr lang="en-GB" sz="2400" dirty="0" smtClean="0"/>
              <a:t>For the pinhole to be opaque to </a:t>
            </a:r>
            <a:r>
              <a:rPr lang="en-GB" sz="2400" dirty="0" err="1" smtClean="0"/>
              <a:t>keV</a:t>
            </a:r>
            <a:r>
              <a:rPr lang="en-GB" sz="2400" dirty="0" smtClean="0"/>
              <a:t> X-rays a </a:t>
            </a:r>
            <a:r>
              <a:rPr lang="en-GB" sz="2400" dirty="0" smtClean="0">
                <a:solidFill>
                  <a:srgbClr val="0070C0"/>
                </a:solidFill>
              </a:rPr>
              <a:t>high Z material </a:t>
            </a:r>
            <a:r>
              <a:rPr lang="en-GB" sz="2400" dirty="0" smtClean="0"/>
              <a:t>is required e.g. 1mm thick Tungsten.</a:t>
            </a:r>
          </a:p>
          <a:p>
            <a:pPr lvl="1"/>
            <a:endParaRPr lang="en-GB" sz="2400" dirty="0" smtClean="0"/>
          </a:p>
          <a:p>
            <a:pPr lvl="1"/>
            <a:r>
              <a:rPr lang="en-GB" sz="2400" dirty="0" smtClean="0"/>
              <a:t>Often these materials are </a:t>
            </a:r>
            <a:r>
              <a:rPr lang="en-GB" sz="2400" dirty="0" smtClean="0">
                <a:solidFill>
                  <a:srgbClr val="0070C0"/>
                </a:solidFill>
              </a:rPr>
              <a:t>difficult to machine</a:t>
            </a:r>
            <a:r>
              <a:rPr lang="en-GB" sz="2400" dirty="0" smtClean="0"/>
              <a:t>.</a:t>
            </a:r>
          </a:p>
          <a:p>
            <a:pPr lvl="1"/>
            <a:endParaRPr lang="en-GB" sz="2400" dirty="0"/>
          </a:p>
          <a:p>
            <a:pPr lvl="1"/>
            <a:r>
              <a:rPr lang="en-GB" sz="2400" dirty="0" smtClean="0"/>
              <a:t>Especially given the </a:t>
            </a:r>
            <a:r>
              <a:rPr lang="en-GB" sz="2400" dirty="0" smtClean="0">
                <a:solidFill>
                  <a:srgbClr val="0070C0"/>
                </a:solidFill>
              </a:rPr>
              <a:t>high </a:t>
            </a:r>
            <a:r>
              <a:rPr lang="en-GB" sz="2400" dirty="0">
                <a:solidFill>
                  <a:srgbClr val="0070C0"/>
                </a:solidFill>
              </a:rPr>
              <a:t>aspect </a:t>
            </a:r>
            <a:r>
              <a:rPr lang="en-GB" sz="2400" dirty="0" smtClean="0">
                <a:solidFill>
                  <a:srgbClr val="0070C0"/>
                </a:solidFill>
              </a:rPr>
              <a:t>ratio 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10 µm (aperture): 1mm (thickness) </a:t>
            </a:r>
            <a:br>
              <a:rPr lang="en-GB" sz="2400" dirty="0" smtClean="0"/>
            </a:br>
            <a:r>
              <a:rPr lang="en-GB" sz="2400" dirty="0" smtClean="0"/>
              <a:t>     </a:t>
            </a:r>
            <a:r>
              <a:rPr lang="en-GB" sz="2400" dirty="0" smtClean="0">
                <a:sym typeface="Wingdings" panose="05000000000000000000" pitchFamily="2" charset="2"/>
              </a:rPr>
              <a:t> </a:t>
            </a:r>
            <a:r>
              <a:rPr lang="en-GB" sz="2400" dirty="0" smtClean="0">
                <a:solidFill>
                  <a:srgbClr val="0070C0"/>
                </a:solidFill>
                <a:sym typeface="Wingdings" panose="05000000000000000000" pitchFamily="2" charset="2"/>
              </a:rPr>
              <a:t>1:100 </a:t>
            </a:r>
            <a:endParaRPr lang="en-GB" sz="2400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sz="3000" dirty="0" smtClean="0"/>
              <a:t>Environment and oxidation</a:t>
            </a:r>
          </a:p>
          <a:p>
            <a:pPr lvl="1"/>
            <a:r>
              <a:rPr lang="en-GB" sz="2400" dirty="0" smtClean="0"/>
              <a:t>Air, nitrogen or vacuum?</a:t>
            </a:r>
          </a:p>
          <a:p>
            <a:pPr lvl="1"/>
            <a:r>
              <a:rPr lang="en-GB" sz="2400" dirty="0" smtClean="0"/>
              <a:t>Lifetime and </a:t>
            </a:r>
            <a:r>
              <a:rPr lang="en-GB" sz="2400" dirty="0" smtClean="0">
                <a:solidFill>
                  <a:srgbClr val="0070C0"/>
                </a:solidFill>
              </a:rPr>
              <a:t>maintenance considerations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 descr="U:\My Documents\Conference\IPAC2017\Paper\Poster\PinholeAssembl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708" y="836712"/>
            <a:ext cx="311678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448" y="4166172"/>
            <a:ext cx="3122773" cy="2342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6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:\Technical\Diagnostics\Images and Photos\Diamond\pinhole cameras\oxide_growth_3_11_2014\Pinhole_2\Upstream_face_1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66" y="962908"/>
            <a:ext cx="6644745" cy="4983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6000" y="116632"/>
            <a:ext cx="7128000" cy="504000"/>
          </a:xfrm>
        </p:spPr>
        <p:txBody>
          <a:bodyPr>
            <a:noAutofit/>
          </a:bodyPr>
          <a:lstStyle/>
          <a:p>
            <a:r>
              <a:rPr lang="en-GB" sz="3000" dirty="0" smtClean="0"/>
              <a:t>Nov 2014: Gold Plated Tungsten Blades </a:t>
            </a:r>
            <a:endParaRPr lang="en-GB" sz="3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E269A-8AAA-44C5-8588-7A4443016830}" type="slidenum">
              <a:rPr lang="en-GB" altLang="en-US" smtClean="0"/>
              <a:pPr/>
              <a:t>14</a:t>
            </a:fld>
            <a:endParaRPr lang="en-GB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62566" y="2350622"/>
            <a:ext cx="136815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50 µm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76942" y="3987245"/>
            <a:ext cx="136815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25 µm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88801" y="5946468"/>
            <a:ext cx="2799024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Upstream view of Pinhole 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5160492"/>
            <a:ext cx="219573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Fluffy </a:t>
            </a:r>
            <a:r>
              <a:rPr lang="en-GB" dirty="0" smtClean="0">
                <a:solidFill>
                  <a:schemeClr val="tx1"/>
                </a:solidFill>
              </a:rPr>
              <a:t>white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smtClean="0"/>
              <a:t>deposits </a:t>
            </a:r>
          </a:p>
          <a:p>
            <a:r>
              <a:rPr lang="en-GB" dirty="0" smtClean="0"/>
              <a:t>= Aluminium Oxide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13" idx="1"/>
          </p:cNvCxnSpPr>
          <p:nvPr/>
        </p:nvCxnSpPr>
        <p:spPr bwMode="auto">
          <a:xfrm flipH="1">
            <a:off x="3851920" y="5483658"/>
            <a:ext cx="3096344" cy="249598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948263" y="3854162"/>
            <a:ext cx="2197133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Gold “nuggets” </a:t>
            </a:r>
            <a:r>
              <a:rPr lang="en-GB" dirty="0" smtClean="0">
                <a:solidFill>
                  <a:srgbClr val="FF0000"/>
                </a:solidFill>
              </a:rPr>
              <a:t>clogging</a:t>
            </a:r>
            <a:r>
              <a:rPr lang="en-GB" dirty="0" smtClean="0"/>
              <a:t> pinhole</a:t>
            </a:r>
            <a:endParaRPr lang="en-GB" dirty="0"/>
          </a:p>
        </p:txBody>
      </p:sp>
      <p:cxnSp>
        <p:nvCxnSpPr>
          <p:cNvPr id="20" name="Straight Arrow Connector 19"/>
          <p:cNvCxnSpPr>
            <a:stCxn id="18" idx="1"/>
          </p:cNvCxnSpPr>
          <p:nvPr/>
        </p:nvCxnSpPr>
        <p:spPr bwMode="auto">
          <a:xfrm flipH="1">
            <a:off x="3923929" y="4177328"/>
            <a:ext cx="3024334" cy="40749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48262" y="1844824"/>
            <a:ext cx="2195737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Tungsten Oxide (</a:t>
            </a:r>
            <a:r>
              <a:rPr lang="en-GB" dirty="0" smtClean="0">
                <a:solidFill>
                  <a:srgbClr val="0070C0"/>
                </a:solidFill>
              </a:rPr>
              <a:t>blue</a:t>
            </a:r>
            <a:r>
              <a:rPr lang="en-GB" dirty="0" smtClean="0"/>
              <a:t>) forms on bare Tungsten areas</a:t>
            </a:r>
            <a:endParaRPr lang="en-GB" dirty="0"/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 bwMode="auto">
          <a:xfrm flipH="1">
            <a:off x="5364088" y="2306489"/>
            <a:ext cx="1584174" cy="525251"/>
          </a:xfrm>
          <a:prstGeom prst="straightConnector1">
            <a:avLst/>
          </a:prstGeom>
          <a:ln>
            <a:headEnd type="none" w="med" len="med"/>
            <a:tailEnd type="arrow"/>
          </a:ln>
          <a:extLst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6613" y="928781"/>
            <a:ext cx="1368152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400 µm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altLang="en-US" smtClean="0"/>
              <a:t>DEELS 2018, 18-19 April 2018: Diagnostics X-ray Beamline at Diamond Light Source, L. Bobb</a:t>
            </a:r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18985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Now tell us the perks!</a:t>
            </a:r>
            <a:endParaRPr lang="en-GB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688632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tx1"/>
              </a:buClr>
            </a:pPr>
            <a:r>
              <a:rPr lang="en-GB" sz="2800" dirty="0" smtClean="0">
                <a:solidFill>
                  <a:srgbClr val="0070C0"/>
                </a:solidFill>
              </a:rPr>
              <a:t>Simple </a:t>
            </a:r>
            <a:r>
              <a:rPr lang="en-GB" sz="2800" dirty="0" smtClean="0"/>
              <a:t>design. </a:t>
            </a:r>
            <a:r>
              <a:rPr lang="en-GB" sz="2800" dirty="0" smtClean="0">
                <a:solidFill>
                  <a:srgbClr val="0070C0"/>
                </a:solidFill>
              </a:rPr>
              <a:t>Simple</a:t>
            </a:r>
            <a:r>
              <a:rPr lang="en-GB" sz="2800" dirty="0" smtClean="0"/>
              <a:t> alignment. </a:t>
            </a:r>
            <a:r>
              <a:rPr lang="en-GB" sz="2800" dirty="0" smtClean="0">
                <a:solidFill>
                  <a:srgbClr val="0070C0"/>
                </a:solidFill>
              </a:rPr>
              <a:t>Simple</a:t>
            </a:r>
            <a:r>
              <a:rPr lang="en-GB" sz="2800" dirty="0" smtClean="0"/>
              <a:t> maintenance. </a:t>
            </a:r>
            <a:r>
              <a:rPr lang="en-GB" sz="2800" dirty="0" smtClean="0">
                <a:solidFill>
                  <a:srgbClr val="0070C0"/>
                </a:solidFill>
              </a:rPr>
              <a:t>Simple</a:t>
            </a:r>
            <a:r>
              <a:rPr lang="en-GB" sz="2800" dirty="0" smtClean="0"/>
              <a:t> analysis. </a:t>
            </a:r>
            <a:r>
              <a:rPr lang="en-GB" sz="2800" dirty="0" smtClean="0">
                <a:solidFill>
                  <a:srgbClr val="0070C0"/>
                </a:solidFill>
              </a:rPr>
              <a:t>Simple…</a:t>
            </a:r>
          </a:p>
          <a:p>
            <a:pPr lvl="1">
              <a:buClr>
                <a:schemeClr val="tx1"/>
              </a:buClr>
            </a:pPr>
            <a:r>
              <a:rPr lang="en-GB" sz="2400" dirty="0" smtClean="0"/>
              <a:t>Quick to commission e.g. &lt; 1 week at Diamond (2006)</a:t>
            </a:r>
          </a:p>
          <a:p>
            <a:pPr lvl="1">
              <a:buClr>
                <a:schemeClr val="tx1"/>
              </a:buClr>
            </a:pPr>
            <a:r>
              <a:rPr lang="en-GB" sz="2400" dirty="0" smtClean="0"/>
              <a:t>So simple, a human can learn a lot just by looking…!</a:t>
            </a:r>
          </a:p>
          <a:p>
            <a:pPr lvl="1">
              <a:buClr>
                <a:schemeClr val="tx1"/>
              </a:buClr>
            </a:pPr>
            <a:endParaRPr lang="en-GB" sz="2400" dirty="0"/>
          </a:p>
          <a:p>
            <a:pPr>
              <a:buClr>
                <a:schemeClr val="tx1"/>
              </a:buClr>
            </a:pPr>
            <a:r>
              <a:rPr lang="en-GB" sz="2800" dirty="0" smtClean="0"/>
              <a:t>Provides </a:t>
            </a:r>
            <a:r>
              <a:rPr lang="en-GB" sz="2800" dirty="0" smtClean="0">
                <a:solidFill>
                  <a:srgbClr val="0070C0"/>
                </a:solidFill>
              </a:rPr>
              <a:t>2D transverse profile.</a:t>
            </a:r>
          </a:p>
          <a:p>
            <a:pPr>
              <a:buClr>
                <a:schemeClr val="tx1"/>
              </a:buClr>
            </a:pPr>
            <a:endParaRPr lang="en-GB" sz="2800" dirty="0">
              <a:solidFill>
                <a:srgbClr val="0070C0"/>
              </a:solidFill>
            </a:endParaRPr>
          </a:p>
          <a:p>
            <a:pPr>
              <a:buClr>
                <a:schemeClr val="tx1"/>
              </a:buClr>
            </a:pPr>
            <a:r>
              <a:rPr lang="en-GB" sz="2800" dirty="0" smtClean="0">
                <a:solidFill>
                  <a:srgbClr val="0070C0"/>
                </a:solidFill>
              </a:rPr>
              <a:t>Non-invasive.</a:t>
            </a:r>
          </a:p>
          <a:p>
            <a:pPr>
              <a:buClr>
                <a:schemeClr val="tx1"/>
              </a:buClr>
            </a:pPr>
            <a:endParaRPr lang="en-GB" dirty="0"/>
          </a:p>
          <a:p>
            <a:pPr>
              <a:buClr>
                <a:schemeClr val="tx1"/>
              </a:buClr>
            </a:pPr>
            <a:r>
              <a:rPr lang="en-GB" sz="2800" dirty="0" smtClean="0">
                <a:solidFill>
                  <a:srgbClr val="0070C0"/>
                </a:solidFill>
              </a:rPr>
              <a:t>Cheap</a:t>
            </a:r>
            <a:r>
              <a:rPr lang="en-GB" sz="2800" dirty="0" smtClean="0"/>
              <a:t> options are available.</a:t>
            </a:r>
          </a:p>
          <a:p>
            <a:pPr>
              <a:buClr>
                <a:schemeClr val="tx1"/>
              </a:buClr>
            </a:pPr>
            <a:endParaRPr lang="en-GB" sz="2800" dirty="0"/>
          </a:p>
          <a:p>
            <a:pPr>
              <a:buClr>
                <a:schemeClr val="tx1"/>
              </a:buClr>
            </a:pPr>
            <a:r>
              <a:rPr lang="en-GB" sz="2800" dirty="0" smtClean="0"/>
              <a:t>Possible to </a:t>
            </a:r>
            <a:r>
              <a:rPr lang="en-GB" sz="2800" dirty="0" smtClean="0">
                <a:solidFill>
                  <a:srgbClr val="0070C0"/>
                </a:solidFill>
              </a:rPr>
              <a:t>custom build </a:t>
            </a:r>
            <a:r>
              <a:rPr lang="en-GB" sz="2800" dirty="0" smtClean="0"/>
              <a:t>the imager to optimise for spatial resolution, turn-by-turn acquisition, dynamic range etc.</a:t>
            </a:r>
          </a:p>
          <a:p>
            <a:pPr>
              <a:buClr>
                <a:schemeClr val="tx1"/>
              </a:buClr>
            </a:pPr>
            <a:endParaRPr lang="en-GB" sz="2800" dirty="0"/>
          </a:p>
          <a:p>
            <a:pPr>
              <a:buClr>
                <a:schemeClr val="tx1"/>
              </a:buClr>
            </a:pPr>
            <a:r>
              <a:rPr lang="en-GB" sz="2800" dirty="0" smtClean="0"/>
              <a:t>Fast image processing, thus </a:t>
            </a:r>
            <a:r>
              <a:rPr lang="en-GB" sz="2800" dirty="0" smtClean="0">
                <a:solidFill>
                  <a:srgbClr val="0070C0"/>
                </a:solidFill>
              </a:rPr>
              <a:t>suitable for feedback systems</a:t>
            </a:r>
            <a:r>
              <a:rPr lang="en-GB" sz="2800" dirty="0" smtClean="0"/>
              <a:t>.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599794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Dual Purpose Diagnostic</a:t>
            </a:r>
            <a:endParaRPr lang="en-GB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41310" y="1840003"/>
            <a:ext cx="8784976" cy="76944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200" b="1" i="1" dirty="0" smtClean="0"/>
              <a:t>While we have human operators, the importance of easy human interpretation shouldn’t be overlooked.</a:t>
            </a:r>
            <a:endParaRPr lang="en-GB" sz="22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980728"/>
            <a:ext cx="358214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Emittance Monitoring</a:t>
            </a:r>
            <a:endParaRPr lang="en-GB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98072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+</a:t>
            </a:r>
            <a:endParaRPr lang="en-GB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022304" y="980728"/>
            <a:ext cx="358214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CCTV</a:t>
            </a:r>
            <a:endParaRPr lang="en-GB" sz="2800" b="1" dirty="0"/>
          </a:p>
        </p:txBody>
      </p:sp>
      <p:sp>
        <p:nvSpPr>
          <p:cNvPr id="11" name="Right Arrow 10"/>
          <p:cNvSpPr/>
          <p:nvPr/>
        </p:nvSpPr>
        <p:spPr>
          <a:xfrm rot="16200000">
            <a:off x="6700800" y="1503948"/>
            <a:ext cx="278904" cy="360040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2015 Science Away Day machine ignite talk injec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11696" y="2790394"/>
            <a:ext cx="4044280" cy="3033210"/>
          </a:xfrm>
          <a:prstGeom prst="rect">
            <a:avLst/>
          </a:prstGeom>
        </p:spPr>
      </p:pic>
      <p:pic>
        <p:nvPicPr>
          <p:cNvPr id="6" name="2015 Science Away Day machine ignite talk TMBF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784136" y="2796352"/>
            <a:ext cx="4036336" cy="30272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993912" y="5973385"/>
            <a:ext cx="267342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Injection at Diamond 2015 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465592" y="5973385"/>
            <a:ext cx="267342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TMBF at Diamond 2015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278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Dual Purpose Diagnostic</a:t>
            </a:r>
            <a:endParaRPr lang="en-GB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39552" y="980728"/>
            <a:ext cx="3582144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Emittance Monitoring</a:t>
            </a:r>
            <a:endParaRPr lang="en-GB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55976" y="980728"/>
            <a:ext cx="3600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/>
              <a:t>+</a:t>
            </a:r>
            <a:endParaRPr lang="en-GB" sz="28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5022304" y="980728"/>
            <a:ext cx="3582144" cy="5232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CCTV</a:t>
            </a:r>
            <a:endParaRPr lang="en-GB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377106" y="3535139"/>
            <a:ext cx="2313384" cy="9541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X-ray pinhole camera image</a:t>
            </a:r>
            <a:endParaRPr lang="en-GB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345666" y="2398352"/>
            <a:ext cx="2376264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200" dirty="0"/>
              <a:t>B</a:t>
            </a:r>
            <a:r>
              <a:rPr lang="en-GB" sz="2200" dirty="0" smtClean="0"/>
              <a:t>eam sizes (2D) </a:t>
            </a:r>
            <a:endParaRPr lang="en-GB" sz="2200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3791147"/>
            <a:ext cx="2376264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200" dirty="0" smtClean="0"/>
              <a:t>Transverse profile</a:t>
            </a:r>
            <a:endParaRPr lang="en-GB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323528" y="5230361"/>
            <a:ext cx="2376264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200" dirty="0" smtClean="0"/>
              <a:t>Beam instabilities</a:t>
            </a:r>
            <a:endParaRPr lang="en-GB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6444208" y="3791146"/>
            <a:ext cx="2376264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200" dirty="0" smtClean="0"/>
              <a:t>Skew</a:t>
            </a:r>
            <a:endParaRPr lang="en-GB" sz="2200" dirty="0"/>
          </a:p>
        </p:txBody>
      </p:sp>
      <p:sp>
        <p:nvSpPr>
          <p:cNvPr id="18" name="TextBox 17"/>
          <p:cNvSpPr txBox="1"/>
          <p:nvPr/>
        </p:nvSpPr>
        <p:spPr>
          <a:xfrm>
            <a:off x="6444208" y="5230361"/>
            <a:ext cx="2376264" cy="4308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200" dirty="0" smtClean="0"/>
              <a:t>Beam position</a:t>
            </a:r>
            <a:endParaRPr lang="en-GB" sz="2200" dirty="0"/>
          </a:p>
        </p:txBody>
      </p:sp>
      <p:cxnSp>
        <p:nvCxnSpPr>
          <p:cNvPr id="20" name="Straight Arrow Connector 19"/>
          <p:cNvCxnSpPr>
            <a:endCxn id="13" idx="2"/>
          </p:cNvCxnSpPr>
          <p:nvPr/>
        </p:nvCxnSpPr>
        <p:spPr>
          <a:xfrm flipV="1">
            <a:off x="4533798" y="2829239"/>
            <a:ext cx="0" cy="7059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1"/>
          </p:cNvCxnSpPr>
          <p:nvPr/>
        </p:nvCxnSpPr>
        <p:spPr>
          <a:xfrm flipH="1" flipV="1">
            <a:off x="2699792" y="4006591"/>
            <a:ext cx="677314" cy="56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2699792" y="4483645"/>
            <a:ext cx="677314" cy="96216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2" idx="3"/>
            <a:endCxn id="17" idx="1"/>
          </p:cNvCxnSpPr>
          <p:nvPr/>
        </p:nvCxnSpPr>
        <p:spPr>
          <a:xfrm flipV="1">
            <a:off x="5690490" y="4006590"/>
            <a:ext cx="753718" cy="56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18" idx="1"/>
          </p:cNvCxnSpPr>
          <p:nvPr/>
        </p:nvCxnSpPr>
        <p:spPr>
          <a:xfrm>
            <a:off x="5690490" y="4483644"/>
            <a:ext cx="753718" cy="9621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37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In Operation</a:t>
            </a:r>
            <a:endParaRPr lang="en-GB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18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925" y="1052736"/>
            <a:ext cx="2976520" cy="50833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738810"/>
            <a:ext cx="4254456" cy="290621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724324"/>
            <a:ext cx="4254456" cy="2906213"/>
          </a:xfrm>
          <a:prstGeom prst="rect">
            <a:avLst/>
          </a:prstGeom>
        </p:spPr>
      </p:pic>
      <p:sp>
        <p:nvSpPr>
          <p:cNvPr id="29" name="Left Brace 28"/>
          <p:cNvSpPr/>
          <p:nvPr/>
        </p:nvSpPr>
        <p:spPr>
          <a:xfrm>
            <a:off x="5073159" y="4653136"/>
            <a:ext cx="118766" cy="76620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Left Brace 33"/>
          <p:cNvSpPr/>
          <p:nvPr/>
        </p:nvSpPr>
        <p:spPr>
          <a:xfrm>
            <a:off x="5076056" y="3670909"/>
            <a:ext cx="118766" cy="76620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2" name="Elbow Connector 41"/>
          <p:cNvCxnSpPr>
            <a:stCxn id="6" idx="3"/>
            <a:endCxn id="34" idx="1"/>
          </p:cNvCxnSpPr>
          <p:nvPr/>
        </p:nvCxnSpPr>
        <p:spPr>
          <a:xfrm>
            <a:off x="4433968" y="2191917"/>
            <a:ext cx="642088" cy="186209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>
            <a:stCxn id="7" idx="3"/>
            <a:endCxn id="29" idx="1"/>
          </p:cNvCxnSpPr>
          <p:nvPr/>
        </p:nvCxnSpPr>
        <p:spPr>
          <a:xfrm flipV="1">
            <a:off x="4433968" y="5036238"/>
            <a:ext cx="639191" cy="141193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5" name="Curved Left Arrow 44"/>
          <p:cNvSpPr/>
          <p:nvPr/>
        </p:nvSpPr>
        <p:spPr>
          <a:xfrm flipV="1">
            <a:off x="8284314" y="2090998"/>
            <a:ext cx="681209" cy="2346114"/>
          </a:xfrm>
          <a:prstGeom prst="curvedLef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46" name="Right Brace 45"/>
          <p:cNvSpPr/>
          <p:nvPr/>
        </p:nvSpPr>
        <p:spPr>
          <a:xfrm>
            <a:off x="8158783" y="3356992"/>
            <a:ext cx="229641" cy="2022108"/>
          </a:xfrm>
          <a:prstGeom prst="righ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637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“Snapshot” of Current Status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19</a:t>
            </a:fld>
            <a:endParaRPr lang="en-GB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360961499"/>
              </p:ext>
            </p:extLst>
          </p:nvPr>
        </p:nvGraphicFramePr>
        <p:xfrm>
          <a:off x="-1044624" y="1196752"/>
          <a:ext cx="626469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39552" y="2876742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π</a:t>
            </a:r>
            <a:r>
              <a:rPr lang="en-GB" dirty="0" smtClean="0"/>
              <a:t>-polarisation</a:t>
            </a:r>
          </a:p>
          <a:p>
            <a:r>
              <a:rPr lang="en-GB" dirty="0" smtClean="0"/>
              <a:t>Diffraction</a:t>
            </a:r>
          </a:p>
          <a:p>
            <a:r>
              <a:rPr lang="en-GB" dirty="0" smtClean="0"/>
              <a:t>Interferometry</a:t>
            </a:r>
          </a:p>
          <a:p>
            <a:r>
              <a:rPr lang="en-GB" dirty="0" smtClean="0"/>
              <a:t>CRL imaging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102545" y="3015241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Air (6)</a:t>
            </a:r>
          </a:p>
          <a:p>
            <a:r>
              <a:rPr lang="en-GB" dirty="0" smtClean="0"/>
              <a:t>Vacuum (3)</a:t>
            </a:r>
          </a:p>
          <a:p>
            <a:r>
              <a:rPr lang="en-GB" dirty="0" smtClean="0"/>
              <a:t>Nitrogen (1)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16294114"/>
                  </p:ext>
                </p:extLst>
              </p:nvPr>
            </p:nvGraphicFramePr>
            <p:xfrm>
              <a:off x="5265568" y="1196752"/>
              <a:ext cx="3600400" cy="29713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60284"/>
                    <a:gridCol w="1040116"/>
                  </a:tblGrid>
                  <a:tr h="347209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47209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Aperture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 23 µm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47209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X-ray</a:t>
                          </a:r>
                          <a:r>
                            <a:rPr lang="en-GB" baseline="0" dirty="0" smtClean="0"/>
                            <a:t> energy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29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53881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GB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GB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GB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  <m:t>𝑃𝑆𝐹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r>
                                            <a:rPr lang="en-GB" b="0" i="1" smtClean="0"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r>
                                <a:rPr lang="en-GB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100</m:t>
                              </m:r>
                            </m:oMath>
                          </a14:m>
                          <a:r>
                            <a:rPr lang="en-GB" dirty="0" smtClean="0"/>
                            <a:t>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32 %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580691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Source-to-screen</a:t>
                          </a:r>
                          <a:r>
                            <a:rPr lang="en-GB" baseline="0" dirty="0" smtClean="0"/>
                            <a:t> magnification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1.6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580691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Screen-to-camera</a:t>
                          </a:r>
                          <a:r>
                            <a:rPr lang="en-GB" baseline="0" dirty="0" smtClean="0"/>
                            <a:t> magnification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1.8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Table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63333282"/>
                  </p:ext>
                </p:extLst>
              </p:nvPr>
            </p:nvGraphicFramePr>
            <p:xfrm>
              <a:off x="5265568" y="1196752"/>
              <a:ext cx="3600400" cy="297135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560284"/>
                    <a:gridCol w="1040116"/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Average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Aperture 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 23 </a:t>
                          </a:r>
                          <a:r>
                            <a:rPr lang="en-GB" dirty="0" smtClean="0"/>
                            <a:t>µm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X-ray</a:t>
                          </a:r>
                          <a:r>
                            <a:rPr lang="en-GB" baseline="0" dirty="0" smtClean="0"/>
                            <a:t> energy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29 </a:t>
                          </a:r>
                          <a:r>
                            <a:rPr lang="en-GB" dirty="0" err="1" smtClean="0"/>
                            <a:t>keV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59391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38" t="-188776" r="-41568" b="-2306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32 %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Source-to-screen</a:t>
                          </a:r>
                          <a:r>
                            <a:rPr lang="en-GB" baseline="0" dirty="0" smtClean="0"/>
                            <a:t> magnification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1.6</a:t>
                          </a:r>
                          <a:endParaRPr lang="en-GB" dirty="0"/>
                        </a:p>
                      </a:txBody>
                      <a:tcPr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Screen-to-camera</a:t>
                          </a:r>
                          <a:r>
                            <a:rPr lang="en-GB" baseline="0" dirty="0" smtClean="0"/>
                            <a:t> magnification</a:t>
                          </a:r>
                          <a:endParaRPr lang="en-GB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1.8</a:t>
                          </a:r>
                          <a:endParaRPr lang="en-GB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8" name="Chart 17"/>
          <p:cNvGraphicFramePr/>
          <p:nvPr>
            <p:extLst>
              <p:ext uri="{D42A27DB-BD31-4B8C-83A1-F6EECF244321}">
                <p14:modId xmlns:p14="http://schemas.microsoft.com/office/powerpoint/2010/main" val="3778203470"/>
              </p:ext>
            </p:extLst>
          </p:nvPr>
        </p:nvGraphicFramePr>
        <p:xfrm>
          <a:off x="4351297" y="4519833"/>
          <a:ext cx="4560168" cy="21040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83134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/>
          <p:cNvSpPr/>
          <p:nvPr/>
        </p:nvSpPr>
        <p:spPr>
          <a:xfrm>
            <a:off x="5485561" y="4477551"/>
            <a:ext cx="694868" cy="82809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>
            <a:off x="-2556792" y="5481228"/>
            <a:ext cx="6120692" cy="4994475"/>
          </a:xfrm>
          <a:prstGeom prst="arc">
            <a:avLst>
              <a:gd name="adj1" fmla="val 16200000"/>
              <a:gd name="adj2" fmla="val 19393435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8" idx="0"/>
          </p:cNvCxnSpPr>
          <p:nvPr/>
        </p:nvCxnSpPr>
        <p:spPr>
          <a:xfrm flipH="1">
            <a:off x="-526474" y="5481228"/>
            <a:ext cx="1030028" cy="87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91753" y="4581128"/>
            <a:ext cx="14761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869160"/>
            <a:ext cx="216024" cy="4680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Small-scale X-ray beamline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877655" y="5337213"/>
            <a:ext cx="315578" cy="30561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95065" y="5861023"/>
            <a:ext cx="14761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>
            <a:stCxn id="9" idx="0"/>
          </p:cNvCxnSpPr>
          <p:nvPr/>
        </p:nvCxnSpPr>
        <p:spPr>
          <a:xfrm>
            <a:off x="1035444" y="5337213"/>
            <a:ext cx="4976716" cy="248725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9" idx="4"/>
          </p:cNvCxnSpPr>
          <p:nvPr/>
        </p:nvCxnSpPr>
        <p:spPr>
          <a:xfrm flipV="1">
            <a:off x="1035444" y="5415535"/>
            <a:ext cx="4976716" cy="227295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9" idx="6"/>
          </p:cNvCxnSpPr>
          <p:nvPr/>
        </p:nvCxnSpPr>
        <p:spPr>
          <a:xfrm>
            <a:off x="1193233" y="5490022"/>
            <a:ext cx="4818927" cy="9208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923915" y="5697251"/>
            <a:ext cx="216024" cy="4680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6804248" y="5508023"/>
            <a:ext cx="1368152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7812360" y="1196752"/>
            <a:ext cx="720080" cy="9361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ounded Rectangle 70"/>
          <p:cNvSpPr/>
          <p:nvPr/>
        </p:nvSpPr>
        <p:spPr>
          <a:xfrm>
            <a:off x="7884368" y="2132857"/>
            <a:ext cx="576064" cy="21602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/>
          <p:cNvCxnSpPr/>
          <p:nvPr/>
        </p:nvCxnSpPr>
        <p:spPr>
          <a:xfrm>
            <a:off x="6801303" y="5641494"/>
            <a:ext cx="1191078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801303" y="5373216"/>
            <a:ext cx="1515113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8005964" y="3941708"/>
            <a:ext cx="11211" cy="1699786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1" idx="2"/>
          </p:cNvCxnSpPr>
          <p:nvPr/>
        </p:nvCxnSpPr>
        <p:spPr>
          <a:xfrm>
            <a:off x="8172400" y="2348881"/>
            <a:ext cx="0" cy="3168351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8310752" y="3941708"/>
            <a:ext cx="2832" cy="1431508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8001561" y="2373635"/>
            <a:ext cx="458871" cy="1555622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7923947" y="2361221"/>
            <a:ext cx="386805" cy="1555733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721780" y="737409"/>
            <a:ext cx="901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Camera</a:t>
            </a:r>
            <a:endParaRPr lang="en-GB" dirty="0"/>
          </a:p>
        </p:txBody>
      </p:sp>
      <p:sp>
        <p:nvSpPr>
          <p:cNvPr id="102" name="TextBox 101"/>
          <p:cNvSpPr txBox="1"/>
          <p:nvPr/>
        </p:nvSpPr>
        <p:spPr>
          <a:xfrm>
            <a:off x="6729295" y="3642774"/>
            <a:ext cx="652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Lens</a:t>
            </a:r>
            <a:endParaRPr lang="en-GB" dirty="0"/>
          </a:p>
        </p:txBody>
      </p:sp>
      <p:sp>
        <p:nvSpPr>
          <p:cNvPr id="103" name="TextBox 102"/>
          <p:cNvSpPr txBox="1"/>
          <p:nvPr/>
        </p:nvSpPr>
        <p:spPr>
          <a:xfrm>
            <a:off x="8059026" y="5712685"/>
            <a:ext cx="8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Mirror</a:t>
            </a:r>
            <a:endParaRPr lang="en-GB" dirty="0"/>
          </a:p>
        </p:txBody>
      </p:sp>
      <p:sp>
        <p:nvSpPr>
          <p:cNvPr id="104" name="TextBox 103"/>
          <p:cNvSpPr txBox="1"/>
          <p:nvPr/>
        </p:nvSpPr>
        <p:spPr>
          <a:xfrm>
            <a:off x="6642621" y="4610339"/>
            <a:ext cx="1241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Scintillator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3275856" y="422108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Pinhole / Interferometer</a:t>
            </a:r>
            <a:endParaRPr lang="en-GB" dirty="0"/>
          </a:p>
        </p:txBody>
      </p:sp>
      <p:sp>
        <p:nvSpPr>
          <p:cNvPr id="106" name="TextBox 105"/>
          <p:cNvSpPr txBox="1"/>
          <p:nvPr/>
        </p:nvSpPr>
        <p:spPr>
          <a:xfrm>
            <a:off x="557373" y="4059656"/>
            <a:ext cx="84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67776" y="6521152"/>
            <a:ext cx="3028160" cy="41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995936" y="6525344"/>
            <a:ext cx="280536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952830" y="6346183"/>
                <a:ext cx="298608" cy="27699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830" y="6346183"/>
                <a:ext cx="298608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13208" b="-8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224977" y="6346183"/>
                <a:ext cx="260584" cy="276999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977" y="6346183"/>
                <a:ext cx="260584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17021" r="-4255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Oval 68"/>
          <p:cNvSpPr/>
          <p:nvPr/>
        </p:nvSpPr>
        <p:spPr>
          <a:xfrm>
            <a:off x="7452574" y="3835068"/>
            <a:ext cx="1439652" cy="1440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7740352" y="5085184"/>
            <a:ext cx="864096" cy="8280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07504" y="744501"/>
                <a:ext cx="6948254" cy="175432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 smtClean="0"/>
                  <a:t>Improve beam size resolution of X-ray pinhole camera:</a:t>
                </a:r>
              </a:p>
              <a:p>
                <a:r>
                  <a:rPr lang="en-US" dirty="0" smtClean="0"/>
                  <a:t>Monochromatic </a:t>
                </a:r>
                <a:r>
                  <a:rPr lang="en-US" dirty="0" smtClean="0">
                    <a:sym typeface="Wingdings" panose="05000000000000000000" pitchFamily="2" charset="2"/>
                  </a:rPr>
                  <a:t> Match pinhole size to energy  </a:t>
                </a:r>
                <a:r>
                  <a:rPr lang="en-US" dirty="0" err="1" smtClean="0">
                    <a:sym typeface="Wingdings" panose="05000000000000000000" pitchFamily="2" charset="2"/>
                  </a:rPr>
                  <a:t>Minimise</a:t>
                </a:r>
                <a:r>
                  <a:rPr lang="en-US" dirty="0" smtClean="0">
                    <a:sym typeface="Wingdings" panose="05000000000000000000" pitchFamily="2" charset="2"/>
                  </a:rPr>
                  <a:t> PSF</a:t>
                </a:r>
              </a:p>
              <a:p>
                <a:r>
                  <a:rPr lang="en-US" dirty="0" smtClean="0">
                    <a:sym typeface="Wingdings" panose="05000000000000000000" pitchFamily="2" charset="2"/>
                  </a:rPr>
                  <a:t>Best spatial resolution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/>
                        <a:ea typeface="Cambria Math" panose="02040503050406030204" pitchFamily="18" charset="0"/>
                      </a:rPr>
                      <m:t>1 − </m:t>
                    </m:r>
                    <m:r>
                      <m:rPr>
                        <m:nor/>
                      </m:rPr>
                      <a:rPr lang="en-GB">
                        <a:ea typeface="Cambria Math" panose="02040503050406030204" pitchFamily="18" charset="0"/>
                      </a:rPr>
                      <m:t>3 </m:t>
                    </m:r>
                    <m:r>
                      <m:rPr>
                        <m:nor/>
                      </m:rPr>
                      <a:rPr lang="el-GR">
                        <a:ea typeface="Cambria Math" panose="02040503050406030204" pitchFamily="18" charset="0"/>
                      </a:rPr>
                      <m:t>μ</m:t>
                    </m:r>
                    <m:r>
                      <m:rPr>
                        <m:nor/>
                      </m:rPr>
                      <a:rPr lang="en-GB">
                        <a:ea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 smtClean="0">
                  <a:sym typeface="Wingdings" panose="05000000000000000000" pitchFamily="2" charset="2"/>
                </a:endParaRP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b="1" dirty="0" smtClean="0">
                    <a:sym typeface="Wingdings" panose="05000000000000000000" pitchFamily="2" charset="2"/>
                  </a:rPr>
                  <a:t>Develop X-ray interferometer which can measure smaller beam sizes  </a:t>
                </a:r>
                <a:r>
                  <a:rPr lang="en-US" dirty="0" smtClean="0">
                    <a:sym typeface="Wingdings" panose="05000000000000000000" pitchFamily="2" charset="2"/>
                  </a:rPr>
                  <a:t>(-requires monochromatic X-ray beam).</a:t>
                </a:r>
                <a:endParaRPr lang="en-GB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744501"/>
                <a:ext cx="6948254" cy="1754326"/>
              </a:xfrm>
              <a:prstGeom prst="rect">
                <a:avLst/>
              </a:prstGeom>
              <a:blipFill rotWithShape="1">
                <a:blip r:embed="rId4"/>
                <a:stretch>
                  <a:fillRect l="-612" t="-1027" b="-37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Connector 54"/>
          <p:cNvCxnSpPr/>
          <p:nvPr/>
        </p:nvCxnSpPr>
        <p:spPr>
          <a:xfrm>
            <a:off x="6801302" y="5415535"/>
            <a:ext cx="2307202" cy="18003"/>
          </a:xfrm>
          <a:prstGeom prst="line">
            <a:avLst/>
          </a:prstGeom>
          <a:ln w="19050">
            <a:solidFill>
              <a:srgbClr val="00B0F0"/>
            </a:solidFill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801302" y="5567935"/>
            <a:ext cx="2307202" cy="18003"/>
          </a:xfrm>
          <a:prstGeom prst="line">
            <a:avLst/>
          </a:prstGeom>
          <a:ln w="19050">
            <a:solidFill>
              <a:srgbClr val="00B0F0"/>
            </a:solidFill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804248" y="5715253"/>
            <a:ext cx="2307202" cy="18003"/>
          </a:xfrm>
          <a:prstGeom prst="line">
            <a:avLst/>
          </a:prstGeom>
          <a:ln w="19050">
            <a:solidFill>
              <a:srgbClr val="00B0F0"/>
            </a:solidFill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6729295" y="5039971"/>
            <a:ext cx="72008" cy="93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5485561" y="5075893"/>
            <a:ext cx="694868" cy="82809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Connector 55"/>
          <p:cNvCxnSpPr/>
          <p:nvPr/>
        </p:nvCxnSpPr>
        <p:spPr>
          <a:xfrm flipV="1">
            <a:off x="5971540" y="5409104"/>
            <a:ext cx="757557" cy="52471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6012160" y="5517232"/>
            <a:ext cx="757557" cy="5827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6012160" y="5589240"/>
            <a:ext cx="716937" cy="54005"/>
          </a:xfrm>
          <a:prstGeom prst="line">
            <a:avLst/>
          </a:prstGeom>
          <a:ln w="19050">
            <a:solidFill>
              <a:srgbClr val="00B0F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50" name="Group 49"/>
          <p:cNvGrpSpPr/>
          <p:nvPr/>
        </p:nvGrpSpPr>
        <p:grpSpPr>
          <a:xfrm>
            <a:off x="107504" y="2778856"/>
            <a:ext cx="2664296" cy="1305078"/>
            <a:chOff x="107504" y="2204864"/>
            <a:chExt cx="3600400" cy="1807241"/>
          </a:xfrm>
        </p:grpSpPr>
        <p:sp>
          <p:nvSpPr>
            <p:cNvPr id="28" name="Rounded Rectangle 27"/>
            <p:cNvSpPr/>
            <p:nvPr/>
          </p:nvSpPr>
          <p:spPr>
            <a:xfrm>
              <a:off x="107504" y="2204864"/>
              <a:ext cx="3512485" cy="1807241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508417" y="2610910"/>
              <a:ext cx="895231" cy="0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972897" y="2336921"/>
              <a:ext cx="1647092" cy="548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X-rays (white)</a:t>
              </a:r>
              <a:endParaRPr lang="en-GB" sz="1600" dirty="0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508417" y="3783213"/>
              <a:ext cx="895231" cy="0"/>
            </a:xfrm>
            <a:prstGeom prst="line">
              <a:avLst/>
            </a:prstGeom>
            <a:ln w="19050">
              <a:solidFill>
                <a:schemeClr val="accent3"/>
              </a:solidFill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1972897" y="3579150"/>
              <a:ext cx="1735007" cy="3173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Visible light</a:t>
              </a:r>
              <a:endParaRPr lang="en-GB" sz="1600" dirty="0"/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524324" y="3200674"/>
              <a:ext cx="879324" cy="5827"/>
            </a:xfrm>
            <a:prstGeom prst="line">
              <a:avLst/>
            </a:prstGeom>
            <a:ln w="19050">
              <a:solidFill>
                <a:srgbClr val="00B0F0"/>
              </a:solidFill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1988804" y="2926685"/>
              <a:ext cx="1647092" cy="54822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X-rays (mono)</a:t>
              </a:r>
              <a:endParaRPr lang="en-GB" sz="1600" dirty="0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4969517" y="599574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70C0"/>
                </a:solidFill>
              </a:rPr>
              <a:t>Monochromator</a:t>
            </a:r>
            <a:endParaRPr lang="en-GB" b="1" dirty="0">
              <a:solidFill>
                <a:srgbClr val="0070C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832995" y="4478933"/>
            <a:ext cx="0" cy="5610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Right Arrow Callout 52"/>
          <p:cNvSpPr/>
          <p:nvPr/>
        </p:nvSpPr>
        <p:spPr>
          <a:xfrm>
            <a:off x="2843808" y="2874219"/>
            <a:ext cx="2556284" cy="1081426"/>
          </a:xfrm>
          <a:prstGeom prst="right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Measured beam size </a:t>
            </a:r>
          </a:p>
          <a:p>
            <a:pPr algn="ctr"/>
            <a:r>
              <a:rPr lang="en-US" dirty="0"/>
              <a:t>+ </a:t>
            </a:r>
          </a:p>
          <a:p>
            <a:pPr algn="ctr"/>
            <a:r>
              <a:rPr lang="en-US" dirty="0"/>
              <a:t>Lattice </a:t>
            </a:r>
            <a:r>
              <a:rPr lang="en-US" dirty="0" err="1"/>
              <a:t>param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5450751" y="3227279"/>
            <a:ext cx="1291239" cy="37530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Emittance</a:t>
            </a:r>
            <a:endParaRPr lang="en-GB" dirty="0"/>
          </a:p>
        </p:txBody>
      </p:sp>
      <p:sp>
        <p:nvSpPr>
          <p:cNvPr id="76" name="Slide Number Placeholder 7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45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20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688632"/>
          </a:xfrm>
        </p:spPr>
        <p:txBody>
          <a:bodyPr>
            <a:normAutofit fontScale="85000" lnSpcReduction="20000"/>
          </a:bodyPr>
          <a:lstStyle/>
          <a:p>
            <a:r>
              <a:rPr lang="en-GB" sz="2800" dirty="0" smtClean="0">
                <a:solidFill>
                  <a:srgbClr val="0070C0"/>
                </a:solidFill>
              </a:rPr>
              <a:t>Simple!</a:t>
            </a:r>
            <a:r>
              <a:rPr lang="en-GB" sz="2800" dirty="0">
                <a:solidFill>
                  <a:srgbClr val="0070C0"/>
                </a:solidFill>
              </a:rPr>
              <a:t> </a:t>
            </a:r>
            <a:r>
              <a:rPr lang="en-GB" sz="2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Easy to commission  Easy maintenance</a:t>
            </a:r>
          </a:p>
          <a:p>
            <a:endParaRPr lang="en-GB" sz="2800" dirty="0">
              <a:sym typeface="Wingdings" panose="05000000000000000000" pitchFamily="2" charset="2"/>
            </a:endParaRPr>
          </a:p>
          <a:p>
            <a:r>
              <a:rPr lang="en-GB" sz="2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Survey shows primary instrument for emittance monitoring</a:t>
            </a:r>
          </a:p>
          <a:p>
            <a:endParaRPr lang="en-GB" sz="28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GB" sz="2800" dirty="0" smtClean="0">
                <a:solidFill>
                  <a:srgbClr val="0070C0"/>
                </a:solidFill>
              </a:rPr>
              <a:t>Fundamental limitations, given space and 30 </a:t>
            </a:r>
            <a:r>
              <a:rPr lang="en-GB" sz="2800" dirty="0" err="1">
                <a:solidFill>
                  <a:srgbClr val="0070C0"/>
                </a:solidFill>
              </a:rPr>
              <a:t>k</a:t>
            </a:r>
            <a:r>
              <a:rPr lang="en-GB" sz="2800" dirty="0" err="1" smtClean="0">
                <a:solidFill>
                  <a:srgbClr val="0070C0"/>
                </a:solidFill>
              </a:rPr>
              <a:t>eV</a:t>
            </a:r>
            <a:r>
              <a:rPr lang="en-GB" sz="2800" dirty="0" smtClean="0">
                <a:solidFill>
                  <a:srgbClr val="0070C0"/>
                </a:solidFill>
              </a:rPr>
              <a:t> X-rays etc., mean sub-micron beam size measurements are not possible.</a:t>
            </a:r>
          </a:p>
          <a:p>
            <a:endParaRPr lang="en-GB" sz="2800" dirty="0" smtClean="0">
              <a:solidFill>
                <a:srgbClr val="0070C0"/>
              </a:solidFill>
            </a:endParaRPr>
          </a:p>
          <a:p>
            <a:r>
              <a:rPr lang="en-GB" sz="2800" dirty="0" smtClean="0">
                <a:solidFill>
                  <a:srgbClr val="0070C0"/>
                </a:solidFill>
              </a:rPr>
              <a:t>Many practical challenges are being improved with technological advances.</a:t>
            </a:r>
          </a:p>
          <a:p>
            <a:endParaRPr lang="en-GB" sz="2800" dirty="0">
              <a:solidFill>
                <a:srgbClr val="0070C0"/>
              </a:solidFill>
            </a:endParaRPr>
          </a:p>
          <a:p>
            <a:r>
              <a:rPr lang="en-GB" sz="2800" dirty="0" smtClean="0">
                <a:solidFill>
                  <a:srgbClr val="0070C0"/>
                </a:solidFill>
              </a:rPr>
              <a:t>Complementary general diagnostic </a:t>
            </a:r>
            <a:r>
              <a:rPr lang="en-GB" sz="2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 CCTV</a:t>
            </a:r>
          </a:p>
          <a:p>
            <a:endParaRPr lang="en-GB" sz="28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GB" sz="2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Suitable for emittance feedback</a:t>
            </a:r>
          </a:p>
          <a:p>
            <a:endParaRPr lang="en-GB" sz="2800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GB" sz="2800" dirty="0" smtClean="0">
                <a:solidFill>
                  <a:srgbClr val="0070C0"/>
                </a:solidFill>
                <a:sym typeface="Wingdings" panose="05000000000000000000" pitchFamily="2" charset="2"/>
              </a:rPr>
              <a:t>Easy human interpretation</a:t>
            </a:r>
            <a:endParaRPr lang="en-GB" sz="2800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34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References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dirty="0" smtClean="0"/>
              <a:t>[1] V. </a:t>
            </a:r>
            <a:r>
              <a:rPr lang="en-GB" dirty="0" err="1" smtClean="0"/>
              <a:t>Popovic</a:t>
            </a:r>
            <a:r>
              <a:rPr lang="en-GB" dirty="0"/>
              <a:t> </a:t>
            </a:r>
            <a:r>
              <a:rPr lang="en-GB" i="1" dirty="0" smtClean="0"/>
              <a:t>et al.</a:t>
            </a:r>
            <a:r>
              <a:rPr lang="en-GB" dirty="0" smtClean="0"/>
              <a:t>, Design </a:t>
            </a:r>
            <a:r>
              <a:rPr lang="en-GB" dirty="0"/>
              <a:t>and Implementation of Real-Time Multi-Sensor Vision </a:t>
            </a:r>
            <a:r>
              <a:rPr lang="en-GB" dirty="0" smtClean="0"/>
              <a:t>Systems, Springer, 2017.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[2] E. S. Forster, </a:t>
            </a:r>
            <a:r>
              <a:rPr lang="en-GB" dirty="0" err="1" smtClean="0"/>
              <a:t>Problemata</a:t>
            </a:r>
            <a:r>
              <a:rPr lang="en-GB" dirty="0" smtClean="0"/>
              <a:t> by Aristotle, translated to English, Vol VII, 912b, 1927.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[3] E. Renner, Pinhole Photography from Historic Technique to Digital Application, Fourth Ed., Focal Press, 2009.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[4] </a:t>
            </a:r>
            <a:r>
              <a:rPr lang="en-GB" dirty="0"/>
              <a:t>C. Thomas </a:t>
            </a:r>
            <a:r>
              <a:rPr lang="en-GB" i="1" dirty="0"/>
              <a:t>et al., </a:t>
            </a:r>
            <a:r>
              <a:rPr lang="en-GB" i="1" dirty="0" smtClean="0"/>
              <a:t>X-ray </a:t>
            </a:r>
            <a:r>
              <a:rPr lang="en-GB" i="1" dirty="0"/>
              <a:t>pinhole camera resolution and emittance measurement, </a:t>
            </a:r>
            <a:r>
              <a:rPr lang="en-GB" dirty="0" smtClean="0"/>
              <a:t>Phys</a:t>
            </a:r>
            <a:r>
              <a:rPr lang="en-GB" dirty="0"/>
              <a:t>. Rev. ST </a:t>
            </a:r>
            <a:r>
              <a:rPr lang="en-GB" dirty="0" err="1"/>
              <a:t>Accel</a:t>
            </a:r>
            <a:r>
              <a:rPr lang="en-GB" dirty="0"/>
              <a:t>. Beams </a:t>
            </a:r>
            <a:r>
              <a:rPr lang="en-GB" b="1" dirty="0"/>
              <a:t>13</a:t>
            </a:r>
            <a:r>
              <a:rPr lang="en-GB" dirty="0"/>
              <a:t>, 022805 (2010</a:t>
            </a:r>
            <a:r>
              <a:rPr lang="en-GB" dirty="0" smtClean="0"/>
              <a:t>).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[5] </a:t>
            </a:r>
            <a:r>
              <a:rPr lang="en-GB" dirty="0"/>
              <a:t>P. </a:t>
            </a:r>
            <a:r>
              <a:rPr lang="en-GB" dirty="0" err="1" smtClean="0"/>
              <a:t>Elleaume</a:t>
            </a:r>
            <a:r>
              <a:rPr lang="en-GB" dirty="0" smtClean="0"/>
              <a:t> </a:t>
            </a:r>
            <a:r>
              <a:rPr lang="en-GB" i="1" dirty="0"/>
              <a:t>et </a:t>
            </a:r>
            <a:r>
              <a:rPr lang="en-GB" i="1" dirty="0" smtClean="0"/>
              <a:t>al.</a:t>
            </a:r>
            <a:r>
              <a:rPr lang="en-GB" dirty="0" smtClean="0"/>
              <a:t>, J. Synchrotron </a:t>
            </a:r>
            <a:r>
              <a:rPr lang="en-GB" dirty="0" err="1"/>
              <a:t>Radiat</a:t>
            </a:r>
            <a:r>
              <a:rPr lang="en-GB" dirty="0"/>
              <a:t>. 2, 209 (1995</a:t>
            </a:r>
            <a:r>
              <a:rPr lang="en-GB" dirty="0" smtClean="0"/>
              <a:t>).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[6] </a:t>
            </a:r>
            <a:r>
              <a:rPr lang="en-GB" dirty="0">
                <a:cs typeface="Times New Roman" panose="02020603050405020304" pitchFamily="18" charset="0"/>
              </a:rPr>
              <a:t>M. </a:t>
            </a:r>
            <a:r>
              <a:rPr lang="en-GB" dirty="0" err="1">
                <a:cs typeface="Times New Roman" panose="02020603050405020304" pitchFamily="18" charset="0"/>
              </a:rPr>
              <a:t>Madou</a:t>
            </a:r>
            <a:r>
              <a:rPr lang="en-GB" dirty="0">
                <a:cs typeface="Times New Roman" panose="02020603050405020304" pitchFamily="18" charset="0"/>
              </a:rPr>
              <a:t>, ``Chapter 10: </a:t>
            </a:r>
            <a:r>
              <a:rPr lang="en-GB" dirty="0" err="1">
                <a:cs typeface="Times New Roman" panose="02020603050405020304" pitchFamily="18" charset="0"/>
              </a:rPr>
              <a:t>Micromolding</a:t>
            </a:r>
            <a:r>
              <a:rPr lang="en-GB" dirty="0">
                <a:cs typeface="Times New Roman" panose="02020603050405020304" pitchFamily="18" charset="0"/>
              </a:rPr>
              <a:t> Techniques - LIGA'', Fundamentals of Microfabrication and Nanotechnology, Vol. 2, Third Ed., CRC Press, 2012, p.591-642. </a:t>
            </a:r>
            <a:endParaRPr lang="en-GB" dirty="0" smtClean="0"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GB" dirty="0" smtClean="0">
                <a:cs typeface="Times New Roman" panose="02020603050405020304" pitchFamily="18" charset="0"/>
              </a:rPr>
              <a:t>[7] </a:t>
            </a:r>
            <a:r>
              <a:rPr lang="en-GB" dirty="0">
                <a:cs typeface="Times New Roman" panose="02020603050405020304" pitchFamily="18" charset="0"/>
              </a:rPr>
              <a:t>L.M. </a:t>
            </a:r>
            <a:r>
              <a:rPr lang="en-GB" dirty="0" err="1">
                <a:cs typeface="Times New Roman" panose="02020603050405020304" pitchFamily="18" charset="0"/>
              </a:rPr>
              <a:t>Bobb</a:t>
            </a:r>
            <a:r>
              <a:rPr lang="en-GB" dirty="0">
                <a:cs typeface="Times New Roman" panose="02020603050405020304" pitchFamily="18" charset="0"/>
              </a:rPr>
              <a:t> et al., ``Performance Evaluation of Molybdenum Blades in an X-ray Pinhole Camera'', Proc. IBIC2016, p. 796-799.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582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22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59024" y="885530"/>
            <a:ext cx="8784976" cy="133092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sz="2800" b="1" dirty="0" smtClean="0"/>
              <a:t>Thank you for your attention.</a:t>
            </a:r>
          </a:p>
          <a:p>
            <a:pPr marL="0" indent="0" algn="ctr">
              <a:buNone/>
            </a:pPr>
            <a:r>
              <a:rPr lang="en-GB" sz="2800" dirty="0" smtClean="0"/>
              <a:t>Thanks to the Diamond Diagnostics group and to all those who participated in the survey!</a:t>
            </a:r>
            <a:endParaRPr lang="en-GB" sz="28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6218419"/>
              </p:ext>
            </p:extLst>
          </p:nvPr>
        </p:nvGraphicFramePr>
        <p:xfrm>
          <a:off x="188640" y="2348880"/>
          <a:ext cx="8784977" cy="40556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11549"/>
                <a:gridCol w="1800200"/>
                <a:gridCol w="648072"/>
                <a:gridCol w="2592288"/>
                <a:gridCol w="1232868"/>
              </a:tblGrid>
              <a:tr h="763285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effectLst/>
                        </a:rPr>
                        <a:t>Ximenes</a:t>
                      </a:r>
                      <a:r>
                        <a:rPr lang="en-GB" sz="1600" dirty="0" smtClean="0">
                          <a:effectLst/>
                        </a:rPr>
                        <a:t> Rocha </a:t>
                      </a:r>
                      <a:r>
                        <a:rPr lang="en-GB" sz="1600" dirty="0" err="1" smtClean="0">
                          <a:effectLst/>
                        </a:rPr>
                        <a:t>Resende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Brazilian Synchrotron Light Laboratory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effectLst/>
                        </a:rPr>
                        <a:t>Kuo</a:t>
                      </a:r>
                      <a:r>
                        <a:rPr lang="en-GB" sz="1600" dirty="0" smtClean="0">
                          <a:effectLst/>
                        </a:rPr>
                        <a:t>-Tung Hsu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TPS/NSRRC </a:t>
                      </a:r>
                      <a:endParaRPr lang="en-GB" sz="1600" dirty="0"/>
                    </a:p>
                  </a:txBody>
                  <a:tcPr/>
                </a:tc>
              </a:tr>
              <a:tr h="534299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effectLst/>
                        </a:rPr>
                        <a:t>Åke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en-GB" sz="1600" dirty="0" err="1" smtClean="0">
                          <a:effectLst/>
                        </a:rPr>
                        <a:t>Andersson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MAX IV Laboratory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Marcel </a:t>
                      </a:r>
                      <a:r>
                        <a:rPr lang="en-GB" sz="1600" dirty="0" err="1" smtClean="0">
                          <a:effectLst/>
                        </a:rPr>
                        <a:t>Schuh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KARA / KIT </a:t>
                      </a:r>
                      <a:endParaRPr lang="en-GB" sz="1600" dirty="0"/>
                    </a:p>
                  </a:txBody>
                  <a:tcPr/>
                </a:tc>
              </a:tr>
              <a:tr h="53429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Volker </a:t>
                      </a:r>
                      <a:r>
                        <a:rPr lang="en-GB" sz="1600" dirty="0" err="1" smtClean="0">
                          <a:effectLst/>
                        </a:rPr>
                        <a:t>Schlott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PSI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effectLst/>
                        </a:rPr>
                        <a:t>Suntao</a:t>
                      </a:r>
                      <a:r>
                        <a:rPr lang="en-GB" sz="1600" dirty="0" smtClean="0">
                          <a:effectLst/>
                        </a:rPr>
                        <a:t> Wang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CESR/CHESS </a:t>
                      </a:r>
                      <a:endParaRPr lang="en-GB" sz="1600" dirty="0"/>
                    </a:p>
                  </a:txBody>
                  <a:tcPr/>
                </a:tc>
              </a:tr>
              <a:tr h="305314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effectLst/>
                        </a:rPr>
                        <a:t>Yongbin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SSRF/SINAP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effectLst/>
                        </a:rPr>
                        <a:t>Friederike</a:t>
                      </a:r>
                      <a:r>
                        <a:rPr lang="en-GB" sz="1600" dirty="0" smtClean="0">
                          <a:effectLst/>
                        </a:rPr>
                        <a:t> Ewald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ESRF </a:t>
                      </a:r>
                      <a:endParaRPr lang="en-GB" sz="1600" dirty="0"/>
                    </a:p>
                  </a:txBody>
                  <a:tcPr/>
                </a:tc>
              </a:tr>
              <a:tr h="305314"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effectLst/>
                        </a:rPr>
                        <a:t>Shiro</a:t>
                      </a:r>
                      <a:r>
                        <a:rPr lang="en-GB" sz="1600" dirty="0" smtClean="0">
                          <a:effectLst/>
                        </a:rPr>
                        <a:t> TAKANO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SPring-8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Marie </a:t>
                      </a:r>
                      <a:r>
                        <a:rPr lang="en-GB" sz="1600" dirty="0" err="1" smtClean="0"/>
                        <a:t>Labat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SOLEIL </a:t>
                      </a:r>
                      <a:endParaRPr lang="en-GB" sz="1600" dirty="0"/>
                    </a:p>
                  </a:txBody>
                  <a:tcPr/>
                </a:tc>
              </a:tr>
              <a:tr h="53429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Rohan Dowd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Australian synchrotron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effectLst/>
                        </a:rPr>
                        <a:t>Gero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en-GB" sz="1600" dirty="0" err="1" smtClean="0">
                          <a:effectLst/>
                        </a:rPr>
                        <a:t>Kube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DESY </a:t>
                      </a:r>
                      <a:endParaRPr lang="en-GB" sz="1600" dirty="0"/>
                    </a:p>
                  </a:txBody>
                  <a:tcPr/>
                </a:tc>
              </a:tr>
              <a:tr h="534299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Akash Deep Garg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RRCAT Indore INDIA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>
                          <a:effectLst/>
                        </a:rPr>
                        <a:t>Ubaldo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r>
                        <a:rPr lang="en-GB" sz="1600" dirty="0" err="1" smtClean="0">
                          <a:effectLst/>
                        </a:rPr>
                        <a:t>Iriso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ALBA </a:t>
                      </a:r>
                      <a:endParaRPr lang="en-GB" sz="1600" dirty="0"/>
                    </a:p>
                  </a:txBody>
                  <a:tcPr/>
                </a:tc>
              </a:tr>
              <a:tr h="305314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Oleg </a:t>
                      </a:r>
                      <a:r>
                        <a:rPr lang="en-GB" sz="1600" dirty="0" err="1" smtClean="0">
                          <a:effectLst/>
                        </a:rPr>
                        <a:t>Meshkov</a:t>
                      </a:r>
                      <a:r>
                        <a:rPr lang="en-GB" sz="1600" dirty="0" smtClean="0">
                          <a:effectLst/>
                        </a:rPr>
                        <a:t>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BINP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Jeff Corbett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effectLst/>
                        </a:rPr>
                        <a:t>SLAC </a:t>
                      </a:r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075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Photos of Monochromator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5" name="AutoShape 2" descr="20180111_1011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20180111_10110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6" descr="20180111_10110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AutoShape 10" descr="PA031108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31" r="26355"/>
          <a:stretch/>
        </p:blipFill>
        <p:spPr bwMode="auto">
          <a:xfrm>
            <a:off x="35496" y="1484784"/>
            <a:ext cx="487440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79992" y="1750531"/>
            <a:ext cx="5120640" cy="384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174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X-ray Interferometer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6" name="AutoShape 2" descr="image2018-2-8_12-38-5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0" b="32894"/>
          <a:stretch/>
        </p:blipFill>
        <p:spPr bwMode="auto">
          <a:xfrm>
            <a:off x="50581" y="3048992"/>
            <a:ext cx="3624337" cy="1566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7505" y="6309320"/>
            <a:ext cx="9001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[1] Pinhole </a:t>
            </a:r>
            <a:r>
              <a:rPr lang="en-GB" sz="1200" dirty="0"/>
              <a:t>interferometry with coherent hard X-rays- Wolfram </a:t>
            </a:r>
            <a:r>
              <a:rPr lang="en-GB" sz="1200" dirty="0" err="1"/>
              <a:t>Leitenberger</a:t>
            </a:r>
            <a:r>
              <a:rPr lang="en-GB" sz="1200" dirty="0"/>
              <a:t>, Horst </a:t>
            </a:r>
            <a:r>
              <a:rPr lang="en-GB" sz="1200" dirty="0" err="1"/>
              <a:t>Wendrock</a:t>
            </a:r>
            <a:r>
              <a:rPr lang="en-GB" sz="1200" dirty="0"/>
              <a:t>, </a:t>
            </a:r>
            <a:r>
              <a:rPr lang="en-GB" sz="1200" dirty="0" err="1"/>
              <a:t>Lothar</a:t>
            </a:r>
            <a:r>
              <a:rPr lang="en-GB" sz="1200" dirty="0"/>
              <a:t> Bischoff and </a:t>
            </a:r>
            <a:r>
              <a:rPr lang="en-GB" sz="1200" dirty="0" err="1"/>
              <a:t>Timm</a:t>
            </a:r>
            <a:r>
              <a:rPr lang="en-GB" sz="1200" dirty="0"/>
              <a:t> </a:t>
            </a:r>
            <a:r>
              <a:rPr lang="en-GB" sz="1200" dirty="0" err="1"/>
              <a:t>Weitkamp</a:t>
            </a:r>
            <a:endParaRPr lang="en-GB" sz="12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5353" y="3948708"/>
            <a:ext cx="2298694" cy="2286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9" name="AutoShape 6" descr="image2018-2-8_11-58-40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767" y="766812"/>
            <a:ext cx="3646145" cy="2315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AutoShape 9" descr="Farfield_vs_energy_fordifferentObjectSize_fig3b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" t="6712" r="6296"/>
          <a:stretch/>
        </p:blipFill>
        <p:spPr bwMode="auto">
          <a:xfrm>
            <a:off x="5997688" y="3948708"/>
            <a:ext cx="3103857" cy="245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18060" y="954885"/>
            <a:ext cx="286318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Overlap @ 15 keV ≈ 0.79</a:t>
            </a:r>
          </a:p>
          <a:p>
            <a:pPr algn="ctr"/>
            <a:r>
              <a:rPr lang="en-US" dirty="0"/>
              <a:t>Overlap @ </a:t>
            </a:r>
            <a:r>
              <a:rPr lang="en-US" dirty="0" smtClean="0"/>
              <a:t>25 keV </a:t>
            </a:r>
            <a:r>
              <a:rPr lang="en-US" dirty="0"/>
              <a:t>≈ </a:t>
            </a:r>
            <a:r>
              <a:rPr lang="en-US" dirty="0" smtClean="0"/>
              <a:t>0.66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12"/>
              <p:cNvSpPr>
                <a:spLocks noChangeArrowheads="1"/>
              </p:cNvSpPr>
              <p:nvPr/>
            </p:nvSpPr>
            <p:spPr bwMode="auto">
              <a:xfrm>
                <a:off x="4218768" y="2204864"/>
                <a:ext cx="4104456" cy="1236108"/>
              </a:xfrm>
              <a:prstGeom prst="rect">
                <a:avLst/>
              </a:prstGeom>
              <a:ln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lvl="0"/>
                <a:r>
                  <a:rPr kumimoji="0" lang="en-US" altLang="en-US" sz="160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+mn-lt"/>
                  </a:rPr>
                  <a:t>Note that minimum distance for far-field is</a:t>
                </a:r>
              </a:p>
              <a:p>
                <a:pPr lvl="0" algn="ctr"/>
                <a:r>
                  <a:rPr kumimoji="0" lang="en-US" altLang="en-US" sz="160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+mn-lt"/>
                  </a:rPr>
                  <a:t> 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altLang="en-US" sz="160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0" lang="en-US" altLang="en-US" sz="160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333333"/>
                                </a:solidFill>
                                <a:effectLst/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kumimoji="0" lang="en-US" altLang="en-US" sz="16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333333"/>
                                </a:solidFill>
                                <a:effectLst/>
                                <a:latin typeface="Cambria Math"/>
                                <a:ea typeface="Cambria Math"/>
                              </a:rPr>
                              <m:t>∆</m:t>
                            </m:r>
                          </m:e>
                          <m:sup>
                            <m:r>
                              <a:rPr kumimoji="0" lang="en-US" altLang="en-US" sz="1600" b="0" i="1" u="none" strike="noStrike" cap="none" normalizeH="0" baseline="0" smtClean="0">
                                <a:ln>
                                  <a:noFill/>
                                </a:ln>
                                <a:solidFill>
                                  <a:srgbClr val="333333"/>
                                </a:solidFill>
                                <a:effectLst/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kumimoji="0" lang="en-US" altLang="en-US" sz="16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latin typeface="Cambria Math"/>
                            <a:ea typeface="Cambria Math"/>
                          </a:rPr>
                          <m:t>𝜆</m:t>
                        </m:r>
                      </m:den>
                    </m:f>
                    <m:r>
                      <a:rPr kumimoji="0" lang="en-US" altLang="en-US" sz="1600" b="0" i="1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kumimoji="0" lang="en-US" altLang="en-US" sz="160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latin typeface="Cambria Math"/>
                          </a:rPr>
                        </m:ctrlPr>
                      </m:sSubPr>
                      <m:e>
                        <m:r>
                          <a:rPr kumimoji="0" lang="en-US" altLang="en-US" sz="16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kumimoji="0" lang="en-US" altLang="en-US" sz="16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rgbClr val="333333"/>
                            </a:solidFill>
                            <a:effectLst/>
                            <a:latin typeface="Cambria Math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kumimoji="0" lang="en-US" altLang="en-US" sz="160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+mn-lt"/>
                  </a:rPr>
                  <a:t>, </a:t>
                </a:r>
              </a:p>
              <a:p>
                <a:pPr lvl="0"/>
                <a:r>
                  <a:rPr kumimoji="0" lang="en-US" altLang="en-US" sz="160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+mn-lt"/>
                  </a:rPr>
                  <a:t>however in reality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en-US" sz="1600" i="1">
                            <a:solidFill>
                              <a:srgbClr val="333333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en-US" sz="1600" b="0" i="1">
                            <a:solidFill>
                              <a:srgbClr val="333333"/>
                            </a:solidFill>
                            <a:latin typeface="Cambria Math"/>
                          </a:rPr>
                          <m:t>𝐿</m:t>
                        </m:r>
                      </m:e>
                      <m:sub>
                        <m:r>
                          <a:rPr lang="en-US" altLang="en-US" sz="1600" b="0" i="1">
                            <a:solidFill>
                              <a:srgbClr val="333333"/>
                            </a:solidFill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US" altLang="en-US" sz="1600" b="0" i="1" smtClean="0">
                        <a:solidFill>
                          <a:srgbClr val="333333"/>
                        </a:solidFill>
                        <a:latin typeface="Cambria Math"/>
                        <a:ea typeface="Cambria Math"/>
                      </a:rPr>
                      <m:t>≪</m:t>
                    </m:r>
                    <m:r>
                      <a:rPr lang="en-US" altLang="en-US" sz="1600" b="0" i="1" smtClean="0">
                        <a:solidFill>
                          <a:srgbClr val="333333"/>
                        </a:solidFill>
                        <a:latin typeface="Cambria Math"/>
                        <a:ea typeface="Cambria Math"/>
                      </a:rPr>
                      <m:t>𝐿</m:t>
                    </m:r>
                  </m:oMath>
                </a14:m>
                <a:r>
                  <a:rPr kumimoji="0" lang="en-US" altLang="en-US" sz="1600" i="0" u="none" strike="noStrike" cap="none" normalizeH="0" baseline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latin typeface="+mn-lt"/>
                  </a:rPr>
                  <a:t> which is not satisfied for all object sizes.</a:t>
                </a:r>
                <a:r>
                  <a:rPr kumimoji="0" lang="en-US" altLang="en-US" sz="16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n-lt"/>
                  </a:rPr>
                  <a:t> </a:t>
                </a:r>
              </a:p>
            </p:txBody>
          </p:sp>
        </mc:Choice>
        <mc:Fallback xmlns="">
          <p:sp>
            <p:nvSpPr>
              <p:cNvPr id="29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18768" y="2204864"/>
                <a:ext cx="4104456" cy="1236108"/>
              </a:xfrm>
              <a:prstGeom prst="rect">
                <a:avLst/>
              </a:prstGeom>
              <a:blipFill rotWithShape="1">
                <a:blip r:embed="rId6"/>
                <a:stretch>
                  <a:fillRect l="-443" b="-5340"/>
                </a:stretch>
              </a:blipFill>
              <a:ln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Bent-Up Arrow 29"/>
          <p:cNvSpPr/>
          <p:nvPr/>
        </p:nvSpPr>
        <p:spPr>
          <a:xfrm rot="16200000">
            <a:off x="8172400" y="2881933"/>
            <a:ext cx="1008112" cy="576064"/>
          </a:xfrm>
          <a:prstGeom prst="bent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ight Arrow 30"/>
          <p:cNvSpPr/>
          <p:nvPr/>
        </p:nvSpPr>
        <p:spPr>
          <a:xfrm>
            <a:off x="3923928" y="1124744"/>
            <a:ext cx="684077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2" name="Rectangle 3071"/>
          <p:cNvSpPr/>
          <p:nvPr/>
        </p:nvSpPr>
        <p:spPr>
          <a:xfrm>
            <a:off x="6300192" y="4509120"/>
            <a:ext cx="792088" cy="1440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01" y="4615764"/>
            <a:ext cx="2615161" cy="1733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" name="TextBox 3072"/>
          <p:cNvSpPr txBox="1"/>
          <p:nvPr/>
        </p:nvSpPr>
        <p:spPr>
          <a:xfrm>
            <a:off x="2143490" y="5174206"/>
            <a:ext cx="1296144" cy="5232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Example </a:t>
            </a:r>
            <a:r>
              <a:rPr lang="en-US" sz="1400" dirty="0" err="1" smtClean="0"/>
              <a:t>interferogram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0810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Multilayer Mono Parameters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26322"/>
              </p:ext>
            </p:extLst>
          </p:nvPr>
        </p:nvGraphicFramePr>
        <p:xfrm>
          <a:off x="179388" y="1855832"/>
          <a:ext cx="8785224" cy="294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408"/>
                <a:gridCol w="2928408"/>
                <a:gridCol w="2928408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Borrowed from Optics group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Incoatec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Dimensions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 mm x 50 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Approx</a:t>
                      </a:r>
                      <a:r>
                        <a:rPr lang="en-GB" dirty="0" smtClean="0"/>
                        <a:t> 40mm x 100mm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D-spacing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4.8 nm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 nm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Multilayers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Mo/Si with N=100 layer-pairs deposited on float glass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Tungsten/Boron Carbide (B4C) with 200 pairs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 12 keV, it will have a Bragg angle of ~0.67 </a:t>
                      </a:r>
                      <a:r>
                        <a:rPr lang="en-GB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deg</a:t>
                      </a:r>
                      <a:r>
                        <a:rPr lang="en-GB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giving a beam-deflection of ~23mm at 1m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0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GB" dirty="0" smtClean="0"/>
              <a:t>Extra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021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8" name="Arc 7"/>
          <p:cNvSpPr>
            <a:spLocks noChangeAspect="1"/>
          </p:cNvSpPr>
          <p:nvPr/>
        </p:nvSpPr>
        <p:spPr>
          <a:xfrm>
            <a:off x="-2556792" y="5481228"/>
            <a:ext cx="6120692" cy="4994475"/>
          </a:xfrm>
          <a:prstGeom prst="arc">
            <a:avLst>
              <a:gd name="adj1" fmla="val 16200000"/>
              <a:gd name="adj2" fmla="val 19393435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>
            <a:stCxn id="8" idx="0"/>
          </p:cNvCxnSpPr>
          <p:nvPr/>
        </p:nvCxnSpPr>
        <p:spPr>
          <a:xfrm flipH="1">
            <a:off x="-526474" y="5481228"/>
            <a:ext cx="1030028" cy="87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91753" y="4581128"/>
            <a:ext cx="14761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3923928" y="4869160"/>
            <a:ext cx="216024" cy="4680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Principle of Operation</a:t>
            </a:r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877655" y="5337213"/>
            <a:ext cx="315578" cy="305617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295065" y="5861023"/>
            <a:ext cx="147616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Connector 31"/>
          <p:cNvCxnSpPr>
            <a:stCxn id="9" idx="0"/>
          </p:cNvCxnSpPr>
          <p:nvPr/>
        </p:nvCxnSpPr>
        <p:spPr>
          <a:xfrm>
            <a:off x="1035444" y="5337213"/>
            <a:ext cx="5693851" cy="304281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9" idx="4"/>
          </p:cNvCxnSpPr>
          <p:nvPr/>
        </p:nvCxnSpPr>
        <p:spPr>
          <a:xfrm flipV="1">
            <a:off x="1035444" y="5373216"/>
            <a:ext cx="5696796" cy="269614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9" idx="6"/>
          </p:cNvCxnSpPr>
          <p:nvPr/>
        </p:nvCxnSpPr>
        <p:spPr>
          <a:xfrm>
            <a:off x="1193233" y="5490022"/>
            <a:ext cx="5539007" cy="18416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3923915" y="5697251"/>
            <a:ext cx="216024" cy="4680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>
            <a:off x="6804248" y="5508023"/>
            <a:ext cx="1368152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0" name="Rounded Rectangle 69"/>
          <p:cNvSpPr/>
          <p:nvPr/>
        </p:nvSpPr>
        <p:spPr>
          <a:xfrm>
            <a:off x="7812360" y="1196752"/>
            <a:ext cx="720080" cy="93610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ounded Rectangle 70"/>
          <p:cNvSpPr/>
          <p:nvPr/>
        </p:nvSpPr>
        <p:spPr>
          <a:xfrm>
            <a:off x="7884368" y="2132857"/>
            <a:ext cx="576064" cy="216024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2" name="Straight Connector 71"/>
          <p:cNvCxnSpPr/>
          <p:nvPr/>
        </p:nvCxnSpPr>
        <p:spPr>
          <a:xfrm>
            <a:off x="6801303" y="5641494"/>
            <a:ext cx="1191078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6801303" y="5373216"/>
            <a:ext cx="1515113" cy="0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>
            <a:off x="8005964" y="3941708"/>
            <a:ext cx="11211" cy="1699786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1" idx="2"/>
          </p:cNvCxnSpPr>
          <p:nvPr/>
        </p:nvCxnSpPr>
        <p:spPr>
          <a:xfrm>
            <a:off x="8172400" y="2348881"/>
            <a:ext cx="0" cy="3168351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 flipH="1">
            <a:off x="8310752" y="3941708"/>
            <a:ext cx="2832" cy="1431508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 flipH="1">
            <a:off x="8001561" y="2373635"/>
            <a:ext cx="458871" cy="1555622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7923947" y="2361221"/>
            <a:ext cx="386805" cy="1555733"/>
          </a:xfrm>
          <a:prstGeom prst="line">
            <a:avLst/>
          </a:prstGeom>
          <a:ln w="19050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1" name="TextBox 100"/>
          <p:cNvSpPr txBox="1"/>
          <p:nvPr/>
        </p:nvSpPr>
        <p:spPr>
          <a:xfrm>
            <a:off x="7721780" y="737409"/>
            <a:ext cx="9012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Camera</a:t>
            </a:r>
            <a:endParaRPr lang="en-GB" dirty="0"/>
          </a:p>
        </p:txBody>
      </p:sp>
      <p:sp>
        <p:nvSpPr>
          <p:cNvPr id="102" name="TextBox 101"/>
          <p:cNvSpPr txBox="1"/>
          <p:nvPr/>
        </p:nvSpPr>
        <p:spPr>
          <a:xfrm>
            <a:off x="6729295" y="3642774"/>
            <a:ext cx="652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Lens</a:t>
            </a:r>
            <a:endParaRPr lang="en-GB" dirty="0"/>
          </a:p>
        </p:txBody>
      </p:sp>
      <p:sp>
        <p:nvSpPr>
          <p:cNvPr id="103" name="TextBox 102"/>
          <p:cNvSpPr txBox="1"/>
          <p:nvPr/>
        </p:nvSpPr>
        <p:spPr>
          <a:xfrm>
            <a:off x="8059026" y="5712685"/>
            <a:ext cx="83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Mirror</a:t>
            </a:r>
            <a:endParaRPr lang="en-GB" dirty="0"/>
          </a:p>
        </p:txBody>
      </p:sp>
      <p:sp>
        <p:nvSpPr>
          <p:cNvPr id="104" name="TextBox 103"/>
          <p:cNvSpPr txBox="1"/>
          <p:nvPr/>
        </p:nvSpPr>
        <p:spPr>
          <a:xfrm>
            <a:off x="6180429" y="6095690"/>
            <a:ext cx="1241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Scintillator</a:t>
            </a:r>
            <a:endParaRPr lang="en-GB" dirty="0"/>
          </a:p>
        </p:txBody>
      </p:sp>
      <p:sp>
        <p:nvSpPr>
          <p:cNvPr id="105" name="TextBox 104"/>
          <p:cNvSpPr txBox="1"/>
          <p:nvPr/>
        </p:nvSpPr>
        <p:spPr>
          <a:xfrm>
            <a:off x="3559465" y="4348796"/>
            <a:ext cx="944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Pinhole</a:t>
            </a:r>
            <a:endParaRPr lang="en-GB" dirty="0"/>
          </a:p>
        </p:txBody>
      </p:sp>
      <p:sp>
        <p:nvSpPr>
          <p:cNvPr id="106" name="TextBox 105"/>
          <p:cNvSpPr txBox="1"/>
          <p:nvPr/>
        </p:nvSpPr>
        <p:spPr>
          <a:xfrm>
            <a:off x="557373" y="4059656"/>
            <a:ext cx="846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967776" y="6521152"/>
            <a:ext cx="3028160" cy="41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3995936" y="6525344"/>
            <a:ext cx="280536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952830" y="6346183"/>
                <a:ext cx="298608" cy="276999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830" y="6346183"/>
                <a:ext cx="298608" cy="276999"/>
              </a:xfrm>
              <a:prstGeom prst="rect">
                <a:avLst/>
              </a:prstGeom>
              <a:blipFill rotWithShape="0">
                <a:blip r:embed="rId2"/>
                <a:stretch>
                  <a:fillRect l="-13208" b="-81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6" name="TextBox 45"/>
              <p:cNvSpPr txBox="1"/>
              <p:nvPr/>
            </p:nvSpPr>
            <p:spPr>
              <a:xfrm>
                <a:off x="5224977" y="6346183"/>
                <a:ext cx="260584" cy="276999"/>
              </a:xfrm>
              <a:prstGeom prst="rect">
                <a:avLst/>
              </a:prstGeom>
            </p:spPr>
            <p:style>
              <a:lnRef idx="2">
                <a:schemeClr val="accent5"/>
              </a:lnRef>
              <a:fillRef idx="1">
                <a:schemeClr val="lt1"/>
              </a:fillRef>
              <a:effectRef idx="0">
                <a:schemeClr val="accent5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4977" y="6346183"/>
                <a:ext cx="260584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17021" r="-4255" b="-142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Oval 68"/>
          <p:cNvSpPr/>
          <p:nvPr/>
        </p:nvSpPr>
        <p:spPr>
          <a:xfrm>
            <a:off x="7452574" y="3835068"/>
            <a:ext cx="1439652" cy="14401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3" name="Straight Connector 62"/>
          <p:cNvCxnSpPr/>
          <p:nvPr/>
        </p:nvCxnSpPr>
        <p:spPr>
          <a:xfrm flipH="1">
            <a:off x="7740352" y="5085184"/>
            <a:ext cx="864096" cy="82809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907704" y="2276872"/>
                <a:ext cx="5228098" cy="6267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Source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to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scintillator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magnification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|"/>
                          <m:endChr m:val="|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𝑜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276872"/>
                <a:ext cx="5228098" cy="626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1907704" y="2923150"/>
                <a:ext cx="45936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Scintillator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to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camera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magnification</m:t>
                      </m:r>
                      <m:r>
                        <m:rPr>
                          <m:nor/>
                        </m:rP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|"/>
                          <m:endChr m:val="|"/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~1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2923150"/>
                <a:ext cx="4593629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797" t="-4444" r="-930" b="-3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35496" y="901169"/>
            <a:ext cx="7560840" cy="101566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Synchrotron radiation is emitted from the source point.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Intermediate image is formed at the scintillator screen via a pinhole.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Image is relayed to the camera by a lens.</a:t>
            </a:r>
            <a:endParaRPr lang="en-GB" sz="20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107504" y="2204864"/>
            <a:ext cx="1660413" cy="1486188"/>
            <a:chOff x="107504" y="2204864"/>
            <a:chExt cx="1660413" cy="1486188"/>
          </a:xfrm>
        </p:grpSpPr>
        <p:sp>
          <p:nvSpPr>
            <p:cNvPr id="28" name="Rounded Rectangle 27"/>
            <p:cNvSpPr/>
            <p:nvPr/>
          </p:nvSpPr>
          <p:spPr>
            <a:xfrm>
              <a:off x="107504" y="2204864"/>
              <a:ext cx="1619869" cy="148618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Straight Connector 58"/>
            <p:cNvCxnSpPr/>
            <p:nvPr/>
          </p:nvCxnSpPr>
          <p:spPr>
            <a:xfrm>
              <a:off x="292395" y="2538777"/>
              <a:ext cx="607197" cy="4792"/>
            </a:xfrm>
            <a:prstGeom prst="line">
              <a:avLst/>
            </a:prstGeom>
            <a:ln w="19050"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967776" y="2313461"/>
              <a:ext cx="7595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X-rays</a:t>
              </a:r>
              <a:endParaRPr lang="en-GB" dirty="0"/>
            </a:p>
          </p:txBody>
        </p:sp>
        <p:cxnSp>
          <p:nvCxnSpPr>
            <p:cNvPr id="62" name="Straight Connector 61"/>
            <p:cNvCxnSpPr/>
            <p:nvPr/>
          </p:nvCxnSpPr>
          <p:spPr>
            <a:xfrm>
              <a:off x="292395" y="3183216"/>
              <a:ext cx="607197" cy="4792"/>
            </a:xfrm>
            <a:prstGeom prst="line">
              <a:avLst/>
            </a:prstGeom>
            <a:ln w="19050">
              <a:solidFill>
                <a:schemeClr val="accent3"/>
              </a:solidFill>
              <a:prstDash val="sys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967776" y="2957900"/>
              <a:ext cx="80014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Visible light</a:t>
              </a:r>
              <a:endParaRPr lang="en-GB" dirty="0"/>
            </a:p>
          </p:txBody>
        </p:sp>
      </p:grpSp>
      <p:cxnSp>
        <p:nvCxnSpPr>
          <p:cNvPr id="55" name="Straight Connector 54"/>
          <p:cNvCxnSpPr/>
          <p:nvPr/>
        </p:nvCxnSpPr>
        <p:spPr>
          <a:xfrm>
            <a:off x="6801302" y="5415535"/>
            <a:ext cx="2307202" cy="18003"/>
          </a:xfrm>
          <a:prstGeom prst="line">
            <a:avLst/>
          </a:prstGeom>
          <a:ln w="19050"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6801302" y="5567935"/>
            <a:ext cx="2307202" cy="18003"/>
          </a:xfrm>
          <a:prstGeom prst="line">
            <a:avLst/>
          </a:prstGeom>
          <a:ln w="19050"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804248" y="5715253"/>
            <a:ext cx="2307202" cy="18003"/>
          </a:xfrm>
          <a:prstGeom prst="line">
            <a:avLst/>
          </a:prstGeom>
          <a:ln w="19050">
            <a:prstDash val="sys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1" name="Rounded Rectangle 50"/>
          <p:cNvSpPr/>
          <p:nvPr/>
        </p:nvSpPr>
        <p:spPr>
          <a:xfrm>
            <a:off x="6729295" y="5039971"/>
            <a:ext cx="72008" cy="93610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704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Emittance Calculation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88" t="5978" r="4658"/>
          <a:stretch/>
        </p:blipFill>
        <p:spPr>
          <a:xfrm>
            <a:off x="2231740" y="2467906"/>
            <a:ext cx="4614434" cy="33438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4641" y="5805320"/>
            <a:ext cx="56886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Example image from Diamond Light Source in 2010, from which the emittance can be calculated [4, 5].</a:t>
            </a:r>
            <a:endParaRPr lang="en-GB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34501" y="935442"/>
            <a:ext cx="820891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X-ray pinhole cameras </a:t>
            </a:r>
            <a:r>
              <a:rPr lang="en-GB" sz="2400" b="1" dirty="0" smtClean="0"/>
              <a:t>measure the transverse profile </a:t>
            </a:r>
            <a:r>
              <a:rPr lang="en-GB" sz="2400" dirty="0" smtClean="0"/>
              <a:t>of the beam, </a:t>
            </a:r>
            <a:r>
              <a:rPr lang="en-GB" sz="2400" b="1" dirty="0" smtClean="0"/>
              <a:t>from which the emittance may be calculated.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1917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Emittance Calculation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DEELS 2018, 18-19 April 2018: Diagnostics X-ray Beamline at Diamond Light Source, L. Bobb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836712"/>
                <a:ext cx="7812360" cy="5688632"/>
              </a:xfrm>
            </p:spPr>
            <p:txBody>
              <a:bodyPr>
                <a:noAutofit/>
              </a:bodyPr>
              <a:lstStyle/>
              <a:p>
                <a:pPr marL="0" indent="0">
                  <a:buClr>
                    <a:schemeClr val="tx1"/>
                  </a:buClr>
                  <a:buNone/>
                </a:pPr>
                <a:r>
                  <a:rPr lang="en-GB" sz="1800" dirty="0" smtClean="0"/>
                  <a:t>At Diamond using two </a:t>
                </a:r>
                <a:r>
                  <a:rPr lang="en-GB" sz="1800" dirty="0"/>
                  <a:t>pinhole cameras at different locations</a:t>
                </a:r>
                <a:r>
                  <a:rPr lang="en-GB" sz="1800" dirty="0" smtClean="0"/>
                  <a:t>:</a:t>
                </a:r>
                <a:endParaRPr lang="en-GB" sz="1800" dirty="0" smtClean="0">
                  <a:solidFill>
                    <a:srgbClr val="0070C0"/>
                  </a:solidFill>
                </a:endParaRPr>
              </a:p>
              <a:p>
                <a:pPr marL="514350" indent="-51435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GB" sz="1800" dirty="0" smtClean="0">
                    <a:solidFill>
                      <a:srgbClr val="0070C0"/>
                    </a:solidFill>
                  </a:rPr>
                  <a:t>Fit a 2D Gaussian </a:t>
                </a:r>
                <a:r>
                  <a:rPr lang="en-GB" sz="1800" dirty="0" smtClean="0">
                    <a:sym typeface="Wingdings" panose="05000000000000000000" pitchFamily="2" charset="2"/>
                  </a:rPr>
                  <a:t>to obtain horizontal and vertical imaged sizes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b="0" i="1" smtClean="0">
                            <a:latin typeface="Cambria Math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sz="1800" b="0" i="1" smtClean="0">
                                <a:latin typeface="Cambria Math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𝑥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1,2</m:t>
                            </m:r>
                          </m:sub>
                        </m:sSub>
                      </m:sub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𝑖𝑚𝑎𝑔𝑒</m:t>
                        </m:r>
                      </m:sup>
                    </m:sSubSup>
                  </m:oMath>
                </a14:m>
                <a:r>
                  <a:rPr lang="en-GB" sz="1800" dirty="0" smtClean="0"/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800" b="0" i="1" smtClean="0">
                            <a:latin typeface="Cambria Math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sz="1800" i="1">
                                <a:latin typeface="Cambria Math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𝑦</m:t>
                            </m:r>
                          </m:e>
                          <m:sub>
                            <m: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1,2</m:t>
                            </m:r>
                          </m:sub>
                        </m:sSub>
                      </m:sub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𝑖𝑚𝑎𝑔𝑒</m:t>
                        </m:r>
                      </m:sup>
                    </m:sSubSup>
                  </m:oMath>
                </a14:m>
                <a:r>
                  <a:rPr lang="en-GB" sz="1800" dirty="0" smtClean="0"/>
                  <a:t>respectively.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GB" sz="1800" dirty="0"/>
              </a:p>
              <a:p>
                <a:pPr marL="514350" indent="-514350">
                  <a:buClr>
                    <a:schemeClr val="tx1"/>
                  </a:buClr>
                  <a:buFont typeface="+mj-lt"/>
                  <a:buAutoNum type="arabicPeriod"/>
                </a:pPr>
                <a:r>
                  <a:rPr lang="en-GB" sz="1800" dirty="0" smtClean="0">
                    <a:solidFill>
                      <a:srgbClr val="0070C0"/>
                    </a:solidFill>
                  </a:rPr>
                  <a:t>Deconvolve and scale </a:t>
                </a:r>
                <a:r>
                  <a:rPr lang="en-GB" sz="1800" dirty="0" smtClean="0"/>
                  <a:t>using magnification to obtain the electron beam sizes e.g. Gaussian subtraction in quadrature:</a:t>
                </a:r>
                <a:br>
                  <a:rPr lang="en-GB" sz="18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GB" sz="1800" b="0" i="1" smtClean="0">
                            <a:latin typeface="Cambria Math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sSub>
                          <m:sSubPr>
                            <m:ctrlPr>
                              <a:rPr lang="en-GB" sz="1800" b="0" i="1" smtClean="0">
                                <a:latin typeface="Cambria Math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𝑦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</m:t>
                            </m:r>
                          </m:sub>
                        </m:sSub>
                      </m:sub>
                    </m:sSub>
                    <m:r>
                      <a:rPr lang="en-GB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GB" sz="1800" b="0" i="1" smtClean="0">
                            <a:latin typeface="Cambria Math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GB" sz="1800" i="1">
                                <a:latin typeface="Cambria Math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radPr>
                          <m:deg/>
                          <m:e>
                            <m:sSup>
                              <m:sSupPr>
                                <m:ctrlPr>
                                  <a:rPr lang="en-GB" sz="1800" i="1">
                                    <a:latin typeface="Cambria Math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pPr>
                              <m:e>
                                <m:sSubSup>
                                  <m:sSubSupPr>
                                    <m:ctrlPr>
                                      <a:rPr lang="en-GB" sz="1800" i="1">
                                        <a:latin typeface="Cambria Math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(</m:t>
                                    </m:r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𝜎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sz="1800" i="1">
                                            <a:latin typeface="Cambria Math"/>
                                            <a:ea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  <a:sym typeface="Wingdings" panose="05000000000000000000" pitchFamily="2" charset="2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sym typeface="Wingdings" panose="05000000000000000000" pitchFamily="2" charset="2"/>
                                      </a:rPr>
                                      <m:t>𝑖𝑚𝑎𝑔𝑒</m:t>
                                    </m:r>
                                  </m:sup>
                                </m:sSubSup>
                                <m:r>
                                  <a:rPr lang="en-GB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GB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 −</m:t>
                            </m:r>
                            <m:sSubSup>
                              <m:sSubSupPr>
                                <m:ctrlPr>
                                  <a:rPr lang="en-GB" sz="1800" i="1">
                                    <a:latin typeface="Cambria Math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</m:ctrlPr>
                              </m:sSubSupPr>
                              <m:e>
                                <m:r>
                                  <a:rPr lang="en-GB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GB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𝑃𝑆𝐹</m:t>
                                </m:r>
                              </m:sub>
                              <m:sup>
                                <m:r>
                                  <a:rPr lang="en-GB" sz="18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sym typeface="Wingdings" panose="05000000000000000000" pitchFamily="2" charset="2"/>
                                  </a:rPr>
                                  <m:t>2</m:t>
                                </m:r>
                              </m:sup>
                            </m:sSubSup>
                          </m:e>
                        </m:rad>
                      </m:num>
                      <m:den>
                        <m:sSub>
                          <m:sSubPr>
                            <m:ctrlPr>
                              <a:rPr lang="en-GB" sz="1800" b="0" i="1" smtClean="0">
                                <a:latin typeface="Cambria Math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𝑀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GB" sz="1800" dirty="0" smtClean="0"/>
              </a:p>
              <a:p>
                <a:pPr marL="514350" indent="-514350">
                  <a:buFont typeface="+mj-lt"/>
                  <a:buAutoNum type="arabicPeriod"/>
                </a:pPr>
                <a:endParaRPr lang="en-GB" sz="1800" dirty="0"/>
              </a:p>
              <a:p>
                <a:pPr marL="514350" indent="-514350">
                  <a:buFont typeface="+mj-lt"/>
                  <a:buAutoNum type="arabicPeriod"/>
                </a:pPr>
                <a:r>
                  <a:rPr lang="en-GB" sz="1800" dirty="0" smtClean="0"/>
                  <a:t>Given the lattice parameters, </a:t>
                </a:r>
                <a:r>
                  <a:rPr lang="en-GB" sz="1800" dirty="0" smtClean="0">
                    <a:solidFill>
                      <a:srgbClr val="0070C0"/>
                    </a:solidFill>
                  </a:rPr>
                  <a:t>solve</a:t>
                </a:r>
                <a:r>
                  <a:rPr lang="en-GB" sz="1800" dirty="0" smtClean="0"/>
                  <a:t> the following matrix equation to obtain the horizontal and vertical emittances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brk m:alnAt="7"/>
                          </m:rP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GB" sz="1800" dirty="0" smtClean="0"/>
                  <a:t>, and energy spread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GB" sz="1800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80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GB" sz="180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sSubSup>
                                        <m:sSubSupPr>
                                          <m:ctrlPr>
                                            <a:rPr lang="en-GB" sz="1800" b="0" i="1" smtClean="0">
                                              <a:latin typeface="Cambria Math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GB" sz="1800" i="1">
                                                  <a:latin typeface="Cambria Math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8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8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mr>
                                  <m:mr>
                                    <m:e>
                                      <m:sSubSup>
                                        <m:sSubSupPr>
                                          <m:ctrlPr>
                                            <a:rPr lang="en-GB" sz="1800" b="0" i="1" smtClean="0">
                                              <a:latin typeface="Cambria Math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GB" sz="1800" i="1">
                                                  <a:latin typeface="Cambria Math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8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8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mr>
                                </m:m>
                              </m:e>
                            </m:mr>
                            <m:m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1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GB" sz="1800" i="1" smtClean="0">
                                        <a:latin typeface="Cambria Math"/>
                                      </a:rPr>
                                    </m:ctrlPr>
                                  </m:mPr>
                                  <m:mr>
                                    <m:e>
                                      <m:sSubSup>
                                        <m:sSubSupPr>
                                          <m:ctrlPr>
                                            <a:rPr lang="en-GB" sz="1800" b="0" i="1" smtClean="0">
                                              <a:latin typeface="Cambria Math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GB" sz="1800" i="1">
                                                  <a:latin typeface="Cambria Math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8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800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mr>
                                  <m:mr>
                                    <m:e>
                                      <m:sSubSup>
                                        <m:sSubSupPr>
                                          <m:ctrlPr>
                                            <a:rPr lang="en-GB" sz="1800" b="0" i="1" smtClean="0">
                                              <a:latin typeface="Cambria Math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GB" sz="1800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  <m:t>𝜎</m:t>
                                          </m:r>
                                        </m:e>
                                        <m:sub>
                                          <m:sSub>
                                            <m:sSubPr>
                                              <m:ctrlPr>
                                                <a:rPr lang="en-GB" sz="1800" i="1">
                                                  <a:latin typeface="Cambria Math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18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𝑦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sz="1800" b="0" i="1" smtClean="0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  <a:sym typeface="Wingdings" panose="05000000000000000000" pitchFamily="2" charset="2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</m:sub>
                                        <m:sup>
                                          <m:r>
                                            <a:rPr lang="en-GB" sz="1800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sym typeface="Wingdings" panose="05000000000000000000" pitchFamily="2" charset="2"/>
                                            </a:rPr>
                                            <m:t>2</m:t>
                                          </m:r>
                                        </m:sup>
                                      </m:sSubSup>
                                    </m:e>
                                  </m:mr>
                                </m:m>
                              </m:e>
                            </m:mr>
                          </m:m>
                        </m:e>
                      </m:d>
                      <m:r>
                        <a:rPr lang="en-GB" sz="18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1800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800" b="0" i="1" smtClean="0">
                                  <a:latin typeface="Cambria Math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GB" sz="1800" b="0" i="1" smtClean="0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GB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GB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GB" sz="1800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sz="18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18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GB" sz="18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Sup>
                                  <m:sSubSupPr>
                                    <m:ctrlPr>
                                      <a:rPr lang="en-GB" sz="1800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sz="18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GB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GB" sz="180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GB" sz="1800" i="1" smtClean="0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  <m:e>
                                <m:sSubSup>
                                  <m:sSubSupPr>
                                    <m:ctrlPr>
                                      <a:rPr lang="en-GB" sz="1800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sz="18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  <m:m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GB" sz="18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GB" sz="18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brk m:alnAt="7"/>
                                          </m:rPr>
                                          <a:rPr lang="en-GB" sz="18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𝛽</m:t>
                                        </m:r>
                                      </m:e>
                                      <m:sub>
                                        <m:r>
                                          <a:rPr lang="en-GB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sub>
                                    </m:sSub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  <m:e>
                                <m:sSubSup>
                                  <m:sSubSupPr>
                                    <m:ctrlPr>
                                      <a:rPr lang="en-GB" sz="1800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𝜂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GB" sz="1800" i="1">
                                            <a:latin typeface="Cambria Math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GB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sub>
                                  <m:sup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1800" b="0" i="1" smtClean="0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800" b="0" i="1" smtClean="0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1800" i="1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18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GB" sz="1800" b="0" i="1" smtClean="0">
                                        <a:latin typeface="Cambria Math"/>
                                        <a:ea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𝜎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  <m:sup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b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1800" dirty="0" smtClean="0"/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836712"/>
                <a:ext cx="7812360" cy="5688632"/>
              </a:xfrm>
              <a:blipFill rotWithShape="0">
                <a:blip r:embed="rId2"/>
                <a:stretch>
                  <a:fillRect l="-624" t="-5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1391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1569</Words>
  <Application>Microsoft Office PowerPoint</Application>
  <PresentationFormat>On-screen Show (4:3)</PresentationFormat>
  <Paragraphs>308</Paragraphs>
  <Slides>22</Slides>
  <Notes>3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Diagnostics X-ray Beamline at Diamond Light Source</vt:lpstr>
      <vt:lpstr>Small-scale X-ray beamline</vt:lpstr>
      <vt:lpstr>Photos of Monochromator</vt:lpstr>
      <vt:lpstr>X-ray Interferometer</vt:lpstr>
      <vt:lpstr>Multilayer Mono Parameters</vt:lpstr>
      <vt:lpstr>PowerPoint Presentation</vt:lpstr>
      <vt:lpstr>Principle of Operation</vt:lpstr>
      <vt:lpstr>Emittance Calculation</vt:lpstr>
      <vt:lpstr>Emittance Calculation</vt:lpstr>
      <vt:lpstr>Fundamental Limitations</vt:lpstr>
      <vt:lpstr>Fundamental Limitations</vt:lpstr>
      <vt:lpstr>Practical Challenges</vt:lpstr>
      <vt:lpstr>Practical Challenges</vt:lpstr>
      <vt:lpstr>Nov 2014: Gold Plated Tungsten Blades </vt:lpstr>
      <vt:lpstr>Now tell us the perks!</vt:lpstr>
      <vt:lpstr>Dual Purpose Diagnostic</vt:lpstr>
      <vt:lpstr>Dual Purpose Diagnostic</vt:lpstr>
      <vt:lpstr>In Operation</vt:lpstr>
      <vt:lpstr>“Snapshot” of Current Status</vt:lpstr>
      <vt:lpstr>Summary</vt:lpstr>
      <vt:lpstr>References</vt:lpstr>
      <vt:lpstr>Acknowledgements</vt:lpstr>
    </vt:vector>
  </TitlesOfParts>
  <Company>Authorised 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Bobb, Lorraine (DLSLtd,RAL,TEC)</dc:creator>
  <cp:lastModifiedBy>DLS PC Install</cp:lastModifiedBy>
  <cp:revision>46</cp:revision>
  <dcterms:created xsi:type="dcterms:W3CDTF">2013-11-19T11:09:08Z</dcterms:created>
  <dcterms:modified xsi:type="dcterms:W3CDTF">2018-04-17T15:23:39Z</dcterms:modified>
</cp:coreProperties>
</file>