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38" r:id="rId2"/>
    <p:sldId id="340" r:id="rId3"/>
    <p:sldId id="354" r:id="rId4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1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FF00"/>
    <a:srgbClr val="0055A0"/>
    <a:srgbClr val="FFFFFF"/>
    <a:srgbClr val="F0F0F0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8" autoAdjust="0"/>
    <p:restoredTop sz="96866" autoAdjust="0"/>
  </p:normalViewPr>
  <p:slideViewPr>
    <p:cSldViewPr snapToGrid="0" snapToObjects="1">
      <p:cViewPr varScale="1">
        <p:scale>
          <a:sx n="115" d="100"/>
          <a:sy n="115" d="100"/>
        </p:scale>
        <p:origin x="27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2160" y="54"/>
      </p:cViewPr>
      <p:guideLst>
        <p:guide orient="horz" pos="2141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8" y="2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09/01/2018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9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8" y="6456379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1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23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3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6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3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DE7F-2A2F-45D2-8407-49A59CB8A9C3}" type="datetime1">
              <a:rPr lang="en-US" smtClean="0"/>
              <a:t>1/9/2018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Gerade Verbindung 2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1/9/2018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21384"/>
            <a:ext cx="1219200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Magnet Dimensions</a:t>
            </a:r>
          </a:p>
          <a:p>
            <a:pPr algn="ctr"/>
            <a:endParaRPr lang="en-US" sz="2100" b="1" dirty="0"/>
          </a:p>
          <a:p>
            <a:pPr algn="ctr"/>
            <a:r>
              <a:rPr lang="en-US" sz="3200" dirty="0"/>
              <a:t>Daniel Schoerling</a:t>
            </a:r>
          </a:p>
          <a:p>
            <a:pPr algn="ctr"/>
            <a:endParaRPr lang="en-US" sz="2100" b="1" dirty="0"/>
          </a:p>
          <a:p>
            <a:pPr algn="ctr"/>
            <a:r>
              <a:rPr lang="en-US" sz="2100" b="1" dirty="0"/>
              <a:t>On behalf of </a:t>
            </a:r>
            <a:r>
              <a:rPr lang="en-US" sz="2100" b="1" dirty="0" err="1" smtClean="0"/>
              <a:t>EuroCirCol</a:t>
            </a:r>
            <a:r>
              <a:rPr lang="en-US" sz="2100" b="1" dirty="0" smtClean="0"/>
              <a:t> WP5 and the FCC-</a:t>
            </a:r>
            <a:r>
              <a:rPr lang="en-US" sz="2100" b="1" dirty="0" err="1" smtClean="0"/>
              <a:t>hh</a:t>
            </a:r>
            <a:r>
              <a:rPr lang="en-US" sz="2100" b="1" dirty="0" smtClean="0"/>
              <a:t> Magnet Development Program</a:t>
            </a:r>
          </a:p>
          <a:p>
            <a:pPr algn="ctr"/>
            <a:r>
              <a:rPr lang="en-US" sz="2100" b="1" dirty="0" smtClean="0"/>
              <a:t>9</a:t>
            </a:r>
            <a:r>
              <a:rPr lang="en-US" sz="2100" b="1" baseline="30000" dirty="0" smtClean="0"/>
              <a:t>th</a:t>
            </a:r>
            <a:r>
              <a:rPr lang="en-US" sz="2100" b="1" dirty="0" smtClean="0"/>
              <a:t> of January 2018</a:t>
            </a:r>
            <a:endParaRPr lang="en-US" sz="2100" b="1" dirty="0"/>
          </a:p>
          <a:p>
            <a:pPr algn="ctr"/>
            <a:endParaRPr lang="en-US" sz="2100" b="1" dirty="0"/>
          </a:p>
          <a:p>
            <a:pPr algn="ctr"/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87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214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7696" y="5164762"/>
            <a:ext cx="481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D.Arbelaez</a:t>
            </a:r>
            <a:r>
              <a:rPr lang="en-US" sz="1100" baseline="30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B.Auchmann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H.Bajas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M.Bajko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A.Ballarino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E.Barzi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G.Bellomo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 Benedikt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S.Izquierdo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Bermudez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B.Bordini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L.Bottura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L.Brower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M.Buzio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B.Caiffi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S.Caspi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M.Dhalle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M.Durante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 de Rijk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P.Fabbricatore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S.Farinon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P.Ferracin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P.Gao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S.Gourlay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M.Juchno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V.Kashikhin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F.Lackner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C.Lorin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M.Marchevsky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V.Marinozzi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T.Martinez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J.Munilla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I.Novitski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T.Ogitsu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R.Ortwein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J.Perez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C.Petrone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S.Prestemon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M.Prioli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J.M.Rifflet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E.Rochepault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S.Russenschuck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T.Salmi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F.Savary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D.Schoerling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M.Segreti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C.Senatore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M.Sorbi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A.Stenvall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E.Todesco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F.Toral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A.P.Verweij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S.Wessel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F.Wolf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A.V.Zlobin</a:t>
            </a:r>
            <a:r>
              <a:rPr lang="en-US" sz="11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endParaRPr lang="en-GB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4674" y="5472539"/>
            <a:ext cx="473032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1.CERN, 1211 Geneva, Switzerland; 2.INFN, 20133 Milano, Italy; 3.Twente University, 7500 </a:t>
            </a:r>
            <a:r>
              <a:rPr lang="en-GB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Twente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Netherlands; 4.CEA, 91400 </a:t>
            </a:r>
            <a:r>
              <a:rPr lang="en-GB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Saclay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France; </a:t>
            </a:r>
            <a:r>
              <a:rPr lang="en-GB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5.INFN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16146 Genova, Italy; 6.CIEMAT, 28040 Madrid, Spain; 7.KEK, 305-0801 Tsukuba, Japan; 8.Tampere University, 33100 Tampere, Finland; </a:t>
            </a:r>
            <a:r>
              <a:rPr lang="en-GB" sz="1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9.University 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Geneva, 1211 Geneva, Switzerland; 10.FNAL, Batavia IL 60510, USA; 11.LBNL, Berkeley, CA 94720, USA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Distance</a:t>
            </a:r>
            <a:r>
              <a:rPr lang="de-CH" sz="4000" dirty="0" smtClean="0"/>
              <a:t> </a:t>
            </a:r>
            <a:r>
              <a:rPr lang="de-CH" sz="4000" dirty="0" err="1" smtClean="0"/>
              <a:t>between</a:t>
            </a:r>
            <a:r>
              <a:rPr lang="de-CH" sz="4000" smtClean="0"/>
              <a:t> Magnets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644474"/>
              </p:ext>
            </p:extLst>
          </p:nvPr>
        </p:nvGraphicFramePr>
        <p:xfrm>
          <a:off x="3731557" y="1493790"/>
          <a:ext cx="3957955" cy="14630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978660">
                  <a:extLst>
                    <a:ext uri="{9D8B030D-6E8A-4147-A177-3AD203B41FA5}">
                      <a16:colId xmlns:a16="http://schemas.microsoft.com/office/drawing/2014/main" val="2985642602"/>
                    </a:ext>
                  </a:extLst>
                </a:gridCol>
                <a:gridCol w="1979295">
                  <a:extLst>
                    <a:ext uri="{9D8B030D-6E8A-4147-A177-3AD203B41FA5}">
                      <a16:colId xmlns:a16="http://schemas.microsoft.com/office/drawing/2014/main" val="1008698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Arc magnet type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Strength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60145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Main Dipole (MB)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 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1817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Main Quadrupole (MQ)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360 T/m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53725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Lattice Sextupole (MS)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7,000 T/m</a:t>
                      </a:r>
                      <a:r>
                        <a:rPr lang="en-GB" sz="1200" baseline="30000" dirty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0759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Lattice Octupole (MO)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200,000 T/m</a:t>
                      </a:r>
                      <a:r>
                        <a:rPr lang="en-GB" sz="1200" baseline="300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92857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Dipole Corrector (MCB)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 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4723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Trim Quadrupole (MQT)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220 T/m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3457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Skew Quadrupole (MQS)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220 T/m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571246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752006"/>
              </p:ext>
            </p:extLst>
          </p:nvPr>
        </p:nvGraphicFramePr>
        <p:xfrm>
          <a:off x="2826182" y="3915324"/>
          <a:ext cx="5937250" cy="9144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968625">
                  <a:extLst>
                    <a:ext uri="{9D8B030D-6E8A-4147-A177-3AD203B41FA5}">
                      <a16:colId xmlns:a16="http://schemas.microsoft.com/office/drawing/2014/main" val="793967219"/>
                    </a:ext>
                  </a:extLst>
                </a:gridCol>
                <a:gridCol w="2968625">
                  <a:extLst>
                    <a:ext uri="{9D8B030D-6E8A-4147-A177-3AD203B41FA5}">
                      <a16:colId xmlns:a16="http://schemas.microsoft.com/office/drawing/2014/main" val="12198531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MB-MB (a)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1.5 m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9002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MB-SSS (b)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1.3 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968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MQ-Magnetic Element inside </a:t>
                      </a:r>
                      <a:r>
                        <a:rPr lang="en-GB" sz="1200" dirty="0" smtClean="0">
                          <a:effectLst/>
                        </a:rPr>
                        <a:t>SSS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0.35 m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7576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Magnetic Element inside SSS-Magnetic Element inside SSS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0.35 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486106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51367" y="4829724"/>
            <a:ext cx="38763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May </a:t>
            </a:r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 longer if stronger spool pieces </a:t>
            </a: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are </a:t>
            </a: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required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Does </a:t>
            </a:r>
            <a:r>
              <a: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not include a BPM</a:t>
            </a:r>
            <a:endParaRPr kumimoji="0" lang="en-GB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81276" y="3638325"/>
            <a:ext cx="66270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The target distance between the magnetic lengths of the different elements in the arcs is set to:</a:t>
            </a:r>
            <a:endParaRPr lang="en-GB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7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-1" y="1"/>
            <a:ext cx="12191999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smtClean="0"/>
              <a:t>Magnet Dimensions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72001"/>
            <a:ext cx="761590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LHC dipole magnets were produced straight and then curved in a press before welding the outer shell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current baseline foresees a bladder and key structure with approximately 0.8 m long aluminum shells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Making </a:t>
            </a:r>
            <a:r>
              <a:rPr lang="en-US" dirty="0"/>
              <a:t>the segments shorter ‘Aluminum collar shell’ may allow bending the structure without concentrating the stress at few </a:t>
            </a:r>
            <a:r>
              <a:rPr lang="en-US" dirty="0" smtClean="0"/>
              <a:t>positions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Using </a:t>
            </a:r>
            <a:r>
              <a:rPr lang="en-US" dirty="0"/>
              <a:t>Invar (FeNi36) as yoke material may allow to replace the Al shell (sufficient pre-stress and compensating the lower magnetic saturation may not allow for smaller overall size, studies are on-going)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Collaring and using yoke materials with larger stress limit may allow to further reduce the overall size (explorative studies will start soon)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9" name="Group 68"/>
          <p:cNvGrpSpPr/>
          <p:nvPr/>
        </p:nvGrpSpPr>
        <p:grpSpPr>
          <a:xfrm>
            <a:off x="4404357" y="1362554"/>
            <a:ext cx="7899958" cy="6881566"/>
            <a:chOff x="3897920" y="1542594"/>
            <a:chExt cx="7899958" cy="6881566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1" t="3077" r="27104" b="3590"/>
            <a:stretch/>
          </p:blipFill>
          <p:spPr>
            <a:xfrm>
              <a:off x="7054785" y="2024235"/>
              <a:ext cx="3243270" cy="3222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522780" y="2710036"/>
              <a:ext cx="9749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Iron yoke</a:t>
              </a:r>
            </a:p>
            <a:p>
              <a:endParaRPr lang="it-IT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833798" y="3123714"/>
              <a:ext cx="102303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Steel pad</a:t>
              </a:r>
            </a:p>
            <a:p>
              <a:endParaRPr lang="it-IT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82393" y="3607885"/>
              <a:ext cx="13436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Titanium pole</a:t>
              </a:r>
            </a:p>
            <a:p>
              <a:endParaRPr lang="it-IT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410460" y="4560377"/>
              <a:ext cx="1136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Conductor</a:t>
              </a:r>
            </a:p>
            <a:p>
              <a:endParaRPr lang="it-IT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189745" y="4167468"/>
              <a:ext cx="16081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Copper wedges</a:t>
              </a:r>
            </a:p>
            <a:p>
              <a:endParaRPr lang="it-IT"/>
            </a:p>
          </p:txBody>
        </p:sp>
        <p:sp>
          <p:nvSpPr>
            <p:cNvPr id="3" name="Block Arc 2"/>
            <p:cNvSpPr>
              <a:spLocks noChangeAspect="1"/>
            </p:cNvSpPr>
            <p:nvPr/>
          </p:nvSpPr>
          <p:spPr>
            <a:xfrm>
              <a:off x="3897920" y="1963493"/>
              <a:ext cx="6460667" cy="6460667"/>
            </a:xfrm>
            <a:prstGeom prst="blockArc">
              <a:avLst>
                <a:gd name="adj1" fmla="val 16179567"/>
                <a:gd name="adj2" fmla="val 3906"/>
                <a:gd name="adj3" fmla="val 1919"/>
              </a:avLst>
            </a:prstGeom>
            <a:solidFill>
              <a:srgbClr val="B2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8298187" y="3774515"/>
              <a:ext cx="1891558" cy="8082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8354336" y="3329029"/>
              <a:ext cx="1489777" cy="11087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8727783" y="2906414"/>
              <a:ext cx="833753" cy="5693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8883682" y="2409745"/>
              <a:ext cx="524861" cy="346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8628086" y="4727051"/>
              <a:ext cx="1795405" cy="2570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8502357" y="4332920"/>
              <a:ext cx="1740048" cy="4623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8660896" y="2063537"/>
              <a:ext cx="524861" cy="346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9359601" y="2225865"/>
              <a:ext cx="13997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Aluminum shell</a:t>
              </a:r>
            </a:p>
            <a:p>
              <a:endParaRPr lang="it-IT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184591" y="1844071"/>
              <a:ext cx="17588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Stainless steel shell</a:t>
              </a:r>
            </a:p>
            <a:p>
              <a:endParaRPr lang="it-IT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101844" y="5508978"/>
              <a:ext cx="24826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094492" y="5825067"/>
              <a:ext cx="30955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101844" y="6107289"/>
              <a:ext cx="328436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7102112" y="1542594"/>
              <a:ext cx="7352" cy="4564695"/>
            </a:xfrm>
            <a:prstGeom prst="line">
              <a:avLst/>
            </a:prstGeom>
            <a:ln w="6350">
              <a:solidFill>
                <a:schemeClr val="accent1">
                  <a:lumMod val="1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8024343" y="51862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600 mm</a:t>
              </a:r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025632" y="5493580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750 mm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25632" y="5798800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790 mm</a:t>
              </a:r>
              <a:endParaRPr lang="en-GB" dirty="0"/>
            </a:p>
          </p:txBody>
        </p:sp>
      </p:grp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4"/>
          <a:srcRect l="8573" t="36749" r="4785" b="43625"/>
          <a:stretch/>
        </p:blipFill>
        <p:spPr>
          <a:xfrm>
            <a:off x="234887" y="4767761"/>
            <a:ext cx="6829777" cy="1151467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6067294" y="568555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MQXFB</a:t>
            </a:r>
          </a:p>
        </p:txBody>
      </p:sp>
    </p:spTree>
    <p:extLst>
      <p:ext uri="{BB962C8B-B14F-4D97-AF65-F5344CB8AC3E}">
        <p14:creationId xmlns:p14="http://schemas.microsoft.com/office/powerpoint/2010/main" val="348047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3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37709</TotalTime>
  <Words>375</Words>
  <Application>Microsoft Office PowerPoint</Application>
  <PresentationFormat>Widescreen</PresentationFormat>
  <Paragraphs>57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Times New Roman</vt:lpstr>
      <vt:lpstr>CERN(4-3)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848</cp:revision>
  <cp:lastPrinted>2017-12-04T12:27:12Z</cp:lastPrinted>
  <dcterms:created xsi:type="dcterms:W3CDTF">2012-11-30T11:04:26Z</dcterms:created>
  <dcterms:modified xsi:type="dcterms:W3CDTF">2018-01-09T10:08:34Z</dcterms:modified>
</cp:coreProperties>
</file>