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8" r:id="rId2"/>
    <p:sldId id="355" r:id="rId3"/>
    <p:sldId id="357" r:id="rId4"/>
    <p:sldId id="358" r:id="rId5"/>
    <p:sldId id="359" r:id="rId6"/>
    <p:sldId id="360" r:id="rId7"/>
    <p:sldId id="361" r:id="rId8"/>
    <p:sldId id="362" r:id="rId9"/>
    <p:sldId id="363" r:id="rId10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1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FF00"/>
    <a:srgbClr val="0055A0"/>
    <a:srgbClr val="FFFFFF"/>
    <a:srgbClr val="F0F0F0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8" autoAdjust="0"/>
    <p:restoredTop sz="96866" autoAdjust="0"/>
  </p:normalViewPr>
  <p:slideViewPr>
    <p:cSldViewPr snapToGrid="0" snapToObjects="1">
      <p:cViewPr varScale="1">
        <p:scale>
          <a:sx n="119" d="100"/>
          <a:sy n="119" d="100"/>
        </p:scale>
        <p:origin x="108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2160" y="54"/>
      </p:cViewPr>
      <p:guideLst>
        <p:guide orient="horz" pos="2141"/>
        <p:guide pos="31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063020469574733"/>
          <c:y val="5.3462592641067383E-2"/>
          <c:w val="0.83984926183928799"/>
          <c:h val="0.67446524013008591"/>
        </c:manualLayout>
      </c:layout>
      <c:scatterChart>
        <c:scatterStyle val="lineMarker"/>
        <c:varyColors val="0"/>
        <c:ser>
          <c:idx val="2"/>
          <c:order val="0"/>
          <c:tx>
            <c:strRef>
              <c:f>Current!$A$22</c:f>
              <c:strCache>
                <c:ptCount val="1"/>
                <c:pt idx="0">
                  <c:v>450 GeV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Current!$C$22:$D$22</c:f>
              <c:numCache>
                <c:formatCode>General</c:formatCode>
                <c:ptCount val="2"/>
                <c:pt idx="0">
                  <c:v>0.54</c:v>
                </c:pt>
                <c:pt idx="1">
                  <c:v>0.54</c:v>
                </c:pt>
              </c:numCache>
            </c:numRef>
          </c:xVal>
          <c:yVal>
            <c:numRef>
              <c:f>Current!$C$16:$D$16</c:f>
              <c:numCache>
                <c:formatCode>General</c:formatCode>
                <c:ptCount val="2"/>
                <c:pt idx="0">
                  <c:v>-100</c:v>
                </c:pt>
                <c:pt idx="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F71-4C3B-963A-1CCB9DC791A5}"/>
            </c:ext>
          </c:extLst>
        </c:ser>
        <c:ser>
          <c:idx val="3"/>
          <c:order val="1"/>
          <c:tx>
            <c:strRef>
              <c:f>Current!$A$23</c:f>
              <c:strCache>
                <c:ptCount val="1"/>
                <c:pt idx="0">
                  <c:v>900 GeV</c:v>
                </c:pt>
              </c:strCache>
            </c:strRef>
          </c:tx>
          <c:spPr>
            <a:ln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Current!$C$23:$D$23</c:f>
              <c:numCache>
                <c:formatCode>General</c:formatCode>
                <c:ptCount val="2"/>
                <c:pt idx="0">
                  <c:v>1.07</c:v>
                </c:pt>
                <c:pt idx="1">
                  <c:v>1.07</c:v>
                </c:pt>
              </c:numCache>
            </c:numRef>
          </c:xVal>
          <c:yVal>
            <c:numRef>
              <c:f>Current!$C$16:$D$16</c:f>
              <c:numCache>
                <c:formatCode>General</c:formatCode>
                <c:ptCount val="2"/>
                <c:pt idx="0">
                  <c:v>-100</c:v>
                </c:pt>
                <c:pt idx="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F71-4C3B-963A-1CCB9DC791A5}"/>
            </c:ext>
          </c:extLst>
        </c:ser>
        <c:ser>
          <c:idx val="4"/>
          <c:order val="2"/>
          <c:tx>
            <c:strRef>
              <c:f>Current!$A$24</c:f>
              <c:strCache>
                <c:ptCount val="1"/>
                <c:pt idx="0">
                  <c:v>1300 GeV</c:v>
                </c:pt>
              </c:strCache>
            </c:strRef>
          </c:tx>
          <c:spPr>
            <a:ln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xVal>
            <c:numRef>
              <c:f>Current!$C$24:$D$24</c:f>
              <c:numCache>
                <c:formatCode>General</c:formatCode>
                <c:ptCount val="2"/>
                <c:pt idx="0">
                  <c:v>1.54</c:v>
                </c:pt>
                <c:pt idx="1">
                  <c:v>1.54</c:v>
                </c:pt>
              </c:numCache>
            </c:numRef>
          </c:xVal>
          <c:yVal>
            <c:numRef>
              <c:f>Current!$C$16:$D$16</c:f>
              <c:numCache>
                <c:formatCode>General</c:formatCode>
                <c:ptCount val="2"/>
                <c:pt idx="0">
                  <c:v>-100</c:v>
                </c:pt>
                <c:pt idx="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F71-4C3B-963A-1CCB9DC791A5}"/>
            </c:ext>
          </c:extLst>
        </c:ser>
        <c:ser>
          <c:idx val="1"/>
          <c:order val="3"/>
          <c:tx>
            <c:strRef>
              <c:f>CosTheta!$B$1</c:f>
              <c:strCache>
                <c:ptCount val="1"/>
                <c:pt idx="0">
                  <c:v>Cos-theta, Deff = 50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Pt>
            <c:idx val="89"/>
            <c:bubble3D val="0"/>
            <c:extLst>
              <c:ext xmlns:c16="http://schemas.microsoft.com/office/drawing/2014/chart" uri="{C3380CC4-5D6E-409C-BE32-E72D297353CC}">
                <c16:uniqueId val="{00000003-7F71-4C3B-963A-1CCB9DC791A5}"/>
              </c:ext>
            </c:extLst>
          </c:dPt>
          <c:xVal>
            <c:numRef>
              <c:f>CosTheta!$B$12:$B$132</c:f>
              <c:numCache>
                <c:formatCode>0.00</c:formatCode>
                <c:ptCount val="121"/>
                <c:pt idx="0">
                  <c:v>16.001999999999999</c:v>
                </c:pt>
                <c:pt idx="1">
                  <c:v>14.803000000000001</c:v>
                </c:pt>
                <c:pt idx="2">
                  <c:v>13.6</c:v>
                </c:pt>
                <c:pt idx="3">
                  <c:v>12.388999999999999</c:v>
                </c:pt>
                <c:pt idx="4">
                  <c:v>11.166</c:v>
                </c:pt>
                <c:pt idx="5">
                  <c:v>9.9281000000000006</c:v>
                </c:pt>
                <c:pt idx="6">
                  <c:v>8.6751000000000005</c:v>
                </c:pt>
                <c:pt idx="7">
                  <c:v>7.4067999999999996</c:v>
                </c:pt>
                <c:pt idx="8">
                  <c:v>6.1193999999999997</c:v>
                </c:pt>
                <c:pt idx="9">
                  <c:v>4.8007999999999997</c:v>
                </c:pt>
                <c:pt idx="10">
                  <c:v>3.4384000000000001</c:v>
                </c:pt>
                <c:pt idx="11">
                  <c:v>3.3727999999999998</c:v>
                </c:pt>
                <c:pt idx="12">
                  <c:v>3.3071000000000002</c:v>
                </c:pt>
                <c:pt idx="13">
                  <c:v>3.2414999999999998</c:v>
                </c:pt>
                <c:pt idx="14">
                  <c:v>3.1758000000000002</c:v>
                </c:pt>
                <c:pt idx="15">
                  <c:v>3.1101000000000001</c:v>
                </c:pt>
                <c:pt idx="16">
                  <c:v>3.0445000000000002</c:v>
                </c:pt>
                <c:pt idx="17">
                  <c:v>2.9788000000000001</c:v>
                </c:pt>
                <c:pt idx="18">
                  <c:v>2.9131</c:v>
                </c:pt>
                <c:pt idx="19">
                  <c:v>2.8473999999999999</c:v>
                </c:pt>
                <c:pt idx="20">
                  <c:v>2.7816999999999998</c:v>
                </c:pt>
                <c:pt idx="21">
                  <c:v>2.7160000000000002</c:v>
                </c:pt>
                <c:pt idx="22">
                  <c:v>2.6503000000000001</c:v>
                </c:pt>
                <c:pt idx="23">
                  <c:v>2.5846</c:v>
                </c:pt>
                <c:pt idx="24">
                  <c:v>2.5188999999999999</c:v>
                </c:pt>
                <c:pt idx="25">
                  <c:v>2.4531999999999998</c:v>
                </c:pt>
                <c:pt idx="26">
                  <c:v>2.3874</c:v>
                </c:pt>
                <c:pt idx="27">
                  <c:v>2.3216999999999999</c:v>
                </c:pt>
                <c:pt idx="28">
                  <c:v>2.2559999999999998</c:v>
                </c:pt>
                <c:pt idx="29">
                  <c:v>2.1903000000000001</c:v>
                </c:pt>
                <c:pt idx="30">
                  <c:v>2.1246</c:v>
                </c:pt>
                <c:pt idx="31">
                  <c:v>2.0589</c:v>
                </c:pt>
                <c:pt idx="32">
                  <c:v>1.9931000000000001</c:v>
                </c:pt>
                <c:pt idx="33">
                  <c:v>1.9274</c:v>
                </c:pt>
                <c:pt idx="34">
                  <c:v>1.8616999999999999</c:v>
                </c:pt>
                <c:pt idx="35">
                  <c:v>1.796</c:v>
                </c:pt>
                <c:pt idx="36">
                  <c:v>1.7302</c:v>
                </c:pt>
                <c:pt idx="37">
                  <c:v>1.6645000000000001</c:v>
                </c:pt>
                <c:pt idx="38">
                  <c:v>1.5988</c:v>
                </c:pt>
                <c:pt idx="39">
                  <c:v>1.5329999999999999</c:v>
                </c:pt>
                <c:pt idx="40">
                  <c:v>1.4673</c:v>
                </c:pt>
                <c:pt idx="41">
                  <c:v>1.4016</c:v>
                </c:pt>
                <c:pt idx="42">
                  <c:v>1.3358000000000001</c:v>
                </c:pt>
                <c:pt idx="43">
                  <c:v>1.2701</c:v>
                </c:pt>
                <c:pt idx="44">
                  <c:v>1.2042999999999999</c:v>
                </c:pt>
                <c:pt idx="45">
                  <c:v>1.1386000000000001</c:v>
                </c:pt>
                <c:pt idx="46">
                  <c:v>1.0728</c:v>
                </c:pt>
                <c:pt idx="47">
                  <c:v>1.0071000000000001</c:v>
                </c:pt>
                <c:pt idx="48">
                  <c:v>0.94130000000000003</c:v>
                </c:pt>
                <c:pt idx="49">
                  <c:v>0.87553000000000003</c:v>
                </c:pt>
                <c:pt idx="50">
                  <c:v>0.80974999999999997</c:v>
                </c:pt>
                <c:pt idx="51">
                  <c:v>0.74397000000000002</c:v>
                </c:pt>
                <c:pt idx="52">
                  <c:v>0.67818000000000001</c:v>
                </c:pt>
                <c:pt idx="53">
                  <c:v>0.61238000000000004</c:v>
                </c:pt>
                <c:pt idx="54">
                  <c:v>0.54657</c:v>
                </c:pt>
                <c:pt idx="55">
                  <c:v>0.48075000000000001</c:v>
                </c:pt>
                <c:pt idx="56">
                  <c:v>0.41492000000000001</c:v>
                </c:pt>
                <c:pt idx="57">
                  <c:v>0.34906999999999999</c:v>
                </c:pt>
                <c:pt idx="58">
                  <c:v>0.28320000000000001</c:v>
                </c:pt>
                <c:pt idx="59">
                  <c:v>0.21731</c:v>
                </c:pt>
                <c:pt idx="60">
                  <c:v>0.15140000000000001</c:v>
                </c:pt>
                <c:pt idx="61">
                  <c:v>0.21751999999999999</c:v>
                </c:pt>
                <c:pt idx="62">
                  <c:v>0.28364</c:v>
                </c:pt>
                <c:pt idx="63">
                  <c:v>0.34975000000000001</c:v>
                </c:pt>
                <c:pt idx="64">
                  <c:v>0.41585</c:v>
                </c:pt>
                <c:pt idx="65">
                  <c:v>0.48194999999999999</c:v>
                </c:pt>
                <c:pt idx="66">
                  <c:v>0.54803999999999997</c:v>
                </c:pt>
                <c:pt idx="67">
                  <c:v>0.61412</c:v>
                </c:pt>
                <c:pt idx="68">
                  <c:v>0.68018999999999996</c:v>
                </c:pt>
                <c:pt idx="69">
                  <c:v>0.74624999999999997</c:v>
                </c:pt>
                <c:pt idx="70">
                  <c:v>0.81230000000000002</c:v>
                </c:pt>
                <c:pt idx="71">
                  <c:v>0.87834000000000001</c:v>
                </c:pt>
                <c:pt idx="72">
                  <c:v>0.94437000000000004</c:v>
                </c:pt>
                <c:pt idx="73">
                  <c:v>1.0104</c:v>
                </c:pt>
                <c:pt idx="74">
                  <c:v>1.0764</c:v>
                </c:pt>
                <c:pt idx="75">
                  <c:v>1.1424000000000001</c:v>
                </c:pt>
                <c:pt idx="76">
                  <c:v>1.2082999999999999</c:v>
                </c:pt>
                <c:pt idx="77">
                  <c:v>1.2743</c:v>
                </c:pt>
                <c:pt idx="78">
                  <c:v>1.3402000000000001</c:v>
                </c:pt>
                <c:pt idx="79">
                  <c:v>1.4060999999999999</c:v>
                </c:pt>
                <c:pt idx="80">
                  <c:v>1.472</c:v>
                </c:pt>
                <c:pt idx="81">
                  <c:v>1.5379</c:v>
                </c:pt>
                <c:pt idx="82">
                  <c:v>1.6036999999999999</c:v>
                </c:pt>
                <c:pt idx="83">
                  <c:v>1.6695</c:v>
                </c:pt>
                <c:pt idx="84">
                  <c:v>1.7353000000000001</c:v>
                </c:pt>
                <c:pt idx="85">
                  <c:v>1.8010999999999999</c:v>
                </c:pt>
                <c:pt idx="86">
                  <c:v>1.8668</c:v>
                </c:pt>
                <c:pt idx="87">
                  <c:v>1.9325000000000001</c:v>
                </c:pt>
                <c:pt idx="88">
                  <c:v>1.9982</c:v>
                </c:pt>
                <c:pt idx="89">
                  <c:v>2.0638000000000001</c:v>
                </c:pt>
                <c:pt idx="90">
                  <c:v>2.1294</c:v>
                </c:pt>
                <c:pt idx="91">
                  <c:v>2.1949999999999998</c:v>
                </c:pt>
                <c:pt idx="92">
                  <c:v>2.2606000000000002</c:v>
                </c:pt>
                <c:pt idx="93">
                  <c:v>2.3262</c:v>
                </c:pt>
                <c:pt idx="94">
                  <c:v>2.3917999999999999</c:v>
                </c:pt>
                <c:pt idx="95">
                  <c:v>2.4573</c:v>
                </c:pt>
                <c:pt idx="96">
                  <c:v>2.5228999999999999</c:v>
                </c:pt>
                <c:pt idx="97">
                  <c:v>2.5884999999999998</c:v>
                </c:pt>
                <c:pt idx="98">
                  <c:v>2.6539999999999999</c:v>
                </c:pt>
                <c:pt idx="99">
                  <c:v>2.7195999999999998</c:v>
                </c:pt>
                <c:pt idx="100">
                  <c:v>2.7850999999999999</c:v>
                </c:pt>
                <c:pt idx="101">
                  <c:v>2.8506999999999998</c:v>
                </c:pt>
                <c:pt idx="102">
                  <c:v>2.9163000000000001</c:v>
                </c:pt>
                <c:pt idx="103">
                  <c:v>2.9817999999999998</c:v>
                </c:pt>
                <c:pt idx="104">
                  <c:v>3.0474000000000001</c:v>
                </c:pt>
                <c:pt idx="105">
                  <c:v>3.113</c:v>
                </c:pt>
                <c:pt idx="106">
                  <c:v>3.1785000000000001</c:v>
                </c:pt>
                <c:pt idx="107">
                  <c:v>3.2441</c:v>
                </c:pt>
                <c:pt idx="108">
                  <c:v>3.3096999999999999</c:v>
                </c:pt>
                <c:pt idx="109">
                  <c:v>3.3752</c:v>
                </c:pt>
                <c:pt idx="110">
                  <c:v>3.4407999999999999</c:v>
                </c:pt>
                <c:pt idx="111">
                  <c:v>4.8028000000000004</c:v>
                </c:pt>
                <c:pt idx="112">
                  <c:v>6.1215999999999999</c:v>
                </c:pt>
                <c:pt idx="113">
                  <c:v>7.4086999999999996</c:v>
                </c:pt>
                <c:pt idx="114">
                  <c:v>8.6766000000000005</c:v>
                </c:pt>
                <c:pt idx="115">
                  <c:v>9.9295000000000009</c:v>
                </c:pt>
                <c:pt idx="116">
                  <c:v>11.167</c:v>
                </c:pt>
                <c:pt idx="117">
                  <c:v>12.39</c:v>
                </c:pt>
                <c:pt idx="118">
                  <c:v>13.601000000000001</c:v>
                </c:pt>
                <c:pt idx="119">
                  <c:v>14.804</c:v>
                </c:pt>
                <c:pt idx="120">
                  <c:v>16.001999999999999</c:v>
                </c:pt>
              </c:numCache>
            </c:numRef>
          </c:xVal>
          <c:yVal>
            <c:numRef>
              <c:f>CosTheta!$D$12:$D$132</c:f>
              <c:numCache>
                <c:formatCode>0.0</c:formatCode>
                <c:ptCount val="121"/>
                <c:pt idx="0">
                  <c:v>-0.55735000000000001</c:v>
                </c:pt>
                <c:pt idx="1">
                  <c:v>0.26543</c:v>
                </c:pt>
                <c:pt idx="2">
                  <c:v>-0.10502</c:v>
                </c:pt>
                <c:pt idx="3">
                  <c:v>-0.59763999999999995</c:v>
                </c:pt>
                <c:pt idx="4">
                  <c:v>-1.3033999999999999</c:v>
                </c:pt>
                <c:pt idx="5">
                  <c:v>-2.3169</c:v>
                </c:pt>
                <c:pt idx="6">
                  <c:v>-3.7372999999999998</c:v>
                </c:pt>
                <c:pt idx="7">
                  <c:v>-5.4877000000000002</c:v>
                </c:pt>
                <c:pt idx="8">
                  <c:v>-7.1654999999999998</c:v>
                </c:pt>
                <c:pt idx="9">
                  <c:v>-7.5807000000000002</c:v>
                </c:pt>
                <c:pt idx="10">
                  <c:v>-2.1215999999999999</c:v>
                </c:pt>
                <c:pt idx="11">
                  <c:v>-1.6228</c:v>
                </c:pt>
                <c:pt idx="12">
                  <c:v>-1.0964</c:v>
                </c:pt>
                <c:pt idx="13">
                  <c:v>-0.54091999999999996</c:v>
                </c:pt>
                <c:pt idx="14">
                  <c:v>4.5220000000000003E-2</c:v>
                </c:pt>
                <c:pt idx="15">
                  <c:v>0.66405000000000003</c:v>
                </c:pt>
                <c:pt idx="16">
                  <c:v>1.3181</c:v>
                </c:pt>
                <c:pt idx="17">
                  <c:v>2.0099</c:v>
                </c:pt>
                <c:pt idx="18">
                  <c:v>2.7418</c:v>
                </c:pt>
                <c:pt idx="19">
                  <c:v>3.5165999999999999</c:v>
                </c:pt>
                <c:pt idx="20">
                  <c:v>4.3380999999999998</c:v>
                </c:pt>
                <c:pt idx="21">
                  <c:v>5.2095000000000002</c:v>
                </c:pt>
                <c:pt idx="22">
                  <c:v>6.1349999999999998</c:v>
                </c:pt>
                <c:pt idx="23">
                  <c:v>7.1189999999999998</c:v>
                </c:pt>
                <c:pt idx="24">
                  <c:v>8.1668000000000003</c:v>
                </c:pt>
                <c:pt idx="25">
                  <c:v>9.2843999999999998</c:v>
                </c:pt>
                <c:pt idx="26">
                  <c:v>10.478</c:v>
                </c:pt>
                <c:pt idx="27">
                  <c:v>11.755000000000001</c:v>
                </c:pt>
                <c:pt idx="28">
                  <c:v>13.124000000000001</c:v>
                </c:pt>
                <c:pt idx="29">
                  <c:v>14.593999999999999</c:v>
                </c:pt>
                <c:pt idx="30">
                  <c:v>16.175999999999998</c:v>
                </c:pt>
                <c:pt idx="31">
                  <c:v>17.882000000000001</c:v>
                </c:pt>
                <c:pt idx="32">
                  <c:v>19.725000000000001</c:v>
                </c:pt>
                <c:pt idx="33">
                  <c:v>21.721</c:v>
                </c:pt>
                <c:pt idx="34">
                  <c:v>23.888999999999999</c:v>
                </c:pt>
                <c:pt idx="35">
                  <c:v>26.25</c:v>
                </c:pt>
                <c:pt idx="36">
                  <c:v>28.827000000000002</c:v>
                </c:pt>
                <c:pt idx="37">
                  <c:v>31.651</c:v>
                </c:pt>
                <c:pt idx="38">
                  <c:v>34.755000000000003</c:v>
                </c:pt>
                <c:pt idx="39">
                  <c:v>38.177999999999997</c:v>
                </c:pt>
                <c:pt idx="40">
                  <c:v>41.969000000000001</c:v>
                </c:pt>
                <c:pt idx="41">
                  <c:v>46.185000000000002</c:v>
                </c:pt>
                <c:pt idx="42">
                  <c:v>50.895000000000003</c:v>
                </c:pt>
                <c:pt idx="43">
                  <c:v>56.183</c:v>
                </c:pt>
                <c:pt idx="44">
                  <c:v>62.154000000000003</c:v>
                </c:pt>
                <c:pt idx="45">
                  <c:v>68.936000000000007</c:v>
                </c:pt>
                <c:pt idx="46">
                  <c:v>76.692999999999998</c:v>
                </c:pt>
                <c:pt idx="47">
                  <c:v>85.632000000000005</c:v>
                </c:pt>
                <c:pt idx="48">
                  <c:v>96.021000000000001</c:v>
                </c:pt>
                <c:pt idx="49">
                  <c:v>108.21</c:v>
                </c:pt>
                <c:pt idx="50">
                  <c:v>122.68</c:v>
                </c:pt>
                <c:pt idx="51">
                  <c:v>140.07</c:v>
                </c:pt>
                <c:pt idx="52">
                  <c:v>161.29</c:v>
                </c:pt>
                <c:pt idx="53">
                  <c:v>187.65</c:v>
                </c:pt>
                <c:pt idx="54">
                  <c:v>221.1</c:v>
                </c:pt>
                <c:pt idx="55">
                  <c:v>264.70999999999998</c:v>
                </c:pt>
                <c:pt idx="56">
                  <c:v>323.52</c:v>
                </c:pt>
                <c:pt idx="57">
                  <c:v>406.47</c:v>
                </c:pt>
                <c:pt idx="58">
                  <c:v>530.94000000000005</c:v>
                </c:pt>
                <c:pt idx="59">
                  <c:v>735.71</c:v>
                </c:pt>
                <c:pt idx="60">
                  <c:v>1127.7</c:v>
                </c:pt>
                <c:pt idx="61">
                  <c:v>681.7</c:v>
                </c:pt>
                <c:pt idx="62">
                  <c:v>445.9</c:v>
                </c:pt>
                <c:pt idx="63">
                  <c:v>301.39999999999998</c:v>
                </c:pt>
                <c:pt idx="64">
                  <c:v>204.85</c:v>
                </c:pt>
                <c:pt idx="65">
                  <c:v>136.65</c:v>
                </c:pt>
                <c:pt idx="66">
                  <c:v>86.656999999999996</c:v>
                </c:pt>
                <c:pt idx="67">
                  <c:v>49.06</c:v>
                </c:pt>
                <c:pt idx="68">
                  <c:v>20.303999999999998</c:v>
                </c:pt>
                <c:pt idx="69">
                  <c:v>-1.9201999999999999</c:v>
                </c:pt>
                <c:pt idx="70">
                  <c:v>-19.18</c:v>
                </c:pt>
                <c:pt idx="71">
                  <c:v>-32.579000000000001</c:v>
                </c:pt>
                <c:pt idx="72">
                  <c:v>-42.920999999999999</c:v>
                </c:pt>
                <c:pt idx="73">
                  <c:v>-50.808</c:v>
                </c:pt>
                <c:pt idx="74">
                  <c:v>-56.7</c:v>
                </c:pt>
                <c:pt idx="75">
                  <c:v>-60.959000000000003</c:v>
                </c:pt>
                <c:pt idx="76">
                  <c:v>-63.874000000000002</c:v>
                </c:pt>
                <c:pt idx="77">
                  <c:v>-65.680000000000007</c:v>
                </c:pt>
                <c:pt idx="78">
                  <c:v>-66.572999999999993</c:v>
                </c:pt>
                <c:pt idx="79">
                  <c:v>-66.718999999999994</c:v>
                </c:pt>
                <c:pt idx="80">
                  <c:v>-66.260000000000005</c:v>
                </c:pt>
                <c:pt idx="81">
                  <c:v>-65.317999999999998</c:v>
                </c:pt>
                <c:pt idx="82">
                  <c:v>-64.001999999999995</c:v>
                </c:pt>
                <c:pt idx="83">
                  <c:v>-62.411999999999999</c:v>
                </c:pt>
                <c:pt idx="84">
                  <c:v>-60.634999999999998</c:v>
                </c:pt>
                <c:pt idx="85">
                  <c:v>-58.753</c:v>
                </c:pt>
                <c:pt idx="86">
                  <c:v>-56.844000000000001</c:v>
                </c:pt>
                <c:pt idx="87">
                  <c:v>-54.972000000000001</c:v>
                </c:pt>
                <c:pt idx="88">
                  <c:v>-53.177</c:v>
                </c:pt>
                <c:pt idx="89">
                  <c:v>-51.476999999999997</c:v>
                </c:pt>
                <c:pt idx="90">
                  <c:v>-49.881</c:v>
                </c:pt>
                <c:pt idx="91">
                  <c:v>-48.39</c:v>
                </c:pt>
                <c:pt idx="92">
                  <c:v>-46.997999999999998</c:v>
                </c:pt>
                <c:pt idx="93">
                  <c:v>-45.701999999999998</c:v>
                </c:pt>
                <c:pt idx="94">
                  <c:v>-44.496000000000002</c:v>
                </c:pt>
                <c:pt idx="95">
                  <c:v>-43.372</c:v>
                </c:pt>
                <c:pt idx="96">
                  <c:v>-42.323</c:v>
                </c:pt>
                <c:pt idx="97">
                  <c:v>-41.343000000000004</c:v>
                </c:pt>
                <c:pt idx="98">
                  <c:v>-40.426000000000002</c:v>
                </c:pt>
                <c:pt idx="99">
                  <c:v>-39.566000000000003</c:v>
                </c:pt>
                <c:pt idx="100">
                  <c:v>-38.758000000000003</c:v>
                </c:pt>
                <c:pt idx="101">
                  <c:v>-37.997</c:v>
                </c:pt>
                <c:pt idx="102">
                  <c:v>-37.279000000000003</c:v>
                </c:pt>
                <c:pt idx="103">
                  <c:v>-36.597999999999999</c:v>
                </c:pt>
                <c:pt idx="104">
                  <c:v>-35.954000000000001</c:v>
                </c:pt>
                <c:pt idx="105">
                  <c:v>-35.341000000000001</c:v>
                </c:pt>
                <c:pt idx="106">
                  <c:v>-34.756999999999998</c:v>
                </c:pt>
                <c:pt idx="107">
                  <c:v>-34.198999999999998</c:v>
                </c:pt>
                <c:pt idx="108">
                  <c:v>-33.667000000000002</c:v>
                </c:pt>
                <c:pt idx="109">
                  <c:v>-33.156999999999996</c:v>
                </c:pt>
                <c:pt idx="110">
                  <c:v>-32.668999999999997</c:v>
                </c:pt>
                <c:pt idx="111">
                  <c:v>-24.87</c:v>
                </c:pt>
                <c:pt idx="112">
                  <c:v>-18.295000000000002</c:v>
                </c:pt>
                <c:pt idx="113">
                  <c:v>-13.183</c:v>
                </c:pt>
                <c:pt idx="114">
                  <c:v>-9.2958999999999996</c:v>
                </c:pt>
                <c:pt idx="115">
                  <c:v>-6.4508999999999999</c:v>
                </c:pt>
                <c:pt idx="116">
                  <c:v>-4.4501999999999997</c:v>
                </c:pt>
                <c:pt idx="117">
                  <c:v>-3.0335000000000001</c:v>
                </c:pt>
                <c:pt idx="118">
                  <c:v>-2.0091000000000001</c:v>
                </c:pt>
                <c:pt idx="119">
                  <c:v>-1.2103999999999999</c:v>
                </c:pt>
                <c:pt idx="120">
                  <c:v>-0.55735999999999997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F71-4C3B-963A-1CCB9DC791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1263096"/>
        <c:axId val="511262704"/>
      </c:scatterChart>
      <c:valAx>
        <c:axId val="511263096"/>
        <c:scaling>
          <c:orientation val="minMax"/>
          <c:max val="1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 i="1" dirty="0"/>
                  <a:t>B</a:t>
                </a:r>
                <a:r>
                  <a:rPr lang="en-GB" dirty="0"/>
                  <a:t>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11262704"/>
        <c:crosses val="autoZero"/>
        <c:crossBetween val="midCat"/>
      </c:valAx>
      <c:valAx>
        <c:axId val="511262704"/>
        <c:scaling>
          <c:orientation val="minMax"/>
          <c:max val="60"/>
          <c:min val="-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i="1" dirty="0"/>
                  <a:t>b</a:t>
                </a:r>
                <a:r>
                  <a:rPr lang="en-GB" baseline="-25000" dirty="0"/>
                  <a:t>3</a:t>
                </a:r>
                <a:r>
                  <a:rPr lang="en-GB" dirty="0"/>
                  <a:t> - Units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1126309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929282203519898"/>
          <c:y val="6.329053709065588E-2"/>
          <c:w val="0.84818730172883028"/>
          <c:h val="0.63039050441947442"/>
        </c:manualLayout>
      </c:layout>
      <c:scatterChart>
        <c:scatterStyle val="lineMarker"/>
        <c:varyColors val="0"/>
        <c:ser>
          <c:idx val="2"/>
          <c:order val="0"/>
          <c:tx>
            <c:strRef>
              <c:f>Current!$A$22</c:f>
              <c:strCache>
                <c:ptCount val="1"/>
                <c:pt idx="0">
                  <c:v>450 GeV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Current!$C$22:$D$22</c:f>
              <c:numCache>
                <c:formatCode>General</c:formatCode>
                <c:ptCount val="2"/>
                <c:pt idx="0">
                  <c:v>0.54</c:v>
                </c:pt>
                <c:pt idx="1">
                  <c:v>0.54</c:v>
                </c:pt>
              </c:numCache>
            </c:numRef>
          </c:xVal>
          <c:yVal>
            <c:numRef>
              <c:f>Current!$C$16:$D$16</c:f>
              <c:numCache>
                <c:formatCode>General</c:formatCode>
                <c:ptCount val="2"/>
                <c:pt idx="0">
                  <c:v>-100</c:v>
                </c:pt>
                <c:pt idx="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B9C-41EF-9017-4586E182859B}"/>
            </c:ext>
          </c:extLst>
        </c:ser>
        <c:ser>
          <c:idx val="3"/>
          <c:order val="1"/>
          <c:tx>
            <c:strRef>
              <c:f>Current!$A$23</c:f>
              <c:strCache>
                <c:ptCount val="1"/>
                <c:pt idx="0">
                  <c:v>900 GeV</c:v>
                </c:pt>
              </c:strCache>
            </c:strRef>
          </c:tx>
          <c:spPr>
            <a:ln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Current!$C$23:$D$23</c:f>
              <c:numCache>
                <c:formatCode>General</c:formatCode>
                <c:ptCount val="2"/>
                <c:pt idx="0">
                  <c:v>1.07</c:v>
                </c:pt>
                <c:pt idx="1">
                  <c:v>1.07</c:v>
                </c:pt>
              </c:numCache>
            </c:numRef>
          </c:xVal>
          <c:yVal>
            <c:numRef>
              <c:f>Current!$C$16:$D$16</c:f>
              <c:numCache>
                <c:formatCode>General</c:formatCode>
                <c:ptCount val="2"/>
                <c:pt idx="0">
                  <c:v>-100</c:v>
                </c:pt>
                <c:pt idx="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B9C-41EF-9017-4586E182859B}"/>
            </c:ext>
          </c:extLst>
        </c:ser>
        <c:ser>
          <c:idx val="4"/>
          <c:order val="2"/>
          <c:tx>
            <c:strRef>
              <c:f>Current!$A$24</c:f>
              <c:strCache>
                <c:ptCount val="1"/>
                <c:pt idx="0">
                  <c:v>1300 GeV</c:v>
                </c:pt>
              </c:strCache>
            </c:strRef>
          </c:tx>
          <c:spPr>
            <a:ln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xVal>
            <c:numRef>
              <c:f>Current!$C$24:$D$24</c:f>
              <c:numCache>
                <c:formatCode>General</c:formatCode>
                <c:ptCount val="2"/>
                <c:pt idx="0">
                  <c:v>1.54</c:v>
                </c:pt>
                <c:pt idx="1">
                  <c:v>1.54</c:v>
                </c:pt>
              </c:numCache>
            </c:numRef>
          </c:xVal>
          <c:yVal>
            <c:numRef>
              <c:f>Current!$C$16:$D$16</c:f>
              <c:numCache>
                <c:formatCode>General</c:formatCode>
                <c:ptCount val="2"/>
                <c:pt idx="0">
                  <c:v>-100</c:v>
                </c:pt>
                <c:pt idx="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B9C-41EF-9017-4586E182859B}"/>
            </c:ext>
          </c:extLst>
        </c:ser>
        <c:ser>
          <c:idx val="1"/>
          <c:order val="3"/>
          <c:tx>
            <c:strRef>
              <c:f>CosTheta!$B$1</c:f>
              <c:strCache>
                <c:ptCount val="1"/>
                <c:pt idx="0">
                  <c:v>Cos-theta, Deff = 50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CosTheta!$B$12:$B$132</c:f>
              <c:numCache>
                <c:formatCode>0.00</c:formatCode>
                <c:ptCount val="121"/>
                <c:pt idx="0">
                  <c:v>16.001999999999999</c:v>
                </c:pt>
                <c:pt idx="1">
                  <c:v>14.803000000000001</c:v>
                </c:pt>
                <c:pt idx="2">
                  <c:v>13.6</c:v>
                </c:pt>
                <c:pt idx="3">
                  <c:v>12.388999999999999</c:v>
                </c:pt>
                <c:pt idx="4">
                  <c:v>11.166</c:v>
                </c:pt>
                <c:pt idx="5">
                  <c:v>9.9281000000000006</c:v>
                </c:pt>
                <c:pt idx="6">
                  <c:v>8.6751000000000005</c:v>
                </c:pt>
                <c:pt idx="7">
                  <c:v>7.4067999999999996</c:v>
                </c:pt>
                <c:pt idx="8">
                  <c:v>6.1193999999999997</c:v>
                </c:pt>
                <c:pt idx="9">
                  <c:v>4.8007999999999997</c:v>
                </c:pt>
                <c:pt idx="10">
                  <c:v>3.4384000000000001</c:v>
                </c:pt>
                <c:pt idx="11">
                  <c:v>3.3727999999999998</c:v>
                </c:pt>
                <c:pt idx="12">
                  <c:v>3.3071000000000002</c:v>
                </c:pt>
                <c:pt idx="13">
                  <c:v>3.2414999999999998</c:v>
                </c:pt>
                <c:pt idx="14">
                  <c:v>3.1758000000000002</c:v>
                </c:pt>
                <c:pt idx="15">
                  <c:v>3.1101000000000001</c:v>
                </c:pt>
                <c:pt idx="16">
                  <c:v>3.0445000000000002</c:v>
                </c:pt>
                <c:pt idx="17">
                  <c:v>2.9788000000000001</c:v>
                </c:pt>
                <c:pt idx="18">
                  <c:v>2.9131</c:v>
                </c:pt>
                <c:pt idx="19">
                  <c:v>2.8473999999999999</c:v>
                </c:pt>
                <c:pt idx="20">
                  <c:v>2.7816999999999998</c:v>
                </c:pt>
                <c:pt idx="21">
                  <c:v>2.7160000000000002</c:v>
                </c:pt>
                <c:pt idx="22">
                  <c:v>2.6503000000000001</c:v>
                </c:pt>
                <c:pt idx="23">
                  <c:v>2.5846</c:v>
                </c:pt>
                <c:pt idx="24">
                  <c:v>2.5188999999999999</c:v>
                </c:pt>
                <c:pt idx="25">
                  <c:v>2.4531999999999998</c:v>
                </c:pt>
                <c:pt idx="26">
                  <c:v>2.3874</c:v>
                </c:pt>
                <c:pt idx="27">
                  <c:v>2.3216999999999999</c:v>
                </c:pt>
                <c:pt idx="28">
                  <c:v>2.2559999999999998</c:v>
                </c:pt>
                <c:pt idx="29">
                  <c:v>2.1903000000000001</c:v>
                </c:pt>
                <c:pt idx="30">
                  <c:v>2.1246</c:v>
                </c:pt>
                <c:pt idx="31">
                  <c:v>2.0589</c:v>
                </c:pt>
                <c:pt idx="32">
                  <c:v>1.9931000000000001</c:v>
                </c:pt>
                <c:pt idx="33">
                  <c:v>1.9274</c:v>
                </c:pt>
                <c:pt idx="34">
                  <c:v>1.8616999999999999</c:v>
                </c:pt>
                <c:pt idx="35">
                  <c:v>1.796</c:v>
                </c:pt>
                <c:pt idx="36">
                  <c:v>1.7302</c:v>
                </c:pt>
                <c:pt idx="37">
                  <c:v>1.6645000000000001</c:v>
                </c:pt>
                <c:pt idx="38">
                  <c:v>1.5988</c:v>
                </c:pt>
                <c:pt idx="39">
                  <c:v>1.5329999999999999</c:v>
                </c:pt>
                <c:pt idx="40">
                  <c:v>1.4673</c:v>
                </c:pt>
                <c:pt idx="41">
                  <c:v>1.4016</c:v>
                </c:pt>
                <c:pt idx="42">
                  <c:v>1.3358000000000001</c:v>
                </c:pt>
                <c:pt idx="43">
                  <c:v>1.2701</c:v>
                </c:pt>
                <c:pt idx="44">
                  <c:v>1.2042999999999999</c:v>
                </c:pt>
                <c:pt idx="45">
                  <c:v>1.1386000000000001</c:v>
                </c:pt>
                <c:pt idx="46">
                  <c:v>1.0728</c:v>
                </c:pt>
                <c:pt idx="47">
                  <c:v>1.0071000000000001</c:v>
                </c:pt>
                <c:pt idx="48">
                  <c:v>0.94130000000000003</c:v>
                </c:pt>
                <c:pt idx="49">
                  <c:v>0.87553000000000003</c:v>
                </c:pt>
                <c:pt idx="50">
                  <c:v>0.80974999999999997</c:v>
                </c:pt>
                <c:pt idx="51">
                  <c:v>0.74397000000000002</c:v>
                </c:pt>
                <c:pt idx="52">
                  <c:v>0.67818000000000001</c:v>
                </c:pt>
                <c:pt idx="53">
                  <c:v>0.61238000000000004</c:v>
                </c:pt>
                <c:pt idx="54">
                  <c:v>0.54657</c:v>
                </c:pt>
                <c:pt idx="55">
                  <c:v>0.48075000000000001</c:v>
                </c:pt>
                <c:pt idx="56">
                  <c:v>0.41492000000000001</c:v>
                </c:pt>
                <c:pt idx="57">
                  <c:v>0.34906999999999999</c:v>
                </c:pt>
                <c:pt idx="58">
                  <c:v>0.28320000000000001</c:v>
                </c:pt>
                <c:pt idx="59">
                  <c:v>0.21731</c:v>
                </c:pt>
                <c:pt idx="60">
                  <c:v>0.15140000000000001</c:v>
                </c:pt>
                <c:pt idx="61">
                  <c:v>0.21751999999999999</c:v>
                </c:pt>
                <c:pt idx="62">
                  <c:v>0.28364</c:v>
                </c:pt>
                <c:pt idx="63">
                  <c:v>0.34975000000000001</c:v>
                </c:pt>
                <c:pt idx="64">
                  <c:v>0.41585</c:v>
                </c:pt>
                <c:pt idx="65">
                  <c:v>0.48194999999999999</c:v>
                </c:pt>
                <c:pt idx="66">
                  <c:v>0.54803999999999997</c:v>
                </c:pt>
                <c:pt idx="67">
                  <c:v>0.61412</c:v>
                </c:pt>
                <c:pt idx="68">
                  <c:v>0.68018999999999996</c:v>
                </c:pt>
                <c:pt idx="69">
                  <c:v>0.74624999999999997</c:v>
                </c:pt>
                <c:pt idx="70">
                  <c:v>0.81230000000000002</c:v>
                </c:pt>
                <c:pt idx="71">
                  <c:v>0.87834000000000001</c:v>
                </c:pt>
                <c:pt idx="72">
                  <c:v>0.94437000000000004</c:v>
                </c:pt>
                <c:pt idx="73">
                  <c:v>1.0104</c:v>
                </c:pt>
                <c:pt idx="74">
                  <c:v>1.0764</c:v>
                </c:pt>
                <c:pt idx="75">
                  <c:v>1.1424000000000001</c:v>
                </c:pt>
                <c:pt idx="76">
                  <c:v>1.2082999999999999</c:v>
                </c:pt>
                <c:pt idx="77">
                  <c:v>1.2743</c:v>
                </c:pt>
                <c:pt idx="78">
                  <c:v>1.3402000000000001</c:v>
                </c:pt>
                <c:pt idx="79">
                  <c:v>1.4060999999999999</c:v>
                </c:pt>
                <c:pt idx="80">
                  <c:v>1.472</c:v>
                </c:pt>
                <c:pt idx="81">
                  <c:v>1.5379</c:v>
                </c:pt>
                <c:pt idx="82">
                  <c:v>1.6036999999999999</c:v>
                </c:pt>
                <c:pt idx="83">
                  <c:v>1.6695</c:v>
                </c:pt>
                <c:pt idx="84">
                  <c:v>1.7353000000000001</c:v>
                </c:pt>
                <c:pt idx="85">
                  <c:v>1.8010999999999999</c:v>
                </c:pt>
                <c:pt idx="86">
                  <c:v>1.8668</c:v>
                </c:pt>
                <c:pt idx="87">
                  <c:v>1.9325000000000001</c:v>
                </c:pt>
                <c:pt idx="88">
                  <c:v>1.9982</c:v>
                </c:pt>
                <c:pt idx="89">
                  <c:v>2.0638000000000001</c:v>
                </c:pt>
                <c:pt idx="90">
                  <c:v>2.1294</c:v>
                </c:pt>
                <c:pt idx="91">
                  <c:v>2.1949999999999998</c:v>
                </c:pt>
                <c:pt idx="92">
                  <c:v>2.2606000000000002</c:v>
                </c:pt>
                <c:pt idx="93">
                  <c:v>2.3262</c:v>
                </c:pt>
                <c:pt idx="94">
                  <c:v>2.3917999999999999</c:v>
                </c:pt>
                <c:pt idx="95">
                  <c:v>2.4573</c:v>
                </c:pt>
                <c:pt idx="96">
                  <c:v>2.5228999999999999</c:v>
                </c:pt>
                <c:pt idx="97">
                  <c:v>2.5884999999999998</c:v>
                </c:pt>
                <c:pt idx="98">
                  <c:v>2.6539999999999999</c:v>
                </c:pt>
                <c:pt idx="99">
                  <c:v>2.7195999999999998</c:v>
                </c:pt>
                <c:pt idx="100">
                  <c:v>2.7850999999999999</c:v>
                </c:pt>
                <c:pt idx="101">
                  <c:v>2.8506999999999998</c:v>
                </c:pt>
                <c:pt idx="102">
                  <c:v>2.9163000000000001</c:v>
                </c:pt>
                <c:pt idx="103">
                  <c:v>2.9817999999999998</c:v>
                </c:pt>
                <c:pt idx="104">
                  <c:v>3.0474000000000001</c:v>
                </c:pt>
                <c:pt idx="105">
                  <c:v>3.113</c:v>
                </c:pt>
                <c:pt idx="106">
                  <c:v>3.1785000000000001</c:v>
                </c:pt>
                <c:pt idx="107">
                  <c:v>3.2441</c:v>
                </c:pt>
                <c:pt idx="108">
                  <c:v>3.3096999999999999</c:v>
                </c:pt>
                <c:pt idx="109">
                  <c:v>3.3752</c:v>
                </c:pt>
                <c:pt idx="110">
                  <c:v>3.4407999999999999</c:v>
                </c:pt>
                <c:pt idx="111">
                  <c:v>4.8028000000000004</c:v>
                </c:pt>
                <c:pt idx="112">
                  <c:v>6.1215999999999999</c:v>
                </c:pt>
                <c:pt idx="113">
                  <c:v>7.4086999999999996</c:v>
                </c:pt>
                <c:pt idx="114">
                  <c:v>8.6766000000000005</c:v>
                </c:pt>
                <c:pt idx="115">
                  <c:v>9.9295000000000009</c:v>
                </c:pt>
                <c:pt idx="116">
                  <c:v>11.167</c:v>
                </c:pt>
                <c:pt idx="117">
                  <c:v>12.39</c:v>
                </c:pt>
                <c:pt idx="118">
                  <c:v>13.601000000000001</c:v>
                </c:pt>
                <c:pt idx="119">
                  <c:v>14.804</c:v>
                </c:pt>
                <c:pt idx="120">
                  <c:v>16.001999999999999</c:v>
                </c:pt>
              </c:numCache>
            </c:numRef>
          </c:xVal>
          <c:yVal>
            <c:numRef>
              <c:f>CosTheta!$E$12:$E$132</c:f>
              <c:numCache>
                <c:formatCode>0.0</c:formatCode>
                <c:ptCount val="121"/>
                <c:pt idx="0">
                  <c:v>-0.91198999999999997</c:v>
                </c:pt>
                <c:pt idx="1">
                  <c:v>-1.0535000000000001</c:v>
                </c:pt>
                <c:pt idx="2">
                  <c:v>-1.0619000000000001</c:v>
                </c:pt>
                <c:pt idx="3">
                  <c:v>-1.0826</c:v>
                </c:pt>
                <c:pt idx="4">
                  <c:v>-1.1203000000000001</c:v>
                </c:pt>
                <c:pt idx="5">
                  <c:v>-1.1845000000000001</c:v>
                </c:pt>
                <c:pt idx="6">
                  <c:v>-1.2912999999999999</c:v>
                </c:pt>
                <c:pt idx="7">
                  <c:v>-1.4638</c:v>
                </c:pt>
                <c:pt idx="8">
                  <c:v>-1.7486999999999999</c:v>
                </c:pt>
                <c:pt idx="9">
                  <c:v>-2.2816000000000001</c:v>
                </c:pt>
                <c:pt idx="10">
                  <c:v>-3.573</c:v>
                </c:pt>
                <c:pt idx="11">
                  <c:v>-3.673</c:v>
                </c:pt>
                <c:pt idx="12">
                  <c:v>-3.7782</c:v>
                </c:pt>
                <c:pt idx="13">
                  <c:v>-3.8889999999999998</c:v>
                </c:pt>
                <c:pt idx="14">
                  <c:v>-4.0057</c:v>
                </c:pt>
                <c:pt idx="15">
                  <c:v>-4.1288</c:v>
                </c:pt>
                <c:pt idx="16">
                  <c:v>-4.2587000000000002</c:v>
                </c:pt>
                <c:pt idx="17">
                  <c:v>-4.3959999999999999</c:v>
                </c:pt>
                <c:pt idx="18">
                  <c:v>-4.5412999999999997</c:v>
                </c:pt>
                <c:pt idx="19">
                  <c:v>-4.6951999999999998</c:v>
                </c:pt>
                <c:pt idx="20">
                  <c:v>-4.8583999999999996</c:v>
                </c:pt>
                <c:pt idx="21">
                  <c:v>-5.0316000000000001</c:v>
                </c:pt>
                <c:pt idx="22">
                  <c:v>-5.2157</c:v>
                </c:pt>
                <c:pt idx="23">
                  <c:v>-5.4116999999999997</c:v>
                </c:pt>
                <c:pt idx="24">
                  <c:v>-5.6205999999999996</c:v>
                </c:pt>
                <c:pt idx="25">
                  <c:v>-5.8436000000000003</c:v>
                </c:pt>
                <c:pt idx="26">
                  <c:v>-6.0822000000000003</c:v>
                </c:pt>
                <c:pt idx="27">
                  <c:v>-6.3376999999999999</c:v>
                </c:pt>
                <c:pt idx="28">
                  <c:v>-6.6119000000000003</c:v>
                </c:pt>
                <c:pt idx="29">
                  <c:v>-6.9067999999999996</c:v>
                </c:pt>
                <c:pt idx="30">
                  <c:v>-7.2244999999999999</c:v>
                </c:pt>
                <c:pt idx="31">
                  <c:v>-7.5675999999999997</c:v>
                </c:pt>
                <c:pt idx="32">
                  <c:v>-7.9387999999999996</c:v>
                </c:pt>
                <c:pt idx="33">
                  <c:v>-8.3414999999999999</c:v>
                </c:pt>
                <c:pt idx="34">
                  <c:v>-8.7795000000000005</c:v>
                </c:pt>
                <c:pt idx="35">
                  <c:v>-9.2571999999999992</c:v>
                </c:pt>
                <c:pt idx="36">
                  <c:v>-9.7797999999999998</c:v>
                </c:pt>
                <c:pt idx="37">
                  <c:v>-10.353</c:v>
                </c:pt>
                <c:pt idx="38">
                  <c:v>-10.984</c:v>
                </c:pt>
                <c:pt idx="39">
                  <c:v>-11.682</c:v>
                </c:pt>
                <c:pt idx="40">
                  <c:v>-12.456</c:v>
                </c:pt>
                <c:pt idx="41">
                  <c:v>-13.319000000000001</c:v>
                </c:pt>
                <c:pt idx="42">
                  <c:v>-14.284000000000001</c:v>
                </c:pt>
                <c:pt idx="43">
                  <c:v>-15.37</c:v>
                </c:pt>
                <c:pt idx="44">
                  <c:v>-16.600000000000001</c:v>
                </c:pt>
                <c:pt idx="45">
                  <c:v>-17.998999999999999</c:v>
                </c:pt>
                <c:pt idx="46">
                  <c:v>-19.603999999999999</c:v>
                </c:pt>
                <c:pt idx="47">
                  <c:v>-21.457999999999998</c:v>
                </c:pt>
                <c:pt idx="48">
                  <c:v>-23.617999999999999</c:v>
                </c:pt>
                <c:pt idx="49">
                  <c:v>-26.161000000000001</c:v>
                </c:pt>
                <c:pt idx="50">
                  <c:v>-29.187000000000001</c:v>
                </c:pt>
                <c:pt idx="51">
                  <c:v>-32.835000000000001</c:v>
                </c:pt>
                <c:pt idx="52">
                  <c:v>-37.299999999999997</c:v>
                </c:pt>
                <c:pt idx="53">
                  <c:v>-42.865000000000002</c:v>
                </c:pt>
                <c:pt idx="54">
                  <c:v>-49.953000000000003</c:v>
                </c:pt>
                <c:pt idx="55">
                  <c:v>-59.225999999999999</c:v>
                </c:pt>
                <c:pt idx="56">
                  <c:v>-71.781999999999996</c:v>
                </c:pt>
                <c:pt idx="57">
                  <c:v>-89.56</c:v>
                </c:pt>
                <c:pt idx="58">
                  <c:v>-116.35</c:v>
                </c:pt>
                <c:pt idx="59">
                  <c:v>-160.61000000000001</c:v>
                </c:pt>
                <c:pt idx="60">
                  <c:v>-245.71</c:v>
                </c:pt>
                <c:pt idx="61">
                  <c:v>-146.37</c:v>
                </c:pt>
                <c:pt idx="62">
                  <c:v>-94.015000000000001</c:v>
                </c:pt>
                <c:pt idx="63">
                  <c:v>-62.081000000000003</c:v>
                </c:pt>
                <c:pt idx="64">
                  <c:v>-40.884</c:v>
                </c:pt>
                <c:pt idx="65">
                  <c:v>-26.047000000000001</c:v>
                </c:pt>
                <c:pt idx="66">
                  <c:v>-15.297000000000001</c:v>
                </c:pt>
                <c:pt idx="67">
                  <c:v>-7.3354999999999997</c:v>
                </c:pt>
                <c:pt idx="68">
                  <c:v>-1.3642000000000001</c:v>
                </c:pt>
                <c:pt idx="69">
                  <c:v>3.1356000000000002</c:v>
                </c:pt>
                <c:pt idx="70">
                  <c:v>6.5167999999999999</c:v>
                </c:pt>
                <c:pt idx="71">
                  <c:v>9.0292999999999992</c:v>
                </c:pt>
                <c:pt idx="72">
                  <c:v>10.855</c:v>
                </c:pt>
                <c:pt idx="73">
                  <c:v>12.132999999999999</c:v>
                </c:pt>
                <c:pt idx="74">
                  <c:v>12.967000000000001</c:v>
                </c:pt>
                <c:pt idx="75">
                  <c:v>13.442</c:v>
                </c:pt>
                <c:pt idx="76">
                  <c:v>13.625999999999999</c:v>
                </c:pt>
                <c:pt idx="77">
                  <c:v>13.574</c:v>
                </c:pt>
                <c:pt idx="78">
                  <c:v>13.333</c:v>
                </c:pt>
                <c:pt idx="79">
                  <c:v>12.945</c:v>
                </c:pt>
                <c:pt idx="80">
                  <c:v>12.443</c:v>
                </c:pt>
                <c:pt idx="81">
                  <c:v>11.859</c:v>
                </c:pt>
                <c:pt idx="82">
                  <c:v>11.222</c:v>
                </c:pt>
                <c:pt idx="83">
                  <c:v>10.555999999999999</c:v>
                </c:pt>
                <c:pt idx="84">
                  <c:v>9.8856999999999999</c:v>
                </c:pt>
                <c:pt idx="85">
                  <c:v>9.2332999999999998</c:v>
                </c:pt>
                <c:pt idx="86">
                  <c:v>8.6196000000000002</c:v>
                </c:pt>
                <c:pt idx="87">
                  <c:v>8.0578000000000003</c:v>
                </c:pt>
                <c:pt idx="88">
                  <c:v>7.5479000000000003</c:v>
                </c:pt>
                <c:pt idx="89">
                  <c:v>7.0846999999999998</c:v>
                </c:pt>
                <c:pt idx="90">
                  <c:v>6.6626000000000003</c:v>
                </c:pt>
                <c:pt idx="91">
                  <c:v>6.2766000000000002</c:v>
                </c:pt>
                <c:pt idx="92">
                  <c:v>5.9222000000000001</c:v>
                </c:pt>
                <c:pt idx="93">
                  <c:v>5.5957999999999997</c:v>
                </c:pt>
                <c:pt idx="94">
                  <c:v>5.2941000000000003</c:v>
                </c:pt>
                <c:pt idx="95">
                  <c:v>5.0143000000000004</c:v>
                </c:pt>
                <c:pt idx="96">
                  <c:v>4.7542</c:v>
                </c:pt>
                <c:pt idx="97">
                  <c:v>4.5115999999999996</c:v>
                </c:pt>
                <c:pt idx="98">
                  <c:v>4.2847999999999997</c:v>
                </c:pt>
                <c:pt idx="99">
                  <c:v>4.0724</c:v>
                </c:pt>
                <c:pt idx="100">
                  <c:v>3.8730000000000002</c:v>
                </c:pt>
                <c:pt idx="101">
                  <c:v>3.6856</c:v>
                </c:pt>
                <c:pt idx="102">
                  <c:v>3.5093000000000001</c:v>
                </c:pt>
                <c:pt idx="103">
                  <c:v>3.3431999999999999</c:v>
                </c:pt>
                <c:pt idx="104">
                  <c:v>3.1863999999999999</c:v>
                </c:pt>
                <c:pt idx="105">
                  <c:v>3.0384000000000002</c:v>
                </c:pt>
                <c:pt idx="106">
                  <c:v>2.8984999999999999</c:v>
                </c:pt>
                <c:pt idx="107">
                  <c:v>2.7662</c:v>
                </c:pt>
                <c:pt idx="108">
                  <c:v>2.6408999999999998</c:v>
                </c:pt>
                <c:pt idx="109">
                  <c:v>2.5221</c:v>
                </c:pt>
                <c:pt idx="110">
                  <c:v>2.4094000000000002</c:v>
                </c:pt>
                <c:pt idx="111">
                  <c:v>0.92088000000000003</c:v>
                </c:pt>
                <c:pt idx="112">
                  <c:v>0.22142999999999999</c:v>
                </c:pt>
                <c:pt idx="113">
                  <c:v>-0.15776000000000001</c:v>
                </c:pt>
                <c:pt idx="114">
                  <c:v>-0.38711000000000001</c:v>
                </c:pt>
                <c:pt idx="115">
                  <c:v>-0.54169</c:v>
                </c:pt>
                <c:pt idx="116">
                  <c:v>-0.65561000000000003</c:v>
                </c:pt>
                <c:pt idx="117">
                  <c:v>-0.74343000000000004</c:v>
                </c:pt>
                <c:pt idx="118">
                  <c:v>-0.81289</c:v>
                </c:pt>
                <c:pt idx="119">
                  <c:v>-0.86802000000000001</c:v>
                </c:pt>
                <c:pt idx="120">
                  <c:v>-0.91198999999999997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B9C-41EF-9017-4586E1828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1263096"/>
        <c:axId val="511262704"/>
      </c:scatterChart>
      <c:valAx>
        <c:axId val="511263096"/>
        <c:scaling>
          <c:orientation val="minMax"/>
          <c:max val="1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 i="1" dirty="0"/>
                  <a:t>B</a:t>
                </a:r>
                <a:r>
                  <a:rPr lang="en-GB" dirty="0"/>
                  <a:t>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11262704"/>
        <c:crosses val="autoZero"/>
        <c:crossBetween val="midCat"/>
      </c:valAx>
      <c:valAx>
        <c:axId val="511262704"/>
        <c:scaling>
          <c:orientation val="minMax"/>
          <c:max val="60"/>
          <c:min val="-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i="1" dirty="0"/>
                  <a:t>b</a:t>
                </a:r>
                <a:r>
                  <a:rPr lang="en-GB" baseline="-25000" dirty="0"/>
                  <a:t>5</a:t>
                </a:r>
                <a:r>
                  <a:rPr lang="en-GB" dirty="0"/>
                  <a:t> - Units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11263096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6.0348973117676091E-2"/>
          <c:y val="0.83129262935723514"/>
          <c:w val="0.86587472442697289"/>
          <c:h val="9.7606512265542997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128" y="2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09/01/2018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379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128" y="6456379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8" y="1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9588"/>
            <a:ext cx="4532313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7"/>
            <a:ext cx="7898130" cy="305895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3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8" y="6456613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49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DE7F-2A2F-45D2-8407-49A59CB8A9C3}" type="datetime1">
              <a:rPr lang="en-US" smtClean="0"/>
              <a:t>1/9/2018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Gerade Verbindung 29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DE7F-2A2F-45D2-8407-49A59CB8A9C3}" type="datetime1">
              <a:rPr lang="en-US" smtClean="0"/>
              <a:t>1/9/2018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633599/files/thesis-2003-022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621384"/>
            <a:ext cx="12192000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Compact magnet design </a:t>
            </a:r>
            <a:r>
              <a:rPr lang="en-GB" sz="3200" dirty="0" smtClean="0"/>
              <a:t>&amp; </a:t>
            </a:r>
            <a:r>
              <a:rPr lang="en-GB" sz="3200" dirty="0"/>
              <a:t>field quality </a:t>
            </a:r>
            <a:r>
              <a:rPr lang="en-GB" sz="3200" dirty="0" smtClean="0"/>
              <a:t>versus injection energy</a:t>
            </a:r>
          </a:p>
          <a:p>
            <a:pPr algn="ctr"/>
            <a:endParaRPr lang="en-US" sz="2100" b="1" dirty="0"/>
          </a:p>
          <a:p>
            <a:pPr algn="ctr"/>
            <a:r>
              <a:rPr lang="en-US" sz="3200" dirty="0"/>
              <a:t>Daniel Schoerling</a:t>
            </a:r>
          </a:p>
          <a:p>
            <a:pPr algn="ctr"/>
            <a:endParaRPr lang="en-US" sz="2100" b="1" dirty="0"/>
          </a:p>
          <a:p>
            <a:pPr algn="ctr"/>
            <a:r>
              <a:rPr lang="en-US" sz="2100" b="1" dirty="0"/>
              <a:t>On behalf of </a:t>
            </a:r>
            <a:r>
              <a:rPr lang="en-US" sz="2100" b="1" dirty="0" err="1" smtClean="0"/>
              <a:t>EuroCirCol</a:t>
            </a:r>
            <a:r>
              <a:rPr lang="en-US" sz="2100" b="1" dirty="0" smtClean="0"/>
              <a:t> WP5 and the FCC-</a:t>
            </a:r>
            <a:r>
              <a:rPr lang="en-US" sz="2100" b="1" dirty="0" err="1" smtClean="0"/>
              <a:t>hh</a:t>
            </a:r>
            <a:r>
              <a:rPr lang="en-US" sz="2100" b="1" dirty="0" smtClean="0"/>
              <a:t> Magnet Development Program</a:t>
            </a:r>
          </a:p>
          <a:p>
            <a:pPr algn="ctr"/>
            <a:r>
              <a:rPr lang="en-US" sz="2100" b="1" dirty="0" smtClean="0"/>
              <a:t>9</a:t>
            </a:r>
            <a:r>
              <a:rPr lang="en-US" sz="2100" b="1" baseline="30000" dirty="0" smtClean="0"/>
              <a:t>th</a:t>
            </a:r>
            <a:r>
              <a:rPr lang="en-US" sz="2100" b="1" dirty="0" smtClean="0"/>
              <a:t> </a:t>
            </a:r>
            <a:r>
              <a:rPr lang="en-US" sz="2100" b="1" dirty="0" smtClean="0"/>
              <a:t>of </a:t>
            </a:r>
            <a:r>
              <a:rPr lang="en-US" sz="2100" b="1" dirty="0" smtClean="0"/>
              <a:t>January 2018</a:t>
            </a:r>
            <a:endParaRPr lang="en-US" sz="2100" b="1" dirty="0"/>
          </a:p>
          <a:p>
            <a:pPr algn="ctr"/>
            <a:endParaRPr lang="en-US" sz="2100" b="1" dirty="0"/>
          </a:p>
          <a:p>
            <a:pPr algn="ctr"/>
            <a:endParaRPr lang="en-US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87" y="677420"/>
            <a:ext cx="2585541" cy="12423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6214" y="773328"/>
            <a:ext cx="2920598" cy="1221432"/>
          </a:xfrm>
          <a:prstGeom prst="rect">
            <a:avLst/>
          </a:prstGeom>
        </p:spPr>
      </p:pic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915" y="520257"/>
            <a:ext cx="1745112" cy="17275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7696" y="5164762"/>
            <a:ext cx="4812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en-US" sz="11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D.Arbelaez</a:t>
            </a:r>
            <a:r>
              <a:rPr lang="en-US" sz="1100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B.Auchmann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H.Bajas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M.Bajko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A.Ballarino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E.Barzi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G.Bellomo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 Benedikt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S.Izquierdo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Bermudez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B.Bordini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L.Bottura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L.Brower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M.Buzio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B.Caiffi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S.Caspi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M.Dhalle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M.Durante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G. de Rijk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P.Fabbricatore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S.Farinon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P.Ferracin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P.Gao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S.Gourlay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M.Juchno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V.Kashikhin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F.Lackner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C.Lorin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M.Marchevsky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V.Marinozzi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T.Martinez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J.Munilla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I.Novitski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T.Ogitsu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R.Ortwein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J.Perez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C.Petrone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S.Prestemon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M.Prioli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J.M.Rifflet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E.Rochepault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S.Russenschuck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T.Salmi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F.Savary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D.Schoerling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M.Segreti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C.Senatore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M.Sorbi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A.Stenvall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E.Todesco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F.Toral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A.P.Verweij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S.Wessel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F.Wolf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A.V.Zlobin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endParaRPr lang="en-GB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4674" y="5472539"/>
            <a:ext cx="473032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1.CERN, 1211 Geneva, Switzerland; 2.INFN, 20133 Milano, Italy; 3.Twente University, 7500 </a:t>
            </a:r>
            <a:r>
              <a:rPr lang="en-GB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Twente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Netherlands; 4.CEA, 91400 </a:t>
            </a:r>
            <a:r>
              <a:rPr lang="en-GB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Saclay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France; </a:t>
            </a:r>
            <a:r>
              <a:rPr lang="en-GB" sz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5.INFN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16146 Genova, Italy; 6.CIEMAT, 28040 Madrid, Spain; 7.KEK, 305-0801 Tsukuba, Japan; 8.Tampere University, 33100 Tampere, Finland; </a:t>
            </a:r>
            <a:r>
              <a:rPr lang="en-GB" sz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9.University 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Geneva, 1211 Geneva, Switzerland; 10.FNAL, Batavia IL 60510, USA; 11.LBNL, Berkeley, CA 94720, USA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3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 smtClean="0"/>
              <a:t>Field quality versus injection energy for HE-LHC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82133" y="1906959"/>
                <a:ext cx="8860971" cy="6697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sub>
                          </m:sSub>
                        </m:num>
                        <m:den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1.5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GB" i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133" y="1906959"/>
                <a:ext cx="8860971" cy="6697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0" y="1037257"/>
            <a:ext cx="115489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follow the LHC criteria for field error naming conventions (EDMS 90250), results are given for aperture 2.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Each harmonic is written as [1]: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122917" y="3146570"/>
                <a:ext cx="11125200" cy="2824579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800" dirty="0"/>
                  <a:t> denote random numbers with a Gaussian distribution cut at 1.5 and 3s, respectively.</a:t>
                </a:r>
              </a:p>
              <a:p>
                <a:r>
                  <a:rPr lang="en-US" sz="1800" i="1" dirty="0" smtClean="0"/>
                  <a:t>g</a:t>
                </a:r>
                <a:r>
                  <a:rPr lang="en-US" sz="1800" dirty="0"/>
                  <a:t>, </a:t>
                </a:r>
                <a:r>
                  <a:rPr lang="en-US" sz="1800" i="1" dirty="0"/>
                  <a:t>p</a:t>
                </a:r>
                <a:r>
                  <a:rPr lang="en-US" sz="1800" dirty="0"/>
                  <a:t> and </a:t>
                </a:r>
                <a:r>
                  <a:rPr lang="en-US" sz="1800" i="1" dirty="0"/>
                  <a:t>t</a:t>
                </a:r>
                <a:r>
                  <a:rPr lang="en-US" sz="1800" dirty="0"/>
                  <a:t> refer to geometric, persistent, and ramp induced (here only saturation is considered) </a:t>
                </a:r>
                <a:r>
                  <a:rPr lang="en-US" sz="1800" dirty="0" smtClean="0"/>
                  <a:t>errors</a:t>
                </a:r>
              </a:p>
              <a:p>
                <a:r>
                  <a:rPr lang="en-US" sz="1800" dirty="0"/>
                  <a:t>Each type of error is then classified as:</a:t>
                </a:r>
              </a:p>
              <a:p>
                <a:pPr lvl="1"/>
                <a:r>
                  <a:rPr lang="en-US" sz="1800" dirty="0"/>
                  <a:t>S: systematic per production line U </a:t>
                </a:r>
              </a:p>
              <a:p>
                <a:pPr lvl="1"/>
                <a:r>
                  <a:rPr lang="en-US" sz="1800" dirty="0"/>
                  <a:t>R: purely random</a:t>
                </a:r>
              </a:p>
              <a:p>
                <a:pPr lvl="1"/>
                <a:r>
                  <a:rPr lang="en-US" sz="1800" dirty="0"/>
                  <a:t>U: </a:t>
                </a:r>
                <a:r>
                  <a:rPr lang="en-US" sz="1800" dirty="0" smtClean="0"/>
                  <a:t>Uncertainty, errors linked to the production line U. For a uniform production </a:t>
                </a:r>
                <a:r>
                  <a:rPr lang="en-US" sz="1800" dirty="0" smtClean="0">
                    <a:sym typeface="Wingdings" panose="05000000000000000000" pitchFamily="2" charset="2"/>
                  </a:rPr>
                  <a:t> U = R</a:t>
                </a:r>
                <a:r>
                  <a:rPr lang="en-US" sz="1800" dirty="0">
                    <a:sym typeface="Wingdings" panose="05000000000000000000" pitchFamily="2" charset="2"/>
                  </a:rPr>
                  <a:t> (assumed in HL-LHC and at this stage for HE-LHC/FCC-</a:t>
                </a:r>
                <a:r>
                  <a:rPr lang="en-US" sz="1800" dirty="0" err="1">
                    <a:sym typeface="Wingdings" panose="05000000000000000000" pitchFamily="2" charset="2"/>
                  </a:rPr>
                  <a:t>hh</a:t>
                </a:r>
                <a:r>
                  <a:rPr lang="en-US" sz="1800" dirty="0">
                    <a:sym typeface="Wingdings" panose="05000000000000000000" pitchFamily="2" charset="2"/>
                  </a:rPr>
                  <a:t>)</a:t>
                </a:r>
                <a:endParaRPr lang="en-GB" sz="1800" dirty="0"/>
              </a:p>
              <a:p>
                <a:pPr marL="36576" indent="0"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17" y="3146570"/>
                <a:ext cx="11125200" cy="2824579"/>
              </a:xfrm>
              <a:prstGeom prst="rect">
                <a:avLst/>
              </a:prstGeom>
              <a:blipFill>
                <a:blip r:embed="rId4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982133" y="6329341"/>
            <a:ext cx="98656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en-US" sz="1000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[1]  S</a:t>
            </a:r>
            <a:r>
              <a:rPr lang="en-US" sz="10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Fartoukh</a:t>
            </a:r>
            <a:r>
              <a:rPr lang="en-US" sz="10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 and O. Br</a:t>
            </a:r>
            <a:r>
              <a:rPr lang="en-GB" sz="1000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üning</a:t>
            </a:r>
            <a:r>
              <a:rPr lang="en-GB" sz="10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, “Field Quality Specification for the LHC Main Dipole Magnets”, </a:t>
            </a:r>
            <a:r>
              <a:rPr lang="en-US" sz="10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LHC Project Report 501.</a:t>
            </a:r>
            <a:endParaRPr lang="en-GB" sz="1000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09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uiExpand="1" build="p"/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48690"/>
            <a:ext cx="12192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Systematic field errors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g</a:t>
            </a:r>
            <a:r>
              <a:rPr lang="en-US" dirty="0" smtClean="0"/>
              <a:t> : Geometric and saturation can be accurately calculated </a:t>
            </a:r>
            <a:r>
              <a:rPr lang="en-US" dirty="0"/>
              <a:t>using for example </a:t>
            </a:r>
            <a:r>
              <a:rPr lang="en-US" dirty="0" smtClean="0"/>
              <a:t>ROXIE (~10</a:t>
            </a:r>
            <a:r>
              <a:rPr lang="en-US" baseline="30000" dirty="0" smtClean="0"/>
              <a:t>-6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p</a:t>
            </a:r>
            <a:r>
              <a:rPr lang="en-US" dirty="0" smtClean="0"/>
              <a:t> : Persistent </a:t>
            </a:r>
            <a:r>
              <a:rPr lang="en-GB" dirty="0" smtClean="0"/>
              <a:t>current induced multipoles. Calculation is performed using a semi-analytical </a:t>
            </a:r>
            <a:r>
              <a:rPr lang="en-GB" dirty="0"/>
              <a:t>hysteresis model for the </a:t>
            </a:r>
            <a:r>
              <a:rPr lang="en-GB" dirty="0" smtClean="0"/>
              <a:t>superconductor, which is implemented </a:t>
            </a:r>
            <a:r>
              <a:rPr lang="en-GB" dirty="0"/>
              <a:t>in ROXIE [</a:t>
            </a:r>
            <a:r>
              <a:rPr lang="en-GB" dirty="0" smtClean="0"/>
              <a:t>1]; successfully verified for LHC magnets and HL-LHC magnets (for Nb</a:t>
            </a:r>
            <a:r>
              <a:rPr lang="en-GB" baseline="-25000" dirty="0" smtClean="0"/>
              <a:t>3</a:t>
            </a:r>
            <a:r>
              <a:rPr lang="en-GB" dirty="0" smtClean="0"/>
              <a:t>Sn with empirical reduction </a:t>
            </a:r>
            <a:r>
              <a:rPr lang="en-GB" dirty="0"/>
              <a:t>of strand magnetization at low field due to flux </a:t>
            </a:r>
            <a:r>
              <a:rPr lang="en-GB" dirty="0" smtClean="0"/>
              <a:t>jumps [2]). The amplitude of the field error depends 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Strand magnetization (</a:t>
            </a:r>
            <a:r>
              <a:rPr lang="en-GB" i="1" dirty="0" err="1" smtClean="0"/>
              <a:t>D</a:t>
            </a:r>
            <a:r>
              <a:rPr lang="en-GB" baseline="-25000" dirty="0" err="1" smtClean="0"/>
              <a:t>eff</a:t>
            </a:r>
            <a:r>
              <a:rPr lang="en-GB" baseline="-25000" dirty="0" smtClean="0"/>
              <a:t> </a:t>
            </a:r>
            <a:r>
              <a:rPr lang="en-GB" dirty="0" smtClean="0"/>
              <a:t>= 50 </a:t>
            </a:r>
            <a:r>
              <a:rPr lang="en-GB" dirty="0" smtClean="0">
                <a:sym typeface="Symbol" panose="05050102010706020507" pitchFamily="18" charset="2"/>
              </a:rPr>
              <a:t>m</a:t>
            </a:r>
            <a:r>
              <a:rPr lang="en-GB" dirty="0" smtClean="0"/>
              <a:t>, </a:t>
            </a:r>
            <a:r>
              <a:rPr lang="en-GB" i="1" dirty="0" err="1" smtClean="0"/>
              <a:t>J</a:t>
            </a:r>
            <a:r>
              <a:rPr lang="en-GB" baseline="-25000" dirty="0" err="1" smtClean="0"/>
              <a:t>c</a:t>
            </a:r>
            <a:r>
              <a:rPr lang="en-GB" baseline="-25000" dirty="0" smtClean="0"/>
              <a:t> </a:t>
            </a:r>
            <a:r>
              <a:rPr lang="en-GB" dirty="0" smtClean="0"/>
              <a:t>(1.9 K, 16 T)= 2300 A/mm</a:t>
            </a:r>
            <a:r>
              <a:rPr lang="en-GB" baseline="30000" dirty="0" smtClean="0"/>
              <a:t>2</a:t>
            </a:r>
            <a:r>
              <a:rPr lang="en-GB" dirty="0" smtClean="0"/>
              <a:t>, and Cu-</a:t>
            </a:r>
            <a:r>
              <a:rPr lang="en-GB" dirty="0" err="1" smtClean="0"/>
              <a:t>NonCu</a:t>
            </a:r>
            <a:r>
              <a:rPr lang="en-GB" dirty="0" smtClean="0"/>
              <a:t>) </a:t>
            </a:r>
            <a:r>
              <a:rPr lang="el-GR" dirty="0">
                <a:sym typeface="Symbol" panose="05050102010706020507" pitchFamily="18" charset="2"/>
              </a:rPr>
              <a:t> </a:t>
            </a:r>
            <a:r>
              <a:rPr lang="en-GB" dirty="0" smtClean="0">
                <a:sym typeface="Symbol" panose="05050102010706020507" pitchFamily="18" charset="2"/>
              </a:rPr>
              <a:t>worst </a:t>
            </a:r>
            <a:r>
              <a:rPr lang="en-GB" dirty="0">
                <a:sym typeface="Symbol" panose="05050102010706020507" pitchFamily="18" charset="2"/>
              </a:rPr>
              <a:t>case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Coil geometry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Hysteresis, for nominal cycle on reset current (</a:t>
            </a:r>
            <a:r>
              <a:rPr lang="en-US" i="1" dirty="0" smtClean="0"/>
              <a:t>I</a:t>
            </a:r>
            <a:r>
              <a:rPr lang="en-US" dirty="0" smtClean="0"/>
              <a:t> = 100 A)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t</a:t>
            </a:r>
            <a:r>
              <a:rPr lang="en-GB" dirty="0" smtClean="0"/>
              <a:t> : transient effects, neglected as ramp rates are relatively small and a high-resistive core in the cable is foreseen</a:t>
            </a:r>
          </a:p>
          <a:p>
            <a:endParaRPr lang="en-GB" dirty="0" smtClean="0"/>
          </a:p>
          <a:p>
            <a:r>
              <a:rPr lang="en-GB" b="1" dirty="0" smtClean="0"/>
              <a:t>Random and uncertainty field errors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Geometric errors, </a:t>
            </a:r>
            <a:r>
              <a:rPr lang="en-GB" dirty="0"/>
              <a:t>average displacement of zero and a </a:t>
            </a:r>
            <a:r>
              <a:rPr lang="en-GB" dirty="0" smtClean="0"/>
              <a:t>RMS </a:t>
            </a:r>
            <a:r>
              <a:rPr lang="en-GB" dirty="0"/>
              <a:t>of </a:t>
            </a:r>
            <a:r>
              <a:rPr lang="en-GB" i="1" dirty="0"/>
              <a:t>d</a:t>
            </a:r>
            <a:r>
              <a:rPr lang="en-GB" dirty="0"/>
              <a:t>/√</a:t>
            </a:r>
            <a:r>
              <a:rPr lang="en-GB" dirty="0" smtClean="0"/>
              <a:t>3 (</a:t>
            </a:r>
            <a:r>
              <a:rPr lang="en-GB" i="1" dirty="0" smtClean="0"/>
              <a:t>d </a:t>
            </a:r>
            <a:r>
              <a:rPr lang="en-GB" dirty="0" smtClean="0"/>
              <a:t>= 0.05 mm):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Radial </a:t>
            </a:r>
            <a:r>
              <a:rPr lang="en-GB" dirty="0"/>
              <a:t>displacement. </a:t>
            </a:r>
            <a:r>
              <a:rPr lang="en-GB" i="1" dirty="0" err="1" smtClean="0"/>
              <a:t>r</a:t>
            </a:r>
            <a:r>
              <a:rPr lang="en-GB" baseline="-25000" dirty="0" err="1" smtClean="0"/>
              <a:t>min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i="1" dirty="0"/>
              <a:t>r</a:t>
            </a:r>
            <a:r>
              <a:rPr lang="en-GB" dirty="0"/>
              <a:t> – </a:t>
            </a:r>
            <a:r>
              <a:rPr lang="en-GB" i="1" dirty="0"/>
              <a:t>d </a:t>
            </a:r>
            <a:r>
              <a:rPr lang="en-GB" dirty="0"/>
              <a:t>and </a:t>
            </a:r>
            <a:r>
              <a:rPr lang="en-GB" i="1" dirty="0" err="1"/>
              <a:t>r</a:t>
            </a:r>
            <a:r>
              <a:rPr lang="en-GB" baseline="-25000" dirty="0" err="1"/>
              <a:t>max</a:t>
            </a:r>
            <a:r>
              <a:rPr lang="en-GB" dirty="0"/>
              <a:t> = </a:t>
            </a:r>
            <a:r>
              <a:rPr lang="en-GB" i="1" dirty="0"/>
              <a:t>r </a:t>
            </a:r>
            <a:r>
              <a:rPr lang="en-GB" dirty="0"/>
              <a:t>+ </a:t>
            </a:r>
            <a:r>
              <a:rPr lang="en-GB" i="1" dirty="0"/>
              <a:t>d</a:t>
            </a:r>
            <a:r>
              <a:rPr lang="en-GB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Angular </a:t>
            </a:r>
            <a:r>
              <a:rPr lang="en-GB" dirty="0"/>
              <a:t>displacement. </a:t>
            </a:r>
            <a:r>
              <a:rPr lang="el-GR" dirty="0"/>
              <a:t>Δφ = </a:t>
            </a:r>
            <a:r>
              <a:rPr lang="en-GB" i="1" dirty="0"/>
              <a:t>d </a:t>
            </a:r>
            <a:r>
              <a:rPr lang="en-GB" dirty="0"/>
              <a:t>/ (</a:t>
            </a:r>
            <a:r>
              <a:rPr lang="en-GB" i="1" dirty="0"/>
              <a:t>r</a:t>
            </a:r>
            <a:r>
              <a:rPr lang="en-GB" dirty="0"/>
              <a:t> + </a:t>
            </a:r>
            <a:r>
              <a:rPr lang="en-GB" i="1" dirty="0" err="1"/>
              <a:t>w</a:t>
            </a:r>
            <a:r>
              <a:rPr lang="en-GB" baseline="-25000" dirty="0" err="1"/>
              <a:t>cable</a:t>
            </a:r>
            <a:r>
              <a:rPr lang="en-GB" dirty="0"/>
              <a:t>/2). </a:t>
            </a:r>
            <a:r>
              <a:rPr lang="el-GR" i="1" dirty="0"/>
              <a:t>φ</a:t>
            </a:r>
            <a:r>
              <a:rPr lang="en-GB" baseline="-25000" dirty="0"/>
              <a:t>min</a:t>
            </a:r>
            <a:r>
              <a:rPr lang="en-GB" dirty="0"/>
              <a:t>= </a:t>
            </a:r>
            <a:r>
              <a:rPr lang="el-GR" i="1" dirty="0"/>
              <a:t>φ</a:t>
            </a:r>
            <a:r>
              <a:rPr lang="el-GR" dirty="0"/>
              <a:t> – Δ</a:t>
            </a:r>
            <a:r>
              <a:rPr lang="el-GR" i="1" dirty="0"/>
              <a:t>φ</a:t>
            </a:r>
            <a:r>
              <a:rPr lang="el-GR" dirty="0"/>
              <a:t> </a:t>
            </a:r>
            <a:r>
              <a:rPr lang="en-GB" dirty="0"/>
              <a:t>and</a:t>
            </a:r>
            <a:r>
              <a:rPr lang="en-GB" i="1" dirty="0"/>
              <a:t> </a:t>
            </a:r>
            <a:r>
              <a:rPr lang="el-GR" i="1" dirty="0"/>
              <a:t>φ</a:t>
            </a:r>
            <a:r>
              <a:rPr lang="en-GB" baseline="-25000" dirty="0"/>
              <a:t>max</a:t>
            </a:r>
            <a:r>
              <a:rPr lang="en-GB" dirty="0"/>
              <a:t>= </a:t>
            </a:r>
            <a:r>
              <a:rPr lang="el-GR" i="1" dirty="0"/>
              <a:t>φ </a:t>
            </a:r>
            <a:r>
              <a:rPr lang="el-GR" dirty="0"/>
              <a:t>+ Δ</a:t>
            </a:r>
            <a:r>
              <a:rPr lang="el-GR" i="1" dirty="0"/>
              <a:t>φ</a:t>
            </a:r>
            <a:r>
              <a:rPr lang="el-GR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Coil </a:t>
            </a:r>
            <a:r>
              <a:rPr lang="en-GB" dirty="0"/>
              <a:t>block rotation. </a:t>
            </a:r>
            <a:r>
              <a:rPr lang="el-GR" dirty="0"/>
              <a:t>Δ</a:t>
            </a:r>
            <a:r>
              <a:rPr lang="el-GR" i="1" dirty="0"/>
              <a:t>α</a:t>
            </a:r>
            <a:r>
              <a:rPr lang="el-GR" dirty="0"/>
              <a:t> = 2</a:t>
            </a:r>
            <a:r>
              <a:rPr lang="en-GB" i="1" dirty="0"/>
              <a:t>d</a:t>
            </a:r>
            <a:r>
              <a:rPr lang="en-GB" dirty="0"/>
              <a:t> / </a:t>
            </a:r>
            <a:r>
              <a:rPr lang="en-GB" i="1" dirty="0" err="1"/>
              <a:t>w</a:t>
            </a:r>
            <a:r>
              <a:rPr lang="en-GB" baseline="-25000" dirty="0" err="1"/>
              <a:t>cable</a:t>
            </a:r>
            <a:r>
              <a:rPr lang="en-GB" dirty="0"/>
              <a:t>. </a:t>
            </a:r>
            <a:r>
              <a:rPr lang="el-GR" i="1" dirty="0"/>
              <a:t>α</a:t>
            </a:r>
            <a:r>
              <a:rPr lang="en-GB" baseline="-25000" dirty="0"/>
              <a:t>min</a:t>
            </a:r>
            <a:r>
              <a:rPr lang="en-GB" dirty="0"/>
              <a:t>= </a:t>
            </a:r>
            <a:r>
              <a:rPr lang="el-GR" i="1" dirty="0"/>
              <a:t>α</a:t>
            </a:r>
            <a:r>
              <a:rPr lang="el-GR" dirty="0"/>
              <a:t> – Δ</a:t>
            </a:r>
            <a:r>
              <a:rPr lang="el-GR" i="1" dirty="0"/>
              <a:t>α</a:t>
            </a:r>
            <a:r>
              <a:rPr lang="el-GR" dirty="0"/>
              <a:t> </a:t>
            </a:r>
            <a:r>
              <a:rPr lang="en-GB" dirty="0"/>
              <a:t>and </a:t>
            </a:r>
            <a:r>
              <a:rPr lang="el-GR" i="1" dirty="0"/>
              <a:t>α</a:t>
            </a:r>
            <a:r>
              <a:rPr lang="en-GB" baseline="-25000" dirty="0"/>
              <a:t>max</a:t>
            </a:r>
            <a:r>
              <a:rPr lang="en-GB" dirty="0"/>
              <a:t>= </a:t>
            </a:r>
            <a:r>
              <a:rPr lang="el-GR" i="1" dirty="0"/>
              <a:t>α</a:t>
            </a:r>
            <a:r>
              <a:rPr lang="el-GR" dirty="0"/>
              <a:t> + Δ</a:t>
            </a:r>
            <a:r>
              <a:rPr lang="el-GR" i="1" dirty="0"/>
              <a:t>α</a:t>
            </a:r>
            <a:r>
              <a:rPr lang="el-GR" dirty="0" smtClean="0"/>
              <a:t>.</a:t>
            </a:r>
            <a:endParaRPr lang="en-GB" dirty="0" smtClean="0"/>
          </a:p>
          <a:p>
            <a:pPr lvl="1"/>
            <a:r>
              <a:rPr lang="el-GR" dirty="0" smtClean="0">
                <a:sym typeface="Symbol" panose="05050102010706020507" pitchFamily="18" charset="2"/>
              </a:rPr>
              <a:t></a:t>
            </a:r>
            <a:r>
              <a:rPr lang="en-GB" dirty="0" smtClean="0">
                <a:sym typeface="Symbol" panose="05050102010706020507" pitchFamily="18" charset="2"/>
              </a:rPr>
              <a:t>Odd (allowed) multipoles are doubled (good agreement to measurements)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Persistent current: </a:t>
            </a:r>
            <a:r>
              <a:rPr lang="en-GB" i="1" dirty="0" err="1"/>
              <a:t>J</a:t>
            </a:r>
            <a:r>
              <a:rPr lang="en-GB" baseline="-25000" dirty="0" err="1"/>
              <a:t>c</a:t>
            </a:r>
            <a:r>
              <a:rPr lang="en-GB" dirty="0"/>
              <a:t> ± </a:t>
            </a:r>
            <a:r>
              <a:rPr lang="en-GB" dirty="0" smtClean="0"/>
              <a:t>10% </a:t>
            </a:r>
            <a:r>
              <a:rPr lang="en-GB" dirty="0"/>
              <a:t>with respect to the nominal performance (entire coil)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1566" r="8561" b="5274"/>
          <a:stretch/>
        </p:blipFill>
        <p:spPr>
          <a:xfrm>
            <a:off x="9019080" y="3929204"/>
            <a:ext cx="2831906" cy="21547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 smtClean="0"/>
              <a:t>Calculation method &amp; assumptions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721260" y="6263677"/>
            <a:ext cx="84680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NimbusRomNo9L-Regu"/>
              </a:rPr>
              <a:t>[1] C. </a:t>
            </a:r>
            <a:r>
              <a:rPr lang="en-GB" sz="1000" dirty="0" err="1">
                <a:solidFill>
                  <a:schemeClr val="bg1"/>
                </a:solidFill>
                <a:latin typeface="NimbusRomNo9L-Regu"/>
              </a:rPr>
              <a:t>Vollinger</a:t>
            </a:r>
            <a:r>
              <a:rPr lang="en-GB" sz="1000" dirty="0">
                <a:solidFill>
                  <a:schemeClr val="bg1"/>
                </a:solidFill>
                <a:latin typeface="NimbusRomNo9L-Regu"/>
              </a:rPr>
              <a:t>, Superconductor magnetization modelling for the numerical calculation of field errors in accelerator magnets. PhD thesis, 2002, </a:t>
            </a:r>
            <a:r>
              <a:rPr lang="en-GB" sz="1000" dirty="0">
                <a:solidFill>
                  <a:schemeClr val="bg1"/>
                </a:solidFill>
                <a:latin typeface="NimbusRomNo9L-Regu"/>
                <a:hlinkClick r:id="rId3"/>
              </a:rPr>
              <a:t>https://</a:t>
            </a:r>
            <a:r>
              <a:rPr lang="en-GB" sz="1000" dirty="0" smtClean="0">
                <a:solidFill>
                  <a:schemeClr val="bg1"/>
                </a:solidFill>
                <a:latin typeface="NimbusRomNo9L-Regu"/>
                <a:hlinkClick r:id="rId3"/>
              </a:rPr>
              <a:t>cds.cern.ch/record/633599/files/thesis-2003-022.pdf</a:t>
            </a:r>
            <a:r>
              <a:rPr lang="en-GB" sz="1000" dirty="0" smtClean="0">
                <a:solidFill>
                  <a:schemeClr val="bg1"/>
                </a:solidFill>
                <a:latin typeface="NimbusRomNo9L-Regu"/>
              </a:rPr>
              <a:t> </a:t>
            </a:r>
          </a:p>
          <a:p>
            <a:r>
              <a:rPr lang="en-GB" sz="1000" dirty="0">
                <a:solidFill>
                  <a:schemeClr val="bg1"/>
                </a:solidFill>
                <a:latin typeface="NimbusRomNo9L-Regu"/>
              </a:rPr>
              <a:t>[2] S. Izquierdo </a:t>
            </a:r>
            <a:r>
              <a:rPr lang="en-GB" sz="1000" dirty="0" smtClean="0">
                <a:solidFill>
                  <a:schemeClr val="bg1"/>
                </a:solidFill>
                <a:latin typeface="NimbusRomNo9L-Regu"/>
              </a:rPr>
              <a:t>Bermudez et al., </a:t>
            </a:r>
            <a:r>
              <a:rPr lang="en-GB" sz="1000" dirty="0">
                <a:solidFill>
                  <a:schemeClr val="bg1"/>
                </a:solidFill>
                <a:latin typeface="NimbusRomNo9L-Regu"/>
              </a:rPr>
              <a:t>Persistent Current Magnetization effects in High-Field Superconducting Accelerator magnets, IEEE </a:t>
            </a:r>
            <a:r>
              <a:rPr lang="en-GB" sz="1000" dirty="0" smtClean="0">
                <a:solidFill>
                  <a:schemeClr val="bg1"/>
                </a:solidFill>
                <a:latin typeface="NimbusRomNo9L-Regu"/>
              </a:rPr>
              <a:t>2016.</a:t>
            </a:r>
            <a:endParaRPr lang="en-GB" sz="1000" dirty="0">
              <a:solidFill>
                <a:schemeClr val="bg1"/>
              </a:solidFill>
              <a:latin typeface="NimbusRomNo9L-Regu"/>
            </a:endParaRPr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5353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 smtClean="0"/>
              <a:t>Field quality table for 450 GeV (SPS injection)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872252" y="6355836"/>
            <a:ext cx="20633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  <a:latin typeface="NimbusRomNo9L-Regu"/>
              </a:rPr>
              <a:t>Courtesy S</a:t>
            </a:r>
            <a:r>
              <a:rPr lang="en-GB" sz="1000" dirty="0">
                <a:solidFill>
                  <a:schemeClr val="bg1"/>
                </a:solidFill>
                <a:latin typeface="NimbusRomNo9L-Regu"/>
              </a:rPr>
              <a:t>. Izquierdo Bermudez </a:t>
            </a:r>
            <a:endParaRPr lang="en-GB" sz="1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697363"/>
              </p:ext>
            </p:extLst>
          </p:nvPr>
        </p:nvGraphicFramePr>
        <p:xfrm>
          <a:off x="625071" y="972000"/>
          <a:ext cx="5337854" cy="50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Worksheet" r:id="rId3" imgW="6486591" imgH="6124575" progId="Excel.Sheet.12">
                  <p:embed/>
                </p:oleObj>
              </mc:Choice>
              <mc:Fallback>
                <p:oleObj name="Worksheet" r:id="rId3" imgW="6486591" imgH="6124575" progId="Excel.Sheet.12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5071" y="972000"/>
                        <a:ext cx="5337854" cy="50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622707" y="1612582"/>
            <a:ext cx="5340217" cy="156688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009164" y="873430"/>
            <a:ext cx="27414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Systematic:</a:t>
            </a:r>
          </a:p>
          <a:p>
            <a:r>
              <a:rPr lang="en-US" sz="1000" dirty="0" smtClean="0"/>
              <a:t>Injection = Geometric + Persistent</a:t>
            </a:r>
          </a:p>
          <a:p>
            <a:r>
              <a:rPr lang="en-US" sz="1000" dirty="0" smtClean="0"/>
              <a:t>High Field/Collision = Geometric + Saturation</a:t>
            </a:r>
            <a:endParaRPr lang="en-GB" sz="1000" dirty="0"/>
          </a:p>
        </p:txBody>
      </p:sp>
      <p:graphicFrame>
        <p:nvGraphicFramePr>
          <p:cNvPr id="15" name="Char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5905"/>
              </p:ext>
            </p:extLst>
          </p:nvPr>
        </p:nvGraphicFramePr>
        <p:xfrm>
          <a:off x="6444107" y="1352504"/>
          <a:ext cx="5747893" cy="2613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V="1">
            <a:off x="7938123" y="2600087"/>
            <a:ext cx="923765" cy="302028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20473538">
            <a:off x="7891719" y="2627991"/>
            <a:ext cx="1766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Beam acceleration </a:t>
            </a:r>
            <a:endParaRPr lang="en-GB" sz="1000" dirty="0">
              <a:solidFill>
                <a:schemeClr val="accent1">
                  <a:lumMod val="10000"/>
                </a:schemeClr>
              </a:solidFill>
            </a:endParaRPr>
          </a:p>
        </p:txBody>
      </p:sp>
      <p:graphicFrame>
        <p:nvGraphicFramePr>
          <p:cNvPr id="16" name="Char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356695"/>
              </p:ext>
            </p:extLst>
          </p:nvPr>
        </p:nvGraphicFramePr>
        <p:xfrm>
          <a:off x="6517007" y="3596533"/>
          <a:ext cx="5674993" cy="2785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TextBox 4"/>
          <p:cNvSpPr txBox="1"/>
          <p:nvPr/>
        </p:nvSpPr>
        <p:spPr>
          <a:xfrm flipH="1">
            <a:off x="10502784" y="5914289"/>
            <a:ext cx="149066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Cos-theta, </a:t>
            </a:r>
            <a:r>
              <a:rPr lang="en-US" sz="1000" i="1" dirty="0" err="1" smtClean="0">
                <a:solidFill>
                  <a:schemeClr val="accent1">
                    <a:lumMod val="10000"/>
                  </a:schemeClr>
                </a:solidFill>
              </a:rPr>
              <a:t>D</a:t>
            </a:r>
            <a:r>
              <a:rPr lang="en-US" sz="1000" baseline="-25000" dirty="0" err="1" smtClean="0">
                <a:solidFill>
                  <a:schemeClr val="accent1">
                    <a:lumMod val="10000"/>
                  </a:schemeClr>
                </a:solidFill>
              </a:rPr>
              <a:t>eff</a:t>
            </a:r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 = 50 </a:t>
            </a:r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  <a:sym typeface="Symbol" panose="05050102010706020507" pitchFamily="18" charset="2"/>
              </a:rPr>
              <a:t>m</a:t>
            </a:r>
            <a:endParaRPr lang="en-GB" sz="10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751626" y="4342122"/>
            <a:ext cx="902618" cy="68003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56760">
            <a:off x="7656618" y="4167705"/>
            <a:ext cx="1766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Beam acceleration </a:t>
            </a:r>
            <a:endParaRPr lang="en-GB" sz="1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2707" y="1937584"/>
            <a:ext cx="5340217" cy="143629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85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 smtClean="0"/>
              <a:t>HE-LHC Field </a:t>
            </a:r>
            <a:r>
              <a:rPr lang="en-GB" sz="4000" dirty="0" smtClean="0"/>
              <a:t>quality table for 900 </a:t>
            </a:r>
            <a:r>
              <a:rPr lang="en-GB" sz="4000" dirty="0"/>
              <a:t>GeV (</a:t>
            </a:r>
            <a:r>
              <a:rPr lang="en-GB" sz="4000" dirty="0" err="1"/>
              <a:t>sclSPS</a:t>
            </a:r>
            <a:r>
              <a:rPr lang="en-GB" sz="4000" dirty="0"/>
              <a:t> injection</a:t>
            </a:r>
            <a:r>
              <a:rPr lang="en-GB" sz="4000" dirty="0" smtClean="0"/>
              <a:t>)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872252" y="6355836"/>
            <a:ext cx="20633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  <a:latin typeface="NimbusRomNo9L-Regu"/>
              </a:rPr>
              <a:t>Courtesy S</a:t>
            </a:r>
            <a:r>
              <a:rPr lang="en-GB" sz="1000" dirty="0">
                <a:solidFill>
                  <a:schemeClr val="bg1"/>
                </a:solidFill>
                <a:latin typeface="NimbusRomNo9L-Regu"/>
              </a:rPr>
              <a:t>. Izquierdo Bermudez </a:t>
            </a:r>
            <a:endParaRPr lang="en-GB" sz="1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2130268"/>
              </p:ext>
            </p:extLst>
          </p:nvPr>
        </p:nvGraphicFramePr>
        <p:xfrm>
          <a:off x="3427073" y="972000"/>
          <a:ext cx="5337854" cy="50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Worksheet" r:id="rId3" imgW="6486591" imgH="6124575" progId="Excel.Sheet.12">
                  <p:embed/>
                </p:oleObj>
              </mc:Choice>
              <mc:Fallback>
                <p:oleObj name="Worksheet" r:id="rId3" imgW="6486591" imgH="6124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7073" y="972000"/>
                        <a:ext cx="5337854" cy="50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556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 smtClean="0"/>
              <a:t>HE-LHC Field </a:t>
            </a:r>
            <a:r>
              <a:rPr lang="en-GB" sz="4000" dirty="0" smtClean="0"/>
              <a:t>quality table for 1300 GeV (</a:t>
            </a:r>
            <a:r>
              <a:rPr lang="en-GB" sz="4000" dirty="0" err="1" smtClean="0"/>
              <a:t>scSPS</a:t>
            </a:r>
            <a:r>
              <a:rPr lang="en-GB" sz="4000" dirty="0" smtClean="0"/>
              <a:t> injection)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872252" y="6355836"/>
            <a:ext cx="20633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  <a:latin typeface="NimbusRomNo9L-Regu"/>
              </a:rPr>
              <a:t>Courtesy S</a:t>
            </a:r>
            <a:r>
              <a:rPr lang="en-GB" sz="1000" dirty="0">
                <a:solidFill>
                  <a:schemeClr val="bg1"/>
                </a:solidFill>
                <a:latin typeface="NimbusRomNo9L-Regu"/>
              </a:rPr>
              <a:t>. Izquierdo Bermudez </a:t>
            </a:r>
            <a:endParaRPr lang="en-GB" sz="1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124690"/>
              </p:ext>
            </p:extLst>
          </p:nvPr>
        </p:nvGraphicFramePr>
        <p:xfrm>
          <a:off x="3427073" y="972000"/>
          <a:ext cx="5337854" cy="50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2" name="Worksheet" r:id="rId3" imgW="6486591" imgH="6124575" progId="Excel.Sheet.12">
                  <p:embed/>
                </p:oleObj>
              </mc:Choice>
              <mc:Fallback>
                <p:oleObj name="Worksheet" r:id="rId3" imgW="6486591" imgH="6124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7073" y="972000"/>
                        <a:ext cx="5337854" cy="50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463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 smtClean="0"/>
              <a:t>FCC Field </a:t>
            </a:r>
            <a:r>
              <a:rPr lang="en-GB" sz="4000" dirty="0" smtClean="0"/>
              <a:t>quality table for 1300 GeV (</a:t>
            </a:r>
            <a:r>
              <a:rPr lang="en-GB" sz="4000" dirty="0" err="1" smtClean="0"/>
              <a:t>scSPS</a:t>
            </a:r>
            <a:r>
              <a:rPr lang="en-GB" sz="4000" dirty="0" smtClean="0"/>
              <a:t> injection)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872252" y="6355836"/>
            <a:ext cx="20633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  <a:latin typeface="NimbusRomNo9L-Regu"/>
              </a:rPr>
              <a:t>Courtesy S</a:t>
            </a:r>
            <a:r>
              <a:rPr lang="en-GB" sz="1000" dirty="0">
                <a:solidFill>
                  <a:schemeClr val="bg1"/>
                </a:solidFill>
                <a:latin typeface="NimbusRomNo9L-Regu"/>
              </a:rPr>
              <a:t>. Izquierdo Bermudez </a:t>
            </a:r>
            <a:endParaRPr lang="en-GB" sz="1000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7570779"/>
              </p:ext>
            </p:extLst>
          </p:nvPr>
        </p:nvGraphicFramePr>
        <p:xfrm>
          <a:off x="3683970" y="1092955"/>
          <a:ext cx="5302149" cy="4667244"/>
        </p:xfrm>
        <a:graphic>
          <a:graphicData uri="http://schemas.openxmlformats.org/drawingml/2006/table">
            <a:tbl>
              <a:tblPr/>
              <a:tblGrid>
                <a:gridCol w="466123">
                  <a:extLst>
                    <a:ext uri="{9D8B030D-6E8A-4147-A177-3AD203B41FA5}">
                      <a16:colId xmlns:a16="http://schemas.microsoft.com/office/drawing/2014/main" val="1423683601"/>
                    </a:ext>
                  </a:extLst>
                </a:gridCol>
                <a:gridCol w="575371">
                  <a:extLst>
                    <a:ext uri="{9D8B030D-6E8A-4147-A177-3AD203B41FA5}">
                      <a16:colId xmlns:a16="http://schemas.microsoft.com/office/drawing/2014/main" val="1270751233"/>
                    </a:ext>
                  </a:extLst>
                </a:gridCol>
                <a:gridCol w="575371">
                  <a:extLst>
                    <a:ext uri="{9D8B030D-6E8A-4147-A177-3AD203B41FA5}">
                      <a16:colId xmlns:a16="http://schemas.microsoft.com/office/drawing/2014/main" val="2012752448"/>
                    </a:ext>
                  </a:extLst>
                </a:gridCol>
                <a:gridCol w="560804">
                  <a:extLst>
                    <a:ext uri="{9D8B030D-6E8A-4147-A177-3AD203B41FA5}">
                      <a16:colId xmlns:a16="http://schemas.microsoft.com/office/drawing/2014/main" val="2796059073"/>
                    </a:ext>
                  </a:extLst>
                </a:gridCol>
                <a:gridCol w="495256">
                  <a:extLst>
                    <a:ext uri="{9D8B030D-6E8A-4147-A177-3AD203B41FA5}">
                      <a16:colId xmlns:a16="http://schemas.microsoft.com/office/drawing/2014/main" val="604665191"/>
                    </a:ext>
                  </a:extLst>
                </a:gridCol>
                <a:gridCol w="560804">
                  <a:extLst>
                    <a:ext uri="{9D8B030D-6E8A-4147-A177-3AD203B41FA5}">
                      <a16:colId xmlns:a16="http://schemas.microsoft.com/office/drawing/2014/main" val="4063640088"/>
                    </a:ext>
                  </a:extLst>
                </a:gridCol>
                <a:gridCol w="480689">
                  <a:extLst>
                    <a:ext uri="{9D8B030D-6E8A-4147-A177-3AD203B41FA5}">
                      <a16:colId xmlns:a16="http://schemas.microsoft.com/office/drawing/2014/main" val="2191763944"/>
                    </a:ext>
                  </a:extLst>
                </a:gridCol>
                <a:gridCol w="560804">
                  <a:extLst>
                    <a:ext uri="{9D8B030D-6E8A-4147-A177-3AD203B41FA5}">
                      <a16:colId xmlns:a16="http://schemas.microsoft.com/office/drawing/2014/main" val="644304361"/>
                    </a:ext>
                  </a:extLst>
                </a:gridCol>
                <a:gridCol w="466123">
                  <a:extLst>
                    <a:ext uri="{9D8B030D-6E8A-4147-A177-3AD203B41FA5}">
                      <a16:colId xmlns:a16="http://schemas.microsoft.com/office/drawing/2014/main" val="453657894"/>
                    </a:ext>
                  </a:extLst>
                </a:gridCol>
                <a:gridCol w="560804">
                  <a:extLst>
                    <a:ext uri="{9D8B030D-6E8A-4147-A177-3AD203B41FA5}">
                      <a16:colId xmlns:a16="http://schemas.microsoft.com/office/drawing/2014/main" val="2605766140"/>
                    </a:ext>
                  </a:extLst>
                </a:gridCol>
              </a:tblGrid>
              <a:tr h="15993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FCC Dipole field quality version 2 - 3 Oct 2017- R</a:t>
                      </a:r>
                      <a:r>
                        <a:rPr lang="en-GB" sz="8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ref</a:t>
                      </a:r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=16.7 mm. 1.3 TeV Injection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3712488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Uncertainty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Random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793384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99071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-2.230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-44.610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-2.230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-46.840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450027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-18.140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222.990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204.850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-1.140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1.351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1.351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005257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-0.930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-1.030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0.449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0.449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0.449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0.449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168864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-0.690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-0.340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-40.190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-40.880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-1.030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0.541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0.541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565056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744100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1.610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4.260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5.870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302117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226129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-14.160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-12.850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879142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0.027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0.027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999757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0.960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-0.210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018728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44546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-0.170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-0.190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956088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2140646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0.004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436516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Skew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457108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1.040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1.040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719205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0.678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0.678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0.678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0.678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48079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782890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0.317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0.317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0.317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0.317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02284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933397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693267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638595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229804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281577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653405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385871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41119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031732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02251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36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 smtClean="0"/>
              <a:t>FCC Field </a:t>
            </a:r>
            <a:r>
              <a:rPr lang="en-GB" sz="4000" dirty="0" smtClean="0"/>
              <a:t>quality table for </a:t>
            </a:r>
            <a:r>
              <a:rPr lang="en-GB" sz="4000" dirty="0" smtClean="0"/>
              <a:t>3300 </a:t>
            </a:r>
            <a:r>
              <a:rPr lang="en-GB" sz="4000" dirty="0" smtClean="0"/>
              <a:t>GeV </a:t>
            </a:r>
            <a:r>
              <a:rPr lang="en-GB" sz="4000" dirty="0" smtClean="0"/>
              <a:t>(LHC </a:t>
            </a:r>
            <a:r>
              <a:rPr lang="en-GB" sz="4000" dirty="0" smtClean="0"/>
              <a:t>injection)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872252" y="6355836"/>
            <a:ext cx="20633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  <a:latin typeface="NimbusRomNo9L-Regu"/>
              </a:rPr>
              <a:t>Courtesy S</a:t>
            </a:r>
            <a:r>
              <a:rPr lang="en-GB" sz="1000" dirty="0">
                <a:solidFill>
                  <a:schemeClr val="bg1"/>
                </a:solidFill>
                <a:latin typeface="NimbusRomNo9L-Regu"/>
              </a:rPr>
              <a:t>. Izquierdo Bermudez </a:t>
            </a:r>
            <a:endParaRPr lang="en-GB" sz="1000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587044"/>
              </p:ext>
            </p:extLst>
          </p:nvPr>
        </p:nvGraphicFramePr>
        <p:xfrm>
          <a:off x="3802782" y="1181187"/>
          <a:ext cx="5273071" cy="4667244"/>
        </p:xfrm>
        <a:graphic>
          <a:graphicData uri="http://schemas.openxmlformats.org/drawingml/2006/table">
            <a:tbl>
              <a:tblPr/>
              <a:tblGrid>
                <a:gridCol w="430306">
                  <a:extLst>
                    <a:ext uri="{9D8B030D-6E8A-4147-A177-3AD203B41FA5}">
                      <a16:colId xmlns:a16="http://schemas.microsoft.com/office/drawing/2014/main" val="1800572088"/>
                    </a:ext>
                  </a:extLst>
                </a:gridCol>
                <a:gridCol w="576172">
                  <a:extLst>
                    <a:ext uri="{9D8B030D-6E8A-4147-A177-3AD203B41FA5}">
                      <a16:colId xmlns:a16="http://schemas.microsoft.com/office/drawing/2014/main" val="2161602557"/>
                    </a:ext>
                  </a:extLst>
                </a:gridCol>
                <a:gridCol w="576172">
                  <a:extLst>
                    <a:ext uri="{9D8B030D-6E8A-4147-A177-3AD203B41FA5}">
                      <a16:colId xmlns:a16="http://schemas.microsoft.com/office/drawing/2014/main" val="3673840371"/>
                    </a:ext>
                  </a:extLst>
                </a:gridCol>
                <a:gridCol w="561586">
                  <a:extLst>
                    <a:ext uri="{9D8B030D-6E8A-4147-A177-3AD203B41FA5}">
                      <a16:colId xmlns:a16="http://schemas.microsoft.com/office/drawing/2014/main" val="1189853973"/>
                    </a:ext>
                  </a:extLst>
                </a:gridCol>
                <a:gridCol w="481359">
                  <a:extLst>
                    <a:ext uri="{9D8B030D-6E8A-4147-A177-3AD203B41FA5}">
                      <a16:colId xmlns:a16="http://schemas.microsoft.com/office/drawing/2014/main" val="4081696635"/>
                    </a:ext>
                  </a:extLst>
                </a:gridCol>
                <a:gridCol w="561586">
                  <a:extLst>
                    <a:ext uri="{9D8B030D-6E8A-4147-A177-3AD203B41FA5}">
                      <a16:colId xmlns:a16="http://schemas.microsoft.com/office/drawing/2014/main" val="1882752298"/>
                    </a:ext>
                  </a:extLst>
                </a:gridCol>
                <a:gridCol w="481359">
                  <a:extLst>
                    <a:ext uri="{9D8B030D-6E8A-4147-A177-3AD203B41FA5}">
                      <a16:colId xmlns:a16="http://schemas.microsoft.com/office/drawing/2014/main" val="4057454187"/>
                    </a:ext>
                  </a:extLst>
                </a:gridCol>
                <a:gridCol w="561586">
                  <a:extLst>
                    <a:ext uri="{9D8B030D-6E8A-4147-A177-3AD203B41FA5}">
                      <a16:colId xmlns:a16="http://schemas.microsoft.com/office/drawing/2014/main" val="2425664121"/>
                    </a:ext>
                  </a:extLst>
                </a:gridCol>
                <a:gridCol w="481359">
                  <a:extLst>
                    <a:ext uri="{9D8B030D-6E8A-4147-A177-3AD203B41FA5}">
                      <a16:colId xmlns:a16="http://schemas.microsoft.com/office/drawing/2014/main" val="3589683036"/>
                    </a:ext>
                  </a:extLst>
                </a:gridCol>
                <a:gridCol w="561586">
                  <a:extLst>
                    <a:ext uri="{9D8B030D-6E8A-4147-A177-3AD203B41FA5}">
                      <a16:colId xmlns:a16="http://schemas.microsoft.com/office/drawing/2014/main" val="3933506383"/>
                    </a:ext>
                  </a:extLst>
                </a:gridCol>
              </a:tblGrid>
              <a:tr h="15993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FCC Dipole field quality version 2 - 3 Oct 2017- R</a:t>
                      </a:r>
                      <a:r>
                        <a:rPr lang="en-GB" sz="8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ref</a:t>
                      </a:r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=16.7 mm. 3.3 TeV Injection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030297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Uncertainty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Random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252868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341619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-2.230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-44.610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-2.230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-46.840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667992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-18.140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-38.560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-56.700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-1.140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1.351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1.351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62742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-0.930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-1.030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0.449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0.449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0.449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0.449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621532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-0.690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-0.340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13.660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12.970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-1.030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0.541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0.541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429172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118922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1.610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-1.920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-0.310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0.250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0.250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27818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817078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3.970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5.280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1.430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618909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0.027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0.027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51516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0.960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0.860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600931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591396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-0.170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-0.190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28481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801378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0.004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771490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Skew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855292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1.040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1.040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1.040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593772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0.678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0.678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0.678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0.678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092319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983229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0.317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0.317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0.317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0.317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465182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67528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890560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1604605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0.041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32559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64567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041985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082616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0.005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90233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334951"/>
                  </a:ext>
                </a:extLst>
              </a:tr>
              <a:tr h="1453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7270" marR="7270" marT="72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7270" marR="7270" marT="727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807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57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 smtClean="0"/>
              <a:t>FCC Field </a:t>
            </a:r>
            <a:r>
              <a:rPr lang="en-GB" sz="4000" dirty="0" smtClean="0"/>
              <a:t>quality table for </a:t>
            </a:r>
            <a:r>
              <a:rPr lang="en-GB" sz="4000" dirty="0" smtClean="0"/>
              <a:t>different filament size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7359121" y="4889716"/>
            <a:ext cx="20633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>
                <a:solidFill>
                  <a:schemeClr val="accent6"/>
                </a:solidFill>
                <a:latin typeface="NimbusRomNo9L-Regu"/>
              </a:rPr>
              <a:t>Courtesy S</a:t>
            </a:r>
            <a:r>
              <a:rPr lang="en-GB" sz="1000" dirty="0">
                <a:solidFill>
                  <a:schemeClr val="accent6"/>
                </a:solidFill>
                <a:latin typeface="NimbusRomNo9L-Regu"/>
              </a:rPr>
              <a:t>. Izquierdo Bermudez </a:t>
            </a:r>
            <a:endParaRPr lang="en-GB" sz="1000" dirty="0"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54830"/>
          <a:stretch/>
        </p:blipFill>
        <p:spPr>
          <a:xfrm>
            <a:off x="7453143" y="1963423"/>
            <a:ext cx="1875342" cy="2987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55410"/>
          <a:stretch/>
        </p:blipFill>
        <p:spPr>
          <a:xfrm>
            <a:off x="9396838" y="1963423"/>
            <a:ext cx="1851279" cy="29872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4485" y="1211179"/>
            <a:ext cx="6713620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Field </a:t>
            </a:r>
            <a:r>
              <a:rPr lang="en-US" dirty="0"/>
              <a:t>quality studies including artificial pinning as required for minimizing heat load from magnetization will be initiated and the reset current will be optimized. The random part (</a:t>
            </a:r>
            <a:r>
              <a:rPr lang="en-US" dirty="0">
                <a:sym typeface="Symbol" panose="05050102010706020507" pitchFamily="18" charset="2"/>
              </a:rPr>
              <a:t>10% for </a:t>
            </a:r>
            <a:r>
              <a:rPr lang="en-US" i="1" dirty="0" err="1">
                <a:sym typeface="Symbol" panose="05050102010706020507" pitchFamily="18" charset="2"/>
              </a:rPr>
              <a:t>J</a:t>
            </a:r>
            <a:r>
              <a:rPr lang="en-US" baseline="-25000" dirty="0" err="1">
                <a:sym typeface="Symbol" panose="05050102010706020507" pitchFamily="18" charset="2"/>
              </a:rPr>
              <a:t>c</a:t>
            </a:r>
            <a:r>
              <a:rPr lang="en-US" dirty="0"/>
              <a:t>) will be reviewed based on HL-LHC experience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i="1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 could be reduced to ~20 units for an inter-beam distance of 250 mm or asymmetric coils could be used to compensate </a:t>
            </a:r>
            <a:r>
              <a:rPr lang="en-US" i="1" dirty="0"/>
              <a:t>b</a:t>
            </a:r>
            <a:r>
              <a:rPr lang="en-US" baseline="-25000" dirty="0"/>
              <a:t>2</a:t>
            </a:r>
            <a:r>
              <a:rPr lang="en-US" dirty="0" smtClean="0"/>
              <a:t> at collision energy (complex coil design)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Measuring </a:t>
            </a:r>
            <a:r>
              <a:rPr lang="en-US" dirty="0"/>
              <a:t>each dipole magnet and having separate circuits for </a:t>
            </a:r>
            <a:r>
              <a:rPr lang="en-US" i="1" dirty="0"/>
              <a:t>b</a:t>
            </a:r>
            <a:r>
              <a:rPr lang="en-US" baseline="-25000" dirty="0"/>
              <a:t>3 </a:t>
            </a:r>
            <a:r>
              <a:rPr lang="en-US" dirty="0"/>
              <a:t>spool pieces could allow for correcting the random </a:t>
            </a:r>
            <a:r>
              <a:rPr lang="en-US" dirty="0" smtClean="0"/>
              <a:t>part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5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37719</TotalTime>
  <Words>1405</Words>
  <Application>Microsoft Office PowerPoint</Application>
  <PresentationFormat>Widescreen</PresentationFormat>
  <Paragraphs>684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Cambria Math</vt:lpstr>
      <vt:lpstr>NimbusRomNo9L-Regu</vt:lpstr>
      <vt:lpstr>Symbol</vt:lpstr>
      <vt:lpstr>Times New Roman</vt:lpstr>
      <vt:lpstr>Wingdings</vt:lpstr>
      <vt:lpstr>CERN(4-3)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847</cp:revision>
  <cp:lastPrinted>2017-12-04T12:27:12Z</cp:lastPrinted>
  <dcterms:created xsi:type="dcterms:W3CDTF">2012-11-30T11:04:26Z</dcterms:created>
  <dcterms:modified xsi:type="dcterms:W3CDTF">2018-01-09T07:50:09Z</dcterms:modified>
</cp:coreProperties>
</file>