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7"/>
  </p:notesMasterIdLst>
  <p:handoutMasterIdLst>
    <p:handoutMasterId r:id="rId8"/>
  </p:handoutMasterIdLst>
  <p:sldIdLst>
    <p:sldId id="256" r:id="rId3"/>
    <p:sldId id="349" r:id="rId4"/>
    <p:sldId id="350" r:id="rId5"/>
    <p:sldId id="351" r:id="rId6"/>
  </p:sldIdLst>
  <p:sldSz cx="9144000" cy="6858000" type="screen4x3"/>
  <p:notesSz cx="7099300" cy="102346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448"/>
    <a:srgbClr val="6AAF23"/>
    <a:srgbClr val="BFBFBF"/>
    <a:srgbClr val="089EF1"/>
    <a:srgbClr val="F36C00"/>
    <a:srgbClr val="0099FF"/>
    <a:srgbClr val="CC3399"/>
    <a:srgbClr val="337D00"/>
    <a:srgbClr val="C8C8C8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8359" autoAdjust="0"/>
  </p:normalViewPr>
  <p:slideViewPr>
    <p:cSldViewPr>
      <p:cViewPr varScale="1">
        <p:scale>
          <a:sx n="113" d="100"/>
          <a:sy n="113" d="100"/>
        </p:scale>
        <p:origin x="-1548" y="-96"/>
      </p:cViewPr>
      <p:guideLst>
        <p:guide orient="horz" pos="799"/>
        <p:guide orient="horz" pos="890"/>
        <p:guide pos="295"/>
      </p:guideLst>
    </p:cSldViewPr>
  </p:slideViewPr>
  <p:outlineViewPr>
    <p:cViewPr>
      <p:scale>
        <a:sx n="33" d="100"/>
        <a:sy n="33" d="100"/>
      </p:scale>
      <p:origin x="0" y="109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934" y="-108"/>
      </p:cViewPr>
      <p:guideLst>
        <p:guide orient="horz" pos="3414"/>
        <p:guide orient="horz" pos="5839"/>
        <p:guide orient="horz" pos="3037"/>
        <p:guide orient="horz" pos="612"/>
        <p:guide pos="3730"/>
        <p:guide pos="7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0725" y="1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721584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0725" y="9721584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907B67-0E4A-4BE3-B2AE-93BEA7F71D4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799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0725" y="1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30" tIns="47165" rIns="94330" bIns="47165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9930" y="4860792"/>
            <a:ext cx="5679440" cy="4605901"/>
          </a:xfrm>
          <a:prstGeom prst="rect">
            <a:avLst/>
          </a:prstGeom>
        </p:spPr>
        <p:txBody>
          <a:bodyPr vert="horz" lIns="94330" tIns="47165" rIns="94330" bIns="47165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1584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0725" y="9721584"/>
            <a:ext cx="3076917" cy="511406"/>
          </a:xfrm>
          <a:prstGeom prst="rect">
            <a:avLst/>
          </a:prstGeom>
        </p:spPr>
        <p:txBody>
          <a:bodyPr vert="horz" lIns="94330" tIns="47165" rIns="94330" bIns="4716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B91009-A86B-48A7-9DC3-E194083C11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0135345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 userDrawn="1"/>
        </p:nvSpPr>
        <p:spPr bwMode="ltGray">
          <a:xfrm>
            <a:off x="0" y="0"/>
            <a:ext cx="9145588" cy="2501900"/>
          </a:xfrm>
          <a:prstGeom prst="rect">
            <a:avLst/>
          </a:pr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gray">
          <a:xfrm>
            <a:off x="6098400" y="2141538"/>
            <a:ext cx="3049200" cy="360362"/>
          </a:xfrm>
          <a:prstGeom prst="rect">
            <a:avLst/>
          </a:prstGeom>
          <a:solidFill>
            <a:srgbClr val="F36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Calibri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ltGray">
          <a:xfrm>
            <a:off x="3049200" y="2141538"/>
            <a:ext cx="3049200" cy="360362"/>
          </a:xfrm>
          <a:prstGeom prst="rect">
            <a:avLst/>
          </a:prstGeom>
          <a:solidFill>
            <a:srgbClr val="089E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Calibri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ltGray">
          <a:xfrm>
            <a:off x="-1" y="2141538"/>
            <a:ext cx="3049200" cy="36036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n-lt"/>
            </a:endParaRPr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gray">
          <a:xfrm flipV="1">
            <a:off x="0" y="4759325"/>
            <a:ext cx="9144000" cy="2098675"/>
          </a:xfrm>
          <a:prstGeom prst="rect">
            <a:avLst/>
          </a:pr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Calibri" pitchFamily="34" charset="0"/>
            </a:endParaRPr>
          </a:p>
        </p:txBody>
      </p:sp>
      <p:pic>
        <p:nvPicPr>
          <p:cNvPr id="10" name="Picture 59" descr="C:\Documents and Settings\John\Bureaublad\Klanten\VDL groep\Beelden\logo\LOGO VDL NL cmyk_illu_ou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6321425"/>
            <a:ext cx="7969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5678264"/>
            <a:ext cx="6768752" cy="864096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958184"/>
            <a:ext cx="6768752" cy="65050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2290" name="Picture 2" descr="H:\data\Documents\My Pictures\Mini-TMA_telescope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" t="1" r="8987" b="124"/>
          <a:stretch/>
        </p:blipFill>
        <p:spPr bwMode="auto">
          <a:xfrm>
            <a:off x="3049200" y="2500352"/>
            <a:ext cx="3049200" cy="225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1900"/>
            <a:ext cx="3364191" cy="2257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500352"/>
            <a:ext cx="3063432" cy="226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34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034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Rechte verbindingslijn 11"/>
          <p:cNvCxnSpPr/>
          <p:nvPr userDrawn="1"/>
        </p:nvCxnSpPr>
        <p:spPr>
          <a:xfrm rot="5400000" flipH="1" flipV="1">
            <a:off x="341312" y="6665913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089EF1"/>
              </a:buClr>
              <a:buSzPct val="100000"/>
              <a:buFont typeface="Arial" pitchFamily="34" charset="0"/>
              <a:buChar char="■"/>
              <a:defRPr/>
            </a:lvl2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FC64B3-2032-4A4D-A2F6-47B07210E08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097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3611" y="4353123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3611" y="2852936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rgbClr val="0024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F0829E-2AB4-45F2-BEA9-4A4C8116CBF0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VDL Precision Technologies</a:t>
            </a: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209096-C339-484F-9320-8DEBABDD96A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13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1"/>
            <a:ext cx="8229600" cy="79174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08602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08602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0636BD-D080-4542-BB95-7C709206A6FA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VDL Precision Technologies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0BFE8E-BADA-4000-8B0A-794996257D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03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9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0EC870-F92A-461D-876C-F8A82AE4D02A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VDL Precision Technologies</a:t>
            </a:r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71633C-2751-4877-8E7B-A8BCEA003FB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16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5B7431-837C-4C75-B1B1-8DAD4520947F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VDL Precision Technologies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FA866D-1506-4F46-9205-0E8C29673CF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555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E5BEF5-73D7-4012-8A44-390F0695AD46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VDL Precision Technologies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08B6F2-F320-4CA9-94F4-3F881A6F9B0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71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ECBF2E-2DB4-4FFA-AD10-845ACEDE2398}" type="datetime4">
              <a:rPr lang="nl-NL"/>
              <a:pPr>
                <a:defRPr/>
              </a:pPr>
              <a:t>27 november 2017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 dirty="0"/>
              <a:t>VDL Precision Technologies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85E853-889C-4D82-A7F3-6449E175B73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52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11"/>
          <p:cNvCxnSpPr/>
          <p:nvPr userDrawn="1"/>
        </p:nvCxnSpPr>
        <p:spPr>
          <a:xfrm rot="5400000" flipH="1" flipV="1">
            <a:off x="346075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12"/>
          <p:cNvCxnSpPr/>
          <p:nvPr userDrawn="1"/>
        </p:nvCxnSpPr>
        <p:spPr>
          <a:xfrm rot="5400000" flipH="1" flipV="1">
            <a:off x="1644650" y="6656388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80038"/>
            <a:ext cx="5486400" cy="4379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42925" y="6588125"/>
            <a:ext cx="1149350" cy="180975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DB5A2B-D7DE-41BE-87E9-780837F69413}" type="datetime4">
              <a:rPr lang="nl-NL"/>
              <a:pPr>
                <a:defRPr/>
              </a:pPr>
              <a:t>27 november 2017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841500" y="6588125"/>
            <a:ext cx="5826125" cy="180975"/>
          </a:xfrm>
          <a:prstGeom prst="rect">
            <a:avLst/>
          </a:prstGeom>
        </p:spPr>
        <p:txBody>
          <a:bodyPr wrap="none"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/>
              <a:t>General presentation VDL Groep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D0B3E4-66BD-456E-BE4A-BDDA7C506E7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08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ltGray">
          <a:xfrm flipV="1">
            <a:off x="0" y="6137275"/>
            <a:ext cx="9145588" cy="720725"/>
          </a:xfrm>
          <a:prstGeom prst="rect">
            <a:avLst/>
          </a:pr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latin typeface="Calibri" pitchFamily="34" charset="0"/>
            </a:endParaRPr>
          </a:p>
        </p:txBody>
      </p:sp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47625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stijl te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modelstijlen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grpSp>
        <p:nvGrpSpPr>
          <p:cNvPr id="1029" name="Groep 12"/>
          <p:cNvGrpSpPr>
            <a:grpSpLocks/>
          </p:cNvGrpSpPr>
          <p:nvPr userDrawn="1"/>
        </p:nvGrpSpPr>
        <p:grpSpPr bwMode="auto">
          <a:xfrm>
            <a:off x="0" y="0"/>
            <a:ext cx="9145588" cy="468313"/>
            <a:chOff x="0" y="-3"/>
            <a:chExt cx="9145588" cy="270000"/>
          </a:xfrm>
        </p:grpSpPr>
        <p:sp>
          <p:nvSpPr>
            <p:cNvPr id="1032" name="Rectangle 2"/>
            <p:cNvSpPr>
              <a:spLocks noChangeArrowheads="1"/>
            </p:cNvSpPr>
            <p:nvPr/>
          </p:nvSpPr>
          <p:spPr bwMode="ltGray">
            <a:xfrm flipV="1">
              <a:off x="0" y="-3"/>
              <a:ext cx="9145588" cy="270000"/>
            </a:xfrm>
            <a:prstGeom prst="rect">
              <a:avLst/>
            </a:prstGeom>
            <a:solidFill>
              <a:srgbClr val="002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latin typeface="Calibri" pitchFamily="34" charset="0"/>
              </a:endParaRPr>
            </a:p>
          </p:txBody>
        </p:sp>
        <p:sp>
          <p:nvSpPr>
            <p:cNvPr id="1033" name="Rectangle 2"/>
            <p:cNvSpPr>
              <a:spLocks noChangeArrowheads="1"/>
            </p:cNvSpPr>
            <p:nvPr/>
          </p:nvSpPr>
          <p:spPr bwMode="gray">
            <a:xfrm>
              <a:off x="2473325" y="-3"/>
              <a:ext cx="1235075" cy="164746"/>
            </a:xfrm>
            <a:prstGeom prst="rect">
              <a:avLst/>
            </a:prstGeom>
            <a:solidFill>
              <a:srgbClr val="F3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latin typeface="Calibri" pitchFamily="34" charset="0"/>
              </a:endParaRPr>
            </a:p>
          </p:txBody>
        </p:sp>
        <p:sp>
          <p:nvSpPr>
            <p:cNvPr id="1034" name="Rectangle 2"/>
            <p:cNvSpPr>
              <a:spLocks noChangeArrowheads="1"/>
            </p:cNvSpPr>
            <p:nvPr/>
          </p:nvSpPr>
          <p:spPr bwMode="ltGray">
            <a:xfrm>
              <a:off x="1233488" y="-3"/>
              <a:ext cx="1241425" cy="164746"/>
            </a:xfrm>
            <a:prstGeom prst="rect">
              <a:avLst/>
            </a:prstGeom>
            <a:solidFill>
              <a:srgbClr val="089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latin typeface="Calibri" pitchFamily="34" charset="0"/>
              </a:endParaRPr>
            </a:p>
          </p:txBody>
        </p:sp>
        <p:sp>
          <p:nvSpPr>
            <p:cNvPr id="10" name="Rectangle 2"/>
            <p:cNvSpPr>
              <a:spLocks noChangeArrowheads="1"/>
            </p:cNvSpPr>
            <p:nvPr/>
          </p:nvSpPr>
          <p:spPr bwMode="ltGray">
            <a:xfrm>
              <a:off x="0" y="-3"/>
              <a:ext cx="1235075" cy="16474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</a:endParaRPr>
            </a:p>
          </p:txBody>
        </p:sp>
      </p:grpSp>
      <p:pic>
        <p:nvPicPr>
          <p:cNvPr id="1030" name="Picture 59" descr="C:\Documents and Settings\John\Bureaublad\Klanten\VDL groep\Beelden\logo\LOGO VDL NL cmyk_illu_out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6321425"/>
            <a:ext cx="7969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hoek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">
            <a:solidFill>
              <a:srgbClr val="0024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17" name="Rechte verbindingslijn 11"/>
          <p:cNvCxnSpPr/>
          <p:nvPr userDrawn="1"/>
        </p:nvCxnSpPr>
        <p:spPr>
          <a:xfrm rot="5400000" flipH="1" flipV="1">
            <a:off x="341312" y="6665913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0" y="6588125"/>
            <a:ext cx="401638" cy="1809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FC64B3-2032-4A4D-A2F6-47B07210E08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21" name="Ondertitel 2"/>
          <p:cNvSpPr txBox="1">
            <a:spLocks/>
          </p:cNvSpPr>
          <p:nvPr userDrawn="1"/>
        </p:nvSpPr>
        <p:spPr bwMode="auto">
          <a:xfrm>
            <a:off x="3359947" y="6618287"/>
            <a:ext cx="2049861" cy="169863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0" hangingPunct="0">
              <a:spcBef>
                <a:spcPct val="30000"/>
              </a:spcBef>
              <a:buClr>
                <a:srgbClr val="089EF1"/>
              </a:buClr>
              <a:buFont typeface="Wingdings" pitchFamily="2" charset="2"/>
              <a:buNone/>
              <a:defRPr/>
            </a:pP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Strength through cooperation</a:t>
            </a:r>
            <a:endParaRPr lang="en-US" sz="12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itel 1"/>
          <p:cNvSpPr txBox="1">
            <a:spLocks/>
          </p:cNvSpPr>
          <p:nvPr userDrawn="1"/>
        </p:nvSpPr>
        <p:spPr bwMode="auto">
          <a:xfrm>
            <a:off x="539551" y="6462712"/>
            <a:ext cx="2702667" cy="325438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600" b="0" noProof="0" dirty="0" smtClean="0">
                <a:latin typeface="Arial" pitchFamily="34" charset="0"/>
                <a:ea typeface="+mj-ea"/>
                <a:cs typeface="Arial" pitchFamily="34" charset="0"/>
              </a:rPr>
              <a:t>VDL Science &amp; Technology</a:t>
            </a:r>
            <a:endParaRPr lang="en-US" sz="1600" b="0" noProof="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23" name="Rechte verbindingslijn 11"/>
          <p:cNvCxnSpPr/>
          <p:nvPr userDrawn="1"/>
        </p:nvCxnSpPr>
        <p:spPr>
          <a:xfrm rot="5400000" flipH="1" flipV="1">
            <a:off x="3120981" y="6665913"/>
            <a:ext cx="257175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2" r:id="rId1"/>
    <p:sldLayoutId id="2147484703" r:id="rId2"/>
    <p:sldLayoutId id="2147484704" r:id="rId3"/>
    <p:sldLayoutId id="2147484705" r:id="rId4"/>
    <p:sldLayoutId id="2147484706" r:id="rId5"/>
    <p:sldLayoutId id="2147484707" r:id="rId6"/>
    <p:sldLayoutId id="2147484708" r:id="rId7"/>
    <p:sldLayoutId id="2147484709" r:id="rId8"/>
    <p:sldLayoutId id="2147484710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02448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2448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rgbClr val="089EF1"/>
        </a:buClr>
        <a:buFont typeface="Wingdings" pitchFamily="2" charset="2"/>
        <a:buChar char="n"/>
        <a:defRPr lang="nl-NL" sz="2400">
          <a:solidFill>
            <a:srgbClr val="002448"/>
          </a:solidFill>
          <a:latin typeface="Arial" pitchFamily="34" charset="0"/>
          <a:ea typeface="+mn-ea"/>
          <a:cs typeface="Arial" pitchFamily="34" charset="0"/>
        </a:defRPr>
      </a:lvl1pPr>
      <a:lvl2pPr marL="700088" indent="-344488" algn="l" rtl="0" eaLnBrk="0" fontAlgn="base" hangingPunct="0">
        <a:spcBef>
          <a:spcPct val="20000"/>
        </a:spcBef>
        <a:spcAft>
          <a:spcPct val="0"/>
        </a:spcAft>
        <a:buClr>
          <a:srgbClr val="089EF1"/>
        </a:buClr>
        <a:buSzPct val="100000"/>
        <a:buFont typeface="Arial" charset="0"/>
        <a:buChar char="■"/>
        <a:defRPr lang="nl-NL" sz="2400">
          <a:solidFill>
            <a:srgbClr val="002448"/>
          </a:solidFill>
          <a:latin typeface="Arial" pitchFamily="34" charset="0"/>
          <a:ea typeface="+mn-ea"/>
          <a:cs typeface="Arial" pitchFamily="34" charset="0"/>
        </a:defRPr>
      </a:lvl2pPr>
      <a:lvl3pPr marL="1279525" indent="-228600" algn="l" rtl="0" eaLnBrk="0" fontAlgn="base" hangingPunct="0">
        <a:spcBef>
          <a:spcPct val="20000"/>
        </a:spcBef>
        <a:spcAft>
          <a:spcPct val="0"/>
        </a:spcAft>
        <a:buChar char="•"/>
        <a:defRPr lang="nl-NL" sz="2400">
          <a:solidFill>
            <a:srgbClr val="002448"/>
          </a:solidFill>
          <a:latin typeface="Arial" pitchFamily="34" charset="0"/>
          <a:ea typeface="+mn-ea"/>
          <a:cs typeface="Arial" pitchFamily="34" charset="0"/>
        </a:defRPr>
      </a:lvl3pPr>
      <a:lvl4pPr marL="1698625" indent="-228600" algn="l" rtl="0" eaLnBrk="0" fontAlgn="base" hangingPunct="0">
        <a:spcBef>
          <a:spcPct val="20000"/>
        </a:spcBef>
        <a:spcAft>
          <a:spcPct val="0"/>
        </a:spcAft>
        <a:buChar char="–"/>
        <a:defRPr lang="nl-NL" sz="2000">
          <a:solidFill>
            <a:srgbClr val="002448"/>
          </a:solidFill>
          <a:latin typeface="Arial" pitchFamily="34" charset="0"/>
          <a:ea typeface="+mn-ea"/>
          <a:cs typeface="Arial" pitchFamily="34" charset="0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lang="nl-NL" sz="2000">
          <a:solidFill>
            <a:srgbClr val="002448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4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101" descr="C:\Documents and Settings\John\Bureaublad\Klanten\VDL groep\Beelden\logo\LOGO VDL NL cmyk_illu_ou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2244725"/>
            <a:ext cx="4899025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1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2"/>
          <p:cNvSpPr txBox="1">
            <a:spLocks/>
          </p:cNvSpPr>
          <p:nvPr/>
        </p:nvSpPr>
        <p:spPr bwMode="auto">
          <a:xfrm>
            <a:off x="3487738" y="1268413"/>
            <a:ext cx="5332412" cy="8651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0" hangingPunct="0">
              <a:spcBef>
                <a:spcPct val="30000"/>
              </a:spcBef>
              <a:buClr>
                <a:srgbClr val="089EF1"/>
              </a:buClr>
              <a:buFont typeface="Wingdings" pitchFamily="2" charset="2"/>
              <a:buNone/>
              <a:defRPr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Strength through cooperation</a:t>
            </a:r>
            <a:endParaRPr lang="en-US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323850" y="514350"/>
            <a:ext cx="8424863" cy="650875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 pitchFamily="34" charset="0"/>
                <a:ea typeface="+mj-ea"/>
                <a:cs typeface="Arial" pitchFamily="34" charset="0"/>
              </a:rPr>
              <a:t>VDL ETG</a:t>
            </a:r>
            <a:endParaRPr lang="en-US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298777"/>
            <a:ext cx="8280920" cy="650503"/>
          </a:xfrm>
        </p:spPr>
        <p:txBody>
          <a:bodyPr/>
          <a:lstStyle/>
          <a:p>
            <a:r>
              <a:rPr lang="en-US" b="0" dirty="0" smtClean="0"/>
              <a:t>Our added value to CompactLight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260648"/>
            <a:ext cx="8229600" cy="792163"/>
          </a:xfrm>
        </p:spPr>
        <p:txBody>
          <a:bodyPr/>
          <a:lstStyle/>
          <a:p>
            <a:r>
              <a:rPr lang="en-US" dirty="0" smtClean="0"/>
              <a:t>Introduction VDL ETG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37075"/>
          </a:xfrm>
        </p:spPr>
        <p:txBody>
          <a:bodyPr/>
          <a:lstStyle/>
          <a:p>
            <a:r>
              <a:rPr lang="en-US" sz="2000" dirty="0" smtClean="0"/>
              <a:t>We are part of the VDL Group of companies</a:t>
            </a:r>
          </a:p>
          <a:p>
            <a:pPr lvl="1"/>
            <a:r>
              <a:rPr lang="en-US" sz="2000" dirty="0" smtClean="0"/>
              <a:t>Industrial conglomerate based in The Netherlands</a:t>
            </a:r>
          </a:p>
          <a:p>
            <a:pPr lvl="1"/>
            <a:r>
              <a:rPr lang="en-US" sz="2000" dirty="0" smtClean="0"/>
              <a:t>Family owned</a:t>
            </a:r>
          </a:p>
          <a:p>
            <a:pPr lvl="1"/>
            <a:r>
              <a:rPr lang="en-US" sz="2000" dirty="0" smtClean="0"/>
              <a:t>&gt;E6B sales</a:t>
            </a:r>
          </a:p>
          <a:p>
            <a:pPr lvl="1"/>
            <a:r>
              <a:rPr lang="en-US" sz="2000" dirty="0" smtClean="0"/>
              <a:t>&gt;16,000 employees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VDL ETG is all about high-tech contract manufacturing</a:t>
            </a:r>
            <a:endParaRPr lang="en-US" sz="1800" dirty="0" smtClean="0"/>
          </a:p>
          <a:p>
            <a:endParaRPr lang="en-US" sz="2000" dirty="0" smtClean="0"/>
          </a:p>
          <a:p>
            <a:r>
              <a:rPr lang="en-US" sz="2000" dirty="0" smtClean="0"/>
              <a:t>Our relevant core competences</a:t>
            </a:r>
            <a:endParaRPr lang="en-US" sz="2000" dirty="0"/>
          </a:p>
          <a:p>
            <a:pPr lvl="1"/>
            <a:r>
              <a:rPr lang="en-US" sz="1800" dirty="0" smtClean="0"/>
              <a:t>Redesign for manufacturability and cost</a:t>
            </a:r>
          </a:p>
          <a:p>
            <a:pPr lvl="1"/>
            <a:r>
              <a:rPr lang="en-US" sz="1800" dirty="0" smtClean="0"/>
              <a:t>Ultra-precision machining (e.g. copper parts &amp; mirrors)</a:t>
            </a:r>
          </a:p>
          <a:p>
            <a:pPr lvl="1"/>
            <a:r>
              <a:rPr lang="en-US" sz="1800" dirty="0" smtClean="0"/>
              <a:t>Assembly &amp; (low power RF) test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C64B3-2032-4A4D-A2F6-47B07210E085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5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added value to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Focus: X-band, accelerator structures, RF network, HP loads, pulse compressor</a:t>
            </a:r>
          </a:p>
          <a:p>
            <a:endParaRPr lang="en-US" sz="1800" dirty="0" smtClean="0"/>
          </a:p>
          <a:p>
            <a:r>
              <a:rPr lang="en-US" sz="1800" dirty="0" smtClean="0"/>
              <a:t>(re)design for manufacturability</a:t>
            </a:r>
          </a:p>
          <a:p>
            <a:r>
              <a:rPr lang="en-US" sz="1800" dirty="0" smtClean="0"/>
              <a:t>Industrialization of designs</a:t>
            </a:r>
          </a:p>
          <a:p>
            <a:r>
              <a:rPr lang="en-US" sz="1800" dirty="0" smtClean="0"/>
              <a:t>Cost engineering</a:t>
            </a:r>
          </a:p>
          <a:p>
            <a:r>
              <a:rPr lang="en-US" sz="1800" dirty="0" smtClean="0"/>
              <a:t>Manufacturing &amp; test</a:t>
            </a:r>
          </a:p>
          <a:p>
            <a:endParaRPr lang="en-US" sz="1800" dirty="0"/>
          </a:p>
          <a:p>
            <a:r>
              <a:rPr lang="en-US" sz="1800" dirty="0" smtClean="0"/>
              <a:t>TEAM:</a:t>
            </a:r>
          </a:p>
          <a:p>
            <a:pPr lvl="1"/>
            <a:r>
              <a:rPr lang="en-US" sz="1800" dirty="0" smtClean="0"/>
              <a:t>Mathieu Breukers (engineering &amp; manufacturing)</a:t>
            </a:r>
          </a:p>
          <a:p>
            <a:pPr lvl="1"/>
            <a:r>
              <a:rPr lang="en-US" sz="1800" dirty="0" err="1" smtClean="0"/>
              <a:t>Xander</a:t>
            </a:r>
            <a:r>
              <a:rPr lang="en-US" sz="1800" dirty="0" smtClean="0"/>
              <a:t> Janssen (physics)</a:t>
            </a:r>
          </a:p>
          <a:p>
            <a:pPr lvl="1"/>
            <a:r>
              <a:rPr lang="en-US" sz="1800" dirty="0" smtClean="0"/>
              <a:t>Ton </a:t>
            </a:r>
            <a:r>
              <a:rPr lang="en-US" sz="1800" dirty="0" err="1" smtClean="0"/>
              <a:t>Peijnenburg</a:t>
            </a:r>
            <a:r>
              <a:rPr lang="en-US" sz="1800" dirty="0" smtClean="0"/>
              <a:t> (system engineering)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C64B3-2032-4A4D-A2F6-47B07210E085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829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163"/>
          </a:xfrm>
        </p:spPr>
        <p:txBody>
          <a:bodyPr/>
          <a:lstStyle/>
          <a:p>
            <a:r>
              <a:rPr lang="en-US" dirty="0" smtClean="0"/>
              <a:t>Relevant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824536"/>
          </a:xfrm>
        </p:spPr>
        <p:txBody>
          <a:bodyPr/>
          <a:lstStyle/>
          <a:p>
            <a:r>
              <a:rPr lang="en-US" dirty="0" smtClean="0"/>
              <a:t>CERN CLIC</a:t>
            </a:r>
          </a:p>
          <a:p>
            <a:endParaRPr lang="en-US" sz="1600" dirty="0" smtClean="0"/>
          </a:p>
          <a:p>
            <a:r>
              <a:rPr lang="en-US" dirty="0" smtClean="0"/>
              <a:t>PSI SwissFEL</a:t>
            </a:r>
          </a:p>
          <a:p>
            <a:pPr marL="1085850" lvl="1" indent="-342900" eaLnBrk="1" hangingPunct="1">
              <a:buClr>
                <a:srgbClr val="002448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X-band structures</a:t>
            </a:r>
          </a:p>
          <a:p>
            <a:pPr marL="1085850" lvl="1" indent="-342900" eaLnBrk="1" hangingPunct="1">
              <a:buClr>
                <a:srgbClr val="002448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C-band structures</a:t>
            </a:r>
          </a:p>
          <a:p>
            <a:pPr marL="1085850" lvl="1" indent="-342900" eaLnBrk="1" hangingPunct="1">
              <a:buClr>
                <a:srgbClr val="002448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J-couplers</a:t>
            </a:r>
          </a:p>
          <a:p>
            <a:pPr marL="1085850" lvl="1" indent="-342900" eaLnBrk="1" hangingPunct="1">
              <a:buClr>
                <a:srgbClr val="002448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BOC Pulse compressor</a:t>
            </a:r>
          </a:p>
          <a:p>
            <a:pPr marL="1085850" lvl="1" indent="-342900" eaLnBrk="1" hangingPunct="1">
              <a:buClr>
                <a:srgbClr val="002448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RF-Gun</a:t>
            </a:r>
          </a:p>
          <a:p>
            <a:endParaRPr lang="en-US" sz="1050" dirty="0" smtClean="0"/>
          </a:p>
          <a:p>
            <a:r>
              <a:rPr lang="en-US" dirty="0" smtClean="0"/>
              <a:t>ADAM proton therapy</a:t>
            </a:r>
          </a:p>
          <a:p>
            <a:endParaRPr lang="en-US" sz="1400" u="sng" dirty="0" smtClean="0"/>
          </a:p>
          <a:p>
            <a:r>
              <a:rPr lang="en-US" dirty="0" smtClean="0"/>
              <a:t>Lancaster University - PROBE</a:t>
            </a:r>
          </a:p>
          <a:p>
            <a:endParaRPr lang="en-US" sz="1200" dirty="0" smtClean="0"/>
          </a:p>
          <a:p>
            <a:r>
              <a:rPr lang="en-US" dirty="0" smtClean="0"/>
              <a:t>Other: various proto typing projects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C64B3-2032-4A4D-A2F6-47B07210E085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55582" y="1318732"/>
            <a:ext cx="651282" cy="6050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6327" y="2357810"/>
            <a:ext cx="1138569" cy="11396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072" y="3808012"/>
            <a:ext cx="1740392" cy="104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173" y="5053217"/>
            <a:ext cx="1224136" cy="76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E:\_holland@CERN\avo\hoge resolutie\116016-120.tif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042" y="3946292"/>
            <a:ext cx="1151203" cy="99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967" y="4058119"/>
            <a:ext cx="1398653" cy="730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10" y="3184363"/>
            <a:ext cx="607325" cy="61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F:\DCIM\100MEDIA\IMAG009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6399" y="2200691"/>
            <a:ext cx="1435548" cy="8595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210244"/>
            <a:ext cx="1725336" cy="143478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941" y="1235726"/>
            <a:ext cx="1220916" cy="77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0" descr="Clipboard04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75458" y="945972"/>
            <a:ext cx="2151108" cy="122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5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6AAF23"/>
        </a:solidFill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6932</TotalTime>
  <Words>155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Office-thema</vt:lpstr>
      <vt:lpstr>Aangepast ontwerp</vt:lpstr>
      <vt:lpstr>Our added value to CompactLight</vt:lpstr>
      <vt:lpstr>Introduction VDL ETG</vt:lpstr>
      <vt:lpstr>Our added value to the project</vt:lpstr>
      <vt:lpstr>Relevant Experience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Ralph Hopman</dc:creator>
  <cp:lastModifiedBy>priem</cp:lastModifiedBy>
  <cp:revision>434</cp:revision>
  <cp:lastPrinted>2017-02-08T16:43:32Z</cp:lastPrinted>
  <dcterms:created xsi:type="dcterms:W3CDTF">2011-01-25T12:24:57Z</dcterms:created>
  <dcterms:modified xsi:type="dcterms:W3CDTF">2017-11-27T12:15:26Z</dcterms:modified>
</cp:coreProperties>
</file>