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968" r:id="rId1"/>
  </p:sldMasterIdLst>
  <p:notesMasterIdLst>
    <p:notesMasterId r:id="rId6"/>
  </p:notesMasterIdLst>
  <p:handoutMasterIdLst>
    <p:handoutMasterId r:id="rId7"/>
  </p:handoutMasterIdLst>
  <p:sldIdLst>
    <p:sldId id="454" r:id="rId2"/>
    <p:sldId id="435" r:id="rId3"/>
    <p:sldId id="439" r:id="rId4"/>
    <p:sldId id="457" r:id="rId5"/>
  </p:sldIdLst>
  <p:sldSz cx="9144000" cy="6858000" type="screen4x3"/>
  <p:notesSz cx="6858000" cy="91440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MS PGothic" charset="0"/>
        <a:cs typeface="MS PGothic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MS PGothic" charset="0"/>
        <a:cs typeface="MS PGothic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MS PGothic" charset="0"/>
        <a:cs typeface="MS PGothic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MS PGothic" charset="0"/>
        <a:cs typeface="MS PGothic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MS PGothic" charset="0"/>
        <a:cs typeface="MS PGothic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" charset="0"/>
        <a:ea typeface="MS PGothic" charset="0"/>
        <a:cs typeface="MS PGothic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" charset="0"/>
        <a:ea typeface="MS PGothic" charset="0"/>
        <a:cs typeface="MS PGothic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" charset="0"/>
        <a:ea typeface="MS PGothic" charset="0"/>
        <a:cs typeface="MS PGothic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" charset="0"/>
        <a:ea typeface="MS PGothic" charset="0"/>
        <a:cs typeface="MS PGothic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8000"/>
    <a:srgbClr val="930016"/>
    <a:srgbClr val="0033CC"/>
    <a:srgbClr val="FFFFBB"/>
    <a:srgbClr val="FFFFD1"/>
    <a:srgbClr val="E9F9FF"/>
    <a:srgbClr val="D1D2FA"/>
    <a:srgbClr val="A1A8B0"/>
    <a:srgbClr val="BD14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454" autoAdjust="0"/>
    <p:restoredTop sz="94660"/>
  </p:normalViewPr>
  <p:slideViewPr>
    <p:cSldViewPr>
      <p:cViewPr>
        <p:scale>
          <a:sx n="100" d="100"/>
          <a:sy n="100" d="100"/>
        </p:scale>
        <p:origin x="-1926" y="-5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200" d="100"/>
          <a:sy n="200" d="100"/>
        </p:scale>
        <p:origin x="-712" y="55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807958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1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9350" y="692150"/>
            <a:ext cx="4559300" cy="34163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</p:spTree>
    <p:extLst>
      <p:ext uri="{BB962C8B-B14F-4D97-AF65-F5344CB8AC3E}">
        <p14:creationId xmlns:p14="http://schemas.microsoft.com/office/powerpoint/2010/main" val="8937638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MS PGothic" pitchFamily="34" charset="-128"/>
        <a:cs typeface="MS PGothic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MS PGothic" pitchFamily="34" charset="-128"/>
        <a:cs typeface="MS PGothic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MS PGothic" pitchFamily="34" charset="-128"/>
        <a:cs typeface="MS PGothic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MS PGothic" pitchFamily="34" charset="-128"/>
        <a:cs typeface="MS PGothic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MS PGothic" pitchFamily="34" charset="-128"/>
        <a:cs typeface="MS PGothic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0938" y="692150"/>
            <a:ext cx="4556125" cy="34163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0642BD68-4B67-274F-805B-6F025DC29A9E}" type="slidenum">
              <a:rPr lang="en-US" altLang="zh-CN" sz="1200"/>
              <a:pPr eaLnBrk="1" hangingPunct="1"/>
              <a:t>1</a:t>
            </a:fld>
            <a:endParaRPr lang="en-US" altLang="zh-CN" sz="1200"/>
          </a:p>
        </p:txBody>
      </p:sp>
    </p:spTree>
    <p:extLst>
      <p:ext uri="{BB962C8B-B14F-4D97-AF65-F5344CB8AC3E}">
        <p14:creationId xmlns:p14="http://schemas.microsoft.com/office/powerpoint/2010/main" val="14660547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 vert="horz"/>
          <a:lstStyle>
            <a:lvl1pPr>
              <a:defRPr b="1">
                <a:solidFill>
                  <a:srgbClr val="4C4C4C"/>
                </a:solidFill>
                <a:latin typeface="Helvetica Neue"/>
                <a:cs typeface="Helvetica Neu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371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>
                <a:solidFill>
                  <a:srgbClr val="666666"/>
                </a:solidFill>
                <a:latin typeface="Helvetica Neue"/>
                <a:cs typeface="Helvetica Neue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5834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5"/>
          <p:cNvCxnSpPr>
            <a:cxnSpLocks noChangeShapeType="1"/>
          </p:cNvCxnSpPr>
          <p:nvPr userDrawn="1"/>
        </p:nvCxnSpPr>
        <p:spPr bwMode="auto">
          <a:xfrm>
            <a:off x="0" y="1571991"/>
            <a:ext cx="9144000" cy="1588"/>
          </a:xfrm>
          <a:prstGeom prst="line">
            <a:avLst/>
          </a:prstGeom>
          <a:noFill/>
          <a:ln w="57150">
            <a:solidFill>
              <a:srgbClr val="E46C0A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521" y="1010007"/>
            <a:ext cx="8610600" cy="563562"/>
          </a:xfrm>
          <a:prstGeom prst="rect">
            <a:avLst/>
          </a:prstGeom>
        </p:spPr>
        <p:txBody>
          <a:bodyPr vert="horz"/>
          <a:lstStyle>
            <a:lvl1pPr algn="l">
              <a:defRPr sz="3200" b="1">
                <a:solidFill>
                  <a:srgbClr val="454545"/>
                </a:solidFill>
                <a:latin typeface="Helvetica Neue"/>
                <a:cs typeface="Helvetica Neu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2048" y="1743794"/>
            <a:ext cx="8577151" cy="4809406"/>
          </a:xfrm>
          <a:prstGeom prst="rect">
            <a:avLst/>
          </a:prstGeom>
        </p:spPr>
        <p:txBody>
          <a:bodyPr vert="horz"/>
          <a:lstStyle>
            <a:lvl1pPr marL="520700" indent="-520700">
              <a:spcBef>
                <a:spcPts val="768"/>
              </a:spcBef>
              <a:buSzPct val="75000"/>
              <a:buFont typeface="Wingdings" charset="2"/>
              <a:buChar char="u"/>
              <a:defRPr b="1">
                <a:solidFill>
                  <a:srgbClr val="454545"/>
                </a:solidFill>
                <a:latin typeface="Helvetica Neue"/>
                <a:cs typeface="Helvetica Neue"/>
              </a:defRPr>
            </a:lvl1pPr>
            <a:lvl2pPr marL="741600" indent="-374400">
              <a:buSzPct val="70000"/>
              <a:buFont typeface="Wingdings" charset="2"/>
              <a:buChar char="u"/>
              <a:defRPr b="1" i="1">
                <a:solidFill>
                  <a:srgbClr val="666666"/>
                </a:solidFill>
                <a:latin typeface="Helvetica Neue"/>
                <a:cs typeface="Helvetica Neue"/>
              </a:defRPr>
            </a:lvl2pPr>
            <a:lvl3pPr marL="1054800" indent="-320400">
              <a:buSzPct val="80000"/>
              <a:buFont typeface="Wingdings" charset="2"/>
              <a:buChar char=""/>
              <a:defRPr>
                <a:solidFill>
                  <a:srgbClr val="808080"/>
                </a:solidFill>
                <a:latin typeface="Helvetica Neue"/>
                <a:cs typeface="Helvetica Neue"/>
              </a:defRPr>
            </a:lvl3pPr>
            <a:lvl4pPr>
              <a:defRPr>
                <a:latin typeface="Helvetica Neue"/>
                <a:cs typeface="Helvetica Neue"/>
              </a:defRPr>
            </a:lvl4pPr>
            <a:lvl5pPr>
              <a:defRPr>
                <a:latin typeface="Helvetica Neue"/>
                <a:cs typeface="Helvetica Neue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88925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5"/>
          <p:cNvCxnSpPr>
            <a:cxnSpLocks noChangeShapeType="1"/>
          </p:cNvCxnSpPr>
          <p:nvPr userDrawn="1"/>
        </p:nvCxnSpPr>
        <p:spPr bwMode="auto">
          <a:xfrm>
            <a:off x="0" y="1642549"/>
            <a:ext cx="9144000" cy="1588"/>
          </a:xfrm>
          <a:prstGeom prst="line">
            <a:avLst/>
          </a:prstGeom>
          <a:noFill/>
          <a:ln w="57150">
            <a:solidFill>
              <a:srgbClr val="E46C0A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002786"/>
            <a:ext cx="8229600" cy="639762"/>
          </a:xfrm>
          <a:prstGeom prst="rect">
            <a:avLst/>
          </a:prstGeom>
        </p:spPr>
        <p:txBody>
          <a:bodyPr vert="horz"/>
          <a:lstStyle>
            <a:lvl1pPr algn="l">
              <a:defRPr sz="3200" b="1">
                <a:solidFill>
                  <a:srgbClr val="4C4C4C"/>
                </a:solidFill>
                <a:latin typeface="Helvetica Neue"/>
                <a:cs typeface="Helvetica Neu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5924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3987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 userDrawn="1"/>
        </p:nvSpPr>
        <p:spPr bwMode="auto">
          <a:xfrm>
            <a:off x="0" y="-1"/>
            <a:ext cx="9144000" cy="733429"/>
          </a:xfrm>
          <a:prstGeom prst="rect">
            <a:avLst/>
          </a:prstGeom>
          <a:gradFill rotWithShape="1">
            <a:gsLst>
              <a:gs pos="0">
                <a:srgbClr val="FFFFFF">
                  <a:alpha val="0"/>
                </a:srgbClr>
              </a:gs>
              <a:gs pos="56000">
                <a:srgbClr val="FF6600"/>
              </a:gs>
              <a:gs pos="100000">
                <a:srgbClr val="FF6600"/>
              </a:gs>
            </a:gsLst>
            <a:lin ang="0"/>
          </a:gradFill>
          <a:ln w="9525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  <a:effectLst>
            <a:outerShdw dist="3175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zh-CN">
              <a:solidFill>
                <a:srgbClr val="FFFFFF"/>
              </a:solidFill>
              <a:latin typeface="Calibri" pitchFamily="-106" charset="0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14" name="Footer Placeholder 6"/>
          <p:cNvSpPr txBox="1">
            <a:spLocks/>
          </p:cNvSpPr>
          <p:nvPr userDrawn="1"/>
        </p:nvSpPr>
        <p:spPr>
          <a:xfrm>
            <a:off x="8229600" y="6492875"/>
            <a:ext cx="9144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Calibri"/>
                <a:ea typeface="MS PGothic" charset="0"/>
                <a:cs typeface="MS PGothic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9pPr>
          </a:lstStyle>
          <a:p>
            <a:fld id="{DAF7E4B7-A553-054E-A4F3-F6E4C664AC50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16" name="Footer Placeholder 6"/>
          <p:cNvSpPr txBox="1">
            <a:spLocks/>
          </p:cNvSpPr>
          <p:nvPr userDrawn="1"/>
        </p:nvSpPr>
        <p:spPr>
          <a:xfrm>
            <a:off x="0" y="6492875"/>
            <a:ext cx="2514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Calibri"/>
                <a:ea typeface="MS PGothic" charset="0"/>
                <a:cs typeface="MS PGothic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9pPr>
          </a:lstStyle>
          <a:p>
            <a:r>
              <a:rPr lang="it-IT" dirty="0" smtClean="0"/>
              <a:t>Raffaella Geometrante </a:t>
            </a:r>
            <a:r>
              <a:rPr lang="mr-IN" dirty="0" smtClean="0"/>
              <a:t>–</a:t>
            </a:r>
            <a:r>
              <a:rPr lang="it-IT" dirty="0" smtClean="0"/>
              <a:t> Kyma S.r.l.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11114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9" r:id="rId1"/>
    <p:sldLayoutId id="2147483970" r:id="rId2"/>
    <p:sldLayoutId id="2147483971" r:id="rId3"/>
    <p:sldLayoutId id="2147483972" r:id="rId4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1371277" y="3403402"/>
            <a:ext cx="6400800" cy="9285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>
                <a:latin typeface="Helvetica Neue" charset="0"/>
                <a:ea typeface="ＭＳ Ｐゴシック" charset="0"/>
                <a:cs typeface="Helvetica Neue" charset="0"/>
              </a:rPr>
              <a:t>Presentation of Kyma</a:t>
            </a:r>
          </a:p>
        </p:txBody>
      </p:sp>
      <p:pic>
        <p:nvPicPr>
          <p:cNvPr id="2048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4500" y="1414463"/>
            <a:ext cx="5705475" cy="849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4" name="Rectangle 4"/>
          <p:cNvSpPr>
            <a:spLocks/>
          </p:cNvSpPr>
          <p:nvPr/>
        </p:nvSpPr>
        <p:spPr bwMode="auto">
          <a:xfrm>
            <a:off x="6030913" y="2381250"/>
            <a:ext cx="2681287" cy="39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r>
              <a:rPr lang="en-US" altLang="zh-CN" sz="2400" i="1" dirty="0">
                <a:solidFill>
                  <a:srgbClr val="E26B0A"/>
                </a:solidFill>
                <a:latin typeface="Helvetica Neue"/>
                <a:cs typeface="Helvetica Neue"/>
              </a:rPr>
              <a:t>… riding the wave</a:t>
            </a:r>
          </a:p>
        </p:txBody>
      </p:sp>
      <p:sp>
        <p:nvSpPr>
          <p:cNvPr id="20486" name="Rectangle 4"/>
          <p:cNvSpPr>
            <a:spLocks/>
          </p:cNvSpPr>
          <p:nvPr/>
        </p:nvSpPr>
        <p:spPr bwMode="auto">
          <a:xfrm>
            <a:off x="197027" y="5127714"/>
            <a:ext cx="8946973" cy="368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ctr"/>
            <a:r>
              <a:rPr lang="en-US" altLang="zh-CN" sz="2000" b="1" i="1" dirty="0">
                <a:solidFill>
                  <a:srgbClr val="E26B0A"/>
                </a:solidFill>
                <a:latin typeface="Helvetica Neue"/>
                <a:cs typeface="Helvetica Neue"/>
              </a:rPr>
              <a:t>Raffaella </a:t>
            </a:r>
            <a:r>
              <a:rPr lang="en-US" altLang="zh-CN" sz="2000" b="1" i="1" dirty="0" smtClean="0">
                <a:solidFill>
                  <a:srgbClr val="E26B0A"/>
                </a:solidFill>
                <a:latin typeface="Helvetica Neue"/>
                <a:cs typeface="Helvetica Neue"/>
              </a:rPr>
              <a:t>Geometrante</a:t>
            </a:r>
          </a:p>
          <a:p>
            <a:pPr algn="ctr"/>
            <a:endParaRPr lang="en-US" altLang="zh-CN" sz="2000" b="1" i="1" dirty="0">
              <a:solidFill>
                <a:srgbClr val="E26B0A"/>
              </a:solidFill>
              <a:latin typeface="Helvetica Neue"/>
              <a:cs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4092425813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76124" y="1008553"/>
            <a:ext cx="8610600" cy="5619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4291" tIns="32146" rIns="64291" bIns="32146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>
                <a:latin typeface="Helvetica Neue" charset="0"/>
                <a:ea typeface="ＭＳ Ｐゴシック" charset="0"/>
                <a:cs typeface="Helvetica Neue" charset="0"/>
              </a:rPr>
              <a:t>The company and the Partners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1295400" y="1676400"/>
            <a:ext cx="6934200" cy="4572000"/>
            <a:chOff x="919163" y="1748662"/>
            <a:chExt cx="7834312" cy="5010964"/>
          </a:xfrm>
        </p:grpSpPr>
        <p:pic>
          <p:nvPicPr>
            <p:cNvPr id="10243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9163" y="2125663"/>
              <a:ext cx="1098550" cy="1098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" name="Group 4"/>
            <p:cNvGrpSpPr>
              <a:grpSpLocks/>
            </p:cNvGrpSpPr>
            <p:nvPr/>
          </p:nvGrpSpPr>
          <p:grpSpPr bwMode="auto">
            <a:xfrm>
              <a:off x="2573780" y="4274803"/>
              <a:ext cx="3214687" cy="749407"/>
              <a:chOff x="0" y="0"/>
              <a:chExt cx="2880" cy="670"/>
            </a:xfrm>
          </p:grpSpPr>
          <p:pic>
            <p:nvPicPr>
              <p:cNvPr id="28695" name="Picture 5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880" cy="4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8696" name="Rectangle 6"/>
              <p:cNvSpPr>
                <a:spLocks/>
              </p:cNvSpPr>
              <p:nvPr/>
            </p:nvSpPr>
            <p:spPr bwMode="auto">
              <a:xfrm>
                <a:off x="928" y="395"/>
                <a:ext cx="834" cy="2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BC630D"/>
                    </a:solidFill>
                    <a:latin typeface="+mn-lt"/>
                    <a:cs typeface="Arial" charset="0"/>
                    <a:sym typeface="Arial" charset="0"/>
                  </a:rPr>
                  <a:t>Kyma Srl</a:t>
                </a:r>
              </a:p>
            </p:txBody>
          </p:sp>
        </p:grpSp>
        <p:grpSp>
          <p:nvGrpSpPr>
            <p:cNvPr id="3" name="Group 7"/>
            <p:cNvGrpSpPr>
              <a:grpSpLocks/>
            </p:cNvGrpSpPr>
            <p:nvPr/>
          </p:nvGrpSpPr>
          <p:grpSpPr bwMode="auto">
            <a:xfrm>
              <a:off x="2531798" y="5940351"/>
              <a:ext cx="3214687" cy="819275"/>
              <a:chOff x="0" y="0"/>
              <a:chExt cx="2880" cy="734"/>
            </a:xfrm>
          </p:grpSpPr>
          <p:pic>
            <p:nvPicPr>
              <p:cNvPr id="28693" name="Picture 8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880" cy="4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8694" name="Rectangle 9"/>
              <p:cNvSpPr>
                <a:spLocks/>
              </p:cNvSpPr>
              <p:nvPr/>
            </p:nvSpPr>
            <p:spPr bwMode="auto">
              <a:xfrm>
                <a:off x="86" y="458"/>
                <a:ext cx="2310" cy="2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/>
              <a:p>
                <a:r>
                  <a:rPr lang="en-US" altLang="zh-CN" sz="2000" b="1">
                    <a:solidFill>
                      <a:srgbClr val="BC630D"/>
                    </a:solidFill>
                    <a:latin typeface="+mn-lt"/>
                    <a:cs typeface="Arial" charset="0"/>
                    <a:sym typeface="Arial" charset="0"/>
                  </a:rPr>
                  <a:t>Kyma Tehnologija d.o.o.</a:t>
                </a:r>
              </a:p>
            </p:txBody>
          </p:sp>
        </p:grpSp>
        <p:grpSp>
          <p:nvGrpSpPr>
            <p:cNvPr id="4" name="Group 10"/>
            <p:cNvGrpSpPr>
              <a:grpSpLocks/>
            </p:cNvGrpSpPr>
            <p:nvPr/>
          </p:nvGrpSpPr>
          <p:grpSpPr bwMode="auto">
            <a:xfrm>
              <a:off x="2000250" y="3287652"/>
              <a:ext cx="1108075" cy="481074"/>
              <a:chOff x="-11" y="231"/>
              <a:chExt cx="991" cy="430"/>
            </a:xfrm>
          </p:grpSpPr>
          <p:sp>
            <p:nvSpPr>
              <p:cNvPr id="28691" name="AutoShape 11"/>
              <p:cNvSpPr>
                <a:spLocks/>
              </p:cNvSpPr>
              <p:nvPr/>
            </p:nvSpPr>
            <p:spPr bwMode="auto">
              <a:xfrm rot="2643025">
                <a:off x="-11" y="293"/>
                <a:ext cx="991" cy="368"/>
              </a:xfrm>
              <a:prstGeom prst="rightArrow">
                <a:avLst>
                  <a:gd name="adj1" fmla="val 43917"/>
                  <a:gd name="adj2" fmla="val 118601"/>
                </a:avLst>
              </a:prstGeom>
              <a:solidFill>
                <a:schemeClr val="accent1"/>
              </a:solidFill>
              <a:ln w="12700">
                <a:solidFill>
                  <a:srgbClr val="676767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endParaRPr lang="zh-CN" sz="2000">
                  <a:latin typeface="+mn-lt"/>
                </a:endParaRPr>
              </a:p>
            </p:txBody>
          </p:sp>
          <p:sp>
            <p:nvSpPr>
              <p:cNvPr id="28692" name="Rectangle 12"/>
              <p:cNvSpPr>
                <a:spLocks/>
              </p:cNvSpPr>
              <p:nvPr/>
            </p:nvSpPr>
            <p:spPr bwMode="auto">
              <a:xfrm>
                <a:off x="179" y="231"/>
                <a:ext cx="396" cy="2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/>
              <a:p>
                <a:r>
                  <a:rPr lang="en-US" altLang="zh-CN" sz="2000">
                    <a:solidFill>
                      <a:srgbClr val="333333"/>
                    </a:solidFill>
                    <a:latin typeface="+mn-lt"/>
                  </a:rPr>
                  <a:t>27%</a:t>
                </a:r>
              </a:p>
            </p:txBody>
          </p:sp>
        </p:grpSp>
        <p:grpSp>
          <p:nvGrpSpPr>
            <p:cNvPr id="5" name="Group 13"/>
            <p:cNvGrpSpPr>
              <a:grpSpLocks/>
            </p:cNvGrpSpPr>
            <p:nvPr/>
          </p:nvGrpSpPr>
          <p:grpSpPr bwMode="auto">
            <a:xfrm>
              <a:off x="3865563" y="3103938"/>
              <a:ext cx="509505" cy="1104900"/>
              <a:chOff x="0" y="0"/>
              <a:chExt cx="456" cy="991"/>
            </a:xfrm>
          </p:grpSpPr>
          <p:sp>
            <p:nvSpPr>
              <p:cNvPr id="28689" name="AutoShape 14"/>
              <p:cNvSpPr>
                <a:spLocks/>
              </p:cNvSpPr>
              <p:nvPr/>
            </p:nvSpPr>
            <p:spPr bwMode="auto">
              <a:xfrm rot="5400000">
                <a:off x="-224" y="312"/>
                <a:ext cx="991" cy="368"/>
              </a:xfrm>
              <a:prstGeom prst="rightArrow">
                <a:avLst>
                  <a:gd name="adj1" fmla="val 43917"/>
                  <a:gd name="adj2" fmla="val 118601"/>
                </a:avLst>
              </a:prstGeom>
              <a:solidFill>
                <a:schemeClr val="accent1"/>
              </a:solidFill>
              <a:ln w="12700">
                <a:solidFill>
                  <a:srgbClr val="676767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endParaRPr lang="zh-CN" sz="2000">
                  <a:latin typeface="+mn-lt"/>
                </a:endParaRPr>
              </a:p>
            </p:txBody>
          </p:sp>
          <p:sp>
            <p:nvSpPr>
              <p:cNvPr id="28690" name="Rectangle 15"/>
              <p:cNvSpPr>
                <a:spLocks/>
              </p:cNvSpPr>
              <p:nvPr/>
            </p:nvSpPr>
            <p:spPr bwMode="auto">
              <a:xfrm>
                <a:off x="0" y="146"/>
                <a:ext cx="397" cy="2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/>
              <a:p>
                <a:r>
                  <a:rPr lang="en-US" altLang="zh-CN" sz="2000">
                    <a:solidFill>
                      <a:srgbClr val="333333"/>
                    </a:solidFill>
                    <a:latin typeface="+mn-lt"/>
                  </a:rPr>
                  <a:t>51%</a:t>
                </a:r>
              </a:p>
            </p:txBody>
          </p:sp>
        </p:grpSp>
        <p:grpSp>
          <p:nvGrpSpPr>
            <p:cNvPr id="6" name="Group 16"/>
            <p:cNvGrpSpPr>
              <a:grpSpLocks/>
            </p:cNvGrpSpPr>
            <p:nvPr/>
          </p:nvGrpSpPr>
          <p:grpSpPr bwMode="auto">
            <a:xfrm>
              <a:off x="5294313" y="3365338"/>
              <a:ext cx="1106487" cy="411324"/>
              <a:chOff x="11" y="260"/>
              <a:chExt cx="992" cy="368"/>
            </a:xfrm>
          </p:grpSpPr>
          <p:sp>
            <p:nvSpPr>
              <p:cNvPr id="28687" name="AutoShape 17"/>
              <p:cNvSpPr>
                <a:spLocks/>
              </p:cNvSpPr>
              <p:nvPr/>
            </p:nvSpPr>
            <p:spPr bwMode="auto">
              <a:xfrm rot="8596552">
                <a:off x="11" y="260"/>
                <a:ext cx="992" cy="368"/>
              </a:xfrm>
              <a:prstGeom prst="rightArrow">
                <a:avLst>
                  <a:gd name="adj1" fmla="val 43917"/>
                  <a:gd name="adj2" fmla="val 118721"/>
                </a:avLst>
              </a:prstGeom>
              <a:solidFill>
                <a:schemeClr val="accent1"/>
              </a:solidFill>
              <a:ln w="12700">
                <a:solidFill>
                  <a:srgbClr val="676767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endParaRPr lang="zh-CN" sz="2000">
                  <a:latin typeface="+mn-lt"/>
                </a:endParaRPr>
              </a:p>
            </p:txBody>
          </p:sp>
          <p:sp>
            <p:nvSpPr>
              <p:cNvPr id="28688" name="Rectangle 18"/>
              <p:cNvSpPr>
                <a:spLocks/>
              </p:cNvSpPr>
              <p:nvPr/>
            </p:nvSpPr>
            <p:spPr bwMode="auto">
              <a:xfrm>
                <a:off x="250" y="270"/>
                <a:ext cx="397" cy="2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/>
              <a:p>
                <a:r>
                  <a:rPr lang="en-US" altLang="zh-CN" sz="2000">
                    <a:solidFill>
                      <a:srgbClr val="333333"/>
                    </a:solidFill>
                    <a:latin typeface="+mn-lt"/>
                  </a:rPr>
                  <a:t>22%</a:t>
                </a:r>
              </a:p>
            </p:txBody>
          </p:sp>
        </p:grpSp>
        <p:grpSp>
          <p:nvGrpSpPr>
            <p:cNvPr id="7" name="Group 19"/>
            <p:cNvGrpSpPr>
              <a:grpSpLocks/>
            </p:cNvGrpSpPr>
            <p:nvPr/>
          </p:nvGrpSpPr>
          <p:grpSpPr bwMode="auto">
            <a:xfrm>
              <a:off x="3784600" y="5029200"/>
              <a:ext cx="594867" cy="800026"/>
              <a:chOff x="0" y="0"/>
              <a:chExt cx="532" cy="624"/>
            </a:xfrm>
          </p:grpSpPr>
          <p:sp>
            <p:nvSpPr>
              <p:cNvPr id="28685" name="AutoShape 20"/>
              <p:cNvSpPr>
                <a:spLocks/>
              </p:cNvSpPr>
              <p:nvPr/>
            </p:nvSpPr>
            <p:spPr bwMode="auto">
              <a:xfrm rot="5400000">
                <a:off x="36" y="128"/>
                <a:ext cx="624" cy="368"/>
              </a:xfrm>
              <a:prstGeom prst="rightArrow">
                <a:avLst>
                  <a:gd name="adj1" fmla="val 48324"/>
                  <a:gd name="adj2" fmla="val 90694"/>
                </a:avLst>
              </a:prstGeom>
              <a:solidFill>
                <a:schemeClr val="accent1"/>
              </a:solidFill>
              <a:ln w="12700">
                <a:solidFill>
                  <a:srgbClr val="676767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endParaRPr lang="zh-CN" sz="2000">
                  <a:latin typeface="+mn-lt"/>
                </a:endParaRPr>
              </a:p>
            </p:txBody>
          </p:sp>
          <p:sp>
            <p:nvSpPr>
              <p:cNvPr id="28686" name="Rectangle 21"/>
              <p:cNvSpPr>
                <a:spLocks/>
              </p:cNvSpPr>
              <p:nvPr/>
            </p:nvSpPr>
            <p:spPr bwMode="auto">
              <a:xfrm>
                <a:off x="0" y="187"/>
                <a:ext cx="513" cy="2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/>
              <a:p>
                <a:r>
                  <a:rPr lang="en-US" altLang="zh-CN" sz="2000" dirty="0">
                    <a:solidFill>
                      <a:srgbClr val="333333"/>
                    </a:solidFill>
                    <a:latin typeface="+mn-lt"/>
                  </a:rPr>
                  <a:t>100%</a:t>
                </a:r>
              </a:p>
            </p:txBody>
          </p:sp>
        </p:grpSp>
        <p:grpSp>
          <p:nvGrpSpPr>
            <p:cNvPr id="8" name="Group 25"/>
            <p:cNvGrpSpPr>
              <a:grpSpLocks/>
            </p:cNvGrpSpPr>
            <p:nvPr/>
          </p:nvGrpSpPr>
          <p:grpSpPr bwMode="auto">
            <a:xfrm>
              <a:off x="5170488" y="1881188"/>
              <a:ext cx="3582987" cy="1243012"/>
              <a:chOff x="5089525" y="1863725"/>
              <a:chExt cx="3582988" cy="1243013"/>
            </a:xfrm>
          </p:grpSpPr>
          <p:pic>
            <p:nvPicPr>
              <p:cNvPr id="28683" name="Picture 22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089525" y="2419350"/>
                <a:ext cx="3582988" cy="687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8684" name="Picture 23" descr="Picture 2.png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89663" y="1863725"/>
                <a:ext cx="1682750" cy="6762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27660" name="Picture 26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29821" y="1748662"/>
              <a:ext cx="2098675" cy="1365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477678070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1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02657" y="966567"/>
            <a:ext cx="8610600" cy="5619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4291" tIns="32146" rIns="64291" bIns="32146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>
                <a:solidFill>
                  <a:srgbClr val="595959"/>
                </a:solidFill>
                <a:latin typeface="Helvetica Neue" charset="0"/>
                <a:ea typeface="ＭＳ Ｐゴシック" charset="0"/>
                <a:cs typeface="Helvetica Neue" charset="0"/>
              </a:rPr>
              <a:t>Kyma ID summary table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4120855"/>
              </p:ext>
            </p:extLst>
          </p:nvPr>
        </p:nvGraphicFramePr>
        <p:xfrm>
          <a:off x="12700" y="1616311"/>
          <a:ext cx="5308600" cy="5267090"/>
        </p:xfrm>
        <a:graphic>
          <a:graphicData uri="http://schemas.openxmlformats.org/drawingml/2006/table">
            <a:tbl>
              <a:tblPr/>
              <a:tblGrid>
                <a:gridCol w="2792665"/>
                <a:gridCol w="730686"/>
                <a:gridCol w="729186"/>
                <a:gridCol w="1056063"/>
              </a:tblGrid>
              <a:tr h="695026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ID type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Short name</a:t>
                      </a:r>
                    </a:p>
                  </a:txBody>
                  <a:tcPr marT="45724" marB="45724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# of units</a:t>
                      </a:r>
                    </a:p>
                  </a:txBody>
                  <a:tcPr marT="45724" marB="45724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Status</a:t>
                      </a:r>
                    </a:p>
                  </a:txBody>
                  <a:tcPr marT="45724" marB="45724" horzOverflow="overflow">
                    <a:lnL>
                      <a:noFill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/>
                    </a:solidFill>
                  </a:tcPr>
                </a:tc>
              </a:tr>
              <a:tr h="705236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Laser Heater Undulators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LHU</a:t>
                      </a:r>
                    </a:p>
                  </a:txBody>
                  <a:tcPr marT="45724" marB="45724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1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1</a:t>
                      </a:r>
                    </a:p>
                  </a:txBody>
                  <a:tcPr marT="45724" marB="45724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Operation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Commissioning</a:t>
                      </a:r>
                    </a:p>
                  </a:txBody>
                  <a:tcPr marT="45724" marB="45724" horzOverflow="overflow">
                    <a:lnL>
                      <a:noFill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</a:tr>
              <a:tr h="29385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Linearly Polarizing Undulators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LPU</a:t>
                      </a:r>
                    </a:p>
                  </a:txBody>
                  <a:tcPr marT="45724" marB="45724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9</a:t>
                      </a:r>
                    </a:p>
                  </a:txBody>
                  <a:tcPr marT="45724" marB="45724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Operation</a:t>
                      </a:r>
                    </a:p>
                  </a:txBody>
                  <a:tcPr marT="45724" marB="45724" horzOverflow="overflow">
                    <a:lnL>
                      <a:noFill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910927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Elliptically Polarizing Undulators – Apple-II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EPU</a:t>
                      </a:r>
                    </a:p>
                  </a:txBody>
                  <a:tcPr marT="45724" marB="45724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24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1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3</a:t>
                      </a:r>
                    </a:p>
                  </a:txBody>
                  <a:tcPr marT="45724" marB="45724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Operation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Commissioning</a:t>
                      </a:r>
                      <a:br>
                        <a:rPr kumimoji="0" lang="en-US" altLang="zh-CN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</a:br>
                      <a:r>
                        <a:rPr kumimoji="0" lang="en-US" altLang="zh-CN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Realization</a:t>
                      </a:r>
                    </a:p>
                  </a:txBody>
                  <a:tcPr marT="45724" marB="45724" horzOverflow="overflow">
                    <a:lnL>
                      <a:noFill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</a:tr>
              <a:tr h="499544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Short-Period Linearly Polarizing Undulator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SP-LPU</a:t>
                      </a:r>
                    </a:p>
                  </a:txBody>
                  <a:tcPr marT="45724" marB="45724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1</a:t>
                      </a:r>
                    </a:p>
                  </a:txBody>
                  <a:tcPr marT="45724" marB="45724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Operation</a:t>
                      </a:r>
                    </a:p>
                  </a:txBody>
                  <a:tcPr marT="45724" marB="45724" horzOverflow="overflow">
                    <a:lnL>
                      <a:noFill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05236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In-Vacuum Undulator </a:t>
                      </a: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(with BASC)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In-Vacuum Hybrid Undulators (with RI)</a:t>
                      </a:r>
                      <a:endParaRPr kumimoji="0" lang="en-US" altLang="zh-CN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IVU</a:t>
                      </a:r>
                    </a:p>
                  </a:txBody>
                  <a:tcPr marT="45724" marB="45724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1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2</a:t>
                      </a:r>
                      <a:endParaRPr kumimoji="0" lang="en-US" altLang="zh-CN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T="45724" marB="45724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Operation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Realization</a:t>
                      </a:r>
                      <a:endParaRPr kumimoji="0" lang="en-US" altLang="zh-CN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T="45724" marB="45724" horzOverflow="overflow">
                    <a:lnL>
                      <a:noFill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</a:tr>
              <a:tr h="29385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Hybrid Wiggler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HW</a:t>
                      </a:r>
                    </a:p>
                  </a:txBody>
                  <a:tcPr marT="45724" marB="45724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1</a:t>
                      </a:r>
                    </a:p>
                  </a:txBody>
                  <a:tcPr marT="45724" marB="45724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Operation</a:t>
                      </a:r>
                    </a:p>
                  </a:txBody>
                  <a:tcPr marT="45724" marB="45724" horzOverflow="overflow">
                    <a:lnL>
                      <a:noFill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99544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Permanent Magnet Phase Shifters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(30 @ Kyma / 30 @ BASC)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PMPS</a:t>
                      </a:r>
                    </a:p>
                  </a:txBody>
                  <a:tcPr marT="45724" marB="45724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60</a:t>
                      </a:r>
                    </a:p>
                  </a:txBody>
                  <a:tcPr marT="45724" marB="45724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Delivered</a:t>
                      </a:r>
                    </a:p>
                  </a:txBody>
                  <a:tcPr marT="45724" marB="45724" horzOverflow="overflow">
                    <a:lnL>
                      <a:noFill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</a:tr>
              <a:tr h="499544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Variable-Phase Compact Undulators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CCU</a:t>
                      </a:r>
                    </a:p>
                  </a:txBody>
                  <a:tcPr marT="45724" marB="45724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2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2</a:t>
                      </a:r>
                    </a:p>
                  </a:txBody>
                  <a:tcPr marT="45724" marB="45724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Operation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Realization</a:t>
                      </a:r>
                    </a:p>
                  </a:txBody>
                  <a:tcPr marT="45724" marB="45724" horzOverflow="overflow">
                    <a:lnL>
                      <a:noFill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359400" y="1600200"/>
            <a:ext cx="3810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Helvetica Neue"/>
                <a:cs typeface="Helvetica Neue"/>
              </a:rPr>
              <a:t>Highest quality </a:t>
            </a:r>
            <a:r>
              <a:rPr lang="en-US" sz="1600" b="1" dirty="0" err="1">
                <a:latin typeface="Helvetica Neue"/>
                <a:cs typeface="Helvetica Neue"/>
              </a:rPr>
              <a:t>NdBFe</a:t>
            </a:r>
            <a:r>
              <a:rPr lang="en-US" sz="1600" b="1" dirty="0">
                <a:latin typeface="Helvetica Neue"/>
                <a:cs typeface="Helvetica Neue"/>
              </a:rPr>
              <a:t> permanent magnets</a:t>
            </a:r>
          </a:p>
        </p:txBody>
      </p:sp>
      <p:pic>
        <p:nvPicPr>
          <p:cNvPr id="6" name="Picture 5" descr="Picture 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00906" y="3962400"/>
            <a:ext cx="3043094" cy="1457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0" y="5399685"/>
            <a:ext cx="2438400" cy="143291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334000" y="2286001"/>
            <a:ext cx="38100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dirty="0">
                <a:latin typeface="Helvetica Neue"/>
                <a:cs typeface="Helvetica Neue"/>
              </a:rPr>
              <a:t>Extensive range of available grades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dirty="0">
                <a:latin typeface="Helvetica Neue"/>
                <a:cs typeface="Helvetica Neue"/>
              </a:rPr>
              <a:t>State of the art magnetic tolerances </a:t>
            </a:r>
            <a:r>
              <a:rPr lang="en-US" sz="1400" dirty="0" err="1">
                <a:latin typeface="Helvetica Neue"/>
                <a:cs typeface="Helvetica Neue"/>
              </a:rPr>
              <a:t>DBr</a:t>
            </a:r>
            <a:r>
              <a:rPr lang="en-US" sz="1400" dirty="0">
                <a:latin typeface="Helvetica Neue"/>
                <a:cs typeface="Helvetica Neue"/>
              </a:rPr>
              <a:t> &lt; 1.0 %, Da &lt; 1.0°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dirty="0">
                <a:latin typeface="Helvetica Neue"/>
                <a:cs typeface="Helvetica Neue"/>
              </a:rPr>
              <a:t>All quality control measurement provided to the customers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dirty="0">
                <a:latin typeface="Helvetica Neue"/>
                <a:cs typeface="Helvetica Neue"/>
              </a:rPr>
              <a:t>Magnets for </a:t>
            </a:r>
            <a:r>
              <a:rPr lang="en-US" sz="1400" b="1" dirty="0">
                <a:latin typeface="Helvetica Neue"/>
                <a:cs typeface="Helvetica Neue"/>
              </a:rPr>
              <a:t>in-vacuum</a:t>
            </a:r>
            <a:r>
              <a:rPr lang="en-US" sz="1400" dirty="0">
                <a:latin typeface="Helvetica Neue"/>
                <a:cs typeface="Helvetica Neue"/>
              </a:rPr>
              <a:t> use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dirty="0">
                <a:latin typeface="Helvetica Neue"/>
                <a:cs typeface="Helvetica Neue"/>
              </a:rPr>
              <a:t>Fast delivery time</a:t>
            </a:r>
          </a:p>
        </p:txBody>
      </p:sp>
    </p:spTree>
    <p:extLst>
      <p:ext uri="{BB962C8B-B14F-4D97-AF65-F5344CB8AC3E}">
        <p14:creationId xmlns:p14="http://schemas.microsoft.com/office/powerpoint/2010/main" val="24863214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itle 1"/>
          <p:cNvSpPr>
            <a:spLocks noGrp="1"/>
          </p:cNvSpPr>
          <p:nvPr>
            <p:ph type="title"/>
          </p:nvPr>
        </p:nvSpPr>
        <p:spPr bwMode="auto">
          <a:xfrm>
            <a:off x="0" y="685800"/>
            <a:ext cx="9156700" cy="685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600" dirty="0">
                <a:solidFill>
                  <a:schemeClr val="tx1">
                    <a:lumMod val="65000"/>
                    <a:lumOff val="35000"/>
                  </a:schemeClr>
                </a:solidFill>
                <a:latin typeface="Helvetica Neue" charset="0"/>
                <a:ea typeface="ＭＳ Ｐゴシック" charset="0"/>
                <a:cs typeface="Helvetica Neue" charset="0"/>
              </a:rPr>
              <a:t>KYMA </a:t>
            </a:r>
            <a:r>
              <a:rPr lang="en-US" sz="2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 Neue" charset="0"/>
                <a:ea typeface="ＭＳ Ｐゴシック" charset="0"/>
                <a:cs typeface="Helvetica Neue" charset="0"/>
              </a:rPr>
              <a:t>Contribution to WP7</a:t>
            </a:r>
            <a:br>
              <a:rPr lang="en-US" sz="2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 Neue" charset="0"/>
                <a:ea typeface="ＭＳ Ｐゴシック" charset="0"/>
                <a:cs typeface="Helvetica Neue" charset="0"/>
              </a:rPr>
            </a:br>
            <a:r>
              <a:rPr lang="en-US" sz="2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 Neue" charset="0"/>
                <a:ea typeface="ＭＳ Ｐゴシック" charset="0"/>
                <a:cs typeface="Helvetica Neue" charset="0"/>
              </a:rPr>
              <a:t>Global Integration with Research Infrastructures</a:t>
            </a:r>
            <a:endParaRPr lang="en-US" sz="2600" dirty="0">
              <a:solidFill>
                <a:schemeClr val="tx1">
                  <a:lumMod val="65000"/>
                  <a:lumOff val="35000"/>
                </a:schemeClr>
              </a:solidFill>
              <a:latin typeface="Helvetica Neue" charset="0"/>
              <a:ea typeface="ＭＳ Ｐゴシック" charset="0"/>
              <a:cs typeface="Helvetica Neue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1905000"/>
            <a:ext cx="8458200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595959"/>
                </a:solidFill>
                <a:latin typeface="Helvetica Neue"/>
                <a:cs typeface="Helvetica Neue"/>
              </a:rPr>
              <a:t>Industrial perspective on:</a:t>
            </a:r>
          </a:p>
          <a:p>
            <a:endParaRPr lang="en-US" dirty="0" smtClean="0">
              <a:solidFill>
                <a:srgbClr val="595959"/>
              </a:solidFill>
              <a:latin typeface="Helvetica Neue"/>
              <a:cs typeface="Helvetica Neue"/>
            </a:endParaRPr>
          </a:p>
          <a:p>
            <a:pPr marL="342900" indent="-342900">
              <a:buClr>
                <a:srgbClr val="FF8000"/>
              </a:buClr>
              <a:buFont typeface="Wingdings" charset="2"/>
              <a:buChar char="q"/>
            </a:pPr>
            <a:r>
              <a:rPr lang="en-US" dirty="0">
                <a:solidFill>
                  <a:srgbClr val="595959"/>
                </a:solidFill>
                <a:latin typeface="Helvetica Neue"/>
                <a:cs typeface="Helvetica Neue"/>
              </a:rPr>
              <a:t>T</a:t>
            </a:r>
            <a:r>
              <a:rPr lang="en-US" dirty="0" smtClean="0">
                <a:solidFill>
                  <a:srgbClr val="595959"/>
                </a:solidFill>
                <a:latin typeface="Helvetica Neue"/>
                <a:cs typeface="Helvetica Neue"/>
              </a:rPr>
              <a:t>echnical </a:t>
            </a:r>
            <a:r>
              <a:rPr lang="en-US" b="1" dirty="0" smtClean="0">
                <a:solidFill>
                  <a:srgbClr val="595959"/>
                </a:solidFill>
                <a:latin typeface="Helvetica Neue"/>
                <a:cs typeface="Helvetica Neue"/>
              </a:rPr>
              <a:t>feasibility</a:t>
            </a:r>
            <a:r>
              <a:rPr lang="en-US" dirty="0" smtClean="0">
                <a:solidFill>
                  <a:srgbClr val="595959"/>
                </a:solidFill>
                <a:latin typeface="Helvetica Neue"/>
                <a:cs typeface="Helvetica Neue"/>
              </a:rPr>
              <a:t> of new upgrades</a:t>
            </a:r>
          </a:p>
          <a:p>
            <a:pPr marL="342900" indent="-342900">
              <a:buClr>
                <a:srgbClr val="FF8000"/>
              </a:buClr>
              <a:buFont typeface="Wingdings" charset="2"/>
              <a:buChar char="q"/>
            </a:pPr>
            <a:endParaRPr lang="en-US" dirty="0" smtClean="0">
              <a:solidFill>
                <a:srgbClr val="595959"/>
              </a:solidFill>
              <a:latin typeface="Helvetica Neue"/>
              <a:cs typeface="Helvetica Neue"/>
            </a:endParaRPr>
          </a:p>
          <a:p>
            <a:pPr marL="342900" indent="-342900">
              <a:buClr>
                <a:srgbClr val="FF8000"/>
              </a:buClr>
              <a:buFont typeface="Wingdings" charset="2"/>
              <a:buChar char="q"/>
            </a:pPr>
            <a:r>
              <a:rPr lang="en-US" dirty="0">
                <a:solidFill>
                  <a:srgbClr val="595959"/>
                </a:solidFill>
                <a:latin typeface="Helvetica Neue"/>
                <a:cs typeface="Helvetica Neue"/>
              </a:rPr>
              <a:t>N</a:t>
            </a:r>
            <a:r>
              <a:rPr lang="en-US" dirty="0" smtClean="0">
                <a:solidFill>
                  <a:srgbClr val="595959"/>
                </a:solidFill>
                <a:latin typeface="Helvetica Neue"/>
                <a:cs typeface="Helvetica Neue"/>
              </a:rPr>
              <a:t>ew technologies </a:t>
            </a:r>
            <a:r>
              <a:rPr lang="en-US" b="1" dirty="0" smtClean="0">
                <a:solidFill>
                  <a:srgbClr val="595959"/>
                </a:solidFill>
                <a:latin typeface="Helvetica Neue"/>
                <a:cs typeface="Helvetica Neue"/>
              </a:rPr>
              <a:t>impact</a:t>
            </a:r>
            <a:r>
              <a:rPr lang="en-US" dirty="0" smtClean="0">
                <a:solidFill>
                  <a:srgbClr val="595959"/>
                </a:solidFill>
                <a:latin typeface="Helvetica Neue"/>
                <a:cs typeface="Helvetica Neue"/>
              </a:rPr>
              <a:t> into global industry</a:t>
            </a:r>
          </a:p>
          <a:p>
            <a:pPr marL="342900" indent="-342900">
              <a:buClr>
                <a:srgbClr val="FF8000"/>
              </a:buClr>
              <a:buFont typeface="Wingdings" charset="2"/>
              <a:buChar char="q"/>
            </a:pPr>
            <a:endParaRPr lang="en-US" dirty="0" smtClean="0">
              <a:solidFill>
                <a:srgbClr val="595959"/>
              </a:solidFill>
              <a:latin typeface="Helvetica Neue"/>
              <a:cs typeface="Helvetica Neue"/>
            </a:endParaRPr>
          </a:p>
          <a:p>
            <a:pPr marL="342900" indent="-342900">
              <a:buClr>
                <a:srgbClr val="FF8000"/>
              </a:buClr>
              <a:buFont typeface="Wingdings" charset="2"/>
              <a:buChar char="q"/>
            </a:pPr>
            <a:r>
              <a:rPr lang="en-US" b="1" dirty="0" smtClean="0">
                <a:solidFill>
                  <a:srgbClr val="595959"/>
                </a:solidFill>
                <a:latin typeface="Helvetica Neue"/>
                <a:cs typeface="Helvetica Neue"/>
              </a:rPr>
              <a:t>Cost estimation </a:t>
            </a:r>
            <a:r>
              <a:rPr lang="en-US" dirty="0" smtClean="0">
                <a:solidFill>
                  <a:srgbClr val="595959"/>
                </a:solidFill>
                <a:latin typeface="Helvetica Neue"/>
                <a:cs typeface="Helvetica Neue"/>
              </a:rPr>
              <a:t>and </a:t>
            </a:r>
            <a:r>
              <a:rPr lang="en-US" b="1" dirty="0" smtClean="0">
                <a:solidFill>
                  <a:srgbClr val="595959"/>
                </a:solidFill>
                <a:latin typeface="Helvetica Neue"/>
                <a:cs typeface="Helvetica Neue"/>
              </a:rPr>
              <a:t>expected budgets </a:t>
            </a:r>
            <a:r>
              <a:rPr lang="en-US" dirty="0" smtClean="0">
                <a:solidFill>
                  <a:srgbClr val="595959"/>
                </a:solidFill>
                <a:latin typeface="Helvetica Neue"/>
                <a:cs typeface="Helvetica Neue"/>
              </a:rPr>
              <a:t>for upgrades and/or development of components and their fabrication</a:t>
            </a:r>
          </a:p>
          <a:p>
            <a:pPr marL="342900" indent="-342900">
              <a:buClr>
                <a:srgbClr val="FF8000"/>
              </a:buClr>
              <a:buFont typeface="Wingdings" charset="2"/>
              <a:buChar char="q"/>
            </a:pPr>
            <a:endParaRPr lang="en-US" dirty="0" smtClean="0">
              <a:solidFill>
                <a:srgbClr val="595959"/>
              </a:solidFill>
              <a:latin typeface="Helvetica Neue"/>
              <a:cs typeface="Helvetica Neue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 smtClean="0">
              <a:solidFill>
                <a:srgbClr val="595959"/>
              </a:solidFill>
              <a:latin typeface="Helvetica Neue"/>
              <a:cs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123979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5402</TotalTime>
  <Words>192</Words>
  <Application>Microsoft Office PowerPoint</Application>
  <PresentationFormat>Presentazione su schermo (4:3)</PresentationFormat>
  <Paragraphs>73</Paragraphs>
  <Slides>4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5" baseType="lpstr">
      <vt:lpstr>Office Theme</vt:lpstr>
      <vt:lpstr>Presentazione standard di PowerPoint</vt:lpstr>
      <vt:lpstr>The company and the Partners</vt:lpstr>
      <vt:lpstr>Kyma ID summary table</vt:lpstr>
      <vt:lpstr>KYMA Contribution to WP7 Global Integration with Research Infrastructures</vt:lpstr>
    </vt:vector>
  </TitlesOfParts>
  <Company>William Barletta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William Barletta</dc:creator>
  <cp:lastModifiedBy>gerardo.dauria</cp:lastModifiedBy>
  <cp:revision>205</cp:revision>
  <cp:lastPrinted>2007-01-15T05:01:54Z</cp:lastPrinted>
  <dcterms:created xsi:type="dcterms:W3CDTF">2011-08-15T17:02:16Z</dcterms:created>
  <dcterms:modified xsi:type="dcterms:W3CDTF">2018-01-11T08:44:57Z</dcterms:modified>
</cp:coreProperties>
</file>