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4"/>
  </p:notesMasterIdLst>
  <p:sldIdLst>
    <p:sldId id="256" r:id="rId2"/>
    <p:sldId id="258" r:id="rId3"/>
    <p:sldId id="267" r:id="rId4"/>
    <p:sldId id="260" r:id="rId5"/>
    <p:sldId id="262" r:id="rId6"/>
    <p:sldId id="263" r:id="rId7"/>
    <p:sldId id="261" r:id="rId8"/>
    <p:sldId id="268" r:id="rId9"/>
    <p:sldId id="264" r:id="rId10"/>
    <p:sldId id="266" r:id="rId11"/>
    <p:sldId id="265" r:id="rId12"/>
    <p:sldId id="25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A3E"/>
    <a:srgbClr val="0C377B"/>
    <a:srgbClr val="0B387C"/>
    <a:srgbClr val="0055A0"/>
    <a:srgbClr val="104282"/>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25" autoAdjust="0"/>
    <p:restoredTop sz="94660"/>
  </p:normalViewPr>
  <p:slideViewPr>
    <p:cSldViewPr snapToGrid="0" snapToObjects="1">
      <p:cViewPr varScale="1">
        <p:scale>
          <a:sx n="115" d="100"/>
          <a:sy n="115" d="100"/>
        </p:scale>
        <p:origin x="1692" y="108"/>
      </p:cViewPr>
      <p:guideLst>
        <p:guide orient="horz" pos="2160"/>
        <p:guide pos="2880"/>
      </p:guideLst>
    </p:cSldViewPr>
  </p:slideViewPr>
  <p:notesTextViewPr>
    <p:cViewPr>
      <p:scale>
        <a:sx n="100" d="100"/>
        <a:sy n="100" d="100"/>
      </p:scale>
      <p:origin x="0" y="0"/>
    </p:cViewPr>
  </p:notesTextViewPr>
  <p:notesViewPr>
    <p:cSldViewPr snapToGrid="0" snapToObjects="1">
      <p:cViewPr varScale="1">
        <p:scale>
          <a:sx n="100" d="100"/>
          <a:sy n="100" d="100"/>
        </p:scale>
        <p:origin x="2694"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2C5C7A9-764F-413E-860C-60DA4A2BE71D}" type="datetimeFigureOut">
              <a:rPr lang="en-GB" smtClean="0"/>
              <a:t>20.3.18</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16FB16F-BEFA-4F66-8EB7-0C6EDE575EA5}" type="slidenum">
              <a:rPr lang="en-GB" smtClean="0"/>
              <a:t>‹#›</a:t>
            </a:fld>
            <a:endParaRPr lang="en-GB"/>
          </a:p>
        </p:txBody>
      </p:sp>
    </p:spTree>
    <p:extLst>
      <p:ext uri="{BB962C8B-B14F-4D97-AF65-F5344CB8AC3E}">
        <p14:creationId xmlns:p14="http://schemas.microsoft.com/office/powerpoint/2010/main" val="30617290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noProof="0" dirty="0"/>
              <a:t>CERN is the European Organization for Nuclear Research.</a:t>
            </a:r>
            <a:r>
              <a:rPr lang="en-GB" baseline="0" noProof="0" dirty="0"/>
              <a:t> It was was founded in 1954. Today CERN is funded by 22 member states and employs about 2500 staff and about 650 fellows It provides physics research infrastructures and research support for more than 13‘000 associated members (users).</a:t>
            </a:r>
          </a:p>
          <a:p>
            <a:endParaRPr lang="en-GB" noProof="0" dirty="0"/>
          </a:p>
        </p:txBody>
      </p:sp>
      <p:sp>
        <p:nvSpPr>
          <p:cNvPr id="4" name="Foliennummernplatzhalter 3"/>
          <p:cNvSpPr>
            <a:spLocks noGrp="1"/>
          </p:cNvSpPr>
          <p:nvPr>
            <p:ph type="sldNum" sz="quarter" idx="10"/>
          </p:nvPr>
        </p:nvSpPr>
        <p:spPr/>
        <p:txBody>
          <a:bodyPr/>
          <a:lstStyle/>
          <a:p>
            <a:fld id="{3589FF60-4A91-5545-9516-2212F6096718}" type="slidenum">
              <a:rPr lang="en-US" smtClean="0"/>
              <a:t>4</a:t>
            </a:fld>
            <a:endParaRPr lang="en-US"/>
          </a:p>
        </p:txBody>
      </p:sp>
    </p:spTree>
    <p:extLst>
      <p:ext uri="{BB962C8B-B14F-4D97-AF65-F5344CB8AC3E}">
        <p14:creationId xmlns:p14="http://schemas.microsoft.com/office/powerpoint/2010/main" val="1519837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a:t>
            </a:r>
            <a:r>
              <a:rPr lang="en-US" baseline="0" dirty="0"/>
              <a:t> where the tunnel of our large particle accelerators passes. The Geneva airport gives you an idea of the size. You can also see that the tunnels cross the French-Swiss border several times. </a:t>
            </a:r>
            <a:endParaRPr lang="en-US" dirty="0"/>
          </a:p>
        </p:txBody>
      </p:sp>
      <p:sp>
        <p:nvSpPr>
          <p:cNvPr id="4" name="Slide Number Placeholder 3"/>
          <p:cNvSpPr>
            <a:spLocks noGrp="1"/>
          </p:cNvSpPr>
          <p:nvPr>
            <p:ph type="sldNum" sz="quarter" idx="10"/>
          </p:nvPr>
        </p:nvSpPr>
        <p:spPr/>
        <p:txBody>
          <a:bodyPr/>
          <a:lstStyle/>
          <a:p>
            <a:fld id="{3589FF60-4A91-5545-9516-2212F6096718}" type="slidenum">
              <a:rPr lang="en-US" smtClean="0"/>
              <a:t>5</a:t>
            </a:fld>
            <a:endParaRPr lang="en-US"/>
          </a:p>
        </p:txBody>
      </p:sp>
    </p:spTree>
    <p:extLst>
      <p:ext uri="{BB962C8B-B14F-4D97-AF65-F5344CB8AC3E}">
        <p14:creationId xmlns:p14="http://schemas.microsoft.com/office/powerpoint/2010/main" val="7533501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you will come to the conclusion that this is all ODD and WEIRD, but I am coming to the maintenance and you will see that we are not that different from most other industries ...</a:t>
            </a:r>
          </a:p>
        </p:txBody>
      </p:sp>
      <p:sp>
        <p:nvSpPr>
          <p:cNvPr id="4" name="Slide Number Placeholder 3"/>
          <p:cNvSpPr>
            <a:spLocks noGrp="1"/>
          </p:cNvSpPr>
          <p:nvPr>
            <p:ph type="sldNum" sz="quarter" idx="10"/>
          </p:nvPr>
        </p:nvSpPr>
        <p:spPr/>
        <p:txBody>
          <a:bodyPr/>
          <a:lstStyle/>
          <a:p>
            <a:fld id="{3589FF60-4A91-5545-9516-2212F6096718}" type="slidenum">
              <a:rPr lang="en-US" smtClean="0"/>
              <a:t>6</a:t>
            </a:fld>
            <a:endParaRPr lang="en-US"/>
          </a:p>
        </p:txBody>
      </p:sp>
    </p:spTree>
    <p:extLst>
      <p:ext uri="{BB962C8B-B14F-4D97-AF65-F5344CB8AC3E}">
        <p14:creationId xmlns:p14="http://schemas.microsoft.com/office/powerpoint/2010/main" val="1587432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further accelerators that are</a:t>
            </a:r>
            <a:r>
              <a:rPr lang="en-US" baseline="0" dirty="0"/>
              <a:t> too small to be seen on the previous photograph. Please note that all these accelerators are</a:t>
            </a:r>
            <a:endParaRPr lang="en-US" dirty="0"/>
          </a:p>
          <a:p>
            <a:r>
              <a:rPr lang="en-US" dirty="0"/>
              <a:t>linked together in a CHAIN and</a:t>
            </a:r>
            <a:r>
              <a:rPr lang="en-US" baseline="0" dirty="0"/>
              <a:t> all are required to operate the Large Hadron Collider (LHC). </a:t>
            </a:r>
          </a:p>
          <a:p>
            <a:r>
              <a:rPr lang="en-US" baseline="0" dirty="0"/>
              <a:t>Each of our circular accelerators increases the energy of the particles by a factor of 10-30.</a:t>
            </a:r>
            <a:endParaRPr lang="en-US" dirty="0"/>
          </a:p>
        </p:txBody>
      </p:sp>
      <p:sp>
        <p:nvSpPr>
          <p:cNvPr id="4" name="Slide Number Placeholder 3"/>
          <p:cNvSpPr>
            <a:spLocks noGrp="1"/>
          </p:cNvSpPr>
          <p:nvPr>
            <p:ph type="sldNum" sz="quarter" idx="10"/>
          </p:nvPr>
        </p:nvSpPr>
        <p:spPr/>
        <p:txBody>
          <a:bodyPr/>
          <a:lstStyle/>
          <a:p>
            <a:fld id="{3589FF60-4A91-5545-9516-2212F6096718}" type="slidenum">
              <a:rPr lang="en-US" smtClean="0"/>
              <a:t>7</a:t>
            </a:fld>
            <a:endParaRPr lang="en-US"/>
          </a:p>
        </p:txBody>
      </p:sp>
    </p:spTree>
    <p:extLst>
      <p:ext uri="{BB962C8B-B14F-4D97-AF65-F5344CB8AC3E}">
        <p14:creationId xmlns:p14="http://schemas.microsoft.com/office/powerpoint/2010/main" val="40036908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a:t>
            </a:r>
            <a:r>
              <a:rPr lang="en-US" baseline="0" dirty="0"/>
              <a:t> have hundreds of HVAC systems.</a:t>
            </a:r>
            <a:endParaRPr lang="en-US" dirty="0"/>
          </a:p>
        </p:txBody>
      </p:sp>
      <p:sp>
        <p:nvSpPr>
          <p:cNvPr id="4" name="Slide Number Placeholder 3"/>
          <p:cNvSpPr>
            <a:spLocks noGrp="1"/>
          </p:cNvSpPr>
          <p:nvPr>
            <p:ph type="sldNum" sz="quarter" idx="10"/>
          </p:nvPr>
        </p:nvSpPr>
        <p:spPr/>
        <p:txBody>
          <a:bodyPr/>
          <a:lstStyle/>
          <a:p>
            <a:fld id="{3589FF60-4A91-5545-9516-2212F6096718}" type="slidenum">
              <a:rPr lang="en-US" smtClean="0"/>
              <a:t>8</a:t>
            </a:fld>
            <a:endParaRPr lang="en-US"/>
          </a:p>
        </p:txBody>
      </p:sp>
    </p:spTree>
    <p:extLst>
      <p:ext uri="{BB962C8B-B14F-4D97-AF65-F5344CB8AC3E}">
        <p14:creationId xmlns:p14="http://schemas.microsoft.com/office/powerpoint/2010/main" val="1959694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Network of links / not a tree</a:t>
            </a:r>
          </a:p>
        </p:txBody>
      </p:sp>
      <p:sp>
        <p:nvSpPr>
          <p:cNvPr id="4" name="Slide Number Placeholder 3"/>
          <p:cNvSpPr>
            <a:spLocks noGrp="1"/>
          </p:cNvSpPr>
          <p:nvPr>
            <p:ph type="sldNum" sz="quarter" idx="10"/>
          </p:nvPr>
        </p:nvSpPr>
        <p:spPr/>
        <p:txBody>
          <a:bodyPr/>
          <a:lstStyle/>
          <a:p>
            <a:fld id="{47B0AF8A-1928-4F8C-9ED7-08689213C190}" type="slidenum">
              <a:rPr lang="en-GB" smtClean="0"/>
              <a:t>10</a:t>
            </a:fld>
            <a:endParaRPr lang="en-GB"/>
          </a:p>
        </p:txBody>
      </p:sp>
    </p:spTree>
    <p:extLst>
      <p:ext uri="{BB962C8B-B14F-4D97-AF65-F5344CB8AC3E}">
        <p14:creationId xmlns:p14="http://schemas.microsoft.com/office/powerpoint/2010/main" val="196951989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3/20/2018</a:t>
            </a:fld>
            <a:endParaRPr lang="en-US" dirty="0"/>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3/20/2018</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smtClean="0"/>
              <a:t>Click icon to add picture</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Edit Master text styles</a:t>
            </a:r>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3/20/2018</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Just Heade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dirty="0"/>
              <a:t>Click to edit Master title style</a:t>
            </a:r>
            <a:endParaRPr lang="en-US" dirty="0"/>
          </a:p>
        </p:txBody>
      </p:sp>
      <p:sp>
        <p:nvSpPr>
          <p:cNvPr id="3" name="Date Placeholder 2"/>
          <p:cNvSpPr>
            <a:spLocks noGrp="1"/>
          </p:cNvSpPr>
          <p:nvPr>
            <p:ph type="dt" sz="half" idx="10"/>
          </p:nvPr>
        </p:nvSpPr>
        <p:spPr/>
        <p:txBody>
          <a:bodyPr/>
          <a:lstStyle>
            <a:lvl1pPr>
              <a:defRPr>
                <a:solidFill>
                  <a:srgbClr val="5197CC"/>
                </a:solidFill>
              </a:defRPr>
            </a:lvl1pPr>
          </a:lstStyle>
          <a:p>
            <a:endParaRPr lang="en-US" dirty="0"/>
          </a:p>
        </p:txBody>
      </p:sp>
      <p:sp>
        <p:nvSpPr>
          <p:cNvPr id="4" name="Footer Placeholder 3"/>
          <p:cNvSpPr>
            <a:spLocks noGrp="1"/>
          </p:cNvSpPr>
          <p:nvPr>
            <p:ph type="ftr" sz="quarter" idx="11"/>
          </p:nvPr>
        </p:nvSpPr>
        <p:spPr>
          <a:xfrm>
            <a:off x="2472490" y="6356350"/>
            <a:ext cx="3200177" cy="365125"/>
          </a:xfrm>
        </p:spPr>
        <p:txBody>
          <a:bodyPr/>
          <a:lstStyle>
            <a:lvl1pPr>
              <a:defRPr>
                <a:solidFill>
                  <a:srgbClr val="5197CC"/>
                </a:solidFill>
              </a:defRPr>
            </a:lvl1pPr>
          </a:lstStyle>
          <a:p>
            <a:endParaRPr lang="en-US" dirty="0"/>
          </a:p>
        </p:txBody>
      </p:sp>
      <p:sp>
        <p:nvSpPr>
          <p:cNvPr id="5" name="Slide Number Placeholder 4"/>
          <p:cNvSpPr>
            <a:spLocks noGrp="1"/>
          </p:cNvSpPr>
          <p:nvPr>
            <p:ph type="sldNum" sz="quarter" idx="12"/>
          </p:nvPr>
        </p:nvSpPr>
        <p:spPr>
          <a:xfrm>
            <a:off x="5672667" y="6356350"/>
            <a:ext cx="729876" cy="365125"/>
          </a:xfrm>
        </p:spPr>
        <p:txBody>
          <a:bodyPr/>
          <a:lstStyle>
            <a:lvl1pPr>
              <a:defRPr>
                <a:solidFill>
                  <a:srgbClr val="5197CC"/>
                </a:solidFill>
              </a:defRPr>
            </a:lvl1pPr>
          </a:lstStyle>
          <a:p>
            <a:fld id="{8D6C380F-326D-3C40-9EE7-7FBAB0953422}" type="slidenum">
              <a:rPr lang="en-US" smtClean="0"/>
              <a:pPr/>
              <a:t>‹#›</a:t>
            </a:fld>
            <a:endParaRPr lang="en-US"/>
          </a:p>
        </p:txBody>
      </p:sp>
    </p:spTree>
    <p:extLst>
      <p:ext uri="{BB962C8B-B14F-4D97-AF65-F5344CB8AC3E}">
        <p14:creationId xmlns:p14="http://schemas.microsoft.com/office/powerpoint/2010/main" val="2079384108"/>
      </p:ext>
    </p:extLst>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xmlns:p14="http://schemas.microsoft.com/office/powerpoint/2010/main">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Normal">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b="0" i="0">
                <a:solidFill>
                  <a:schemeClr val="accent4"/>
                </a:solidFill>
                <a:latin typeface="Helvetica Neue Light"/>
                <a:cs typeface="Helvetica Neue Light"/>
              </a:defRPr>
            </a:lvl1pPr>
          </a:lstStyle>
          <a:p>
            <a:endParaRPr lang="en-US" dirty="0">
              <a:solidFill>
                <a:srgbClr val="5197CC"/>
              </a:solidFill>
            </a:endParaRPr>
          </a:p>
        </p:txBody>
      </p:sp>
      <p:sp>
        <p:nvSpPr>
          <p:cNvPr id="4" name="Footer Placeholder 3"/>
          <p:cNvSpPr>
            <a:spLocks noGrp="1"/>
          </p:cNvSpPr>
          <p:nvPr>
            <p:ph type="ftr" sz="quarter" idx="11"/>
          </p:nvPr>
        </p:nvSpPr>
        <p:spPr>
          <a:xfrm>
            <a:off x="2472490" y="6356350"/>
            <a:ext cx="3369510" cy="365125"/>
          </a:xfrm>
        </p:spPr>
        <p:txBody>
          <a:bodyPr/>
          <a:lstStyle>
            <a:lvl1pPr>
              <a:defRPr b="0" i="0">
                <a:solidFill>
                  <a:schemeClr val="accent4"/>
                </a:solidFill>
                <a:latin typeface="Helvetica Neue Light"/>
                <a:cs typeface="Helvetica Neue Light"/>
              </a:defRPr>
            </a:lvl1pPr>
          </a:lstStyle>
          <a:p>
            <a:endParaRPr lang="en-US" dirty="0">
              <a:solidFill>
                <a:srgbClr val="5197CC"/>
              </a:solidFill>
            </a:endParaRPr>
          </a:p>
        </p:txBody>
      </p:sp>
      <p:sp>
        <p:nvSpPr>
          <p:cNvPr id="5" name="Slide Number Placeholder 4"/>
          <p:cNvSpPr>
            <a:spLocks noGrp="1"/>
          </p:cNvSpPr>
          <p:nvPr>
            <p:ph type="sldNum" sz="quarter" idx="12"/>
          </p:nvPr>
        </p:nvSpPr>
        <p:spPr>
          <a:xfrm>
            <a:off x="6011341" y="6364629"/>
            <a:ext cx="729876" cy="365125"/>
          </a:xfrm>
        </p:spPr>
        <p:txBody>
          <a:bodyPr/>
          <a:lstStyle>
            <a:lvl1pPr>
              <a:defRPr b="0" i="0">
                <a:solidFill>
                  <a:schemeClr val="accent4"/>
                </a:solidFill>
                <a:latin typeface="Helvetica Neue Light"/>
                <a:cs typeface="Helvetica Neue Light"/>
              </a:defRPr>
            </a:lvl1pPr>
          </a:lstStyle>
          <a:p>
            <a:fld id="{8D6C380F-326D-3C40-9EE7-7FBAB0953422}" type="slidenum">
              <a:rPr lang="en-US" smtClean="0">
                <a:solidFill>
                  <a:srgbClr val="5197CC"/>
                </a:solidFill>
              </a:rPr>
              <a:pPr/>
              <a:t>‹#›</a:t>
            </a:fld>
            <a:endParaRPr lang="en-US">
              <a:solidFill>
                <a:srgbClr val="5197CC"/>
              </a:solidFill>
            </a:endParaRPr>
          </a:p>
        </p:txBody>
      </p:sp>
      <p:sp>
        <p:nvSpPr>
          <p:cNvPr id="2" name="Title 1"/>
          <p:cNvSpPr>
            <a:spLocks noGrp="1"/>
          </p:cNvSpPr>
          <p:nvPr>
            <p:ph type="title"/>
          </p:nvPr>
        </p:nvSpPr>
        <p:spPr/>
        <p:txBody>
          <a:bodyPr/>
          <a:lstStyle>
            <a:lvl1pPr>
              <a:defRPr>
                <a:solidFill>
                  <a:srgbClr val="204987"/>
                </a:solidFill>
              </a:defRPr>
            </a:lvl1pPr>
          </a:lstStyle>
          <a:p>
            <a:r>
              <a:rPr lang="x-none" dirty="0"/>
              <a:t>Click to edit Master title style</a:t>
            </a:r>
            <a:endParaRPr lang="en-US" dirty="0"/>
          </a:p>
        </p:txBody>
      </p:sp>
      <p:sp>
        <p:nvSpPr>
          <p:cNvPr id="9" name="Content Placeholder 8"/>
          <p:cNvSpPr>
            <a:spLocks noGrp="1"/>
          </p:cNvSpPr>
          <p:nvPr>
            <p:ph sz="quarter" idx="13"/>
          </p:nvPr>
        </p:nvSpPr>
        <p:spPr>
          <a:xfrm>
            <a:off x="457200" y="1072621"/>
            <a:ext cx="8226425" cy="5178953"/>
          </a:xfrm>
        </p:spPr>
        <p:txBody>
          <a:bodyPr>
            <a:normAutofit/>
          </a:bodyPr>
          <a:lstStyle>
            <a:lvl1pPr>
              <a:buClr>
                <a:schemeClr val="accent4"/>
              </a:buClr>
              <a:defRPr sz="2800">
                <a:solidFill>
                  <a:srgbClr val="204987"/>
                </a:solidFill>
              </a:defRPr>
            </a:lvl1pPr>
            <a:lvl2pPr>
              <a:defRPr sz="2800">
                <a:solidFill>
                  <a:srgbClr val="204987"/>
                </a:solidFill>
              </a:defRPr>
            </a:lvl2pPr>
            <a:lvl3pPr>
              <a:defRPr sz="2800">
                <a:solidFill>
                  <a:srgbClr val="204987"/>
                </a:solidFill>
              </a:defRPr>
            </a:lvl3pPr>
            <a:lvl4pPr>
              <a:defRPr sz="2800">
                <a:solidFill>
                  <a:srgbClr val="204987"/>
                </a:solidFill>
              </a:defRPr>
            </a:lvl4pPr>
            <a:lvl5pPr>
              <a:defRPr sz="2800">
                <a:solidFill>
                  <a:srgbClr val="204987"/>
                </a:solidFill>
              </a:defRPr>
            </a:lvl5pPr>
          </a:lstStyle>
          <a:p>
            <a:pPr lvl="0"/>
            <a:r>
              <a:rPr lang="x-none" dirty="0"/>
              <a:t>Click to edit Master text styles</a:t>
            </a:r>
          </a:p>
          <a:p>
            <a:pPr lvl="1"/>
            <a:r>
              <a:rPr lang="x-none" dirty="0"/>
              <a:t>Second level</a:t>
            </a:r>
          </a:p>
          <a:p>
            <a:pPr lvl="2"/>
            <a:r>
              <a:rPr lang="x-none" dirty="0"/>
              <a:t>Third level</a:t>
            </a:r>
          </a:p>
          <a:p>
            <a:pPr lvl="3"/>
            <a:r>
              <a:rPr lang="x-none" dirty="0"/>
              <a:t>Fourth level</a:t>
            </a:r>
          </a:p>
          <a:p>
            <a:pPr lvl="4"/>
            <a:r>
              <a:rPr lang="x-none" dirty="0"/>
              <a:t>Fifth level</a:t>
            </a:r>
            <a:endParaRPr lang="en-US" dirty="0"/>
          </a:p>
        </p:txBody>
      </p:sp>
    </p:spTree>
    <p:extLst>
      <p:ext uri="{BB962C8B-B14F-4D97-AF65-F5344CB8AC3E}">
        <p14:creationId xmlns:p14="http://schemas.microsoft.com/office/powerpoint/2010/main" val="1185525669"/>
      </p:ext>
    </p:extLst>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xmlns:p14="http://schemas.microsoft.com/office/powerpoint/2010/mai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smtClean="0"/>
              <a:t>Click to edit Master title style</a:t>
            </a:r>
            <a:endParaRPr kumimoji="0" lang="en-US"/>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3/20/2018</a:t>
            </a:fld>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Edit Master text styles</a:t>
            </a:r>
          </a:p>
        </p:txBody>
      </p:sp>
    </p:spTree>
    <p:extLst>
      <p:ext uri="{BB962C8B-B14F-4D97-AF65-F5344CB8AC3E}">
        <p14:creationId xmlns:p14="http://schemas.microsoft.com/office/powerpoint/2010/main" val="137022550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smtClean="0"/>
              <a:t>Click to edit Master title style</a:t>
            </a:r>
            <a:endParaRPr kumimoji="0" lang="en-US"/>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Edit Master text styles</a:t>
            </a:r>
          </a:p>
        </p:txBody>
      </p:sp>
    </p:spTree>
    <p:extLst>
      <p:ext uri="{BB962C8B-B14F-4D97-AF65-F5344CB8AC3E}">
        <p14:creationId xmlns:p14="http://schemas.microsoft.com/office/powerpoint/2010/main" val="205763721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smtClean="0"/>
              <a:t>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3/20/2018</a:t>
            </a:fld>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Espace réservé du contenu 2"/>
          <p:cNvSpPr>
            <a:spLocks noGrp="1"/>
          </p:cNvSpPr>
          <p:nvPr>
            <p:ph sz="half" idx="1"/>
          </p:nvPr>
        </p:nvSpPr>
        <p:spPr>
          <a:xfrm>
            <a:off x="457200" y="1600201"/>
            <a:ext cx="36576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4267200" y="1600200"/>
            <a:ext cx="36576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3/20/2018</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3/20/2018</a:t>
            </a:fld>
            <a:endParaRPr lang="en-US" dirty="0"/>
          </a:p>
        </p:txBody>
      </p:sp>
      <p:sp>
        <p:nvSpPr>
          <p:cNvPr id="11" name="Footer Placeholder 2"/>
          <p:cNvSpPr>
            <a:spLocks noGrp="1"/>
          </p:cNvSpPr>
          <p:nvPr>
            <p:ph type="ftr" sz="quarter" idx="11"/>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2"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5" name="Image 4" descr="bande-01.eps"/>
          <p:cNvPicPr>
            <a:picLocks noChangeAspect="1"/>
          </p:cNvPicPr>
          <p:nvPr/>
        </p:nvPicPr>
        <p:blipFill>
          <a:blip r:embed="rId17" cstate="email">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
        <p:nvSpPr>
          <p:cNvPr id="2"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3/20/2018</a:t>
            </a:fld>
            <a:endParaRPr lang="en-US" dirty="0"/>
          </a:p>
        </p:txBody>
      </p:sp>
      <p:sp>
        <p:nvSpPr>
          <p:cNvPr id="3"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 id="2147483682" r:id="rId14"/>
    <p:sldLayoutId id="2147483683" r:id="rId15"/>
  </p:sldLayoutIdLst>
  <p:timing>
    <p:tnLst>
      <p:par>
        <p:cTn id="1" dur="indefinite" restart="never" nodeType="tmRoot"/>
      </p:par>
    </p:tnLst>
  </p:timing>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28.png"/><Relationship Id="rId7" Type="http://schemas.openxmlformats.org/officeDocument/2006/relationships/image" Target="../media/image32.png"/><Relationship Id="rId2" Type="http://schemas.openxmlformats.org/officeDocument/2006/relationships/image" Target="../media/image27.png"/><Relationship Id="rId1" Type="http://schemas.openxmlformats.org/officeDocument/2006/relationships/slideLayout" Target="../slideLayouts/slideLayout7.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14.xml"/><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14.xml"/><Relationship Id="rId4" Type="http://schemas.openxmlformats.org/officeDocument/2006/relationships/image" Target="../media/image13.jpeg"/></Relationships>
</file>

<file path=ppt/slides/_rels/slide9.xml.rels><?xml version="1.0" encoding="UTF-8" standalone="yes"?>
<Relationships xmlns="http://schemas.openxmlformats.org/package/2006/relationships"><Relationship Id="rId8" Type="http://schemas.openxmlformats.org/officeDocument/2006/relationships/image" Target="../media/image20.png"/><Relationship Id="rId13" Type="http://schemas.openxmlformats.org/officeDocument/2006/relationships/image" Target="../media/image25.png"/><Relationship Id="rId3" Type="http://schemas.openxmlformats.org/officeDocument/2006/relationships/image" Target="../media/image15.png"/><Relationship Id="rId7" Type="http://schemas.openxmlformats.org/officeDocument/2006/relationships/image" Target="../media/image19.png"/><Relationship Id="rId12" Type="http://schemas.openxmlformats.org/officeDocument/2006/relationships/image" Target="../media/image24.png"/><Relationship Id="rId2" Type="http://schemas.openxmlformats.org/officeDocument/2006/relationships/image" Target="../media/image14.png"/><Relationship Id="rId1" Type="http://schemas.openxmlformats.org/officeDocument/2006/relationships/slideLayout" Target="../slideLayouts/slideLayout15.xml"/><Relationship Id="rId6" Type="http://schemas.openxmlformats.org/officeDocument/2006/relationships/image" Target="../media/image18.png"/><Relationship Id="rId11" Type="http://schemas.openxmlformats.org/officeDocument/2006/relationships/image" Target="../media/image23.png"/><Relationship Id="rId5" Type="http://schemas.openxmlformats.org/officeDocument/2006/relationships/image" Target="../media/image17.jpeg"/><Relationship Id="rId10" Type="http://schemas.openxmlformats.org/officeDocument/2006/relationships/image" Target="../media/image22.png"/><Relationship Id="rId4" Type="http://schemas.openxmlformats.org/officeDocument/2006/relationships/image" Target="../media/image16.png"/><Relationship Id="rId9"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0726336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de-CH" sz="2400" dirty="0" smtClean="0"/>
              <a:t>CERN verwendet Infor EAM im Wesentlichen out-</a:t>
            </a:r>
            <a:r>
              <a:rPr lang="de-CH" sz="2400" dirty="0" err="1" smtClean="0"/>
              <a:t>of</a:t>
            </a:r>
            <a:r>
              <a:rPr lang="de-CH" sz="2400" dirty="0" smtClean="0"/>
              <a:t>-</a:t>
            </a:r>
            <a:r>
              <a:rPr lang="de-CH" sz="2400" dirty="0" err="1" smtClean="0"/>
              <a:t>the</a:t>
            </a:r>
            <a:r>
              <a:rPr lang="de-CH" sz="2400" dirty="0" smtClean="0"/>
              <a:t>-box</a:t>
            </a:r>
            <a:endParaRPr lang="de-CH" sz="2400" b="1" dirty="0"/>
          </a:p>
        </p:txBody>
      </p:sp>
      <p:sp>
        <p:nvSpPr>
          <p:cNvPr id="3" name="Content Placeholder 2"/>
          <p:cNvSpPr>
            <a:spLocks noGrp="1"/>
          </p:cNvSpPr>
          <p:nvPr>
            <p:ph idx="1"/>
          </p:nvPr>
        </p:nvSpPr>
        <p:spPr>
          <a:xfrm>
            <a:off x="457200" y="1131644"/>
            <a:ext cx="8342923" cy="2444419"/>
          </a:xfrm>
        </p:spPr>
        <p:txBody>
          <a:bodyPr>
            <a:noAutofit/>
          </a:bodyPr>
          <a:lstStyle/>
          <a:p>
            <a:pPr marL="36576" indent="0">
              <a:spcBef>
                <a:spcPts val="600"/>
              </a:spcBef>
              <a:buNone/>
            </a:pPr>
            <a:r>
              <a:rPr lang="de-CH" sz="2000" dirty="0" smtClean="0"/>
              <a:t>m</a:t>
            </a:r>
            <a:r>
              <a:rPr lang="de-CH" sz="2000" dirty="0" smtClean="0"/>
              <a:t>it ein paar Ergänzungen:</a:t>
            </a:r>
          </a:p>
          <a:p>
            <a:pPr marL="231775" lvl="1" indent="0">
              <a:buNone/>
            </a:pPr>
            <a:r>
              <a:rPr lang="de-CH" sz="2000" dirty="0" smtClean="0">
                <a:latin typeface="Arial" panose="020B0604020202020204" pitchFamily="34" charset="0"/>
                <a:cs typeface="Arial" panose="020B0604020202020204" pitchFamily="34" charset="0"/>
              </a:rPr>
              <a:t>• </a:t>
            </a:r>
            <a:r>
              <a:rPr lang="de-CH" sz="2000" dirty="0" smtClean="0"/>
              <a:t>EDMS </a:t>
            </a:r>
            <a:r>
              <a:rPr lang="de-CH" sz="2000" dirty="0" smtClean="0"/>
              <a:t>Dokumente</a:t>
            </a:r>
            <a:r>
              <a:rPr lang="de-CH" sz="2000" dirty="0" smtClean="0"/>
              <a:t>			</a:t>
            </a:r>
            <a:r>
              <a:rPr lang="de-CH" sz="2000" dirty="0" smtClean="0">
                <a:latin typeface="Arial" panose="020B0604020202020204" pitchFamily="34" charset="0"/>
                <a:cs typeface="Arial" panose="020B0604020202020204" pitchFamily="34" charset="0"/>
              </a:rPr>
              <a:t>• SCADA </a:t>
            </a:r>
            <a:r>
              <a:rPr lang="de-CH" sz="2000" dirty="0" smtClean="0">
                <a:latin typeface="Arial" panose="020B0604020202020204" pitchFamily="34" charset="0"/>
                <a:cs typeface="Arial" panose="020B0604020202020204" pitchFamily="34" charset="0"/>
              </a:rPr>
              <a:t>Import</a:t>
            </a:r>
            <a:endParaRPr lang="de-CH" sz="2000" dirty="0" smtClean="0"/>
          </a:p>
          <a:p>
            <a:pPr marL="231775" lvl="1" indent="0">
              <a:buNone/>
            </a:pPr>
            <a:r>
              <a:rPr lang="de-CH" sz="2000" dirty="0" smtClean="0">
                <a:latin typeface="Arial" panose="020B0604020202020204" pitchFamily="34" charset="0"/>
                <a:cs typeface="Arial" panose="020B0604020202020204" pitchFamily="34" charset="0"/>
              </a:rPr>
              <a:t>• </a:t>
            </a:r>
            <a:r>
              <a:rPr lang="de-CH" sz="2000" dirty="0" smtClean="0"/>
              <a:t>GIS					</a:t>
            </a:r>
            <a:r>
              <a:rPr lang="de-CH" sz="2000" dirty="0" smtClean="0">
                <a:latin typeface="Arial" panose="020B0604020202020204" pitchFamily="34" charset="0"/>
                <a:cs typeface="Arial" panose="020B0604020202020204" pitchFamily="34" charset="0"/>
              </a:rPr>
              <a:t>• Barcode </a:t>
            </a:r>
            <a:r>
              <a:rPr lang="de-CH" sz="2000" dirty="0" smtClean="0">
                <a:latin typeface="Arial" panose="020B0604020202020204" pitchFamily="34" charset="0"/>
                <a:cs typeface="Arial" panose="020B0604020202020204" pitchFamily="34" charset="0"/>
              </a:rPr>
              <a:t>Druckfunktion</a:t>
            </a:r>
            <a:endParaRPr lang="de-CH" sz="2000" dirty="0" smtClean="0"/>
          </a:p>
          <a:p>
            <a:pPr marL="231775" lvl="1" indent="0">
              <a:buNone/>
            </a:pPr>
            <a:r>
              <a:rPr lang="de-CH" sz="2000" dirty="0" smtClean="0">
                <a:latin typeface="Arial" panose="020B0604020202020204" pitchFamily="34" charset="0"/>
                <a:cs typeface="Arial" panose="020B0604020202020204" pitchFamily="34" charset="0"/>
              </a:rPr>
              <a:t>• Objektverknüpfungen</a:t>
            </a:r>
            <a:r>
              <a:rPr lang="de-CH" sz="2000" dirty="0" smtClean="0"/>
              <a:t>		</a:t>
            </a:r>
            <a:r>
              <a:rPr lang="de-CH" sz="2000" dirty="0" smtClean="0">
                <a:latin typeface="Arial" panose="020B0604020202020204" pitchFamily="34" charset="0"/>
                <a:cs typeface="Arial" panose="020B0604020202020204" pitchFamily="34" charset="0"/>
              </a:rPr>
              <a:t>• Logbuch</a:t>
            </a:r>
            <a:endParaRPr lang="de-CH" sz="2000" dirty="0" smtClean="0"/>
          </a:p>
          <a:p>
            <a:pPr marL="231775" lvl="1" indent="0">
              <a:buNone/>
            </a:pPr>
            <a:r>
              <a:rPr lang="de-CH" sz="2000" dirty="0" smtClean="0">
                <a:latin typeface="Arial" panose="020B0604020202020204" pitchFamily="34" charset="0"/>
                <a:cs typeface="Arial" panose="020B0604020202020204" pitchFamily="34" charset="0"/>
              </a:rPr>
              <a:t>• </a:t>
            </a:r>
            <a:r>
              <a:rPr lang="de-CH" sz="2000" dirty="0" smtClean="0"/>
              <a:t>ERP Verknüpfungen			</a:t>
            </a:r>
            <a:r>
              <a:rPr lang="de-CH" sz="2000" dirty="0" smtClean="0">
                <a:latin typeface="Arial" panose="020B0604020202020204" pitchFamily="34" charset="0"/>
                <a:cs typeface="Arial" panose="020B0604020202020204" pitchFamily="34" charset="0"/>
              </a:rPr>
              <a:t>• ein paar spezielle </a:t>
            </a:r>
            <a:r>
              <a:rPr lang="de-CH" sz="2000" dirty="0">
                <a:latin typeface="Arial" panose="020B0604020202020204" pitchFamily="34" charset="0"/>
                <a:cs typeface="Arial" panose="020B0604020202020204" pitchFamily="34" charset="0"/>
              </a:rPr>
              <a:t>T</a:t>
            </a:r>
            <a:r>
              <a:rPr lang="de-CH" sz="2000" dirty="0" smtClean="0">
                <a:latin typeface="Arial" panose="020B0604020202020204" pitchFamily="34" charset="0"/>
                <a:cs typeface="Arial" panose="020B0604020202020204" pitchFamily="34" charset="0"/>
              </a:rPr>
              <a:t>abs</a:t>
            </a:r>
            <a:endParaRPr lang="de-CH" sz="2000" dirty="0" smtClean="0"/>
          </a:p>
          <a:p>
            <a:pPr marL="231775" lvl="1" indent="0">
              <a:buNone/>
            </a:pPr>
            <a:endParaRPr lang="de-CH" sz="2000" dirty="0"/>
          </a:p>
        </p:txBody>
      </p:sp>
      <p:pic>
        <p:nvPicPr>
          <p:cNvPr id="8" name="Picture 7"/>
          <p:cNvPicPr>
            <a:picLocks noChangeAspect="1"/>
          </p:cNvPicPr>
          <p:nvPr/>
        </p:nvPicPr>
        <p:blipFill rotWithShape="1">
          <a:blip r:embed="rId3"/>
          <a:srcRect l="616" t="21066" r="803" b="4952"/>
          <a:stretch/>
        </p:blipFill>
        <p:spPr>
          <a:xfrm>
            <a:off x="1118985" y="3187990"/>
            <a:ext cx="6085380" cy="3141351"/>
          </a:xfrm>
          <a:prstGeom prst="rect">
            <a:avLst/>
          </a:prstGeom>
        </p:spPr>
      </p:pic>
    </p:spTree>
    <p:extLst>
      <p:ext uri="{BB962C8B-B14F-4D97-AF65-F5344CB8AC3E}">
        <p14:creationId xmlns:p14="http://schemas.microsoft.com/office/powerpoint/2010/main" val="194552190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de-CH" sz="2400" dirty="0" smtClean="0"/>
              <a:t>CERNs vereinfachte webservice-basierte Nutzeroberfläche</a:t>
            </a:r>
            <a:r>
              <a:rPr lang="de-CH" sz="2400" dirty="0" smtClean="0"/>
              <a:t> </a:t>
            </a:r>
            <a:endParaRPr lang="de-CH" sz="2400" dirty="0"/>
          </a:p>
        </p:txBody>
      </p:sp>
      <p:pic>
        <p:nvPicPr>
          <p:cNvPr id="1028" name="Picture 4" descr="Computer Screen 20"/>
          <p:cNvPicPr>
            <a:picLocks noChangeAspect="1" noChangeArrowheads="1"/>
          </p:cNvPicPr>
          <p:nvPr/>
        </p:nvPicPr>
        <p:blipFill rotWithShape="1">
          <a:blip r:embed="rId2">
            <a:extLst>
              <a:ext uri="{28A0092B-C50C-407E-A947-70E740481C1C}">
                <a14:useLocalDpi xmlns:a14="http://schemas.microsoft.com/office/drawing/2010/main" val="0"/>
              </a:ext>
            </a:extLst>
          </a:blip>
          <a:srcRect b="14331"/>
          <a:stretch/>
        </p:blipFill>
        <p:spPr bwMode="auto">
          <a:xfrm>
            <a:off x="838302" y="1325606"/>
            <a:ext cx="7425443" cy="483456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a:picLocks noChangeAspect="1"/>
          </p:cNvPicPr>
          <p:nvPr/>
        </p:nvPicPr>
        <p:blipFill rotWithShape="1">
          <a:blip r:embed="rId3"/>
          <a:srcRect b="10253"/>
          <a:stretch/>
        </p:blipFill>
        <p:spPr>
          <a:xfrm>
            <a:off x="1124784" y="1629568"/>
            <a:ext cx="6834472" cy="3833555"/>
          </a:xfrm>
          <a:prstGeom prst="rect">
            <a:avLst/>
          </a:prstGeom>
        </p:spPr>
      </p:pic>
      <p:grpSp>
        <p:nvGrpSpPr>
          <p:cNvPr id="6" name="Group 5"/>
          <p:cNvGrpSpPr/>
          <p:nvPr/>
        </p:nvGrpSpPr>
        <p:grpSpPr>
          <a:xfrm>
            <a:off x="3096105" y="1477897"/>
            <a:ext cx="5015395" cy="3385875"/>
            <a:chOff x="1322522" y="1418975"/>
            <a:chExt cx="6184265" cy="4383850"/>
          </a:xfrm>
          <a:effectLst>
            <a:glow rad="88900">
              <a:schemeClr val="bg1">
                <a:alpha val="79000"/>
              </a:schemeClr>
            </a:glow>
            <a:outerShdw blurRad="50800" dist="533400" dir="8400000" algn="t" rotWithShape="0">
              <a:prstClr val="black">
                <a:alpha val="40000"/>
              </a:prstClr>
            </a:outerShdw>
          </a:effectLst>
        </p:grpSpPr>
        <p:pic>
          <p:nvPicPr>
            <p:cNvPr id="7" name="Picture 2" descr="Bildergebnis für ipad frame white"/>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322522" y="1418975"/>
              <a:ext cx="6184265" cy="438385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p:cNvPicPr>
              <a:picLocks noChangeAspect="1"/>
            </p:cNvPicPr>
            <p:nvPr/>
          </p:nvPicPr>
          <p:blipFill rotWithShape="1">
            <a:blip r:embed="rId5"/>
            <a:srcRect l="16052" t="14175" r="30439" b="19619"/>
            <a:stretch/>
          </p:blipFill>
          <p:spPr>
            <a:xfrm>
              <a:off x="1857714" y="1681355"/>
              <a:ext cx="5128901" cy="3834064"/>
            </a:xfrm>
            <a:prstGeom prst="rect">
              <a:avLst/>
            </a:prstGeom>
          </p:spPr>
        </p:pic>
      </p:grpSp>
      <p:grpSp>
        <p:nvGrpSpPr>
          <p:cNvPr id="9" name="Group 8"/>
          <p:cNvGrpSpPr>
            <a:grpSpLocks noChangeAspect="1"/>
          </p:cNvGrpSpPr>
          <p:nvPr/>
        </p:nvGrpSpPr>
        <p:grpSpPr>
          <a:xfrm>
            <a:off x="6687228" y="2035442"/>
            <a:ext cx="1078538" cy="1937352"/>
            <a:chOff x="5552591" y="498276"/>
            <a:chExt cx="3151959" cy="5661789"/>
          </a:xfrm>
          <a:effectLst>
            <a:outerShdw blurRad="50800" dist="342900" dir="7800000" algn="t" rotWithShape="0">
              <a:prstClr val="black">
                <a:alpha val="40000"/>
              </a:prstClr>
            </a:outerShdw>
          </a:effectLst>
        </p:grpSpPr>
        <p:pic>
          <p:nvPicPr>
            <p:cNvPr id="10" name="Picture 9"/>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5552591" y="498276"/>
              <a:ext cx="3151959" cy="5661789"/>
            </a:xfrm>
            <a:prstGeom prst="rect">
              <a:avLst/>
            </a:prstGeom>
          </p:spPr>
        </p:pic>
        <p:pic>
          <p:nvPicPr>
            <p:cNvPr id="11" name="Picture 10"/>
            <p:cNvPicPr>
              <a:picLocks noChangeAspect="1"/>
            </p:cNvPicPr>
            <p:nvPr/>
          </p:nvPicPr>
          <p:blipFill rotWithShape="1">
            <a:blip r:embed="rId7"/>
            <a:srcRect l="33044" t="14288" r="47348" b="27797"/>
            <a:stretch/>
          </p:blipFill>
          <p:spPr>
            <a:xfrm>
              <a:off x="6007114" y="1270136"/>
              <a:ext cx="2305858" cy="4114631"/>
            </a:xfrm>
            <a:prstGeom prst="rect">
              <a:avLst/>
            </a:prstGeom>
          </p:spPr>
        </p:pic>
      </p:grpSp>
      <p:pic>
        <p:nvPicPr>
          <p:cNvPr id="4" name="Picture 3"/>
          <p:cNvPicPr>
            <a:picLocks noChangeAspect="1"/>
          </p:cNvPicPr>
          <p:nvPr/>
        </p:nvPicPr>
        <p:blipFill>
          <a:blip r:embed="rId8"/>
          <a:stretch>
            <a:fillRect/>
          </a:stretch>
        </p:blipFill>
        <p:spPr>
          <a:xfrm rot="10800000">
            <a:off x="3616185" y="6160167"/>
            <a:ext cx="1851670" cy="152132"/>
          </a:xfrm>
          <a:prstGeom prst="rect">
            <a:avLst/>
          </a:prstGeom>
        </p:spPr>
      </p:pic>
    </p:spTree>
    <p:extLst>
      <p:ext uri="{BB962C8B-B14F-4D97-AF65-F5344CB8AC3E}">
        <p14:creationId xmlns:p14="http://schemas.microsoft.com/office/powerpoint/2010/main" val="34391758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92942380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CH" dirty="0" smtClean="0"/>
              <a:t>DACH User Group Meeting</a:t>
            </a:r>
            <a:endParaRPr lang="en-GB" dirty="0"/>
          </a:p>
        </p:txBody>
      </p:sp>
      <p:sp>
        <p:nvSpPr>
          <p:cNvPr id="3" name="Text Placeholder 2"/>
          <p:cNvSpPr>
            <a:spLocks noGrp="1"/>
          </p:cNvSpPr>
          <p:nvPr>
            <p:ph type="body" idx="10"/>
          </p:nvPr>
        </p:nvSpPr>
        <p:spPr>
          <a:xfrm>
            <a:off x="457200" y="3391124"/>
            <a:ext cx="3909974" cy="1429593"/>
          </a:xfrm>
        </p:spPr>
        <p:txBody>
          <a:bodyPr>
            <a:normAutofit/>
          </a:bodyPr>
          <a:lstStyle/>
          <a:p>
            <a:pPr lvl="0"/>
            <a:r>
              <a:rPr lang="en-US" dirty="0"/>
              <a:t>Giovanna De Boers – </a:t>
            </a:r>
            <a:r>
              <a:rPr lang="en-US" b="1" dirty="0"/>
              <a:t>Ronal Group</a:t>
            </a:r>
            <a:endParaRPr lang="en-GB" dirty="0"/>
          </a:p>
          <a:p>
            <a:pPr lvl="0"/>
            <a:r>
              <a:rPr lang="en-US" dirty="0"/>
              <a:t>Jonas Gerspacher – </a:t>
            </a:r>
            <a:r>
              <a:rPr lang="en-US" b="1" dirty="0" err="1"/>
              <a:t>Stadler</a:t>
            </a:r>
            <a:r>
              <a:rPr lang="en-US" b="1" dirty="0"/>
              <a:t> Service AG</a:t>
            </a:r>
            <a:endParaRPr lang="en-GB" dirty="0"/>
          </a:p>
          <a:p>
            <a:pPr lvl="0"/>
            <a:r>
              <a:rPr lang="de-CH" dirty="0"/>
              <a:t>Sebastian Lauck – </a:t>
            </a:r>
            <a:r>
              <a:rPr lang="de-CH" b="1" dirty="0" err="1"/>
              <a:t>Lödige</a:t>
            </a:r>
            <a:r>
              <a:rPr lang="de-CH" b="1" dirty="0"/>
              <a:t> Industries</a:t>
            </a:r>
            <a:endParaRPr lang="en-GB" dirty="0"/>
          </a:p>
          <a:p>
            <a:pPr lvl="0"/>
            <a:r>
              <a:rPr lang="en-US" u="sng" dirty="0"/>
              <a:t>Goran </a:t>
            </a:r>
            <a:r>
              <a:rPr lang="en-US" u="sng" dirty="0" smtClean="0"/>
              <a:t>Perinić</a:t>
            </a:r>
            <a:r>
              <a:rPr lang="en-US" u="sng" dirty="0"/>
              <a:t> - </a:t>
            </a:r>
            <a:r>
              <a:rPr lang="en-US" b="1" u="sng" dirty="0"/>
              <a:t>CERN</a:t>
            </a:r>
            <a:endParaRPr lang="en-GB" u="sng" dirty="0"/>
          </a:p>
          <a:p>
            <a:r>
              <a:rPr lang="en-US" dirty="0"/>
              <a:t>Timo Thomas - </a:t>
            </a:r>
            <a:r>
              <a:rPr lang="en-US" b="1" dirty="0" smtClean="0"/>
              <a:t>WEPA</a:t>
            </a:r>
            <a:endParaRPr lang="fr-CH" dirty="0" smtClean="0"/>
          </a:p>
        </p:txBody>
      </p:sp>
    </p:spTree>
    <p:extLst>
      <p:ext uri="{BB962C8B-B14F-4D97-AF65-F5344CB8AC3E}">
        <p14:creationId xmlns:p14="http://schemas.microsoft.com/office/powerpoint/2010/main" val="18193652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457200" y="274638"/>
            <a:ext cx="7467600" cy="504159"/>
          </a:xfrm>
        </p:spPr>
        <p:txBody>
          <a:bodyPr/>
          <a:lstStyle/>
          <a:p>
            <a:r>
              <a:rPr lang="fr-CH" sz="2400" dirty="0" smtClean="0"/>
              <a:t>DACH User Group Meeting - Organisation</a:t>
            </a:r>
            <a:endParaRPr lang="en-GB" dirty="0"/>
          </a:p>
        </p:txBody>
      </p:sp>
      <p:sp>
        <p:nvSpPr>
          <p:cNvPr id="10" name="Content Placeholder 9"/>
          <p:cNvSpPr>
            <a:spLocks noGrp="1"/>
          </p:cNvSpPr>
          <p:nvPr>
            <p:ph sz="half" idx="1"/>
          </p:nvPr>
        </p:nvSpPr>
        <p:spPr>
          <a:xfrm>
            <a:off x="457199" y="864524"/>
            <a:ext cx="3965171" cy="4878242"/>
          </a:xfrm>
        </p:spPr>
        <p:txBody>
          <a:bodyPr>
            <a:normAutofit/>
          </a:bodyPr>
          <a:lstStyle/>
          <a:p>
            <a:pPr marL="36576" indent="0">
              <a:buNone/>
            </a:pPr>
            <a:r>
              <a:rPr lang="de-CH" sz="1600" b="1" u="sng" dirty="0" smtClean="0"/>
              <a:t>WiFi</a:t>
            </a:r>
            <a:r>
              <a:rPr lang="de-CH" sz="1200" dirty="0" smtClean="0"/>
              <a:t>           Netzwerk: CERN-</a:t>
            </a:r>
            <a:r>
              <a:rPr lang="de-CH" sz="1200" dirty="0" err="1" smtClean="0"/>
              <a:t>Visitors</a:t>
            </a:r>
            <a:endParaRPr lang="de-CH" sz="1200" dirty="0" smtClean="0"/>
          </a:p>
          <a:p>
            <a:pPr marL="36576" indent="0">
              <a:buNone/>
            </a:pPr>
            <a:r>
              <a:rPr lang="de-CH" sz="1200" dirty="0" smtClean="0"/>
              <a:t>Bitte mit Email und Telefonnummer registrieren. Sie erhalten dann einen Zugangscode per SMS.</a:t>
            </a:r>
          </a:p>
          <a:p>
            <a:pPr marL="36576" indent="0">
              <a:buNone/>
            </a:pPr>
            <a:r>
              <a:rPr lang="de-CH" sz="1600" b="1" u="sng" dirty="0"/>
              <a:t>Infor Dinner</a:t>
            </a:r>
            <a:endParaRPr lang="de-CH" sz="1200" b="1" u="sng" dirty="0"/>
          </a:p>
          <a:p>
            <a:pPr marL="36576" indent="0">
              <a:buNone/>
            </a:pPr>
            <a:r>
              <a:rPr lang="de-CH" sz="1200" dirty="0"/>
              <a:t>Die Abendveranstaltung findet im </a:t>
            </a:r>
            <a:r>
              <a:rPr lang="de-CH" sz="1200" dirty="0" err="1"/>
              <a:t>Crowne</a:t>
            </a:r>
            <a:r>
              <a:rPr lang="de-CH" sz="1200" dirty="0"/>
              <a:t> Plaza statt.</a:t>
            </a:r>
          </a:p>
          <a:p>
            <a:pPr marL="36576" indent="0">
              <a:buNone/>
            </a:pPr>
            <a:r>
              <a:rPr lang="de-CH" sz="1200" dirty="0">
                <a:solidFill>
                  <a:srgbClr val="FF0000"/>
                </a:solidFill>
              </a:rPr>
              <a:t>Auto: 3,2 km Richtung Genf, dann Richtung Flughafen abbiegen und nach 800 m Richtung </a:t>
            </a:r>
            <a:r>
              <a:rPr lang="de-CH" sz="1200" dirty="0" err="1">
                <a:solidFill>
                  <a:srgbClr val="FF0000"/>
                </a:solidFill>
              </a:rPr>
              <a:t>Balexert</a:t>
            </a:r>
            <a:r>
              <a:rPr lang="de-CH" sz="1200" dirty="0">
                <a:solidFill>
                  <a:srgbClr val="FF0000"/>
                </a:solidFill>
              </a:rPr>
              <a:t> fahren (erst dort!)</a:t>
            </a:r>
          </a:p>
          <a:p>
            <a:pPr marL="36576" indent="0">
              <a:buNone/>
            </a:pPr>
            <a:r>
              <a:rPr lang="de-CH" sz="1200" dirty="0">
                <a:solidFill>
                  <a:srgbClr val="008A3E"/>
                </a:solidFill>
              </a:rPr>
              <a:t>Strassenbahn: Linie 18, Haltestelle </a:t>
            </a:r>
            <a:r>
              <a:rPr lang="de-CH" sz="1200" dirty="0" err="1">
                <a:solidFill>
                  <a:srgbClr val="008A3E"/>
                </a:solidFill>
              </a:rPr>
              <a:t>Avanchets</a:t>
            </a:r>
            <a:endParaRPr lang="de-CH" sz="1200" dirty="0">
              <a:solidFill>
                <a:srgbClr val="008A3E"/>
              </a:solidFill>
            </a:endParaRPr>
          </a:p>
          <a:p>
            <a:pPr marL="36576" indent="0">
              <a:buNone/>
            </a:pPr>
            <a:endParaRPr lang="de-CH" sz="1200" dirty="0"/>
          </a:p>
        </p:txBody>
      </p:sp>
      <p:sp>
        <p:nvSpPr>
          <p:cNvPr id="11" name="Content Placeholder 10"/>
          <p:cNvSpPr>
            <a:spLocks noGrp="1"/>
          </p:cNvSpPr>
          <p:nvPr>
            <p:ph sz="half" idx="2"/>
          </p:nvPr>
        </p:nvSpPr>
        <p:spPr>
          <a:xfrm>
            <a:off x="4608022" y="857253"/>
            <a:ext cx="4422372" cy="4885514"/>
          </a:xfrm>
        </p:spPr>
        <p:txBody>
          <a:bodyPr>
            <a:normAutofit/>
          </a:bodyPr>
          <a:lstStyle/>
          <a:p>
            <a:pPr marL="36576" indent="0">
              <a:buNone/>
            </a:pPr>
            <a:r>
              <a:rPr lang="de-CH" sz="1600" b="1" u="sng" dirty="0" smtClean="0"/>
              <a:t>Infor </a:t>
            </a:r>
            <a:r>
              <a:rPr lang="de-CH" sz="1600" b="1" u="sng" dirty="0" err="1" smtClean="0"/>
              <a:t>Summit</a:t>
            </a:r>
            <a:r>
              <a:rPr lang="de-CH" sz="1600" b="1" u="sng" dirty="0" smtClean="0"/>
              <a:t> morgen</a:t>
            </a:r>
          </a:p>
          <a:p>
            <a:pPr marL="36576" indent="0">
              <a:buNone/>
            </a:pPr>
            <a:r>
              <a:rPr lang="de-CH" sz="1200" dirty="0" smtClean="0"/>
              <a:t>Im </a:t>
            </a:r>
            <a:r>
              <a:rPr lang="de-CH" sz="1200" dirty="0" err="1" smtClean="0"/>
              <a:t>Globe</a:t>
            </a:r>
            <a:r>
              <a:rPr lang="de-CH" sz="1200" dirty="0" smtClean="0"/>
              <a:t> – Obergeschoss</a:t>
            </a:r>
            <a:endParaRPr lang="de-CH" sz="1200"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3</a:t>
            </a:fld>
            <a:endParaRPr lang="en-US" dirty="0"/>
          </a:p>
        </p:txBody>
      </p:sp>
      <p:pic>
        <p:nvPicPr>
          <p:cNvPr id="12" name="Picture 11"/>
          <p:cNvPicPr>
            <a:picLocks noChangeAspect="1"/>
          </p:cNvPicPr>
          <p:nvPr/>
        </p:nvPicPr>
        <p:blipFill>
          <a:blip r:embed="rId2"/>
          <a:stretch>
            <a:fillRect/>
          </a:stretch>
        </p:blipFill>
        <p:spPr>
          <a:xfrm>
            <a:off x="606830" y="2971417"/>
            <a:ext cx="7621156" cy="3163816"/>
          </a:xfrm>
          <a:prstGeom prst="rect">
            <a:avLst/>
          </a:prstGeom>
        </p:spPr>
      </p:pic>
      <p:sp>
        <p:nvSpPr>
          <p:cNvPr id="15" name="Rectangle 14"/>
          <p:cNvSpPr/>
          <p:nvPr/>
        </p:nvSpPr>
        <p:spPr>
          <a:xfrm rot="2661766">
            <a:off x="7862537" y="4863670"/>
            <a:ext cx="153556" cy="49924"/>
          </a:xfrm>
          <a:prstGeom prst="rect">
            <a:avLst/>
          </a:prstGeom>
          <a:solidFill>
            <a:srgbClr val="C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TextBox 15"/>
          <p:cNvSpPr txBox="1"/>
          <p:nvPr/>
        </p:nvSpPr>
        <p:spPr>
          <a:xfrm>
            <a:off x="7924800" y="4724769"/>
            <a:ext cx="684803" cy="184666"/>
          </a:xfrm>
          <a:prstGeom prst="rect">
            <a:avLst/>
          </a:prstGeom>
          <a:noFill/>
        </p:spPr>
        <p:txBody>
          <a:bodyPr wrap="none" rtlCol="0">
            <a:spAutoFit/>
          </a:bodyPr>
          <a:lstStyle/>
          <a:p>
            <a:r>
              <a:rPr lang="fr-CH" sz="600" b="1" dirty="0" err="1" smtClean="0"/>
              <a:t>Crowne</a:t>
            </a:r>
            <a:r>
              <a:rPr lang="fr-CH" sz="600" b="1" dirty="0" smtClean="0"/>
              <a:t> Plaza</a:t>
            </a:r>
            <a:endParaRPr lang="en-GB" b="1" dirty="0"/>
          </a:p>
        </p:txBody>
      </p:sp>
      <p:sp>
        <p:nvSpPr>
          <p:cNvPr id="20" name="Freeform 19"/>
          <p:cNvSpPr/>
          <p:nvPr/>
        </p:nvSpPr>
        <p:spPr>
          <a:xfrm>
            <a:off x="1273126" y="3298874"/>
            <a:ext cx="6724357" cy="2215661"/>
          </a:xfrm>
          <a:custGeom>
            <a:avLst/>
            <a:gdLst>
              <a:gd name="connsiteX0" fmla="*/ 0 w 6724357"/>
              <a:gd name="connsiteY0" fmla="*/ 0 h 2215661"/>
              <a:gd name="connsiteX1" fmla="*/ 5261317 w 6724357"/>
              <a:gd name="connsiteY1" fmla="*/ 2089052 h 2215661"/>
              <a:gd name="connsiteX2" fmla="*/ 5387926 w 6724357"/>
              <a:gd name="connsiteY2" fmla="*/ 2215661 h 2215661"/>
              <a:gd name="connsiteX3" fmla="*/ 6013939 w 6724357"/>
              <a:gd name="connsiteY3" fmla="*/ 1371600 h 2215661"/>
              <a:gd name="connsiteX4" fmla="*/ 5957668 w 6724357"/>
              <a:gd name="connsiteY4" fmla="*/ 1259058 h 2215661"/>
              <a:gd name="connsiteX5" fmla="*/ 6182751 w 6724357"/>
              <a:gd name="connsiteY5" fmla="*/ 1041009 h 2215661"/>
              <a:gd name="connsiteX6" fmla="*/ 6724357 w 6724357"/>
              <a:gd name="connsiteY6" fmla="*/ 1575581 h 2215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724357" h="2215661">
                <a:moveTo>
                  <a:pt x="0" y="0"/>
                </a:moveTo>
                <a:lnTo>
                  <a:pt x="5261317" y="2089052"/>
                </a:lnTo>
                <a:lnTo>
                  <a:pt x="5387926" y="2215661"/>
                </a:lnTo>
                <a:lnTo>
                  <a:pt x="6013939" y="1371600"/>
                </a:lnTo>
                <a:lnTo>
                  <a:pt x="5957668" y="1259058"/>
                </a:lnTo>
                <a:lnTo>
                  <a:pt x="6182751" y="1041009"/>
                </a:lnTo>
                <a:lnTo>
                  <a:pt x="6724357" y="1575581"/>
                </a:lnTo>
              </a:path>
            </a:pathLst>
          </a:custGeom>
          <a:noFill/>
          <a:ln w="190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22" name="Straight Connector 21"/>
          <p:cNvCxnSpPr/>
          <p:nvPr/>
        </p:nvCxnSpPr>
        <p:spPr>
          <a:xfrm>
            <a:off x="1219681" y="3305908"/>
            <a:ext cx="6580854" cy="2608964"/>
          </a:xfrm>
          <a:prstGeom prst="line">
            <a:avLst/>
          </a:prstGeom>
          <a:ln>
            <a:solidFill>
              <a:srgbClr val="008A3E"/>
            </a:solidFill>
          </a:ln>
        </p:spPr>
        <p:style>
          <a:lnRef idx="2">
            <a:schemeClr val="accent1"/>
          </a:lnRef>
          <a:fillRef idx="0">
            <a:schemeClr val="accent1"/>
          </a:fillRef>
          <a:effectRef idx="1">
            <a:schemeClr val="accent1"/>
          </a:effectRef>
          <a:fontRef idx="minor">
            <a:schemeClr val="tx1"/>
          </a:fontRef>
        </p:style>
      </p:cxnSp>
      <p:sp>
        <p:nvSpPr>
          <p:cNvPr id="26" name="Freeform 25"/>
          <p:cNvSpPr/>
          <p:nvPr/>
        </p:nvSpPr>
        <p:spPr>
          <a:xfrm>
            <a:off x="7561385" y="4895557"/>
            <a:ext cx="611944" cy="935501"/>
          </a:xfrm>
          <a:custGeom>
            <a:avLst/>
            <a:gdLst>
              <a:gd name="connsiteX0" fmla="*/ 232117 w 611944"/>
              <a:gd name="connsiteY0" fmla="*/ 935501 h 935501"/>
              <a:gd name="connsiteX1" fmla="*/ 14067 w 611944"/>
              <a:gd name="connsiteY1" fmla="*/ 851095 h 935501"/>
              <a:gd name="connsiteX2" fmla="*/ 35169 w 611944"/>
              <a:gd name="connsiteY2" fmla="*/ 787791 h 935501"/>
              <a:gd name="connsiteX3" fmla="*/ 0 w 611944"/>
              <a:gd name="connsiteY3" fmla="*/ 731520 h 935501"/>
              <a:gd name="connsiteX4" fmla="*/ 337624 w 611944"/>
              <a:gd name="connsiteY4" fmla="*/ 372794 h 935501"/>
              <a:gd name="connsiteX5" fmla="*/ 611944 w 611944"/>
              <a:gd name="connsiteY5" fmla="*/ 189914 h 935501"/>
              <a:gd name="connsiteX6" fmla="*/ 457200 w 611944"/>
              <a:gd name="connsiteY6" fmla="*/ 0 h 935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1944" h="935501">
                <a:moveTo>
                  <a:pt x="232117" y="935501"/>
                </a:moveTo>
                <a:lnTo>
                  <a:pt x="14067" y="851095"/>
                </a:lnTo>
                <a:lnTo>
                  <a:pt x="35169" y="787791"/>
                </a:lnTo>
                <a:lnTo>
                  <a:pt x="0" y="731520"/>
                </a:lnTo>
                <a:lnTo>
                  <a:pt x="337624" y="372794"/>
                </a:lnTo>
                <a:lnTo>
                  <a:pt x="611944" y="189914"/>
                </a:lnTo>
                <a:lnTo>
                  <a:pt x="457200" y="0"/>
                </a:lnTo>
              </a:path>
            </a:pathLst>
          </a:custGeom>
          <a:noFill/>
          <a:ln w="19050">
            <a:solidFill>
              <a:srgbClr val="008A3E"/>
            </a:solidFill>
            <a:prstDash val="sysDot"/>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8" name="Rectangle 27"/>
          <p:cNvSpPr/>
          <p:nvPr/>
        </p:nvSpPr>
        <p:spPr>
          <a:xfrm rot="17894420">
            <a:off x="921675" y="3665131"/>
            <a:ext cx="64302" cy="45719"/>
          </a:xfrm>
          <a:prstGeom prst="rect">
            <a:avLst/>
          </a:prstGeom>
          <a:solidFill>
            <a:srgbClr val="C0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9" name="TextBox 28"/>
          <p:cNvSpPr txBox="1"/>
          <p:nvPr/>
        </p:nvSpPr>
        <p:spPr>
          <a:xfrm>
            <a:off x="701590" y="3694836"/>
            <a:ext cx="518091" cy="369332"/>
          </a:xfrm>
          <a:prstGeom prst="rect">
            <a:avLst/>
          </a:prstGeom>
          <a:noFill/>
        </p:spPr>
        <p:txBody>
          <a:bodyPr wrap="none" rtlCol="0">
            <a:spAutoFit/>
          </a:bodyPr>
          <a:lstStyle/>
          <a:p>
            <a:r>
              <a:rPr lang="fr-CH" sz="600" b="1" dirty="0" smtClean="0"/>
              <a:t>Georges </a:t>
            </a:r>
          </a:p>
          <a:p>
            <a:r>
              <a:rPr lang="fr-CH" sz="600" b="1" dirty="0" smtClean="0"/>
              <a:t>Charpak </a:t>
            </a:r>
          </a:p>
          <a:p>
            <a:r>
              <a:rPr lang="fr-CH" sz="600" b="1" dirty="0" smtClean="0"/>
              <a:t>Room</a:t>
            </a:r>
            <a:endParaRPr lang="en-GB" b="1" dirty="0"/>
          </a:p>
        </p:txBody>
      </p:sp>
      <p:sp>
        <p:nvSpPr>
          <p:cNvPr id="30" name="TextBox 29"/>
          <p:cNvSpPr txBox="1"/>
          <p:nvPr/>
        </p:nvSpPr>
        <p:spPr>
          <a:xfrm>
            <a:off x="1038539" y="3034435"/>
            <a:ext cx="429583" cy="184666"/>
          </a:xfrm>
          <a:prstGeom prst="rect">
            <a:avLst/>
          </a:prstGeom>
          <a:noFill/>
        </p:spPr>
        <p:txBody>
          <a:bodyPr wrap="square" rtlCol="0">
            <a:spAutoFit/>
          </a:bodyPr>
          <a:lstStyle/>
          <a:p>
            <a:r>
              <a:rPr lang="fr-CH" sz="600" b="1" dirty="0" smtClean="0"/>
              <a:t>Globe</a:t>
            </a:r>
            <a:endParaRPr lang="en-GB" b="1" dirty="0"/>
          </a:p>
        </p:txBody>
      </p:sp>
      <p:sp>
        <p:nvSpPr>
          <p:cNvPr id="31" name="Oval 30"/>
          <p:cNvSpPr/>
          <p:nvPr/>
        </p:nvSpPr>
        <p:spPr>
          <a:xfrm>
            <a:off x="1069298" y="3153761"/>
            <a:ext cx="51281" cy="48309"/>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6865746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2400" dirty="0">
                <a:solidFill>
                  <a:srgbClr val="0055A0"/>
                </a:solidFill>
              </a:rPr>
              <a:t>CERN – European Organization for Nuclear Research</a:t>
            </a:r>
          </a:p>
        </p:txBody>
      </p:sp>
      <p:sp>
        <p:nvSpPr>
          <p:cNvPr id="5" name="Rectangle 3"/>
          <p:cNvSpPr txBox="1">
            <a:spLocks noChangeArrowheads="1"/>
          </p:cNvSpPr>
          <p:nvPr/>
        </p:nvSpPr>
        <p:spPr>
          <a:xfrm>
            <a:off x="457200" y="1110964"/>
            <a:ext cx="8226854" cy="4083335"/>
          </a:xfrm>
          <a:prstGeom prst="rect">
            <a:avLst/>
          </a:prstGeom>
        </p:spPr>
        <p:txBody>
          <a:bodyPr>
            <a:noAutofit/>
          </a:bodyPr>
          <a:lstStyle/>
          <a:p>
            <a:pPr marL="169863" indent="-169863">
              <a:spcBef>
                <a:spcPts val="600"/>
              </a:spcBef>
              <a:defRPr/>
            </a:pPr>
            <a:endParaRPr lang="en-GB" sz="2000" dirty="0">
              <a:solidFill>
                <a:srgbClr val="204987"/>
              </a:solidFill>
              <a:latin typeface="Helvetica Neue Light"/>
              <a:cs typeface="Helvetica Neue Light"/>
            </a:endParaRPr>
          </a:p>
          <a:p>
            <a:pPr marL="169863" indent="-169863">
              <a:spcBef>
                <a:spcPts val="600"/>
              </a:spcBef>
              <a:defRPr/>
            </a:pPr>
            <a:endParaRPr lang="en-GB" sz="2000" dirty="0">
              <a:solidFill>
                <a:srgbClr val="204987"/>
              </a:solidFill>
              <a:latin typeface="Helvetica Neue Light"/>
              <a:cs typeface="Helvetica Neue Light"/>
            </a:endParaRPr>
          </a:p>
        </p:txBody>
      </p:sp>
      <p:sp>
        <p:nvSpPr>
          <p:cNvPr id="6" name="TextBox 5"/>
          <p:cNvSpPr txBox="1"/>
          <p:nvPr/>
        </p:nvSpPr>
        <p:spPr>
          <a:xfrm rot="21224421">
            <a:off x="-293565" y="4805178"/>
            <a:ext cx="4273732" cy="1200329"/>
          </a:xfrm>
          <a:prstGeom prst="rect">
            <a:avLst/>
          </a:prstGeom>
          <a:noFill/>
        </p:spPr>
        <p:txBody>
          <a:bodyPr wrap="square" lIns="91440" rtlCol="0" anchor="t" anchorCtr="1">
            <a:spAutoFit/>
          </a:bodyPr>
          <a:lstStyle/>
          <a:p>
            <a:pPr>
              <a:lnSpc>
                <a:spcPct val="90000"/>
              </a:lnSpc>
            </a:pPr>
            <a:r>
              <a:rPr lang="en-GB" sz="2000" dirty="0">
                <a:solidFill>
                  <a:srgbClr val="5197CC"/>
                </a:solidFill>
                <a:latin typeface="Helvetica Neue Light"/>
                <a:cs typeface="Helvetica Neue Light"/>
              </a:rPr>
              <a:t>  </a:t>
            </a:r>
            <a:r>
              <a:rPr lang="en-GB" sz="2000" dirty="0">
                <a:solidFill>
                  <a:srgbClr val="5197CC"/>
                </a:solidFill>
                <a:latin typeface="Helvetica Neue Light"/>
                <a:cs typeface="Helvetica Neue Light"/>
              </a:rPr>
              <a:t>~</a:t>
            </a:r>
            <a:r>
              <a:rPr lang="en-GB" sz="2000" dirty="0" smtClean="0">
                <a:solidFill>
                  <a:srgbClr val="5197CC"/>
                </a:solidFill>
                <a:latin typeface="Helvetica Neue Light"/>
                <a:cs typeface="Helvetica Neue Light"/>
              </a:rPr>
              <a:t>2500 </a:t>
            </a:r>
            <a:r>
              <a:rPr lang="en-GB" sz="2000" dirty="0" err="1" smtClean="0">
                <a:solidFill>
                  <a:srgbClr val="5197CC"/>
                </a:solidFill>
                <a:latin typeface="Helvetica Neue Light"/>
                <a:cs typeface="Helvetica Neue Light"/>
              </a:rPr>
              <a:t>Mitarbeiter</a:t>
            </a:r>
            <a:endParaRPr lang="en-GB" sz="2000" dirty="0">
              <a:solidFill>
                <a:srgbClr val="5197CC"/>
              </a:solidFill>
              <a:latin typeface="Helvetica Neue Light"/>
              <a:cs typeface="Helvetica Neue Light"/>
            </a:endParaRPr>
          </a:p>
          <a:p>
            <a:pPr>
              <a:lnSpc>
                <a:spcPct val="90000"/>
              </a:lnSpc>
            </a:pPr>
            <a:r>
              <a:rPr lang="en-GB" sz="2000" dirty="0">
                <a:solidFill>
                  <a:srgbClr val="5197CC"/>
                </a:solidFill>
                <a:latin typeface="Helvetica Neue Light"/>
                <a:cs typeface="Helvetica Neue Light"/>
              </a:rPr>
              <a:t>    </a:t>
            </a:r>
            <a:r>
              <a:rPr lang="en-GB" sz="2000" dirty="0">
                <a:solidFill>
                  <a:srgbClr val="5197CC"/>
                </a:solidFill>
                <a:latin typeface="Helvetica Neue Light"/>
                <a:cs typeface="Helvetica Neue Light"/>
              </a:rPr>
              <a:t>&gt;</a:t>
            </a:r>
            <a:r>
              <a:rPr lang="en-GB" sz="2000" dirty="0" smtClean="0">
                <a:solidFill>
                  <a:srgbClr val="5197CC"/>
                </a:solidFill>
                <a:latin typeface="Helvetica Neue Light"/>
                <a:cs typeface="Helvetica Neue Light"/>
              </a:rPr>
              <a:t>600 </a:t>
            </a:r>
            <a:r>
              <a:rPr lang="en-GB" sz="2000" dirty="0" err="1" smtClean="0">
                <a:solidFill>
                  <a:srgbClr val="5197CC"/>
                </a:solidFill>
                <a:latin typeface="Helvetica Neue Light"/>
                <a:cs typeface="Helvetica Neue Light"/>
              </a:rPr>
              <a:t>Studenten</a:t>
            </a:r>
            <a:r>
              <a:rPr lang="en-GB" sz="2000" dirty="0">
                <a:solidFill>
                  <a:srgbClr val="5197CC"/>
                </a:solidFill>
                <a:latin typeface="Helvetica Neue Light"/>
                <a:cs typeface="Helvetica Neue Light"/>
              </a:rPr>
              <a:t/>
            </a:r>
            <a:br>
              <a:rPr lang="en-GB" sz="2000" dirty="0">
                <a:solidFill>
                  <a:srgbClr val="5197CC"/>
                </a:solidFill>
                <a:latin typeface="Helvetica Neue Light"/>
                <a:cs typeface="Helvetica Neue Light"/>
              </a:rPr>
            </a:br>
            <a:r>
              <a:rPr lang="en-GB" sz="2000" dirty="0" smtClean="0">
                <a:solidFill>
                  <a:srgbClr val="5197CC"/>
                </a:solidFill>
                <a:latin typeface="Helvetica Neue Light"/>
                <a:cs typeface="Helvetica Neue Light"/>
              </a:rPr>
              <a:t>&gt;13000 </a:t>
            </a:r>
            <a:r>
              <a:rPr lang="en-GB" sz="2000" dirty="0" err="1" smtClean="0">
                <a:solidFill>
                  <a:srgbClr val="5197CC"/>
                </a:solidFill>
                <a:latin typeface="Helvetica Neue Light"/>
                <a:cs typeface="Helvetica Neue Light"/>
              </a:rPr>
              <a:t>Nutzer</a:t>
            </a:r>
            <a:r>
              <a:rPr lang="en-GB" sz="2000" dirty="0" smtClean="0">
                <a:solidFill>
                  <a:srgbClr val="5197CC"/>
                </a:solidFill>
                <a:latin typeface="Helvetica Neue Light"/>
                <a:cs typeface="Helvetica Neue Light"/>
              </a:rPr>
              <a:t/>
            </a:r>
            <a:br>
              <a:rPr lang="en-GB" sz="2000" dirty="0" smtClean="0">
                <a:solidFill>
                  <a:srgbClr val="5197CC"/>
                </a:solidFill>
                <a:latin typeface="Helvetica Neue Light"/>
                <a:cs typeface="Helvetica Neue Light"/>
              </a:rPr>
            </a:br>
            <a:r>
              <a:rPr lang="en-GB" sz="2000" dirty="0" smtClean="0">
                <a:solidFill>
                  <a:srgbClr val="5197CC"/>
                </a:solidFill>
                <a:latin typeface="Helvetica Neue Light"/>
                <a:cs typeface="Helvetica Neue Light"/>
              </a:rPr>
              <a:t>    &gt;500 </a:t>
            </a:r>
            <a:r>
              <a:rPr lang="en-GB" sz="2000" dirty="0" smtClean="0">
                <a:solidFill>
                  <a:srgbClr val="5197CC"/>
                </a:solidFill>
                <a:latin typeface="Helvetica Neue Light"/>
                <a:cs typeface="Helvetica Neue Light"/>
              </a:rPr>
              <a:t>I</a:t>
            </a:r>
            <a:r>
              <a:rPr lang="en-GB" sz="2000" dirty="0" smtClean="0">
                <a:solidFill>
                  <a:srgbClr val="5197CC"/>
                </a:solidFill>
                <a:latin typeface="Helvetica Neue Light"/>
                <a:cs typeface="Helvetica Neue Light"/>
              </a:rPr>
              <a:t>nstitute </a:t>
            </a:r>
            <a:r>
              <a:rPr lang="en-GB" sz="2000" dirty="0">
                <a:solidFill>
                  <a:srgbClr val="5197CC"/>
                </a:solidFill>
                <a:latin typeface="Helvetica Neue Light"/>
                <a:cs typeface="Helvetica Neue Light"/>
              </a:rPr>
              <a:t>&amp; </a:t>
            </a:r>
            <a:r>
              <a:rPr lang="en-GB" sz="2000" dirty="0" err="1" smtClean="0">
                <a:solidFill>
                  <a:srgbClr val="5197CC"/>
                </a:solidFill>
                <a:latin typeface="Helvetica Neue Light"/>
                <a:cs typeface="Helvetica Neue Light"/>
              </a:rPr>
              <a:t>Universitäten</a:t>
            </a:r>
            <a:endParaRPr lang="en-GB" sz="2000" dirty="0">
              <a:solidFill>
                <a:srgbClr val="5197CC"/>
              </a:solidFill>
              <a:latin typeface="Helvetica Neue Light"/>
              <a:cs typeface="Helvetica Neue Light"/>
            </a:endParaRPr>
          </a:p>
        </p:txBody>
      </p:sp>
      <p:sp>
        <p:nvSpPr>
          <p:cNvPr id="10" name="TextBox 9"/>
          <p:cNvSpPr txBox="1"/>
          <p:nvPr/>
        </p:nvSpPr>
        <p:spPr>
          <a:xfrm>
            <a:off x="5273280" y="5682812"/>
            <a:ext cx="2691763" cy="369332"/>
          </a:xfrm>
          <a:prstGeom prst="rect">
            <a:avLst/>
          </a:prstGeom>
          <a:noFill/>
        </p:spPr>
        <p:txBody>
          <a:bodyPr wrap="none" rtlCol="0">
            <a:spAutoFit/>
          </a:bodyPr>
          <a:lstStyle/>
          <a:p>
            <a:r>
              <a:rPr lang="en-GB" dirty="0" smtClean="0">
                <a:solidFill>
                  <a:srgbClr val="5197CC"/>
                </a:solidFill>
                <a:latin typeface="Helvetica Neue Light"/>
                <a:cs typeface="Helvetica Neue Light"/>
              </a:rPr>
              <a:t>Budget: ~1.1 </a:t>
            </a:r>
            <a:r>
              <a:rPr lang="en-GB" dirty="0">
                <a:solidFill>
                  <a:srgbClr val="5197CC"/>
                </a:solidFill>
                <a:latin typeface="Helvetica Neue Light"/>
                <a:cs typeface="Helvetica Neue Light"/>
              </a:rPr>
              <a:t>billion CHF</a:t>
            </a:r>
          </a:p>
        </p:txBody>
      </p:sp>
      <p:pic>
        <p:nvPicPr>
          <p:cNvPr id="1026" name="Picture 2" descr="https://home.cern/sites/home.web.cern.ch/files/image/inline-images/hjarlett/rsz_map_2018_en.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rot="21144934">
            <a:off x="2262715" y="1245869"/>
            <a:ext cx="6407690" cy="3461933"/>
          </a:xfrm>
          <a:prstGeom prst="rect">
            <a:avLst/>
          </a:prstGeom>
          <a:solidFill>
            <a:schemeClr val="bg1">
              <a:lumMod val="95000"/>
            </a:schemeClr>
          </a:solidFill>
          <a:ln w="190500">
            <a:solidFill>
              <a:schemeClr val="bg1"/>
            </a:solidFill>
            <a:miter lim="800000"/>
          </a:ln>
          <a:effectLst>
            <a:glow rad="63500">
              <a:schemeClr val="accent2">
                <a:alpha val="38000"/>
              </a:schemeClr>
            </a:glow>
            <a:outerShdw blurRad="50800" dist="38100" dir="5400000" algn="t" rotWithShape="0">
              <a:prstClr val="black">
                <a:alpha val="40000"/>
              </a:prstClr>
            </a:outerShdw>
          </a:effectLst>
        </p:spPr>
      </p:pic>
    </p:spTree>
    <p:extLst>
      <p:ext uri="{BB962C8B-B14F-4D97-AF65-F5344CB8AC3E}">
        <p14:creationId xmlns:p14="http://schemas.microsoft.com/office/powerpoint/2010/main" val="1352773421"/>
      </p:ext>
    </p:extLst>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xmlns:p14="http://schemas.microsoft.com/office/powerpoint/2010/main">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p:txBody>
          <a:bodyPr>
            <a:noAutofit/>
          </a:bodyPr>
          <a:lstStyle/>
          <a:p>
            <a:r>
              <a:rPr lang="de-CH" sz="2400" dirty="0" smtClean="0"/>
              <a:t>CERN entwickelt, baut und betreibt leistungsstarke Teilchenbeschleuniger</a:t>
            </a:r>
            <a:endParaRPr lang="de-CH" sz="2400" dirty="0"/>
          </a:p>
        </p:txBody>
      </p:sp>
      <p:sp>
        <p:nvSpPr>
          <p:cNvPr id="5" name="Rectangle 4"/>
          <p:cNvSpPr>
            <a:spLocks noChangeArrowheads="1"/>
          </p:cNvSpPr>
          <p:nvPr/>
        </p:nvSpPr>
        <p:spPr bwMode="auto">
          <a:xfrm>
            <a:off x="6664594" y="1148692"/>
            <a:ext cx="2595297" cy="4867486"/>
          </a:xfrm>
          <a:prstGeom prst="rect">
            <a:avLst/>
          </a:prstGeom>
          <a:noFill/>
          <a:ln w="9525">
            <a:noFill/>
            <a:miter lim="800000"/>
            <a:headEnd/>
            <a:tailEnd/>
          </a:ln>
        </p:spPr>
        <p:txBody>
          <a:bodyPr wrap="square">
            <a:spAutoFit/>
          </a:bodyPr>
          <a:lstStyle/>
          <a:p>
            <a:pPr marL="0" lvl="1">
              <a:lnSpc>
                <a:spcPct val="95000"/>
              </a:lnSpc>
              <a:spcAft>
                <a:spcPts val="1000"/>
              </a:spcAft>
            </a:pPr>
            <a:r>
              <a:rPr lang="de-CH" dirty="0" smtClean="0">
                <a:solidFill>
                  <a:srgbClr val="204987"/>
                </a:solidFill>
                <a:latin typeface="Helvetica Neue Light"/>
                <a:cs typeface="Helvetica Neue Light"/>
              </a:rPr>
              <a:t>z.B. H</a:t>
            </a:r>
            <a:r>
              <a:rPr lang="de-CH" baseline="30000" dirty="0" smtClean="0">
                <a:solidFill>
                  <a:srgbClr val="204987"/>
                </a:solidFill>
                <a:latin typeface="Helvetica Neue Light"/>
                <a:cs typeface="Helvetica Neue Light"/>
              </a:rPr>
              <a:t>+</a:t>
            </a:r>
            <a:r>
              <a:rPr lang="de-CH" dirty="0" smtClean="0">
                <a:solidFill>
                  <a:srgbClr val="204987"/>
                </a:solidFill>
                <a:latin typeface="Helvetica Neue Light"/>
                <a:cs typeface="Helvetica Neue Light"/>
                <a:sym typeface="Wingdings"/>
              </a:rPr>
              <a:t> und Pb</a:t>
            </a:r>
            <a:r>
              <a:rPr lang="de-CH" baseline="30000" dirty="0" smtClean="0">
                <a:solidFill>
                  <a:srgbClr val="204987"/>
                </a:solidFill>
                <a:latin typeface="Helvetica Neue Light"/>
                <a:cs typeface="Helvetica Neue Light"/>
                <a:sym typeface="Wingdings"/>
              </a:rPr>
              <a:t>82+</a:t>
            </a:r>
            <a:r>
              <a:rPr lang="de-CH" dirty="0" smtClean="0">
                <a:solidFill>
                  <a:srgbClr val="204987"/>
                </a:solidFill>
                <a:latin typeface="Helvetica Neue Light"/>
                <a:cs typeface="Helvetica Neue Light"/>
                <a:sym typeface="Wingdings"/>
              </a:rPr>
              <a:t> </a:t>
            </a:r>
            <a:r>
              <a:rPr lang="de-CH" dirty="0" smtClean="0">
                <a:solidFill>
                  <a:srgbClr val="204987"/>
                </a:solidFill>
                <a:latin typeface="Helvetica Neue Light"/>
                <a:cs typeface="Helvetica Neue Light"/>
                <a:sym typeface="Wingdings"/>
              </a:rPr>
              <a:t>Strahlen</a:t>
            </a:r>
            <a:r>
              <a:rPr lang="de-CH" dirty="0" smtClean="0">
                <a:solidFill>
                  <a:srgbClr val="204987"/>
                </a:solidFill>
                <a:latin typeface="Helvetica Neue Light"/>
                <a:cs typeface="Helvetica Neue Light"/>
              </a:rPr>
              <a:t> </a:t>
            </a:r>
          </a:p>
          <a:p>
            <a:pPr marL="0" lvl="1">
              <a:lnSpc>
                <a:spcPct val="95000"/>
              </a:lnSpc>
              <a:spcAft>
                <a:spcPts val="1000"/>
              </a:spcAft>
            </a:pPr>
            <a:r>
              <a:rPr lang="de-CH" dirty="0" smtClean="0">
                <a:solidFill>
                  <a:srgbClr val="204987"/>
                </a:solidFill>
                <a:latin typeface="Helvetica Neue Light"/>
                <a:cs typeface="Helvetica Neue Light"/>
              </a:rPr>
              <a:t>Ein paar Zahlen in den Schlüsseltechnologien:</a:t>
            </a:r>
          </a:p>
          <a:p>
            <a:pPr marL="0" lvl="1">
              <a:lnSpc>
                <a:spcPct val="95000"/>
              </a:lnSpc>
              <a:spcAft>
                <a:spcPts val="1000"/>
              </a:spcAft>
            </a:pPr>
            <a:r>
              <a:rPr lang="de-CH" dirty="0" smtClean="0">
                <a:solidFill>
                  <a:srgbClr val="204987"/>
                </a:solidFill>
                <a:latin typeface="Helvetica Neue Light"/>
                <a:cs typeface="Helvetica Neue Light"/>
              </a:rPr>
              <a:t>T</a:t>
            </a:r>
            <a:r>
              <a:rPr lang="de-CH" dirty="0" smtClean="0">
                <a:solidFill>
                  <a:srgbClr val="204987"/>
                </a:solidFill>
                <a:latin typeface="Helvetica Neue Light"/>
                <a:cs typeface="Helvetica Neue Light"/>
              </a:rPr>
              <a:t>iefbau</a:t>
            </a:r>
            <a:br>
              <a:rPr lang="de-CH" dirty="0" smtClean="0">
                <a:solidFill>
                  <a:srgbClr val="204987"/>
                </a:solidFill>
                <a:latin typeface="Helvetica Neue Light"/>
                <a:cs typeface="Helvetica Neue Light"/>
              </a:rPr>
            </a:br>
            <a:r>
              <a:rPr lang="de-CH" dirty="0" smtClean="0">
                <a:solidFill>
                  <a:srgbClr val="204987"/>
                </a:solidFill>
                <a:latin typeface="Helvetica Neue Light"/>
                <a:cs typeface="Helvetica Neue Light"/>
              </a:rPr>
              <a:t>    &gt;50 km Tunnels</a:t>
            </a:r>
            <a:endParaRPr lang="de-CH" baseline="30000" dirty="0" smtClean="0">
              <a:solidFill>
                <a:srgbClr val="204987"/>
              </a:solidFill>
              <a:latin typeface="Helvetica Neue Light"/>
              <a:cs typeface="Helvetica Neue Light"/>
            </a:endParaRPr>
          </a:p>
          <a:p>
            <a:pPr marL="0" lvl="1">
              <a:lnSpc>
                <a:spcPct val="95000"/>
              </a:lnSpc>
              <a:spcAft>
                <a:spcPts val="1000"/>
              </a:spcAft>
            </a:pPr>
            <a:r>
              <a:rPr lang="de-CH" dirty="0" smtClean="0">
                <a:solidFill>
                  <a:srgbClr val="204987"/>
                </a:solidFill>
                <a:latin typeface="Helvetica Neue Light"/>
                <a:cs typeface="Helvetica Neue Light"/>
              </a:rPr>
              <a:t>Supraleitung </a:t>
            </a:r>
            <a:br>
              <a:rPr lang="de-CH" dirty="0" smtClean="0">
                <a:solidFill>
                  <a:srgbClr val="204987"/>
                </a:solidFill>
                <a:latin typeface="Helvetica Neue Light"/>
                <a:cs typeface="Helvetica Neue Light"/>
              </a:rPr>
            </a:br>
            <a:r>
              <a:rPr lang="de-CH" dirty="0" smtClean="0">
                <a:solidFill>
                  <a:srgbClr val="204987"/>
                </a:solidFill>
                <a:latin typeface="Helvetica Neue Light"/>
                <a:cs typeface="Helvetica Neue Light"/>
              </a:rPr>
              <a:t>    &gt;1600 Magnete</a:t>
            </a:r>
            <a:endParaRPr lang="de-CH" dirty="0" smtClean="0">
              <a:solidFill>
                <a:srgbClr val="204987"/>
              </a:solidFill>
              <a:latin typeface="Helvetica Neue Light"/>
              <a:cs typeface="Helvetica Neue Light"/>
            </a:endParaRPr>
          </a:p>
          <a:p>
            <a:pPr marL="0" lvl="1">
              <a:lnSpc>
                <a:spcPct val="95000"/>
              </a:lnSpc>
              <a:spcAft>
                <a:spcPts val="1000"/>
              </a:spcAft>
            </a:pPr>
            <a:r>
              <a:rPr lang="de-CH" dirty="0" smtClean="0">
                <a:solidFill>
                  <a:srgbClr val="204987"/>
                </a:solidFill>
                <a:latin typeface="Helvetica Neue Light"/>
                <a:cs typeface="Helvetica Neue Light"/>
              </a:rPr>
              <a:t>Vakuum</a:t>
            </a:r>
            <a:br>
              <a:rPr lang="de-CH" dirty="0" smtClean="0">
                <a:solidFill>
                  <a:srgbClr val="204987"/>
                </a:solidFill>
                <a:latin typeface="Helvetica Neue Light"/>
                <a:cs typeface="Helvetica Neue Light"/>
              </a:rPr>
            </a:br>
            <a:r>
              <a:rPr lang="de-CH" dirty="0" smtClean="0">
                <a:solidFill>
                  <a:srgbClr val="204987"/>
                </a:solidFill>
                <a:latin typeface="Helvetica Neue Light"/>
                <a:cs typeface="Helvetica Neue Light"/>
              </a:rPr>
              <a:t>    &lt; 10</a:t>
            </a:r>
            <a:r>
              <a:rPr lang="de-CH" baseline="40000" dirty="0" smtClean="0">
                <a:solidFill>
                  <a:srgbClr val="204987"/>
                </a:solidFill>
                <a:latin typeface="Helvetica Neue Light"/>
                <a:cs typeface="Helvetica Neue Light"/>
              </a:rPr>
              <a:t>-11</a:t>
            </a:r>
            <a:r>
              <a:rPr lang="de-CH" dirty="0" smtClean="0">
                <a:solidFill>
                  <a:srgbClr val="204987"/>
                </a:solidFill>
                <a:latin typeface="Helvetica Neue Light"/>
                <a:cs typeface="Helvetica Neue Light"/>
              </a:rPr>
              <a:t> mbar</a:t>
            </a:r>
          </a:p>
          <a:p>
            <a:pPr marL="0" lvl="1">
              <a:lnSpc>
                <a:spcPct val="95000"/>
              </a:lnSpc>
              <a:spcAft>
                <a:spcPts val="1000"/>
              </a:spcAft>
            </a:pPr>
            <a:r>
              <a:rPr lang="de-CH" dirty="0" err="1" smtClean="0">
                <a:solidFill>
                  <a:srgbClr val="204987"/>
                </a:solidFill>
                <a:latin typeface="Helvetica Neue Light"/>
                <a:cs typeface="Helvetica Neue Light"/>
              </a:rPr>
              <a:t>Kryotechnik</a:t>
            </a:r>
            <a:r>
              <a:rPr lang="de-CH" dirty="0" smtClean="0">
                <a:solidFill>
                  <a:srgbClr val="204987"/>
                </a:solidFill>
                <a:latin typeface="Helvetica Neue Light"/>
                <a:cs typeface="Helvetica Neue Light"/>
              </a:rPr>
              <a:t/>
            </a:r>
            <a:br>
              <a:rPr lang="de-CH" dirty="0" smtClean="0">
                <a:solidFill>
                  <a:srgbClr val="204987"/>
                </a:solidFill>
                <a:latin typeface="Helvetica Neue Light"/>
                <a:cs typeface="Helvetica Neue Light"/>
              </a:rPr>
            </a:br>
            <a:r>
              <a:rPr lang="de-CH" dirty="0" smtClean="0">
                <a:solidFill>
                  <a:srgbClr val="204987"/>
                </a:solidFill>
                <a:latin typeface="Helvetica Neue Light"/>
                <a:cs typeface="Helvetica Neue Light"/>
              </a:rPr>
              <a:t>    27 km Anlagen bei </a:t>
            </a:r>
            <a:br>
              <a:rPr lang="de-CH" dirty="0" smtClean="0">
                <a:solidFill>
                  <a:srgbClr val="204987"/>
                </a:solidFill>
                <a:latin typeface="Helvetica Neue Light"/>
                <a:cs typeface="Helvetica Neue Light"/>
              </a:rPr>
            </a:br>
            <a:r>
              <a:rPr lang="de-CH" dirty="0" smtClean="0">
                <a:solidFill>
                  <a:srgbClr val="204987"/>
                </a:solidFill>
                <a:latin typeface="Helvetica Neue Light"/>
                <a:cs typeface="Helvetica Neue Light"/>
              </a:rPr>
              <a:t>    1.8 K (–271°C)</a:t>
            </a:r>
          </a:p>
          <a:p>
            <a:pPr marL="0" lvl="1">
              <a:lnSpc>
                <a:spcPct val="95000"/>
              </a:lnSpc>
              <a:spcAft>
                <a:spcPts val="1000"/>
              </a:spcAft>
            </a:pPr>
            <a:r>
              <a:rPr lang="de-CH" sz="2000" dirty="0" smtClean="0">
                <a:solidFill>
                  <a:srgbClr val="204987"/>
                </a:solidFill>
                <a:latin typeface="Helvetica Neue Light"/>
                <a:cs typeface="Helvetica Neue Light"/>
              </a:rPr>
              <a:t/>
            </a:r>
            <a:br>
              <a:rPr lang="de-CH" sz="2000" dirty="0" smtClean="0">
                <a:solidFill>
                  <a:srgbClr val="204987"/>
                </a:solidFill>
                <a:latin typeface="Helvetica Neue Light"/>
                <a:cs typeface="Helvetica Neue Light"/>
              </a:rPr>
            </a:br>
            <a:endParaRPr lang="de-CH" sz="2000" dirty="0">
              <a:solidFill>
                <a:srgbClr val="204987"/>
              </a:solidFill>
              <a:latin typeface="Helvetica Neue Light"/>
              <a:cs typeface="Helvetica Neue Light"/>
            </a:endParaRPr>
          </a:p>
        </p:txBody>
      </p:sp>
      <p:pic>
        <p:nvPicPr>
          <p:cNvPr id="6" name="Picture 5" descr="AerialLHC.jpg"/>
          <p:cNvPicPr>
            <a:picLocks noChangeAspect="1"/>
          </p:cNvPicPr>
          <p:nvPr/>
        </p:nvPicPr>
        <p:blipFill>
          <a:blip r:embed="rId3" cstate="print"/>
          <a:srcRect t="3914"/>
          <a:stretch>
            <a:fillRect/>
          </a:stretch>
        </p:blipFill>
        <p:spPr>
          <a:xfrm>
            <a:off x="-225032" y="1704344"/>
            <a:ext cx="6715172" cy="4414099"/>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grpSp>
        <p:nvGrpSpPr>
          <p:cNvPr id="7" name="Group 6"/>
          <p:cNvGrpSpPr/>
          <p:nvPr/>
        </p:nvGrpSpPr>
        <p:grpSpPr>
          <a:xfrm>
            <a:off x="1205341" y="3272804"/>
            <a:ext cx="1970088" cy="458788"/>
            <a:chOff x="858837" y="3568700"/>
            <a:chExt cx="1970088" cy="458788"/>
          </a:xfrm>
        </p:grpSpPr>
        <p:sp>
          <p:nvSpPr>
            <p:cNvPr id="8" name="Freeform 7"/>
            <p:cNvSpPr/>
            <p:nvPr/>
          </p:nvSpPr>
          <p:spPr>
            <a:xfrm>
              <a:off x="858837" y="3638550"/>
              <a:ext cx="444500" cy="388938"/>
            </a:xfrm>
            <a:custGeom>
              <a:avLst/>
              <a:gdLst>
                <a:gd name="connsiteX0" fmla="*/ 407988 w 444500"/>
                <a:gd name="connsiteY0" fmla="*/ 9525 h 388938"/>
                <a:gd name="connsiteX1" fmla="*/ 246063 w 444500"/>
                <a:gd name="connsiteY1" fmla="*/ 285750 h 388938"/>
                <a:gd name="connsiteX2" fmla="*/ 26988 w 444500"/>
                <a:gd name="connsiteY2" fmla="*/ 342900 h 388938"/>
                <a:gd name="connsiteX3" fmla="*/ 407988 w 444500"/>
                <a:gd name="connsiteY3" fmla="*/ 9525 h 388938"/>
              </a:gdLst>
              <a:ahLst/>
              <a:cxnLst>
                <a:cxn ang="0">
                  <a:pos x="connsiteX0" y="connsiteY0"/>
                </a:cxn>
                <a:cxn ang="0">
                  <a:pos x="connsiteX1" y="connsiteY1"/>
                </a:cxn>
                <a:cxn ang="0">
                  <a:pos x="connsiteX2" y="connsiteY2"/>
                </a:cxn>
                <a:cxn ang="0">
                  <a:pos x="connsiteX3" y="connsiteY3"/>
                </a:cxn>
              </a:cxnLst>
              <a:rect l="l" t="t" r="r" b="b"/>
              <a:pathLst>
                <a:path w="444500" h="388938">
                  <a:moveTo>
                    <a:pt x="407988" y="9525"/>
                  </a:moveTo>
                  <a:cubicBezTo>
                    <a:pt x="444500" y="0"/>
                    <a:pt x="309563" y="230188"/>
                    <a:pt x="246063" y="285750"/>
                  </a:cubicBezTo>
                  <a:cubicBezTo>
                    <a:pt x="182563" y="341312"/>
                    <a:pt x="0" y="388938"/>
                    <a:pt x="26988" y="342900"/>
                  </a:cubicBezTo>
                  <a:cubicBezTo>
                    <a:pt x="53976" y="296862"/>
                    <a:pt x="371476" y="19050"/>
                    <a:pt x="407988" y="9525"/>
                  </a:cubicBez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latin typeface="Arial"/>
              </a:endParaRPr>
            </a:p>
          </p:txBody>
        </p:sp>
        <p:sp>
          <p:nvSpPr>
            <p:cNvPr id="9" name="Freeform 8"/>
            <p:cNvSpPr/>
            <p:nvPr/>
          </p:nvSpPr>
          <p:spPr>
            <a:xfrm>
              <a:off x="2141538" y="3568700"/>
              <a:ext cx="687387" cy="177800"/>
            </a:xfrm>
            <a:custGeom>
              <a:avLst/>
              <a:gdLst>
                <a:gd name="connsiteX0" fmla="*/ 68262 w 687387"/>
                <a:gd name="connsiteY0" fmla="*/ 22225 h 177800"/>
                <a:gd name="connsiteX1" fmla="*/ 611187 w 687387"/>
                <a:gd name="connsiteY1" fmla="*/ 22225 h 177800"/>
                <a:gd name="connsiteX2" fmla="*/ 525462 w 687387"/>
                <a:gd name="connsiteY2" fmla="*/ 155575 h 177800"/>
                <a:gd name="connsiteX3" fmla="*/ 354012 w 687387"/>
                <a:gd name="connsiteY3" fmla="*/ 155575 h 177800"/>
                <a:gd name="connsiteX4" fmla="*/ 201612 w 687387"/>
                <a:gd name="connsiteY4" fmla="*/ 136525 h 177800"/>
                <a:gd name="connsiteX5" fmla="*/ 201612 w 687387"/>
                <a:gd name="connsiteY5" fmla="*/ 69850 h 177800"/>
                <a:gd name="connsiteX6" fmla="*/ 68262 w 687387"/>
                <a:gd name="connsiteY6" fmla="*/ 22225 h 17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7387" h="177800">
                  <a:moveTo>
                    <a:pt x="68262" y="22225"/>
                  </a:moveTo>
                  <a:cubicBezTo>
                    <a:pt x="136525" y="14288"/>
                    <a:pt x="534987" y="0"/>
                    <a:pt x="611187" y="22225"/>
                  </a:cubicBezTo>
                  <a:cubicBezTo>
                    <a:pt x="687387" y="44450"/>
                    <a:pt x="568324" y="133350"/>
                    <a:pt x="525462" y="155575"/>
                  </a:cubicBezTo>
                  <a:cubicBezTo>
                    <a:pt x="482600" y="177800"/>
                    <a:pt x="407987" y="158750"/>
                    <a:pt x="354012" y="155575"/>
                  </a:cubicBezTo>
                  <a:cubicBezTo>
                    <a:pt x="300037" y="152400"/>
                    <a:pt x="227012" y="150812"/>
                    <a:pt x="201612" y="136525"/>
                  </a:cubicBezTo>
                  <a:cubicBezTo>
                    <a:pt x="176212" y="122238"/>
                    <a:pt x="222249" y="82550"/>
                    <a:pt x="201612" y="69850"/>
                  </a:cubicBezTo>
                  <a:cubicBezTo>
                    <a:pt x="180975" y="57150"/>
                    <a:pt x="0" y="30163"/>
                    <a:pt x="68262" y="22225"/>
                  </a:cubicBez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latin typeface="Arial"/>
              </a:endParaRPr>
            </a:p>
          </p:txBody>
        </p:sp>
      </p:grpSp>
      <p:sp>
        <p:nvSpPr>
          <p:cNvPr id="10" name="Freeform 9"/>
          <p:cNvSpPr/>
          <p:nvPr/>
        </p:nvSpPr>
        <p:spPr>
          <a:xfrm>
            <a:off x="1495854" y="3322016"/>
            <a:ext cx="1227137" cy="481013"/>
          </a:xfrm>
          <a:custGeom>
            <a:avLst/>
            <a:gdLst>
              <a:gd name="connsiteX0" fmla="*/ 88900 w 1227137"/>
              <a:gd name="connsiteY0" fmla="*/ 220663 h 481013"/>
              <a:gd name="connsiteX1" fmla="*/ 384175 w 1227137"/>
              <a:gd name="connsiteY1" fmla="*/ 87313 h 481013"/>
              <a:gd name="connsiteX2" fmla="*/ 717550 w 1227137"/>
              <a:gd name="connsiteY2" fmla="*/ 11113 h 481013"/>
              <a:gd name="connsiteX3" fmla="*/ 1012825 w 1227137"/>
              <a:gd name="connsiteY3" fmla="*/ 20638 h 481013"/>
              <a:gd name="connsiteX4" fmla="*/ 1203325 w 1227137"/>
              <a:gd name="connsiteY4" fmla="*/ 87313 h 481013"/>
              <a:gd name="connsiteX5" fmla="*/ 1155700 w 1227137"/>
              <a:gd name="connsiteY5" fmla="*/ 211138 h 481013"/>
              <a:gd name="connsiteX6" fmla="*/ 917575 w 1227137"/>
              <a:gd name="connsiteY6" fmla="*/ 354013 h 481013"/>
              <a:gd name="connsiteX7" fmla="*/ 603250 w 1227137"/>
              <a:gd name="connsiteY7" fmla="*/ 449263 h 481013"/>
              <a:gd name="connsiteX8" fmla="*/ 336550 w 1227137"/>
              <a:gd name="connsiteY8" fmla="*/ 477838 h 481013"/>
              <a:gd name="connsiteX9" fmla="*/ 98425 w 1227137"/>
              <a:gd name="connsiteY9" fmla="*/ 430213 h 481013"/>
              <a:gd name="connsiteX10" fmla="*/ 3175 w 1227137"/>
              <a:gd name="connsiteY10" fmla="*/ 354013 h 481013"/>
              <a:gd name="connsiteX11" fmla="*/ 88900 w 1227137"/>
              <a:gd name="connsiteY11" fmla="*/ 220663 h 481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7137" h="481013">
                <a:moveTo>
                  <a:pt x="88900" y="220663"/>
                </a:moveTo>
                <a:cubicBezTo>
                  <a:pt x="152400" y="176213"/>
                  <a:pt x="279400" y="122238"/>
                  <a:pt x="384175" y="87313"/>
                </a:cubicBezTo>
                <a:cubicBezTo>
                  <a:pt x="488950" y="52388"/>
                  <a:pt x="612775" y="22226"/>
                  <a:pt x="717550" y="11113"/>
                </a:cubicBezTo>
                <a:cubicBezTo>
                  <a:pt x="822325" y="0"/>
                  <a:pt x="931862" y="7938"/>
                  <a:pt x="1012825" y="20638"/>
                </a:cubicBezTo>
                <a:cubicBezTo>
                  <a:pt x="1093788" y="33338"/>
                  <a:pt x="1179513" y="55563"/>
                  <a:pt x="1203325" y="87313"/>
                </a:cubicBezTo>
                <a:cubicBezTo>
                  <a:pt x="1227137" y="119063"/>
                  <a:pt x="1203325" y="166688"/>
                  <a:pt x="1155700" y="211138"/>
                </a:cubicBezTo>
                <a:cubicBezTo>
                  <a:pt x="1108075" y="255588"/>
                  <a:pt x="1009650" y="314326"/>
                  <a:pt x="917575" y="354013"/>
                </a:cubicBezTo>
                <a:cubicBezTo>
                  <a:pt x="825500" y="393701"/>
                  <a:pt x="700087" y="428626"/>
                  <a:pt x="603250" y="449263"/>
                </a:cubicBezTo>
                <a:cubicBezTo>
                  <a:pt x="506413" y="469900"/>
                  <a:pt x="420687" y="481013"/>
                  <a:pt x="336550" y="477838"/>
                </a:cubicBezTo>
                <a:cubicBezTo>
                  <a:pt x="252413" y="474663"/>
                  <a:pt x="153988" y="450851"/>
                  <a:pt x="98425" y="430213"/>
                </a:cubicBezTo>
                <a:cubicBezTo>
                  <a:pt x="42863" y="409576"/>
                  <a:pt x="6350" y="388938"/>
                  <a:pt x="3175" y="354013"/>
                </a:cubicBezTo>
                <a:cubicBezTo>
                  <a:pt x="0" y="319088"/>
                  <a:pt x="25400" y="265113"/>
                  <a:pt x="88900" y="220663"/>
                </a:cubicBezTo>
                <a:close/>
              </a:path>
            </a:pathLst>
          </a:cu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latin typeface="Arial"/>
            </a:endParaRPr>
          </a:p>
        </p:txBody>
      </p:sp>
      <p:sp>
        <p:nvSpPr>
          <p:cNvPr id="11" name="Freeform 10"/>
          <p:cNvSpPr/>
          <p:nvPr/>
        </p:nvSpPr>
        <p:spPr>
          <a:xfrm>
            <a:off x="1503792" y="2642567"/>
            <a:ext cx="4860925" cy="1835150"/>
          </a:xfrm>
          <a:custGeom>
            <a:avLst/>
            <a:gdLst>
              <a:gd name="connsiteX0" fmla="*/ 2957512 w 4860925"/>
              <a:gd name="connsiteY0" fmla="*/ 4762 h 1835150"/>
              <a:gd name="connsiteX1" fmla="*/ 3643312 w 4860925"/>
              <a:gd name="connsiteY1" fmla="*/ 42862 h 1835150"/>
              <a:gd name="connsiteX2" fmla="*/ 4110037 w 4860925"/>
              <a:gd name="connsiteY2" fmla="*/ 128587 h 1835150"/>
              <a:gd name="connsiteX3" fmla="*/ 4624387 w 4860925"/>
              <a:gd name="connsiteY3" fmla="*/ 328612 h 1835150"/>
              <a:gd name="connsiteX4" fmla="*/ 4824412 w 4860925"/>
              <a:gd name="connsiteY4" fmla="*/ 614362 h 1835150"/>
              <a:gd name="connsiteX5" fmla="*/ 4814887 w 4860925"/>
              <a:gd name="connsiteY5" fmla="*/ 957262 h 1835150"/>
              <a:gd name="connsiteX6" fmla="*/ 4548187 w 4860925"/>
              <a:gd name="connsiteY6" fmla="*/ 1290637 h 1835150"/>
              <a:gd name="connsiteX7" fmla="*/ 3957637 w 4860925"/>
              <a:gd name="connsiteY7" fmla="*/ 1547812 h 1835150"/>
              <a:gd name="connsiteX8" fmla="*/ 3300412 w 4860925"/>
              <a:gd name="connsiteY8" fmla="*/ 1681162 h 1835150"/>
              <a:gd name="connsiteX9" fmla="*/ 2386012 w 4860925"/>
              <a:gd name="connsiteY9" fmla="*/ 1795462 h 1835150"/>
              <a:gd name="connsiteX10" fmla="*/ 1652587 w 4860925"/>
              <a:gd name="connsiteY10" fmla="*/ 1824037 h 1835150"/>
              <a:gd name="connsiteX11" fmla="*/ 919162 w 4860925"/>
              <a:gd name="connsiteY11" fmla="*/ 1728787 h 1835150"/>
              <a:gd name="connsiteX12" fmla="*/ 404812 w 4860925"/>
              <a:gd name="connsiteY12" fmla="*/ 1566862 h 1835150"/>
              <a:gd name="connsiteX13" fmla="*/ 80962 w 4860925"/>
              <a:gd name="connsiteY13" fmla="*/ 1309687 h 1835150"/>
              <a:gd name="connsiteX14" fmla="*/ 33337 w 4860925"/>
              <a:gd name="connsiteY14" fmla="*/ 957262 h 1835150"/>
              <a:gd name="connsiteX15" fmla="*/ 280987 w 4860925"/>
              <a:gd name="connsiteY15" fmla="*/ 671512 h 1835150"/>
              <a:gd name="connsiteX16" fmla="*/ 728662 w 4860925"/>
              <a:gd name="connsiteY16" fmla="*/ 414337 h 1835150"/>
              <a:gd name="connsiteX17" fmla="*/ 1404937 w 4860925"/>
              <a:gd name="connsiteY17" fmla="*/ 195262 h 1835150"/>
              <a:gd name="connsiteX18" fmla="*/ 2062162 w 4860925"/>
              <a:gd name="connsiteY18" fmla="*/ 80962 h 1835150"/>
              <a:gd name="connsiteX19" fmla="*/ 2700337 w 4860925"/>
              <a:gd name="connsiteY19" fmla="*/ 14287 h 1835150"/>
              <a:gd name="connsiteX20" fmla="*/ 2957512 w 4860925"/>
              <a:gd name="connsiteY20" fmla="*/ 4762 h 1835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860925" h="1835150">
                <a:moveTo>
                  <a:pt x="2957512" y="4762"/>
                </a:moveTo>
                <a:cubicBezTo>
                  <a:pt x="3114674" y="9524"/>
                  <a:pt x="3451225" y="22225"/>
                  <a:pt x="3643312" y="42862"/>
                </a:cubicBezTo>
                <a:cubicBezTo>
                  <a:pt x="3835400" y="63500"/>
                  <a:pt x="3946525" y="80962"/>
                  <a:pt x="4110037" y="128587"/>
                </a:cubicBezTo>
                <a:cubicBezTo>
                  <a:pt x="4273550" y="176212"/>
                  <a:pt x="4505325" y="247650"/>
                  <a:pt x="4624387" y="328612"/>
                </a:cubicBezTo>
                <a:cubicBezTo>
                  <a:pt x="4743449" y="409574"/>
                  <a:pt x="4792662" y="509587"/>
                  <a:pt x="4824412" y="614362"/>
                </a:cubicBezTo>
                <a:cubicBezTo>
                  <a:pt x="4856162" y="719137"/>
                  <a:pt x="4860925" y="844550"/>
                  <a:pt x="4814887" y="957262"/>
                </a:cubicBezTo>
                <a:cubicBezTo>
                  <a:pt x="4768850" y="1069975"/>
                  <a:pt x="4691062" y="1192212"/>
                  <a:pt x="4548187" y="1290637"/>
                </a:cubicBezTo>
                <a:cubicBezTo>
                  <a:pt x="4405312" y="1389062"/>
                  <a:pt x="4165599" y="1482725"/>
                  <a:pt x="3957637" y="1547812"/>
                </a:cubicBezTo>
                <a:cubicBezTo>
                  <a:pt x="3749675" y="1612899"/>
                  <a:pt x="3562349" y="1639887"/>
                  <a:pt x="3300412" y="1681162"/>
                </a:cubicBezTo>
                <a:cubicBezTo>
                  <a:pt x="3038475" y="1722437"/>
                  <a:pt x="2660650" y="1771650"/>
                  <a:pt x="2386012" y="1795462"/>
                </a:cubicBezTo>
                <a:cubicBezTo>
                  <a:pt x="2111375" y="1819275"/>
                  <a:pt x="1897062" y="1835150"/>
                  <a:pt x="1652587" y="1824037"/>
                </a:cubicBezTo>
                <a:cubicBezTo>
                  <a:pt x="1408112" y="1812925"/>
                  <a:pt x="1127124" y="1771649"/>
                  <a:pt x="919162" y="1728787"/>
                </a:cubicBezTo>
                <a:cubicBezTo>
                  <a:pt x="711200" y="1685925"/>
                  <a:pt x="544512" y="1636712"/>
                  <a:pt x="404812" y="1566862"/>
                </a:cubicBezTo>
                <a:cubicBezTo>
                  <a:pt x="265112" y="1497012"/>
                  <a:pt x="142875" y="1411287"/>
                  <a:pt x="80962" y="1309687"/>
                </a:cubicBezTo>
                <a:cubicBezTo>
                  <a:pt x="19049" y="1208087"/>
                  <a:pt x="0" y="1063624"/>
                  <a:pt x="33337" y="957262"/>
                </a:cubicBezTo>
                <a:cubicBezTo>
                  <a:pt x="66674" y="850900"/>
                  <a:pt x="165100" y="761999"/>
                  <a:pt x="280987" y="671512"/>
                </a:cubicBezTo>
                <a:cubicBezTo>
                  <a:pt x="396874" y="581025"/>
                  <a:pt x="541337" y="493712"/>
                  <a:pt x="728662" y="414337"/>
                </a:cubicBezTo>
                <a:cubicBezTo>
                  <a:pt x="915987" y="334962"/>
                  <a:pt x="1182687" y="250824"/>
                  <a:pt x="1404937" y="195262"/>
                </a:cubicBezTo>
                <a:cubicBezTo>
                  <a:pt x="1627187" y="139700"/>
                  <a:pt x="1846262" y="111124"/>
                  <a:pt x="2062162" y="80962"/>
                </a:cubicBezTo>
                <a:cubicBezTo>
                  <a:pt x="2278062" y="50800"/>
                  <a:pt x="2547937" y="26987"/>
                  <a:pt x="2700337" y="14287"/>
                </a:cubicBezTo>
                <a:cubicBezTo>
                  <a:pt x="2852737" y="1587"/>
                  <a:pt x="2800350" y="0"/>
                  <a:pt x="2957512" y="4762"/>
                </a:cubicBezTo>
                <a:close/>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latin typeface="Arial"/>
            </a:endParaRPr>
          </a:p>
        </p:txBody>
      </p:sp>
      <p:grpSp>
        <p:nvGrpSpPr>
          <p:cNvPr id="12" name="Group 11"/>
          <p:cNvGrpSpPr/>
          <p:nvPr/>
        </p:nvGrpSpPr>
        <p:grpSpPr>
          <a:xfrm>
            <a:off x="1418042" y="2990228"/>
            <a:ext cx="4857785" cy="1428760"/>
            <a:chOff x="1071538" y="3286124"/>
            <a:chExt cx="4857784" cy="1428760"/>
          </a:xfrm>
        </p:grpSpPr>
        <p:sp>
          <p:nvSpPr>
            <p:cNvPr id="13" name="Oval 12"/>
            <p:cNvSpPr/>
            <p:nvPr/>
          </p:nvSpPr>
          <p:spPr>
            <a:xfrm>
              <a:off x="1714480" y="3357562"/>
              <a:ext cx="214314" cy="71438"/>
            </a:xfrm>
            <a:prstGeom prst="ellipse">
              <a:avLst/>
            </a:prstGeom>
            <a:solidFill>
              <a:srgbClr val="FFFF00"/>
            </a:solidFill>
            <a:ln>
              <a:solidFill>
                <a:srgbClr val="FF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solidFill>
                  <a:srgbClr val="FFFFFF"/>
                </a:solidFill>
                <a:latin typeface="Arial"/>
              </a:endParaRPr>
            </a:p>
          </p:txBody>
        </p:sp>
        <p:sp>
          <p:nvSpPr>
            <p:cNvPr id="14" name="Oval 13"/>
            <p:cNvSpPr/>
            <p:nvPr/>
          </p:nvSpPr>
          <p:spPr>
            <a:xfrm>
              <a:off x="1071538" y="3929066"/>
              <a:ext cx="214314" cy="71438"/>
            </a:xfrm>
            <a:prstGeom prst="ellipse">
              <a:avLst/>
            </a:prstGeom>
            <a:solidFill>
              <a:srgbClr val="FFFF00"/>
            </a:solidFill>
            <a:ln>
              <a:solidFill>
                <a:srgbClr val="FF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solidFill>
                  <a:srgbClr val="FFFFFF"/>
                </a:solidFill>
                <a:latin typeface="Arial"/>
              </a:endParaRPr>
            </a:p>
          </p:txBody>
        </p:sp>
        <p:sp>
          <p:nvSpPr>
            <p:cNvPr id="15" name="Oval 14"/>
            <p:cNvSpPr/>
            <p:nvPr/>
          </p:nvSpPr>
          <p:spPr>
            <a:xfrm>
              <a:off x="1928794" y="4643446"/>
              <a:ext cx="214314" cy="71438"/>
            </a:xfrm>
            <a:prstGeom prst="ellipse">
              <a:avLst/>
            </a:prstGeom>
            <a:solidFill>
              <a:srgbClr val="FFFF00"/>
            </a:solidFill>
            <a:ln>
              <a:solidFill>
                <a:srgbClr val="FF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solidFill>
                  <a:srgbClr val="FFFFFF"/>
                </a:solidFill>
                <a:latin typeface="Arial"/>
              </a:endParaRPr>
            </a:p>
          </p:txBody>
        </p:sp>
        <p:sp>
          <p:nvSpPr>
            <p:cNvPr id="16" name="Oval 15"/>
            <p:cNvSpPr/>
            <p:nvPr/>
          </p:nvSpPr>
          <p:spPr>
            <a:xfrm>
              <a:off x="5715008" y="3286124"/>
              <a:ext cx="214314" cy="71438"/>
            </a:xfrm>
            <a:prstGeom prst="ellipse">
              <a:avLst/>
            </a:prstGeom>
            <a:solidFill>
              <a:srgbClr val="FFFF00"/>
            </a:solidFill>
            <a:ln>
              <a:solidFill>
                <a:srgbClr val="FF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solidFill>
                  <a:srgbClr val="FFFFFF"/>
                </a:solidFill>
                <a:latin typeface="Arial"/>
              </a:endParaRPr>
            </a:p>
          </p:txBody>
        </p:sp>
      </p:grpSp>
      <p:sp>
        <p:nvSpPr>
          <p:cNvPr id="20" name="TextBox 19"/>
          <p:cNvSpPr txBox="1"/>
          <p:nvPr/>
        </p:nvSpPr>
        <p:spPr>
          <a:xfrm>
            <a:off x="5443354" y="6589337"/>
            <a:ext cx="1520043" cy="268663"/>
          </a:xfrm>
          <a:prstGeom prst="rect">
            <a:avLst/>
          </a:prstGeom>
          <a:noFill/>
        </p:spPr>
        <p:txBody>
          <a:bodyPr wrap="none" lIns="91440" rtlCol="0" anchor="t" anchorCtr="1">
            <a:spAutoFit/>
          </a:bodyPr>
          <a:lstStyle/>
          <a:p>
            <a:pPr algn="r">
              <a:lnSpc>
                <a:spcPct val="90000"/>
              </a:lnSpc>
            </a:pPr>
            <a:r>
              <a:rPr lang="en-US" sz="1250" dirty="0">
                <a:solidFill>
                  <a:srgbClr val="FFFFFF">
                    <a:lumMod val="75000"/>
                  </a:srgbClr>
                </a:solidFill>
                <a:latin typeface="Helvetica Neue UltraLight"/>
                <a:cs typeface="Helvetica Neue UltraLight"/>
              </a:rPr>
              <a:t>Courtesy of F. </a:t>
            </a:r>
            <a:r>
              <a:rPr lang="en-US" sz="1250" dirty="0" err="1">
                <a:solidFill>
                  <a:srgbClr val="FFFFFF">
                    <a:lumMod val="75000"/>
                  </a:srgbClr>
                </a:solidFill>
                <a:latin typeface="Helvetica Neue UltraLight"/>
                <a:cs typeface="Helvetica Neue UltraLight"/>
              </a:rPr>
              <a:t>Briard</a:t>
            </a:r>
            <a:endParaRPr lang="en-US" sz="1250" dirty="0">
              <a:solidFill>
                <a:srgbClr val="FFFFFF">
                  <a:lumMod val="75000"/>
                </a:srgbClr>
              </a:solidFill>
              <a:latin typeface="Helvetica Neue UltraLight"/>
              <a:cs typeface="Helvetica Neue UltraLight"/>
            </a:endParaRPr>
          </a:p>
        </p:txBody>
      </p:sp>
    </p:spTree>
    <p:extLst>
      <p:ext uri="{BB962C8B-B14F-4D97-AF65-F5344CB8AC3E}">
        <p14:creationId xmlns:p14="http://schemas.microsoft.com/office/powerpoint/2010/main" val="3260041325"/>
      </p:ext>
    </p:extLst>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xmlns:p14="http://schemas.microsoft.com/office/powerpoint/2010/main">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de-CH" sz="2400" dirty="0" smtClean="0"/>
              <a:t>und dazugehörige aufwändige </a:t>
            </a:r>
            <a:r>
              <a:rPr lang="de-CH" sz="2400" dirty="0" smtClean="0"/>
              <a:t>T</a:t>
            </a:r>
            <a:r>
              <a:rPr lang="de-CH" sz="2400" dirty="0" smtClean="0"/>
              <a:t>eilchendetektoren,</a:t>
            </a:r>
            <a:endParaRPr lang="de-CH" sz="2400" dirty="0"/>
          </a:p>
        </p:txBody>
      </p:sp>
      <p:sp>
        <p:nvSpPr>
          <p:cNvPr id="9" name="Rectangle 8"/>
          <p:cNvSpPr>
            <a:spLocks noChangeArrowheads="1"/>
          </p:cNvSpPr>
          <p:nvPr/>
        </p:nvSpPr>
        <p:spPr bwMode="auto">
          <a:xfrm>
            <a:off x="98634" y="1717815"/>
            <a:ext cx="2592407" cy="3066993"/>
          </a:xfrm>
          <a:prstGeom prst="rect">
            <a:avLst/>
          </a:prstGeom>
          <a:noFill/>
          <a:ln w="9525">
            <a:noFill/>
            <a:miter lim="800000"/>
            <a:headEnd/>
            <a:tailEnd/>
          </a:ln>
        </p:spPr>
        <p:txBody>
          <a:bodyPr wrap="square">
            <a:spAutoFit/>
          </a:bodyPr>
          <a:lstStyle/>
          <a:p>
            <a:pPr marL="0" lvl="1">
              <a:lnSpc>
                <a:spcPct val="85000"/>
              </a:lnSpc>
              <a:spcAft>
                <a:spcPts val="1000"/>
              </a:spcAft>
            </a:pPr>
            <a:r>
              <a:rPr lang="de-CH" dirty="0" smtClean="0">
                <a:solidFill>
                  <a:srgbClr val="204987"/>
                </a:solidFill>
                <a:latin typeface="Helvetica Neue Light"/>
                <a:cs typeface="Helvetica Neue Light"/>
              </a:rPr>
              <a:t>Instrumente zur Messung von </a:t>
            </a:r>
            <a:r>
              <a:rPr lang="de-CH" dirty="0" smtClean="0">
                <a:solidFill>
                  <a:srgbClr val="204987"/>
                </a:solidFill>
                <a:latin typeface="Helvetica Neue Light"/>
                <a:cs typeface="Helvetica Neue Light"/>
              </a:rPr>
              <a:t>T</a:t>
            </a:r>
            <a:r>
              <a:rPr lang="de-CH" dirty="0" smtClean="0">
                <a:solidFill>
                  <a:srgbClr val="204987"/>
                </a:solidFill>
                <a:latin typeface="Helvetica Neue Light"/>
                <a:cs typeface="Helvetica Neue Light"/>
              </a:rPr>
              <a:t>eilchenenergien und Teilchenbahnen</a:t>
            </a:r>
          </a:p>
          <a:p>
            <a:pPr marL="0" lvl="1">
              <a:lnSpc>
                <a:spcPct val="85000"/>
              </a:lnSpc>
              <a:spcAft>
                <a:spcPts val="1000"/>
              </a:spcAft>
            </a:pPr>
            <a:r>
              <a:rPr lang="de-CH" dirty="0" smtClean="0">
                <a:solidFill>
                  <a:srgbClr val="204987"/>
                </a:solidFill>
                <a:latin typeface="Helvetica Neue Light"/>
                <a:cs typeface="Helvetica Neue Light"/>
              </a:rPr>
              <a:t>100 m unter der Erde,</a:t>
            </a:r>
            <a:br>
              <a:rPr lang="de-CH" dirty="0" smtClean="0">
                <a:solidFill>
                  <a:srgbClr val="204987"/>
                </a:solidFill>
                <a:latin typeface="Helvetica Neue Light"/>
                <a:cs typeface="Helvetica Neue Light"/>
              </a:rPr>
            </a:br>
            <a:endParaRPr lang="de-CH" dirty="0" smtClean="0">
              <a:solidFill>
                <a:srgbClr val="204987"/>
              </a:solidFill>
              <a:latin typeface="Helvetica Neue Light"/>
              <a:cs typeface="Helvetica Neue Light"/>
            </a:endParaRPr>
          </a:p>
          <a:p>
            <a:pPr marL="0" lvl="1">
              <a:lnSpc>
                <a:spcPct val="85000"/>
              </a:lnSpc>
              <a:spcAft>
                <a:spcPts val="1000"/>
              </a:spcAft>
            </a:pPr>
            <a:r>
              <a:rPr lang="de-CH" dirty="0" smtClean="0">
                <a:solidFill>
                  <a:srgbClr val="204987"/>
                </a:solidFill>
                <a:latin typeface="Helvetica Neue Light"/>
                <a:cs typeface="Helvetica Neue Light"/>
              </a:rPr>
              <a:t>mit enormen Magneten zum Sortieren der Teilchen</a:t>
            </a:r>
            <a:r>
              <a:rPr lang="de-CH" dirty="0" smtClean="0">
                <a:solidFill>
                  <a:srgbClr val="204987"/>
                </a:solidFill>
                <a:latin typeface="Helvetica Neue Light"/>
                <a:cs typeface="Helvetica Neue Light"/>
              </a:rPr>
              <a:t>,</a:t>
            </a:r>
            <a:endParaRPr lang="de-CH" dirty="0" smtClean="0">
              <a:solidFill>
                <a:srgbClr val="204987"/>
              </a:solidFill>
              <a:latin typeface="Helvetica Neue Light"/>
              <a:cs typeface="Helvetica Neue Light"/>
            </a:endParaRPr>
          </a:p>
          <a:p>
            <a:pPr marL="0" lvl="1">
              <a:lnSpc>
                <a:spcPct val="85000"/>
              </a:lnSpc>
              <a:spcAft>
                <a:spcPts val="1000"/>
              </a:spcAft>
            </a:pPr>
            <a:r>
              <a:rPr lang="de-CH" dirty="0" smtClean="0">
                <a:solidFill>
                  <a:srgbClr val="204987"/>
                </a:solidFill>
                <a:latin typeface="Helvetica Neue Light"/>
                <a:cs typeface="Helvetica Neue Light"/>
              </a:rPr>
              <a:t>die 1 TB Daten pro Sekunde erfassen</a:t>
            </a:r>
            <a:endParaRPr lang="de-CH" dirty="0">
              <a:solidFill>
                <a:srgbClr val="204987"/>
              </a:solidFill>
              <a:latin typeface="Helvetica Neue Light"/>
              <a:cs typeface="Helvetica Neue Light"/>
            </a:endParaRPr>
          </a:p>
        </p:txBody>
      </p:sp>
      <p:sp>
        <p:nvSpPr>
          <p:cNvPr id="13" name="TextBox 12"/>
          <p:cNvSpPr txBox="1"/>
          <p:nvPr/>
        </p:nvSpPr>
        <p:spPr>
          <a:xfrm>
            <a:off x="5514418" y="6580816"/>
            <a:ext cx="1520043" cy="268663"/>
          </a:xfrm>
          <a:prstGeom prst="rect">
            <a:avLst/>
          </a:prstGeom>
          <a:noFill/>
        </p:spPr>
        <p:txBody>
          <a:bodyPr wrap="none" lIns="91440" rtlCol="0" anchor="t" anchorCtr="1">
            <a:spAutoFit/>
          </a:bodyPr>
          <a:lstStyle/>
          <a:p>
            <a:pPr algn="r">
              <a:lnSpc>
                <a:spcPct val="90000"/>
              </a:lnSpc>
            </a:pPr>
            <a:r>
              <a:rPr lang="en-US" sz="1250" dirty="0">
                <a:solidFill>
                  <a:srgbClr val="FFFFFF">
                    <a:lumMod val="75000"/>
                  </a:srgbClr>
                </a:solidFill>
                <a:latin typeface="Helvetica Neue UltraLight"/>
                <a:cs typeface="Helvetica Neue UltraLight"/>
              </a:rPr>
              <a:t>Courtesy of F. </a:t>
            </a:r>
            <a:r>
              <a:rPr lang="en-US" sz="1250" dirty="0" err="1">
                <a:solidFill>
                  <a:srgbClr val="FFFFFF">
                    <a:lumMod val="75000"/>
                  </a:srgbClr>
                </a:solidFill>
                <a:latin typeface="Helvetica Neue UltraLight"/>
                <a:cs typeface="Helvetica Neue UltraLight"/>
              </a:rPr>
              <a:t>Briard</a:t>
            </a:r>
            <a:endParaRPr lang="en-US" sz="1250" dirty="0">
              <a:solidFill>
                <a:srgbClr val="FFFFFF">
                  <a:lumMod val="75000"/>
                </a:srgbClr>
              </a:solidFill>
              <a:latin typeface="Helvetica Neue UltraLight"/>
              <a:cs typeface="Helvetica Neue UltraLight"/>
            </a:endParaRPr>
          </a:p>
        </p:txBody>
      </p:sp>
      <p:pic>
        <p:nvPicPr>
          <p:cNvPr id="11" name="Picture 6" descr="http://mediaarchive.cern.ch/MediaArchive/Photo/Public/2007/0712010/0712010_03/0712010_03-A5-at-72-dpi.jpg"/>
          <p:cNvPicPr>
            <a:picLocks noChangeAspect="1" noChangeArrowheads="1"/>
          </p:cNvPicPr>
          <p:nvPr/>
        </p:nvPicPr>
        <p:blipFill>
          <a:blip r:embed="rId3" cstate="print"/>
          <a:srcRect/>
          <a:stretch>
            <a:fillRect/>
          </a:stretch>
        </p:blipFill>
        <p:spPr bwMode="auto">
          <a:xfrm>
            <a:off x="3071802" y="2000240"/>
            <a:ext cx="5214974" cy="3913772"/>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6" name="Picture 5" descr="Atlas_Toroid_high_res.jpg"/>
          <p:cNvPicPr>
            <a:picLocks noChangeAspect="1"/>
          </p:cNvPicPr>
          <p:nvPr/>
        </p:nvPicPr>
        <p:blipFill>
          <a:blip r:embed="rId4" cstate="print"/>
          <a:stretch>
            <a:fillRect/>
          </a:stretch>
        </p:blipFill>
        <p:spPr>
          <a:xfrm rot="21442499">
            <a:off x="2803273" y="2009692"/>
            <a:ext cx="6516563" cy="4246164"/>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21240000"/>
            </a:camera>
            <a:lightRig rig="twoPt" dir="t">
              <a:rot lat="0" lon="0" rev="7200000"/>
            </a:lightRig>
          </a:scene3d>
          <a:sp3d contourW="12700">
            <a:bevelT w="25400" h="19050"/>
            <a:contourClr>
              <a:srgbClr val="969696"/>
            </a:contourClr>
          </a:sp3d>
        </p:spPr>
      </p:pic>
      <p:sp>
        <p:nvSpPr>
          <p:cNvPr id="3" name="Oval 2"/>
          <p:cNvSpPr/>
          <p:nvPr/>
        </p:nvSpPr>
        <p:spPr>
          <a:xfrm>
            <a:off x="5572336" y="4859558"/>
            <a:ext cx="744438" cy="744512"/>
          </a:xfrm>
          <a:prstGeom prst="ellipse">
            <a:avLst/>
          </a:prstGeom>
          <a:noFill/>
          <a:ln w="0">
            <a:solidFill>
              <a:srgbClr val="FFFF00">
                <a:alpha val="61000"/>
              </a:srgbClr>
            </a:solidFill>
          </a:ln>
          <a:effectLst>
            <a:glow rad="101600">
              <a:srgbClr val="FFFF00">
                <a:alpha val="73000"/>
              </a:srgb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32895388"/>
      </p:ext>
    </p:extLst>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xmlns:p14="http://schemas.microsoft.com/office/powerpoint/2010/mai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9">
                                            <p:txEl>
                                              <p:pRg st="2" end="2"/>
                                            </p:txEl>
                                          </p:spTgt>
                                        </p:tgtEl>
                                        <p:attrNameLst>
                                          <p:attrName>style.visibility</p:attrName>
                                        </p:attrNameLst>
                                      </p:cBhvr>
                                      <p:to>
                                        <p:strVal val="visible"/>
                                      </p:to>
                                    </p:set>
                                    <p:animEffect transition="in" filter="fade">
                                      <p:cBhvr>
                                        <p:cTn id="11" dur="1000"/>
                                        <p:tgtEl>
                                          <p:spTgt spid="9">
                                            <p:txEl>
                                              <p:pRg st="2" end="2"/>
                                            </p:txEl>
                                          </p:spTgt>
                                        </p:tgtEl>
                                      </p:cBhvr>
                                    </p:animEffect>
                                  </p:childTnLst>
                                </p:cTn>
                              </p:par>
                              <p:par>
                                <p:cTn id="12" presetID="10" presetClass="entr" presetSubtype="0" fill="hold" nodeType="withEffect">
                                  <p:stCondLst>
                                    <p:cond delay="0"/>
                                  </p:stCondLst>
                                  <p:childTnLst>
                                    <p:set>
                                      <p:cBhvr>
                                        <p:cTn id="13" dur="1" fill="hold">
                                          <p:stCondLst>
                                            <p:cond delay="0"/>
                                          </p:stCondLst>
                                        </p:cTn>
                                        <p:tgtEl>
                                          <p:spTgt spid="9">
                                            <p:txEl>
                                              <p:pRg st="3" end="3"/>
                                            </p:txEl>
                                          </p:spTgt>
                                        </p:tgtEl>
                                        <p:attrNameLst>
                                          <p:attrName>style.visibility</p:attrName>
                                        </p:attrNameLst>
                                      </p:cBhvr>
                                      <p:to>
                                        <p:strVal val="visible"/>
                                      </p:to>
                                    </p:set>
                                    <p:animEffect transition="in" filter="fade">
                                      <p:cBhvr>
                                        <p:cTn id="14" dur="1000"/>
                                        <p:tgtEl>
                                          <p:spTgt spid="9">
                                            <p:txEl>
                                              <p:pRg st="3" end="3"/>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par>
                                <p:cTn id="19" presetID="27" presetClass="emph" presetSubtype="0" fill="remove" grpId="1" nodeType="withEffect">
                                  <p:stCondLst>
                                    <p:cond delay="0"/>
                                  </p:stCondLst>
                                  <p:childTnLst>
                                    <p:animClr clrSpc="rgb" dir="cw">
                                      <p:cBhvr override="childStyle">
                                        <p:cTn id="20" dur="250" autoRev="1" fill="remove"/>
                                        <p:tgtEl>
                                          <p:spTgt spid="3"/>
                                        </p:tgtEl>
                                        <p:attrNameLst>
                                          <p:attrName>style.color</p:attrName>
                                        </p:attrNameLst>
                                      </p:cBhvr>
                                      <p:to>
                                        <a:srgbClr val="E2E0BB"/>
                                      </p:to>
                                    </p:animClr>
                                    <p:animClr clrSpc="rgb" dir="cw">
                                      <p:cBhvr>
                                        <p:cTn id="21" dur="250" autoRev="1" fill="remove"/>
                                        <p:tgtEl>
                                          <p:spTgt spid="3"/>
                                        </p:tgtEl>
                                        <p:attrNameLst>
                                          <p:attrName>fillcolor</p:attrName>
                                        </p:attrNameLst>
                                      </p:cBhvr>
                                      <p:to>
                                        <a:srgbClr val="E2E0BB"/>
                                      </p:to>
                                    </p:animClr>
                                    <p:set>
                                      <p:cBhvr>
                                        <p:cTn id="22" dur="250" autoRev="1" fill="remove"/>
                                        <p:tgtEl>
                                          <p:spTgt spid="3"/>
                                        </p:tgtEl>
                                        <p:attrNameLst>
                                          <p:attrName>fill.type</p:attrName>
                                        </p:attrNameLst>
                                      </p:cBhvr>
                                      <p:to>
                                        <p:strVal val="solid"/>
                                      </p:to>
                                    </p:set>
                                    <p:set>
                                      <p:cBhvr>
                                        <p:cTn id="23" dur="250" autoRev="1" fill="remove"/>
                                        <p:tgtEl>
                                          <p:spTgt spid="3"/>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217209" y="178484"/>
            <a:ext cx="8477991" cy="6082759"/>
          </a:xfrm>
          <a:prstGeom prst="rect">
            <a:avLst/>
          </a:prstGeom>
        </p:spPr>
      </p:pic>
      <p:sp>
        <p:nvSpPr>
          <p:cNvPr id="15" name="Oval 14"/>
          <p:cNvSpPr/>
          <p:nvPr/>
        </p:nvSpPr>
        <p:spPr>
          <a:xfrm>
            <a:off x="4149164" y="4673444"/>
            <a:ext cx="111760" cy="101600"/>
          </a:xfrm>
          <a:prstGeom prst="ellipse">
            <a:avLst/>
          </a:prstGeom>
          <a:solidFill>
            <a:srgbClr val="800000"/>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FFFF"/>
              </a:solidFill>
              <a:latin typeface="Arial"/>
            </a:endParaRPr>
          </a:p>
        </p:txBody>
      </p:sp>
      <p:sp>
        <p:nvSpPr>
          <p:cNvPr id="16" name="Oval 15"/>
          <p:cNvSpPr/>
          <p:nvPr/>
        </p:nvSpPr>
        <p:spPr>
          <a:xfrm>
            <a:off x="2830292" y="2447354"/>
            <a:ext cx="111760" cy="101600"/>
          </a:xfrm>
          <a:prstGeom prst="ellipse">
            <a:avLst/>
          </a:prstGeom>
          <a:solidFill>
            <a:srgbClr val="800000"/>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FFFF"/>
              </a:solidFill>
              <a:latin typeface="Arial"/>
            </a:endParaRPr>
          </a:p>
        </p:txBody>
      </p:sp>
      <p:sp>
        <p:nvSpPr>
          <p:cNvPr id="17" name="Oval 16"/>
          <p:cNvSpPr/>
          <p:nvPr/>
        </p:nvSpPr>
        <p:spPr>
          <a:xfrm>
            <a:off x="4297820" y="3018590"/>
            <a:ext cx="111760" cy="101600"/>
          </a:xfrm>
          <a:prstGeom prst="ellipse">
            <a:avLst/>
          </a:prstGeom>
          <a:solidFill>
            <a:srgbClr val="800000"/>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FFFF"/>
              </a:solidFill>
              <a:latin typeface="Arial"/>
            </a:endParaRPr>
          </a:p>
        </p:txBody>
      </p:sp>
      <p:sp>
        <p:nvSpPr>
          <p:cNvPr id="18" name="Oval 17"/>
          <p:cNvSpPr/>
          <p:nvPr/>
        </p:nvSpPr>
        <p:spPr>
          <a:xfrm>
            <a:off x="6022228" y="2029248"/>
            <a:ext cx="111760" cy="101600"/>
          </a:xfrm>
          <a:prstGeom prst="ellipse">
            <a:avLst/>
          </a:prstGeom>
          <a:solidFill>
            <a:srgbClr val="800000"/>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FFFF"/>
              </a:solidFill>
              <a:latin typeface="Arial"/>
            </a:endParaRPr>
          </a:p>
        </p:txBody>
      </p:sp>
      <p:sp>
        <p:nvSpPr>
          <p:cNvPr id="19" name="Oval 18"/>
          <p:cNvSpPr/>
          <p:nvPr/>
        </p:nvSpPr>
        <p:spPr>
          <a:xfrm>
            <a:off x="755852" y="1638504"/>
            <a:ext cx="111760" cy="101600"/>
          </a:xfrm>
          <a:prstGeom prst="ellipse">
            <a:avLst/>
          </a:prstGeom>
          <a:solidFill>
            <a:srgbClr val="800000"/>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FFFF"/>
              </a:solidFill>
              <a:latin typeface="Arial"/>
            </a:endParaRPr>
          </a:p>
        </p:txBody>
      </p:sp>
      <p:sp>
        <p:nvSpPr>
          <p:cNvPr id="20" name="Oval 19"/>
          <p:cNvSpPr/>
          <p:nvPr/>
        </p:nvSpPr>
        <p:spPr>
          <a:xfrm>
            <a:off x="7993789" y="1638504"/>
            <a:ext cx="111760" cy="101600"/>
          </a:xfrm>
          <a:prstGeom prst="ellipse">
            <a:avLst/>
          </a:prstGeom>
          <a:solidFill>
            <a:srgbClr val="800000"/>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FFFF"/>
              </a:solidFill>
              <a:latin typeface="Arial"/>
            </a:endParaRPr>
          </a:p>
        </p:txBody>
      </p:sp>
      <p:sp>
        <p:nvSpPr>
          <p:cNvPr id="5" name="Explosion 1 4"/>
          <p:cNvSpPr/>
          <p:nvPr/>
        </p:nvSpPr>
        <p:spPr>
          <a:xfrm>
            <a:off x="603488" y="1493742"/>
            <a:ext cx="457200" cy="457200"/>
          </a:xfrm>
          <a:prstGeom prst="irregularSeal1">
            <a:avLst/>
          </a:prstGeom>
          <a:solidFill>
            <a:srgbClr val="FFFF00">
              <a:alpha val="45000"/>
            </a:srgbClr>
          </a:solidFill>
          <a:ln>
            <a:noFill/>
          </a:ln>
          <a:effectLst>
            <a:glow rad="38100">
              <a:srgbClr val="FFFF00">
                <a:alpha val="50000"/>
              </a:srgb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FFFF"/>
              </a:solidFill>
              <a:latin typeface="Arial"/>
            </a:endParaRPr>
          </a:p>
        </p:txBody>
      </p:sp>
      <p:sp>
        <p:nvSpPr>
          <p:cNvPr id="21" name="Explosion 1 20"/>
          <p:cNvSpPr/>
          <p:nvPr/>
        </p:nvSpPr>
        <p:spPr>
          <a:xfrm>
            <a:off x="4180980" y="339272"/>
            <a:ext cx="457200" cy="457200"/>
          </a:xfrm>
          <a:prstGeom prst="irregularSeal1">
            <a:avLst/>
          </a:prstGeom>
          <a:solidFill>
            <a:srgbClr val="FFFF00">
              <a:alpha val="45000"/>
            </a:srgbClr>
          </a:solidFill>
          <a:ln>
            <a:noFill/>
          </a:ln>
          <a:effectLst>
            <a:glow rad="38100">
              <a:srgbClr val="FFFF00">
                <a:alpha val="50000"/>
              </a:srgb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FFFF"/>
              </a:solidFill>
              <a:latin typeface="Arial"/>
            </a:endParaRPr>
          </a:p>
        </p:txBody>
      </p:sp>
      <p:sp>
        <p:nvSpPr>
          <p:cNvPr id="22" name="Explosion 1 21"/>
          <p:cNvSpPr/>
          <p:nvPr/>
        </p:nvSpPr>
        <p:spPr>
          <a:xfrm>
            <a:off x="4180980" y="2614676"/>
            <a:ext cx="457200" cy="457200"/>
          </a:xfrm>
          <a:prstGeom prst="irregularSeal1">
            <a:avLst/>
          </a:prstGeom>
          <a:solidFill>
            <a:srgbClr val="FFFF00">
              <a:alpha val="45000"/>
            </a:srgbClr>
          </a:solidFill>
          <a:ln>
            <a:noFill/>
          </a:ln>
          <a:effectLst>
            <a:glow rad="38100">
              <a:srgbClr val="FFFF00">
                <a:alpha val="50000"/>
              </a:srgb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FFFF"/>
              </a:solidFill>
              <a:latin typeface="Arial"/>
            </a:endParaRPr>
          </a:p>
        </p:txBody>
      </p:sp>
      <p:sp>
        <p:nvSpPr>
          <p:cNvPr id="23" name="Explosion 1 22"/>
          <p:cNvSpPr/>
          <p:nvPr/>
        </p:nvSpPr>
        <p:spPr>
          <a:xfrm>
            <a:off x="7805901" y="1493742"/>
            <a:ext cx="457200" cy="457200"/>
          </a:xfrm>
          <a:prstGeom prst="irregularSeal1">
            <a:avLst/>
          </a:prstGeom>
          <a:solidFill>
            <a:srgbClr val="FFFF00">
              <a:alpha val="45000"/>
            </a:srgbClr>
          </a:solidFill>
          <a:ln>
            <a:noFill/>
          </a:ln>
          <a:effectLst>
            <a:glow rad="38100">
              <a:srgbClr val="FFFF00">
                <a:alpha val="50000"/>
              </a:srgb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FFFF"/>
              </a:solidFill>
              <a:latin typeface="Arial"/>
            </a:endParaRPr>
          </a:p>
        </p:txBody>
      </p:sp>
    </p:spTree>
    <p:extLst>
      <p:ext uri="{BB962C8B-B14F-4D97-AF65-F5344CB8AC3E}">
        <p14:creationId xmlns:p14="http://schemas.microsoft.com/office/powerpoint/2010/main" val="1982513944"/>
      </p:ext>
    </p:extLst>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xmlns:p14="http://schemas.microsoft.com/office/powerpoint/2010/mai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0" presetClass="path" presetSubtype="0" accel="50000" fill="hold" grpId="1" nodeType="withEffect">
                                  <p:stCondLst>
                                    <p:cond delay="0"/>
                                  </p:stCondLst>
                                  <p:childTnLst>
                                    <p:animMotion origin="layout" path="M 0 0 C 0.0066 -0.01249 0.01337 -0.02475 0.0217 -0.03632 C 0.03003 -0.04789 0.04218 -0.06131 0.05034 -0.06918 C 0.0585 -0.07705 0.06492 -0.07982 0.07117 -0.08306 C 0.07742 -0.0863 0.08193 -0.08723 0.08783 -0.08838 C 0.09373 -0.08954 0.10068 -0.08908 0.10623 -0.09047 C 0.11179 -0.09185 0.11804 -0.09463 0.12133 -0.09694 C 0.12463 -0.09926 0.12602 -0.1018 0.12619 -0.10435 C 0.12637 -0.10689 0.12602 -0.10921 0.1222 -0.11175 C 0.11838 -0.1143 0.1097 -0.11777 0.10311 -0.11916 C 0.09651 -0.12054 0.08835 -0.12054 0.08228 -0.12031 C 0.0762 -0.12008 0.07169 -0.11962 0.06631 -0.11823 C 0.06093 -0.11684 0.05398 -0.1143 0.05034 -0.11175 C 0.04669 -0.10921 0.04426 -0.10504 0.04478 -0.10227 C 0.0453 -0.09949 0.04982 -0.09648 0.05346 -0.09463 C 0.05711 -0.09278 0.06145 -0.09139 0.06631 -0.09047 C 0.07117 -0.08954 0.07742 -0.08954 0.08228 -0.08931 C 0.08714 -0.08908 0.09113 -0.08792 0.09582 -0.08838 C 0.1005 -0.08885 0.10554 -0.08977 0.11022 -0.09162 C 0.11491 -0.09347 0.12116 -0.09648 0.12376 -0.09903 C 0.12637 -0.10157 0.12689 -0.10388 0.12619 -0.10643 C 0.1255 -0.10897 0.12272 -0.11198 0.11977 -0.11383 C 0.11682 -0.11568 0.11335 -0.11707 0.10866 -0.11823 C 0.10398 -0.11939 0.09651 -0.12008 0.09113 -0.12031 C 0.08575 -0.12054 0.08072 -0.12078 0.07585 -0.12031 C 0.07099 -0.11985 0.06613 -0.11892 0.06145 -0.11707 C 0.05676 -0.11522 0.04999 -0.11221 0.04721 -0.10967 C 0.04444 -0.10712 0.04357 -0.10481 0.04478 -0.10227 C 0.046 -0.09972 0.05016 -0.09671 0.05433 -0.09463 C 0.0585 -0.09255 0.06492 -0.09047 0.0703 -0.08931 C 0.07568 -0.08815 0.0821 -0.08861 0.08627 -0.08838 C 0.09044 -0.08815 0.09287 -0.08815 0.09512 -0.08838 C 0.09738 -0.08861 0.0979 -0.09047 0.09981 -0.08931 C 0.10172 -0.08815 0.10363 -0.08329 0.1071 -0.08098 C 0.11057 -0.07866 0.11474 -0.07705 0.12064 -0.07566 C 0.12654 -0.07427 0.13505 -0.07404 0.14216 -0.07334 C 0.14928 -0.07265 0.15848 -0.07219 0.16369 -0.07126 C 0.16889 -0.07034 0.16976 -0.06895 0.17323 -0.0671 C 0.17671 -0.06525 0.17809 -0.06201 0.18452 -0.06062 C 0.19094 -0.05923 0.20083 -0.06039 0.2116 -0.05854 C 0.22236 -0.05668 0.23867 -0.05345 0.24909 -0.04997 C 0.2595 -0.0465 0.26801 -0.04118 0.27374 -0.03725 C 0.27947 -0.03332 0.28242 -0.03031 0.28346 -0.02568 C 0.2845 -0.02105 0.2838 -0.01457 0.28016 -0.00972 C 0.27651 -0.00486 0.26801 0 0.26107 0.00417 C 0.25412 0.00833 0.24892 0.01203 0.23867 0.01481 C 0.22843 0.01759 0.21576 0.02059 0.19962 0.02129 C 0.18348 0.02198 0.15952 0.02152 0.14216 0.01921 C 0.1248 0.01689 0.1071 0.01203 0.09582 0.00741 C 0.08453 0.00278 0.07846 -0.00347 0.07429 -0.00856 C 0.07013 -0.01365 0.06961 -0.01804 0.07117 -0.02337 C 0.07273 -0.02869 0.07672 -0.03586 0.08315 -0.04049 C 0.08957 -0.04512 0.09877 -0.04812 0.10936 -0.05113 C 0.11994 -0.05414 0.13661 -0.05715 0.14685 -0.05854 C 0.15709 -0.05992 0.16282 -0.05946 0.1708 -0.05969 C 0.17879 -0.05992 0.18486 -0.06108 0.19476 -0.06062 C 0.20465 -0.06015 0.21906 -0.059 0.22999 -0.05645 C 0.24093 -0.05391 0.25204 -0.04974 0.2602 -0.04581 C 0.26836 -0.04188 0.27461 -0.03725 0.2786 -0.03308 C 0.28259 -0.02892 0.28502 -0.02614 0.28415 -0.02128 C 0.28328 -0.01643 0.27964 -0.00856 0.27374 -0.00324 C 0.26784 0.00208 0.25881 0.00694 0.24909 0.01065 C 0.23937 0.01435 0.22635 0.01736 0.21559 0.01921 C 0.20483 0.02106 0.19441 0.02106 0.18452 0.02129 C 0.17462 0.02152 0.16577 0.02106 0.1557 0.02013 C 0.14563 0.01921 0.13418 0.01805 0.12463 0.01597 C 0.11508 0.01388 0.10675 0.01157 0.09825 0.00741 C 0.08974 0.00324 0.07776 -0.00416 0.07342 -0.00972 C 0.06909 -0.01527 0.06822 -0.02013 0.07186 -0.02661 C 0.07551 -0.03308 0.0854 -0.0428 0.09582 -0.04789 C 0.10623 -0.05298 0.12237 -0.05437 0.13418 -0.05645 C 0.14598 -0.05854 0.15431 -0.06015 0.16681 -0.06062 C 0.17931 -0.06108 0.19754 -0.06062 0.20917 -0.05969 C 0.2208 -0.05877 0.22635 -0.05761 0.23624 -0.05437 C 0.24614 -0.05113 0.26055 -0.04488 0.26818 -0.04049 C 0.27582 -0.03609 0.27912 -0.03193 0.28172 -0.02776 C 0.28433 -0.0236 0.28589 -0.02105 0.28346 -0.01596 C 0.28103 -0.01087 0.27426 -0.00277 0.26749 0.00208 C 0.26072 0.00694 0.25256 0.00972 0.24249 0.01273 C 0.23277 0.01574 0.22027 0.01874 0.2076 0.02013 C 0.19493 0.02152 0.17896 0.02175 0.16681 0.02129 C 0.15466 0.02083 0.14616 0.01921 0.13487 0.01689 C 0.12359 0.01458 0.10814 0.01065 0.09911 0.00741 C 0.09009 0.00417 0.08662 0.00139 0.08072 -0.00324 C 0.07481 -0.00786 0.07099 -0.01434 0.06388 -0.02036 C 0.05676 -0.02637 0.04964 -0.03447 0.03836 -0.03933 C 0.02708 -0.04419 0.00955 -0.04743 -0.00399 -0.04997 C -0.01753 -0.05252 -0.02934 -0.05345 -0.04305 -0.0553 C -0.05676 -0.05715 -0.07273 -0.05692 -0.0861 -0.06177 C -0.09946 -0.06663 -0.11404 -0.07519 -0.12359 -0.08399 C -0.13314 -0.09278 -0.13852 -0.10227 -0.14355 -0.11499 C -0.14859 -0.12772 -0.15206 -0.1416 -0.15397 -0.16057 C -0.15588 -0.17954 -0.15553 -0.20847 -0.15483 -0.22883 C -0.15414 -0.24919 -0.15206 -0.26631 -0.14997 -0.28297 C -0.14789 -0.29963 -0.14494 -0.3142 -0.14199 -0.32878 " pathEditMode="relative" ptsTypes="aaaaaaaaaaaaaaaaaaaaaaaaaaaaaaaaaaaaaaaaaaaaaaaaaaaaaaaaaaaaaaaaaaaaaaaaaaaaaaaaaaaaaaaaaaaaaaA">
                                      <p:cBhvr>
                                        <p:cTn id="8" dur="2000" fill="hold"/>
                                        <p:tgtEl>
                                          <p:spTgt spid="15"/>
                                        </p:tgtEl>
                                        <p:attrNameLst>
                                          <p:attrName>ppt_x</p:attrName>
                                          <p:attrName>ppt_y</p:attrName>
                                        </p:attrNameLst>
                                      </p:cBhvr>
                                    </p:animMotion>
                                  </p:childTnLst>
                                </p:cTn>
                              </p:par>
                            </p:childTnLst>
                          </p:cTn>
                        </p:par>
                        <p:par>
                          <p:cTn id="9" fill="hold">
                            <p:stCondLst>
                              <p:cond delay="2000"/>
                            </p:stCondLst>
                            <p:childTnLst>
                              <p:par>
                                <p:cTn id="10" presetID="1" presetClass="exit" presetSubtype="0" fill="hold" grpId="2" nodeType="afterEffect">
                                  <p:stCondLst>
                                    <p:cond delay="0"/>
                                  </p:stCondLst>
                                  <p:childTnLst>
                                    <p:set>
                                      <p:cBhvr>
                                        <p:cTn id="11" dur="1" fill="hold">
                                          <p:stCondLst>
                                            <p:cond delay="0"/>
                                          </p:stCondLst>
                                        </p:cTn>
                                        <p:tgtEl>
                                          <p:spTgt spid="15"/>
                                        </p:tgtEl>
                                        <p:attrNameLst>
                                          <p:attrName>style.visibility</p:attrName>
                                        </p:attrNameLst>
                                      </p:cBhvr>
                                      <p:to>
                                        <p:strVal val="hidden"/>
                                      </p:to>
                                    </p:set>
                                  </p:childTnLst>
                                </p:cTn>
                              </p:par>
                            </p:childTnLst>
                          </p:cTn>
                        </p:par>
                        <p:par>
                          <p:cTn id="12" fill="hold">
                            <p:stCondLst>
                              <p:cond delay="2000"/>
                            </p:stCondLst>
                            <p:childTnLst>
                              <p:par>
                                <p:cTn id="13" presetID="1" presetClass="entr" presetSubtype="0"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par>
                                <p:cTn id="15" presetID="0" presetClass="path" presetSubtype="0" repeatCount="indefinite" fill="hold" grpId="1" nodeType="withEffect">
                                  <p:stCondLst>
                                    <p:cond delay="0"/>
                                  </p:stCondLst>
                                  <p:childTnLst>
                                    <p:animMotion origin="layout" path="M 0 0 C 0.00035 -0.00555 0.00122 -0.00856 0.00573 -0.01481 C 0.01024 -0.02105 0.0158 -0.03008 0.02726 -0.03725 C 0.03871 -0.04442 0.05746 -0.05275 0.0743 -0.05854 C 0.09113 -0.06432 0.10988 -0.06872 0.12863 -0.07219 C 0.14737 -0.07566 0.16664 -0.07774 0.18678 -0.07867 C 0.20691 -0.07959 0.22774 -0.07936 0.24909 -0.07751 C 0.27044 -0.07566 0.2944 -0.07288 0.3154 -0.06802 C 0.3364 -0.06316 0.35897 -0.05622 0.37511 -0.04882 C 0.39108 -0.04141 0.40445 -0.03123 0.4126 -0.02337 C 0.42076 -0.0155 0.42354 -0.00902 0.42458 -0.00092 C 0.42562 0.00717 0.42493 0.01712 0.41903 0.02568 C 0.41313 0.03425 0.4041 0.04211 0.38952 0.04998 C 0.37494 0.05785 0.35324 0.06803 0.3312 0.07358 C 0.30915 0.07913 0.28155 0.08237 0.25708 0.08399 C 0.2326 0.08561 0.20518 0.08468 0.18435 0.08399 C 0.16352 0.0833 0.15015 0.08283 0.13175 0.07983 C 0.11335 0.07682 0.09287 0.07242 0.0743 0.06594 C 0.05572 0.05946 0.03264 0.04836 0.02083 0.04049 C 0.00903 0.03263 0.00695 0.02453 0.0033 0.01805 C -0.00034 0.01157 -0.00034 0.00555 0 0 Z " pathEditMode="relative" ptsTypes="aaaaaaaaaaaaaaaaaaaaa">
                                      <p:cBhvr>
                                        <p:cTn id="16" dur="500" fill="hold"/>
                                        <p:tgtEl>
                                          <p:spTgt spid="16"/>
                                        </p:tgtEl>
                                        <p:attrNameLst>
                                          <p:attrName>ppt_x</p:attrName>
                                          <p:attrName>ppt_y</p:attrName>
                                        </p:attrNameLst>
                                      </p:cBhvr>
                                    </p:animMotion>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par>
                                <p:cTn id="21" presetID="0" presetClass="path" presetSubtype="0" fill="hold" grpId="1" nodeType="withEffect">
                                  <p:stCondLst>
                                    <p:cond delay="0"/>
                                  </p:stCondLst>
                                  <p:childTnLst>
                                    <p:animMotion origin="layout" path="M 0 0 C -0.05518 0.00046 -0.11036 0.00093 -0.13413 0.00139 C -0.1579 0.00185 -0.13742 0.00093 -0.14228 0.00301 C -0.14714 0.00509 -0.15408 0.00996 -0.16345 0.01413 C -0.17282 0.01829 -0.1874 0.02524 -0.19868 0.02825 C -0.20996 0.03126 -0.21655 0.03451 -0.23165 0.03289 C -0.24674 0.03126 -0.27225 0.02848 -0.28926 0.01876 C -0.30626 0.00903 -0.3224 -0.00926 -0.33402 -0.02524 C -0.34565 -0.04122 -0.35224 -0.06091 -0.35866 -0.07712 C -0.36508 -0.09333 -0.36821 -0.10259 -0.37289 -0.12251 C -0.37758 -0.14243 -0.38226 -0.16952 -0.38695 -0.19639 " pathEditMode="relative" ptsTypes="aaaaaaaaaaA">
                                      <p:cBhvr>
                                        <p:cTn id="22" dur="1000" fill="hold"/>
                                        <p:tgtEl>
                                          <p:spTgt spid="17"/>
                                        </p:tgtEl>
                                        <p:attrNameLst>
                                          <p:attrName>ppt_x</p:attrName>
                                          <p:attrName>ppt_y</p:attrName>
                                        </p:attrNameLst>
                                      </p:cBhvr>
                                    </p:animMotion>
                                  </p:childTnLst>
                                </p:cTn>
                              </p:par>
                            </p:childTnLst>
                          </p:cTn>
                        </p:par>
                        <p:par>
                          <p:cTn id="23" fill="hold">
                            <p:stCondLst>
                              <p:cond delay="1000"/>
                            </p:stCondLst>
                            <p:childTnLst>
                              <p:par>
                                <p:cTn id="24" presetID="1" presetClass="exit" presetSubtype="0" fill="hold" grpId="2" nodeType="afterEffect">
                                  <p:stCondLst>
                                    <p:cond delay="0"/>
                                  </p:stCondLst>
                                  <p:childTnLst>
                                    <p:set>
                                      <p:cBhvr>
                                        <p:cTn id="25" dur="1" fill="hold">
                                          <p:stCondLst>
                                            <p:cond delay="0"/>
                                          </p:stCondLst>
                                        </p:cTn>
                                        <p:tgtEl>
                                          <p:spTgt spid="17"/>
                                        </p:tgtEl>
                                        <p:attrNameLst>
                                          <p:attrName>style.visibility</p:attrName>
                                        </p:attrNameLst>
                                      </p:cBhvr>
                                      <p:to>
                                        <p:strVal val="hidden"/>
                                      </p:to>
                                    </p:set>
                                  </p:childTnLst>
                                </p:cTn>
                              </p:par>
                            </p:childTnLst>
                          </p:cTn>
                        </p:par>
                        <p:par>
                          <p:cTn id="26" fill="hold">
                            <p:stCondLst>
                              <p:cond delay="1000"/>
                            </p:stCondLst>
                            <p:childTnLst>
                              <p:par>
                                <p:cTn id="27" presetID="1" presetClass="entr" presetSubtype="0" fill="hold" grpId="0" nodeType="afterEffect">
                                  <p:stCondLst>
                                    <p:cond delay="0"/>
                                  </p:stCondLst>
                                  <p:childTnLst>
                                    <p:set>
                                      <p:cBhvr>
                                        <p:cTn id="28" dur="1" fill="hold">
                                          <p:stCondLst>
                                            <p:cond delay="0"/>
                                          </p:stCondLst>
                                        </p:cTn>
                                        <p:tgtEl>
                                          <p:spTgt spid="19"/>
                                        </p:tgtEl>
                                        <p:attrNameLst>
                                          <p:attrName>style.visibility</p:attrName>
                                        </p:attrNameLst>
                                      </p:cBhvr>
                                      <p:to>
                                        <p:strVal val="visible"/>
                                      </p:to>
                                    </p:set>
                                  </p:childTnLst>
                                </p:cTn>
                              </p:par>
                              <p:par>
                                <p:cTn id="29" presetID="0" presetClass="path" presetSubtype="0" repeatCount="indefinite" fill="hold" grpId="1" nodeType="withEffect">
                                  <p:stCondLst>
                                    <p:cond delay="0"/>
                                  </p:stCondLst>
                                  <p:childTnLst>
                                    <p:animMotion origin="layout" path="M 0 0 C -0.00104 -0.00834 -0.00122 -0.00648 0.00191 -0.01436 C 0.00503 -0.02223 0.00642 -0.03334 0.01857 -0.04677 C 0.03072 -0.0602 0.04998 -0.08034 0.0748 -0.0947 C 0.09962 -0.10905 0.13311 -0.12295 0.16799 -0.13336 C 0.20288 -0.14378 0.24852 -0.15189 0.28445 -0.15675 C 0.32037 -0.16161 0.35161 -0.16115 0.38354 -0.16207 C 0.4153 -0.163 0.44429 -0.16462 0.47553 -0.16207 C 0.50677 -0.15953 0.54252 -0.15258 0.57098 -0.14633 C 0.59927 -0.14008 0.6194 -0.13499 0.64665 -0.12433 C 0.67389 -0.11368 0.71329 -0.09655 0.73498 -0.08289 C 0.75651 -0.06923 0.76727 -0.05673 0.77681 -0.04283 C 0.78636 -0.02894 0.79104 -0.01297 0.79226 0 C 0.79347 0.01297 0.79295 0.02014 0.78358 0.03496 C 0.77403 0.04978 0.75737 0.0734 0.73498 0.08937 C 0.7126 0.10535 0.67823 0.12017 0.6496 0.13082 C 0.62096 0.14147 0.58972 0.14726 0.56317 0.15281 C 0.53644 0.15837 0.51909 0.16184 0.49028 0.16439 C 0.46147 0.16694 0.42277 0.16856 0.39031 0.16833 C 0.35786 0.16809 0.32714 0.16694 0.29521 0.16323 C 0.2631 0.15953 0.23203 0.1549 0.19906 0.14633 C 0.16591 0.13776 0.12322 0.12341 0.09614 0.11137 C 0.06907 0.09933 0.05172 0.08636 0.03696 0.07386 C 0.02221 0.06136 0.01388 0.04839 0.00781 0.03612 C 0.00173 0.02385 0.00104 0.00833 0 0 Z " pathEditMode="relative" ptsTypes="aaaaaaaaaaaaaaaaaaaaaaaaa">
                                      <p:cBhvr>
                                        <p:cTn id="30" dur="500" fill="hold"/>
                                        <p:tgtEl>
                                          <p:spTgt spid="19"/>
                                        </p:tgtEl>
                                        <p:attrNameLst>
                                          <p:attrName>ppt_x</p:attrName>
                                          <p:attrName>ppt_y</p:attrName>
                                        </p:attrNameLst>
                                      </p:cBhvr>
                                    </p:animMotion>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8"/>
                                        </p:tgtEl>
                                        <p:attrNameLst>
                                          <p:attrName>style.visibility</p:attrName>
                                        </p:attrNameLst>
                                      </p:cBhvr>
                                      <p:to>
                                        <p:strVal val="visible"/>
                                      </p:to>
                                    </p:set>
                                  </p:childTnLst>
                                </p:cTn>
                              </p:par>
                              <p:par>
                                <p:cTn id="35" presetID="0" presetClass="path" presetSubtype="0" repeatCount="indefinite" fill="hold" grpId="1" nodeType="withEffect">
                                  <p:stCondLst>
                                    <p:cond delay="0"/>
                                  </p:stCondLst>
                                  <p:childTnLst>
                                    <p:animMotion origin="layout" path="M 0 0 C 0.00989 -0.00255 0.01978 -0.0051 0.02724 -0.00533 C 0.03471 -0.00556 0.03853 -0.00301 0.0446 -0.00139 C 0.05067 0.00023 0.05762 0.00046 0.06317 0.00393 C 0.06872 0.00741 0.07219 0.01482 0.07775 0.01945 C 0.0833 0.02408 0.0892 0.02917 0.09614 0.03102 C 0.10309 0.03288 0.11159 0.03149 0.1194 0.03102 C 0.12721 0.03056 0.13537 0.0294 0.14266 0.02848 C 0.14995 0.02755 0.15671 0.02871 0.16314 0.02593 C 0.16956 0.02315 0.17598 0.01644 0.18153 0.01157 C 0.18709 0.00671 0.1916 0.00208 0.19611 -0.00394 C 0.20062 -0.00996 0.20548 -0.01644 0.20878 -0.02455 C 0.21208 -0.03265 0.21381 -0.04307 0.21555 -0.05326 " pathEditMode="relative" ptsTypes="aaaaaaaaaaaaA">
                                      <p:cBhvr>
                                        <p:cTn id="36" dur="1000" fill="hold"/>
                                        <p:tgtEl>
                                          <p:spTgt spid="18"/>
                                        </p:tgtEl>
                                        <p:attrNameLst>
                                          <p:attrName>ppt_x</p:attrName>
                                          <p:attrName>ppt_y</p:attrName>
                                        </p:attrNameLst>
                                      </p:cBhvr>
                                    </p:animMotion>
                                  </p:childTnLst>
                                </p:cTn>
                              </p:par>
                            </p:childTnLst>
                          </p:cTn>
                        </p:par>
                        <p:par>
                          <p:cTn id="37" fill="hold">
                            <p:stCondLst>
                              <p:cond delay="1000"/>
                            </p:stCondLst>
                            <p:childTnLst>
                              <p:par>
                                <p:cTn id="38" presetID="1" presetClass="exit" presetSubtype="0" fill="hold" grpId="2" nodeType="afterEffect">
                                  <p:stCondLst>
                                    <p:cond delay="0"/>
                                  </p:stCondLst>
                                  <p:childTnLst>
                                    <p:set>
                                      <p:cBhvr>
                                        <p:cTn id="39" dur="1" fill="hold">
                                          <p:stCondLst>
                                            <p:cond delay="0"/>
                                          </p:stCondLst>
                                        </p:cTn>
                                        <p:tgtEl>
                                          <p:spTgt spid="18"/>
                                        </p:tgtEl>
                                        <p:attrNameLst>
                                          <p:attrName>style.visibility</p:attrName>
                                        </p:attrNameLst>
                                      </p:cBhvr>
                                      <p:to>
                                        <p:strVal val="hidden"/>
                                      </p:to>
                                    </p:set>
                                  </p:childTnLst>
                                </p:cTn>
                              </p:par>
                              <p:par>
                                <p:cTn id="40" presetID="1" presetClass="exit" presetSubtype="0" fill="hold" grpId="2" nodeType="withEffect">
                                  <p:stCondLst>
                                    <p:cond delay="0"/>
                                  </p:stCondLst>
                                  <p:childTnLst>
                                    <p:set>
                                      <p:cBhvr>
                                        <p:cTn id="41" dur="1" fill="hold">
                                          <p:stCondLst>
                                            <p:cond delay="0"/>
                                          </p:stCondLst>
                                        </p:cTn>
                                        <p:tgtEl>
                                          <p:spTgt spid="16"/>
                                        </p:tgtEl>
                                        <p:attrNameLst>
                                          <p:attrName>style.visibility</p:attrName>
                                        </p:attrNameLst>
                                      </p:cBhvr>
                                      <p:to>
                                        <p:strVal val="hidden"/>
                                      </p:to>
                                    </p:set>
                                  </p:childTnLst>
                                </p:cTn>
                              </p:par>
                            </p:childTnLst>
                          </p:cTn>
                        </p:par>
                        <p:par>
                          <p:cTn id="42" fill="hold">
                            <p:stCondLst>
                              <p:cond delay="1000"/>
                            </p:stCondLst>
                            <p:childTnLst>
                              <p:par>
                                <p:cTn id="43" presetID="1" presetClass="entr" presetSubtype="0" fill="hold" grpId="0" nodeType="afterEffect">
                                  <p:stCondLst>
                                    <p:cond delay="0"/>
                                  </p:stCondLst>
                                  <p:childTnLst>
                                    <p:set>
                                      <p:cBhvr>
                                        <p:cTn id="44" dur="1" fill="hold">
                                          <p:stCondLst>
                                            <p:cond delay="0"/>
                                          </p:stCondLst>
                                        </p:cTn>
                                        <p:tgtEl>
                                          <p:spTgt spid="20"/>
                                        </p:tgtEl>
                                        <p:attrNameLst>
                                          <p:attrName>style.visibility</p:attrName>
                                        </p:attrNameLst>
                                      </p:cBhvr>
                                      <p:to>
                                        <p:strVal val="visible"/>
                                      </p:to>
                                    </p:set>
                                  </p:childTnLst>
                                </p:cTn>
                              </p:par>
                              <p:par>
                                <p:cTn id="45" presetID="0" presetClass="path" presetSubtype="0" repeatCount="indefinite" decel="50000" fill="hold" grpId="1" nodeType="withEffect">
                                  <p:stCondLst>
                                    <p:cond delay="0"/>
                                  </p:stCondLst>
                                  <p:childTnLst>
                                    <p:animMotion origin="layout" path="M 0 0 C -0.00035 -0.00695 -0.00156 -0.01042 -0.00399 -0.0169 C -0.00642 -0.02338 -0.00851 -0.02987 -0.01458 -0.0389 C -0.02065 -0.04793 -0.0269 -0.0602 -0.04079 -0.07131 C -0.05467 -0.08243 -0.07515 -0.09423 -0.09806 -0.10488 C -0.12097 -0.11554 -0.15186 -0.12711 -0.17876 -0.13475 C -0.20566 -0.14239 -0.22978 -0.14702 -0.25929 -0.15142 C -0.28879 -0.15582 -0.32489 -0.16068 -0.35543 -0.16184 C -0.38598 -0.163 -0.41271 -0.15976 -0.44273 -0.15791 C -0.47275 -0.15605 -0.50417 -0.1549 -0.53593 -0.15027 C -0.56769 -0.14564 -0.59893 -0.14147 -0.63311 -0.12943 C -0.6673 -0.11739 -0.7159 -0.09447 -0.74089 -0.0778 C -0.76588 -0.06112 -0.77508 -0.04353 -0.78358 -0.02987 C -0.79209 -0.01621 -0.79191 -0.00648 -0.79226 0.00394 C -0.79261 0.01436 -0.79105 0.02107 -0.78549 0.03242 C -0.77994 0.04376 -0.77473 0.05881 -0.75929 0.07247 C -0.74384 0.08613 -0.71503 0.10303 -0.69334 0.11392 C -0.67164 0.1248 -0.65238 0.13012 -0.62912 0.1373 C -0.60587 0.14448 -0.58313 0.15166 -0.55345 0.15675 C -0.52378 0.16184 -0.4849 0.16624 -0.45054 0.16833 C -0.41618 0.17041 -0.37973 0.1711 -0.34762 0.16972 C -0.31552 0.16833 -0.28393 0.16346 -0.25738 0.1593 C -0.23082 0.15513 -0.21173 0.15096 -0.18848 0.14517 C -0.16522 0.13938 -0.13849 0.1329 -0.1175 0.12433 C -0.0965 0.11577 -0.07862 0.10512 -0.06213 0.09331 C -0.04564 0.0815 -0.02864 0.06437 -0.01857 0.05302 C -0.00851 0.04168 -0.00521 0.03288 -0.00208 0.02454 C 0.00104 0.01621 0.00035 0.00695 0 0 Z " pathEditMode="relative" ptsTypes="aaaaaaaaaaaaaaaaaaaaaaaaaaaa">
                                      <p:cBhvr>
                                        <p:cTn id="46" dur="500" fill="hold"/>
                                        <p:tgtEl>
                                          <p:spTgt spid="20"/>
                                        </p:tgtEl>
                                        <p:attrNameLst>
                                          <p:attrName>ppt_x</p:attrName>
                                          <p:attrName>ppt_y</p:attrName>
                                        </p:attrNameLst>
                                      </p:cBhvr>
                                    </p:animMotion>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1" nodeType="clickEffect">
                                  <p:stCondLst>
                                    <p:cond delay="0"/>
                                  </p:stCondLst>
                                  <p:childTnLst>
                                    <p:set>
                                      <p:cBhvr>
                                        <p:cTn id="50" dur="1" fill="hold">
                                          <p:stCondLst>
                                            <p:cond delay="0"/>
                                          </p:stCondLst>
                                        </p:cTn>
                                        <p:tgtEl>
                                          <p:spTgt spid="5"/>
                                        </p:tgtEl>
                                        <p:attrNameLst>
                                          <p:attrName>style.visibility</p:attrName>
                                        </p:attrNameLst>
                                      </p:cBhvr>
                                      <p:to>
                                        <p:strVal val="visible"/>
                                      </p:to>
                                    </p:set>
                                  </p:childTnLst>
                                </p:cTn>
                              </p:par>
                              <p:par>
                                <p:cTn id="51" presetID="1" presetClass="entr" presetSubtype="0" fill="hold" grpId="1" nodeType="withEffect">
                                  <p:stCondLst>
                                    <p:cond delay="0"/>
                                  </p:stCondLst>
                                  <p:childTnLst>
                                    <p:set>
                                      <p:cBhvr>
                                        <p:cTn id="52" dur="1" fill="hold">
                                          <p:stCondLst>
                                            <p:cond delay="0"/>
                                          </p:stCondLst>
                                        </p:cTn>
                                        <p:tgtEl>
                                          <p:spTgt spid="21"/>
                                        </p:tgtEl>
                                        <p:attrNameLst>
                                          <p:attrName>style.visibility</p:attrName>
                                        </p:attrNameLst>
                                      </p:cBhvr>
                                      <p:to>
                                        <p:strVal val="visible"/>
                                      </p:to>
                                    </p:set>
                                  </p:childTnLst>
                                </p:cTn>
                              </p:par>
                              <p:par>
                                <p:cTn id="53" presetID="1" presetClass="entr" presetSubtype="0" fill="hold" grpId="1" nodeType="withEffect">
                                  <p:stCondLst>
                                    <p:cond delay="0"/>
                                  </p:stCondLst>
                                  <p:childTnLst>
                                    <p:set>
                                      <p:cBhvr>
                                        <p:cTn id="54" dur="1" fill="hold">
                                          <p:stCondLst>
                                            <p:cond delay="0"/>
                                          </p:stCondLst>
                                        </p:cTn>
                                        <p:tgtEl>
                                          <p:spTgt spid="23"/>
                                        </p:tgtEl>
                                        <p:attrNameLst>
                                          <p:attrName>style.visibility</p:attrName>
                                        </p:attrNameLst>
                                      </p:cBhvr>
                                      <p:to>
                                        <p:strVal val="visible"/>
                                      </p:to>
                                    </p:set>
                                  </p:childTnLst>
                                </p:cTn>
                              </p:par>
                              <p:par>
                                <p:cTn id="55" presetID="1" presetClass="entr" presetSubtype="0" fill="hold" grpId="1" nodeType="withEffect">
                                  <p:stCondLst>
                                    <p:cond delay="0"/>
                                  </p:stCondLst>
                                  <p:childTnLst>
                                    <p:set>
                                      <p:cBhvr>
                                        <p:cTn id="56" dur="1" fill="hold">
                                          <p:stCondLst>
                                            <p:cond delay="0"/>
                                          </p:stCondLst>
                                        </p:cTn>
                                        <p:tgtEl>
                                          <p:spTgt spid="22"/>
                                        </p:tgtEl>
                                        <p:attrNameLst>
                                          <p:attrName>style.visibility</p:attrName>
                                        </p:attrNameLst>
                                      </p:cBhvr>
                                      <p:to>
                                        <p:strVal val="visible"/>
                                      </p:to>
                                    </p:set>
                                  </p:childTnLst>
                                </p:cTn>
                              </p:par>
                              <p:par>
                                <p:cTn id="57" presetID="35" presetClass="emph" presetSubtype="0" repeatCount="indefinite" fill="hold" grpId="0" nodeType="withEffect">
                                  <p:stCondLst>
                                    <p:cond delay="0"/>
                                  </p:stCondLst>
                                  <p:endCondLst>
                                    <p:cond evt="onNext" delay="0">
                                      <p:tgtEl>
                                        <p:sldTgt/>
                                      </p:tgtEl>
                                    </p:cond>
                                  </p:endCondLst>
                                  <p:childTnLst>
                                    <p:anim calcmode="discrete" valueType="str">
                                      <p:cBhvr>
                                        <p:cTn id="58" dur="500" fill="hold"/>
                                        <p:tgtEl>
                                          <p:spTgt spid="5"/>
                                        </p:tgtEl>
                                        <p:attrNameLst>
                                          <p:attrName>style.visibility</p:attrName>
                                        </p:attrNameLst>
                                      </p:cBhvr>
                                      <p:tavLst>
                                        <p:tav tm="0">
                                          <p:val>
                                            <p:strVal val="hidden"/>
                                          </p:val>
                                        </p:tav>
                                        <p:tav tm="50000">
                                          <p:val>
                                            <p:strVal val="visible"/>
                                          </p:val>
                                        </p:tav>
                                      </p:tavLst>
                                    </p:anim>
                                  </p:childTnLst>
                                </p:cTn>
                              </p:par>
                              <p:par>
                                <p:cTn id="59" presetID="35" presetClass="emph" presetSubtype="0" repeatCount="indefinite" fill="hold" grpId="0" nodeType="withEffect">
                                  <p:stCondLst>
                                    <p:cond delay="0"/>
                                  </p:stCondLst>
                                  <p:endCondLst>
                                    <p:cond evt="onNext" delay="0">
                                      <p:tgtEl>
                                        <p:sldTgt/>
                                      </p:tgtEl>
                                    </p:cond>
                                  </p:endCondLst>
                                  <p:childTnLst>
                                    <p:anim calcmode="discrete" valueType="str">
                                      <p:cBhvr>
                                        <p:cTn id="60" dur="500" fill="hold"/>
                                        <p:tgtEl>
                                          <p:spTgt spid="22"/>
                                        </p:tgtEl>
                                        <p:attrNameLst>
                                          <p:attrName>style.visibility</p:attrName>
                                        </p:attrNameLst>
                                      </p:cBhvr>
                                      <p:tavLst>
                                        <p:tav tm="0">
                                          <p:val>
                                            <p:strVal val="hidden"/>
                                          </p:val>
                                        </p:tav>
                                        <p:tav tm="50000">
                                          <p:val>
                                            <p:strVal val="visible"/>
                                          </p:val>
                                        </p:tav>
                                      </p:tavLst>
                                    </p:anim>
                                  </p:childTnLst>
                                </p:cTn>
                              </p:par>
                              <p:par>
                                <p:cTn id="61" presetID="35" presetClass="emph" presetSubtype="0" repeatCount="indefinite" fill="hold" grpId="0" nodeType="withEffect">
                                  <p:stCondLst>
                                    <p:cond delay="0"/>
                                  </p:stCondLst>
                                  <p:endCondLst>
                                    <p:cond evt="onNext" delay="0">
                                      <p:tgtEl>
                                        <p:sldTgt/>
                                      </p:tgtEl>
                                    </p:cond>
                                  </p:endCondLst>
                                  <p:childTnLst>
                                    <p:anim calcmode="discrete" valueType="str">
                                      <p:cBhvr>
                                        <p:cTn id="62" dur="500" fill="hold"/>
                                        <p:tgtEl>
                                          <p:spTgt spid="21"/>
                                        </p:tgtEl>
                                        <p:attrNameLst>
                                          <p:attrName>style.visibility</p:attrName>
                                        </p:attrNameLst>
                                      </p:cBhvr>
                                      <p:tavLst>
                                        <p:tav tm="0">
                                          <p:val>
                                            <p:strVal val="hidden"/>
                                          </p:val>
                                        </p:tav>
                                        <p:tav tm="50000">
                                          <p:val>
                                            <p:strVal val="visible"/>
                                          </p:val>
                                        </p:tav>
                                      </p:tavLst>
                                    </p:anim>
                                  </p:childTnLst>
                                </p:cTn>
                              </p:par>
                              <p:par>
                                <p:cTn id="63" presetID="35" presetClass="emph" presetSubtype="0" repeatCount="indefinite" fill="hold" grpId="0" nodeType="withEffect">
                                  <p:stCondLst>
                                    <p:cond delay="0"/>
                                  </p:stCondLst>
                                  <p:endCondLst>
                                    <p:cond evt="onNext" delay="0">
                                      <p:tgtEl>
                                        <p:sldTgt/>
                                      </p:tgtEl>
                                    </p:cond>
                                  </p:endCondLst>
                                  <p:childTnLst>
                                    <p:anim calcmode="discrete" valueType="str">
                                      <p:cBhvr>
                                        <p:cTn id="64" dur="500" fill="hold"/>
                                        <p:tgtEl>
                                          <p:spTgt spid="23"/>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5" grpId="1" animBg="1"/>
      <p:bldP spid="15" grpId="2" animBg="1"/>
      <p:bldP spid="16" grpId="0" animBg="1"/>
      <p:bldP spid="16" grpId="1" animBg="1"/>
      <p:bldP spid="16" grpId="2" animBg="1"/>
      <p:bldP spid="17" grpId="0" animBg="1"/>
      <p:bldP spid="17" grpId="1" animBg="1"/>
      <p:bldP spid="17" grpId="2" animBg="1"/>
      <p:bldP spid="18" grpId="0" animBg="1"/>
      <p:bldP spid="18" grpId="1" animBg="1"/>
      <p:bldP spid="18" grpId="2" animBg="1"/>
      <p:bldP spid="19" grpId="0" animBg="1"/>
      <p:bldP spid="19" grpId="1" animBg="1"/>
      <p:bldP spid="20" grpId="0" animBg="1"/>
      <p:bldP spid="20" grpId="1" animBg="1"/>
      <p:bldP spid="5" grpId="0" animBg="1"/>
      <p:bldP spid="5" grpId="1" animBg="1"/>
      <p:bldP spid="21" grpId="0" animBg="1"/>
      <p:bldP spid="21" grpId="1" animBg="1"/>
      <p:bldP spid="22" grpId="0" animBg="1"/>
      <p:bldP spid="22" grpId="1" animBg="1"/>
      <p:bldP spid="23" grpId="0" animBg="1"/>
      <p:bldP spid="23" grpId="1"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0120"/>
            <a:ext cx="8226854" cy="1069684"/>
          </a:xfrm>
        </p:spPr>
        <p:txBody>
          <a:bodyPr>
            <a:normAutofit fontScale="90000"/>
          </a:bodyPr>
          <a:lstStyle/>
          <a:p>
            <a:r>
              <a:rPr lang="en-US" sz="2400" dirty="0" err="1" smtClean="0"/>
              <a:t>besitzt</a:t>
            </a:r>
            <a:r>
              <a:rPr lang="en-US" sz="2400" dirty="0" smtClean="0"/>
              <a:t> </a:t>
            </a:r>
            <a:r>
              <a:rPr lang="en-US" sz="2400" dirty="0" err="1" smtClean="0"/>
              <a:t>aber</a:t>
            </a:r>
            <a:r>
              <a:rPr lang="en-US" sz="2400" dirty="0" smtClean="0"/>
              <a:t> </a:t>
            </a:r>
            <a:r>
              <a:rPr lang="en-US" sz="2400" dirty="0" err="1" smtClean="0"/>
              <a:t>auch</a:t>
            </a:r>
            <a:r>
              <a:rPr lang="en-US" sz="2400" dirty="0" smtClean="0"/>
              <a:t> </a:t>
            </a:r>
            <a:r>
              <a:rPr lang="en-US" sz="2400" dirty="0" err="1" smtClean="0"/>
              <a:t>ganz</a:t>
            </a:r>
            <a:r>
              <a:rPr lang="en-US" sz="2400" dirty="0" smtClean="0"/>
              <a:t> </a:t>
            </a:r>
            <a:r>
              <a:rPr lang="en-US" sz="2400" dirty="0" err="1" smtClean="0"/>
              <a:t>klassische</a:t>
            </a:r>
            <a:r>
              <a:rPr lang="en-US" sz="2400" dirty="0" smtClean="0"/>
              <a:t> Anlagen und </a:t>
            </a:r>
            <a:r>
              <a:rPr lang="en-US" sz="2400" dirty="0" err="1" smtClean="0"/>
              <a:t>Hilfsmittel</a:t>
            </a:r>
            <a:r>
              <a:rPr lang="en-US" sz="2400" dirty="0" smtClean="0"/>
              <a:t/>
            </a:r>
            <a:br>
              <a:rPr lang="en-US" sz="2400" dirty="0" smtClean="0"/>
            </a:br>
            <a:endParaRPr lang="en-US" dirty="0"/>
          </a:p>
        </p:txBody>
      </p:sp>
      <p:sp>
        <p:nvSpPr>
          <p:cNvPr id="19" name="Title 1"/>
          <p:cNvSpPr txBox="1">
            <a:spLocks/>
          </p:cNvSpPr>
          <p:nvPr/>
        </p:nvSpPr>
        <p:spPr>
          <a:xfrm>
            <a:off x="443341" y="286145"/>
            <a:ext cx="8592593" cy="1069684"/>
          </a:xfrm>
          <a:prstGeom prst="rect">
            <a:avLst/>
          </a:prstGeom>
        </p:spPr>
        <p:txBody>
          <a:bodyPr vert="horz" lIns="45720" rIns="45720" anchor="ctr">
            <a:normAutofit fontScale="97500"/>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US" sz="2400" dirty="0" smtClean="0"/>
              <a:t/>
            </a:r>
            <a:br>
              <a:rPr lang="en-US" sz="2400" dirty="0" smtClean="0"/>
            </a:br>
            <a:r>
              <a:rPr lang="en-US" sz="2400" dirty="0" smtClean="0"/>
              <a:t>... </a:t>
            </a:r>
            <a:r>
              <a:rPr lang="en-US" sz="2400" b="1" dirty="0" smtClean="0"/>
              <a:t>und </a:t>
            </a:r>
            <a:r>
              <a:rPr lang="en-US" sz="2400" b="1" dirty="0" err="1" smtClean="0"/>
              <a:t>alle</a:t>
            </a:r>
            <a:r>
              <a:rPr lang="en-US" sz="2400" b="1" dirty="0" smtClean="0"/>
              <a:t> </a:t>
            </a:r>
            <a:r>
              <a:rPr lang="en-US" sz="2400" b="1" dirty="0" err="1" smtClean="0"/>
              <a:t>haben</a:t>
            </a:r>
            <a:r>
              <a:rPr lang="en-US" sz="2400" b="1" dirty="0" smtClean="0"/>
              <a:t> </a:t>
            </a:r>
            <a:r>
              <a:rPr lang="en-US" sz="2400" b="1" dirty="0" err="1" smtClean="0"/>
              <a:t>Anforderungen</a:t>
            </a:r>
            <a:r>
              <a:rPr lang="en-US" sz="2400" b="1" dirty="0" smtClean="0"/>
              <a:t> an die </a:t>
            </a:r>
            <a:r>
              <a:rPr lang="en-US" sz="2400" b="1" dirty="0" err="1" smtClean="0"/>
              <a:t>Anlagenwirtschaft</a:t>
            </a:r>
            <a:r>
              <a:rPr lang="en-US" sz="2400" b="1" dirty="0" smtClean="0"/>
              <a:t>!</a:t>
            </a:r>
            <a:endParaRPr lang="en-US" b="1" dirty="0"/>
          </a:p>
        </p:txBody>
      </p:sp>
      <p:pic>
        <p:nvPicPr>
          <p:cNvPr id="6" name="Picture 5"/>
          <p:cNvPicPr>
            <a:picLocks noChangeAspect="1"/>
          </p:cNvPicPr>
          <p:nvPr/>
        </p:nvPicPr>
        <p:blipFill>
          <a:blip r:embed="rId3"/>
          <a:stretch>
            <a:fillRect/>
          </a:stretch>
        </p:blipFill>
        <p:spPr>
          <a:xfrm>
            <a:off x="3547969" y="1505005"/>
            <a:ext cx="5400000" cy="4628571"/>
          </a:xfrm>
          <a:prstGeom prst="rect">
            <a:avLst/>
          </a:prstGeom>
          <a:ln w="190500">
            <a:solidFill>
              <a:schemeClr val="bg1"/>
            </a:solidFill>
            <a:miter lim="800000"/>
          </a:ln>
          <a:effectLst>
            <a:outerShdw blurRad="50800" dist="38100" dir="2700000" algn="tl" rotWithShape="0">
              <a:srgbClr val="000000">
                <a:alpha val="43000"/>
              </a:srgbClr>
            </a:outerShdw>
          </a:effectLst>
          <a:scene3d>
            <a:camera prst="orthographicFront">
              <a:rot lat="0" lon="0" rev="0"/>
            </a:camera>
            <a:lightRig rig="threePt" dir="t"/>
          </a:scene3d>
          <a:sp3d>
            <a:bevelT w="25400" h="19050"/>
          </a:sp3d>
        </p:spPr>
      </p:pic>
      <p:pic>
        <p:nvPicPr>
          <p:cNvPr id="18" name="Bild 2"/>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rot="177370">
            <a:off x="3228533" y="1650304"/>
            <a:ext cx="5400000" cy="4050000"/>
          </a:xfrm>
          <a:prstGeom prst="rect">
            <a:avLst/>
          </a:prstGeom>
          <a:ln w="190500">
            <a:solidFill>
              <a:schemeClr val="bg1"/>
            </a:solidFill>
            <a:miter lim="800000"/>
          </a:ln>
          <a:effectLst>
            <a:outerShdw blurRad="50800" dist="38100" dir="2700000" algn="tl" rotWithShape="0">
              <a:srgbClr val="000000">
                <a:alpha val="43000"/>
              </a:srgbClr>
            </a:outerShdw>
          </a:effectLst>
          <a:scene3d>
            <a:camera prst="orthographicFront"/>
            <a:lightRig rig="threePt" dir="t"/>
          </a:scene3d>
          <a:sp3d>
            <a:bevelT w="25400" h="19050"/>
          </a:sp3d>
        </p:spPr>
      </p:pic>
    </p:spTree>
    <p:extLst>
      <p:ext uri="{BB962C8B-B14F-4D97-AF65-F5344CB8AC3E}">
        <p14:creationId xmlns:p14="http://schemas.microsoft.com/office/powerpoint/2010/main" val="1190781798"/>
      </p:ext>
    </p:extLst>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xmlns:p14="http://schemas.microsoft.com/office/powerpoint/2010/mai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CH" sz="2400" dirty="0" smtClean="0">
                <a:solidFill>
                  <a:srgbClr val="0055A0"/>
                </a:solidFill>
              </a:rPr>
              <a:t>Infor EAM </a:t>
            </a:r>
            <a:r>
              <a:rPr lang="fr-CH" sz="2400" dirty="0" err="1" smtClean="0">
                <a:solidFill>
                  <a:srgbClr val="0055A0"/>
                </a:solidFill>
              </a:rPr>
              <a:t>im</a:t>
            </a:r>
            <a:r>
              <a:rPr lang="fr-CH" sz="2400" dirty="0" smtClean="0">
                <a:solidFill>
                  <a:srgbClr val="0055A0"/>
                </a:solidFill>
              </a:rPr>
              <a:t> CERN</a:t>
            </a:r>
            <a:endParaRPr lang="en-GB" sz="2400" dirty="0">
              <a:solidFill>
                <a:srgbClr val="0055A0"/>
              </a:solidFill>
            </a:endParaRPr>
          </a:p>
        </p:txBody>
      </p:sp>
      <p:sp>
        <p:nvSpPr>
          <p:cNvPr id="32" name="TextBox 31"/>
          <p:cNvSpPr txBox="1"/>
          <p:nvPr/>
        </p:nvSpPr>
        <p:spPr>
          <a:xfrm>
            <a:off x="2144278" y="2142958"/>
            <a:ext cx="1477791" cy="738664"/>
          </a:xfrm>
          <a:prstGeom prst="rect">
            <a:avLst/>
          </a:prstGeom>
          <a:noFill/>
        </p:spPr>
        <p:txBody>
          <a:bodyPr wrap="square" rtlCol="0">
            <a:spAutoFit/>
          </a:bodyPr>
          <a:lstStyle/>
          <a:p>
            <a:pPr algn="ctr"/>
            <a:r>
              <a:rPr lang="en-US" sz="2800" b="1" dirty="0"/>
              <a:t>1.5 M</a:t>
            </a:r>
            <a:br>
              <a:rPr lang="en-US" sz="2800" b="1" dirty="0"/>
            </a:br>
            <a:r>
              <a:rPr lang="en-US" sz="1400" dirty="0" err="1" smtClean="0"/>
              <a:t>Objekte</a:t>
            </a:r>
            <a:endParaRPr lang="en-US" sz="1400" dirty="0"/>
          </a:p>
        </p:txBody>
      </p:sp>
      <p:sp>
        <p:nvSpPr>
          <p:cNvPr id="33" name="TextBox 32"/>
          <p:cNvSpPr txBox="1"/>
          <p:nvPr/>
        </p:nvSpPr>
        <p:spPr>
          <a:xfrm>
            <a:off x="3732953" y="2142958"/>
            <a:ext cx="1477791" cy="954107"/>
          </a:xfrm>
          <a:prstGeom prst="rect">
            <a:avLst/>
          </a:prstGeom>
          <a:noFill/>
        </p:spPr>
        <p:txBody>
          <a:bodyPr wrap="square" rtlCol="0">
            <a:spAutoFit/>
          </a:bodyPr>
          <a:lstStyle/>
          <a:p>
            <a:pPr algn="ctr"/>
            <a:r>
              <a:rPr lang="en-US" sz="2800" b="1" dirty="0" smtClean="0"/>
              <a:t>815 </a:t>
            </a:r>
            <a:r>
              <a:rPr lang="en-US" sz="2800" b="1" dirty="0"/>
              <a:t>k</a:t>
            </a:r>
            <a:br>
              <a:rPr lang="en-US" sz="2800" b="1" dirty="0"/>
            </a:br>
            <a:r>
              <a:rPr lang="en-US" sz="1400" dirty="0" err="1" smtClean="0"/>
              <a:t>Documente</a:t>
            </a:r>
            <a:endParaRPr lang="en-US" sz="1400" dirty="0" smtClean="0"/>
          </a:p>
          <a:p>
            <a:pPr algn="ctr"/>
            <a:r>
              <a:rPr lang="en-US" sz="1400" dirty="0" err="1" smtClean="0"/>
              <a:t>verlinkt</a:t>
            </a:r>
            <a:endParaRPr lang="en-US" sz="1400" dirty="0"/>
          </a:p>
        </p:txBody>
      </p:sp>
      <p:sp>
        <p:nvSpPr>
          <p:cNvPr id="34" name="TextBox 33"/>
          <p:cNvSpPr txBox="1"/>
          <p:nvPr/>
        </p:nvSpPr>
        <p:spPr>
          <a:xfrm>
            <a:off x="5326101" y="2106623"/>
            <a:ext cx="1617994" cy="954107"/>
          </a:xfrm>
          <a:prstGeom prst="rect">
            <a:avLst/>
          </a:prstGeom>
          <a:noFill/>
        </p:spPr>
        <p:txBody>
          <a:bodyPr wrap="square" rtlCol="0">
            <a:spAutoFit/>
          </a:bodyPr>
          <a:lstStyle/>
          <a:p>
            <a:pPr algn="ctr"/>
            <a:r>
              <a:rPr lang="en-US" sz="2800" b="1" dirty="0" smtClean="0"/>
              <a:t>130 </a:t>
            </a:r>
            <a:r>
              <a:rPr lang="en-US" sz="2800" b="1" dirty="0"/>
              <a:t>k</a:t>
            </a:r>
            <a:br>
              <a:rPr lang="en-US" sz="2800" b="1" dirty="0"/>
            </a:br>
            <a:r>
              <a:rPr lang="en-US" sz="1400" dirty="0" err="1" smtClean="0"/>
              <a:t>Arbeitsaufträge</a:t>
            </a:r>
            <a:r>
              <a:rPr lang="en-US" sz="1400" dirty="0" smtClean="0"/>
              <a:t> </a:t>
            </a:r>
            <a:endParaRPr lang="en-US" sz="1400" dirty="0" smtClean="0"/>
          </a:p>
          <a:p>
            <a:pPr algn="ctr"/>
            <a:r>
              <a:rPr lang="en-US" sz="1400" dirty="0" smtClean="0"/>
              <a:t>pro </a:t>
            </a:r>
            <a:r>
              <a:rPr lang="en-US" sz="1400" dirty="0" err="1" smtClean="0"/>
              <a:t>Jahr</a:t>
            </a:r>
            <a:endParaRPr lang="en-US" sz="14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11186" y="531138"/>
            <a:ext cx="2121628" cy="2121628"/>
          </a:xfrm>
          <a:prstGeom prst="rect">
            <a:avLst/>
          </a:prstGeom>
        </p:spPr>
      </p:pic>
      <p:grpSp>
        <p:nvGrpSpPr>
          <p:cNvPr id="48" name="Group 47"/>
          <p:cNvGrpSpPr/>
          <p:nvPr/>
        </p:nvGrpSpPr>
        <p:grpSpPr>
          <a:xfrm>
            <a:off x="295119" y="3076398"/>
            <a:ext cx="4339646" cy="1531568"/>
            <a:chOff x="4754658" y="1181815"/>
            <a:chExt cx="4339646" cy="1531568"/>
          </a:xfrm>
        </p:grpSpPr>
        <p:sp>
          <p:nvSpPr>
            <p:cNvPr id="8" name="TextBox 7"/>
            <p:cNvSpPr txBox="1"/>
            <p:nvPr/>
          </p:nvSpPr>
          <p:spPr>
            <a:xfrm>
              <a:off x="5806457" y="1181815"/>
              <a:ext cx="2079416" cy="569387"/>
            </a:xfrm>
            <a:prstGeom prst="rect">
              <a:avLst/>
            </a:prstGeom>
            <a:noFill/>
          </p:spPr>
          <p:txBody>
            <a:bodyPr wrap="none" rtlCol="0">
              <a:spAutoFit/>
            </a:bodyPr>
            <a:lstStyle/>
            <a:p>
              <a:pPr algn="ctr"/>
              <a:r>
                <a:rPr lang="en-US" sz="2000" b="1" dirty="0"/>
                <a:t> Infor EAM</a:t>
              </a:r>
              <a:br>
                <a:rPr lang="en-US" sz="2000" b="1" dirty="0"/>
              </a:br>
              <a:r>
                <a:rPr lang="en-US" sz="1100" dirty="0"/>
                <a:t>Enterprise Asset Management</a:t>
              </a:r>
            </a:p>
          </p:txBody>
        </p:sp>
        <p:pic>
          <p:nvPicPr>
            <p:cNvPr id="11" name="Picture 2"/>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l="553" t="7618" r="623" b="26134"/>
            <a:stretch/>
          </p:blipFill>
          <p:spPr bwMode="auto">
            <a:xfrm>
              <a:off x="4847630" y="1795429"/>
              <a:ext cx="1326008" cy="557146"/>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grpSp>
          <p:nvGrpSpPr>
            <p:cNvPr id="12" name="Group 11"/>
            <p:cNvGrpSpPr/>
            <p:nvPr/>
          </p:nvGrpSpPr>
          <p:grpSpPr>
            <a:xfrm>
              <a:off x="8014550" y="1772046"/>
              <a:ext cx="777459" cy="670598"/>
              <a:chOff x="1435123" y="3647205"/>
              <a:chExt cx="2761783" cy="2382176"/>
            </a:xfrm>
          </p:grpSpPr>
          <p:pic>
            <p:nvPicPr>
              <p:cNvPr id="13" name="Picture 4" descr="http://stig.ly/stigly/public/images_website/ipad_frame.pn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435123" y="3647205"/>
                <a:ext cx="2761783" cy="2382176"/>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 descr="iPad Screenshot 3"/>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1695742" y="3899231"/>
                <a:ext cx="2224185" cy="166814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41" name="Group 40"/>
            <p:cNvGrpSpPr/>
            <p:nvPr/>
          </p:nvGrpSpPr>
          <p:grpSpPr>
            <a:xfrm>
              <a:off x="6499324" y="1793135"/>
              <a:ext cx="1130307" cy="577564"/>
              <a:chOff x="6367096" y="1793135"/>
              <a:chExt cx="1130307" cy="577564"/>
            </a:xfrm>
          </p:grpSpPr>
          <p:pic>
            <p:nvPicPr>
              <p:cNvPr id="35" name="Picture 34"/>
              <p:cNvPicPr>
                <a:picLocks noChangeAspect="1"/>
              </p:cNvPicPr>
              <p:nvPr/>
            </p:nvPicPr>
            <p:blipFill rotWithShape="1">
              <a:blip r:embed="rId6"/>
              <a:srcRect l="6859" t="18054" r="25083" b="7066"/>
              <a:stretch/>
            </p:blipFill>
            <p:spPr>
              <a:xfrm>
                <a:off x="6367096" y="1793135"/>
                <a:ext cx="766834" cy="577564"/>
              </a:xfrm>
              <a:prstGeom prst="rect">
                <a:avLst/>
              </a:prstGeom>
              <a:ln>
                <a:solidFill>
                  <a:schemeClr val="accent4">
                    <a:lumMod val="50000"/>
                  </a:schemeClr>
                </a:solidFill>
              </a:ln>
            </p:spPr>
          </p:pic>
          <p:grpSp>
            <p:nvGrpSpPr>
              <p:cNvPr id="36" name="Group 35"/>
              <p:cNvGrpSpPr/>
              <p:nvPr/>
            </p:nvGrpSpPr>
            <p:grpSpPr>
              <a:xfrm>
                <a:off x="7255475" y="1853730"/>
                <a:ext cx="241928" cy="451305"/>
                <a:chOff x="5805644" y="762131"/>
                <a:chExt cx="2878410" cy="4018119"/>
              </a:xfrm>
            </p:grpSpPr>
            <p:pic>
              <p:nvPicPr>
                <p:cNvPr id="37" name="Picture 36"/>
                <p:cNvPicPr>
                  <a:picLocks noChangeAspect="1"/>
                </p:cNvPicPr>
                <p:nvPr/>
              </p:nvPicPr>
              <p:blipFill>
                <a:blip r:embed="rId7"/>
                <a:stretch>
                  <a:fillRect/>
                </a:stretch>
              </p:blipFill>
              <p:spPr>
                <a:xfrm>
                  <a:off x="5960920" y="1212157"/>
                  <a:ext cx="2519314" cy="3272955"/>
                </a:xfrm>
                <a:prstGeom prst="rect">
                  <a:avLst/>
                </a:prstGeom>
              </p:spPr>
            </p:pic>
            <p:pic>
              <p:nvPicPr>
                <p:cNvPr id="38" name="Picture 2" descr="http://www.radio.net/inc/v2/images/landing/hero/devices/single/ipad.png"/>
                <p:cNvPicPr>
                  <a:picLocks noChangeAspect="1" noChangeArrowheads="1"/>
                </p:cNvPicPr>
                <p:nvPr/>
              </p:nvPicPr>
              <p:blipFill>
                <a:blip r:embed="rId8" cstate="email">
                  <a:extLst>
                    <a:ext uri="{28A0092B-C50C-407E-A947-70E740481C1C}">
                      <a14:useLocalDpi xmlns:a14="http://schemas.microsoft.com/office/drawing/2010/main" val="0"/>
                    </a:ext>
                  </a:extLst>
                </a:blip>
                <a:srcRect/>
                <a:stretch>
                  <a:fillRect/>
                </a:stretch>
              </p:blipFill>
              <p:spPr bwMode="auto">
                <a:xfrm rot="5400000">
                  <a:off x="5235789" y="1331986"/>
                  <a:ext cx="4018119" cy="2878410"/>
                </a:xfrm>
                <a:prstGeom prst="rect">
                  <a:avLst/>
                </a:prstGeom>
                <a:noFill/>
                <a:extLst>
                  <a:ext uri="{909E8E84-426E-40DD-AFC4-6F175D3DCCD1}">
                    <a14:hiddenFill xmlns:a14="http://schemas.microsoft.com/office/drawing/2010/main">
                      <a:solidFill>
                        <a:srgbClr val="FFFFFF"/>
                      </a:solidFill>
                    </a14:hiddenFill>
                  </a:ext>
                </a:extLst>
              </p:spPr>
            </p:pic>
          </p:grpSp>
        </p:grpSp>
        <p:sp>
          <p:nvSpPr>
            <p:cNvPr id="42" name="Rectangle 41"/>
            <p:cNvSpPr/>
            <p:nvPr/>
          </p:nvSpPr>
          <p:spPr>
            <a:xfrm>
              <a:off x="4754658" y="1181815"/>
              <a:ext cx="4339646" cy="1531568"/>
            </a:xfrm>
            <a:prstGeom prst="rect">
              <a:avLst/>
            </a:prstGeom>
            <a:noFill/>
            <a:ln w="3175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49" name="Group 48"/>
          <p:cNvGrpSpPr/>
          <p:nvPr/>
        </p:nvGrpSpPr>
        <p:grpSpPr>
          <a:xfrm>
            <a:off x="4643396" y="3076632"/>
            <a:ext cx="4339646" cy="1531568"/>
            <a:chOff x="4754658" y="2833836"/>
            <a:chExt cx="4339646" cy="1531568"/>
          </a:xfrm>
        </p:grpSpPr>
        <p:grpSp>
          <p:nvGrpSpPr>
            <p:cNvPr id="6" name="Group 5"/>
            <p:cNvGrpSpPr/>
            <p:nvPr/>
          </p:nvGrpSpPr>
          <p:grpSpPr>
            <a:xfrm>
              <a:off x="4952629" y="2935491"/>
              <a:ext cx="1116010" cy="1275117"/>
              <a:chOff x="4847614" y="2726772"/>
              <a:chExt cx="1116010" cy="1275117"/>
            </a:xfrm>
          </p:grpSpPr>
          <p:sp>
            <p:nvSpPr>
              <p:cNvPr id="15" name="TextBox 14"/>
              <p:cNvSpPr txBox="1"/>
              <p:nvPr/>
            </p:nvSpPr>
            <p:spPr>
              <a:xfrm>
                <a:off x="4847614" y="2726772"/>
                <a:ext cx="1116010" cy="738664"/>
              </a:xfrm>
              <a:prstGeom prst="rect">
                <a:avLst/>
              </a:prstGeom>
              <a:noFill/>
            </p:spPr>
            <p:txBody>
              <a:bodyPr wrap="none" rtlCol="0">
                <a:spAutoFit/>
              </a:bodyPr>
              <a:lstStyle/>
              <a:p>
                <a:pPr algn="ctr"/>
                <a:r>
                  <a:rPr lang="en-US" sz="2000" b="1" dirty="0"/>
                  <a:t>MTF</a:t>
                </a:r>
                <a:br>
                  <a:rPr lang="en-US" sz="2000" b="1" dirty="0"/>
                </a:br>
                <a:r>
                  <a:rPr lang="en-US" sz="1100" dirty="0"/>
                  <a:t>Manufacturing </a:t>
                </a:r>
                <a:endParaRPr lang="en-US" sz="1100" dirty="0" smtClean="0"/>
              </a:p>
              <a:p>
                <a:pPr algn="ctr"/>
                <a:r>
                  <a:rPr lang="en-US" sz="1100" dirty="0" smtClean="0"/>
                  <a:t>&amp; </a:t>
                </a:r>
                <a:r>
                  <a:rPr lang="en-US" sz="1100" dirty="0"/>
                  <a:t>Testing</a:t>
                </a:r>
              </a:p>
            </p:txBody>
          </p:sp>
          <p:pic>
            <p:nvPicPr>
              <p:cNvPr id="17" name="Picture 16"/>
              <p:cNvPicPr>
                <a:picLocks noChangeAspect="1"/>
              </p:cNvPicPr>
              <p:nvPr/>
            </p:nvPicPr>
            <p:blipFill rotWithShape="1">
              <a:blip r:embed="rId9"/>
              <a:srcRect l="761" t="11563" r="686" b="1229"/>
              <a:stretch/>
            </p:blipFill>
            <p:spPr>
              <a:xfrm>
                <a:off x="4946152" y="3412209"/>
                <a:ext cx="929129" cy="589680"/>
              </a:xfrm>
              <a:prstGeom prst="rect">
                <a:avLst/>
              </a:prstGeom>
              <a:ln>
                <a:solidFill>
                  <a:schemeClr val="tx2">
                    <a:lumMod val="75000"/>
                  </a:schemeClr>
                </a:solidFill>
              </a:ln>
            </p:spPr>
          </p:pic>
        </p:grpSp>
        <p:grpSp>
          <p:nvGrpSpPr>
            <p:cNvPr id="39" name="Group 38"/>
            <p:cNvGrpSpPr/>
            <p:nvPr/>
          </p:nvGrpSpPr>
          <p:grpSpPr>
            <a:xfrm>
              <a:off x="6565704" y="2935491"/>
              <a:ext cx="997546" cy="1283656"/>
              <a:chOff x="6383838" y="2726772"/>
              <a:chExt cx="997546" cy="1283656"/>
            </a:xfrm>
          </p:grpSpPr>
          <p:sp>
            <p:nvSpPr>
              <p:cNvPr id="16" name="TextBox 15"/>
              <p:cNvSpPr txBox="1"/>
              <p:nvPr/>
            </p:nvSpPr>
            <p:spPr>
              <a:xfrm>
                <a:off x="6383838" y="2726772"/>
                <a:ext cx="962123" cy="738664"/>
              </a:xfrm>
              <a:prstGeom prst="rect">
                <a:avLst/>
              </a:prstGeom>
              <a:noFill/>
            </p:spPr>
            <p:txBody>
              <a:bodyPr wrap="none" rtlCol="0">
                <a:spAutoFit/>
              </a:bodyPr>
              <a:lstStyle/>
              <a:p>
                <a:pPr algn="ctr"/>
                <a:r>
                  <a:rPr lang="en-US" sz="2000" b="1" dirty="0"/>
                  <a:t>TREC</a:t>
                </a:r>
                <a:br>
                  <a:rPr lang="en-US" sz="2000" b="1" dirty="0"/>
                </a:br>
                <a:r>
                  <a:rPr lang="en-US" sz="1100" dirty="0"/>
                  <a:t>Radioactive </a:t>
                </a:r>
                <a:endParaRPr lang="en-US" sz="1100" dirty="0" smtClean="0"/>
              </a:p>
              <a:p>
                <a:pPr algn="ctr"/>
                <a:r>
                  <a:rPr lang="en-US" sz="1100" dirty="0" smtClean="0"/>
                  <a:t>Traceability</a:t>
                </a:r>
                <a:endParaRPr lang="en-US" sz="1050" dirty="0"/>
              </a:p>
            </p:txBody>
          </p:sp>
          <p:pic>
            <p:nvPicPr>
              <p:cNvPr id="18" name="Picture 17"/>
              <p:cNvPicPr>
                <a:picLocks noChangeAspect="1"/>
              </p:cNvPicPr>
              <p:nvPr/>
            </p:nvPicPr>
            <p:blipFill rotWithShape="1">
              <a:blip r:embed="rId10"/>
              <a:srcRect l="810" t="10301" r="1672" b="1267"/>
              <a:stretch/>
            </p:blipFill>
            <p:spPr>
              <a:xfrm>
                <a:off x="6411280" y="3403671"/>
                <a:ext cx="970104" cy="606757"/>
              </a:xfrm>
              <a:prstGeom prst="rect">
                <a:avLst/>
              </a:prstGeom>
              <a:ln>
                <a:solidFill>
                  <a:srgbClr val="002060"/>
                </a:solidFill>
              </a:ln>
            </p:spPr>
          </p:pic>
        </p:grpSp>
        <p:grpSp>
          <p:nvGrpSpPr>
            <p:cNvPr id="40" name="Group 39"/>
            <p:cNvGrpSpPr/>
            <p:nvPr/>
          </p:nvGrpSpPr>
          <p:grpSpPr>
            <a:xfrm>
              <a:off x="7819267" y="2935491"/>
              <a:ext cx="1168025" cy="1235437"/>
              <a:chOff x="7709938" y="2726772"/>
              <a:chExt cx="1168025" cy="1235437"/>
            </a:xfrm>
          </p:grpSpPr>
          <p:sp>
            <p:nvSpPr>
              <p:cNvPr id="20" name="TextBox 19"/>
              <p:cNvSpPr txBox="1"/>
              <p:nvPr/>
            </p:nvSpPr>
            <p:spPr>
              <a:xfrm>
                <a:off x="7709938" y="2726772"/>
                <a:ext cx="1154482" cy="738664"/>
              </a:xfrm>
              <a:prstGeom prst="rect">
                <a:avLst/>
              </a:prstGeom>
              <a:noFill/>
            </p:spPr>
            <p:txBody>
              <a:bodyPr wrap="none" rtlCol="0">
                <a:spAutoFit/>
              </a:bodyPr>
              <a:lstStyle/>
              <a:p>
                <a:pPr algn="ctr"/>
                <a:r>
                  <a:rPr lang="en-US" sz="2000" b="1" dirty="0"/>
                  <a:t>PPE</a:t>
                </a:r>
                <a:br>
                  <a:rPr lang="en-US" sz="2000" b="1" dirty="0"/>
                </a:br>
                <a:r>
                  <a:rPr lang="en-US" sz="1100" dirty="0"/>
                  <a:t>Plant, Property </a:t>
                </a:r>
                <a:endParaRPr lang="en-US" sz="1100" dirty="0" smtClean="0"/>
              </a:p>
              <a:p>
                <a:pPr algn="ctr"/>
                <a:r>
                  <a:rPr lang="en-US" sz="1100" dirty="0" smtClean="0"/>
                  <a:t>&amp; </a:t>
                </a:r>
                <a:r>
                  <a:rPr lang="en-US" sz="1100" dirty="0"/>
                  <a:t>Equipment</a:t>
                </a:r>
                <a:endParaRPr lang="en-US" sz="1050" dirty="0"/>
              </a:p>
            </p:txBody>
          </p:sp>
          <p:pic>
            <p:nvPicPr>
              <p:cNvPr id="28" name="Picture 27"/>
              <p:cNvPicPr>
                <a:picLocks noChangeAspect="1"/>
              </p:cNvPicPr>
              <p:nvPr/>
            </p:nvPicPr>
            <p:blipFill rotWithShape="1">
              <a:blip r:embed="rId11"/>
              <a:srcRect b="15116"/>
              <a:stretch/>
            </p:blipFill>
            <p:spPr>
              <a:xfrm>
                <a:off x="7809857" y="3451889"/>
                <a:ext cx="1068106" cy="510320"/>
              </a:xfrm>
              <a:prstGeom prst="rect">
                <a:avLst/>
              </a:prstGeom>
              <a:ln>
                <a:solidFill>
                  <a:schemeClr val="tx1"/>
                </a:solidFill>
              </a:ln>
            </p:spPr>
          </p:pic>
        </p:grpSp>
        <p:sp>
          <p:nvSpPr>
            <p:cNvPr id="43" name="Rectangle 42"/>
            <p:cNvSpPr/>
            <p:nvPr/>
          </p:nvSpPr>
          <p:spPr>
            <a:xfrm>
              <a:off x="4754658" y="2833836"/>
              <a:ext cx="4339646" cy="1531568"/>
            </a:xfrm>
            <a:prstGeom prst="rect">
              <a:avLst/>
            </a:prstGeom>
            <a:noFill/>
            <a:ln w="3175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50" name="Group 49"/>
          <p:cNvGrpSpPr/>
          <p:nvPr/>
        </p:nvGrpSpPr>
        <p:grpSpPr>
          <a:xfrm>
            <a:off x="2416291" y="4606134"/>
            <a:ext cx="4445579" cy="1531568"/>
            <a:chOff x="4754658" y="4503045"/>
            <a:chExt cx="4445579" cy="1531568"/>
          </a:xfrm>
        </p:grpSpPr>
        <p:grpSp>
          <p:nvGrpSpPr>
            <p:cNvPr id="5" name="Group 4"/>
            <p:cNvGrpSpPr/>
            <p:nvPr/>
          </p:nvGrpSpPr>
          <p:grpSpPr>
            <a:xfrm>
              <a:off x="4754658" y="4549431"/>
              <a:ext cx="1511952" cy="1423539"/>
              <a:chOff x="4645329" y="4181682"/>
              <a:chExt cx="1511952" cy="1423539"/>
            </a:xfrm>
          </p:grpSpPr>
          <p:pic>
            <p:nvPicPr>
              <p:cNvPr id="7" name="Picture 6"/>
              <p:cNvPicPr>
                <a:picLocks noChangeAspect="1" noChangeArrowheads="1"/>
              </p:cNvPicPr>
              <p:nvPr/>
            </p:nvPicPr>
            <p:blipFill rotWithShape="1">
              <a:blip r:embed="rId12" cstate="email">
                <a:extLst>
                  <a:ext uri="{28A0092B-C50C-407E-A947-70E740481C1C}">
                    <a14:useLocalDpi xmlns:a14="http://schemas.microsoft.com/office/drawing/2010/main" val="0"/>
                  </a:ext>
                </a:extLst>
              </a:blip>
              <a:srcRect l="731" t="30201" r="41682" b="13569"/>
              <a:stretch/>
            </p:blipFill>
            <p:spPr bwMode="auto">
              <a:xfrm>
                <a:off x="4882331" y="4896014"/>
                <a:ext cx="1037950" cy="709207"/>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19" name="TextBox 18"/>
              <p:cNvSpPr txBox="1"/>
              <p:nvPr/>
            </p:nvSpPr>
            <p:spPr>
              <a:xfrm>
                <a:off x="4645329" y="4181682"/>
                <a:ext cx="1511952" cy="738664"/>
              </a:xfrm>
              <a:prstGeom prst="rect">
                <a:avLst/>
              </a:prstGeom>
              <a:noFill/>
            </p:spPr>
            <p:txBody>
              <a:bodyPr wrap="none" rtlCol="0">
                <a:spAutoFit/>
              </a:bodyPr>
              <a:lstStyle/>
              <a:p>
                <a:pPr algn="ctr"/>
                <a:r>
                  <a:rPr lang="en-US" sz="2000" b="1" dirty="0" smtClean="0"/>
                  <a:t>Pentaho</a:t>
                </a:r>
                <a:r>
                  <a:rPr lang="en-US" sz="2000" b="1" dirty="0"/>
                  <a:t/>
                </a:r>
                <a:br>
                  <a:rPr lang="en-US" sz="2000" b="1" dirty="0"/>
                </a:br>
                <a:r>
                  <a:rPr lang="en-US" sz="1100" dirty="0"/>
                  <a:t>Business </a:t>
                </a:r>
                <a:r>
                  <a:rPr lang="en-US" sz="1100" dirty="0" smtClean="0"/>
                  <a:t>Intelligence</a:t>
                </a:r>
              </a:p>
              <a:p>
                <a:pPr algn="ctr"/>
                <a:r>
                  <a:rPr lang="en-US" sz="1100" dirty="0" smtClean="0"/>
                  <a:t> </a:t>
                </a:r>
                <a:r>
                  <a:rPr lang="en-US" sz="1100" dirty="0"/>
                  <a:t>Reports</a:t>
                </a:r>
              </a:p>
            </p:txBody>
          </p:sp>
        </p:grpSp>
        <p:sp>
          <p:nvSpPr>
            <p:cNvPr id="30" name="TextBox 29"/>
            <p:cNvSpPr txBox="1"/>
            <p:nvPr/>
          </p:nvSpPr>
          <p:spPr>
            <a:xfrm>
              <a:off x="6312908" y="4869068"/>
              <a:ext cx="2887329" cy="569387"/>
            </a:xfrm>
            <a:prstGeom prst="rect">
              <a:avLst/>
            </a:prstGeom>
            <a:noFill/>
          </p:spPr>
          <p:txBody>
            <a:bodyPr wrap="none" rtlCol="0">
              <a:spAutoFit/>
            </a:bodyPr>
            <a:lstStyle/>
            <a:p>
              <a:pPr algn="ctr"/>
              <a:r>
                <a:rPr lang="en-US" sz="2000" b="1" dirty="0"/>
                <a:t>Web Services API</a:t>
              </a:r>
              <a:br>
                <a:rPr lang="en-US" sz="2000" b="1" dirty="0"/>
              </a:br>
              <a:r>
                <a:rPr lang="en-US" sz="1100" dirty="0"/>
                <a:t>Used for integrating with other applications.</a:t>
              </a:r>
            </a:p>
          </p:txBody>
        </p:sp>
        <p:sp>
          <p:nvSpPr>
            <p:cNvPr id="44" name="Rectangle 43"/>
            <p:cNvSpPr/>
            <p:nvPr/>
          </p:nvSpPr>
          <p:spPr>
            <a:xfrm>
              <a:off x="4754658" y="4503045"/>
              <a:ext cx="4339646" cy="1531568"/>
            </a:xfrm>
            <a:prstGeom prst="rect">
              <a:avLst/>
            </a:prstGeom>
            <a:noFill/>
            <a:ln w="3175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45" name="Group 44"/>
          <p:cNvGrpSpPr/>
          <p:nvPr/>
        </p:nvGrpSpPr>
        <p:grpSpPr>
          <a:xfrm>
            <a:off x="7155585" y="332686"/>
            <a:ext cx="1681200" cy="1682498"/>
            <a:chOff x="5235746" y="2085889"/>
            <a:chExt cx="3192379" cy="3160295"/>
          </a:xfrm>
        </p:grpSpPr>
        <p:pic>
          <p:nvPicPr>
            <p:cNvPr id="46" name="Picture 45"/>
            <p:cNvPicPr>
              <a:picLocks noChangeAspect="1"/>
            </p:cNvPicPr>
            <p:nvPr/>
          </p:nvPicPr>
          <p:blipFill rotWithShape="1">
            <a:blip r:embed="rId13"/>
            <a:srcRect l="12056" t="9543" r="12969" b="15522"/>
            <a:stretch/>
          </p:blipFill>
          <p:spPr>
            <a:xfrm>
              <a:off x="5235746" y="2085889"/>
              <a:ext cx="3192379" cy="3160295"/>
            </a:xfrm>
            <a:prstGeom prst="rect">
              <a:avLst/>
            </a:prstGeom>
          </p:spPr>
        </p:pic>
        <p:sp>
          <p:nvSpPr>
            <p:cNvPr id="47" name="TextBox 46"/>
            <p:cNvSpPr txBox="1"/>
            <p:nvPr/>
          </p:nvSpPr>
          <p:spPr>
            <a:xfrm>
              <a:off x="6014649" y="3283147"/>
              <a:ext cx="1717366" cy="1069500"/>
            </a:xfrm>
            <a:prstGeom prst="rect">
              <a:avLst/>
            </a:prstGeom>
            <a:noFill/>
          </p:spPr>
          <p:txBody>
            <a:bodyPr wrap="none" rtlCol="0">
              <a:spAutoFit/>
            </a:bodyPr>
            <a:lstStyle/>
            <a:p>
              <a:pPr algn="ctr"/>
              <a:r>
                <a:rPr lang="en-GB" sz="2000" b="1" dirty="0" smtClean="0">
                  <a:solidFill>
                    <a:schemeClr val="accent6">
                      <a:lumMod val="50000"/>
                    </a:schemeClr>
                  </a:solidFill>
                </a:rPr>
                <a:t>&gt;1000</a:t>
              </a:r>
              <a:endParaRPr lang="en-GB" b="1" dirty="0">
                <a:solidFill>
                  <a:schemeClr val="accent6">
                    <a:lumMod val="50000"/>
                  </a:schemeClr>
                </a:solidFill>
              </a:endParaRPr>
            </a:p>
            <a:p>
              <a:pPr algn="ctr"/>
              <a:r>
                <a:rPr lang="fr-CH" sz="1100" b="1" dirty="0" err="1" smtClean="0">
                  <a:solidFill>
                    <a:schemeClr val="accent6">
                      <a:lumMod val="50000"/>
                    </a:schemeClr>
                  </a:solidFill>
                </a:rPr>
                <a:t>Nutzer</a:t>
              </a:r>
              <a:endParaRPr lang="en-GB" sz="1100" b="1" dirty="0">
                <a:solidFill>
                  <a:schemeClr val="accent6">
                    <a:lumMod val="50000"/>
                  </a:schemeClr>
                </a:solidFill>
              </a:endParaRPr>
            </a:p>
          </p:txBody>
        </p:sp>
      </p:grpSp>
    </p:spTree>
    <p:extLst>
      <p:ext uri="{BB962C8B-B14F-4D97-AF65-F5344CB8AC3E}">
        <p14:creationId xmlns:p14="http://schemas.microsoft.com/office/powerpoint/2010/main" val="3402280369"/>
      </p:ext>
    </p:extLst>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xmlns:p14="http://schemas.microsoft.com/office/powerpoint/2010/mai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Lst>
  </p:timing>
</p:sld>
</file>

<file path=ppt/theme/theme1.xml><?xml version="1.0" encoding="utf-8"?>
<a:theme xmlns:a="http://schemas.openxmlformats.org/drawingml/2006/main" name="CERNCorporate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CERNCorporate4-3</Template>
  <TotalTime>265</TotalTime>
  <Words>410</Words>
  <Application>Microsoft Office PowerPoint</Application>
  <PresentationFormat>On-screen Show (4:3)</PresentationFormat>
  <Paragraphs>81</Paragraphs>
  <Slides>12</Slides>
  <Notes>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Arial</vt:lpstr>
      <vt:lpstr>Calibri</vt:lpstr>
      <vt:lpstr>Helvetica Neue Light</vt:lpstr>
      <vt:lpstr>Helvetica Neue UltraLight</vt:lpstr>
      <vt:lpstr>Wingdings</vt:lpstr>
      <vt:lpstr>CERNCorporate4-3</vt:lpstr>
      <vt:lpstr>PowerPoint Presentation</vt:lpstr>
      <vt:lpstr>DACH User Group Meeting</vt:lpstr>
      <vt:lpstr>DACH User Group Meeting - Organisation</vt:lpstr>
      <vt:lpstr>CERN – European Organization for Nuclear Research</vt:lpstr>
      <vt:lpstr>CERN entwickelt, baut und betreibt leistungsstarke Teilchenbeschleuniger</vt:lpstr>
      <vt:lpstr>und dazugehörige aufwändige Teilchendetektoren,</vt:lpstr>
      <vt:lpstr>PowerPoint Presentation</vt:lpstr>
      <vt:lpstr>besitzt aber auch ganz klassische Anlagen und Hilfsmittel </vt:lpstr>
      <vt:lpstr>Infor EAM im CERN</vt:lpstr>
      <vt:lpstr>CERN verwendet Infor EAM im Wesentlichen out-of-the-box</vt:lpstr>
      <vt:lpstr>CERNs vereinfachte webservice-basierte Nutzeroberfläche </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Goran Perinic</dc:creator>
  <cp:lastModifiedBy>Goran Perinic</cp:lastModifiedBy>
  <cp:revision>19</cp:revision>
  <dcterms:created xsi:type="dcterms:W3CDTF">2018-03-20T16:42:47Z</dcterms:created>
  <dcterms:modified xsi:type="dcterms:W3CDTF">2018-03-20T21:08:20Z</dcterms:modified>
</cp:coreProperties>
</file>