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9" r:id="rId3"/>
    <p:sldId id="270" r:id="rId4"/>
    <p:sldId id="272" r:id="rId5"/>
    <p:sldId id="263" r:id="rId6"/>
    <p:sldId id="276" r:id="rId7"/>
    <p:sldId id="273" r:id="rId8"/>
    <p:sldId id="275" r:id="rId9"/>
    <p:sldId id="277" r:id="rId10"/>
    <p:sldId id="259" r:id="rId1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642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736521"/>
            <a:ext cx="8265984" cy="1967851"/>
          </a:xfrm>
        </p:spPr>
        <p:txBody>
          <a:bodyPr/>
          <a:lstStyle/>
          <a:p>
            <a:r>
              <a:rPr lang="en-US" dirty="0" smtClean="0"/>
              <a:t>YETS 2017-18 AD RING</a:t>
            </a:r>
            <a:br>
              <a:rPr lang="en-US" dirty="0" smtClean="0"/>
            </a:br>
            <a:r>
              <a:rPr lang="en-US" sz="1600" dirty="0" smtClean="0"/>
              <a:t>AD Technical Coordination Meeting </a:t>
            </a:r>
            <a:r>
              <a:rPr lang="en-US" sz="1600" dirty="0" smtClean="0"/>
              <a:t>#4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2018-01-11</a:t>
            </a: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Aymeric BOUVARD</a:t>
            </a:r>
          </a:p>
          <a:p>
            <a:r>
              <a:rPr lang="en-US" sz="1600" dirty="0" smtClean="0"/>
              <a:t>EN-EA-EC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440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YETS 2017-2018</a:t>
            </a:r>
            <a:br>
              <a:rPr lang="fr-FR" dirty="0" smtClean="0"/>
            </a:br>
            <a:r>
              <a:rPr lang="fr-FR" dirty="0" err="1" smtClean="0"/>
              <a:t>From</a:t>
            </a:r>
            <a:r>
              <a:rPr lang="fr-FR" dirty="0" smtClean="0"/>
              <a:t> 18 </a:t>
            </a:r>
            <a:r>
              <a:rPr lang="fr-FR" dirty="0" err="1" smtClean="0"/>
              <a:t>dec</a:t>
            </a:r>
            <a:r>
              <a:rPr lang="fr-FR" dirty="0" smtClean="0"/>
              <a:t> 2017 to </a:t>
            </a:r>
            <a:r>
              <a:rPr lang="fr-FR" u="sng" dirty="0" smtClean="0"/>
              <a:t>23</a:t>
            </a:r>
            <a:r>
              <a:rPr lang="fr-FR" u="sng" dirty="0" smtClean="0"/>
              <a:t> </a:t>
            </a:r>
            <a:r>
              <a:rPr lang="fr-FR" u="sng" dirty="0" err="1" smtClean="0"/>
              <a:t>march</a:t>
            </a:r>
            <a:r>
              <a:rPr lang="fr-FR" u="sng" dirty="0" smtClean="0"/>
              <a:t> 2018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fr-FR" dirty="0" smtClean="0"/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The access point will be in "general" mode during the entire shutdown with free access by the emergency exits.</a:t>
            </a:r>
            <a:b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An exception will be made at dangerous interventions requiring limited access to persons qualified for this work. During these periods, access control through impact will be awarded based.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All material out of the Ring will be stored in Buffer Zone and a TREC Request will be done for control, by the owner.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Each owner of equipment will be in charge of performing the EDH transport and handling referring to their equipment.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The visits will be subject to restrictions under the current work.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0052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71" y="376106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YETS AD Ring</a:t>
            </a:r>
            <a:br>
              <a:rPr lang="en-US" dirty="0" smtClean="0"/>
            </a:br>
            <a:r>
              <a:rPr lang="en-US" sz="2200" dirty="0" smtClean="0"/>
              <a:t>Work Request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091946"/>
            <a:ext cx="8226425" cy="5184122"/>
          </a:xfrm>
        </p:spPr>
        <p:txBody>
          <a:bodyPr>
            <a:normAutofit lnSpcReduction="10000"/>
          </a:bodyPr>
          <a:lstStyle/>
          <a:p>
            <a:r>
              <a:rPr lang="en-GB" sz="2000" u="sng" dirty="0"/>
              <a:t>MSC</a:t>
            </a:r>
          </a:p>
          <a:p>
            <a:pPr lvl="1"/>
            <a:r>
              <a:rPr lang="en-GB" sz="1400" dirty="0"/>
              <a:t>Refurbishment of 3</a:t>
            </a:r>
            <a:r>
              <a:rPr lang="en-GB" sz="1400" dirty="0" smtClean="0"/>
              <a:t> Magnets: BHS52, QDN55, QFN56.</a:t>
            </a:r>
            <a:endParaRPr lang="en-GB" sz="1400" dirty="0"/>
          </a:p>
          <a:p>
            <a:pPr lvl="1"/>
            <a:r>
              <a:rPr lang="en-GB" sz="1400" dirty="0"/>
              <a:t>Storage </a:t>
            </a:r>
            <a:r>
              <a:rPr lang="en-GB" sz="1400" dirty="0" smtClean="0"/>
              <a:t>of the </a:t>
            </a:r>
            <a:r>
              <a:rPr lang="en-GB" sz="1400" dirty="0"/>
              <a:t>shielding blocs in </a:t>
            </a:r>
            <a:r>
              <a:rPr lang="en-GB" sz="1400" dirty="0" smtClean="0"/>
              <a:t>AD Hall.</a:t>
            </a:r>
          </a:p>
          <a:p>
            <a:pPr lvl="2"/>
            <a:r>
              <a:rPr lang="fr-FR" sz="1400" u="sng" dirty="0" smtClean="0"/>
              <a:t>BHS52: </a:t>
            </a:r>
          </a:p>
          <a:p>
            <a:pPr lvl="3"/>
            <a:r>
              <a:rPr lang="fr-FR" sz="1400" dirty="0" smtClean="0"/>
              <a:t>18 blocks 24168 </a:t>
            </a:r>
          </a:p>
          <a:p>
            <a:pPr lvl="3"/>
            <a:r>
              <a:rPr lang="en-US" sz="1400" dirty="0" smtClean="0"/>
              <a:t>2 ventilation modules</a:t>
            </a:r>
          </a:p>
          <a:p>
            <a:pPr lvl="3">
              <a:lnSpc>
                <a:spcPct val="110000"/>
              </a:lnSpc>
            </a:pPr>
            <a:r>
              <a:rPr lang="en-US" sz="1400" strike="sngStrike" dirty="0"/>
              <a:t>Cutting of the vacuum chamber in AD Hall before transfer to the b.867. This intervention will be supervised by RP and EN-EA.</a:t>
            </a:r>
            <a:endParaRPr lang="fr-FR" sz="1400" strike="sngStrike" dirty="0"/>
          </a:p>
          <a:p>
            <a:pPr lvl="2"/>
            <a:r>
              <a:rPr lang="en-US" sz="1400" u="sng" dirty="0" smtClean="0"/>
              <a:t>QDN55</a:t>
            </a:r>
          </a:p>
          <a:p>
            <a:pPr lvl="3"/>
            <a:r>
              <a:rPr lang="en-US" sz="1400" dirty="0" smtClean="0"/>
              <a:t>4 shielding blocks 24168</a:t>
            </a:r>
            <a:endParaRPr lang="fr-FR" sz="1400" dirty="0" smtClean="0"/>
          </a:p>
          <a:p>
            <a:pPr lvl="2"/>
            <a:r>
              <a:rPr lang="en-US" sz="1400" u="sng" dirty="0" smtClean="0"/>
              <a:t>QFN56</a:t>
            </a:r>
          </a:p>
          <a:p>
            <a:pPr lvl="3"/>
            <a:r>
              <a:rPr lang="en-US" sz="1400" dirty="0" smtClean="0"/>
              <a:t>6 concrete beams</a:t>
            </a:r>
            <a:endParaRPr lang="fr-FR" sz="1400" dirty="0" smtClean="0"/>
          </a:p>
          <a:p>
            <a:pPr lvl="2"/>
            <a:r>
              <a:rPr lang="fr-FR" sz="1400" dirty="0" smtClean="0"/>
              <a:t>The exhibition </a:t>
            </a:r>
            <a:r>
              <a:rPr lang="fr-FR" sz="1400" dirty="0" err="1"/>
              <a:t>m</a:t>
            </a:r>
            <a:r>
              <a:rPr lang="fr-FR" sz="1400" dirty="0" err="1" smtClean="0"/>
              <a:t>agnets</a:t>
            </a:r>
            <a:r>
              <a:rPr lang="fr-FR" sz="1400" dirty="0" smtClean="0"/>
              <a:t>, </a:t>
            </a:r>
            <a:r>
              <a:rPr lang="fr-FR" sz="1400" dirty="0" err="1" smtClean="0"/>
              <a:t>near</a:t>
            </a:r>
            <a:r>
              <a:rPr lang="fr-FR" sz="1400" dirty="0" smtClean="0"/>
              <a:t> ELENA </a:t>
            </a:r>
            <a:r>
              <a:rPr lang="fr-FR" sz="1400" dirty="0" err="1" smtClean="0"/>
              <a:t>should</a:t>
            </a:r>
            <a:r>
              <a:rPr lang="fr-FR" sz="1400" dirty="0" smtClean="0"/>
              <a:t> </a:t>
            </a:r>
            <a:r>
              <a:rPr lang="fr-FR" sz="1400" dirty="0" err="1" smtClean="0"/>
              <a:t>be</a:t>
            </a:r>
            <a:r>
              <a:rPr lang="fr-FR" sz="1400" dirty="0" smtClean="0"/>
              <a:t> </a:t>
            </a:r>
            <a:r>
              <a:rPr lang="fr-FR" sz="1400" dirty="0" err="1" smtClean="0"/>
              <a:t>removed</a:t>
            </a:r>
            <a:r>
              <a:rPr lang="fr-FR" sz="1400" dirty="0" smtClean="0"/>
              <a:t> in </a:t>
            </a:r>
            <a:r>
              <a:rPr lang="fr-FR" sz="1400" dirty="0" err="1" smtClean="0"/>
              <a:t>another</a:t>
            </a:r>
            <a:r>
              <a:rPr lang="fr-FR" sz="1400" dirty="0" smtClean="0"/>
              <a:t> place in the AD Hall. </a:t>
            </a:r>
            <a:r>
              <a:rPr lang="fr-FR" sz="1400" dirty="0" err="1" smtClean="0"/>
              <a:t>Probably</a:t>
            </a:r>
            <a:r>
              <a:rPr lang="fr-FR" sz="1400" dirty="0" smtClean="0"/>
              <a:t> on the </a:t>
            </a:r>
            <a:r>
              <a:rPr lang="fr-FR" sz="1400" dirty="0" err="1" smtClean="0"/>
              <a:t>shielding</a:t>
            </a:r>
            <a:r>
              <a:rPr lang="fr-FR" sz="1400" dirty="0" smtClean="0"/>
              <a:t> in front of ASCUSA and ALPHA </a:t>
            </a:r>
            <a:r>
              <a:rPr lang="fr-FR" sz="1400" dirty="0" err="1" smtClean="0"/>
              <a:t>experimental</a:t>
            </a:r>
            <a:r>
              <a:rPr lang="fr-FR" sz="1400" dirty="0" smtClean="0"/>
              <a:t> areas.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2000" u="sng" dirty="0" smtClean="0">
                <a:solidFill>
                  <a:schemeClr val="accent1"/>
                </a:solidFill>
              </a:rPr>
              <a:t>BCCC</a:t>
            </a:r>
            <a:endParaRPr lang="en-US" sz="2000" u="sng" dirty="0">
              <a:solidFill>
                <a:schemeClr val="accent1"/>
              </a:solidFill>
            </a:endParaRPr>
          </a:p>
          <a:p>
            <a:pPr lvl="1">
              <a:lnSpc>
                <a:spcPct val="110000"/>
              </a:lnSpc>
            </a:pPr>
            <a:r>
              <a:rPr lang="en-GB" sz="1400" dirty="0">
                <a:solidFill>
                  <a:schemeClr val="accent1"/>
                </a:solidFill>
              </a:rPr>
              <a:t>Installation of new controlled flow valve and insulation vacuum </a:t>
            </a:r>
            <a:r>
              <a:rPr lang="en-GB" sz="1400" dirty="0" smtClean="0">
                <a:solidFill>
                  <a:schemeClr val="accent1"/>
                </a:solidFill>
              </a:rPr>
              <a:t>valve </a:t>
            </a:r>
          </a:p>
          <a:p>
            <a:pPr lvl="1">
              <a:lnSpc>
                <a:spcPct val="110000"/>
              </a:lnSpc>
            </a:pPr>
            <a:endParaRPr lang="en-GB" sz="1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902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71" y="376106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YETS AD Ring</a:t>
            </a:r>
            <a:br>
              <a:rPr lang="en-US" dirty="0" smtClean="0"/>
            </a:br>
            <a:r>
              <a:rPr lang="en-US" sz="2200" dirty="0" smtClean="0"/>
              <a:t>Work Request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5660" y="1260543"/>
            <a:ext cx="3684393" cy="5016068"/>
          </a:xfrm>
        </p:spPr>
        <p:txBody>
          <a:bodyPr>
            <a:normAutofit fontScale="92500" lnSpcReduction="10000"/>
          </a:bodyPr>
          <a:lstStyle/>
          <a:p>
            <a:r>
              <a:rPr lang="en-US" sz="1700" u="sng" dirty="0" smtClean="0"/>
              <a:t>BI</a:t>
            </a:r>
          </a:p>
          <a:p>
            <a:pPr lvl="1"/>
            <a:r>
              <a:rPr lang="en-US" sz="1300" dirty="0" smtClean="0"/>
              <a:t>General maintenance of the </a:t>
            </a:r>
            <a:r>
              <a:rPr lang="en-US" sz="1300" dirty="0" err="1" smtClean="0"/>
              <a:t>E.Cooler</a:t>
            </a:r>
            <a:r>
              <a:rPr lang="en-US" sz="1300" dirty="0" smtClean="0"/>
              <a:t>.</a:t>
            </a:r>
          </a:p>
          <a:p>
            <a:pPr lvl="1"/>
            <a:r>
              <a:rPr lang="en-US" sz="1300" dirty="0"/>
              <a:t>General maintenance BTV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1700" u="sng" dirty="0" smtClean="0"/>
              <a:t>Kickers:</a:t>
            </a:r>
          </a:p>
          <a:p>
            <a:pPr lvl="1"/>
            <a:r>
              <a:rPr lang="en-US" sz="1300" dirty="0" smtClean="0"/>
              <a:t>General maintenance </a:t>
            </a:r>
            <a:r>
              <a:rPr lang="en-US" sz="1300" dirty="0"/>
              <a:t>+ </a:t>
            </a:r>
            <a:r>
              <a:rPr lang="en-US" sz="1300" dirty="0" smtClean="0"/>
              <a:t>Test</a:t>
            </a:r>
            <a:endParaRPr lang="en-US" sz="1300" dirty="0"/>
          </a:p>
          <a:p>
            <a:r>
              <a:rPr lang="en-US" sz="1700" u="sng" dirty="0"/>
              <a:t>CV:</a:t>
            </a:r>
          </a:p>
          <a:p>
            <a:pPr lvl="1"/>
            <a:r>
              <a:rPr lang="en-US" sz="1300" strike="sngStrike" dirty="0" smtClean="0"/>
              <a:t>Removal of ventilation modules (BHS52)</a:t>
            </a:r>
          </a:p>
          <a:p>
            <a:pPr lvl="1"/>
            <a:r>
              <a:rPr lang="en-US" sz="1300" dirty="0"/>
              <a:t>Maintenance of demineralized </a:t>
            </a:r>
            <a:r>
              <a:rPr lang="en-US" sz="1300" dirty="0" smtClean="0"/>
              <a:t>water.</a:t>
            </a:r>
            <a:endParaRPr lang="en-US" sz="1300" dirty="0"/>
          </a:p>
          <a:p>
            <a:pPr lvl="1"/>
            <a:r>
              <a:rPr lang="en-US" sz="1300" dirty="0" smtClean="0"/>
              <a:t>Water maintenance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1700" u="sng" dirty="0"/>
              <a:t>RP:</a:t>
            </a:r>
          </a:p>
          <a:p>
            <a:pPr lvl="1"/>
            <a:r>
              <a:rPr lang="en-US" sz="1300" dirty="0"/>
              <a:t>Source </a:t>
            </a:r>
            <a:r>
              <a:rPr lang="en-US" sz="1300" dirty="0" smtClean="0"/>
              <a:t>Test: </a:t>
            </a:r>
          </a:p>
          <a:p>
            <a:pPr lvl="2"/>
            <a:r>
              <a:rPr lang="en-US" sz="1300" dirty="0" smtClean="0"/>
              <a:t>PMIA604</a:t>
            </a:r>
          </a:p>
          <a:p>
            <a:pPr lvl="2"/>
            <a:r>
              <a:rPr lang="en-US" sz="1300" dirty="0" smtClean="0"/>
              <a:t>PAXA604</a:t>
            </a:r>
          </a:p>
          <a:p>
            <a:pPr lvl="2"/>
            <a:r>
              <a:rPr lang="en-US" sz="1300" dirty="0" smtClean="0"/>
              <a:t>PAXT113</a:t>
            </a:r>
            <a:endParaRPr lang="en-US" sz="1300" dirty="0"/>
          </a:p>
          <a:p>
            <a:pPr marL="225425" lvl="1" indent="-225425">
              <a:buClr>
                <a:schemeClr val="accent1"/>
              </a:buClr>
            </a:pPr>
            <a:r>
              <a:rPr lang="en-US" sz="1700" u="sng" dirty="0"/>
              <a:t>EL:</a:t>
            </a:r>
          </a:p>
          <a:p>
            <a:pPr lvl="1"/>
            <a:r>
              <a:rPr lang="en-US" sz="1300" dirty="0" smtClean="0"/>
              <a:t>AUG Test</a:t>
            </a:r>
            <a:endParaRPr lang="en-US" sz="1300" dirty="0"/>
          </a:p>
          <a:p>
            <a:pPr marL="231775" lvl="1" indent="0">
              <a:buNone/>
            </a:pPr>
            <a:endParaRPr lang="en-US" sz="1000" dirty="0"/>
          </a:p>
          <a:p>
            <a:pPr marL="231775" lvl="1" indent="0">
              <a:buNone/>
            </a:pPr>
            <a:endParaRPr lang="fr-FR" sz="1000" dirty="0" smtClean="0"/>
          </a:p>
          <a:p>
            <a:pPr marL="460375" lvl="2" indent="0">
              <a:buNone/>
            </a:pPr>
            <a:endParaRPr lang="fr-FR" sz="1000" dirty="0" smtClean="0"/>
          </a:p>
          <a:p>
            <a:pPr marL="457200" lvl="1" indent="0">
              <a:buNone/>
            </a:pPr>
            <a:endParaRPr lang="en-GB" sz="1600" dirty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900053" y="1260000"/>
            <a:ext cx="4783571" cy="5016068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u="sng" dirty="0" smtClean="0"/>
              <a:t>VSC</a:t>
            </a:r>
          </a:p>
          <a:p>
            <a:pPr lvl="1"/>
            <a:r>
              <a:rPr lang="en-US" sz="1400" strike="sngStrike" dirty="0" smtClean="0"/>
              <a:t>Disconnection</a:t>
            </a:r>
            <a:r>
              <a:rPr lang="en-US" sz="1400" dirty="0" smtClean="0"/>
              <a:t> and reconnection: BHS52</a:t>
            </a:r>
            <a:r>
              <a:rPr lang="en-US" sz="1400" dirty="0"/>
              <a:t>, QDN55, </a:t>
            </a:r>
            <a:r>
              <a:rPr lang="en-US" sz="1400" dirty="0" smtClean="0"/>
              <a:t>QFN56</a:t>
            </a:r>
            <a:endParaRPr lang="en-US" sz="1400" b="1" strike="sngStrike" dirty="0" smtClean="0">
              <a:solidFill>
                <a:srgbClr val="00B050"/>
              </a:solidFill>
            </a:endParaRPr>
          </a:p>
          <a:p>
            <a:pPr lvl="1"/>
            <a:r>
              <a:rPr lang="en-US" sz="1400" dirty="0" smtClean="0"/>
              <a:t>Works and Maintenance:</a:t>
            </a:r>
          </a:p>
          <a:p>
            <a:pPr lvl="2"/>
            <a:r>
              <a:rPr lang="en-US" sz="1400" dirty="0" smtClean="0"/>
              <a:t>Sector 1A</a:t>
            </a:r>
          </a:p>
          <a:p>
            <a:pPr lvl="2"/>
            <a:r>
              <a:rPr lang="en-US" sz="1400" dirty="0" smtClean="0"/>
              <a:t>Sector 1B</a:t>
            </a:r>
          </a:p>
          <a:p>
            <a:pPr lvl="2"/>
            <a:r>
              <a:rPr lang="en-US" sz="1400" dirty="0" smtClean="0"/>
              <a:t>Sector 2A</a:t>
            </a:r>
          </a:p>
          <a:p>
            <a:pPr lvl="2"/>
            <a:r>
              <a:rPr lang="en-US" sz="1400" dirty="0" smtClean="0"/>
              <a:t>Sector 2B</a:t>
            </a:r>
          </a:p>
          <a:p>
            <a:pPr lvl="2"/>
            <a:r>
              <a:rPr lang="en-US" sz="1400" dirty="0" smtClean="0"/>
              <a:t>Sector 3</a:t>
            </a:r>
          </a:p>
          <a:p>
            <a:pPr lvl="2"/>
            <a:r>
              <a:rPr lang="en-US" sz="1400" dirty="0" smtClean="0"/>
              <a:t>Sector 4</a:t>
            </a:r>
          </a:p>
          <a:p>
            <a:pPr lvl="2"/>
            <a:r>
              <a:rPr lang="en-US" sz="1400" dirty="0" smtClean="0"/>
              <a:t>DE Experimental Lines</a:t>
            </a:r>
          </a:p>
          <a:p>
            <a:pPr lvl="1"/>
            <a:r>
              <a:rPr lang="en-US" sz="1400" dirty="0" err="1" smtClean="0"/>
              <a:t>Bakeout</a:t>
            </a:r>
            <a:r>
              <a:rPr lang="en-US" sz="1400" dirty="0" smtClean="0"/>
              <a:t> Sector 1 (</a:t>
            </a:r>
            <a:r>
              <a:rPr lang="en-US" sz="1400" dirty="0"/>
              <a:t>BHS52, QDN55, </a:t>
            </a:r>
            <a:r>
              <a:rPr lang="en-US" sz="1400" dirty="0" smtClean="0"/>
              <a:t>QFN56)</a:t>
            </a:r>
          </a:p>
          <a:p>
            <a:pPr lvl="1"/>
            <a:r>
              <a:rPr lang="en-US" sz="1400" dirty="0" err="1" smtClean="0"/>
              <a:t>Bakeout</a:t>
            </a:r>
            <a:r>
              <a:rPr lang="en-US" sz="1400" dirty="0" smtClean="0"/>
              <a:t> Sector 2A (SHV1305)</a:t>
            </a:r>
            <a:endParaRPr lang="en-US" sz="1400" dirty="0"/>
          </a:p>
          <a:p>
            <a:pPr marL="225425" lvl="1" indent="-225425">
              <a:buClr>
                <a:schemeClr val="accent1"/>
              </a:buClr>
            </a:pPr>
            <a:r>
              <a:rPr lang="en-US" sz="1900" u="sng" dirty="0"/>
              <a:t>SU</a:t>
            </a:r>
          </a:p>
          <a:p>
            <a:pPr lvl="1"/>
            <a:r>
              <a:rPr lang="en-US" sz="1400" dirty="0"/>
              <a:t>Alignment: BHS52, QDN55, </a:t>
            </a:r>
            <a:r>
              <a:rPr lang="en-US" sz="1400" dirty="0" smtClean="0"/>
              <a:t>QFN56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1900" u="sng" dirty="0" smtClean="0"/>
              <a:t>STI</a:t>
            </a:r>
          </a:p>
          <a:p>
            <a:pPr lvl="1"/>
            <a:r>
              <a:rPr lang="en-US" sz="1400" strike="sngStrike" dirty="0" smtClean="0"/>
              <a:t>Replacement </a:t>
            </a:r>
            <a:r>
              <a:rPr lang="en-US" sz="1400" strike="sngStrike" dirty="0"/>
              <a:t>of the </a:t>
            </a:r>
            <a:r>
              <a:rPr lang="en-US" sz="1400" strike="sngStrike" dirty="0" smtClean="0"/>
              <a:t>scraper </a:t>
            </a:r>
            <a:r>
              <a:rPr lang="en-US" sz="1400" strike="sngStrike" dirty="0"/>
              <a:t>SHV1305 (sector2</a:t>
            </a:r>
            <a:r>
              <a:rPr lang="en-US" sz="1400" strike="sngStrike" dirty="0" smtClean="0"/>
              <a:t>)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US" sz="1900" u="sng" dirty="0" smtClean="0">
                <a:solidFill>
                  <a:schemeClr val="accent1"/>
                </a:solidFill>
              </a:rPr>
              <a:t>RF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Maintenance + Test ADC02 and ADC10</a:t>
            </a:r>
          </a:p>
          <a:p>
            <a:pPr marL="231775" lvl="1" indent="0">
              <a:buFont typeface="Arial"/>
              <a:buNone/>
            </a:pPr>
            <a:endParaRPr lang="fr-FR" sz="1000" dirty="0" smtClean="0"/>
          </a:p>
          <a:p>
            <a:pPr marL="460375" lvl="2" indent="0">
              <a:buFont typeface="Arial"/>
              <a:buNone/>
            </a:pPr>
            <a:endParaRPr lang="fr-FR" sz="1000" dirty="0" smtClean="0"/>
          </a:p>
          <a:p>
            <a:pPr marL="457200" lvl="1" indent="0">
              <a:buFont typeface="Arial"/>
              <a:buNone/>
            </a:pPr>
            <a:endParaRPr lang="en-GB" sz="1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450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250"/>
            <a:ext cx="8226854" cy="715840"/>
          </a:xfrm>
        </p:spPr>
        <p:txBody>
          <a:bodyPr/>
          <a:lstStyle/>
          <a:p>
            <a:pPr algn="ctr"/>
            <a:r>
              <a:rPr lang="en-GB" dirty="0"/>
              <a:t>Works from W48 2017 to W02 2018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60090"/>
            <a:ext cx="4091354" cy="524141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3100" strike="sngStrike" dirty="0" smtClean="0">
                <a:solidFill>
                  <a:schemeClr val="bg1">
                    <a:lumMod val="50000"/>
                  </a:schemeClr>
                </a:solidFill>
              </a:rPr>
              <a:t>2017</a:t>
            </a:r>
          </a:p>
          <a:p>
            <a:pPr marL="0" indent="0">
              <a:buNone/>
            </a:pPr>
            <a:r>
              <a:rPr lang="en-US" sz="2600" strike="sngStrike" dirty="0" smtClean="0">
                <a:solidFill>
                  <a:schemeClr val="bg1">
                    <a:lumMod val="50000"/>
                  </a:schemeClr>
                </a:solidFill>
              </a:rPr>
              <a:t>W48</a:t>
            </a:r>
          </a:p>
          <a:p>
            <a:pPr lvl="1"/>
            <a:r>
              <a:rPr lang="en-US" sz="2000" strike="sngStrike" dirty="0" smtClean="0">
                <a:solidFill>
                  <a:schemeClr val="bg1">
                    <a:lumMod val="50000"/>
                  </a:schemeClr>
                </a:solidFill>
              </a:rPr>
              <a:t>CV: </a:t>
            </a:r>
            <a:r>
              <a:rPr lang="en-US" sz="1700" strike="sngStrike" dirty="0" smtClean="0">
                <a:solidFill>
                  <a:schemeClr val="bg1">
                    <a:lumMod val="50000"/>
                  </a:schemeClr>
                </a:solidFill>
              </a:rPr>
              <a:t>Removal ventilation</a:t>
            </a:r>
          </a:p>
          <a:p>
            <a:pPr marL="231775" lvl="1" indent="0">
              <a:buNone/>
            </a:pPr>
            <a:r>
              <a:rPr lang="en-US" sz="1700" strike="sngStrik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700" strike="sngStrike" dirty="0" smtClean="0">
                <a:solidFill>
                  <a:schemeClr val="bg1">
                    <a:lumMod val="50000"/>
                  </a:schemeClr>
                </a:solidFill>
              </a:rPr>
              <a:t>           modules</a:t>
            </a:r>
            <a:r>
              <a:rPr lang="en-US" sz="1700" strike="sngStrike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600" strike="sngStrike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600" strike="sngStrike" dirty="0" smtClean="0">
                <a:solidFill>
                  <a:schemeClr val="bg1">
                    <a:lumMod val="50000"/>
                  </a:schemeClr>
                </a:solidFill>
              </a:rPr>
              <a:t>W50</a:t>
            </a:r>
          </a:p>
          <a:p>
            <a:pPr lvl="1"/>
            <a:r>
              <a:rPr lang="en-US" sz="1900" strike="sngStrike" dirty="0" smtClean="0">
                <a:solidFill>
                  <a:schemeClr val="bg1">
                    <a:lumMod val="50000"/>
                  </a:schemeClr>
                </a:solidFill>
              </a:rPr>
              <a:t>HE: Removal</a:t>
            </a:r>
            <a:r>
              <a:rPr lang="en-US" sz="1900" strike="sngStrike" dirty="0">
                <a:solidFill>
                  <a:schemeClr val="bg1">
                    <a:lumMod val="50000"/>
                  </a:schemeClr>
                </a:solidFill>
              </a:rPr>
              <a:t>, e</a:t>
            </a:r>
            <a:r>
              <a:rPr lang="en-US" sz="1900" strike="sngStrike" dirty="0" smtClean="0">
                <a:solidFill>
                  <a:schemeClr val="bg1">
                    <a:lumMod val="50000"/>
                  </a:schemeClr>
                </a:solidFill>
              </a:rPr>
              <a:t>xhibition magnets</a:t>
            </a:r>
          </a:p>
          <a:p>
            <a:pPr lvl="1"/>
            <a:r>
              <a:rPr lang="en-US" sz="1900" strike="sngStrike" dirty="0" smtClean="0">
                <a:solidFill>
                  <a:schemeClr val="bg1">
                    <a:lumMod val="50000"/>
                  </a:schemeClr>
                </a:solidFill>
              </a:rPr>
              <a:t>EA: Preparation of the shielding area </a:t>
            </a:r>
          </a:p>
          <a:p>
            <a:pPr lvl="2"/>
            <a:r>
              <a:rPr lang="en-US" sz="1900" strike="sngStrike" dirty="0" smtClean="0">
                <a:solidFill>
                  <a:schemeClr val="bg1">
                    <a:lumMod val="50000"/>
                  </a:schemeClr>
                </a:solidFill>
              </a:rPr>
              <a:t>Removal floor protection</a:t>
            </a:r>
          </a:p>
          <a:p>
            <a:pPr lvl="2"/>
            <a:r>
              <a:rPr lang="en-US" sz="1900" strike="sngStrike" dirty="0" smtClean="0">
                <a:solidFill>
                  <a:schemeClr val="bg1">
                    <a:lumMod val="50000"/>
                  </a:schemeClr>
                </a:solidFill>
              </a:rPr>
              <a:t>Removal gateway</a:t>
            </a:r>
          </a:p>
          <a:p>
            <a:pPr lvl="2"/>
            <a:r>
              <a:rPr lang="en-US" sz="1900" strike="sngStrike" dirty="0" smtClean="0">
                <a:solidFill>
                  <a:schemeClr val="bg1">
                    <a:lumMod val="50000"/>
                  </a:schemeClr>
                </a:solidFill>
              </a:rPr>
              <a:t>Removal </a:t>
            </a:r>
            <a:r>
              <a:rPr lang="en-US" sz="1900" strike="sngStrike" dirty="0" smtClean="0">
                <a:solidFill>
                  <a:schemeClr val="bg1">
                    <a:lumMod val="50000"/>
                  </a:schemeClr>
                </a:solidFill>
              </a:rPr>
              <a:t>railings</a:t>
            </a:r>
            <a:endParaRPr lang="en-US" sz="1600" strike="sngStrike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600" strike="sngStrike" dirty="0" smtClean="0">
                <a:solidFill>
                  <a:schemeClr val="bg1">
                    <a:lumMod val="50000"/>
                  </a:schemeClr>
                </a:solidFill>
              </a:rPr>
              <a:t>W51</a:t>
            </a:r>
          </a:p>
          <a:p>
            <a:pPr lvl="1"/>
            <a:r>
              <a:rPr lang="en-US" sz="1900" strike="sngStrike" dirty="0" smtClean="0">
                <a:solidFill>
                  <a:schemeClr val="bg1">
                    <a:lumMod val="50000"/>
                  </a:schemeClr>
                </a:solidFill>
              </a:rPr>
              <a:t>MSC: </a:t>
            </a:r>
          </a:p>
          <a:p>
            <a:pPr lvl="2"/>
            <a:r>
              <a:rPr lang="en-US" sz="1900" strike="sngStrike" dirty="0" smtClean="0">
                <a:solidFill>
                  <a:schemeClr val="bg1">
                    <a:lumMod val="50000"/>
                  </a:schemeClr>
                </a:solidFill>
              </a:rPr>
              <a:t>Removal BHS52</a:t>
            </a:r>
          </a:p>
          <a:p>
            <a:pPr lvl="2"/>
            <a:r>
              <a:rPr lang="en-US" sz="1900" strike="sngStrike" dirty="0" smtClean="0">
                <a:solidFill>
                  <a:schemeClr val="bg1">
                    <a:lumMod val="50000"/>
                  </a:schemeClr>
                </a:solidFill>
              </a:rPr>
              <a:t>Removal QDN55 and QFN56 (if possible)</a:t>
            </a:r>
          </a:p>
          <a:p>
            <a:pPr lvl="1"/>
            <a:r>
              <a:rPr lang="en-US" sz="1900" strike="sngStrike" dirty="0" smtClean="0">
                <a:solidFill>
                  <a:schemeClr val="bg1">
                    <a:lumMod val="50000"/>
                  </a:schemeClr>
                </a:solidFill>
              </a:rPr>
              <a:t>VSC: Cutting, vacuum chamber (</a:t>
            </a:r>
            <a:r>
              <a:rPr lang="en-US" sz="1900" u="sng" strike="sngStrike" dirty="0" smtClean="0">
                <a:solidFill>
                  <a:schemeClr val="bg1">
                    <a:lumMod val="50000"/>
                  </a:schemeClr>
                </a:solidFill>
              </a:rPr>
              <a:t>RP supervision</a:t>
            </a:r>
            <a:r>
              <a:rPr lang="en-US" sz="1900" strike="sngStrike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478215" y="960091"/>
            <a:ext cx="4363781" cy="524141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600" dirty="0" smtClean="0"/>
              <a:t>2018</a:t>
            </a:r>
          </a:p>
          <a:p>
            <a:pPr marL="0" indent="0">
              <a:buNone/>
            </a:pPr>
            <a:r>
              <a:rPr lang="en-US" sz="2200" dirty="0" smtClean="0"/>
              <a:t>W02</a:t>
            </a:r>
          </a:p>
          <a:p>
            <a:pPr lvl="1"/>
            <a:r>
              <a:rPr lang="en-US" sz="1500" u="sng" dirty="0" smtClean="0">
                <a:solidFill>
                  <a:schemeClr val="accent1"/>
                </a:solidFill>
              </a:rPr>
              <a:t>MSC: </a:t>
            </a:r>
          </a:p>
          <a:p>
            <a:pPr lvl="2"/>
            <a:r>
              <a:rPr lang="en-US" sz="1500" strike="sngStrike" dirty="0" smtClean="0">
                <a:solidFill>
                  <a:schemeClr val="bg1">
                    <a:lumMod val="50000"/>
                  </a:schemeClr>
                </a:solidFill>
              </a:rPr>
              <a:t>Removal QDN55 and QFN56 </a:t>
            </a:r>
            <a:r>
              <a:rPr lang="en-GB" sz="1500" strike="sngStrike" dirty="0" smtClean="0">
                <a:solidFill>
                  <a:schemeClr val="bg1">
                    <a:lumMod val="50000"/>
                  </a:schemeClr>
                </a:solidFill>
              </a:rPr>
              <a:t>if it was not possible to do it in week 51</a:t>
            </a:r>
          </a:p>
          <a:p>
            <a:pPr lvl="2"/>
            <a:r>
              <a:rPr lang="en-GB" sz="1500" dirty="0">
                <a:solidFill>
                  <a:srgbClr val="00B050"/>
                </a:solidFill>
              </a:rPr>
              <a:t>R</a:t>
            </a:r>
            <a:r>
              <a:rPr lang="en-GB" sz="1500" dirty="0" smtClean="0">
                <a:solidFill>
                  <a:srgbClr val="00B050"/>
                </a:solidFill>
              </a:rPr>
              <a:t>efurbishment </a:t>
            </a:r>
            <a:r>
              <a:rPr lang="en-GB" sz="1500" dirty="0" smtClean="0">
                <a:solidFill>
                  <a:srgbClr val="00B050"/>
                </a:solidFill>
              </a:rPr>
              <a:t>of </a:t>
            </a:r>
            <a:r>
              <a:rPr lang="en-GB" sz="1500" dirty="0" smtClean="0">
                <a:solidFill>
                  <a:srgbClr val="00B050"/>
                </a:solidFill>
              </a:rPr>
              <a:t>magnets. In progress</a:t>
            </a:r>
            <a:endParaRPr lang="en-GB" sz="1500" dirty="0" smtClean="0">
              <a:solidFill>
                <a:srgbClr val="00B050"/>
              </a:solidFill>
            </a:endParaRPr>
          </a:p>
          <a:p>
            <a:pPr lvl="1"/>
            <a:r>
              <a:rPr lang="en-GB" sz="1500" u="sng" dirty="0" smtClean="0"/>
              <a:t>RP: </a:t>
            </a:r>
            <a:r>
              <a:rPr lang="en-GB" sz="1500" dirty="0" smtClean="0"/>
              <a:t>Source test</a:t>
            </a:r>
          </a:p>
          <a:p>
            <a:pPr lvl="1"/>
            <a:r>
              <a:rPr lang="en-GB" sz="1500" u="sng" dirty="0" smtClean="0">
                <a:solidFill>
                  <a:srgbClr val="FF9933"/>
                </a:solidFill>
              </a:rPr>
              <a:t>Kickers: </a:t>
            </a:r>
            <a:r>
              <a:rPr lang="en-GB" sz="1500" dirty="0" smtClean="0">
                <a:solidFill>
                  <a:srgbClr val="FF9933"/>
                </a:solidFill>
              </a:rPr>
              <a:t>General </a:t>
            </a:r>
            <a:r>
              <a:rPr lang="en-GB" sz="1500" dirty="0" smtClean="0">
                <a:solidFill>
                  <a:srgbClr val="FF9933"/>
                </a:solidFill>
              </a:rPr>
              <a:t>maintenance. Postponed W11 </a:t>
            </a:r>
            <a:endParaRPr lang="en-GB" sz="1500" dirty="0" smtClean="0">
              <a:solidFill>
                <a:srgbClr val="FF9933"/>
              </a:solidFill>
            </a:endParaRPr>
          </a:p>
          <a:p>
            <a:pPr lvl="1"/>
            <a:r>
              <a:rPr lang="en-GB" sz="1500" u="sng" dirty="0" smtClean="0">
                <a:solidFill>
                  <a:srgbClr val="00B050"/>
                </a:solidFill>
              </a:rPr>
              <a:t>VSC: </a:t>
            </a:r>
            <a:r>
              <a:rPr lang="en-GB" sz="1500" dirty="0" smtClean="0">
                <a:solidFill>
                  <a:srgbClr val="00B050"/>
                </a:solidFill>
              </a:rPr>
              <a:t>Works sector 2A and </a:t>
            </a:r>
            <a:r>
              <a:rPr lang="en-GB" sz="1500" dirty="0" smtClean="0">
                <a:solidFill>
                  <a:srgbClr val="00B050"/>
                </a:solidFill>
              </a:rPr>
              <a:t>2B. In progress</a:t>
            </a:r>
            <a:endParaRPr lang="en-GB" sz="1500" dirty="0" smtClean="0">
              <a:solidFill>
                <a:srgbClr val="00B050"/>
              </a:solidFill>
            </a:endParaRPr>
          </a:p>
          <a:p>
            <a:pPr lvl="1"/>
            <a:r>
              <a:rPr lang="en-GB" sz="1500" u="sng" dirty="0" smtClean="0"/>
              <a:t>BI: </a:t>
            </a:r>
            <a:r>
              <a:rPr lang="en-GB" sz="1500" dirty="0" smtClean="0"/>
              <a:t>Maintenance e-cooler</a:t>
            </a:r>
          </a:p>
          <a:p>
            <a:pPr lvl="1"/>
            <a:r>
              <a:rPr lang="en-GB" sz="1500" u="sng" dirty="0" smtClean="0">
                <a:solidFill>
                  <a:srgbClr val="00B050"/>
                </a:solidFill>
              </a:rPr>
              <a:t>STI: </a:t>
            </a:r>
            <a:r>
              <a:rPr lang="en-GB" sz="1500" dirty="0" smtClean="0">
                <a:solidFill>
                  <a:srgbClr val="00B050"/>
                </a:solidFill>
              </a:rPr>
              <a:t>Scraper </a:t>
            </a:r>
            <a:r>
              <a:rPr lang="en-GB" sz="1500" dirty="0" smtClean="0">
                <a:solidFill>
                  <a:srgbClr val="00B050"/>
                </a:solidFill>
              </a:rPr>
              <a:t>SHV1305. In progress</a:t>
            </a:r>
            <a:endParaRPr lang="en-GB" sz="1500" dirty="0" smtClean="0">
              <a:solidFill>
                <a:srgbClr val="00B050"/>
              </a:solidFill>
            </a:endParaRPr>
          </a:p>
          <a:p>
            <a:pPr lvl="1"/>
            <a:r>
              <a:rPr lang="en-GB" sz="1500" u="sng" dirty="0" smtClean="0"/>
              <a:t>BCCC:</a:t>
            </a:r>
            <a:endParaRPr lang="en-GB" sz="1500" u="sng" dirty="0" smtClean="0"/>
          </a:p>
          <a:p>
            <a:pPr lvl="2"/>
            <a:r>
              <a:rPr lang="en-GB" sz="1500" dirty="0" smtClean="0"/>
              <a:t>Installation of new controlled flow valve and insulation vacuum valve </a:t>
            </a:r>
          </a:p>
          <a:p>
            <a:pPr lvl="2"/>
            <a:r>
              <a:rPr lang="en-GB" sz="1500" dirty="0" smtClean="0"/>
              <a:t>Warm-up and purge cryostat</a:t>
            </a:r>
          </a:p>
          <a:p>
            <a:pPr lvl="1"/>
            <a:r>
              <a:rPr lang="en-GB" sz="1500" u="sng" dirty="0" smtClean="0">
                <a:solidFill>
                  <a:srgbClr val="00B050"/>
                </a:solidFill>
              </a:rPr>
              <a:t>EL: </a:t>
            </a:r>
            <a:r>
              <a:rPr lang="en-GB" sz="1500" dirty="0" smtClean="0">
                <a:solidFill>
                  <a:srgbClr val="00B050"/>
                </a:solidFill>
              </a:rPr>
              <a:t>Test </a:t>
            </a:r>
            <a:r>
              <a:rPr lang="en-GB" sz="1500" dirty="0" smtClean="0">
                <a:solidFill>
                  <a:srgbClr val="00B050"/>
                </a:solidFill>
              </a:rPr>
              <a:t>AUG (scheduled the week-end W02)</a:t>
            </a:r>
            <a:endParaRPr lang="en-GB" sz="1500" dirty="0" smtClean="0">
              <a:solidFill>
                <a:srgbClr val="00B05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425461" y="1348154"/>
            <a:ext cx="0" cy="48533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49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Magnets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49333"/>
            <a:ext cx="8226425" cy="5326735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 smtClean="0"/>
              <a:t>The BHS52, QDN55 and QFN56 was removed before the Christmas Break (VSC, HE, MSC, EA).</a:t>
            </a:r>
          </a:p>
          <a:p>
            <a:pPr marL="0" indent="0">
              <a:buNone/>
            </a:pPr>
            <a:r>
              <a:rPr lang="en-US" sz="1400" dirty="0" smtClean="0"/>
              <a:t>The </a:t>
            </a:r>
            <a:r>
              <a:rPr lang="en-GB" sz="1400" dirty="0"/>
              <a:t>line 7000 </a:t>
            </a:r>
            <a:r>
              <a:rPr lang="en-GB" sz="1400" dirty="0" smtClean="0"/>
              <a:t>has been </a:t>
            </a:r>
            <a:r>
              <a:rPr lang="en-GB" sz="1400" dirty="0"/>
              <a:t>ventilated to allow the removal of a gauge in conflict with the </a:t>
            </a:r>
            <a:r>
              <a:rPr lang="en-GB" sz="1400" dirty="0" smtClean="0"/>
              <a:t>QDN55.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951" y="1887205"/>
            <a:ext cx="2271934" cy="17039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122" y="1893073"/>
            <a:ext cx="2271932" cy="1703949"/>
          </a:xfrm>
          <a:prstGeom prst="rect">
            <a:avLst/>
          </a:prstGeom>
        </p:spPr>
      </p:pic>
      <p:pic>
        <p:nvPicPr>
          <p:cNvPr id="7" name="Content Placeholder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951" y="3882155"/>
            <a:ext cx="2271933" cy="17039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123" y="3876881"/>
            <a:ext cx="2278964" cy="17092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781" y="3907689"/>
            <a:ext cx="2271933" cy="17039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036" y="1893073"/>
            <a:ext cx="2264109" cy="16980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3218" y="249701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BHS52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175846" y="4285231"/>
            <a:ext cx="1009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QDN55  and QFN56</a:t>
            </a:r>
          </a:p>
        </p:txBody>
      </p:sp>
      <p:sp>
        <p:nvSpPr>
          <p:cNvPr id="14" name="Oval 13"/>
          <p:cNvSpPr/>
          <p:nvPr/>
        </p:nvSpPr>
        <p:spPr>
          <a:xfrm>
            <a:off x="1878037" y="2574389"/>
            <a:ext cx="766689" cy="63304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val 14"/>
          <p:cNvSpPr/>
          <p:nvPr/>
        </p:nvSpPr>
        <p:spPr>
          <a:xfrm rot="16871661">
            <a:off x="3936609" y="4731492"/>
            <a:ext cx="766689" cy="63304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val 15"/>
          <p:cNvSpPr/>
          <p:nvPr/>
        </p:nvSpPr>
        <p:spPr>
          <a:xfrm rot="16200000">
            <a:off x="5155924" y="4731491"/>
            <a:ext cx="766689" cy="63304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050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Works from W03 to W06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949333"/>
            <a:ext cx="4135901" cy="5326735"/>
          </a:xfrm>
        </p:spPr>
        <p:txBody>
          <a:bodyPr>
            <a:normAutofit lnSpcReduction="10000"/>
          </a:bodyPr>
          <a:lstStyle/>
          <a:p>
            <a:r>
              <a:rPr lang="en-US" sz="1600" u="sng" dirty="0" smtClean="0"/>
              <a:t>MSC:</a:t>
            </a:r>
          </a:p>
          <a:p>
            <a:pPr lvl="1"/>
            <a:r>
              <a:rPr lang="en-US" sz="1600" dirty="0" smtClean="0"/>
              <a:t>Refurbishment BHS52, QDN55 and QFN56</a:t>
            </a:r>
          </a:p>
          <a:p>
            <a:pPr lvl="1"/>
            <a:r>
              <a:rPr lang="en-US" sz="1600" dirty="0" smtClean="0"/>
              <a:t>Return of QDN55 and QFN56 in AD Ring (W06) -&gt; </a:t>
            </a:r>
            <a:r>
              <a:rPr lang="en-US" sz="1600" u="sng" dirty="0" smtClean="0">
                <a:solidFill>
                  <a:srgbClr val="FF0000"/>
                </a:solidFill>
              </a:rPr>
              <a:t>Preparation area + opening of shielding, end of W05 (EA+HE)</a:t>
            </a:r>
          </a:p>
          <a:p>
            <a:r>
              <a:rPr lang="en-US" sz="1600" u="sng" dirty="0" smtClean="0"/>
              <a:t>BCCC</a:t>
            </a:r>
          </a:p>
          <a:p>
            <a:pPr lvl="1"/>
            <a:r>
              <a:rPr lang="en-US" sz="1600" dirty="0" smtClean="0"/>
              <a:t>Pump Insulation Vacuum</a:t>
            </a:r>
            <a:endParaRPr lang="fr-FR" sz="1600" dirty="0" smtClean="0"/>
          </a:p>
          <a:p>
            <a:r>
              <a:rPr lang="en-US" sz="1600" u="sng" dirty="0" smtClean="0"/>
              <a:t>STI:</a:t>
            </a:r>
          </a:p>
          <a:p>
            <a:pPr lvl="1"/>
            <a:r>
              <a:rPr lang="en-US" sz="1600" dirty="0" smtClean="0"/>
              <a:t>Maintenance BTV</a:t>
            </a:r>
          </a:p>
          <a:p>
            <a:r>
              <a:rPr lang="en-US" sz="1600" u="sng" dirty="0"/>
              <a:t>RP:</a:t>
            </a:r>
          </a:p>
          <a:p>
            <a:pPr lvl="1"/>
            <a:r>
              <a:rPr lang="en-US" sz="1600" dirty="0"/>
              <a:t>Source test</a:t>
            </a:r>
          </a:p>
          <a:p>
            <a:r>
              <a:rPr lang="en-US" sz="1600" u="sng" dirty="0"/>
              <a:t>SU:</a:t>
            </a:r>
          </a:p>
          <a:p>
            <a:pPr lvl="1"/>
            <a:r>
              <a:rPr lang="en-US" sz="1600" dirty="0"/>
              <a:t>Alignment QDN55 and QFN56</a:t>
            </a:r>
          </a:p>
          <a:p>
            <a:r>
              <a:rPr lang="en-US" sz="1600" u="sng" dirty="0"/>
              <a:t>EA:</a:t>
            </a:r>
          </a:p>
          <a:p>
            <a:pPr lvl="1"/>
            <a:r>
              <a:rPr lang="en-US" sz="1600" dirty="0"/>
              <a:t>Cleaning </a:t>
            </a:r>
            <a:r>
              <a:rPr lang="en-US" sz="1600" dirty="0" smtClean="0"/>
              <a:t>of cables </a:t>
            </a:r>
            <a:r>
              <a:rPr lang="en-US" sz="1600" dirty="0"/>
              <a:t>line 8000</a:t>
            </a:r>
          </a:p>
          <a:p>
            <a:pPr marL="231775" lvl="1" indent="0">
              <a:buNone/>
            </a:pPr>
            <a:endParaRPr lang="en-US" sz="1600" dirty="0" smtClean="0"/>
          </a:p>
          <a:p>
            <a:pPr lvl="1"/>
            <a:endParaRPr lang="en-US" sz="2100" dirty="0" smtClean="0"/>
          </a:p>
          <a:p>
            <a:pPr lvl="1"/>
            <a:endParaRPr lang="en-US" dirty="0" smtClean="0"/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4766603" y="949333"/>
            <a:ext cx="4138245" cy="532673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u="sng" dirty="0"/>
              <a:t>VSC:</a:t>
            </a:r>
          </a:p>
          <a:p>
            <a:pPr lvl="1"/>
            <a:r>
              <a:rPr lang="en-US" sz="1600" u="sng" dirty="0"/>
              <a:t>AD </a:t>
            </a:r>
            <a:r>
              <a:rPr lang="en-US" sz="1600" u="sng" dirty="0" smtClean="0"/>
              <a:t>Ring:</a:t>
            </a:r>
          </a:p>
          <a:p>
            <a:pPr lvl="2"/>
            <a:r>
              <a:rPr lang="en-US" sz="1600" dirty="0" smtClean="0"/>
              <a:t>Sector 2A and 2B</a:t>
            </a:r>
            <a:endParaRPr lang="en-US" sz="1600" dirty="0"/>
          </a:p>
          <a:p>
            <a:pPr lvl="2"/>
            <a:r>
              <a:rPr lang="en-US" sz="1600" dirty="0"/>
              <a:t>Magnets group sector 1A</a:t>
            </a:r>
          </a:p>
          <a:p>
            <a:pPr lvl="2"/>
            <a:r>
              <a:rPr lang="en-US" sz="1600" dirty="0"/>
              <a:t>Sector 1B</a:t>
            </a:r>
          </a:p>
          <a:p>
            <a:pPr lvl="2"/>
            <a:r>
              <a:rPr lang="en-US" sz="1600" dirty="0"/>
              <a:t>Sector 3</a:t>
            </a:r>
          </a:p>
          <a:p>
            <a:pPr lvl="2"/>
            <a:r>
              <a:rPr lang="en-US" sz="1600" dirty="0"/>
              <a:t>Sector </a:t>
            </a:r>
            <a:r>
              <a:rPr lang="en-US" sz="1600" dirty="0" smtClean="0"/>
              <a:t>4</a:t>
            </a:r>
          </a:p>
          <a:p>
            <a:pPr lvl="1"/>
            <a:r>
              <a:rPr lang="en-US" sz="1600" u="sng" dirty="0" smtClean="0"/>
              <a:t>ELENA:</a:t>
            </a:r>
          </a:p>
          <a:p>
            <a:pPr lvl="2"/>
            <a:r>
              <a:rPr lang="en-US" sz="1600" dirty="0" smtClean="0"/>
              <a:t>LNR30-40-50: </a:t>
            </a:r>
            <a:r>
              <a:rPr lang="en-US" sz="1600" dirty="0" err="1" smtClean="0"/>
              <a:t>Bakeout</a:t>
            </a:r>
            <a:endParaRPr lang="en-US" sz="1600" dirty="0" smtClean="0"/>
          </a:p>
          <a:p>
            <a:pPr lvl="2"/>
            <a:r>
              <a:rPr lang="en-US" sz="1600" dirty="0" smtClean="0"/>
              <a:t>LNE50</a:t>
            </a:r>
          </a:p>
          <a:p>
            <a:pPr lvl="2"/>
            <a:r>
              <a:rPr lang="en-US" sz="1600" dirty="0" smtClean="0"/>
              <a:t>LNI-LNE</a:t>
            </a:r>
          </a:p>
          <a:p>
            <a:r>
              <a:rPr lang="en-US" sz="1600" u="sng" dirty="0" smtClean="0"/>
              <a:t>EL:</a:t>
            </a:r>
          </a:p>
          <a:p>
            <a:pPr lvl="1"/>
            <a:r>
              <a:rPr lang="en-US" sz="1600" dirty="0" smtClean="0"/>
              <a:t>Installation of cables for Scraper</a:t>
            </a:r>
          </a:p>
          <a:p>
            <a:r>
              <a:rPr lang="en-US" sz="1600" u="sng" dirty="0" smtClean="0"/>
              <a:t>RF:</a:t>
            </a:r>
          </a:p>
          <a:p>
            <a:pPr lvl="1"/>
            <a:r>
              <a:rPr lang="en-US" sz="1600" dirty="0" smtClean="0"/>
              <a:t>Maintenance ADC02/ADC10</a:t>
            </a:r>
          </a:p>
          <a:p>
            <a:pPr lvl="1"/>
            <a:endParaRPr lang="en-US" sz="2100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2109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Planning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49333"/>
            <a:ext cx="8226425" cy="53267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endParaRPr lang="en-US" sz="1200" dirty="0" smtClean="0"/>
          </a:p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endParaRPr lang="en-US" sz="1200" dirty="0" smtClean="0"/>
          </a:p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endParaRPr lang="en-US" sz="1200" dirty="0" smtClean="0"/>
          </a:p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endParaRPr lang="en-US" sz="1200" dirty="0" smtClean="0"/>
          </a:p>
          <a:p>
            <a:pPr marL="0" indent="0" algn="ctr">
              <a:buNone/>
            </a:pPr>
            <a:endParaRPr lang="en-US" sz="11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037" t="15316" r="50847" b="39265"/>
          <a:stretch/>
        </p:blipFill>
        <p:spPr>
          <a:xfrm>
            <a:off x="232569" y="1064419"/>
            <a:ext cx="8761412" cy="453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73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Planning</a:t>
            </a:r>
            <a:endParaRPr lang="fr-FR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1026" t="15117" r="49725" b="40906"/>
          <a:stretch/>
        </p:blipFill>
        <p:spPr>
          <a:xfrm>
            <a:off x="126609" y="1202786"/>
            <a:ext cx="8965013" cy="4389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3026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CERN_ENdept_Presentation_UbuntuFont</Template>
  <TotalTime>29569</TotalTime>
  <Words>545</Words>
  <Application>Microsoft Office PowerPoint</Application>
  <PresentationFormat>On-screen Show (4:3)</PresentationFormat>
  <Paragraphs>139</Paragraphs>
  <Slides>10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Ubuntu</vt:lpstr>
      <vt:lpstr>Ubuntu Light</vt:lpstr>
      <vt:lpstr>Ubuntu Medium</vt:lpstr>
      <vt:lpstr>CERN_ENdept_Presentation_ArialFont copy</vt:lpstr>
      <vt:lpstr>YETS 2017-18 AD RING AD Technical Coordination Meeting #4 2018-01-11</vt:lpstr>
      <vt:lpstr>YETS 2017-2018 From 18 dec 2017 to 23 march 2018</vt:lpstr>
      <vt:lpstr>YETS AD Ring Work Request </vt:lpstr>
      <vt:lpstr>YETS AD Ring Work Request </vt:lpstr>
      <vt:lpstr>Works from W48 2017 to W02 2018</vt:lpstr>
      <vt:lpstr>Magnets</vt:lpstr>
      <vt:lpstr>Works from W03 to W06</vt:lpstr>
      <vt:lpstr>Planning</vt:lpstr>
      <vt:lpstr>Planning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EYETS AD RING WORKS Extension ASACUSA/ALPHA meeting 2016-08-19</dc:title>
  <dc:creator>Aymeric Bouvard</dc:creator>
  <cp:lastModifiedBy>Aymeric Bouvard</cp:lastModifiedBy>
  <cp:revision>283</cp:revision>
  <cp:lastPrinted>2017-03-17T12:15:21Z</cp:lastPrinted>
  <dcterms:created xsi:type="dcterms:W3CDTF">2016-08-10T14:06:18Z</dcterms:created>
  <dcterms:modified xsi:type="dcterms:W3CDTF">2018-01-11T12:07:35Z</dcterms:modified>
</cp:coreProperties>
</file>