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5"/>
  </p:notesMasterIdLst>
  <p:sldIdLst>
    <p:sldId id="263" r:id="rId2"/>
    <p:sldId id="264" r:id="rId3"/>
    <p:sldId id="277" r:id="rId4"/>
    <p:sldId id="279" r:id="rId5"/>
    <p:sldId id="278" r:id="rId6"/>
    <p:sldId id="280" r:id="rId7"/>
    <p:sldId id="287" r:id="rId8"/>
    <p:sldId id="281" r:id="rId9"/>
    <p:sldId id="282" r:id="rId10"/>
    <p:sldId id="283" r:id="rId11"/>
    <p:sldId id="284" r:id="rId12"/>
    <p:sldId id="285" r:id="rId13"/>
    <p:sldId id="286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04282"/>
    <a:srgbClr val="0B387C"/>
    <a:srgbClr val="0055A0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 snapToObjects="1">
      <p:cViewPr varScale="1">
        <p:scale>
          <a:sx n="115" d="100"/>
          <a:sy n="115" d="100"/>
        </p:scale>
        <p:origin x="1476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58132B0-6E40-49C9-966F-66B2EC0CE096}" type="datetimeFigureOut">
              <a:rPr lang="en-GB" smtClean="0"/>
              <a:t>11/01/2018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AA667F6-6586-49D6-8861-BFAF18200E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873814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13/10/2016</a:t>
            </a:r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M. Haase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13/10/2016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M. Haase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13/10/2016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M. Haase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13/10/2016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M. Haase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13/10/2016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M. Haase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6576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13/10/2016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M. Haase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13/10/2016</a:t>
            </a:r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M. Haase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13/10/2016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M. Haase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0" name="Image 9" descr="bande-02.eps"/>
          <p:cNvPicPr>
            <a:picLocks noChangeAspect="1"/>
          </p:cNvPicPr>
          <p:nvPr userDrawn="1"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" y="6150798"/>
            <a:ext cx="9464580" cy="70720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8642350" y="6356350"/>
            <a:ext cx="501650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3102220" y="5222789"/>
            <a:ext cx="298030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b="1" dirty="0" smtClean="0"/>
              <a:t>BE-RF-IS Activities – LS2</a:t>
            </a:r>
          </a:p>
          <a:p>
            <a:pPr algn="ctr"/>
            <a:r>
              <a:rPr lang="en-GB" b="1" dirty="0" smtClean="0"/>
              <a:t>AD  </a:t>
            </a:r>
            <a:endParaRPr lang="en-GB" b="1" dirty="0"/>
          </a:p>
          <a:p>
            <a:pPr algn="ctr"/>
            <a:r>
              <a:rPr lang="en-GB" b="1" dirty="0" smtClean="0"/>
              <a:t>M. HAASE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3916918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/>
              <a:t>11/01/2018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M. Haase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96742" y="264982"/>
            <a:ext cx="325133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/>
              <a:t>BE-RF-IS Activities – </a:t>
            </a:r>
            <a:r>
              <a:rPr lang="en-GB" sz="2000" b="1" dirty="0" smtClean="0"/>
              <a:t>LS2</a:t>
            </a:r>
            <a:endParaRPr lang="en-GB" sz="20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2855520" y="5858254"/>
            <a:ext cx="283282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b="1" dirty="0"/>
              <a:t>https://edms.cern.ch/document/1151033/AB</a:t>
            </a:r>
          </a:p>
        </p:txBody>
      </p:sp>
      <p:pic>
        <p:nvPicPr>
          <p:cNvPr id="2" name="Picture 1" descr="Screen Clippi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4389" y="734266"/>
            <a:ext cx="7144046" cy="50513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5121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/>
              <a:t>11/01/2018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M. Haase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96742" y="264982"/>
            <a:ext cx="325133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/>
              <a:t>BE-RF-IS Activities – </a:t>
            </a:r>
            <a:r>
              <a:rPr lang="en-GB" sz="2000" b="1" dirty="0" smtClean="0"/>
              <a:t>LS2</a:t>
            </a:r>
            <a:endParaRPr lang="en-GB" sz="20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2855520" y="5858254"/>
            <a:ext cx="283282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b="1" dirty="0"/>
              <a:t>https://edms.cern.ch/document/1157294/AA</a:t>
            </a:r>
          </a:p>
        </p:txBody>
      </p:sp>
      <p:pic>
        <p:nvPicPr>
          <p:cNvPr id="6" name="Picture 5" descr="Screen Clippi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929" y="746357"/>
            <a:ext cx="7124008" cy="50306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018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/>
              <a:t>11/01/2018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M. Haase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96742" y="264982"/>
            <a:ext cx="325133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/>
              <a:t>BE-RF-IS Activities – </a:t>
            </a:r>
            <a:r>
              <a:rPr lang="en-GB" sz="2000" b="1" dirty="0" smtClean="0"/>
              <a:t>LS2</a:t>
            </a:r>
            <a:endParaRPr lang="en-GB" sz="20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2855520" y="5858254"/>
            <a:ext cx="271741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b="1" dirty="0"/>
              <a:t>https://edms.cern.ch/document/1157293/0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6200000">
            <a:off x="2123567" y="-321451"/>
            <a:ext cx="4795640" cy="67687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1858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/>
              <a:t>11/01/2018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M. Haase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96742" y="264982"/>
            <a:ext cx="325133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/>
              <a:t>BE-RF-IS Activities – </a:t>
            </a:r>
            <a:r>
              <a:rPr lang="en-GB" sz="2000" b="1" dirty="0" smtClean="0"/>
              <a:t>LS2</a:t>
            </a:r>
            <a:endParaRPr lang="en-GB" sz="20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2855520" y="5858254"/>
            <a:ext cx="327365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b="1" dirty="0"/>
              <a:t>https://edms.cern.ch/ui/file/1182958/2/41332002.pdf</a:t>
            </a:r>
          </a:p>
        </p:txBody>
      </p:sp>
      <p:pic>
        <p:nvPicPr>
          <p:cNvPr id="6" name="Picture 5" descr="Screen Clippi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7158" y="849431"/>
            <a:ext cx="6810375" cy="48244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5065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 smtClean="0"/>
              <a:t>11/01/2018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M. Haase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96742" y="264982"/>
            <a:ext cx="325133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/>
              <a:t>BE-RF-IS Activities – </a:t>
            </a:r>
            <a:r>
              <a:rPr lang="en-GB" sz="2000" b="1" dirty="0" smtClean="0"/>
              <a:t>LS2</a:t>
            </a:r>
            <a:endParaRPr lang="en-GB" sz="20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296742" y="830580"/>
            <a:ext cx="25528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/>
              <a:t>EXISTING </a:t>
            </a:r>
            <a:r>
              <a:rPr lang="en-GB" b="1" dirty="0" smtClean="0"/>
              <a:t>SITUATION</a:t>
            </a:r>
            <a:endParaRPr lang="en-GB" b="1" dirty="0"/>
          </a:p>
        </p:txBody>
      </p:sp>
      <p:sp>
        <p:nvSpPr>
          <p:cNvPr id="6" name="TextBox 5"/>
          <p:cNvSpPr txBox="1"/>
          <p:nvPr/>
        </p:nvSpPr>
        <p:spPr>
          <a:xfrm>
            <a:off x="296742" y="1365400"/>
            <a:ext cx="7186583" cy="129266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/>
              <a:t>A new RF system has to be installed in the AD to cope a long run for </a:t>
            </a:r>
            <a:r>
              <a:rPr lang="en-GB" sz="1400" b="1" dirty="0" smtClean="0"/>
              <a:t>ELENA.</a:t>
            </a:r>
          </a:p>
          <a:p>
            <a:r>
              <a:rPr lang="en-GB" sz="1400" b="1" dirty="0"/>
              <a:t>I</a:t>
            </a:r>
            <a:r>
              <a:rPr lang="en-GB" sz="1400" b="1" dirty="0" smtClean="0"/>
              <a:t>t </a:t>
            </a:r>
            <a:r>
              <a:rPr lang="en-GB" sz="1400" b="1" dirty="0"/>
              <a:t>will be installed in the straight sections now occupied by the present RF </a:t>
            </a:r>
            <a:r>
              <a:rPr lang="en-GB" sz="1400" b="1" dirty="0" smtClean="0"/>
              <a:t>system.</a:t>
            </a:r>
          </a:p>
          <a:p>
            <a:r>
              <a:rPr lang="en-GB" sz="1400" b="1" dirty="0" smtClean="0"/>
              <a:t>The </a:t>
            </a:r>
            <a:r>
              <a:rPr lang="en-GB" sz="1400" b="1" dirty="0"/>
              <a:t>RF cavity are presently installed in the INJECTION zone.</a:t>
            </a:r>
          </a:p>
          <a:p>
            <a:endParaRPr lang="en-GB" dirty="0"/>
          </a:p>
          <a:p>
            <a:endParaRPr lang="en-GB" dirty="0"/>
          </a:p>
        </p:txBody>
      </p:sp>
      <p:pic>
        <p:nvPicPr>
          <p:cNvPr id="9" name="Picture 8" descr="\\cern.ch\dfs\Users\h\haase\Public\EDMS\AB-RF-SR\AD\LS2 AD\AD Ring\Ring1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6059" y="2376381"/>
            <a:ext cx="4968876" cy="2051686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Picture 9" descr="\\cern.ch\dfs\Users\h\haase\Public\EDMS\AB-RF-SR\AD\LS2 AD\C02 Upgrade Finemet\ADC02_Cavity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28733" y="2528781"/>
            <a:ext cx="2980268" cy="1899286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Rectangle 10"/>
          <p:cNvSpPr/>
          <p:nvPr/>
        </p:nvSpPr>
        <p:spPr>
          <a:xfrm>
            <a:off x="4783666" y="4444639"/>
            <a:ext cx="3996267" cy="2954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40385" algn="ctr">
              <a:lnSpc>
                <a:spcPct val="120000"/>
              </a:lnSpc>
              <a:spcAft>
                <a:spcPts val="600"/>
              </a:spcAft>
            </a:pPr>
            <a:r>
              <a:rPr lang="en-GB" sz="1100" b="1" dirty="0"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Figure </a:t>
            </a:r>
            <a:r>
              <a:rPr lang="en-GB" sz="1100" b="1" dirty="0" smtClean="0"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2 </a:t>
            </a:r>
            <a:r>
              <a:rPr lang="en-GB" sz="1100" b="1" dirty="0"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– ADC02 Cavity INJECTION zone</a:t>
            </a:r>
          </a:p>
        </p:txBody>
      </p:sp>
      <p:sp>
        <p:nvSpPr>
          <p:cNvPr id="12" name="Rectangle 11"/>
          <p:cNvSpPr/>
          <p:nvPr/>
        </p:nvSpPr>
        <p:spPr>
          <a:xfrm>
            <a:off x="1386611" y="4440313"/>
            <a:ext cx="3642760" cy="2954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40385">
              <a:lnSpc>
                <a:spcPct val="120000"/>
              </a:lnSpc>
              <a:spcAft>
                <a:spcPts val="600"/>
              </a:spcAft>
            </a:pPr>
            <a:r>
              <a:rPr lang="en-GB" sz="1100" b="1" dirty="0"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Figure </a:t>
            </a:r>
            <a:r>
              <a:rPr lang="en-GB" sz="1100" b="1" dirty="0" smtClean="0"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1 </a:t>
            </a:r>
            <a:r>
              <a:rPr lang="en-GB" sz="1100" b="1" dirty="0"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en-GB" sz="1100" b="1" dirty="0" smtClean="0"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Ring Layout</a:t>
            </a:r>
            <a:endParaRPr lang="en-GB" sz="1100" b="1" dirty="0">
              <a:latin typeface="Verdana" panose="020B060403050404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26331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/>
              <a:t>11/01/2018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M. Haase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96742" y="264982"/>
            <a:ext cx="325133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/>
              <a:t>BE-RF-IS Activities – </a:t>
            </a:r>
            <a:r>
              <a:rPr lang="en-GB" sz="2000" b="1" dirty="0" smtClean="0"/>
              <a:t>LS2</a:t>
            </a:r>
            <a:endParaRPr lang="en-GB" sz="20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296742" y="830580"/>
            <a:ext cx="57245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/>
              <a:t>EXISTING </a:t>
            </a:r>
            <a:r>
              <a:rPr lang="en-GB" b="1" dirty="0" smtClean="0"/>
              <a:t>SITUATION: Layout AD Hall B.193 S-H03</a:t>
            </a:r>
            <a:endParaRPr lang="en-GB" b="1" dirty="0"/>
          </a:p>
        </p:txBody>
      </p:sp>
      <p:pic>
        <p:nvPicPr>
          <p:cNvPr id="11" name="Picture 10" descr="\\cern.ch\dfs\Users\h\haase\Public\EDMS\AB-RF-SR\AD\LS2 AD\C02 Upgrade Finemet\Rack-A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835" y="1466898"/>
            <a:ext cx="2476500" cy="35528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Picture 11" descr="\\cern.ch\dfs\Users\h\haase\Public\EDMS\AB-RF-SR\AD\LS2 AD\C02 Upgrade Finemet\Rack-B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69335" y="1472613"/>
            <a:ext cx="2095500" cy="354711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2935" y="1498245"/>
            <a:ext cx="3386462" cy="3490129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739833" y="5140131"/>
            <a:ext cx="7223760" cy="6863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40385" algn="ctr">
              <a:lnSpc>
                <a:spcPct val="120000"/>
              </a:lnSpc>
              <a:spcAft>
                <a:spcPts val="600"/>
              </a:spcAft>
            </a:pPr>
            <a:r>
              <a:rPr lang="en-GB" sz="1400" b="1" dirty="0"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Figure </a:t>
            </a:r>
            <a:r>
              <a:rPr lang="en-GB" sz="1400" b="1" dirty="0" smtClean="0"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3/4/5 </a:t>
            </a:r>
            <a:r>
              <a:rPr lang="en-GB" sz="1400" b="1" dirty="0"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– Equipment ADC02 </a:t>
            </a:r>
          </a:p>
          <a:p>
            <a:pPr marL="540385" algn="ctr">
              <a:lnSpc>
                <a:spcPct val="120000"/>
              </a:lnSpc>
              <a:spcAft>
                <a:spcPts val="600"/>
              </a:spcAft>
            </a:pPr>
            <a:r>
              <a:rPr lang="en-GB" sz="1400" b="1" dirty="0"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Bui.193 S-H03 Racks AYA01, AYH01, AYH02, AYH03 and AYH04</a:t>
            </a:r>
          </a:p>
        </p:txBody>
      </p:sp>
    </p:spTree>
    <p:extLst>
      <p:ext uri="{BB962C8B-B14F-4D97-AF65-F5344CB8AC3E}">
        <p14:creationId xmlns:p14="http://schemas.microsoft.com/office/powerpoint/2010/main" val="1191689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/>
              <a:t>11/01/2018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M. Haase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96742" y="264982"/>
            <a:ext cx="325133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/>
              <a:t>BE-RF-IS Activities – </a:t>
            </a:r>
            <a:r>
              <a:rPr lang="en-GB" sz="2000" b="1" dirty="0" smtClean="0"/>
              <a:t>LS2</a:t>
            </a:r>
            <a:endParaRPr lang="en-GB" sz="20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296742" y="830580"/>
            <a:ext cx="53655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SITUATION AFTER LS2 RING INJECTION ZONE</a:t>
            </a:r>
            <a:endParaRPr lang="en-GB" b="1" dirty="0"/>
          </a:p>
        </p:txBody>
      </p:sp>
      <p:sp>
        <p:nvSpPr>
          <p:cNvPr id="6" name="TextBox 5"/>
          <p:cNvSpPr txBox="1"/>
          <p:nvPr/>
        </p:nvSpPr>
        <p:spPr>
          <a:xfrm>
            <a:off x="296742" y="1365400"/>
            <a:ext cx="8719888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 smtClean="0"/>
              <a:t>The </a:t>
            </a:r>
            <a:r>
              <a:rPr lang="en-GB" sz="1400" b="1" dirty="0"/>
              <a:t>RF Cavity installed in the Injection zone will be removed and replaced with the Finemet Cavity.</a:t>
            </a:r>
          </a:p>
          <a:p>
            <a:endParaRPr lang="en-GB" dirty="0"/>
          </a:p>
          <a:p>
            <a:endParaRPr lang="en-GB" dirty="0"/>
          </a:p>
        </p:txBody>
      </p:sp>
      <p:pic>
        <p:nvPicPr>
          <p:cNvPr id="9" name="Picture 8" descr="\\cern.ch\dfs\Users\h\haase\Public\EDMS\AB-RF-SR\AD\LS2 AD\AD Ring\Ring1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6059" y="2376381"/>
            <a:ext cx="4968876" cy="2051686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Rectangle 10"/>
          <p:cNvSpPr/>
          <p:nvPr/>
        </p:nvSpPr>
        <p:spPr>
          <a:xfrm>
            <a:off x="5182756" y="4935883"/>
            <a:ext cx="3642760" cy="2954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40385">
              <a:lnSpc>
                <a:spcPct val="120000"/>
              </a:lnSpc>
              <a:spcAft>
                <a:spcPts val="600"/>
              </a:spcAft>
            </a:pPr>
            <a:r>
              <a:rPr lang="en-GB" sz="1100" b="1" dirty="0"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Figure </a:t>
            </a:r>
            <a:r>
              <a:rPr lang="en-GB" sz="1100" b="1" dirty="0" smtClean="0"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7 </a:t>
            </a:r>
            <a:r>
              <a:rPr lang="en-GB" sz="1100" b="1" dirty="0"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en-GB" sz="1100" b="1" dirty="0" smtClean="0"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Single wideband system</a:t>
            </a:r>
            <a:endParaRPr lang="en-GB" sz="1100" b="1" dirty="0">
              <a:latin typeface="Verdana" panose="020B060403050404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12544" y="2108604"/>
            <a:ext cx="3074256" cy="2707956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1386611" y="4440313"/>
            <a:ext cx="3642760" cy="2954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40385">
              <a:lnSpc>
                <a:spcPct val="120000"/>
              </a:lnSpc>
              <a:spcAft>
                <a:spcPts val="600"/>
              </a:spcAft>
            </a:pPr>
            <a:r>
              <a:rPr lang="en-GB" sz="1100" b="1" dirty="0"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Figure </a:t>
            </a:r>
            <a:r>
              <a:rPr lang="en-GB" sz="1100" b="1" dirty="0" smtClean="0"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6 </a:t>
            </a:r>
            <a:r>
              <a:rPr lang="en-GB" sz="1100" b="1" dirty="0"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en-GB" sz="1100" b="1" dirty="0" smtClean="0"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Ring Layout</a:t>
            </a:r>
            <a:endParaRPr lang="en-GB" sz="1100" b="1" dirty="0">
              <a:latin typeface="Verdana" panose="020B060403050404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15062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/>
              <a:t>11/01/2018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M. Haase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96742" y="264982"/>
            <a:ext cx="325133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/>
              <a:t>BE-RF-IS Activities – </a:t>
            </a:r>
            <a:r>
              <a:rPr lang="en-GB" sz="2000" b="1" dirty="0" smtClean="0"/>
              <a:t>LS2</a:t>
            </a:r>
            <a:endParaRPr lang="en-GB" sz="20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296742" y="830580"/>
            <a:ext cx="58955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SITUATION AFTER LS2: Layout AD Hall B.193 S-H03</a:t>
            </a:r>
            <a:endParaRPr lang="en-GB" b="1" dirty="0"/>
          </a:p>
        </p:txBody>
      </p:sp>
      <p:sp>
        <p:nvSpPr>
          <p:cNvPr id="14" name="Rectangle 13"/>
          <p:cNvSpPr/>
          <p:nvPr/>
        </p:nvSpPr>
        <p:spPr>
          <a:xfrm>
            <a:off x="739833" y="5593133"/>
            <a:ext cx="7223760" cy="6863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40385" algn="ctr">
              <a:lnSpc>
                <a:spcPct val="120000"/>
              </a:lnSpc>
              <a:spcAft>
                <a:spcPts val="600"/>
              </a:spcAft>
            </a:pPr>
            <a:r>
              <a:rPr lang="en-GB" sz="1400" b="1" dirty="0"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Figure </a:t>
            </a:r>
            <a:r>
              <a:rPr lang="en-GB" sz="1400" b="1" dirty="0" smtClean="0"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8/9/10 </a:t>
            </a:r>
            <a:r>
              <a:rPr lang="en-GB" sz="1400" b="1" dirty="0"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– Equipment ADC02 </a:t>
            </a:r>
          </a:p>
          <a:p>
            <a:pPr marL="540385" algn="ctr">
              <a:lnSpc>
                <a:spcPct val="120000"/>
              </a:lnSpc>
              <a:spcAft>
                <a:spcPts val="600"/>
              </a:spcAft>
            </a:pPr>
            <a:r>
              <a:rPr lang="en-GB" sz="1400" b="1" dirty="0"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Bui.193 S-H03 Racks </a:t>
            </a:r>
            <a:r>
              <a:rPr lang="en-GB" sz="1400" b="1" dirty="0" smtClean="0"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AYH02 and AYH03</a:t>
            </a:r>
            <a:endParaRPr lang="en-GB" sz="1400" b="1" dirty="0">
              <a:latin typeface="Verdana" panose="020B060403050404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7765" y="1287662"/>
            <a:ext cx="1659463" cy="425055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833" y="1299640"/>
            <a:ext cx="1407933" cy="4238577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92899" y="1299640"/>
            <a:ext cx="4070694" cy="41953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075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/>
              <a:t>11/01/2018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M. Haase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96742" y="264982"/>
            <a:ext cx="325133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/>
              <a:t>BE-RF-IS Activities – </a:t>
            </a:r>
            <a:r>
              <a:rPr lang="en-GB" sz="2000" b="1" dirty="0" smtClean="0"/>
              <a:t>LS2</a:t>
            </a:r>
            <a:endParaRPr lang="en-GB" sz="20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2905056" y="930333"/>
            <a:ext cx="28264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Proposed </a:t>
            </a:r>
            <a:r>
              <a:rPr lang="en-GB" b="1" dirty="0" smtClean="0"/>
              <a:t>planning LS2 </a:t>
            </a:r>
            <a:endParaRPr lang="en-GB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498762" y="1564906"/>
            <a:ext cx="8005158" cy="46474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GB" b="1" dirty="0" smtClean="0"/>
              <a:t>Removing  Cavity C02 end of 2019,</a:t>
            </a:r>
            <a:endParaRPr lang="en-GB" b="1" dirty="0"/>
          </a:p>
          <a:p>
            <a:r>
              <a:rPr lang="en-GB" b="1" dirty="0"/>
              <a:t>	</a:t>
            </a:r>
            <a:r>
              <a:rPr lang="en-GB" sz="1600" b="1" dirty="0" smtClean="0"/>
              <a:t>About 2 days work to disconnect everything</a:t>
            </a:r>
          </a:p>
          <a:p>
            <a:r>
              <a:rPr lang="en-GB" sz="1600" b="1" dirty="0"/>
              <a:t>	T</a:t>
            </a:r>
            <a:r>
              <a:rPr lang="en-GB" sz="1600" b="1" dirty="0" smtClean="0"/>
              <a:t>ransport needed only short time to remove the cavity</a:t>
            </a:r>
          </a:p>
          <a:p>
            <a:endParaRPr lang="en-GB" b="1" dirty="0" smtClean="0"/>
          </a:p>
          <a:p>
            <a:pPr marL="285750" indent="-285750">
              <a:buFontTx/>
              <a:buChar char="-"/>
            </a:pPr>
            <a:r>
              <a:rPr lang="en-GB" b="1" dirty="0" smtClean="0"/>
              <a:t>Cleaning up the Racks in </a:t>
            </a:r>
            <a:r>
              <a:rPr lang="en-GB" sz="1600" b="1" dirty="0" smtClean="0"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193 S-H03, sometime in 2019</a:t>
            </a:r>
          </a:p>
          <a:p>
            <a:endParaRPr lang="en-GB" sz="1600" b="1" dirty="0" smtClean="0">
              <a:latin typeface="Verdana" panose="020B060403050404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Tx/>
              <a:buChar char="-"/>
            </a:pPr>
            <a:r>
              <a:rPr lang="en-GB" sz="1600" b="1" dirty="0" smtClean="0"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De-cabling and cabling beginning 2020</a:t>
            </a:r>
          </a:p>
          <a:p>
            <a:r>
              <a:rPr lang="en-GB" sz="1600" b="1" dirty="0" smtClean="0"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endParaRPr lang="en-GB" b="1" dirty="0" smtClean="0"/>
          </a:p>
          <a:p>
            <a:pPr marL="285750" indent="-285750">
              <a:buFontTx/>
              <a:buChar char="-"/>
            </a:pPr>
            <a:r>
              <a:rPr lang="en-GB" b="1" dirty="0" smtClean="0"/>
              <a:t>Installing the Finemet Cavity and the power supplies, PLC and control Electronic middle 2020</a:t>
            </a:r>
          </a:p>
          <a:p>
            <a:r>
              <a:rPr lang="en-GB" b="1" dirty="0"/>
              <a:t>	</a:t>
            </a:r>
            <a:r>
              <a:rPr lang="en-GB" sz="1600" b="1" dirty="0" smtClean="0"/>
              <a:t>Installation Cavity about 5 days</a:t>
            </a:r>
          </a:p>
          <a:p>
            <a:r>
              <a:rPr lang="en-GB" sz="1600" b="1" dirty="0"/>
              <a:t>	</a:t>
            </a:r>
            <a:r>
              <a:rPr lang="en-GB" sz="1600" b="1" dirty="0" smtClean="0"/>
              <a:t>Transport </a:t>
            </a:r>
            <a:r>
              <a:rPr lang="en-GB" sz="1600" b="1" dirty="0"/>
              <a:t>needed only short time to </a:t>
            </a:r>
            <a:r>
              <a:rPr lang="en-GB" sz="1600" b="1" dirty="0" smtClean="0"/>
              <a:t>put the support and cavity at place</a:t>
            </a:r>
            <a:endParaRPr lang="en-GB" b="1" dirty="0" smtClean="0"/>
          </a:p>
          <a:p>
            <a:endParaRPr lang="en-GB" b="1" dirty="0" smtClean="0"/>
          </a:p>
          <a:p>
            <a:pPr marL="285750" indent="-285750">
              <a:buFontTx/>
              <a:buChar char="-"/>
            </a:pPr>
            <a:r>
              <a:rPr lang="en-GB" b="1" dirty="0" smtClean="0"/>
              <a:t>Connection vacuum chamber before beam</a:t>
            </a:r>
          </a:p>
          <a:p>
            <a:pPr marL="285750" indent="-285750">
              <a:buFontTx/>
              <a:buChar char="-"/>
            </a:pPr>
            <a:endParaRPr lang="en-GB" b="1" dirty="0" smtClean="0"/>
          </a:p>
          <a:p>
            <a:endParaRPr lang="en-GB" b="1" dirty="0" smtClean="0"/>
          </a:p>
          <a:p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854911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/>
              <a:t>11/01/2018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M. Haase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96742" y="264982"/>
            <a:ext cx="325133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/>
              <a:t>BE-RF-IS Activities – </a:t>
            </a:r>
            <a:r>
              <a:rPr lang="en-GB" sz="2000" b="1" dirty="0" smtClean="0"/>
              <a:t>LS2</a:t>
            </a:r>
            <a:endParaRPr lang="en-GB" sz="20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2905056" y="930333"/>
            <a:ext cx="28221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NEEDS CLARIFICATION</a:t>
            </a:r>
            <a:endParaRPr lang="en-GB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1527926" y="1629295"/>
            <a:ext cx="655043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Transport:</a:t>
            </a:r>
          </a:p>
          <a:p>
            <a:r>
              <a:rPr lang="en-GB" b="1" dirty="0" smtClean="0"/>
              <a:t>- When we remove the Cavity </a:t>
            </a:r>
            <a:r>
              <a:rPr lang="en-GB" b="1" dirty="0" smtClean="0"/>
              <a:t>C02</a:t>
            </a:r>
            <a:r>
              <a:rPr lang="en-GB" b="1" dirty="0" smtClean="0"/>
              <a:t>?</a:t>
            </a:r>
          </a:p>
          <a:p>
            <a:r>
              <a:rPr lang="en-GB" b="1" dirty="0" smtClean="0"/>
              <a:t>- When we install the FINEMET Cavity?</a:t>
            </a:r>
          </a:p>
          <a:p>
            <a:endParaRPr lang="en-GB" b="1" dirty="0" smtClean="0"/>
          </a:p>
          <a:p>
            <a:r>
              <a:rPr lang="en-GB" b="1" dirty="0" smtClean="0"/>
              <a:t>De-cabling and cabling</a:t>
            </a:r>
          </a:p>
          <a:p>
            <a:r>
              <a:rPr lang="en-GB" b="1" dirty="0" smtClean="0"/>
              <a:t>-  Which date?</a:t>
            </a:r>
            <a:endParaRPr lang="en-GB" b="1" dirty="0"/>
          </a:p>
          <a:p>
            <a:endParaRPr lang="en-GB" b="1" dirty="0" smtClean="0"/>
          </a:p>
          <a:p>
            <a:r>
              <a:rPr lang="en-GB" b="1" dirty="0" smtClean="0"/>
              <a:t>Vacuum</a:t>
            </a:r>
          </a:p>
          <a:p>
            <a:r>
              <a:rPr lang="en-GB" b="1" dirty="0" smtClean="0"/>
              <a:t>- Back out?</a:t>
            </a:r>
          </a:p>
          <a:p>
            <a:endParaRPr lang="en-GB" b="1" dirty="0" smtClean="0"/>
          </a:p>
          <a:p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2448834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/>
              <a:t>11/01/2018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M. Haase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96742" y="264982"/>
            <a:ext cx="325133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/>
              <a:t>BE-RF-IS Activities – </a:t>
            </a:r>
            <a:r>
              <a:rPr lang="en-GB" sz="2000" b="1" dirty="0" smtClean="0"/>
              <a:t>LS2</a:t>
            </a:r>
            <a:endParaRPr lang="en-GB" sz="20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2287691" y="2475809"/>
            <a:ext cx="492032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b="1" dirty="0" smtClean="0"/>
              <a:t>TECHNICAL DRAWINGS</a:t>
            </a:r>
            <a:endParaRPr lang="en-GB" sz="3200" b="1" dirty="0"/>
          </a:p>
        </p:txBody>
      </p:sp>
    </p:spTree>
    <p:extLst>
      <p:ext uri="{BB962C8B-B14F-4D97-AF65-F5344CB8AC3E}">
        <p14:creationId xmlns:p14="http://schemas.microsoft.com/office/powerpoint/2010/main" val="3401074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/>
              <a:t>11/01/2018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M. Haase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96742" y="264982"/>
            <a:ext cx="325133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/>
              <a:t>BE-RF-IS Activities – </a:t>
            </a:r>
            <a:r>
              <a:rPr lang="en-GB" sz="2000" b="1" dirty="0" smtClean="0"/>
              <a:t>LS2</a:t>
            </a:r>
            <a:endParaRPr lang="en-GB" sz="2000" b="1" dirty="0"/>
          </a:p>
        </p:txBody>
      </p:sp>
      <p:pic>
        <p:nvPicPr>
          <p:cNvPr id="11" name="Picture 10" descr="Screen Clippi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901" y="673661"/>
            <a:ext cx="7350066" cy="5184593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2855520" y="5858254"/>
            <a:ext cx="283282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b="1" dirty="0"/>
              <a:t>https://edms.cern.ch/document/1151014/AC</a:t>
            </a:r>
          </a:p>
        </p:txBody>
      </p:sp>
    </p:spTree>
    <p:extLst>
      <p:ext uri="{BB962C8B-B14F-4D97-AF65-F5344CB8AC3E}">
        <p14:creationId xmlns:p14="http://schemas.microsoft.com/office/powerpoint/2010/main" val="526162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CERNCobranding4-3</Template>
  <TotalTime>4361</TotalTime>
  <Words>316</Words>
  <Application>Microsoft Office PowerPoint</Application>
  <PresentationFormat>On-screen Show (4:3)</PresentationFormat>
  <Paragraphs>99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8" baseType="lpstr">
      <vt:lpstr>Arial</vt:lpstr>
      <vt:lpstr>Calibri</vt:lpstr>
      <vt:lpstr>Times New Roman</vt:lpstr>
      <vt:lpstr>Verdana</vt:lpstr>
      <vt:lpstr>CERNCorporate4-3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Matthias Haase</dc:creator>
  <cp:lastModifiedBy>Matthias Haase</cp:lastModifiedBy>
  <cp:revision>149</cp:revision>
  <dcterms:created xsi:type="dcterms:W3CDTF">2015-10-27T10:43:21Z</dcterms:created>
  <dcterms:modified xsi:type="dcterms:W3CDTF">2018-01-11T08:36:54Z</dcterms:modified>
</cp:coreProperties>
</file>