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81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40" autoAdjust="0"/>
    <p:restoredTop sz="86470" autoAdjust="0"/>
  </p:normalViewPr>
  <p:slideViewPr>
    <p:cSldViewPr snapToGrid="0">
      <p:cViewPr varScale="1">
        <p:scale>
          <a:sx n="103" d="100"/>
          <a:sy n="103" d="100"/>
        </p:scale>
        <p:origin x="678"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7" Type="http://schemas.openxmlformats.org/officeDocument/2006/relationships/image" Target="../media/image7.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5" Type="http://schemas.openxmlformats.org/officeDocument/2006/relationships/image" Target="../media/image5.wmf"/><Relationship Id="rId4"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image" Target="../media/image10.wmf"/><Relationship Id="rId7" Type="http://schemas.openxmlformats.org/officeDocument/2006/relationships/image" Target="../media/image14.wmf"/><Relationship Id="rId2" Type="http://schemas.openxmlformats.org/officeDocument/2006/relationships/image" Target="../media/image9.wmf"/><Relationship Id="rId1" Type="http://schemas.openxmlformats.org/officeDocument/2006/relationships/image" Target="../media/image8.wmf"/><Relationship Id="rId6" Type="http://schemas.openxmlformats.org/officeDocument/2006/relationships/image" Target="../media/image13.wmf"/><Relationship Id="rId5" Type="http://schemas.openxmlformats.org/officeDocument/2006/relationships/image" Target="../media/image12.wmf"/><Relationship Id="rId4" Type="http://schemas.openxmlformats.org/officeDocument/2006/relationships/image" Target="../media/image11.wmf"/><Relationship Id="rId9" Type="http://schemas.openxmlformats.org/officeDocument/2006/relationships/image" Target="../media/image1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7809A68-DA12-45AD-A50F-E83879410C30}" type="datetimeFigureOut">
              <a:rPr lang="en-US" smtClean="0"/>
              <a:t>10/13/2017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5C0FBD5-CBA4-4A84-9106-40C2E608824A}"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809A68-DA12-45AD-A50F-E83879410C30}" type="datetimeFigureOut">
              <a:rPr lang="en-US" smtClean="0"/>
              <a:t>10/13/2017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5C0FBD5-CBA4-4A84-9106-40C2E608824A}"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809A68-DA12-45AD-A50F-E83879410C30}" type="datetimeFigureOut">
              <a:rPr lang="en-US" smtClean="0"/>
              <a:t>10/13/2017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5C0FBD5-CBA4-4A84-9106-40C2E608824A}"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809A68-DA12-45AD-A50F-E83879410C30}" type="datetimeFigureOut">
              <a:rPr lang="en-US" smtClean="0"/>
              <a:t>10/13/2017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5C0FBD5-CBA4-4A84-9106-40C2E608824A}"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809A68-DA12-45AD-A50F-E83879410C30}" type="datetimeFigureOut">
              <a:rPr lang="en-US" smtClean="0"/>
              <a:t>10/13/2017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5C0FBD5-CBA4-4A84-9106-40C2E608824A}"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7809A68-DA12-45AD-A50F-E83879410C30}" type="datetimeFigureOut">
              <a:rPr lang="en-US" smtClean="0"/>
              <a:t>10/13/2017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5C0FBD5-CBA4-4A84-9106-40C2E608824A}"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7809A68-DA12-45AD-A50F-E83879410C30}" type="datetimeFigureOut">
              <a:rPr lang="en-US" smtClean="0"/>
              <a:t>10/13/2017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5C0FBD5-CBA4-4A84-9106-40C2E608824A}"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809A68-DA12-45AD-A50F-E83879410C30}" type="datetimeFigureOut">
              <a:rPr lang="en-US" smtClean="0"/>
              <a:t>10/13/2017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5C0FBD5-CBA4-4A84-9106-40C2E608824A}"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809A68-DA12-45AD-A50F-E83879410C30}" type="datetimeFigureOut">
              <a:rPr lang="en-US" smtClean="0"/>
              <a:t>10/13/2017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5C0FBD5-CBA4-4A84-9106-40C2E608824A}"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809A68-DA12-45AD-A50F-E83879410C30}" type="datetimeFigureOut">
              <a:rPr lang="en-US" smtClean="0"/>
              <a:t>10/13/2017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5C0FBD5-CBA4-4A84-9106-40C2E608824A}"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809A68-DA12-45AD-A50F-E83879410C30}" type="datetimeFigureOut">
              <a:rPr lang="en-US" smtClean="0"/>
              <a:t>10/13/2017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5C0FBD5-CBA4-4A84-9106-40C2E608824A}"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809A68-DA12-45AD-A50F-E83879410C30}" type="datetimeFigureOut">
              <a:rPr lang="en-US" smtClean="0"/>
              <a:t>10/13/2017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C0FBD5-CBA4-4A84-9106-40C2E608824A}"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3.w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wmf"/><Relationship Id="rId2" Type="http://schemas.openxmlformats.org/officeDocument/2006/relationships/slideLayout" Target="../slideLayouts/slideLayout1.xml"/><Relationship Id="rId16" Type="http://schemas.openxmlformats.org/officeDocument/2006/relationships/image" Target="../media/image7.wmf"/><Relationship Id="rId1" Type="http://schemas.openxmlformats.org/officeDocument/2006/relationships/vmlDrawing" Target="../drawings/vmlDrawing1.vml"/><Relationship Id="rId6" Type="http://schemas.openxmlformats.org/officeDocument/2006/relationships/image" Target="../media/image2.w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 Id="rId14" Type="http://schemas.openxmlformats.org/officeDocument/2006/relationships/image" Target="../media/image6.wmf"/></Relationships>
</file>

<file path=ppt/slides/_rels/slide4.xml.rels><?xml version="1.0" encoding="UTF-8" standalone="yes"?>
<Relationships xmlns="http://schemas.openxmlformats.org/package/2006/relationships"><Relationship Id="rId8" Type="http://schemas.openxmlformats.org/officeDocument/2006/relationships/image" Target="../media/image10.wmf"/><Relationship Id="rId13" Type="http://schemas.openxmlformats.org/officeDocument/2006/relationships/oleObject" Target="../embeddings/oleObject13.bin"/><Relationship Id="rId18" Type="http://schemas.openxmlformats.org/officeDocument/2006/relationships/image" Target="../media/image15.wmf"/><Relationship Id="rId3" Type="http://schemas.openxmlformats.org/officeDocument/2006/relationships/oleObject" Target="../embeddings/oleObject8.bin"/><Relationship Id="rId7" Type="http://schemas.openxmlformats.org/officeDocument/2006/relationships/oleObject" Target="../embeddings/oleObject10.bin"/><Relationship Id="rId12" Type="http://schemas.openxmlformats.org/officeDocument/2006/relationships/image" Target="../media/image12.wmf"/><Relationship Id="rId17" Type="http://schemas.openxmlformats.org/officeDocument/2006/relationships/oleObject" Target="../embeddings/oleObject15.bin"/><Relationship Id="rId2" Type="http://schemas.openxmlformats.org/officeDocument/2006/relationships/slideLayout" Target="../slideLayouts/slideLayout1.xml"/><Relationship Id="rId16" Type="http://schemas.openxmlformats.org/officeDocument/2006/relationships/image" Target="../media/image14.wmf"/><Relationship Id="rId20" Type="http://schemas.openxmlformats.org/officeDocument/2006/relationships/image" Target="../media/image16.wmf"/><Relationship Id="rId1" Type="http://schemas.openxmlformats.org/officeDocument/2006/relationships/vmlDrawing" Target="../drawings/vmlDrawing2.vml"/><Relationship Id="rId6" Type="http://schemas.openxmlformats.org/officeDocument/2006/relationships/image" Target="../media/image9.wmf"/><Relationship Id="rId11" Type="http://schemas.openxmlformats.org/officeDocument/2006/relationships/oleObject" Target="../embeddings/oleObject12.bin"/><Relationship Id="rId5" Type="http://schemas.openxmlformats.org/officeDocument/2006/relationships/oleObject" Target="../embeddings/oleObject9.bin"/><Relationship Id="rId15" Type="http://schemas.openxmlformats.org/officeDocument/2006/relationships/oleObject" Target="../embeddings/oleObject14.bin"/><Relationship Id="rId10" Type="http://schemas.openxmlformats.org/officeDocument/2006/relationships/image" Target="../media/image11.wmf"/><Relationship Id="rId19" Type="http://schemas.openxmlformats.org/officeDocument/2006/relationships/oleObject" Target="../embeddings/oleObject16.bin"/><Relationship Id="rId4" Type="http://schemas.openxmlformats.org/officeDocument/2006/relationships/image" Target="../media/image8.wmf"/><Relationship Id="rId9" Type="http://schemas.openxmlformats.org/officeDocument/2006/relationships/oleObject" Target="../embeddings/oleObject11.bin"/><Relationship Id="rId14" Type="http://schemas.openxmlformats.org/officeDocument/2006/relationships/image" Target="../media/image13.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8" name="Rectangle 120"/>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2167" name="AutoShape 119"/>
          <p:cNvSpPr>
            <a:spLocks noChangeAspect="1" noChangeArrowheads="1"/>
          </p:cNvSpPr>
          <p:nvPr/>
        </p:nvSpPr>
        <p:spPr bwMode="auto">
          <a:xfrm>
            <a:off x="427344" y="710680"/>
            <a:ext cx="8229600" cy="5832764"/>
          </a:xfrm>
          <a:prstGeom prst="rect">
            <a:avLst/>
          </a:prstGeom>
          <a:noFill/>
          <a:ln w="25400">
            <a:miter lim="800000"/>
            <a:headEnd/>
            <a:tailEnd/>
          </a:ln>
        </p:spPr>
        <p:txBody>
          <a:bodyPr vert="horz" wrap="square" lIns="91440" tIns="45720" rIns="91440" bIns="45720" numCol="1" anchor="t" anchorCtr="0" compatLnSpc="1">
            <a:prstTxWarp prst="textNoShape">
              <a:avLst/>
            </a:prstTxWarp>
          </a:bodyPr>
          <a:lstStyle/>
          <a:p>
            <a:endParaRPr lang="en-US" sz="1200" dirty="0"/>
          </a:p>
        </p:txBody>
      </p:sp>
      <p:sp>
        <p:nvSpPr>
          <p:cNvPr id="213" name="Freeform 213"/>
          <p:cNvSpPr>
            <a:spLocks/>
          </p:cNvSpPr>
          <p:nvPr/>
        </p:nvSpPr>
        <p:spPr bwMode="auto">
          <a:xfrm>
            <a:off x="2046435" y="2156399"/>
            <a:ext cx="573559" cy="0"/>
          </a:xfrm>
          <a:custGeom>
            <a:avLst/>
            <a:gdLst>
              <a:gd name="T0" fmla="*/ 0 w 974784"/>
              <a:gd name="T1" fmla="*/ 1 h 17253"/>
              <a:gd name="T2" fmla="*/ 396000 w 974784"/>
              <a:gd name="T3" fmla="*/ 0 h 17253"/>
              <a:gd name="T4" fmla="*/ 0 60000 65536"/>
              <a:gd name="T5" fmla="*/ 0 60000 65536"/>
            </a:gdLst>
            <a:ahLst/>
            <a:cxnLst>
              <a:cxn ang="T4">
                <a:pos x="T0" y="T1"/>
              </a:cxn>
              <a:cxn ang="T5">
                <a:pos x="T2" y="T3"/>
              </a:cxn>
            </a:cxnLst>
            <a:rect l="0" t="0" r="r" b="b"/>
            <a:pathLst>
              <a:path w="974784" h="17253">
                <a:moveTo>
                  <a:pt x="0" y="17253"/>
                </a:moveTo>
                <a:lnTo>
                  <a:pt x="974784" y="0"/>
                </a:lnTo>
              </a:path>
            </a:pathLst>
          </a:custGeom>
          <a:noFill/>
          <a:ln w="22225">
            <a:solidFill>
              <a:srgbClr val="FF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50" name="Freeform 150"/>
          <p:cNvSpPr>
            <a:spLocks/>
          </p:cNvSpPr>
          <p:nvPr/>
        </p:nvSpPr>
        <p:spPr bwMode="auto">
          <a:xfrm flipH="1">
            <a:off x="5901154" y="3295094"/>
            <a:ext cx="509114" cy="1192503"/>
          </a:xfrm>
          <a:custGeom>
            <a:avLst/>
            <a:gdLst>
              <a:gd name="T0" fmla="*/ 351359 w 1854956"/>
              <a:gd name="T1" fmla="*/ 0 h 680950"/>
              <a:gd name="T2" fmla="*/ 351359 w 1854956"/>
              <a:gd name="T3" fmla="*/ 757654 h 680950"/>
              <a:gd name="T4" fmla="*/ 240333 w 1854956"/>
              <a:gd name="T5" fmla="*/ 757986 h 680950"/>
              <a:gd name="T6" fmla="*/ 0 w 1854956"/>
              <a:gd name="T7" fmla="*/ 633902 h 680950"/>
              <a:gd name="T8" fmla="*/ 0 60000 65536"/>
              <a:gd name="T9" fmla="*/ 0 60000 65536"/>
              <a:gd name="T10" fmla="*/ 0 60000 65536"/>
              <a:gd name="T11" fmla="*/ 0 60000 65536"/>
              <a:gd name="T12" fmla="*/ 0 w 1854956"/>
              <a:gd name="T13" fmla="*/ 0 h 680950"/>
              <a:gd name="T14" fmla="*/ 1854956 w 1854956"/>
              <a:gd name="T15" fmla="*/ 680950 h 680950"/>
            </a:gdLst>
            <a:ahLst/>
            <a:cxnLst>
              <a:cxn ang="T8">
                <a:pos x="T0" y="T1"/>
              </a:cxn>
              <a:cxn ang="T9">
                <a:pos x="T2" y="T3"/>
              </a:cxn>
              <a:cxn ang="T10">
                <a:pos x="T4" y="T5"/>
              </a:cxn>
              <a:cxn ang="T11">
                <a:pos x="T6" y="T7"/>
              </a:cxn>
            </a:cxnLst>
            <a:rect l="T12" t="T13" r="T14" b="T15"/>
            <a:pathLst>
              <a:path w="1854956" h="680950">
                <a:moveTo>
                  <a:pt x="1854956" y="0"/>
                </a:moveTo>
                <a:lnTo>
                  <a:pt x="1854956" y="680652"/>
                </a:lnTo>
                <a:lnTo>
                  <a:pt x="1268808" y="680950"/>
                </a:lnTo>
                <a:lnTo>
                  <a:pt x="0" y="569477"/>
                </a:lnTo>
              </a:path>
            </a:pathLst>
          </a:custGeom>
          <a:noFill/>
          <a:ln w="381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endParaRPr>
          </a:p>
        </p:txBody>
      </p:sp>
      <p:sp>
        <p:nvSpPr>
          <p:cNvPr id="144" name="Freeform 144"/>
          <p:cNvSpPr>
            <a:spLocks/>
          </p:cNvSpPr>
          <p:nvPr/>
        </p:nvSpPr>
        <p:spPr bwMode="auto">
          <a:xfrm>
            <a:off x="4987879" y="3121457"/>
            <a:ext cx="939053" cy="0"/>
          </a:xfrm>
          <a:custGeom>
            <a:avLst/>
            <a:gdLst>
              <a:gd name="T0" fmla="*/ 0 w 974784"/>
              <a:gd name="T1" fmla="*/ 1 h 17253"/>
              <a:gd name="T2" fmla="*/ 648000 w 974784"/>
              <a:gd name="T3" fmla="*/ 0 h 17253"/>
              <a:gd name="T4" fmla="*/ 0 60000 65536"/>
              <a:gd name="T5" fmla="*/ 0 60000 65536"/>
            </a:gdLst>
            <a:ahLst/>
            <a:cxnLst>
              <a:cxn ang="T4">
                <a:pos x="T0" y="T1"/>
              </a:cxn>
              <a:cxn ang="T5">
                <a:pos x="T2" y="T3"/>
              </a:cxn>
            </a:cxnLst>
            <a:rect l="0" t="0" r="r" b="b"/>
            <a:pathLst>
              <a:path w="974784" h="17253">
                <a:moveTo>
                  <a:pt x="0" y="17253"/>
                </a:moveTo>
                <a:lnTo>
                  <a:pt x="974784" y="0"/>
                </a:lnTo>
              </a:path>
            </a:pathLst>
          </a:cu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24" name="Rectangle 124"/>
          <p:cNvSpPr>
            <a:spLocks noChangeArrowheads="1"/>
          </p:cNvSpPr>
          <p:nvPr/>
        </p:nvSpPr>
        <p:spPr bwMode="auto">
          <a:xfrm>
            <a:off x="3488157" y="3580256"/>
            <a:ext cx="357208" cy="151661"/>
          </a:xfrm>
          <a:prstGeom prst="rect">
            <a:avLst/>
          </a:prstGeom>
          <a:solidFill>
            <a:srgbClr val="CFCDCD"/>
          </a:solidFill>
          <a:ln w="12700">
            <a:solidFill>
              <a:srgbClr val="AEAAAA"/>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23" name="Rectangle 123"/>
          <p:cNvSpPr>
            <a:spLocks noChangeArrowheads="1"/>
          </p:cNvSpPr>
          <p:nvPr/>
        </p:nvSpPr>
        <p:spPr bwMode="auto">
          <a:xfrm>
            <a:off x="3495522" y="3048011"/>
            <a:ext cx="358129" cy="151661"/>
          </a:xfrm>
          <a:prstGeom prst="rect">
            <a:avLst/>
          </a:prstGeom>
          <a:solidFill>
            <a:srgbClr val="CFCDCD"/>
          </a:solidFill>
          <a:ln w="12700">
            <a:solidFill>
              <a:srgbClr val="AEAAAA"/>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04" name="Straight Connector 104"/>
          <p:cNvSpPr>
            <a:spLocks noChangeShapeType="1"/>
          </p:cNvSpPr>
          <p:nvPr/>
        </p:nvSpPr>
        <p:spPr bwMode="auto">
          <a:xfrm>
            <a:off x="729410" y="3211107"/>
            <a:ext cx="417050" cy="434953"/>
          </a:xfrm>
          <a:prstGeom prst="line">
            <a:avLst/>
          </a:prstGeom>
          <a:noFill/>
          <a:ln w="57150">
            <a:solidFill>
              <a:srgbClr val="44546A"/>
            </a:solidFill>
            <a:miter lim="800000"/>
            <a:headEnd/>
            <a:tailEnd/>
          </a:ln>
        </p:spPr>
        <p:txBody>
          <a:bodyPr vert="horz" wrap="square" lIns="91440" tIns="45720" rIns="91440" bIns="45720" numCol="1" anchor="t" anchorCtr="0" compatLnSpc="1">
            <a:prstTxWarp prst="textNoShape">
              <a:avLst/>
            </a:prstTxWarp>
          </a:bodyPr>
          <a:lstStyle/>
          <a:p>
            <a:endParaRPr lang="en-US" sz="1200" dirty="0"/>
          </a:p>
        </p:txBody>
      </p:sp>
      <p:sp>
        <p:nvSpPr>
          <p:cNvPr id="103" name="Text Box 103"/>
          <p:cNvSpPr txBox="1">
            <a:spLocks noChangeArrowheads="1"/>
          </p:cNvSpPr>
          <p:nvPr/>
        </p:nvSpPr>
        <p:spPr bwMode="auto">
          <a:xfrm>
            <a:off x="462934" y="1699507"/>
            <a:ext cx="1571532" cy="953845"/>
          </a:xfrm>
          <a:prstGeom prst="rect">
            <a:avLst/>
          </a:prstGeom>
          <a:solidFill>
            <a:srgbClr val="FFC000">
              <a:alpha val="50195"/>
            </a:srgbClr>
          </a:solidFill>
          <a:ln w="6350">
            <a:solidFill>
              <a:srgbClr val="000000"/>
            </a:solidFill>
            <a:miter lim="800000"/>
            <a:headEnd/>
            <a:tailEnd/>
          </a:ln>
        </p:spPr>
        <p:txBody>
          <a:bodyPr vert="horz" wrap="square" lIns="18000" tIns="10800" rIns="18000" bIns="1080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70C0"/>
                </a:solidFill>
                <a:effectLst/>
                <a:ea typeface="Times New Roman" pitchFamily="18" charset="0"/>
                <a:cs typeface="Times New Roman" pitchFamily="18" charset="0"/>
              </a:rPr>
              <a:t>Mode locked laser 800nm</a:t>
            </a:r>
            <a:endParaRPr kumimoji="0" lang="en-GB" sz="1600" b="0" i="0" u="none" strike="noStrike" cap="none" normalizeH="0" baseline="0" dirty="0" smtClean="0">
              <a:ln>
                <a:noFill/>
              </a:ln>
              <a:solidFill>
                <a:schemeClr val="tx1"/>
              </a:solidFill>
              <a:effectLst/>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70C0"/>
                </a:solidFill>
                <a:effectLst/>
                <a:ea typeface="Times New Roman" pitchFamily="18" charset="0"/>
                <a:cs typeface="Times New Roman" pitchFamily="18" charset="0"/>
              </a:rPr>
              <a:t>Rep 83.3 MHz </a:t>
            </a:r>
            <a:endParaRPr kumimoji="0" lang="en-GB" sz="1600" b="0" i="0" u="none" strike="noStrike" cap="none" normalizeH="0" baseline="0" dirty="0" smtClean="0">
              <a:ln>
                <a:noFill/>
              </a:ln>
              <a:solidFill>
                <a:schemeClr val="tx1"/>
              </a:solidFill>
              <a:effectLst/>
            </a:endParaRPr>
          </a:p>
        </p:txBody>
      </p:sp>
      <p:sp>
        <p:nvSpPr>
          <p:cNvPr id="105" name="Straight Connector 105"/>
          <p:cNvSpPr>
            <a:spLocks noChangeShapeType="1"/>
          </p:cNvSpPr>
          <p:nvPr/>
        </p:nvSpPr>
        <p:spPr bwMode="auto">
          <a:xfrm>
            <a:off x="767666" y="3179641"/>
            <a:ext cx="417971" cy="434953"/>
          </a:xfrm>
          <a:prstGeom prst="line">
            <a:avLst/>
          </a:prstGeom>
          <a:noFill/>
          <a:ln w="57150">
            <a:solidFill>
              <a:srgbClr val="00B0F0"/>
            </a:solidFill>
            <a:miter lim="800000"/>
            <a:headEnd/>
            <a:tailEnd/>
          </a:ln>
        </p:spPr>
        <p:txBody>
          <a:bodyPr vert="horz" wrap="square" lIns="91440" tIns="45720" rIns="91440" bIns="45720" numCol="1" anchor="t" anchorCtr="0" compatLnSpc="1">
            <a:prstTxWarp prst="textNoShape">
              <a:avLst/>
            </a:prstTxWarp>
          </a:bodyPr>
          <a:lstStyle/>
          <a:p>
            <a:endParaRPr lang="en-US" sz="1200" dirty="0"/>
          </a:p>
        </p:txBody>
      </p:sp>
      <p:sp>
        <p:nvSpPr>
          <p:cNvPr id="111" name="Text Box 111"/>
          <p:cNvSpPr txBox="1">
            <a:spLocks noChangeArrowheads="1"/>
          </p:cNvSpPr>
          <p:nvPr/>
        </p:nvSpPr>
        <p:spPr bwMode="auto">
          <a:xfrm>
            <a:off x="1646066" y="5268946"/>
            <a:ext cx="695083" cy="797415"/>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Times New Roman" pitchFamily="18" charset="0"/>
                <a:cs typeface="Times New Roman" pitchFamily="18" charset="0"/>
              </a:rPr>
              <a:t>Low noise Si diode</a:t>
            </a:r>
            <a:endParaRPr kumimoji="0" lang="en-GB" sz="1400" b="0" i="0" u="none" strike="noStrike" cap="none" normalizeH="0" baseline="0" dirty="0" smtClean="0">
              <a:ln>
                <a:noFill/>
              </a:ln>
              <a:solidFill>
                <a:schemeClr val="tx1"/>
              </a:solidFill>
              <a:effectLst/>
            </a:endParaRPr>
          </a:p>
        </p:txBody>
      </p:sp>
      <p:sp>
        <p:nvSpPr>
          <p:cNvPr id="116" name="Freeform 116"/>
          <p:cNvSpPr>
            <a:spLocks/>
          </p:cNvSpPr>
          <p:nvPr/>
        </p:nvSpPr>
        <p:spPr bwMode="auto">
          <a:xfrm>
            <a:off x="968365" y="3392349"/>
            <a:ext cx="1764000" cy="0"/>
          </a:xfrm>
          <a:custGeom>
            <a:avLst/>
            <a:gdLst>
              <a:gd name="T0" fmla="*/ 0 w 974784"/>
              <a:gd name="T1" fmla="*/ 1 h 17253"/>
              <a:gd name="T2" fmla="*/ 1296000 w 974784"/>
              <a:gd name="T3" fmla="*/ 0 h 17253"/>
              <a:gd name="T4" fmla="*/ 0 60000 65536"/>
              <a:gd name="T5" fmla="*/ 0 60000 65536"/>
            </a:gdLst>
            <a:ahLst/>
            <a:cxnLst>
              <a:cxn ang="T4">
                <a:pos x="T0" y="T1"/>
              </a:cxn>
              <a:cxn ang="T5">
                <a:pos x="T2" y="T3"/>
              </a:cxn>
            </a:cxnLst>
            <a:rect l="0" t="0" r="r" b="b"/>
            <a:pathLst>
              <a:path w="974784" h="17253">
                <a:moveTo>
                  <a:pt x="0" y="17253"/>
                </a:moveTo>
                <a:lnTo>
                  <a:pt x="974784" y="0"/>
                </a:lnTo>
              </a:path>
            </a:pathLst>
          </a:cu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17" name="Oval 117"/>
          <p:cNvSpPr>
            <a:spLocks noChangeArrowheads="1"/>
          </p:cNvSpPr>
          <p:nvPr/>
        </p:nvSpPr>
        <p:spPr bwMode="auto">
          <a:xfrm flipH="1">
            <a:off x="2724026" y="3241641"/>
            <a:ext cx="66286" cy="278523"/>
          </a:xfrm>
          <a:prstGeom prst="ellipse">
            <a:avLst/>
          </a:prstGeom>
          <a:solidFill>
            <a:srgbClr val="00B0F0"/>
          </a:solidFill>
          <a:ln w="3175">
            <a:solidFill>
              <a:srgbClr val="0000FF"/>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18" name="Rounded Rectangle 118"/>
          <p:cNvSpPr>
            <a:spLocks noChangeArrowheads="1"/>
          </p:cNvSpPr>
          <p:nvPr/>
        </p:nvSpPr>
        <p:spPr bwMode="auto">
          <a:xfrm>
            <a:off x="2958789" y="2904934"/>
            <a:ext cx="1773152" cy="977691"/>
          </a:xfrm>
          <a:prstGeom prst="roundRect">
            <a:avLst>
              <a:gd name="adj" fmla="val 16667"/>
            </a:avLst>
          </a:prstGeom>
          <a:noFill/>
          <a:ln w="22225">
            <a:solidFill>
              <a:srgbClr val="0070C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19" name="Oval 119"/>
          <p:cNvSpPr>
            <a:spLocks noChangeArrowheads="1"/>
          </p:cNvSpPr>
          <p:nvPr/>
        </p:nvSpPr>
        <p:spPr bwMode="auto">
          <a:xfrm flipH="1">
            <a:off x="4912387" y="2973611"/>
            <a:ext cx="65365" cy="277569"/>
          </a:xfrm>
          <a:prstGeom prst="ellipse">
            <a:avLst/>
          </a:prstGeom>
          <a:solidFill>
            <a:srgbClr val="00B0F0"/>
          </a:solidFill>
          <a:ln w="3175">
            <a:solidFill>
              <a:srgbClr val="0000FF"/>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20" name="Freeform 120"/>
          <p:cNvSpPr>
            <a:spLocks/>
          </p:cNvSpPr>
          <p:nvPr/>
        </p:nvSpPr>
        <p:spPr bwMode="auto">
          <a:xfrm>
            <a:off x="2787550" y="3115734"/>
            <a:ext cx="2122996" cy="269938"/>
          </a:xfrm>
          <a:custGeom>
            <a:avLst/>
            <a:gdLst>
              <a:gd name="T0" fmla="*/ 0 w 1464161"/>
              <a:gd name="T1" fmla="*/ 179514 h 179514"/>
              <a:gd name="T2" fmla="*/ 330981 w 1464161"/>
              <a:gd name="T3" fmla="*/ 179513 h 179514"/>
              <a:gd name="T4" fmla="*/ 437566 w 1464161"/>
              <a:gd name="T5" fmla="*/ 5610 h 179514"/>
              <a:gd name="T6" fmla="*/ 774155 w 1464161"/>
              <a:gd name="T7" fmla="*/ 5610 h 179514"/>
              <a:gd name="T8" fmla="*/ 875132 w 1464161"/>
              <a:gd name="T9" fmla="*/ 179514 h 179514"/>
              <a:gd name="T10" fmla="*/ 1049036 w 1464161"/>
              <a:gd name="T11" fmla="*/ 179514 h 179514"/>
              <a:gd name="T12" fmla="*/ 1144403 w 1464161"/>
              <a:gd name="T13" fmla="*/ 0 h 179514"/>
              <a:gd name="T14" fmla="*/ 1464161 w 1464161"/>
              <a:gd name="T15" fmla="*/ 0 h 17951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64161" h="179514">
                <a:moveTo>
                  <a:pt x="0" y="179514"/>
                </a:moveTo>
                <a:lnTo>
                  <a:pt x="330981" y="179513"/>
                </a:lnTo>
                <a:lnTo>
                  <a:pt x="437566" y="5610"/>
                </a:lnTo>
                <a:lnTo>
                  <a:pt x="774155" y="5610"/>
                </a:lnTo>
                <a:lnTo>
                  <a:pt x="875132" y="179514"/>
                </a:lnTo>
                <a:lnTo>
                  <a:pt x="1049036" y="179514"/>
                </a:lnTo>
                <a:lnTo>
                  <a:pt x="1144403" y="0"/>
                </a:lnTo>
                <a:lnTo>
                  <a:pt x="1464161" y="0"/>
                </a:lnTo>
              </a:path>
            </a:pathLst>
          </a:custGeom>
          <a:noFill/>
          <a:ln w="38100">
            <a:solidFill>
              <a:srgbClr val="00B0F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21" name="Freeform 121"/>
          <p:cNvSpPr>
            <a:spLocks/>
          </p:cNvSpPr>
          <p:nvPr/>
        </p:nvSpPr>
        <p:spPr bwMode="auto">
          <a:xfrm flipV="1">
            <a:off x="2788471" y="3394257"/>
            <a:ext cx="1780518" cy="268984"/>
          </a:xfrm>
          <a:custGeom>
            <a:avLst/>
            <a:gdLst>
              <a:gd name="T0" fmla="*/ 0 w 1228471"/>
              <a:gd name="T1" fmla="*/ 179070 h 179514"/>
              <a:gd name="T2" fmla="*/ 330897 w 1228471"/>
              <a:gd name="T3" fmla="*/ 179069 h 179514"/>
              <a:gd name="T4" fmla="*/ 437455 w 1228471"/>
              <a:gd name="T5" fmla="*/ 5596 h 179514"/>
              <a:gd name="T6" fmla="*/ 773959 w 1228471"/>
              <a:gd name="T7" fmla="*/ 5596 h 179514"/>
              <a:gd name="T8" fmla="*/ 874910 w 1228471"/>
              <a:gd name="T9" fmla="*/ 179070 h 179514"/>
              <a:gd name="T10" fmla="*/ 1048770 w 1228471"/>
              <a:gd name="T11" fmla="*/ 179070 h 179514"/>
              <a:gd name="T12" fmla="*/ 1144113 w 1228471"/>
              <a:gd name="T13" fmla="*/ 0 h 179514"/>
              <a:gd name="T14" fmla="*/ 1228160 w 1228471"/>
              <a:gd name="T15" fmla="*/ 0 h 17951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8471" h="179514">
                <a:moveTo>
                  <a:pt x="0" y="179514"/>
                </a:moveTo>
                <a:lnTo>
                  <a:pt x="330981" y="179513"/>
                </a:lnTo>
                <a:lnTo>
                  <a:pt x="437566" y="5610"/>
                </a:lnTo>
                <a:lnTo>
                  <a:pt x="774155" y="5610"/>
                </a:lnTo>
                <a:lnTo>
                  <a:pt x="875132" y="179514"/>
                </a:lnTo>
                <a:lnTo>
                  <a:pt x="1049036" y="179514"/>
                </a:lnTo>
                <a:lnTo>
                  <a:pt x="1144403" y="0"/>
                </a:lnTo>
                <a:lnTo>
                  <a:pt x="1228471" y="0"/>
                </a:lnTo>
              </a:path>
            </a:pathLst>
          </a:custGeom>
          <a:noFill/>
          <a:ln w="38100">
            <a:solidFill>
              <a:srgbClr val="00B0F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22" name="Freeform 122"/>
          <p:cNvSpPr>
            <a:spLocks/>
          </p:cNvSpPr>
          <p:nvPr/>
        </p:nvSpPr>
        <p:spPr bwMode="auto">
          <a:xfrm>
            <a:off x="4585560" y="3579303"/>
            <a:ext cx="0" cy="162154"/>
          </a:xfrm>
          <a:custGeom>
            <a:avLst/>
            <a:gdLst>
              <a:gd name="T0" fmla="*/ 0 h 140245"/>
              <a:gd name="T1" fmla="*/ 108000 h 140245"/>
              <a:gd name="T2" fmla="*/ 0 60000 65536"/>
              <a:gd name="T3" fmla="*/ 0 60000 65536"/>
            </a:gdLst>
            <a:ahLst/>
            <a:cxnLst>
              <a:cxn ang="T2">
                <a:pos x="0" y="T0"/>
              </a:cxn>
              <a:cxn ang="T3">
                <a:pos x="0" y="T1"/>
              </a:cxn>
            </a:cxnLst>
            <a:rect l="0" t="0" r="r" b="b"/>
            <a:pathLst>
              <a:path h="140245">
                <a:moveTo>
                  <a:pt x="0" y="0"/>
                </a:moveTo>
                <a:lnTo>
                  <a:pt x="0" y="140245"/>
                </a:lnTo>
              </a:path>
            </a:pathLst>
          </a:custGeom>
          <a:noFill/>
          <a:ln w="381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25" name="Text Box 111"/>
          <p:cNvSpPr txBox="1">
            <a:spLocks noChangeArrowheads="1"/>
          </p:cNvSpPr>
          <p:nvPr/>
        </p:nvSpPr>
        <p:spPr bwMode="auto">
          <a:xfrm>
            <a:off x="1280462" y="3712478"/>
            <a:ext cx="2204012" cy="959568"/>
          </a:xfrm>
          <a:prstGeom prst="rect">
            <a:avLst/>
          </a:prstGeom>
          <a:noFill/>
          <a:ln w="6350">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Optical fibre</a:t>
            </a:r>
            <a:br>
              <a:rPr kumimoji="0" lang="en-GB" sz="1400" b="0" i="0" u="none" strike="noStrike" cap="none" normalizeH="0" baseline="0" dirty="0" smtClean="0">
                <a:ln>
                  <a:noFill/>
                </a:ln>
                <a:solidFill>
                  <a:schemeClr val="tx1"/>
                </a:solidFill>
                <a:effectLst/>
                <a:ea typeface="Calibri" pitchFamily="34" charset="0"/>
              </a:rPr>
            </a:br>
            <a:r>
              <a:rPr kumimoji="0" lang="en-GB" sz="1400" b="0" i="0" u="none" strike="noStrike" cap="none" normalizeH="0" baseline="0" dirty="0" smtClean="0">
                <a:ln>
                  <a:noFill/>
                </a:ln>
                <a:solidFill>
                  <a:schemeClr val="tx1"/>
                </a:solidFill>
                <a:effectLst/>
                <a:ea typeface="Calibri" pitchFamily="34" charset="0"/>
              </a:rPr>
              <a:t> intensity modulator (Mach Zehnder type)</a:t>
            </a:r>
            <a:endParaRPr kumimoji="0" lang="en-GB" sz="1400" b="0" i="0" u="none" strike="noStrike" cap="none" normalizeH="0" baseline="0" dirty="0" smtClean="0">
              <a:ln>
                <a:noFill/>
              </a:ln>
              <a:solidFill>
                <a:schemeClr val="tx1"/>
              </a:solidFill>
              <a:effectLst/>
            </a:endParaRPr>
          </a:p>
        </p:txBody>
      </p:sp>
      <p:sp>
        <p:nvSpPr>
          <p:cNvPr id="126" name="Text Box 103"/>
          <p:cNvSpPr txBox="1">
            <a:spLocks noChangeArrowheads="1"/>
          </p:cNvSpPr>
          <p:nvPr/>
        </p:nvSpPr>
        <p:spPr bwMode="auto">
          <a:xfrm>
            <a:off x="4023969" y="1065200"/>
            <a:ext cx="1773152" cy="429230"/>
          </a:xfrm>
          <a:prstGeom prst="rect">
            <a:avLst/>
          </a:prstGeom>
          <a:solidFill>
            <a:srgbClr val="FFC000">
              <a:alpha val="50195"/>
            </a:srgbClr>
          </a:solidFill>
          <a:ln w="6350">
            <a:solidFill>
              <a:srgbClr val="000000"/>
            </a:solidFill>
            <a:miter lim="800000"/>
            <a:headEnd/>
            <a:tailEnd/>
          </a:ln>
        </p:spPr>
        <p:txBody>
          <a:bodyPr vert="horz" wrap="square" lIns="18000" tIns="10800" rIns="18000" bIns="1080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70C0"/>
                </a:solidFill>
                <a:effectLst/>
                <a:ea typeface="Calibri" pitchFamily="34" charset="0"/>
              </a:rPr>
              <a:t>3 GHz DRO </a:t>
            </a:r>
            <a:endParaRPr kumimoji="0" lang="en-GB" sz="1600" b="0" i="0" u="none" strike="noStrike" cap="none" normalizeH="0" baseline="0" dirty="0" smtClean="0">
              <a:ln>
                <a:noFill/>
              </a:ln>
              <a:solidFill>
                <a:schemeClr val="tx1"/>
              </a:solidFill>
              <a:effectLst/>
            </a:endParaRPr>
          </a:p>
        </p:txBody>
      </p:sp>
      <p:sp>
        <p:nvSpPr>
          <p:cNvPr id="130" name="Freeform 130"/>
          <p:cNvSpPr>
            <a:spLocks/>
          </p:cNvSpPr>
          <p:nvPr/>
        </p:nvSpPr>
        <p:spPr bwMode="auto">
          <a:xfrm>
            <a:off x="3662158" y="1276001"/>
            <a:ext cx="360891" cy="1620350"/>
          </a:xfrm>
          <a:custGeom>
            <a:avLst/>
            <a:gdLst>
              <a:gd name="T0" fmla="*/ 249331 w 835863"/>
              <a:gd name="T1" fmla="*/ 0 h 841472"/>
              <a:gd name="T2" fmla="*/ 0 w 835863"/>
              <a:gd name="T3" fmla="*/ 0 h 841472"/>
              <a:gd name="T4" fmla="*/ 0 w 835863"/>
              <a:gd name="T5" fmla="*/ 1326621 h 841472"/>
              <a:gd name="T6" fmla="*/ 0 60000 65536"/>
              <a:gd name="T7" fmla="*/ 0 60000 65536"/>
              <a:gd name="T8" fmla="*/ 0 60000 65536"/>
            </a:gdLst>
            <a:ahLst/>
            <a:cxnLst>
              <a:cxn ang="T6">
                <a:pos x="T0" y="T1"/>
              </a:cxn>
              <a:cxn ang="T7">
                <a:pos x="T2" y="T3"/>
              </a:cxn>
              <a:cxn ang="T8">
                <a:pos x="T4" y="T5"/>
              </a:cxn>
            </a:cxnLst>
            <a:rect l="0" t="0" r="r" b="b"/>
            <a:pathLst>
              <a:path w="835863" h="841472">
                <a:moveTo>
                  <a:pt x="835863" y="0"/>
                </a:moveTo>
                <a:lnTo>
                  <a:pt x="0" y="0"/>
                </a:lnTo>
                <a:lnTo>
                  <a:pt x="0" y="841472"/>
                </a:lnTo>
              </a:path>
            </a:pathLst>
          </a:custGeom>
          <a:noFill/>
          <a:ln w="381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27" name="Isosceles Triangle 127"/>
          <p:cNvSpPr>
            <a:spLocks noChangeArrowheads="1"/>
          </p:cNvSpPr>
          <p:nvPr/>
        </p:nvSpPr>
        <p:spPr bwMode="auto">
          <a:xfrm flipV="1">
            <a:off x="3478950" y="2024396"/>
            <a:ext cx="365494" cy="269938"/>
          </a:xfrm>
          <a:prstGeom prst="triangle">
            <a:avLst>
              <a:gd name="adj" fmla="val 50000"/>
            </a:avLst>
          </a:prstGeom>
          <a:solidFill>
            <a:srgbClr val="FFFFFF"/>
          </a:solidFill>
          <a:ln w="12700">
            <a:solidFill>
              <a:srgbClr val="40404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31" name="Freeform 131"/>
          <p:cNvSpPr>
            <a:spLocks/>
          </p:cNvSpPr>
          <p:nvPr/>
        </p:nvSpPr>
        <p:spPr bwMode="auto">
          <a:xfrm flipV="1">
            <a:off x="1405669" y="5644612"/>
            <a:ext cx="1687533" cy="577076"/>
          </a:xfrm>
          <a:custGeom>
            <a:avLst/>
            <a:gdLst>
              <a:gd name="T0" fmla="*/ 1164473 w 835863"/>
              <a:gd name="T1" fmla="*/ 0 h 841472"/>
              <a:gd name="T2" fmla="*/ 0 w 835863"/>
              <a:gd name="T3" fmla="*/ 0 h 841472"/>
              <a:gd name="T4" fmla="*/ 0 w 835863"/>
              <a:gd name="T5" fmla="*/ 384021 h 841472"/>
              <a:gd name="T6" fmla="*/ 0 60000 65536"/>
              <a:gd name="T7" fmla="*/ 0 60000 65536"/>
              <a:gd name="T8" fmla="*/ 0 60000 65536"/>
            </a:gdLst>
            <a:ahLst/>
            <a:cxnLst>
              <a:cxn ang="T6">
                <a:pos x="T0" y="T1"/>
              </a:cxn>
              <a:cxn ang="T7">
                <a:pos x="T2" y="T3"/>
              </a:cxn>
              <a:cxn ang="T8">
                <a:pos x="T4" y="T5"/>
              </a:cxn>
            </a:cxnLst>
            <a:rect l="0" t="0" r="r" b="b"/>
            <a:pathLst>
              <a:path w="835863" h="841472">
                <a:moveTo>
                  <a:pt x="835863" y="0"/>
                </a:moveTo>
                <a:lnTo>
                  <a:pt x="0" y="0"/>
                </a:lnTo>
                <a:lnTo>
                  <a:pt x="0" y="841472"/>
                </a:lnTo>
              </a:path>
            </a:pathLst>
          </a:custGeom>
          <a:noFill/>
          <a:ln w="381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32" name="Rectangle 132"/>
          <p:cNvSpPr>
            <a:spLocks noChangeArrowheads="1"/>
          </p:cNvSpPr>
          <p:nvPr/>
        </p:nvSpPr>
        <p:spPr bwMode="auto">
          <a:xfrm>
            <a:off x="3089520" y="5633165"/>
            <a:ext cx="1285213" cy="766892"/>
          </a:xfrm>
          <a:prstGeom prst="rect">
            <a:avLst/>
          </a:prstGeom>
          <a:noFill/>
          <a:ln w="12700">
            <a:solidFill>
              <a:srgbClr val="1F4D78"/>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33" name="Text Box 111"/>
          <p:cNvSpPr txBox="1">
            <a:spLocks noChangeArrowheads="1"/>
          </p:cNvSpPr>
          <p:nvPr/>
        </p:nvSpPr>
        <p:spPr bwMode="auto">
          <a:xfrm>
            <a:off x="2935773" y="6090936"/>
            <a:ext cx="694162" cy="360554"/>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chemeClr val="tx1"/>
                </a:solidFill>
                <a:effectLst/>
                <a:ea typeface="Calibri" pitchFamily="34" charset="0"/>
              </a:rPr>
              <a:t>CLK</a:t>
            </a:r>
            <a:endParaRPr kumimoji="0" lang="en-GB" sz="1200" b="0" i="0" u="none" strike="noStrike" cap="none" normalizeH="0" baseline="0" dirty="0" smtClean="0">
              <a:ln>
                <a:noFill/>
              </a:ln>
              <a:solidFill>
                <a:schemeClr val="tx1"/>
              </a:solidFill>
              <a:effectLst/>
            </a:endParaRPr>
          </a:p>
        </p:txBody>
      </p:sp>
      <p:sp>
        <p:nvSpPr>
          <p:cNvPr id="134" name="Text Box 111"/>
          <p:cNvSpPr txBox="1">
            <a:spLocks noChangeArrowheads="1"/>
          </p:cNvSpPr>
          <p:nvPr/>
        </p:nvSpPr>
        <p:spPr bwMode="auto">
          <a:xfrm>
            <a:off x="3056377" y="5650335"/>
            <a:ext cx="423494" cy="359600"/>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chemeClr val="tx1"/>
                </a:solidFill>
                <a:effectLst/>
                <a:ea typeface="Calibri" pitchFamily="34" charset="0"/>
              </a:rPr>
              <a:t>D</a:t>
            </a:r>
            <a:endParaRPr kumimoji="0" lang="en-GB" sz="1200" b="0" i="0" u="none" strike="noStrike" cap="none" normalizeH="0" baseline="0" dirty="0" smtClean="0">
              <a:ln>
                <a:noFill/>
              </a:ln>
              <a:solidFill>
                <a:schemeClr val="tx1"/>
              </a:solidFill>
              <a:effectLst/>
            </a:endParaRPr>
          </a:p>
        </p:txBody>
      </p:sp>
      <p:sp>
        <p:nvSpPr>
          <p:cNvPr id="135" name="Text Box 111"/>
          <p:cNvSpPr txBox="1">
            <a:spLocks noChangeArrowheads="1"/>
          </p:cNvSpPr>
          <p:nvPr/>
        </p:nvSpPr>
        <p:spPr bwMode="auto">
          <a:xfrm>
            <a:off x="3935588" y="5634119"/>
            <a:ext cx="422574" cy="358646"/>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chemeClr val="tx1"/>
                </a:solidFill>
                <a:effectLst/>
                <a:ea typeface="Calibri" pitchFamily="34" charset="0"/>
              </a:rPr>
              <a:t>Q</a:t>
            </a:r>
            <a:endParaRPr kumimoji="0" lang="en-GB" sz="1200" b="0" i="0" u="none" strike="noStrike" cap="none" normalizeH="0" baseline="0" dirty="0" smtClean="0">
              <a:ln>
                <a:noFill/>
              </a:ln>
              <a:solidFill>
                <a:schemeClr val="tx1"/>
              </a:solidFill>
              <a:effectLst/>
            </a:endParaRPr>
          </a:p>
        </p:txBody>
      </p:sp>
      <p:sp>
        <p:nvSpPr>
          <p:cNvPr id="137" name="Freeform 137"/>
          <p:cNvSpPr>
            <a:spLocks/>
          </p:cNvSpPr>
          <p:nvPr/>
        </p:nvSpPr>
        <p:spPr bwMode="auto">
          <a:xfrm>
            <a:off x="2625517" y="5211566"/>
            <a:ext cx="2018043" cy="616184"/>
          </a:xfrm>
          <a:custGeom>
            <a:avLst/>
            <a:gdLst>
              <a:gd name="T0" fmla="*/ 1210055 w 1251530"/>
              <a:gd name="T1" fmla="*/ 409134 h 326389"/>
              <a:gd name="T2" fmla="*/ 1390942 w 1251530"/>
              <a:gd name="T3" fmla="*/ 409133 h 326389"/>
              <a:gd name="T4" fmla="*/ 1390939 w 1251530"/>
              <a:gd name="T5" fmla="*/ 1 h 326389"/>
              <a:gd name="T6" fmla="*/ 0 w 1251530"/>
              <a:gd name="T7" fmla="*/ 0 h 326389"/>
              <a:gd name="T8" fmla="*/ 1 w 1251530"/>
              <a:gd name="T9" fmla="*/ 410418 h 326389"/>
              <a:gd name="T10" fmla="*/ 315387 w 1251530"/>
              <a:gd name="T11" fmla="*/ 410415 h 3263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51530" h="326389">
                <a:moveTo>
                  <a:pt x="1088304" y="325368"/>
                </a:moveTo>
                <a:lnTo>
                  <a:pt x="1250991" y="325367"/>
                </a:lnTo>
                <a:cubicBezTo>
                  <a:pt x="1252861" y="215041"/>
                  <a:pt x="1249119" y="110327"/>
                  <a:pt x="1250989" y="1"/>
                </a:cubicBezTo>
                <a:lnTo>
                  <a:pt x="0" y="0"/>
                </a:lnTo>
                <a:cubicBezTo>
                  <a:pt x="0" y="100977"/>
                  <a:pt x="1" y="225412"/>
                  <a:pt x="1" y="326389"/>
                </a:cubicBezTo>
                <a:lnTo>
                  <a:pt x="283654" y="326387"/>
                </a:lnTo>
              </a:path>
            </a:pathLst>
          </a:custGeom>
          <a:noFill/>
          <a:ln w="38100">
            <a:solidFill>
              <a:srgbClr val="000000"/>
            </a:solidFill>
            <a:miter lim="800000"/>
            <a:headEnd/>
            <a:tailEnd type="arrow" w="sm" len="sm"/>
          </a:ln>
        </p:spPr>
        <p:txBody>
          <a:bodyPr vert="horz" wrap="square" lIns="91440" tIns="45720" rIns="91440" bIns="45720" numCol="1" anchor="ctr" anchorCtr="0" compatLnSpc="1">
            <a:prstTxWarp prst="textNoShape">
              <a:avLst/>
            </a:prstTxWarp>
          </a:bodyPr>
          <a:lstStyle/>
          <a:p>
            <a:endParaRPr lang="en-US" sz="1200" dirty="0"/>
          </a:p>
        </p:txBody>
      </p:sp>
      <p:sp>
        <p:nvSpPr>
          <p:cNvPr id="136" name="Isosceles Triangle 136"/>
          <p:cNvSpPr>
            <a:spLocks noChangeArrowheads="1"/>
          </p:cNvSpPr>
          <p:nvPr/>
        </p:nvSpPr>
        <p:spPr bwMode="auto">
          <a:xfrm rot="16200000">
            <a:off x="2914014" y="5105676"/>
            <a:ext cx="245138" cy="210827"/>
          </a:xfrm>
          <a:prstGeom prst="triangle">
            <a:avLst>
              <a:gd name="adj" fmla="val 50000"/>
            </a:avLst>
          </a:prstGeom>
          <a:solidFill>
            <a:srgbClr val="FFFFFF"/>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38" name="Oval 138"/>
          <p:cNvSpPr>
            <a:spLocks noChangeArrowheads="1"/>
          </p:cNvSpPr>
          <p:nvPr/>
        </p:nvSpPr>
        <p:spPr bwMode="auto">
          <a:xfrm>
            <a:off x="2837264" y="5161012"/>
            <a:ext cx="93905" cy="97292"/>
          </a:xfrm>
          <a:prstGeom prst="ellipse">
            <a:avLst/>
          </a:prstGeom>
          <a:solidFill>
            <a:srgbClr val="FFFFFF"/>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39" name="Text Box 111"/>
          <p:cNvSpPr txBox="1">
            <a:spLocks noChangeArrowheads="1"/>
          </p:cNvSpPr>
          <p:nvPr/>
        </p:nvSpPr>
        <p:spPr bwMode="auto">
          <a:xfrm>
            <a:off x="3618888" y="6124320"/>
            <a:ext cx="763210" cy="311907"/>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Flip flop</a:t>
            </a:r>
            <a:endParaRPr kumimoji="0" lang="en-GB" sz="1400" b="0" i="0" u="none" strike="noStrike" cap="none" normalizeH="0" baseline="0" dirty="0" smtClean="0">
              <a:ln>
                <a:noFill/>
              </a:ln>
              <a:solidFill>
                <a:schemeClr val="tx1"/>
              </a:solidFill>
              <a:effectLst/>
            </a:endParaRPr>
          </a:p>
        </p:txBody>
      </p:sp>
      <p:sp>
        <p:nvSpPr>
          <p:cNvPr id="140" name="Text Box 111"/>
          <p:cNvSpPr txBox="1">
            <a:spLocks noChangeArrowheads="1"/>
          </p:cNvSpPr>
          <p:nvPr/>
        </p:nvSpPr>
        <p:spPr bwMode="auto">
          <a:xfrm>
            <a:off x="3053323" y="5257268"/>
            <a:ext cx="829497" cy="311907"/>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Inverter</a:t>
            </a:r>
            <a:endParaRPr kumimoji="0" lang="en-GB" sz="1400" b="0" i="0" u="none" strike="noStrike" cap="none" normalizeH="0" baseline="0" dirty="0" smtClean="0">
              <a:ln>
                <a:noFill/>
              </a:ln>
              <a:solidFill>
                <a:schemeClr val="tx1"/>
              </a:solidFill>
              <a:effectLst/>
            </a:endParaRPr>
          </a:p>
        </p:txBody>
      </p:sp>
      <p:sp>
        <p:nvSpPr>
          <p:cNvPr id="142" name="Freeform 142"/>
          <p:cNvSpPr>
            <a:spLocks/>
          </p:cNvSpPr>
          <p:nvPr/>
        </p:nvSpPr>
        <p:spPr bwMode="auto">
          <a:xfrm flipH="1">
            <a:off x="3671980" y="3886070"/>
            <a:ext cx="0" cy="1084908"/>
          </a:xfrm>
          <a:custGeom>
            <a:avLst/>
            <a:gdLst>
              <a:gd name="T0" fmla="*/ 0 w 5610"/>
              <a:gd name="T1" fmla="*/ 0 h 555372"/>
              <a:gd name="T2" fmla="*/ 1 w 5610"/>
              <a:gd name="T3" fmla="*/ 823470 h 555372"/>
              <a:gd name="T4" fmla="*/ 0 60000 65536"/>
              <a:gd name="T5" fmla="*/ 0 60000 65536"/>
            </a:gdLst>
            <a:ahLst/>
            <a:cxnLst>
              <a:cxn ang="T4">
                <a:pos x="T0" y="T1"/>
              </a:cxn>
              <a:cxn ang="T5">
                <a:pos x="T2" y="T3"/>
              </a:cxn>
            </a:cxnLst>
            <a:rect l="0" t="0" r="r" b="b"/>
            <a:pathLst>
              <a:path w="5610" h="555372">
                <a:moveTo>
                  <a:pt x="0" y="0"/>
                </a:moveTo>
                <a:lnTo>
                  <a:pt x="5610" y="555372"/>
                </a:lnTo>
              </a:path>
            </a:pathLst>
          </a:custGeom>
          <a:noFill/>
          <a:ln w="381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46" name="Isosceles Triangle 146"/>
          <p:cNvSpPr>
            <a:spLocks noChangeArrowheads="1"/>
          </p:cNvSpPr>
          <p:nvPr/>
        </p:nvSpPr>
        <p:spPr bwMode="auto">
          <a:xfrm flipH="1" flipV="1">
            <a:off x="5764899" y="3030841"/>
            <a:ext cx="277113" cy="231784"/>
          </a:xfrm>
          <a:prstGeom prst="triangle">
            <a:avLst>
              <a:gd name="adj" fmla="val 50000"/>
            </a:avLst>
          </a:prstGeom>
          <a:solidFill>
            <a:srgbClr val="000000"/>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47" name="Straight Connector 147"/>
          <p:cNvSpPr>
            <a:spLocks noChangeShapeType="1"/>
          </p:cNvSpPr>
          <p:nvPr/>
        </p:nvSpPr>
        <p:spPr bwMode="auto">
          <a:xfrm rot="5400000" flipH="1" flipV="1">
            <a:off x="5897471" y="3121279"/>
            <a:ext cx="0" cy="307494"/>
          </a:xfrm>
          <a:prstGeom prst="line">
            <a:avLst/>
          </a:prstGeom>
          <a:no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200" dirty="0"/>
          </a:p>
        </p:txBody>
      </p:sp>
      <p:sp>
        <p:nvSpPr>
          <p:cNvPr id="148" name="Straight Arrow Connector 148"/>
          <p:cNvSpPr>
            <a:spLocks noChangeShapeType="1"/>
          </p:cNvSpPr>
          <p:nvPr/>
        </p:nvSpPr>
        <p:spPr bwMode="auto">
          <a:xfrm rot="16200000">
            <a:off x="5560440" y="3085155"/>
            <a:ext cx="163108" cy="155588"/>
          </a:xfrm>
          <a:prstGeom prst="straightConnector1">
            <a:avLst/>
          </a:prstGeom>
          <a:noFill/>
          <a:ln w="12700" cap="sq">
            <a:solidFill>
              <a:srgbClr val="000000"/>
            </a:solidFill>
            <a:miter lim="800000"/>
            <a:headEnd/>
            <a:tailEnd type="triangle" w="sm" len="med"/>
          </a:ln>
        </p:spPr>
        <p:txBody>
          <a:bodyPr vert="horz" wrap="square" lIns="91440" tIns="45720" rIns="91440" bIns="45720" numCol="1" anchor="t" anchorCtr="0" compatLnSpc="1">
            <a:prstTxWarp prst="textNoShape">
              <a:avLst/>
            </a:prstTxWarp>
          </a:bodyPr>
          <a:lstStyle/>
          <a:p>
            <a:endParaRPr lang="en-US" sz="1200" dirty="0"/>
          </a:p>
        </p:txBody>
      </p:sp>
      <p:sp>
        <p:nvSpPr>
          <p:cNvPr id="149" name="Straight Arrow Connector 149"/>
          <p:cNvSpPr>
            <a:spLocks noChangeShapeType="1"/>
          </p:cNvSpPr>
          <p:nvPr/>
        </p:nvSpPr>
        <p:spPr bwMode="auto">
          <a:xfrm rot="16200000">
            <a:off x="5614758" y="3140478"/>
            <a:ext cx="163108" cy="155588"/>
          </a:xfrm>
          <a:prstGeom prst="straightConnector1">
            <a:avLst/>
          </a:prstGeom>
          <a:noFill/>
          <a:ln w="12700" cap="sq">
            <a:solidFill>
              <a:srgbClr val="000000"/>
            </a:solidFill>
            <a:miter lim="800000"/>
            <a:headEnd/>
            <a:tailEnd type="triangle" w="sm" len="med"/>
          </a:ln>
        </p:spPr>
        <p:txBody>
          <a:bodyPr vert="horz" wrap="square" lIns="91440" tIns="45720" rIns="91440" bIns="45720" numCol="1" anchor="t" anchorCtr="0" compatLnSpc="1">
            <a:prstTxWarp prst="textNoShape">
              <a:avLst/>
            </a:prstTxWarp>
          </a:bodyPr>
          <a:lstStyle/>
          <a:p>
            <a:endParaRPr lang="en-US" sz="1200" dirty="0"/>
          </a:p>
        </p:txBody>
      </p:sp>
      <p:sp>
        <p:nvSpPr>
          <p:cNvPr id="151" name="Text Box 111"/>
          <p:cNvSpPr txBox="1">
            <a:spLocks noChangeArrowheads="1"/>
          </p:cNvSpPr>
          <p:nvPr/>
        </p:nvSpPr>
        <p:spPr bwMode="auto">
          <a:xfrm>
            <a:off x="5529611" y="4839641"/>
            <a:ext cx="1163218" cy="514152"/>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Pin diode switch  (~ 4ns</a:t>
            </a:r>
            <a:r>
              <a:rPr kumimoji="0" lang="en-GB" sz="1200" b="0" i="0" u="none" strike="noStrike" cap="none" normalizeH="0" baseline="0" dirty="0" smtClean="0">
                <a:ln>
                  <a:noFill/>
                </a:ln>
                <a:solidFill>
                  <a:schemeClr val="tx1"/>
                </a:solidFill>
                <a:effectLst/>
                <a:ea typeface="Calibri" pitchFamily="34" charset="0"/>
              </a:rPr>
              <a:t>)</a:t>
            </a:r>
            <a:endParaRPr kumimoji="0" lang="en-GB" sz="1200" b="0" i="0" u="none" strike="noStrike" cap="none" normalizeH="0" baseline="0" dirty="0" smtClean="0">
              <a:ln>
                <a:noFill/>
              </a:ln>
              <a:solidFill>
                <a:schemeClr val="tx1"/>
              </a:solidFill>
              <a:effectLst/>
            </a:endParaRPr>
          </a:p>
        </p:txBody>
      </p:sp>
      <p:sp>
        <p:nvSpPr>
          <p:cNvPr id="152" name="Rectangle 152"/>
          <p:cNvSpPr>
            <a:spLocks noChangeArrowheads="1"/>
          </p:cNvSpPr>
          <p:nvPr/>
        </p:nvSpPr>
        <p:spPr bwMode="auto">
          <a:xfrm>
            <a:off x="5769502" y="4140397"/>
            <a:ext cx="725464" cy="682953"/>
          </a:xfrm>
          <a:prstGeom prst="rect">
            <a:avLst/>
          </a:pr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53" name="Freeform 153"/>
          <p:cNvSpPr>
            <a:spLocks/>
          </p:cNvSpPr>
          <p:nvPr/>
        </p:nvSpPr>
        <p:spPr bwMode="auto">
          <a:xfrm>
            <a:off x="4643560" y="4502859"/>
            <a:ext cx="1134228" cy="1056861"/>
          </a:xfrm>
          <a:custGeom>
            <a:avLst/>
            <a:gdLst>
              <a:gd name="T0" fmla="*/ 0 w 1573382"/>
              <a:gd name="T1" fmla="*/ 703471 h 330883"/>
              <a:gd name="T2" fmla="*/ 574361 w 1573382"/>
              <a:gd name="T3" fmla="*/ 697537 h 330883"/>
              <a:gd name="T4" fmla="*/ 574360 w 1573382"/>
              <a:gd name="T5" fmla="*/ 2 h 330883"/>
              <a:gd name="T6" fmla="*/ 782661 w 1573382"/>
              <a:gd name="T7" fmla="*/ 0 h 33088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73382" h="330883">
                <a:moveTo>
                  <a:pt x="0" y="330883"/>
                </a:moveTo>
                <a:lnTo>
                  <a:pt x="1154637" y="328092"/>
                </a:lnTo>
                <a:cubicBezTo>
                  <a:pt x="1154636" y="222452"/>
                  <a:pt x="1154635" y="105641"/>
                  <a:pt x="1154634" y="1"/>
                </a:cubicBezTo>
                <a:lnTo>
                  <a:pt x="1573382" y="0"/>
                </a:lnTo>
              </a:path>
            </a:pathLst>
          </a:custGeom>
          <a:noFill/>
          <a:ln w="38100">
            <a:solidFill>
              <a:srgbClr val="000000"/>
            </a:solidFill>
            <a:miter lim="800000"/>
            <a:headEnd/>
            <a:tailEnd type="arrow" w="sm" len="sm"/>
          </a:ln>
        </p:spPr>
        <p:txBody>
          <a:bodyPr vert="horz" wrap="square" lIns="91440" tIns="45720" rIns="91440" bIns="45720" numCol="1" anchor="ctr" anchorCtr="0" compatLnSpc="1">
            <a:prstTxWarp prst="textNoShape">
              <a:avLst/>
            </a:prstTxWarp>
          </a:bodyPr>
          <a:lstStyle/>
          <a:p>
            <a:endParaRPr lang="en-US" sz="1200" dirty="0"/>
          </a:p>
        </p:txBody>
      </p:sp>
      <p:sp>
        <p:nvSpPr>
          <p:cNvPr id="154" name="Oval 154"/>
          <p:cNvSpPr>
            <a:spLocks noChangeArrowheads="1"/>
          </p:cNvSpPr>
          <p:nvPr/>
        </p:nvSpPr>
        <p:spPr bwMode="auto">
          <a:xfrm>
            <a:off x="6314521" y="4219567"/>
            <a:ext cx="78254" cy="81077"/>
          </a:xfrm>
          <a:prstGeom prst="ellipse">
            <a:avLst/>
          </a:prstGeom>
          <a:solidFill>
            <a:srgbClr val="747070"/>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55" name="Oval 155"/>
          <p:cNvSpPr>
            <a:spLocks noChangeArrowheads="1"/>
          </p:cNvSpPr>
          <p:nvPr/>
        </p:nvSpPr>
        <p:spPr bwMode="auto">
          <a:xfrm>
            <a:off x="6323728" y="4623043"/>
            <a:ext cx="78254" cy="81077"/>
          </a:xfrm>
          <a:prstGeom prst="ellipse">
            <a:avLst/>
          </a:prstGeom>
          <a:solidFill>
            <a:srgbClr val="747070"/>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58" name="Flowchart: Off-page Connector 158"/>
          <p:cNvSpPr>
            <a:spLocks noChangeArrowheads="1"/>
          </p:cNvSpPr>
          <p:nvPr/>
        </p:nvSpPr>
        <p:spPr bwMode="auto">
          <a:xfrm rot="16200000">
            <a:off x="7398250" y="4600781"/>
            <a:ext cx="362461" cy="510955"/>
          </a:xfrm>
          <a:prstGeom prst="flowChartOffpageConnector">
            <a:avLst/>
          </a:pr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59" name="Freeform 159"/>
          <p:cNvSpPr>
            <a:spLocks/>
          </p:cNvSpPr>
          <p:nvPr/>
        </p:nvSpPr>
        <p:spPr bwMode="auto">
          <a:xfrm flipV="1">
            <a:off x="6402903" y="4667874"/>
            <a:ext cx="916037" cy="189815"/>
          </a:xfrm>
          <a:custGeom>
            <a:avLst/>
            <a:gdLst>
              <a:gd name="T0" fmla="*/ 0 w 838935"/>
              <a:gd name="T1" fmla="*/ 126479 h 49206"/>
              <a:gd name="T2" fmla="*/ 181834 w 838935"/>
              <a:gd name="T3" fmla="*/ 126479 h 49206"/>
              <a:gd name="T4" fmla="*/ 181834 w 838935"/>
              <a:gd name="T5" fmla="*/ 0 h 49206"/>
              <a:gd name="T6" fmla="*/ 632245 w 838935"/>
              <a:gd name="T7" fmla="*/ 1085 h 4920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8935" h="49206">
                <a:moveTo>
                  <a:pt x="0" y="49206"/>
                </a:moveTo>
                <a:lnTo>
                  <a:pt x="241278" y="49206"/>
                </a:lnTo>
                <a:lnTo>
                  <a:pt x="241278" y="0"/>
                </a:lnTo>
                <a:lnTo>
                  <a:pt x="838935" y="422"/>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60" name="Flowchart: Off-page Connector 160"/>
          <p:cNvSpPr>
            <a:spLocks noChangeArrowheads="1"/>
          </p:cNvSpPr>
          <p:nvPr/>
        </p:nvSpPr>
        <p:spPr bwMode="auto">
          <a:xfrm rot="16200000">
            <a:off x="7389060" y="3797460"/>
            <a:ext cx="361507" cy="500828"/>
          </a:xfrm>
          <a:prstGeom prst="flowChartOffpageConnector">
            <a:avLst/>
          </a:pr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61" name="Freeform 161"/>
          <p:cNvSpPr>
            <a:spLocks/>
          </p:cNvSpPr>
          <p:nvPr/>
        </p:nvSpPr>
        <p:spPr bwMode="auto">
          <a:xfrm>
            <a:off x="6746301" y="4178551"/>
            <a:ext cx="208985" cy="0"/>
          </a:xfrm>
          <a:custGeom>
            <a:avLst/>
            <a:gdLst>
              <a:gd name="T0" fmla="*/ 0 w 224393"/>
              <a:gd name="T1" fmla="*/ 144000 w 224393"/>
              <a:gd name="T2" fmla="*/ 0 60000 65536"/>
              <a:gd name="T3" fmla="*/ 0 60000 65536"/>
            </a:gdLst>
            <a:ahLst/>
            <a:cxnLst>
              <a:cxn ang="T2">
                <a:pos x="T0" y="0"/>
              </a:cxn>
              <a:cxn ang="T3">
                <a:pos x="T1" y="0"/>
              </a:cxn>
            </a:cxnLst>
            <a:rect l="0" t="0" r="r" b="b"/>
            <a:pathLst>
              <a:path w="224393">
                <a:moveTo>
                  <a:pt x="0" y="0"/>
                </a:moveTo>
                <a:lnTo>
                  <a:pt x="224393" y="0"/>
                </a:lnTo>
              </a:path>
            </a:pathLst>
          </a:custGeom>
          <a:noFill/>
          <a:ln w="222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62" name="Freeform 162"/>
          <p:cNvSpPr>
            <a:spLocks/>
          </p:cNvSpPr>
          <p:nvPr/>
        </p:nvSpPr>
        <p:spPr bwMode="auto">
          <a:xfrm>
            <a:off x="6747222" y="4237690"/>
            <a:ext cx="208065" cy="0"/>
          </a:xfrm>
          <a:custGeom>
            <a:avLst/>
            <a:gdLst>
              <a:gd name="T0" fmla="*/ 0 w 224393"/>
              <a:gd name="T1" fmla="*/ 143510 w 224393"/>
              <a:gd name="T2" fmla="*/ 0 60000 65536"/>
              <a:gd name="T3" fmla="*/ 0 60000 65536"/>
            </a:gdLst>
            <a:ahLst/>
            <a:cxnLst>
              <a:cxn ang="T2">
                <a:pos x="T0" y="0"/>
              </a:cxn>
              <a:cxn ang="T3">
                <a:pos x="T1" y="0"/>
              </a:cxn>
            </a:cxnLst>
            <a:rect l="0" t="0" r="r" b="b"/>
            <a:pathLst>
              <a:path w="224393">
                <a:moveTo>
                  <a:pt x="0" y="0"/>
                </a:moveTo>
                <a:lnTo>
                  <a:pt x="224393" y="0"/>
                </a:lnTo>
              </a:path>
            </a:pathLst>
          </a:custGeom>
          <a:noFill/>
          <a:ln w="222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63" name="Freeform 163"/>
          <p:cNvSpPr>
            <a:spLocks/>
          </p:cNvSpPr>
          <p:nvPr/>
        </p:nvSpPr>
        <p:spPr bwMode="auto">
          <a:xfrm>
            <a:off x="6747222" y="4473289"/>
            <a:ext cx="208065" cy="0"/>
          </a:xfrm>
          <a:custGeom>
            <a:avLst/>
            <a:gdLst>
              <a:gd name="T0" fmla="*/ 0 w 224393"/>
              <a:gd name="T1" fmla="*/ 143510 w 224393"/>
              <a:gd name="T2" fmla="*/ 0 60000 65536"/>
              <a:gd name="T3" fmla="*/ 0 60000 65536"/>
            </a:gdLst>
            <a:ahLst/>
            <a:cxnLst>
              <a:cxn ang="T2">
                <a:pos x="T0" y="0"/>
              </a:cxn>
              <a:cxn ang="T3">
                <a:pos x="T1" y="0"/>
              </a:cxn>
            </a:cxnLst>
            <a:rect l="0" t="0" r="r" b="b"/>
            <a:pathLst>
              <a:path w="224393">
                <a:moveTo>
                  <a:pt x="0" y="0"/>
                </a:moveTo>
                <a:lnTo>
                  <a:pt x="224393" y="0"/>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64" name="Freeform 164"/>
          <p:cNvSpPr>
            <a:spLocks/>
          </p:cNvSpPr>
          <p:nvPr/>
        </p:nvSpPr>
        <p:spPr bwMode="auto">
          <a:xfrm>
            <a:off x="6773921" y="4524797"/>
            <a:ext cx="156509" cy="0"/>
          </a:xfrm>
          <a:custGeom>
            <a:avLst/>
            <a:gdLst>
              <a:gd name="T0" fmla="*/ 0 w 224393"/>
              <a:gd name="T1" fmla="*/ 108000 w 224393"/>
              <a:gd name="T2" fmla="*/ 0 60000 65536"/>
              <a:gd name="T3" fmla="*/ 0 60000 65536"/>
            </a:gdLst>
            <a:ahLst/>
            <a:cxnLst>
              <a:cxn ang="T2">
                <a:pos x="T0" y="0"/>
              </a:cxn>
              <a:cxn ang="T3">
                <a:pos x="T1" y="0"/>
              </a:cxn>
            </a:cxnLst>
            <a:rect l="0" t="0" r="r" b="b"/>
            <a:pathLst>
              <a:path w="224393">
                <a:moveTo>
                  <a:pt x="0" y="0"/>
                </a:moveTo>
                <a:lnTo>
                  <a:pt x="224393" y="0"/>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65" name="Freeform 165"/>
          <p:cNvSpPr>
            <a:spLocks/>
          </p:cNvSpPr>
          <p:nvPr/>
        </p:nvSpPr>
        <p:spPr bwMode="auto">
          <a:xfrm>
            <a:off x="6812587" y="4575351"/>
            <a:ext cx="78254" cy="0"/>
          </a:xfrm>
          <a:custGeom>
            <a:avLst/>
            <a:gdLst>
              <a:gd name="T0" fmla="*/ 0 w 224393"/>
              <a:gd name="T1" fmla="*/ 54000 w 224393"/>
              <a:gd name="T2" fmla="*/ 0 60000 65536"/>
              <a:gd name="T3" fmla="*/ 0 60000 65536"/>
            </a:gdLst>
            <a:ahLst/>
            <a:cxnLst>
              <a:cxn ang="T2">
                <a:pos x="T0" y="0"/>
              </a:cxn>
              <a:cxn ang="T3">
                <a:pos x="T1" y="0"/>
              </a:cxn>
            </a:cxnLst>
            <a:rect l="0" t="0" r="r" b="b"/>
            <a:pathLst>
              <a:path w="224393">
                <a:moveTo>
                  <a:pt x="0" y="0"/>
                </a:moveTo>
                <a:lnTo>
                  <a:pt x="224393" y="0"/>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66" name="Freeform 166"/>
          <p:cNvSpPr>
            <a:spLocks/>
          </p:cNvSpPr>
          <p:nvPr/>
        </p:nvSpPr>
        <p:spPr bwMode="auto">
          <a:xfrm>
            <a:off x="6851254" y="4253905"/>
            <a:ext cx="0" cy="216523"/>
          </a:xfrm>
          <a:custGeom>
            <a:avLst/>
            <a:gdLst>
              <a:gd name="T0" fmla="*/ 0 w 5610"/>
              <a:gd name="T1" fmla="*/ 144000 h 157075"/>
              <a:gd name="T2" fmla="*/ 1 w 5610"/>
              <a:gd name="T3" fmla="*/ 0 h 157075"/>
              <a:gd name="T4" fmla="*/ 0 60000 65536"/>
              <a:gd name="T5" fmla="*/ 0 60000 65536"/>
            </a:gdLst>
            <a:ahLst/>
            <a:cxnLst>
              <a:cxn ang="T4">
                <a:pos x="T0" y="T1"/>
              </a:cxn>
              <a:cxn ang="T5">
                <a:pos x="T2" y="T3"/>
              </a:cxn>
            </a:cxnLst>
            <a:rect l="0" t="0" r="r" b="b"/>
            <a:pathLst>
              <a:path w="5610" h="157075">
                <a:moveTo>
                  <a:pt x="0" y="157075"/>
                </a:moveTo>
                <a:lnTo>
                  <a:pt x="5610" y="0"/>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67" name="Freeform 167"/>
          <p:cNvSpPr>
            <a:spLocks/>
          </p:cNvSpPr>
          <p:nvPr/>
        </p:nvSpPr>
        <p:spPr bwMode="auto">
          <a:xfrm>
            <a:off x="6851254" y="4051690"/>
            <a:ext cx="0" cy="108738"/>
          </a:xfrm>
          <a:custGeom>
            <a:avLst/>
            <a:gdLst>
              <a:gd name="T0" fmla="*/ 0 w 5610"/>
              <a:gd name="T1" fmla="*/ 72000 h 157075"/>
              <a:gd name="T2" fmla="*/ 1 w 5610"/>
              <a:gd name="T3" fmla="*/ 0 h 157075"/>
              <a:gd name="T4" fmla="*/ 0 60000 65536"/>
              <a:gd name="T5" fmla="*/ 0 60000 65536"/>
            </a:gdLst>
            <a:ahLst/>
            <a:cxnLst>
              <a:cxn ang="T4">
                <a:pos x="T0" y="T1"/>
              </a:cxn>
              <a:cxn ang="T5">
                <a:pos x="T2" y="T3"/>
              </a:cxn>
            </a:cxnLst>
            <a:rect l="0" t="0" r="r" b="b"/>
            <a:pathLst>
              <a:path w="5610" h="157075">
                <a:moveTo>
                  <a:pt x="0" y="157075"/>
                </a:moveTo>
                <a:lnTo>
                  <a:pt x="5610" y="0"/>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68" name="Freeform 168"/>
          <p:cNvSpPr>
            <a:spLocks/>
          </p:cNvSpPr>
          <p:nvPr/>
        </p:nvSpPr>
        <p:spPr bwMode="auto">
          <a:xfrm>
            <a:off x="6383569" y="4048828"/>
            <a:ext cx="935370" cy="209846"/>
          </a:xfrm>
          <a:custGeom>
            <a:avLst/>
            <a:gdLst>
              <a:gd name="T0" fmla="*/ 0 w 880780"/>
              <a:gd name="T1" fmla="*/ 140223 h 48021"/>
              <a:gd name="T2" fmla="*/ 188601 w 880780"/>
              <a:gd name="T3" fmla="*/ 140223 h 48021"/>
              <a:gd name="T4" fmla="*/ 188601 w 880780"/>
              <a:gd name="T5" fmla="*/ 0 h 48021"/>
              <a:gd name="T6" fmla="*/ 645337 w 880780"/>
              <a:gd name="T7" fmla="*/ 1232 h 480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80780" h="48021">
                <a:moveTo>
                  <a:pt x="0" y="48021"/>
                </a:moveTo>
                <a:lnTo>
                  <a:pt x="257409" y="48021"/>
                </a:lnTo>
                <a:lnTo>
                  <a:pt x="257409" y="0"/>
                </a:lnTo>
                <a:lnTo>
                  <a:pt x="880780" y="422"/>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69" name="Freeform 169"/>
          <p:cNvSpPr>
            <a:spLocks/>
          </p:cNvSpPr>
          <p:nvPr/>
        </p:nvSpPr>
        <p:spPr bwMode="auto">
          <a:xfrm>
            <a:off x="6765635" y="4993135"/>
            <a:ext cx="208065" cy="0"/>
          </a:xfrm>
          <a:custGeom>
            <a:avLst/>
            <a:gdLst>
              <a:gd name="T0" fmla="*/ 0 w 224393"/>
              <a:gd name="T1" fmla="*/ 143510 w 224393"/>
              <a:gd name="T2" fmla="*/ 0 60000 65536"/>
              <a:gd name="T3" fmla="*/ 0 60000 65536"/>
            </a:gdLst>
            <a:ahLst/>
            <a:cxnLst>
              <a:cxn ang="T2">
                <a:pos x="T0" y="0"/>
              </a:cxn>
              <a:cxn ang="T3">
                <a:pos x="T1" y="0"/>
              </a:cxn>
            </a:cxnLst>
            <a:rect l="0" t="0" r="r" b="b"/>
            <a:pathLst>
              <a:path w="224393">
                <a:moveTo>
                  <a:pt x="0" y="0"/>
                </a:moveTo>
                <a:lnTo>
                  <a:pt x="224393" y="0"/>
                </a:lnTo>
              </a:path>
            </a:pathLst>
          </a:custGeom>
          <a:noFill/>
          <a:ln w="222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70" name="Freeform 170"/>
          <p:cNvSpPr>
            <a:spLocks/>
          </p:cNvSpPr>
          <p:nvPr/>
        </p:nvSpPr>
        <p:spPr bwMode="auto">
          <a:xfrm>
            <a:off x="6766555" y="5052274"/>
            <a:ext cx="208065" cy="0"/>
          </a:xfrm>
          <a:custGeom>
            <a:avLst/>
            <a:gdLst>
              <a:gd name="T0" fmla="*/ 0 w 224393"/>
              <a:gd name="T1" fmla="*/ 143510 w 224393"/>
              <a:gd name="T2" fmla="*/ 0 60000 65536"/>
              <a:gd name="T3" fmla="*/ 0 60000 65536"/>
            </a:gdLst>
            <a:ahLst/>
            <a:cxnLst>
              <a:cxn ang="T2">
                <a:pos x="T0" y="0"/>
              </a:cxn>
              <a:cxn ang="T3">
                <a:pos x="T1" y="0"/>
              </a:cxn>
            </a:cxnLst>
            <a:rect l="0" t="0" r="r" b="b"/>
            <a:pathLst>
              <a:path w="224393">
                <a:moveTo>
                  <a:pt x="0" y="0"/>
                </a:moveTo>
                <a:lnTo>
                  <a:pt x="224393" y="0"/>
                </a:lnTo>
              </a:path>
            </a:pathLst>
          </a:custGeom>
          <a:noFill/>
          <a:ln w="222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71" name="Freeform 171"/>
          <p:cNvSpPr>
            <a:spLocks/>
          </p:cNvSpPr>
          <p:nvPr/>
        </p:nvSpPr>
        <p:spPr bwMode="auto">
          <a:xfrm>
            <a:off x="6766555" y="5287873"/>
            <a:ext cx="208065" cy="0"/>
          </a:xfrm>
          <a:custGeom>
            <a:avLst/>
            <a:gdLst>
              <a:gd name="T0" fmla="*/ 0 w 224393"/>
              <a:gd name="T1" fmla="*/ 143510 w 224393"/>
              <a:gd name="T2" fmla="*/ 0 60000 65536"/>
              <a:gd name="T3" fmla="*/ 0 60000 65536"/>
            </a:gdLst>
            <a:ahLst/>
            <a:cxnLst>
              <a:cxn ang="T2">
                <a:pos x="T0" y="0"/>
              </a:cxn>
              <a:cxn ang="T3">
                <a:pos x="T1" y="0"/>
              </a:cxn>
            </a:cxnLst>
            <a:rect l="0" t="0" r="r" b="b"/>
            <a:pathLst>
              <a:path w="224393">
                <a:moveTo>
                  <a:pt x="0" y="0"/>
                </a:moveTo>
                <a:lnTo>
                  <a:pt x="224393" y="0"/>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72" name="Freeform 172"/>
          <p:cNvSpPr>
            <a:spLocks/>
          </p:cNvSpPr>
          <p:nvPr/>
        </p:nvSpPr>
        <p:spPr bwMode="auto">
          <a:xfrm>
            <a:off x="6792333" y="5338427"/>
            <a:ext cx="156509" cy="0"/>
          </a:xfrm>
          <a:custGeom>
            <a:avLst/>
            <a:gdLst>
              <a:gd name="T0" fmla="*/ 0 w 224393"/>
              <a:gd name="T1" fmla="*/ 107950 w 224393"/>
              <a:gd name="T2" fmla="*/ 0 60000 65536"/>
              <a:gd name="T3" fmla="*/ 0 60000 65536"/>
            </a:gdLst>
            <a:ahLst/>
            <a:cxnLst>
              <a:cxn ang="T2">
                <a:pos x="T0" y="0"/>
              </a:cxn>
              <a:cxn ang="T3">
                <a:pos x="T1" y="0"/>
              </a:cxn>
            </a:cxnLst>
            <a:rect l="0" t="0" r="r" b="b"/>
            <a:pathLst>
              <a:path w="224393">
                <a:moveTo>
                  <a:pt x="0" y="0"/>
                </a:moveTo>
                <a:lnTo>
                  <a:pt x="224393" y="0"/>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73" name="Freeform 173"/>
          <p:cNvSpPr>
            <a:spLocks/>
          </p:cNvSpPr>
          <p:nvPr/>
        </p:nvSpPr>
        <p:spPr bwMode="auto">
          <a:xfrm>
            <a:off x="6831921" y="5388981"/>
            <a:ext cx="78254" cy="0"/>
          </a:xfrm>
          <a:custGeom>
            <a:avLst/>
            <a:gdLst>
              <a:gd name="T0" fmla="*/ 0 w 224393"/>
              <a:gd name="T1" fmla="*/ 53975 w 224393"/>
              <a:gd name="T2" fmla="*/ 0 60000 65536"/>
              <a:gd name="T3" fmla="*/ 0 60000 65536"/>
            </a:gdLst>
            <a:ahLst/>
            <a:cxnLst>
              <a:cxn ang="T2">
                <a:pos x="T0" y="0"/>
              </a:cxn>
              <a:cxn ang="T3">
                <a:pos x="T1" y="0"/>
              </a:cxn>
            </a:cxnLst>
            <a:rect l="0" t="0" r="r" b="b"/>
            <a:pathLst>
              <a:path w="224393">
                <a:moveTo>
                  <a:pt x="0" y="0"/>
                </a:moveTo>
                <a:lnTo>
                  <a:pt x="224393" y="0"/>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74" name="Freeform 174"/>
          <p:cNvSpPr>
            <a:spLocks/>
          </p:cNvSpPr>
          <p:nvPr/>
        </p:nvSpPr>
        <p:spPr bwMode="auto">
          <a:xfrm>
            <a:off x="6870588" y="5068489"/>
            <a:ext cx="0" cy="215569"/>
          </a:xfrm>
          <a:custGeom>
            <a:avLst/>
            <a:gdLst>
              <a:gd name="T0" fmla="*/ 0 w 5610"/>
              <a:gd name="T1" fmla="*/ 143510 h 157075"/>
              <a:gd name="T2" fmla="*/ 1 w 5610"/>
              <a:gd name="T3" fmla="*/ 0 h 157075"/>
              <a:gd name="T4" fmla="*/ 0 60000 65536"/>
              <a:gd name="T5" fmla="*/ 0 60000 65536"/>
            </a:gdLst>
            <a:ahLst/>
            <a:cxnLst>
              <a:cxn ang="T4">
                <a:pos x="T0" y="T1"/>
              </a:cxn>
              <a:cxn ang="T5">
                <a:pos x="T2" y="T3"/>
              </a:cxn>
            </a:cxnLst>
            <a:rect l="0" t="0" r="r" b="b"/>
            <a:pathLst>
              <a:path w="5610" h="157075">
                <a:moveTo>
                  <a:pt x="0" y="157075"/>
                </a:moveTo>
                <a:lnTo>
                  <a:pt x="5610" y="0"/>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75" name="Freeform 175"/>
          <p:cNvSpPr>
            <a:spLocks/>
          </p:cNvSpPr>
          <p:nvPr/>
        </p:nvSpPr>
        <p:spPr bwMode="auto">
          <a:xfrm>
            <a:off x="6870588" y="4866274"/>
            <a:ext cx="0" cy="107785"/>
          </a:xfrm>
          <a:custGeom>
            <a:avLst/>
            <a:gdLst>
              <a:gd name="T0" fmla="*/ 0 w 5610"/>
              <a:gd name="T1" fmla="*/ 71755 h 157075"/>
              <a:gd name="T2" fmla="*/ 1 w 5610"/>
              <a:gd name="T3" fmla="*/ 0 h 157075"/>
              <a:gd name="T4" fmla="*/ 0 60000 65536"/>
              <a:gd name="T5" fmla="*/ 0 60000 65536"/>
            </a:gdLst>
            <a:ahLst/>
            <a:cxnLst>
              <a:cxn ang="T4">
                <a:pos x="T0" y="T1"/>
              </a:cxn>
              <a:cxn ang="T5">
                <a:pos x="T2" y="T3"/>
              </a:cxn>
            </a:cxnLst>
            <a:rect l="0" t="0" r="r" b="b"/>
            <a:pathLst>
              <a:path w="5610" h="157075">
                <a:moveTo>
                  <a:pt x="0" y="157075"/>
                </a:moveTo>
                <a:lnTo>
                  <a:pt x="5610" y="0"/>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76" name="Freeform 176"/>
          <p:cNvSpPr>
            <a:spLocks/>
          </p:cNvSpPr>
          <p:nvPr/>
        </p:nvSpPr>
        <p:spPr bwMode="auto">
          <a:xfrm>
            <a:off x="6856778" y="4049782"/>
            <a:ext cx="318541" cy="366277"/>
          </a:xfrm>
          <a:custGeom>
            <a:avLst/>
            <a:gdLst>
              <a:gd name="T0" fmla="*/ 176112 w 671786"/>
              <a:gd name="T1" fmla="*/ 0 h 622763"/>
              <a:gd name="T2" fmla="*/ 175554 w 671786"/>
              <a:gd name="T3" fmla="*/ 31682 h 622763"/>
              <a:gd name="T4" fmla="*/ 219221 w 671786"/>
              <a:gd name="T5" fmla="*/ 39029 h 622763"/>
              <a:gd name="T6" fmla="*/ 131338 w 671786"/>
              <a:gd name="T7" fmla="*/ 58779 h 622763"/>
              <a:gd name="T8" fmla="*/ 219141 w 671786"/>
              <a:gd name="T9" fmla="*/ 71946 h 622763"/>
              <a:gd name="T10" fmla="*/ 130781 w 671786"/>
              <a:gd name="T11" fmla="*/ 88072 h 622763"/>
              <a:gd name="T12" fmla="*/ 217865 w 671786"/>
              <a:gd name="T13" fmla="*/ 105531 h 622763"/>
              <a:gd name="T14" fmla="*/ 129982 w 671786"/>
              <a:gd name="T15" fmla="*/ 121752 h 622763"/>
              <a:gd name="T16" fmla="*/ 219456 w 671786"/>
              <a:gd name="T17" fmla="*/ 138449 h 622763"/>
              <a:gd name="T18" fmla="*/ 129505 w 671786"/>
              <a:gd name="T19" fmla="*/ 153142 h 622763"/>
              <a:gd name="T20" fmla="*/ 219141 w 671786"/>
              <a:gd name="T21" fmla="*/ 169935 h 622763"/>
              <a:gd name="T22" fmla="*/ 129666 w 671786"/>
              <a:gd name="T23" fmla="*/ 181671 h 622763"/>
              <a:gd name="T24" fmla="*/ 184402 w 671786"/>
              <a:gd name="T25" fmla="*/ 192643 h 622763"/>
              <a:gd name="T26" fmla="*/ 184402 w 671786"/>
              <a:gd name="T27" fmla="*/ 241785 h 622763"/>
              <a:gd name="T28" fmla="*/ 0 w 671786"/>
              <a:gd name="T29" fmla="*/ 243617 h 6227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71786" h="622763">
                <a:moveTo>
                  <a:pt x="539103" y="0"/>
                </a:moveTo>
                <a:lnTo>
                  <a:pt x="537396" y="80990"/>
                </a:lnTo>
                <a:lnTo>
                  <a:pt x="671067" y="99771"/>
                </a:lnTo>
                <a:lnTo>
                  <a:pt x="402043" y="150259"/>
                </a:lnTo>
                <a:lnTo>
                  <a:pt x="670821" y="183918"/>
                </a:lnTo>
                <a:lnTo>
                  <a:pt x="400338" y="225139"/>
                </a:lnTo>
                <a:lnTo>
                  <a:pt x="666916" y="269771"/>
                </a:lnTo>
                <a:lnTo>
                  <a:pt x="397892" y="311237"/>
                </a:lnTo>
                <a:lnTo>
                  <a:pt x="671786" y="353919"/>
                </a:lnTo>
                <a:lnTo>
                  <a:pt x="396433" y="391481"/>
                </a:lnTo>
                <a:lnTo>
                  <a:pt x="670821" y="434409"/>
                </a:lnTo>
                <a:lnTo>
                  <a:pt x="396926" y="464409"/>
                </a:lnTo>
                <a:lnTo>
                  <a:pt x="564481" y="492458"/>
                </a:lnTo>
                <a:lnTo>
                  <a:pt x="564481" y="618081"/>
                </a:lnTo>
                <a:lnTo>
                  <a:pt x="0" y="622762"/>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77" name="Freeform 177"/>
          <p:cNvSpPr>
            <a:spLocks/>
          </p:cNvSpPr>
          <p:nvPr/>
        </p:nvSpPr>
        <p:spPr bwMode="auto">
          <a:xfrm>
            <a:off x="6868747" y="4859597"/>
            <a:ext cx="348923" cy="365323"/>
          </a:xfrm>
          <a:custGeom>
            <a:avLst/>
            <a:gdLst>
              <a:gd name="T0" fmla="*/ 193099 w 671786"/>
              <a:gd name="T1" fmla="*/ 0 h 622763"/>
              <a:gd name="T2" fmla="*/ 192487 w 671786"/>
              <a:gd name="T3" fmla="*/ 31629 h 622763"/>
              <a:gd name="T4" fmla="*/ 240366 w 671786"/>
              <a:gd name="T5" fmla="*/ 38963 h 622763"/>
              <a:gd name="T6" fmla="*/ 144006 w 671786"/>
              <a:gd name="T7" fmla="*/ 58680 h 622763"/>
              <a:gd name="T8" fmla="*/ 240278 w 671786"/>
              <a:gd name="T9" fmla="*/ 71825 h 622763"/>
              <a:gd name="T10" fmla="*/ 143395 w 671786"/>
              <a:gd name="T11" fmla="*/ 87923 h 622763"/>
              <a:gd name="T12" fmla="*/ 238880 w 671786"/>
              <a:gd name="T13" fmla="*/ 105353 h 622763"/>
              <a:gd name="T14" fmla="*/ 142519 w 671786"/>
              <a:gd name="T15" fmla="*/ 121546 h 622763"/>
              <a:gd name="T16" fmla="*/ 240624 w 671786"/>
              <a:gd name="T17" fmla="*/ 138214 h 622763"/>
              <a:gd name="T18" fmla="*/ 141997 w 671786"/>
              <a:gd name="T19" fmla="*/ 152883 h 622763"/>
              <a:gd name="T20" fmla="*/ 240278 w 671786"/>
              <a:gd name="T21" fmla="*/ 169648 h 622763"/>
              <a:gd name="T22" fmla="*/ 142173 w 671786"/>
              <a:gd name="T23" fmla="*/ 181364 h 622763"/>
              <a:gd name="T24" fmla="*/ 202189 w 671786"/>
              <a:gd name="T25" fmla="*/ 192318 h 622763"/>
              <a:gd name="T26" fmla="*/ 202189 w 671786"/>
              <a:gd name="T27" fmla="*/ 241377 h 622763"/>
              <a:gd name="T28" fmla="*/ 0 w 671786"/>
              <a:gd name="T29" fmla="*/ 243205 h 6227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71786" h="622763">
                <a:moveTo>
                  <a:pt x="539103" y="0"/>
                </a:moveTo>
                <a:lnTo>
                  <a:pt x="537396" y="80990"/>
                </a:lnTo>
                <a:lnTo>
                  <a:pt x="671067" y="99771"/>
                </a:lnTo>
                <a:lnTo>
                  <a:pt x="402043" y="150259"/>
                </a:lnTo>
                <a:lnTo>
                  <a:pt x="670821" y="183918"/>
                </a:lnTo>
                <a:lnTo>
                  <a:pt x="400338" y="225139"/>
                </a:lnTo>
                <a:lnTo>
                  <a:pt x="666916" y="269771"/>
                </a:lnTo>
                <a:lnTo>
                  <a:pt x="397892" y="311237"/>
                </a:lnTo>
                <a:lnTo>
                  <a:pt x="671786" y="353919"/>
                </a:lnTo>
                <a:lnTo>
                  <a:pt x="396433" y="391481"/>
                </a:lnTo>
                <a:lnTo>
                  <a:pt x="670821" y="434409"/>
                </a:lnTo>
                <a:lnTo>
                  <a:pt x="396926" y="464409"/>
                </a:lnTo>
                <a:lnTo>
                  <a:pt x="564481" y="492458"/>
                </a:lnTo>
                <a:lnTo>
                  <a:pt x="564481" y="618081"/>
                </a:lnTo>
                <a:lnTo>
                  <a:pt x="0" y="622762"/>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79" name="Text Box 179"/>
          <p:cNvSpPr txBox="1">
            <a:spLocks noChangeArrowheads="1"/>
          </p:cNvSpPr>
          <p:nvPr/>
        </p:nvSpPr>
        <p:spPr bwMode="auto">
          <a:xfrm>
            <a:off x="6158013" y="941200"/>
            <a:ext cx="1774073" cy="633353"/>
          </a:xfrm>
          <a:prstGeom prst="rect">
            <a:avLst/>
          </a:prstGeom>
          <a:solidFill>
            <a:srgbClr val="FFFFFF"/>
          </a:solidFill>
          <a:ln w="12700">
            <a:solidFill>
              <a:srgbClr val="538135"/>
            </a:solidFill>
            <a:miter lim="800000"/>
            <a:headEnd/>
            <a:tailEnd/>
          </a:ln>
        </p:spPr>
        <p:txBody>
          <a:bodyPr vert="horz" wrap="square" lIns="54000" tIns="45720" rIns="1800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Times New Roman" pitchFamily="18" charset="0"/>
                <a:cs typeface="Times New Roman" pitchFamily="18" charset="0"/>
              </a:rPr>
              <a:t>Controller</a:t>
            </a:r>
            <a:endParaRPr kumimoji="0" lang="en-GB" sz="1400" b="0" i="0" u="none" strike="noStrike" cap="none" normalizeH="0" baseline="0" dirty="0" smtClean="0">
              <a:ln>
                <a:noFill/>
              </a:ln>
              <a:solidFill>
                <a:schemeClr val="tx1"/>
              </a:solidFill>
              <a:effectLst/>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Times New Roman" pitchFamily="18" charset="0"/>
                <a:cs typeface="Times New Roman" pitchFamily="18" charset="0"/>
              </a:rPr>
              <a:t>(Bandwidth ~ 5 MHz</a:t>
            </a:r>
            <a:r>
              <a:rPr kumimoji="0" lang="en-GB" sz="1200" b="0" i="0" u="none" strike="noStrike" cap="none" normalizeH="0" baseline="0" dirty="0" smtClean="0">
                <a:ln>
                  <a:noFill/>
                </a:ln>
                <a:solidFill>
                  <a:schemeClr val="tx1"/>
                </a:solidFill>
                <a:effectLst/>
                <a:ea typeface="Times New Roman" pitchFamily="18" charset="0"/>
                <a:cs typeface="Times New Roman" pitchFamily="18" charset="0"/>
              </a:rPr>
              <a:t>)</a:t>
            </a:r>
            <a:endParaRPr kumimoji="0" lang="en-GB" sz="1200" b="0" i="0" u="none" strike="noStrike" cap="none" normalizeH="0" baseline="0" dirty="0" smtClean="0">
              <a:ln>
                <a:noFill/>
              </a:ln>
              <a:solidFill>
                <a:schemeClr val="tx1"/>
              </a:solidFill>
              <a:effectLst/>
            </a:endParaRPr>
          </a:p>
        </p:txBody>
      </p:sp>
      <p:sp>
        <p:nvSpPr>
          <p:cNvPr id="181" name="Text Box 111"/>
          <p:cNvSpPr txBox="1">
            <a:spLocks noChangeArrowheads="1"/>
          </p:cNvSpPr>
          <p:nvPr/>
        </p:nvSpPr>
        <p:spPr bwMode="auto">
          <a:xfrm>
            <a:off x="7189129" y="3909567"/>
            <a:ext cx="694162" cy="306184"/>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chemeClr val="tx1"/>
                </a:solidFill>
                <a:effectLst/>
                <a:ea typeface="Calibri" pitchFamily="34" charset="0"/>
              </a:rPr>
              <a:t>ADC</a:t>
            </a:r>
            <a:endParaRPr kumimoji="0" lang="en-GB" sz="1200" b="0" i="0" u="none" strike="noStrike" cap="none" normalizeH="0" baseline="0" dirty="0" smtClean="0">
              <a:ln>
                <a:noFill/>
              </a:ln>
              <a:solidFill>
                <a:schemeClr val="tx1"/>
              </a:solidFill>
              <a:effectLst/>
            </a:endParaRPr>
          </a:p>
        </p:txBody>
      </p:sp>
      <p:sp>
        <p:nvSpPr>
          <p:cNvPr id="182" name="Text Box 111"/>
          <p:cNvSpPr txBox="1">
            <a:spLocks noChangeArrowheads="1"/>
          </p:cNvSpPr>
          <p:nvPr/>
        </p:nvSpPr>
        <p:spPr bwMode="auto">
          <a:xfrm>
            <a:off x="7182685" y="4724151"/>
            <a:ext cx="694162" cy="305230"/>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chemeClr val="tx1"/>
                </a:solidFill>
                <a:effectLst/>
                <a:ea typeface="Calibri" pitchFamily="34" charset="0"/>
              </a:rPr>
              <a:t>ADC</a:t>
            </a:r>
            <a:endParaRPr kumimoji="0" lang="en-GB" sz="1200" b="0" i="0" u="none" strike="noStrike" cap="none" normalizeH="0" baseline="0" dirty="0" smtClean="0">
              <a:ln>
                <a:noFill/>
              </a:ln>
              <a:solidFill>
                <a:schemeClr val="tx1"/>
              </a:solidFill>
              <a:effectLst/>
            </a:endParaRPr>
          </a:p>
        </p:txBody>
      </p:sp>
      <p:sp>
        <p:nvSpPr>
          <p:cNvPr id="186" name="Freeform 186"/>
          <p:cNvSpPr>
            <a:spLocks/>
          </p:cNvSpPr>
          <p:nvPr/>
        </p:nvSpPr>
        <p:spPr bwMode="auto">
          <a:xfrm>
            <a:off x="7820688" y="4045013"/>
            <a:ext cx="171239" cy="252769"/>
          </a:xfrm>
          <a:custGeom>
            <a:avLst/>
            <a:gdLst>
              <a:gd name="T0" fmla="*/ 0 w 117695"/>
              <a:gd name="T1" fmla="*/ 0 h 131277"/>
              <a:gd name="T2" fmla="*/ 117695 w 117695"/>
              <a:gd name="T3" fmla="*/ 0 h 131277"/>
              <a:gd name="T4" fmla="*/ 117695 w 117695"/>
              <a:gd name="T5" fmla="*/ 167957 h 131277"/>
              <a:gd name="T6" fmla="*/ 0 60000 65536"/>
              <a:gd name="T7" fmla="*/ 0 60000 65536"/>
              <a:gd name="T8" fmla="*/ 0 60000 65536"/>
            </a:gdLst>
            <a:ahLst/>
            <a:cxnLst>
              <a:cxn ang="T6">
                <a:pos x="T0" y="T1"/>
              </a:cxn>
              <a:cxn ang="T7">
                <a:pos x="T2" y="T3"/>
              </a:cxn>
              <a:cxn ang="T8">
                <a:pos x="T4" y="T5"/>
              </a:cxn>
            </a:cxnLst>
            <a:rect l="0" t="0" r="r" b="b"/>
            <a:pathLst>
              <a:path w="117695" h="131277">
                <a:moveTo>
                  <a:pt x="0" y="0"/>
                </a:moveTo>
                <a:lnTo>
                  <a:pt x="117695" y="0"/>
                </a:lnTo>
                <a:lnTo>
                  <a:pt x="117695" y="131277"/>
                </a:lnTo>
              </a:path>
            </a:pathLst>
          </a:custGeom>
          <a:noFill/>
          <a:ln w="12700">
            <a:solidFill>
              <a:srgbClr val="538135"/>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87" name="Freeform 187"/>
          <p:cNvSpPr>
            <a:spLocks/>
          </p:cNvSpPr>
          <p:nvPr/>
        </p:nvSpPr>
        <p:spPr bwMode="auto">
          <a:xfrm flipV="1">
            <a:off x="7839101" y="4568674"/>
            <a:ext cx="159271" cy="276615"/>
          </a:xfrm>
          <a:custGeom>
            <a:avLst/>
            <a:gdLst>
              <a:gd name="T0" fmla="*/ 0 w 117695"/>
              <a:gd name="T1" fmla="*/ 0 h 131277"/>
              <a:gd name="T2" fmla="*/ 109710 w 117695"/>
              <a:gd name="T3" fmla="*/ 0 h 131277"/>
              <a:gd name="T4" fmla="*/ 109710 w 117695"/>
              <a:gd name="T5" fmla="*/ 183878 h 131277"/>
              <a:gd name="T6" fmla="*/ 0 60000 65536"/>
              <a:gd name="T7" fmla="*/ 0 60000 65536"/>
              <a:gd name="T8" fmla="*/ 0 60000 65536"/>
            </a:gdLst>
            <a:ahLst/>
            <a:cxnLst>
              <a:cxn ang="T6">
                <a:pos x="T0" y="T1"/>
              </a:cxn>
              <a:cxn ang="T7">
                <a:pos x="T2" y="T3"/>
              </a:cxn>
              <a:cxn ang="T8">
                <a:pos x="T4" y="T5"/>
              </a:cxn>
            </a:cxnLst>
            <a:rect l="0" t="0" r="r" b="b"/>
            <a:pathLst>
              <a:path w="117695" h="131277">
                <a:moveTo>
                  <a:pt x="0" y="0"/>
                </a:moveTo>
                <a:lnTo>
                  <a:pt x="117695" y="0"/>
                </a:lnTo>
                <a:lnTo>
                  <a:pt x="117695" y="131277"/>
                </a:lnTo>
              </a:path>
            </a:pathLst>
          </a:custGeom>
          <a:noFill/>
          <a:ln w="12700">
            <a:solidFill>
              <a:srgbClr val="538135"/>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89" name="Freeform 189"/>
          <p:cNvSpPr>
            <a:spLocks/>
          </p:cNvSpPr>
          <p:nvPr/>
        </p:nvSpPr>
        <p:spPr bwMode="auto">
          <a:xfrm>
            <a:off x="5786074" y="1259785"/>
            <a:ext cx="365494" cy="0"/>
          </a:xfrm>
          <a:custGeom>
            <a:avLst/>
            <a:gdLst>
              <a:gd name="T0" fmla="*/ 252000 w 656376"/>
              <a:gd name="T1" fmla="*/ 1 h 4527"/>
              <a:gd name="T2" fmla="*/ 0 w 656376"/>
              <a:gd name="T3" fmla="*/ 0 h 4527"/>
              <a:gd name="T4" fmla="*/ 0 60000 65536"/>
              <a:gd name="T5" fmla="*/ 0 60000 65536"/>
            </a:gdLst>
            <a:ahLst/>
            <a:cxnLst>
              <a:cxn ang="T4">
                <a:pos x="T0" y="T1"/>
              </a:cxn>
              <a:cxn ang="T5">
                <a:pos x="T2" y="T3"/>
              </a:cxn>
            </a:cxnLst>
            <a:rect l="0" t="0" r="r" b="b"/>
            <a:pathLst>
              <a:path w="656376" h="4527">
                <a:moveTo>
                  <a:pt x="656376" y="4527"/>
                </a:moveTo>
                <a:lnTo>
                  <a:pt x="0" y="0"/>
                </a:lnTo>
              </a:path>
            </a:pathLst>
          </a:custGeom>
          <a:noFill/>
          <a:ln w="38100">
            <a:solidFill>
              <a:srgbClr val="538135"/>
            </a:solidFill>
            <a:miter lim="800000"/>
            <a:headEnd type="none" w="sm" len="sm"/>
            <a:tailEnd type="arrow" w="sm" len="sm"/>
          </a:ln>
        </p:spPr>
        <p:txBody>
          <a:bodyPr vert="horz" wrap="square" lIns="91440" tIns="45720" rIns="91440" bIns="45720" numCol="1" anchor="ctr" anchorCtr="0" compatLnSpc="1">
            <a:prstTxWarp prst="textNoShape">
              <a:avLst/>
            </a:prstTxWarp>
          </a:bodyPr>
          <a:lstStyle/>
          <a:p>
            <a:endParaRPr lang="en-US" sz="1200" dirty="0"/>
          </a:p>
        </p:txBody>
      </p:sp>
      <p:sp>
        <p:nvSpPr>
          <p:cNvPr id="190" name="Freeform 190"/>
          <p:cNvSpPr>
            <a:spLocks/>
          </p:cNvSpPr>
          <p:nvPr/>
        </p:nvSpPr>
        <p:spPr bwMode="auto">
          <a:xfrm flipH="1">
            <a:off x="5589978" y="2660750"/>
            <a:ext cx="313018" cy="380584"/>
          </a:xfrm>
          <a:custGeom>
            <a:avLst/>
            <a:gdLst>
              <a:gd name="T0" fmla="*/ 215719 w 835863"/>
              <a:gd name="T1" fmla="*/ 0 h 841472"/>
              <a:gd name="T2" fmla="*/ 0 w 835863"/>
              <a:gd name="T3" fmla="*/ 0 h 841472"/>
              <a:gd name="T4" fmla="*/ 0 w 835863"/>
              <a:gd name="T5" fmla="*/ 253165 h 841472"/>
              <a:gd name="T6" fmla="*/ 0 60000 65536"/>
              <a:gd name="T7" fmla="*/ 0 60000 65536"/>
              <a:gd name="T8" fmla="*/ 0 60000 65536"/>
            </a:gdLst>
            <a:ahLst/>
            <a:cxnLst>
              <a:cxn ang="T6">
                <a:pos x="T0" y="T1"/>
              </a:cxn>
              <a:cxn ang="T7">
                <a:pos x="T2" y="T3"/>
              </a:cxn>
              <a:cxn ang="T8">
                <a:pos x="T4" y="T5"/>
              </a:cxn>
            </a:cxnLst>
            <a:rect l="0" t="0" r="r" b="b"/>
            <a:pathLst>
              <a:path w="835863" h="841472">
                <a:moveTo>
                  <a:pt x="835863" y="0"/>
                </a:moveTo>
                <a:lnTo>
                  <a:pt x="0" y="0"/>
                </a:lnTo>
                <a:lnTo>
                  <a:pt x="0" y="841472"/>
                </a:lnTo>
              </a:path>
            </a:pathLst>
          </a:custGeom>
          <a:noFill/>
          <a:ln w="381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91" name="Oval 191"/>
          <p:cNvSpPr>
            <a:spLocks noChangeArrowheads="1"/>
          </p:cNvSpPr>
          <p:nvPr/>
        </p:nvSpPr>
        <p:spPr bwMode="auto">
          <a:xfrm>
            <a:off x="5488707" y="2609242"/>
            <a:ext cx="104032" cy="107785"/>
          </a:xfrm>
          <a:prstGeom prst="ellipse">
            <a:avLst/>
          </a:prstGeom>
          <a:solidFill>
            <a:srgbClr val="000000"/>
          </a:solidFill>
          <a:ln w="12700">
            <a:no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93" name="Freeform 193"/>
          <p:cNvSpPr>
            <a:spLocks/>
          </p:cNvSpPr>
          <p:nvPr/>
        </p:nvSpPr>
        <p:spPr bwMode="auto">
          <a:xfrm>
            <a:off x="958238" y="2653353"/>
            <a:ext cx="420732" cy="2909228"/>
          </a:xfrm>
          <a:custGeom>
            <a:avLst/>
            <a:gdLst>
              <a:gd name="T0" fmla="*/ 0 w 199955"/>
              <a:gd name="T1" fmla="*/ 0 h 1677736"/>
              <a:gd name="T2" fmla="*/ 851 w 199955"/>
              <a:gd name="T3" fmla="*/ 1936242 h 1677736"/>
              <a:gd name="T4" fmla="*/ 290223 w 199955"/>
              <a:gd name="T5" fmla="*/ 1936240 h 1677736"/>
              <a:gd name="T6" fmla="*/ 0 60000 65536"/>
              <a:gd name="T7" fmla="*/ 0 60000 65536"/>
              <a:gd name="T8" fmla="*/ 0 60000 65536"/>
            </a:gdLst>
            <a:ahLst/>
            <a:cxnLst>
              <a:cxn ang="T6">
                <a:pos x="T0" y="T1"/>
              </a:cxn>
              <a:cxn ang="T7">
                <a:pos x="T2" y="T3"/>
              </a:cxn>
              <a:cxn ang="T8">
                <a:pos x="T4" y="T5"/>
              </a:cxn>
            </a:cxnLst>
            <a:rect l="0" t="0" r="r" b="b"/>
            <a:pathLst>
              <a:path w="199955" h="1677736">
                <a:moveTo>
                  <a:pt x="0" y="0"/>
                </a:moveTo>
                <a:cubicBezTo>
                  <a:pt x="1325" y="536713"/>
                  <a:pt x="-739" y="1141023"/>
                  <a:pt x="586" y="1677736"/>
                </a:cubicBezTo>
                <a:lnTo>
                  <a:pt x="199955" y="1677734"/>
                </a:lnTo>
              </a:path>
            </a:pathLst>
          </a:cu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grpSp>
        <p:nvGrpSpPr>
          <p:cNvPr id="206" name="Group 206"/>
          <p:cNvGrpSpPr>
            <a:grpSpLocks/>
          </p:cNvGrpSpPr>
          <p:nvPr/>
        </p:nvGrpSpPr>
        <p:grpSpPr bwMode="auto">
          <a:xfrm>
            <a:off x="1093572" y="5408058"/>
            <a:ext cx="462161" cy="259446"/>
            <a:chOff x="5261" y="27357"/>
            <a:chExt cx="3192" cy="1728"/>
          </a:xfrm>
        </p:grpSpPr>
        <p:sp>
          <p:nvSpPr>
            <p:cNvPr id="107" name="Straight Connector 107"/>
            <p:cNvSpPr>
              <a:spLocks noChangeShapeType="1"/>
            </p:cNvSpPr>
            <p:nvPr/>
          </p:nvSpPr>
          <p:spPr bwMode="auto">
            <a:xfrm rot="16200000" flipH="1">
              <a:off x="7393" y="26395"/>
              <a:ext cx="0" cy="2120"/>
            </a:xfrm>
            <a:prstGeom prst="line">
              <a:avLst/>
            </a:prstGeom>
            <a:no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200" dirty="0"/>
            </a:p>
          </p:txBody>
        </p:sp>
        <p:sp>
          <p:nvSpPr>
            <p:cNvPr id="106" name="Isosceles Triangle 106"/>
            <p:cNvSpPr>
              <a:spLocks noChangeArrowheads="1"/>
            </p:cNvSpPr>
            <p:nvPr/>
          </p:nvSpPr>
          <p:spPr bwMode="auto">
            <a:xfrm flipH="1">
              <a:off x="6475" y="27543"/>
              <a:ext cx="1912" cy="1543"/>
            </a:xfrm>
            <a:prstGeom prst="triangle">
              <a:avLst>
                <a:gd name="adj" fmla="val 50000"/>
              </a:avLst>
            </a:prstGeom>
            <a:solidFill>
              <a:srgbClr val="000000"/>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09" name="Straight Arrow Connector 109"/>
            <p:cNvSpPr>
              <a:spLocks noChangeShapeType="1"/>
            </p:cNvSpPr>
            <p:nvPr/>
          </p:nvSpPr>
          <p:spPr bwMode="auto">
            <a:xfrm rot="16200000" flipH="1">
              <a:off x="5637" y="27363"/>
              <a:ext cx="1086" cy="1073"/>
            </a:xfrm>
            <a:prstGeom prst="straightConnector1">
              <a:avLst/>
            </a:prstGeom>
            <a:noFill/>
            <a:ln w="15875" cap="sq">
              <a:solidFill>
                <a:srgbClr val="000000"/>
              </a:solidFill>
              <a:miter lim="800000"/>
              <a:headEnd/>
              <a:tailEnd type="triangle" w="sm" len="med"/>
            </a:ln>
          </p:spPr>
          <p:txBody>
            <a:bodyPr vert="horz" wrap="square" lIns="91440" tIns="45720" rIns="91440" bIns="45720" numCol="1" anchor="t" anchorCtr="0" compatLnSpc="1">
              <a:prstTxWarp prst="textNoShape">
                <a:avLst/>
              </a:prstTxWarp>
            </a:bodyPr>
            <a:lstStyle/>
            <a:p>
              <a:endParaRPr lang="en-US" sz="1200" dirty="0"/>
            </a:p>
          </p:txBody>
        </p:sp>
        <p:sp>
          <p:nvSpPr>
            <p:cNvPr id="108" name="Straight Arrow Connector 108"/>
            <p:cNvSpPr>
              <a:spLocks noChangeShapeType="1"/>
            </p:cNvSpPr>
            <p:nvPr/>
          </p:nvSpPr>
          <p:spPr bwMode="auto">
            <a:xfrm rot="5400000" flipV="1">
              <a:off x="5255" y="27732"/>
              <a:ext cx="1086" cy="1073"/>
            </a:xfrm>
            <a:prstGeom prst="straightConnector1">
              <a:avLst/>
            </a:prstGeom>
            <a:noFill/>
            <a:ln w="15875" cap="sq">
              <a:solidFill>
                <a:srgbClr val="000000"/>
              </a:solidFill>
              <a:miter lim="800000"/>
              <a:headEnd/>
              <a:tailEnd type="triangle" w="sm" len="med"/>
            </a:ln>
          </p:spPr>
          <p:txBody>
            <a:bodyPr vert="horz" wrap="square" lIns="91440" tIns="45720" rIns="91440" bIns="45720" numCol="1" anchor="t" anchorCtr="0" compatLnSpc="1">
              <a:prstTxWarp prst="textNoShape">
                <a:avLst/>
              </a:prstTxWarp>
            </a:bodyPr>
            <a:lstStyle/>
            <a:p>
              <a:endParaRPr lang="en-US" sz="1200" dirty="0"/>
            </a:p>
          </p:txBody>
        </p:sp>
      </p:grpSp>
      <p:sp>
        <p:nvSpPr>
          <p:cNvPr id="194" name="Freeform 194"/>
          <p:cNvSpPr>
            <a:spLocks/>
          </p:cNvSpPr>
          <p:nvPr/>
        </p:nvSpPr>
        <p:spPr bwMode="auto">
          <a:xfrm>
            <a:off x="1415796" y="5154335"/>
            <a:ext cx="360891" cy="252769"/>
          </a:xfrm>
          <a:custGeom>
            <a:avLst/>
            <a:gdLst>
              <a:gd name="T0" fmla="*/ 248920 w 835863"/>
              <a:gd name="T1" fmla="*/ 0 h 841472"/>
              <a:gd name="T2" fmla="*/ 0 w 835863"/>
              <a:gd name="T3" fmla="*/ 0 h 841472"/>
              <a:gd name="T4" fmla="*/ 0 w 835863"/>
              <a:gd name="T5" fmla="*/ 168342 h 841472"/>
              <a:gd name="T6" fmla="*/ 0 60000 65536"/>
              <a:gd name="T7" fmla="*/ 0 60000 65536"/>
              <a:gd name="T8" fmla="*/ 0 60000 65536"/>
            </a:gdLst>
            <a:ahLst/>
            <a:cxnLst>
              <a:cxn ang="T6">
                <a:pos x="T0" y="T1"/>
              </a:cxn>
              <a:cxn ang="T7">
                <a:pos x="T2" y="T3"/>
              </a:cxn>
              <a:cxn ang="T8">
                <a:pos x="T4" y="T5"/>
              </a:cxn>
            </a:cxnLst>
            <a:rect l="0" t="0" r="r" b="b"/>
            <a:pathLst>
              <a:path w="835863" h="841472">
                <a:moveTo>
                  <a:pt x="835863" y="0"/>
                </a:moveTo>
                <a:lnTo>
                  <a:pt x="0" y="0"/>
                </a:lnTo>
                <a:lnTo>
                  <a:pt x="0" y="841472"/>
                </a:lnTo>
              </a:path>
            </a:pathLst>
          </a:custGeom>
          <a:noFill/>
          <a:ln w="381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95" name="Oval 195"/>
          <p:cNvSpPr>
            <a:spLocks noChangeArrowheads="1"/>
          </p:cNvSpPr>
          <p:nvPr/>
        </p:nvSpPr>
        <p:spPr bwMode="auto">
          <a:xfrm>
            <a:off x="1724211" y="5109504"/>
            <a:ext cx="104032" cy="107785"/>
          </a:xfrm>
          <a:prstGeom prst="ellipse">
            <a:avLst/>
          </a:prstGeom>
          <a:solidFill>
            <a:srgbClr val="000000"/>
          </a:solidFill>
          <a:ln w="12700">
            <a:no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96" name="Text Box 111"/>
          <p:cNvSpPr txBox="1">
            <a:spLocks noChangeArrowheads="1"/>
          </p:cNvSpPr>
          <p:nvPr/>
        </p:nvSpPr>
        <p:spPr bwMode="auto">
          <a:xfrm>
            <a:off x="1678179" y="4857689"/>
            <a:ext cx="480574" cy="436861"/>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V</a:t>
            </a:r>
            <a:r>
              <a:rPr kumimoji="0" lang="en-GB" sz="1400" b="0" i="0" u="none" strike="noStrike" cap="none" normalizeH="0" baseline="30000" dirty="0" smtClean="0">
                <a:ln>
                  <a:noFill/>
                </a:ln>
                <a:solidFill>
                  <a:schemeClr val="tx1"/>
                </a:solidFill>
                <a:effectLst/>
                <a:ea typeface="Calibri" pitchFamily="34" charset="0"/>
              </a:rPr>
              <a:t>+</a:t>
            </a:r>
            <a:endParaRPr kumimoji="0" lang="en-GB" sz="1400" b="0" i="0" u="none" strike="noStrike" cap="none" normalizeH="0" baseline="0" dirty="0" smtClean="0">
              <a:ln>
                <a:noFill/>
              </a:ln>
              <a:solidFill>
                <a:schemeClr val="tx1"/>
              </a:solidFill>
              <a:effectLst/>
            </a:endParaRPr>
          </a:p>
        </p:txBody>
      </p:sp>
      <p:sp>
        <p:nvSpPr>
          <p:cNvPr id="197" name="Freeform 197"/>
          <p:cNvSpPr>
            <a:spLocks/>
          </p:cNvSpPr>
          <p:nvPr/>
        </p:nvSpPr>
        <p:spPr bwMode="auto">
          <a:xfrm>
            <a:off x="6316363" y="5822883"/>
            <a:ext cx="365494" cy="0"/>
          </a:xfrm>
          <a:custGeom>
            <a:avLst/>
            <a:gdLst>
              <a:gd name="T0" fmla="*/ 0 w 974784"/>
              <a:gd name="T1" fmla="*/ 1 h 17253"/>
              <a:gd name="T2" fmla="*/ 252000 w 974784"/>
              <a:gd name="T3" fmla="*/ 0 h 17253"/>
              <a:gd name="T4" fmla="*/ 0 60000 65536"/>
              <a:gd name="T5" fmla="*/ 0 60000 65536"/>
            </a:gdLst>
            <a:ahLst/>
            <a:cxnLst>
              <a:cxn ang="T4">
                <a:pos x="T0" y="T1"/>
              </a:cxn>
              <a:cxn ang="T5">
                <a:pos x="T2" y="T3"/>
              </a:cxn>
            </a:cxnLst>
            <a:rect l="0" t="0" r="r" b="b"/>
            <a:pathLst>
              <a:path w="974784" h="17253">
                <a:moveTo>
                  <a:pt x="0" y="17253"/>
                </a:moveTo>
                <a:lnTo>
                  <a:pt x="974784" y="0"/>
                </a:lnTo>
              </a:path>
            </a:pathLst>
          </a:custGeom>
          <a:noFill/>
          <a:ln w="22225">
            <a:solidFill>
              <a:srgbClr val="FF0000"/>
            </a:solidFill>
            <a:miter lim="800000"/>
            <a:headEnd/>
            <a:tailEnd/>
          </a:ln>
        </p:spPr>
        <p:txBody>
          <a:bodyPr vert="horz" wrap="square" lIns="91440" tIns="45720" rIns="91440" bIns="45720" numCol="1" anchor="ctr" anchorCtr="0" compatLnSpc="1">
            <a:prstTxWarp prst="textNoShape">
              <a:avLst/>
            </a:prstTxWarp>
          </a:bodyPr>
          <a:lstStyle/>
          <a:p>
            <a:endParaRPr lang="en-US" sz="1400" dirty="0"/>
          </a:p>
        </p:txBody>
      </p:sp>
      <p:sp>
        <p:nvSpPr>
          <p:cNvPr id="198" name="Text Box 111"/>
          <p:cNvSpPr txBox="1">
            <a:spLocks noChangeArrowheads="1"/>
          </p:cNvSpPr>
          <p:nvPr/>
        </p:nvSpPr>
        <p:spPr bwMode="auto">
          <a:xfrm>
            <a:off x="6812587" y="5685938"/>
            <a:ext cx="1693057" cy="713476"/>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Air path for laser</a:t>
            </a:r>
            <a:endParaRPr kumimoji="0" lang="en-GB" sz="1400" b="0" i="0" u="none" strike="noStrike" cap="none" normalizeH="0" baseline="0" dirty="0" smtClean="0">
              <a:ln>
                <a:noFill/>
              </a:ln>
              <a:solidFill>
                <a:schemeClr val="tx1"/>
              </a:solidFill>
              <a:effectLst/>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Times New Roman" pitchFamily="18" charset="0"/>
              </a:rPr>
              <a:t>Fibre path for laser</a:t>
            </a:r>
          </a:p>
          <a:p>
            <a:pPr marL="0" marR="0" lvl="0" indent="0" algn="l"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Times New Roman" pitchFamily="18" charset="0"/>
              </a:rPr>
              <a:t>RF path</a:t>
            </a:r>
          </a:p>
          <a:p>
            <a:pPr marL="0" marR="0" lvl="0" indent="0" algn="l" defTabSz="914400" rtl="0" eaLnBrk="0" fontAlgn="base" latinLnBrk="0" hangingPunct="0">
              <a:lnSpc>
                <a:spcPct val="100000"/>
              </a:lnSpc>
              <a:spcBef>
                <a:spcPct val="0"/>
              </a:spcBef>
              <a:spcAft>
                <a:spcPct val="0"/>
              </a:spcAft>
              <a:buClrTx/>
              <a:buSzTx/>
              <a:buFontTx/>
              <a:buNone/>
              <a:tabLst/>
            </a:pPr>
            <a:r>
              <a:rPr lang="en-GB" sz="1400" dirty="0" smtClean="0"/>
              <a:t>Control (digital) signal</a:t>
            </a:r>
            <a:endParaRPr kumimoji="0" lang="en-GB" sz="1400" b="0" i="0" u="none" strike="noStrike" cap="none" normalizeH="0" baseline="0" dirty="0" smtClean="0">
              <a:ln>
                <a:noFill/>
              </a:ln>
              <a:solidFill>
                <a:schemeClr val="tx1"/>
              </a:solidFill>
              <a:effectLst/>
            </a:endParaRPr>
          </a:p>
        </p:txBody>
      </p:sp>
      <p:sp>
        <p:nvSpPr>
          <p:cNvPr id="199" name="Freeform 199"/>
          <p:cNvSpPr>
            <a:spLocks/>
          </p:cNvSpPr>
          <p:nvPr/>
        </p:nvSpPr>
        <p:spPr bwMode="auto">
          <a:xfrm>
            <a:off x="6315378" y="6024405"/>
            <a:ext cx="364573" cy="0"/>
          </a:xfrm>
          <a:custGeom>
            <a:avLst/>
            <a:gdLst>
              <a:gd name="T0" fmla="*/ 0 w 974784"/>
              <a:gd name="T1" fmla="*/ 1 h 17253"/>
              <a:gd name="T2" fmla="*/ 251460 w 974784"/>
              <a:gd name="T3" fmla="*/ 0 h 17253"/>
              <a:gd name="T4" fmla="*/ 0 60000 65536"/>
              <a:gd name="T5" fmla="*/ 0 60000 65536"/>
            </a:gdLst>
            <a:ahLst/>
            <a:cxnLst>
              <a:cxn ang="T4">
                <a:pos x="T0" y="T1"/>
              </a:cxn>
              <a:cxn ang="T5">
                <a:pos x="T2" y="T3"/>
              </a:cxn>
            </a:cxnLst>
            <a:rect l="0" t="0" r="r" b="b"/>
            <a:pathLst>
              <a:path w="974784" h="17253">
                <a:moveTo>
                  <a:pt x="0" y="17253"/>
                </a:moveTo>
                <a:lnTo>
                  <a:pt x="974784" y="0"/>
                </a:lnTo>
              </a:path>
            </a:pathLst>
          </a:custGeom>
          <a:noFill/>
          <a:ln w="22225">
            <a:solidFill>
              <a:srgbClr val="00B0F0"/>
            </a:solidFill>
            <a:miter lim="800000"/>
            <a:headEnd/>
            <a:tailEnd/>
          </a:ln>
        </p:spPr>
        <p:txBody>
          <a:bodyPr vert="horz" wrap="square" lIns="91440" tIns="45720" rIns="91440" bIns="45720" numCol="1" anchor="ctr" anchorCtr="0" compatLnSpc="1">
            <a:prstTxWarp prst="textNoShape">
              <a:avLst/>
            </a:prstTxWarp>
          </a:bodyPr>
          <a:lstStyle/>
          <a:p>
            <a:endParaRPr lang="en-US" sz="1400" dirty="0"/>
          </a:p>
        </p:txBody>
      </p:sp>
      <p:sp>
        <p:nvSpPr>
          <p:cNvPr id="200" name="Freeform 200"/>
          <p:cNvSpPr>
            <a:spLocks/>
          </p:cNvSpPr>
          <p:nvPr/>
        </p:nvSpPr>
        <p:spPr bwMode="auto">
          <a:xfrm>
            <a:off x="6321664" y="6226263"/>
            <a:ext cx="364573" cy="0"/>
          </a:xfrm>
          <a:custGeom>
            <a:avLst/>
            <a:gdLst>
              <a:gd name="T0" fmla="*/ 0 w 974784"/>
              <a:gd name="T1" fmla="*/ 1 h 17253"/>
              <a:gd name="T2" fmla="*/ 251460 w 974784"/>
              <a:gd name="T3" fmla="*/ 0 h 17253"/>
              <a:gd name="T4" fmla="*/ 0 60000 65536"/>
              <a:gd name="T5" fmla="*/ 0 60000 65536"/>
            </a:gdLst>
            <a:ahLst/>
            <a:cxnLst>
              <a:cxn ang="T4">
                <a:pos x="T0" y="T1"/>
              </a:cxn>
              <a:cxn ang="T5">
                <a:pos x="T2" y="T3"/>
              </a:cxn>
            </a:cxnLst>
            <a:rect l="0" t="0" r="r" b="b"/>
            <a:pathLst>
              <a:path w="974784" h="17253">
                <a:moveTo>
                  <a:pt x="0" y="17253"/>
                </a:moveTo>
                <a:lnTo>
                  <a:pt x="974784" y="0"/>
                </a:lnTo>
              </a:path>
            </a:pathLst>
          </a:custGeom>
          <a:noFill/>
          <a:ln w="222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400" dirty="0"/>
          </a:p>
        </p:txBody>
      </p:sp>
      <p:sp>
        <p:nvSpPr>
          <p:cNvPr id="201" name="Text Box 103"/>
          <p:cNvSpPr txBox="1">
            <a:spLocks noChangeArrowheads="1"/>
          </p:cNvSpPr>
          <p:nvPr/>
        </p:nvSpPr>
        <p:spPr bwMode="auto">
          <a:xfrm>
            <a:off x="453728" y="944062"/>
            <a:ext cx="1357023" cy="372000"/>
          </a:xfrm>
          <a:prstGeom prst="rect">
            <a:avLst/>
          </a:prstGeom>
          <a:solidFill>
            <a:srgbClr val="FFC000">
              <a:alpha val="50195"/>
            </a:srgbClr>
          </a:solidFill>
          <a:ln w="6350">
            <a:solidFill>
              <a:srgbClr val="000000"/>
            </a:solidFill>
            <a:miter lim="800000"/>
            <a:headEnd/>
            <a:tailEnd/>
          </a:ln>
        </p:spPr>
        <p:txBody>
          <a:bodyPr vert="horz" wrap="square" lIns="18000" tIns="10800" rIns="18000" bIns="1080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70C0"/>
                </a:solidFill>
                <a:effectLst/>
                <a:ea typeface="Calibri" pitchFamily="34" charset="0"/>
              </a:rPr>
              <a:t>RF master OS</a:t>
            </a:r>
            <a:endParaRPr kumimoji="0" lang="en-GB" sz="1600" b="0" i="0" u="none" strike="noStrike" cap="none" normalizeH="0" baseline="0" dirty="0" smtClean="0">
              <a:ln>
                <a:noFill/>
              </a:ln>
              <a:solidFill>
                <a:schemeClr val="tx1"/>
              </a:solidFill>
              <a:effectLst/>
            </a:endParaRPr>
          </a:p>
        </p:txBody>
      </p:sp>
      <p:sp>
        <p:nvSpPr>
          <p:cNvPr id="202" name="Text Box 179"/>
          <p:cNvSpPr txBox="1">
            <a:spLocks noChangeArrowheads="1"/>
          </p:cNvSpPr>
          <p:nvPr/>
        </p:nvSpPr>
        <p:spPr bwMode="auto">
          <a:xfrm>
            <a:off x="2063006" y="950739"/>
            <a:ext cx="1116736" cy="578984"/>
          </a:xfrm>
          <a:prstGeom prst="rect">
            <a:avLst/>
          </a:prstGeom>
          <a:solidFill>
            <a:srgbClr val="FFFFFF"/>
          </a:solidFill>
          <a:ln w="12700">
            <a:solidFill>
              <a:srgbClr val="538135"/>
            </a:solidFill>
            <a:miter lim="800000"/>
            <a:headEnd/>
            <a:tailEnd/>
          </a:ln>
        </p:spPr>
        <p:txBody>
          <a:bodyPr vert="horz" wrap="square" lIns="54000" tIns="45720" rIns="1800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Controller</a:t>
            </a:r>
            <a:endParaRPr kumimoji="0" lang="en-GB" sz="1400" b="0" i="0" u="none" strike="noStrike" cap="none" normalizeH="0" baseline="0" dirty="0" smtClean="0">
              <a:ln>
                <a:noFill/>
              </a:ln>
              <a:solidFill>
                <a:schemeClr val="tx1"/>
              </a:solidFill>
              <a:effectLst/>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(BW ~ 500 Hz</a:t>
            </a:r>
            <a:r>
              <a:rPr kumimoji="0" lang="en-GB" sz="1200" b="0" i="0" u="none" strike="noStrike" cap="none" normalizeH="0" baseline="0" dirty="0" smtClean="0">
                <a:ln>
                  <a:noFill/>
                </a:ln>
                <a:solidFill>
                  <a:schemeClr val="tx1"/>
                </a:solidFill>
                <a:effectLst/>
                <a:ea typeface="Calibri" pitchFamily="34" charset="0"/>
              </a:rPr>
              <a:t>)</a:t>
            </a:r>
            <a:endParaRPr kumimoji="0" lang="en-GB" sz="1200" b="0" i="0" u="none" strike="noStrike" cap="none" normalizeH="0" baseline="0" dirty="0" smtClean="0">
              <a:ln>
                <a:noFill/>
              </a:ln>
              <a:solidFill>
                <a:schemeClr val="tx1"/>
              </a:solidFill>
              <a:effectLst/>
            </a:endParaRPr>
          </a:p>
        </p:txBody>
      </p:sp>
      <p:sp>
        <p:nvSpPr>
          <p:cNvPr id="203" name="Freeform 203"/>
          <p:cNvSpPr>
            <a:spLocks/>
          </p:cNvSpPr>
          <p:nvPr/>
        </p:nvSpPr>
        <p:spPr bwMode="auto">
          <a:xfrm>
            <a:off x="1268494" y="1324646"/>
            <a:ext cx="0" cy="378677"/>
          </a:xfrm>
          <a:custGeom>
            <a:avLst/>
            <a:gdLst>
              <a:gd name="T0" fmla="*/ 0 h 225631"/>
              <a:gd name="T1" fmla="*/ 252000 h 225631"/>
              <a:gd name="T2" fmla="*/ 0 60000 65536"/>
              <a:gd name="T3" fmla="*/ 0 60000 65536"/>
            </a:gdLst>
            <a:ahLst/>
            <a:cxnLst>
              <a:cxn ang="T2">
                <a:pos x="0" y="T0"/>
              </a:cxn>
              <a:cxn ang="T3">
                <a:pos x="0" y="T1"/>
              </a:cxn>
            </a:cxnLst>
            <a:rect l="0" t="0" r="r" b="b"/>
            <a:pathLst>
              <a:path h="225631">
                <a:moveTo>
                  <a:pt x="0" y="0"/>
                </a:moveTo>
                <a:lnTo>
                  <a:pt x="0" y="225631"/>
                </a:lnTo>
              </a:path>
            </a:pathLst>
          </a:custGeom>
          <a:noFill/>
          <a:ln w="15875">
            <a:solidFill>
              <a:srgbClr val="000000"/>
            </a:solidFill>
            <a:miter lim="800000"/>
            <a:headEnd/>
            <a:tailEnd type="arrow" w="sm" len="sm"/>
          </a:ln>
        </p:spPr>
        <p:txBody>
          <a:bodyPr vert="horz" wrap="square" lIns="91440" tIns="45720" rIns="91440" bIns="45720" numCol="1" anchor="ctr" anchorCtr="0" compatLnSpc="1">
            <a:prstTxWarp prst="textNoShape">
              <a:avLst/>
            </a:prstTxWarp>
          </a:bodyPr>
          <a:lstStyle/>
          <a:p>
            <a:endParaRPr lang="en-US" sz="1200" dirty="0"/>
          </a:p>
        </p:txBody>
      </p:sp>
      <p:sp>
        <p:nvSpPr>
          <p:cNvPr id="205" name="Freeform 205"/>
          <p:cNvSpPr>
            <a:spLocks/>
          </p:cNvSpPr>
          <p:nvPr/>
        </p:nvSpPr>
        <p:spPr bwMode="auto">
          <a:xfrm>
            <a:off x="1810751" y="1172985"/>
            <a:ext cx="261462" cy="0"/>
          </a:xfrm>
          <a:custGeom>
            <a:avLst/>
            <a:gdLst>
              <a:gd name="T0" fmla="*/ 0 w 225631"/>
              <a:gd name="T1" fmla="*/ 180000 w 225631"/>
              <a:gd name="T2" fmla="*/ 0 60000 65536"/>
              <a:gd name="T3" fmla="*/ 0 60000 65536"/>
            </a:gdLst>
            <a:ahLst/>
            <a:cxnLst>
              <a:cxn ang="T2">
                <a:pos x="T0" y="0"/>
              </a:cxn>
              <a:cxn ang="T3">
                <a:pos x="T1" y="0"/>
              </a:cxn>
            </a:cxnLst>
            <a:rect l="0" t="0" r="r" b="b"/>
            <a:pathLst>
              <a:path w="225631">
                <a:moveTo>
                  <a:pt x="0" y="0"/>
                </a:moveTo>
                <a:lnTo>
                  <a:pt x="225631" y="0"/>
                </a:lnTo>
              </a:path>
            </a:pathLst>
          </a:custGeom>
          <a:noFill/>
          <a:ln w="15875">
            <a:solidFill>
              <a:srgbClr val="000000"/>
            </a:solidFill>
            <a:miter lim="800000"/>
            <a:headEnd/>
            <a:tailEnd type="arrow" w="sm" len="sm"/>
          </a:ln>
        </p:spPr>
        <p:txBody>
          <a:bodyPr vert="horz" wrap="square" lIns="91440" tIns="45720" rIns="91440" bIns="45720" numCol="1" anchor="ctr" anchorCtr="0" compatLnSpc="1">
            <a:prstTxWarp prst="textNoShape">
              <a:avLst/>
            </a:prstTxWarp>
          </a:bodyPr>
          <a:lstStyle/>
          <a:p>
            <a:endParaRPr lang="en-US" sz="1200" dirty="0"/>
          </a:p>
        </p:txBody>
      </p:sp>
      <p:grpSp>
        <p:nvGrpSpPr>
          <p:cNvPr id="220" name="Group 220"/>
          <p:cNvGrpSpPr>
            <a:grpSpLocks/>
          </p:cNvGrpSpPr>
          <p:nvPr/>
        </p:nvGrpSpPr>
        <p:grpSpPr bwMode="auto">
          <a:xfrm>
            <a:off x="2344722" y="2002830"/>
            <a:ext cx="456637" cy="249907"/>
            <a:chOff x="14269" y="7956"/>
            <a:chExt cx="2534" cy="1390"/>
          </a:xfrm>
        </p:grpSpPr>
        <p:sp>
          <p:nvSpPr>
            <p:cNvPr id="208" name="Straight Connector 208"/>
            <p:cNvSpPr>
              <a:spLocks noChangeShapeType="1"/>
            </p:cNvSpPr>
            <p:nvPr/>
          </p:nvSpPr>
          <p:spPr bwMode="auto">
            <a:xfrm rot="16200000" flipH="1">
              <a:off x="15981" y="7213"/>
              <a:ext cx="0" cy="1644"/>
            </a:xfrm>
            <a:prstGeom prst="line">
              <a:avLst/>
            </a:prstGeom>
            <a:no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200" dirty="0"/>
            </a:p>
          </p:txBody>
        </p:sp>
        <p:sp>
          <p:nvSpPr>
            <p:cNvPr id="209" name="Isosceles Triangle 209"/>
            <p:cNvSpPr>
              <a:spLocks noChangeArrowheads="1"/>
            </p:cNvSpPr>
            <p:nvPr/>
          </p:nvSpPr>
          <p:spPr bwMode="auto">
            <a:xfrm flipH="1">
              <a:off x="15270" y="8105"/>
              <a:ext cx="1481" cy="1242"/>
            </a:xfrm>
            <a:prstGeom prst="triangle">
              <a:avLst>
                <a:gd name="adj" fmla="val 50000"/>
              </a:avLst>
            </a:prstGeom>
            <a:solidFill>
              <a:srgbClr val="000000"/>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210" name="Straight Arrow Connector 210"/>
            <p:cNvSpPr>
              <a:spLocks noChangeShapeType="1"/>
            </p:cNvSpPr>
            <p:nvPr/>
          </p:nvSpPr>
          <p:spPr bwMode="auto">
            <a:xfrm rot="16200000" flipH="1">
              <a:off x="14603" y="7977"/>
              <a:ext cx="874" cy="832"/>
            </a:xfrm>
            <a:prstGeom prst="straightConnector1">
              <a:avLst/>
            </a:prstGeom>
            <a:noFill/>
            <a:ln w="9525" cap="sq">
              <a:solidFill>
                <a:srgbClr val="000000"/>
              </a:solidFill>
              <a:miter lim="800000"/>
              <a:headEnd/>
              <a:tailEnd type="triangle" w="sm" len="med"/>
            </a:ln>
          </p:spPr>
          <p:txBody>
            <a:bodyPr vert="horz" wrap="square" lIns="91440" tIns="45720" rIns="91440" bIns="45720" numCol="1" anchor="t" anchorCtr="0" compatLnSpc="1">
              <a:prstTxWarp prst="textNoShape">
                <a:avLst/>
              </a:prstTxWarp>
            </a:bodyPr>
            <a:lstStyle/>
            <a:p>
              <a:endParaRPr lang="en-US" sz="1200" dirty="0"/>
            </a:p>
          </p:txBody>
        </p:sp>
        <p:sp>
          <p:nvSpPr>
            <p:cNvPr id="211" name="Straight Arrow Connector 211"/>
            <p:cNvSpPr>
              <a:spLocks noChangeShapeType="1"/>
            </p:cNvSpPr>
            <p:nvPr/>
          </p:nvSpPr>
          <p:spPr bwMode="auto">
            <a:xfrm rot="5400000" flipV="1">
              <a:off x="14248" y="8333"/>
              <a:ext cx="874" cy="831"/>
            </a:xfrm>
            <a:prstGeom prst="straightConnector1">
              <a:avLst/>
            </a:prstGeom>
            <a:noFill/>
            <a:ln w="9525" cap="sq">
              <a:solidFill>
                <a:srgbClr val="000000"/>
              </a:solidFill>
              <a:miter lim="800000"/>
              <a:headEnd/>
              <a:tailEnd type="triangle" w="sm" len="med"/>
            </a:ln>
          </p:spPr>
          <p:txBody>
            <a:bodyPr vert="horz" wrap="square" lIns="91440" tIns="45720" rIns="91440" bIns="45720" numCol="1" anchor="t" anchorCtr="0" compatLnSpc="1">
              <a:prstTxWarp prst="textNoShape">
                <a:avLst/>
              </a:prstTxWarp>
            </a:bodyPr>
            <a:lstStyle/>
            <a:p>
              <a:endParaRPr lang="en-US" sz="1200" dirty="0"/>
            </a:p>
          </p:txBody>
        </p:sp>
      </p:grpSp>
      <p:sp>
        <p:nvSpPr>
          <p:cNvPr id="215" name="Freeform 215"/>
          <p:cNvSpPr>
            <a:spLocks/>
          </p:cNvSpPr>
          <p:nvPr/>
        </p:nvSpPr>
        <p:spPr bwMode="auto">
          <a:xfrm>
            <a:off x="2645771" y="1529723"/>
            <a:ext cx="0" cy="464523"/>
          </a:xfrm>
          <a:custGeom>
            <a:avLst/>
            <a:gdLst>
              <a:gd name="T0" fmla="*/ 308758 h 308758"/>
              <a:gd name="T1" fmla="*/ 0 h 308758"/>
              <a:gd name="T2" fmla="*/ 0 60000 65536"/>
              <a:gd name="T3" fmla="*/ 0 60000 65536"/>
            </a:gdLst>
            <a:ahLst/>
            <a:cxnLst>
              <a:cxn ang="T2">
                <a:pos x="0" y="T0"/>
              </a:cxn>
              <a:cxn ang="T3">
                <a:pos x="0" y="T1"/>
              </a:cxn>
            </a:cxnLst>
            <a:rect l="0" t="0" r="r" b="b"/>
            <a:pathLst>
              <a:path h="308758">
                <a:moveTo>
                  <a:pt x="0" y="308758"/>
                </a:moveTo>
                <a:lnTo>
                  <a:pt x="0" y="0"/>
                </a:lnTo>
              </a:path>
            </a:pathLst>
          </a:custGeom>
          <a:noFill/>
          <a:ln w="1587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216" name="Freeform 216"/>
          <p:cNvSpPr>
            <a:spLocks/>
          </p:cNvSpPr>
          <p:nvPr/>
        </p:nvSpPr>
        <p:spPr bwMode="auto">
          <a:xfrm flipH="1" flipV="1">
            <a:off x="2457040" y="2216492"/>
            <a:ext cx="188731" cy="214615"/>
          </a:xfrm>
          <a:custGeom>
            <a:avLst/>
            <a:gdLst>
              <a:gd name="T0" fmla="*/ 130629 w 835863"/>
              <a:gd name="T1" fmla="*/ 0 h 841472"/>
              <a:gd name="T2" fmla="*/ 0 w 835863"/>
              <a:gd name="T3" fmla="*/ 0 h 841472"/>
              <a:gd name="T4" fmla="*/ 0 w 835863"/>
              <a:gd name="T5" fmla="*/ 142542 h 841472"/>
              <a:gd name="T6" fmla="*/ 0 60000 65536"/>
              <a:gd name="T7" fmla="*/ 0 60000 65536"/>
              <a:gd name="T8" fmla="*/ 0 60000 65536"/>
            </a:gdLst>
            <a:ahLst/>
            <a:cxnLst>
              <a:cxn ang="T6">
                <a:pos x="T0" y="T1"/>
              </a:cxn>
              <a:cxn ang="T7">
                <a:pos x="T2" y="T3"/>
              </a:cxn>
              <a:cxn ang="T8">
                <a:pos x="T4" y="T5"/>
              </a:cxn>
            </a:cxnLst>
            <a:rect l="0" t="0" r="r" b="b"/>
            <a:pathLst>
              <a:path w="835863" h="841472">
                <a:moveTo>
                  <a:pt x="835863" y="0"/>
                </a:moveTo>
                <a:lnTo>
                  <a:pt x="0" y="0"/>
                </a:lnTo>
                <a:lnTo>
                  <a:pt x="0" y="841472"/>
                </a:lnTo>
              </a:path>
            </a:pathLst>
          </a:custGeom>
          <a:noFill/>
          <a:ln w="1587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217" name="Oval 217"/>
          <p:cNvSpPr>
            <a:spLocks noChangeArrowheads="1"/>
          </p:cNvSpPr>
          <p:nvPr/>
        </p:nvSpPr>
        <p:spPr bwMode="auto">
          <a:xfrm>
            <a:off x="2367738" y="2372922"/>
            <a:ext cx="104032" cy="107785"/>
          </a:xfrm>
          <a:prstGeom prst="ellipse">
            <a:avLst/>
          </a:prstGeom>
          <a:solidFill>
            <a:srgbClr val="000000"/>
          </a:solidFill>
          <a:ln w="12700">
            <a:no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218" name="Text Box 111"/>
          <p:cNvSpPr txBox="1">
            <a:spLocks noChangeArrowheads="1"/>
          </p:cNvSpPr>
          <p:nvPr/>
        </p:nvSpPr>
        <p:spPr bwMode="auto">
          <a:xfrm>
            <a:off x="2140340" y="2451137"/>
            <a:ext cx="481495" cy="436861"/>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V</a:t>
            </a:r>
            <a:r>
              <a:rPr kumimoji="0" lang="en-GB" sz="1400" b="0" i="0" u="none" strike="noStrike" cap="none" normalizeH="0" baseline="30000" dirty="0" smtClean="0">
                <a:ln>
                  <a:noFill/>
                </a:ln>
                <a:solidFill>
                  <a:schemeClr val="tx1"/>
                </a:solidFill>
                <a:effectLst/>
                <a:ea typeface="Calibri" pitchFamily="34" charset="0"/>
              </a:rPr>
              <a:t>+</a:t>
            </a:r>
            <a:endParaRPr kumimoji="0" lang="en-GB" sz="1400" b="0" i="0" u="none" strike="noStrike" cap="none" normalizeH="0" baseline="0" dirty="0" smtClean="0">
              <a:ln>
                <a:noFill/>
              </a:ln>
              <a:solidFill>
                <a:schemeClr val="tx1"/>
              </a:solidFill>
              <a:effectLst/>
            </a:endParaRPr>
          </a:p>
        </p:txBody>
      </p:sp>
      <p:sp>
        <p:nvSpPr>
          <p:cNvPr id="219" name="Freeform 219"/>
          <p:cNvSpPr>
            <a:spLocks/>
          </p:cNvSpPr>
          <p:nvPr/>
        </p:nvSpPr>
        <p:spPr bwMode="auto">
          <a:xfrm>
            <a:off x="2034466" y="1529723"/>
            <a:ext cx="292763" cy="312861"/>
          </a:xfrm>
          <a:custGeom>
            <a:avLst/>
            <a:gdLst>
              <a:gd name="T0" fmla="*/ 201880 w 201880"/>
              <a:gd name="T1" fmla="*/ 0 h 207818"/>
              <a:gd name="T2" fmla="*/ 201880 w 201880"/>
              <a:gd name="T3" fmla="*/ 207818 h 207818"/>
              <a:gd name="T4" fmla="*/ 0 w 201880"/>
              <a:gd name="T5" fmla="*/ 207818 h 207818"/>
              <a:gd name="T6" fmla="*/ 0 60000 65536"/>
              <a:gd name="T7" fmla="*/ 0 60000 65536"/>
              <a:gd name="T8" fmla="*/ 0 60000 65536"/>
            </a:gdLst>
            <a:ahLst/>
            <a:cxnLst>
              <a:cxn ang="T6">
                <a:pos x="T0" y="T1"/>
              </a:cxn>
              <a:cxn ang="T7">
                <a:pos x="T2" y="T3"/>
              </a:cxn>
              <a:cxn ang="T8">
                <a:pos x="T4" y="T5"/>
              </a:cxn>
            </a:cxnLst>
            <a:rect l="0" t="0" r="r" b="b"/>
            <a:pathLst>
              <a:path w="201880" h="207818">
                <a:moveTo>
                  <a:pt x="201880" y="0"/>
                </a:moveTo>
                <a:lnTo>
                  <a:pt x="201880" y="207818"/>
                </a:lnTo>
                <a:lnTo>
                  <a:pt x="0" y="207818"/>
                </a:lnTo>
              </a:path>
            </a:pathLst>
          </a:custGeom>
          <a:noFill/>
          <a:ln w="12700">
            <a:solidFill>
              <a:srgbClr val="538135"/>
            </a:solidFill>
            <a:miter lim="800000"/>
            <a:headEnd/>
            <a:tailEnd type="arrow" w="sm" len="sm"/>
          </a:ln>
        </p:spPr>
        <p:txBody>
          <a:bodyPr vert="horz" wrap="square" lIns="91440" tIns="45720" rIns="91440" bIns="45720" numCol="1" anchor="ctr" anchorCtr="0" compatLnSpc="1">
            <a:prstTxWarp prst="textNoShape">
              <a:avLst/>
            </a:prstTxWarp>
          </a:bodyPr>
          <a:lstStyle/>
          <a:p>
            <a:endParaRPr lang="en-US" sz="1200" dirty="0"/>
          </a:p>
        </p:txBody>
      </p:sp>
      <p:sp>
        <p:nvSpPr>
          <p:cNvPr id="221" name="Text Box 111"/>
          <p:cNvSpPr txBox="1">
            <a:spLocks noChangeArrowheads="1"/>
          </p:cNvSpPr>
          <p:nvPr/>
        </p:nvSpPr>
        <p:spPr bwMode="auto">
          <a:xfrm>
            <a:off x="3811301" y="1515152"/>
            <a:ext cx="2204012" cy="442584"/>
          </a:xfrm>
          <a:prstGeom prst="rect">
            <a:avLst/>
          </a:prstGeom>
          <a:noFill/>
          <a:ln w="6350">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Provides accelerator RF</a:t>
            </a:r>
            <a:endParaRPr kumimoji="0" lang="en-GB" sz="1400" b="0" i="0" u="none" strike="noStrike" cap="none" normalizeH="0" baseline="0" dirty="0" smtClean="0">
              <a:ln>
                <a:noFill/>
              </a:ln>
              <a:solidFill>
                <a:schemeClr val="tx1"/>
              </a:solidFill>
              <a:effectLst/>
            </a:endParaRPr>
          </a:p>
        </p:txBody>
      </p:sp>
      <p:grpSp>
        <p:nvGrpSpPr>
          <p:cNvPr id="185" name="Group 185"/>
          <p:cNvGrpSpPr>
            <a:grpSpLocks/>
          </p:cNvGrpSpPr>
          <p:nvPr/>
        </p:nvGrpSpPr>
        <p:grpSpPr bwMode="auto">
          <a:xfrm>
            <a:off x="7860276" y="4297782"/>
            <a:ext cx="261462" cy="269938"/>
            <a:chOff x="50291" y="17201"/>
            <a:chExt cx="1800" cy="1800"/>
          </a:xfrm>
        </p:grpSpPr>
        <p:sp>
          <p:nvSpPr>
            <p:cNvPr id="180" name="Oval 180"/>
            <p:cNvSpPr>
              <a:spLocks noChangeArrowheads="1"/>
            </p:cNvSpPr>
            <p:nvPr/>
          </p:nvSpPr>
          <p:spPr bwMode="auto">
            <a:xfrm>
              <a:off x="50291" y="17201"/>
              <a:ext cx="1800" cy="1800"/>
            </a:xfrm>
            <a:prstGeom prst="ellipse">
              <a:avLst/>
            </a:prstGeom>
            <a:noFill/>
            <a:ln w="12700">
              <a:solidFill>
                <a:srgbClr val="538135"/>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84" name="Freeform 184"/>
            <p:cNvSpPr>
              <a:spLocks/>
            </p:cNvSpPr>
            <p:nvPr/>
          </p:nvSpPr>
          <p:spPr bwMode="auto">
            <a:xfrm>
              <a:off x="50789" y="18152"/>
              <a:ext cx="900" cy="0"/>
            </a:xfrm>
            <a:custGeom>
              <a:avLst/>
              <a:gdLst>
                <a:gd name="T0" fmla="*/ 0 w 217283"/>
                <a:gd name="T1" fmla="*/ 90000 w 217283"/>
                <a:gd name="T2" fmla="*/ 0 60000 65536"/>
                <a:gd name="T3" fmla="*/ 0 60000 65536"/>
              </a:gdLst>
              <a:ahLst/>
              <a:cxnLst>
                <a:cxn ang="T2">
                  <a:pos x="T0" y="0"/>
                </a:cxn>
                <a:cxn ang="T3">
                  <a:pos x="T1" y="0"/>
                </a:cxn>
              </a:cxnLst>
              <a:rect l="0" t="0" r="r" b="b"/>
              <a:pathLst>
                <a:path w="217283">
                  <a:moveTo>
                    <a:pt x="0" y="0"/>
                  </a:moveTo>
                  <a:lnTo>
                    <a:pt x="217283" y="0"/>
                  </a:lnTo>
                </a:path>
              </a:pathLst>
            </a:custGeom>
            <a:noFill/>
            <a:ln w="19050">
              <a:solidFill>
                <a:srgbClr val="538135"/>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grpSp>
      <p:sp>
        <p:nvSpPr>
          <p:cNvPr id="223" name="Rectangle 223"/>
          <p:cNvSpPr>
            <a:spLocks noChangeArrowheads="1"/>
          </p:cNvSpPr>
          <p:nvPr/>
        </p:nvSpPr>
        <p:spPr bwMode="auto">
          <a:xfrm>
            <a:off x="6313601" y="2421568"/>
            <a:ext cx="1919534" cy="1293414"/>
          </a:xfrm>
          <a:prstGeom prst="rect">
            <a:avLst/>
          </a:prstGeom>
          <a:solidFill>
            <a:srgbClr val="E2EFD9"/>
          </a:solidFill>
          <a:ln w="6350">
            <a:solidFill>
              <a:srgbClr val="375623"/>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222" name="Freeform 222"/>
          <p:cNvSpPr>
            <a:spLocks/>
          </p:cNvSpPr>
          <p:nvPr/>
        </p:nvSpPr>
        <p:spPr bwMode="auto">
          <a:xfrm>
            <a:off x="6465506" y="2567507"/>
            <a:ext cx="1691215" cy="910922"/>
          </a:xfrm>
          <a:custGeom>
            <a:avLst/>
            <a:gdLst>
              <a:gd name="T0" fmla="*/ 0 w 1045029"/>
              <a:gd name="T1" fmla="*/ 0 h 445325"/>
              <a:gd name="T2" fmla="*/ 0 w 1045029"/>
              <a:gd name="T3" fmla="*/ 593766 h 445325"/>
              <a:gd name="T4" fmla="*/ 1181803 w 1045029"/>
              <a:gd name="T5" fmla="*/ 593766 h 445325"/>
              <a:gd name="T6" fmla="*/ 0 60000 65536"/>
              <a:gd name="T7" fmla="*/ 0 60000 65536"/>
              <a:gd name="T8" fmla="*/ 0 60000 65536"/>
            </a:gdLst>
            <a:ahLst/>
            <a:cxnLst>
              <a:cxn ang="T6">
                <a:pos x="T0" y="T1"/>
              </a:cxn>
              <a:cxn ang="T7">
                <a:pos x="T2" y="T3"/>
              </a:cxn>
              <a:cxn ang="T8">
                <a:pos x="T4" y="T5"/>
              </a:cxn>
            </a:cxnLst>
            <a:rect l="0" t="0" r="r" b="b"/>
            <a:pathLst>
              <a:path w="1045029" h="445325">
                <a:moveTo>
                  <a:pt x="0" y="0"/>
                </a:moveTo>
                <a:lnTo>
                  <a:pt x="0" y="445325"/>
                </a:lnTo>
                <a:lnTo>
                  <a:pt x="1045029" y="445325"/>
                </a:lnTo>
              </a:path>
            </a:pathLst>
          </a:custGeom>
          <a:noFill/>
          <a:ln w="6350">
            <a:solidFill>
              <a:srgbClr val="1F4D78"/>
            </a:solidFill>
            <a:miter lim="800000"/>
            <a:headEnd type="arrow" w="sm" len="sm"/>
            <a:tailEnd type="arrow" w="sm" len="sm"/>
          </a:ln>
        </p:spPr>
        <p:txBody>
          <a:bodyPr vert="horz" wrap="square" lIns="91440" tIns="45720" rIns="91440" bIns="45720" numCol="1" anchor="ctr" anchorCtr="0" compatLnSpc="1">
            <a:prstTxWarp prst="textNoShape">
              <a:avLst/>
            </a:prstTxWarp>
          </a:bodyPr>
          <a:lstStyle/>
          <a:p>
            <a:endParaRPr lang="en-US" sz="1200" dirty="0"/>
          </a:p>
        </p:txBody>
      </p:sp>
      <p:sp>
        <p:nvSpPr>
          <p:cNvPr id="224" name="Freeform 224"/>
          <p:cNvSpPr>
            <a:spLocks/>
          </p:cNvSpPr>
          <p:nvPr/>
        </p:nvSpPr>
        <p:spPr bwMode="auto">
          <a:xfrm>
            <a:off x="6610967" y="2831722"/>
            <a:ext cx="68127" cy="646707"/>
          </a:xfrm>
          <a:custGeom>
            <a:avLst/>
            <a:gdLst>
              <a:gd name="T0" fmla="*/ 0 w 53439"/>
              <a:gd name="T1" fmla="*/ 421574 h 522514"/>
              <a:gd name="T2" fmla="*/ 15869 w 53439"/>
              <a:gd name="T3" fmla="*/ 0 h 522514"/>
              <a:gd name="T4" fmla="*/ 47607 w 53439"/>
              <a:gd name="T5" fmla="*/ 421574 h 522514"/>
              <a:gd name="T6" fmla="*/ 0 60000 65536"/>
              <a:gd name="T7" fmla="*/ 0 60000 65536"/>
              <a:gd name="T8" fmla="*/ 0 60000 65536"/>
            </a:gdLst>
            <a:ahLst/>
            <a:cxnLst>
              <a:cxn ang="T6">
                <a:pos x="T0" y="T1"/>
              </a:cxn>
              <a:cxn ang="T7">
                <a:pos x="T2" y="T3"/>
              </a:cxn>
              <a:cxn ang="T8">
                <a:pos x="T4" y="T5"/>
              </a:cxn>
            </a:cxnLst>
            <a:rect l="0" t="0" r="r" b="b"/>
            <a:pathLst>
              <a:path w="53439" h="522514">
                <a:moveTo>
                  <a:pt x="0" y="522514"/>
                </a:moveTo>
                <a:lnTo>
                  <a:pt x="17813" y="0"/>
                </a:lnTo>
                <a:lnTo>
                  <a:pt x="53439" y="522514"/>
                </a:lnTo>
              </a:path>
            </a:pathLst>
          </a:custGeom>
          <a:noFill/>
          <a:ln w="12700">
            <a:solidFill>
              <a:srgbClr val="375623"/>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225" name="Freeform 225"/>
          <p:cNvSpPr>
            <a:spLocks/>
          </p:cNvSpPr>
          <p:nvPr/>
        </p:nvSpPr>
        <p:spPr bwMode="auto">
          <a:xfrm>
            <a:off x="6970017" y="3086398"/>
            <a:ext cx="65365" cy="393938"/>
          </a:xfrm>
          <a:custGeom>
            <a:avLst/>
            <a:gdLst>
              <a:gd name="T0" fmla="*/ 0 w 53439"/>
              <a:gd name="T1" fmla="*/ 256621 h 522514"/>
              <a:gd name="T2" fmla="*/ 15248 w 53439"/>
              <a:gd name="T3" fmla="*/ 0 h 522514"/>
              <a:gd name="T4" fmla="*/ 45745 w 53439"/>
              <a:gd name="T5" fmla="*/ 256621 h 522514"/>
              <a:gd name="T6" fmla="*/ 0 60000 65536"/>
              <a:gd name="T7" fmla="*/ 0 60000 65536"/>
              <a:gd name="T8" fmla="*/ 0 60000 65536"/>
            </a:gdLst>
            <a:ahLst/>
            <a:cxnLst>
              <a:cxn ang="T6">
                <a:pos x="T0" y="T1"/>
              </a:cxn>
              <a:cxn ang="T7">
                <a:pos x="T2" y="T3"/>
              </a:cxn>
              <a:cxn ang="T8">
                <a:pos x="T4" y="T5"/>
              </a:cxn>
            </a:cxnLst>
            <a:rect l="0" t="0" r="r" b="b"/>
            <a:pathLst>
              <a:path w="53439" h="522514">
                <a:moveTo>
                  <a:pt x="0" y="522514"/>
                </a:moveTo>
                <a:lnTo>
                  <a:pt x="17813" y="0"/>
                </a:lnTo>
                <a:lnTo>
                  <a:pt x="53439" y="522514"/>
                </a:lnTo>
              </a:path>
            </a:pathLst>
          </a:custGeom>
          <a:noFill/>
          <a:ln w="12700">
            <a:solidFill>
              <a:srgbClr val="375623"/>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226" name="Freeform 226"/>
          <p:cNvSpPr>
            <a:spLocks/>
          </p:cNvSpPr>
          <p:nvPr/>
        </p:nvSpPr>
        <p:spPr bwMode="auto">
          <a:xfrm>
            <a:off x="7327225" y="2834583"/>
            <a:ext cx="67207" cy="645753"/>
          </a:xfrm>
          <a:custGeom>
            <a:avLst/>
            <a:gdLst>
              <a:gd name="T0" fmla="*/ 0 w 53439"/>
              <a:gd name="T1" fmla="*/ 421005 h 522514"/>
              <a:gd name="T2" fmla="*/ 15663 w 53439"/>
              <a:gd name="T3" fmla="*/ 0 h 522514"/>
              <a:gd name="T4" fmla="*/ 46990 w 53439"/>
              <a:gd name="T5" fmla="*/ 421005 h 522514"/>
              <a:gd name="T6" fmla="*/ 0 60000 65536"/>
              <a:gd name="T7" fmla="*/ 0 60000 65536"/>
              <a:gd name="T8" fmla="*/ 0 60000 65536"/>
            </a:gdLst>
            <a:ahLst/>
            <a:cxnLst>
              <a:cxn ang="T6">
                <a:pos x="T0" y="T1"/>
              </a:cxn>
              <a:cxn ang="T7">
                <a:pos x="T2" y="T3"/>
              </a:cxn>
              <a:cxn ang="T8">
                <a:pos x="T4" y="T5"/>
              </a:cxn>
            </a:cxnLst>
            <a:rect l="0" t="0" r="r" b="b"/>
            <a:pathLst>
              <a:path w="53439" h="522514">
                <a:moveTo>
                  <a:pt x="0" y="522514"/>
                </a:moveTo>
                <a:lnTo>
                  <a:pt x="17813" y="0"/>
                </a:lnTo>
                <a:lnTo>
                  <a:pt x="53439" y="522514"/>
                </a:lnTo>
              </a:path>
            </a:pathLst>
          </a:custGeom>
          <a:noFill/>
          <a:ln w="12700">
            <a:solidFill>
              <a:srgbClr val="375623"/>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227" name="Freeform 227"/>
          <p:cNvSpPr>
            <a:spLocks/>
          </p:cNvSpPr>
          <p:nvPr/>
        </p:nvSpPr>
        <p:spPr bwMode="auto">
          <a:xfrm>
            <a:off x="7701005" y="3080675"/>
            <a:ext cx="65365" cy="392984"/>
          </a:xfrm>
          <a:custGeom>
            <a:avLst/>
            <a:gdLst>
              <a:gd name="T0" fmla="*/ 0 w 53439"/>
              <a:gd name="T1" fmla="*/ 256540 h 522514"/>
              <a:gd name="T2" fmla="*/ 15240 w 53439"/>
              <a:gd name="T3" fmla="*/ 0 h 522514"/>
              <a:gd name="T4" fmla="*/ 45720 w 53439"/>
              <a:gd name="T5" fmla="*/ 256540 h 522514"/>
              <a:gd name="T6" fmla="*/ 0 60000 65536"/>
              <a:gd name="T7" fmla="*/ 0 60000 65536"/>
              <a:gd name="T8" fmla="*/ 0 60000 65536"/>
            </a:gdLst>
            <a:ahLst/>
            <a:cxnLst>
              <a:cxn ang="T6">
                <a:pos x="T0" y="T1"/>
              </a:cxn>
              <a:cxn ang="T7">
                <a:pos x="T2" y="T3"/>
              </a:cxn>
              <a:cxn ang="T8">
                <a:pos x="T4" y="T5"/>
              </a:cxn>
            </a:cxnLst>
            <a:rect l="0" t="0" r="r" b="b"/>
            <a:pathLst>
              <a:path w="53439" h="522514">
                <a:moveTo>
                  <a:pt x="0" y="522514"/>
                </a:moveTo>
                <a:lnTo>
                  <a:pt x="17813" y="0"/>
                </a:lnTo>
                <a:lnTo>
                  <a:pt x="53439" y="522514"/>
                </a:lnTo>
              </a:path>
            </a:pathLst>
          </a:custGeom>
          <a:noFill/>
          <a:ln w="12700">
            <a:solidFill>
              <a:srgbClr val="375623"/>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228" name="Text Box 228"/>
          <p:cNvSpPr txBox="1">
            <a:spLocks noChangeArrowheads="1"/>
          </p:cNvSpPr>
          <p:nvPr/>
        </p:nvSpPr>
        <p:spPr bwMode="auto">
          <a:xfrm>
            <a:off x="6523507" y="2457814"/>
            <a:ext cx="560670" cy="254677"/>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chemeClr val="tx1"/>
                </a:solidFill>
                <a:effectLst/>
                <a:ea typeface="Times New Roman" pitchFamily="18" charset="0"/>
                <a:cs typeface="Times New Roman" pitchFamily="18" charset="0"/>
              </a:rPr>
              <a:t>Current</a:t>
            </a:r>
            <a:endParaRPr kumimoji="0" lang="en-GB" sz="1200" b="0" i="0" u="none" strike="noStrike" cap="none" normalizeH="0" baseline="0" dirty="0" smtClean="0">
              <a:ln>
                <a:noFill/>
              </a:ln>
              <a:solidFill>
                <a:schemeClr val="tx1"/>
              </a:solidFill>
              <a:effectLst/>
            </a:endParaRPr>
          </a:p>
        </p:txBody>
      </p:sp>
      <p:sp>
        <p:nvSpPr>
          <p:cNvPr id="229" name="Text Box 228"/>
          <p:cNvSpPr txBox="1">
            <a:spLocks noChangeArrowheads="1"/>
          </p:cNvSpPr>
          <p:nvPr/>
        </p:nvSpPr>
        <p:spPr bwMode="auto">
          <a:xfrm>
            <a:off x="7761767" y="3216121"/>
            <a:ext cx="505431" cy="264215"/>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chemeClr val="tx1"/>
                </a:solidFill>
                <a:effectLst/>
                <a:ea typeface="Calibri" pitchFamily="34" charset="0"/>
              </a:rPr>
              <a:t>time</a:t>
            </a:r>
            <a:endParaRPr kumimoji="0" lang="en-GB" sz="1200" b="0" i="0" u="none" strike="noStrike" cap="none" normalizeH="0" baseline="0" dirty="0" smtClean="0">
              <a:ln>
                <a:noFill/>
              </a:ln>
              <a:solidFill>
                <a:schemeClr val="tx1"/>
              </a:solidFill>
              <a:effectLst/>
            </a:endParaRPr>
          </a:p>
        </p:txBody>
      </p:sp>
      <p:sp>
        <p:nvSpPr>
          <p:cNvPr id="232" name="Freeform 232"/>
          <p:cNvSpPr>
            <a:spLocks/>
          </p:cNvSpPr>
          <p:nvPr/>
        </p:nvSpPr>
        <p:spPr bwMode="auto">
          <a:xfrm>
            <a:off x="5940742" y="3688275"/>
            <a:ext cx="381145" cy="341477"/>
          </a:xfrm>
          <a:custGeom>
            <a:avLst/>
            <a:gdLst>
              <a:gd name="T0" fmla="*/ 262462 w 219694"/>
              <a:gd name="T1" fmla="*/ 0 h 172192"/>
              <a:gd name="T2" fmla="*/ 0 w 219694"/>
              <a:gd name="T3" fmla="*/ 227374 h 172192"/>
              <a:gd name="T4" fmla="*/ 0 60000 65536"/>
              <a:gd name="T5" fmla="*/ 0 60000 65536"/>
            </a:gdLst>
            <a:ahLst/>
            <a:cxnLst>
              <a:cxn ang="T4">
                <a:pos x="T0" y="T1"/>
              </a:cxn>
              <a:cxn ang="T5">
                <a:pos x="T2" y="T3"/>
              </a:cxn>
            </a:cxnLst>
            <a:rect l="0" t="0" r="r" b="b"/>
            <a:pathLst>
              <a:path w="219694" h="172192">
                <a:moveTo>
                  <a:pt x="219694" y="0"/>
                </a:moveTo>
                <a:lnTo>
                  <a:pt x="0" y="172192"/>
                </a:lnTo>
              </a:path>
            </a:pathLst>
          </a:custGeom>
          <a:noFill/>
          <a:ln w="12700">
            <a:solidFill>
              <a:srgbClr val="538135"/>
            </a:solidFill>
            <a:prstDash val="dash"/>
            <a:miter lim="800000"/>
            <a:headEnd/>
            <a:tailEnd type="arrow" w="sm" len="sm"/>
          </a:ln>
        </p:spPr>
        <p:txBody>
          <a:bodyPr vert="horz" wrap="square" lIns="91440" tIns="45720" rIns="91440" bIns="45720" numCol="1" anchor="ctr" anchorCtr="0" compatLnSpc="1">
            <a:prstTxWarp prst="textNoShape">
              <a:avLst/>
            </a:prstTxWarp>
          </a:bodyPr>
          <a:lstStyle/>
          <a:p>
            <a:endParaRPr lang="en-US" sz="1200" dirty="0"/>
          </a:p>
        </p:txBody>
      </p:sp>
      <p:sp>
        <p:nvSpPr>
          <p:cNvPr id="233" name="Text Box 111"/>
          <p:cNvSpPr txBox="1">
            <a:spLocks noChangeArrowheads="1"/>
          </p:cNvSpPr>
          <p:nvPr/>
        </p:nvSpPr>
        <p:spPr bwMode="auto">
          <a:xfrm>
            <a:off x="6434204" y="1877876"/>
            <a:ext cx="1647025" cy="640984"/>
          </a:xfrm>
          <a:prstGeom prst="rect">
            <a:avLst/>
          </a:prstGeom>
          <a:noFill/>
          <a:ln w="6350">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GB" sz="1400" dirty="0" smtClean="0">
                <a:ea typeface="Calibri" pitchFamily="34" charset="0"/>
              </a:rPr>
              <a:t>Charge </a:t>
            </a:r>
            <a:r>
              <a:rPr kumimoji="0" lang="en-GB" sz="1400" b="0" i="0" u="none" strike="noStrike" cap="none" normalizeH="0" baseline="0" dirty="0" smtClean="0">
                <a:ln>
                  <a:noFill/>
                </a:ln>
                <a:solidFill>
                  <a:schemeClr val="tx1"/>
                </a:solidFill>
                <a:effectLst/>
                <a:ea typeface="Calibri" pitchFamily="34" charset="0"/>
              </a:rPr>
              <a:t>difference gives phase error</a:t>
            </a:r>
            <a:endParaRPr kumimoji="0" lang="en-GB" sz="1400" b="0" i="0" u="none" strike="noStrike" cap="none" normalizeH="0" baseline="0" dirty="0" smtClean="0">
              <a:ln>
                <a:noFill/>
              </a:ln>
              <a:solidFill>
                <a:schemeClr val="tx1"/>
              </a:solidFill>
              <a:effectLst/>
            </a:endParaRPr>
          </a:p>
        </p:txBody>
      </p:sp>
      <p:sp>
        <p:nvSpPr>
          <p:cNvPr id="235" name="Rectangle 235"/>
          <p:cNvSpPr>
            <a:spLocks noChangeArrowheads="1"/>
          </p:cNvSpPr>
          <p:nvPr/>
        </p:nvSpPr>
        <p:spPr bwMode="auto">
          <a:xfrm>
            <a:off x="3977017" y="4310652"/>
            <a:ext cx="1316515" cy="423507"/>
          </a:xfrm>
          <a:prstGeom prst="rect">
            <a:avLst/>
          </a:prstGeom>
          <a:solidFill>
            <a:srgbClr val="E2EFD9"/>
          </a:solidFill>
          <a:ln w="6350">
            <a:solidFill>
              <a:srgbClr val="375623"/>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236" name="Freeform 236"/>
          <p:cNvSpPr>
            <a:spLocks/>
          </p:cNvSpPr>
          <p:nvPr/>
        </p:nvSpPr>
        <p:spPr bwMode="auto">
          <a:xfrm>
            <a:off x="4102224" y="4343082"/>
            <a:ext cx="1138832" cy="221292"/>
          </a:xfrm>
          <a:custGeom>
            <a:avLst/>
            <a:gdLst>
              <a:gd name="T0" fmla="*/ 0 w 1045029"/>
              <a:gd name="T1" fmla="*/ 0 h 445325"/>
              <a:gd name="T2" fmla="*/ 0 w 1045029"/>
              <a:gd name="T3" fmla="*/ 207494 h 445325"/>
              <a:gd name="T4" fmla="*/ 785163 w 1045029"/>
              <a:gd name="T5" fmla="*/ 207494 h 445325"/>
              <a:gd name="T6" fmla="*/ 0 60000 65536"/>
              <a:gd name="T7" fmla="*/ 0 60000 65536"/>
              <a:gd name="T8" fmla="*/ 0 60000 65536"/>
            </a:gdLst>
            <a:ahLst/>
            <a:cxnLst>
              <a:cxn ang="T6">
                <a:pos x="T0" y="T1"/>
              </a:cxn>
              <a:cxn ang="T7">
                <a:pos x="T2" y="T3"/>
              </a:cxn>
              <a:cxn ang="T8">
                <a:pos x="T4" y="T5"/>
              </a:cxn>
            </a:cxnLst>
            <a:rect l="0" t="0" r="r" b="b"/>
            <a:pathLst>
              <a:path w="1045029" h="445325">
                <a:moveTo>
                  <a:pt x="0" y="0"/>
                </a:moveTo>
                <a:lnTo>
                  <a:pt x="0" y="445325"/>
                </a:lnTo>
                <a:lnTo>
                  <a:pt x="1045029" y="445325"/>
                </a:lnTo>
              </a:path>
            </a:pathLst>
          </a:custGeom>
          <a:noFill/>
          <a:ln w="6350">
            <a:solidFill>
              <a:srgbClr val="1F4D78"/>
            </a:solidFill>
            <a:miter lim="800000"/>
            <a:headEnd type="arrow" w="sm" len="sm"/>
            <a:tailEnd type="arrow" w="sm" len="sm"/>
          </a:ln>
        </p:spPr>
        <p:txBody>
          <a:bodyPr vert="horz" wrap="square" lIns="91440" tIns="45720" rIns="91440" bIns="45720" numCol="1" anchor="ctr" anchorCtr="0" compatLnSpc="1">
            <a:prstTxWarp prst="textNoShape">
              <a:avLst/>
            </a:prstTxWarp>
          </a:bodyPr>
          <a:lstStyle/>
          <a:p>
            <a:endParaRPr lang="en-US" sz="1200" dirty="0"/>
          </a:p>
        </p:txBody>
      </p:sp>
      <p:sp>
        <p:nvSpPr>
          <p:cNvPr id="244" name="Freeform 244"/>
          <p:cNvSpPr>
            <a:spLocks/>
          </p:cNvSpPr>
          <p:nvPr/>
        </p:nvSpPr>
        <p:spPr bwMode="auto">
          <a:xfrm flipV="1">
            <a:off x="4000033" y="4461359"/>
            <a:ext cx="1124101" cy="193631"/>
          </a:xfrm>
          <a:custGeom>
            <a:avLst/>
            <a:gdLst>
              <a:gd name="T0" fmla="*/ 0 w 1086888"/>
              <a:gd name="T1" fmla="*/ 124280 h 178129"/>
              <a:gd name="T2" fmla="*/ 146259 w 1086888"/>
              <a:gd name="T3" fmla="*/ 123461 h 178129"/>
              <a:gd name="T4" fmla="*/ 145815 w 1086888"/>
              <a:gd name="T5" fmla="*/ 4285 h 178129"/>
              <a:gd name="T6" fmla="*/ 319541 w 1086888"/>
              <a:gd name="T7" fmla="*/ 4285 h 178129"/>
              <a:gd name="T8" fmla="*/ 319541 w 1086888"/>
              <a:gd name="T9" fmla="*/ 128564 h 178129"/>
              <a:gd name="T10" fmla="*/ 489029 w 1086888"/>
              <a:gd name="T11" fmla="*/ 128564 h 178129"/>
              <a:gd name="T12" fmla="*/ 489029 w 1086888"/>
              <a:gd name="T13" fmla="*/ 0 h 178129"/>
              <a:gd name="T14" fmla="*/ 679730 w 1086888"/>
              <a:gd name="T15" fmla="*/ 1 h 178129"/>
              <a:gd name="T16" fmla="*/ 678583 w 1086888"/>
              <a:gd name="T17" fmla="*/ 123471 h 178129"/>
              <a:gd name="T18" fmla="*/ 775620 w 1086888"/>
              <a:gd name="T19" fmla="*/ 126249 h 1781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086888" h="178129">
                <a:moveTo>
                  <a:pt x="0" y="172193"/>
                </a:moveTo>
                <a:lnTo>
                  <a:pt x="204955" y="171058"/>
                </a:lnTo>
                <a:cubicBezTo>
                  <a:pt x="204748" y="116018"/>
                  <a:pt x="204540" y="60977"/>
                  <a:pt x="204333" y="5937"/>
                </a:cubicBezTo>
                <a:lnTo>
                  <a:pt x="447778" y="5937"/>
                </a:lnTo>
                <a:lnTo>
                  <a:pt x="447778" y="178129"/>
                </a:lnTo>
                <a:lnTo>
                  <a:pt x="685284" y="178129"/>
                </a:lnTo>
                <a:lnTo>
                  <a:pt x="685284" y="0"/>
                </a:lnTo>
                <a:lnTo>
                  <a:pt x="952516" y="1"/>
                </a:lnTo>
                <a:cubicBezTo>
                  <a:pt x="951981" y="59002"/>
                  <a:pt x="951444" y="112071"/>
                  <a:pt x="950909" y="171072"/>
                </a:cubicBezTo>
                <a:lnTo>
                  <a:pt x="1086888" y="174921"/>
                </a:lnTo>
              </a:path>
            </a:pathLst>
          </a:custGeom>
          <a:noFill/>
          <a:ln w="12700">
            <a:solidFill>
              <a:srgbClr val="375623"/>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41" name="Isosceles Triangle 141"/>
          <p:cNvSpPr>
            <a:spLocks noChangeArrowheads="1"/>
          </p:cNvSpPr>
          <p:nvPr/>
        </p:nvSpPr>
        <p:spPr bwMode="auto">
          <a:xfrm>
            <a:off x="3485395" y="4118366"/>
            <a:ext cx="364573" cy="269938"/>
          </a:xfrm>
          <a:prstGeom prst="triangle">
            <a:avLst>
              <a:gd name="adj" fmla="val 50000"/>
            </a:avLst>
          </a:prstGeom>
          <a:solidFill>
            <a:srgbClr val="FFFFFF"/>
          </a:solidFill>
          <a:ln w="12700">
            <a:solidFill>
              <a:srgbClr val="40404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246" name="Freeform 246"/>
          <p:cNvSpPr>
            <a:spLocks/>
          </p:cNvSpPr>
          <p:nvPr/>
        </p:nvSpPr>
        <p:spPr bwMode="auto">
          <a:xfrm>
            <a:off x="3681238" y="4584579"/>
            <a:ext cx="288160" cy="267077"/>
          </a:xfrm>
          <a:custGeom>
            <a:avLst/>
            <a:gdLst>
              <a:gd name="T0" fmla="*/ 199349 w 219694"/>
              <a:gd name="T1" fmla="*/ 0 h 172192"/>
              <a:gd name="T2" fmla="*/ 0 w 219694"/>
              <a:gd name="T3" fmla="*/ 177369 h 172192"/>
              <a:gd name="T4" fmla="*/ 0 60000 65536"/>
              <a:gd name="T5" fmla="*/ 0 60000 65536"/>
            </a:gdLst>
            <a:ahLst/>
            <a:cxnLst>
              <a:cxn ang="T4">
                <a:pos x="T0" y="T1"/>
              </a:cxn>
              <a:cxn ang="T5">
                <a:pos x="T2" y="T3"/>
              </a:cxn>
            </a:cxnLst>
            <a:rect l="0" t="0" r="r" b="b"/>
            <a:pathLst>
              <a:path w="219694" h="172192">
                <a:moveTo>
                  <a:pt x="219694" y="0"/>
                </a:moveTo>
                <a:lnTo>
                  <a:pt x="0" y="172192"/>
                </a:lnTo>
              </a:path>
            </a:pathLst>
          </a:custGeom>
          <a:noFill/>
          <a:ln w="12700">
            <a:solidFill>
              <a:srgbClr val="538135"/>
            </a:solidFill>
            <a:prstDash val="dash"/>
            <a:miter lim="800000"/>
            <a:headEnd/>
            <a:tailEnd type="arrow" w="sm" len="sm"/>
          </a:ln>
        </p:spPr>
        <p:txBody>
          <a:bodyPr vert="horz" wrap="square" lIns="91440" tIns="45720" rIns="91440" bIns="45720" numCol="1" anchor="ctr" anchorCtr="0" compatLnSpc="1">
            <a:prstTxWarp prst="textNoShape">
              <a:avLst/>
            </a:prstTxWarp>
          </a:bodyPr>
          <a:lstStyle/>
          <a:p>
            <a:endParaRPr lang="en-US" sz="1200" dirty="0"/>
          </a:p>
        </p:txBody>
      </p:sp>
      <p:sp>
        <p:nvSpPr>
          <p:cNvPr id="247" name="Freeform 247"/>
          <p:cNvSpPr>
            <a:spLocks/>
          </p:cNvSpPr>
          <p:nvPr/>
        </p:nvSpPr>
        <p:spPr bwMode="auto">
          <a:xfrm flipV="1">
            <a:off x="6471951" y="3241875"/>
            <a:ext cx="1619406" cy="386307"/>
          </a:xfrm>
          <a:custGeom>
            <a:avLst/>
            <a:gdLst>
              <a:gd name="T0" fmla="*/ 0 w 1065719"/>
              <a:gd name="T1" fmla="*/ 140318 h 178129"/>
              <a:gd name="T2" fmla="*/ 195405 w 1065719"/>
              <a:gd name="T3" fmla="*/ 139394 h 178129"/>
              <a:gd name="T4" fmla="*/ 194744 w 1065719"/>
              <a:gd name="T5" fmla="*/ 4838 h 178129"/>
              <a:gd name="T6" fmla="*/ 453580 w 1065719"/>
              <a:gd name="T7" fmla="*/ 4838 h 178129"/>
              <a:gd name="T8" fmla="*/ 453580 w 1065719"/>
              <a:gd name="T9" fmla="*/ 145156 h 178129"/>
              <a:gd name="T10" fmla="*/ 706102 w 1065719"/>
              <a:gd name="T11" fmla="*/ 145156 h 178129"/>
              <a:gd name="T12" fmla="*/ 706102 w 1065719"/>
              <a:gd name="T13" fmla="*/ 0 h 178129"/>
              <a:gd name="T14" fmla="*/ 990229 w 1065719"/>
              <a:gd name="T15" fmla="*/ 1 h 178129"/>
              <a:gd name="T16" fmla="*/ 988520 w 1065719"/>
              <a:gd name="T17" fmla="*/ 139405 h 178129"/>
              <a:gd name="T18" fmla="*/ 1133096 w 1065719"/>
              <a:gd name="T19" fmla="*/ 142542 h 1781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065719" h="178129">
                <a:moveTo>
                  <a:pt x="0" y="172192"/>
                </a:moveTo>
                <a:lnTo>
                  <a:pt x="183786" y="171058"/>
                </a:lnTo>
                <a:cubicBezTo>
                  <a:pt x="183579" y="116018"/>
                  <a:pt x="183371" y="60977"/>
                  <a:pt x="183164" y="5937"/>
                </a:cubicBezTo>
                <a:lnTo>
                  <a:pt x="426609" y="5937"/>
                </a:lnTo>
                <a:lnTo>
                  <a:pt x="426609" y="178129"/>
                </a:lnTo>
                <a:lnTo>
                  <a:pt x="664115" y="178129"/>
                </a:lnTo>
                <a:lnTo>
                  <a:pt x="664115" y="0"/>
                </a:lnTo>
                <a:lnTo>
                  <a:pt x="931347" y="1"/>
                </a:lnTo>
                <a:cubicBezTo>
                  <a:pt x="930812" y="59002"/>
                  <a:pt x="930275" y="112071"/>
                  <a:pt x="929740" y="171072"/>
                </a:cubicBezTo>
                <a:lnTo>
                  <a:pt x="1065719" y="174921"/>
                </a:lnTo>
              </a:path>
            </a:pathLst>
          </a:custGeom>
          <a:noFill/>
          <a:ln w="6350">
            <a:solidFill>
              <a:srgbClr val="7B7B7B"/>
            </a:solidFill>
            <a:prstDash val="dash"/>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2" name="Freeform 188"/>
          <p:cNvSpPr>
            <a:spLocks/>
          </p:cNvSpPr>
          <p:nvPr/>
        </p:nvSpPr>
        <p:spPr bwMode="auto">
          <a:xfrm>
            <a:off x="7949178" y="1257876"/>
            <a:ext cx="438832" cy="3174875"/>
          </a:xfrm>
          <a:custGeom>
            <a:avLst/>
            <a:gdLst>
              <a:gd name="T0" fmla="*/ 131954 w 288433"/>
              <a:gd name="T1" fmla="*/ 2119658 h 1525509"/>
              <a:gd name="T2" fmla="*/ 355437 w 288433"/>
              <a:gd name="T3" fmla="*/ 2119746 h 1525509"/>
              <a:gd name="T4" fmla="*/ 355443 w 288433"/>
              <a:gd name="T5" fmla="*/ 0 h 1525509"/>
              <a:gd name="T6" fmla="*/ 0 w 288433"/>
              <a:gd name="T7" fmla="*/ 1164 h 152550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88433" h="1525509">
                <a:moveTo>
                  <a:pt x="106916" y="1525446"/>
                </a:moveTo>
                <a:lnTo>
                  <a:pt x="287994" y="1525509"/>
                </a:lnTo>
                <a:cubicBezTo>
                  <a:pt x="286486" y="1018516"/>
                  <a:pt x="289507" y="506993"/>
                  <a:pt x="287999" y="0"/>
                </a:cubicBezTo>
                <a:lnTo>
                  <a:pt x="0" y="838"/>
                </a:lnTo>
              </a:path>
            </a:pathLst>
          </a:custGeom>
          <a:noFill/>
          <a:ln w="38100">
            <a:solidFill>
              <a:srgbClr val="538135"/>
            </a:solidFill>
            <a:miter lim="800000"/>
            <a:headEnd/>
            <a:tailEnd type="arrow"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endParaRPr lang="en-GB" dirty="0"/>
          </a:p>
        </p:txBody>
      </p:sp>
      <p:sp>
        <p:nvSpPr>
          <p:cNvPr id="129" name="Freeform 200"/>
          <p:cNvSpPr>
            <a:spLocks/>
          </p:cNvSpPr>
          <p:nvPr/>
        </p:nvSpPr>
        <p:spPr bwMode="auto">
          <a:xfrm>
            <a:off x="6315159" y="6440827"/>
            <a:ext cx="364573" cy="0"/>
          </a:xfrm>
          <a:custGeom>
            <a:avLst/>
            <a:gdLst>
              <a:gd name="T0" fmla="*/ 0 w 974784"/>
              <a:gd name="T1" fmla="*/ 1 h 17253"/>
              <a:gd name="T2" fmla="*/ 251460 w 974784"/>
              <a:gd name="T3" fmla="*/ 0 h 17253"/>
              <a:gd name="T4" fmla="*/ 0 60000 65536"/>
              <a:gd name="T5" fmla="*/ 0 60000 65536"/>
            </a:gdLst>
            <a:ahLst/>
            <a:cxnLst>
              <a:cxn ang="T4">
                <a:pos x="T0" y="T1"/>
              </a:cxn>
              <a:cxn ang="T5">
                <a:pos x="T2" y="T3"/>
              </a:cxn>
            </a:cxnLst>
            <a:rect l="0" t="0" r="r" b="b"/>
            <a:pathLst>
              <a:path w="974784" h="17253">
                <a:moveTo>
                  <a:pt x="0" y="17253"/>
                </a:moveTo>
                <a:lnTo>
                  <a:pt x="974784" y="0"/>
                </a:lnTo>
              </a:path>
            </a:pathLst>
          </a:custGeom>
          <a:noFill/>
          <a:ln w="22225">
            <a:solidFill>
              <a:srgbClr val="538135"/>
            </a:solidFill>
            <a:miter lim="800000"/>
            <a:headEnd/>
            <a:tailEnd/>
          </a:ln>
        </p:spPr>
        <p:txBody>
          <a:bodyPr vert="horz" wrap="square" lIns="91440" tIns="45720" rIns="91440" bIns="45720" numCol="1" anchor="ctr" anchorCtr="0" compatLnSpc="1">
            <a:prstTxWarp prst="textNoShape">
              <a:avLst/>
            </a:prstTxWarp>
          </a:bodyPr>
          <a:lstStyle/>
          <a:p>
            <a:endParaRPr lang="en-US" sz="1400" dirty="0">
              <a:ln w="38100">
                <a:solidFill>
                  <a:schemeClr val="tx1"/>
                </a:solidFill>
              </a:ln>
            </a:endParaRPr>
          </a:p>
        </p:txBody>
      </p:sp>
      <p:sp>
        <p:nvSpPr>
          <p:cNvPr id="143" name="Text Box 111"/>
          <p:cNvSpPr txBox="1">
            <a:spLocks noChangeArrowheads="1"/>
          </p:cNvSpPr>
          <p:nvPr/>
        </p:nvSpPr>
        <p:spPr bwMode="auto">
          <a:xfrm>
            <a:off x="2934384" y="2629750"/>
            <a:ext cx="2204012" cy="442584"/>
          </a:xfrm>
          <a:prstGeom prst="rect">
            <a:avLst/>
          </a:prstGeom>
          <a:noFill/>
          <a:ln w="6350">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RF</a:t>
            </a:r>
            <a:r>
              <a:rPr kumimoji="0" lang="en-GB" sz="1400" b="0" i="0" u="none" strike="noStrike" cap="none" normalizeH="0" dirty="0" smtClean="0">
                <a:ln>
                  <a:noFill/>
                </a:ln>
                <a:solidFill>
                  <a:schemeClr val="tx1"/>
                </a:solidFill>
                <a:effectLst/>
                <a:ea typeface="Calibri" pitchFamily="34" charset="0"/>
              </a:rPr>
              <a:t> signal</a:t>
            </a:r>
            <a:endParaRPr kumimoji="0" lang="en-GB" sz="1400" b="0" i="0" u="none" strike="noStrike" cap="none" normalizeH="0" baseline="0" dirty="0" smtClean="0">
              <a:ln>
                <a:noFill/>
              </a:ln>
              <a:solidFill>
                <a:schemeClr val="tx1"/>
              </a:solidFill>
              <a:effectLst/>
            </a:endParaRPr>
          </a:p>
        </p:txBody>
      </p:sp>
      <p:sp>
        <p:nvSpPr>
          <p:cNvPr id="145" name="Text Box 111"/>
          <p:cNvSpPr txBox="1">
            <a:spLocks noChangeArrowheads="1"/>
          </p:cNvSpPr>
          <p:nvPr/>
        </p:nvSpPr>
        <p:spPr bwMode="auto">
          <a:xfrm>
            <a:off x="3046144" y="3969526"/>
            <a:ext cx="2204012" cy="442584"/>
          </a:xfrm>
          <a:prstGeom prst="rect">
            <a:avLst/>
          </a:prstGeom>
          <a:noFill/>
          <a:ln w="6350">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BIAS signal</a:t>
            </a:r>
            <a:endParaRPr kumimoji="0" lang="en-GB" sz="1400" b="0" i="0" u="none" strike="noStrike" cap="none" normalizeH="0" baseline="0" dirty="0" smtClean="0">
              <a:ln>
                <a:noFill/>
              </a:ln>
              <a:solidFill>
                <a:schemeClr val="tx1"/>
              </a:solidFill>
              <a:effectLst/>
            </a:endParaRPr>
          </a:p>
        </p:txBody>
      </p:sp>
      <p:sp>
        <p:nvSpPr>
          <p:cNvPr id="3" name="Freeform 2"/>
          <p:cNvSpPr/>
          <p:nvPr/>
        </p:nvSpPr>
        <p:spPr>
          <a:xfrm>
            <a:off x="3550677" y="4977015"/>
            <a:ext cx="228600" cy="0"/>
          </a:xfrm>
          <a:custGeom>
            <a:avLst/>
            <a:gdLst>
              <a:gd name="connsiteX0" fmla="*/ 0 w 228600"/>
              <a:gd name="connsiteY0" fmla="*/ 0 h 4763"/>
              <a:gd name="connsiteX1" fmla="*/ 228600 w 228600"/>
              <a:gd name="connsiteY1" fmla="*/ 4763 h 4763"/>
            </a:gdLst>
            <a:ahLst/>
            <a:cxnLst>
              <a:cxn ang="0">
                <a:pos x="connsiteX0" y="connsiteY0"/>
              </a:cxn>
              <a:cxn ang="0">
                <a:pos x="connsiteX1" y="connsiteY1"/>
              </a:cxn>
            </a:cxnLst>
            <a:rect l="l" t="t" r="r" b="b"/>
            <a:pathLst>
              <a:path w="228600" h="4763">
                <a:moveTo>
                  <a:pt x="0" y="0"/>
                </a:moveTo>
                <a:lnTo>
                  <a:pt x="228600" y="4763"/>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8" name="Freeform 127"/>
          <p:cNvSpPr/>
          <p:nvPr/>
        </p:nvSpPr>
        <p:spPr>
          <a:xfrm>
            <a:off x="3552621" y="5037489"/>
            <a:ext cx="228600" cy="0"/>
          </a:xfrm>
          <a:custGeom>
            <a:avLst/>
            <a:gdLst>
              <a:gd name="connsiteX0" fmla="*/ 0 w 228600"/>
              <a:gd name="connsiteY0" fmla="*/ 0 h 4763"/>
              <a:gd name="connsiteX1" fmla="*/ 228600 w 228600"/>
              <a:gd name="connsiteY1" fmla="*/ 4763 h 4763"/>
            </a:gdLst>
            <a:ahLst/>
            <a:cxnLst>
              <a:cxn ang="0">
                <a:pos x="connsiteX0" y="connsiteY0"/>
              </a:cxn>
              <a:cxn ang="0">
                <a:pos x="connsiteX1" y="connsiteY1"/>
              </a:cxn>
            </a:cxnLst>
            <a:rect l="l" t="t" r="r" b="b"/>
            <a:pathLst>
              <a:path w="228600" h="4763">
                <a:moveTo>
                  <a:pt x="0" y="0"/>
                </a:moveTo>
                <a:lnTo>
                  <a:pt x="228600" y="4763"/>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8" name="Freeform 177"/>
          <p:cNvSpPr/>
          <p:nvPr/>
        </p:nvSpPr>
        <p:spPr>
          <a:xfrm flipH="1">
            <a:off x="3671980" y="5037489"/>
            <a:ext cx="0" cy="179887"/>
          </a:xfrm>
          <a:custGeom>
            <a:avLst/>
            <a:gdLst>
              <a:gd name="connsiteX0" fmla="*/ 0 w 228600"/>
              <a:gd name="connsiteY0" fmla="*/ 0 h 4763"/>
              <a:gd name="connsiteX1" fmla="*/ 228600 w 228600"/>
              <a:gd name="connsiteY1" fmla="*/ 4763 h 4763"/>
            </a:gdLst>
            <a:ahLst/>
            <a:cxnLst>
              <a:cxn ang="0">
                <a:pos x="connsiteX0" y="connsiteY0"/>
              </a:cxn>
              <a:cxn ang="0">
                <a:pos x="connsiteX1" y="connsiteY1"/>
              </a:cxn>
            </a:cxnLst>
            <a:rect l="l" t="t" r="r" b="b"/>
            <a:pathLst>
              <a:path w="228600" h="4763">
                <a:moveTo>
                  <a:pt x="0" y="0"/>
                </a:moveTo>
                <a:lnTo>
                  <a:pt x="228600" y="4763"/>
                </a:lnTo>
              </a:path>
            </a:pathLst>
          </a:cu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itle 3"/>
          <p:cNvSpPr>
            <a:spLocks noGrp="1"/>
          </p:cNvSpPr>
          <p:nvPr>
            <p:ph type="ctrTitle"/>
          </p:nvPr>
        </p:nvSpPr>
        <p:spPr>
          <a:xfrm>
            <a:off x="1678179" y="205164"/>
            <a:ext cx="5534791" cy="535292"/>
          </a:xfrm>
        </p:spPr>
        <p:txBody>
          <a:bodyPr>
            <a:normAutofit/>
          </a:bodyPr>
          <a:lstStyle/>
          <a:p>
            <a:r>
              <a:rPr lang="en-GB" sz="2400" b="1" dirty="0" smtClean="0">
                <a:solidFill>
                  <a:srgbClr val="002060"/>
                </a:solidFill>
              </a:rPr>
              <a:t>Clara Synchronisation Scheme Proposal</a:t>
            </a:r>
            <a:endParaRPr lang="en-GB" sz="2400" b="1" dirty="0">
              <a:solidFill>
                <a:srgbClr val="002060"/>
              </a:solidFill>
            </a:endParaRPr>
          </a:p>
        </p:txBody>
      </p:sp>
      <p:sp>
        <p:nvSpPr>
          <p:cNvPr id="156" name="Text Box 111"/>
          <p:cNvSpPr txBox="1">
            <a:spLocks noChangeArrowheads="1"/>
          </p:cNvSpPr>
          <p:nvPr/>
        </p:nvSpPr>
        <p:spPr bwMode="auto">
          <a:xfrm>
            <a:off x="5100858" y="2369167"/>
            <a:ext cx="480574" cy="436861"/>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V</a:t>
            </a:r>
            <a:r>
              <a:rPr kumimoji="0" lang="en-GB" sz="1400" b="0" i="0" u="none" strike="noStrike" cap="none" normalizeH="0" baseline="30000" dirty="0" smtClean="0">
                <a:ln>
                  <a:noFill/>
                </a:ln>
                <a:solidFill>
                  <a:schemeClr val="tx1"/>
                </a:solidFill>
                <a:effectLst/>
                <a:ea typeface="Calibri" pitchFamily="34" charset="0"/>
              </a:rPr>
              <a:t>+</a:t>
            </a:r>
            <a:endParaRPr kumimoji="0" lang="en-GB" sz="1400" b="0" i="0" u="none" strike="noStrike" cap="none" normalizeH="0" baseline="0" dirty="0" smtClean="0">
              <a:ln>
                <a:noFill/>
              </a:ln>
              <a:solidFill>
                <a:schemeClr val="tx1"/>
              </a:solidFill>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8" name="Rectangle 120"/>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grpSp>
        <p:nvGrpSpPr>
          <p:cNvPr id="5" name="Canvas 241"/>
          <p:cNvGrpSpPr>
            <a:grpSpLocks/>
          </p:cNvGrpSpPr>
          <p:nvPr/>
        </p:nvGrpSpPr>
        <p:grpSpPr bwMode="auto">
          <a:xfrm>
            <a:off x="1629641" y="394194"/>
            <a:ext cx="7206918" cy="4389476"/>
            <a:chOff x="1199" y="5109"/>
            <a:chExt cx="9461" cy="5391"/>
          </a:xfrm>
        </p:grpSpPr>
        <p:sp>
          <p:nvSpPr>
            <p:cNvPr id="6" name="AutoShape 38"/>
            <p:cNvSpPr>
              <a:spLocks noChangeAspect="1" noChangeArrowheads="1"/>
            </p:cNvSpPr>
            <p:nvPr/>
          </p:nvSpPr>
          <p:spPr bwMode="auto">
            <a:xfrm>
              <a:off x="1199" y="5109"/>
              <a:ext cx="9461" cy="536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sz="1600"/>
            </a:p>
          </p:txBody>
        </p:sp>
        <p:sp>
          <p:nvSpPr>
            <p:cNvPr id="7" name="Text Box 4"/>
            <p:cNvSpPr txBox="1">
              <a:spLocks noChangeArrowheads="1"/>
            </p:cNvSpPr>
            <p:nvPr/>
          </p:nvSpPr>
          <p:spPr bwMode="auto">
            <a:xfrm>
              <a:off x="8540" y="7464"/>
              <a:ext cx="527"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 tIns="0" rIns="72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2060"/>
                  </a:solidFill>
                  <a:effectLst/>
                  <a:latin typeface="Symbol" panose="05050102010706020507" pitchFamily="18" charset="2"/>
                  <a:ea typeface="Calibri" panose="020F0502020204030204" pitchFamily="34" charset="0"/>
                  <a:cs typeface="Times New Roman" panose="02020603050405020304" pitchFamily="18" charset="0"/>
                </a:rPr>
                <a:t>p+q</a:t>
              </a:r>
              <a:r>
                <a:rPr kumimoji="0" lang="en-US" altLang="en-US" sz="1600" b="0" i="0" u="none" strike="noStrike" cap="none" normalizeH="0" baseline="-30000" smtClean="0">
                  <a:ln>
                    <a:noFill/>
                  </a:ln>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c</a:t>
              </a:r>
              <a:endParaRPr kumimoji="0" lang="en-US" altLang="en-US" sz="1600" b="0" i="0" u="none" strike="noStrike" cap="none" normalizeH="0" baseline="0" smtClean="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rot="2628619">
              <a:off x="2746" y="6354"/>
              <a:ext cx="1565" cy="154"/>
            </a:xfrm>
            <a:prstGeom prst="rect">
              <a:avLst/>
            </a:prstGeom>
            <a:solidFill>
              <a:srgbClr val="0000FF">
                <a:alpha val="14117"/>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sz="1600"/>
            </a:p>
          </p:txBody>
        </p:sp>
        <p:sp>
          <p:nvSpPr>
            <p:cNvPr id="9" name="Rectangle 6" descr="Narrow vertical"/>
            <p:cNvSpPr>
              <a:spLocks noChangeArrowheads="1"/>
            </p:cNvSpPr>
            <p:nvPr/>
          </p:nvSpPr>
          <p:spPr bwMode="auto">
            <a:xfrm rot="2628619">
              <a:off x="2662" y="6466"/>
              <a:ext cx="1564" cy="102"/>
            </a:xfrm>
            <a:prstGeom prst="rect">
              <a:avLst/>
            </a:prstGeom>
            <a:pattFill prst="narVert">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sz="1600"/>
            </a:p>
          </p:txBody>
        </p:sp>
        <p:sp>
          <p:nvSpPr>
            <p:cNvPr id="10" name="Rectangle 7" descr="Narrow vertical"/>
            <p:cNvSpPr>
              <a:spLocks noChangeArrowheads="1"/>
            </p:cNvSpPr>
            <p:nvPr/>
          </p:nvSpPr>
          <p:spPr bwMode="auto">
            <a:xfrm rot="2592718">
              <a:off x="2531" y="8995"/>
              <a:ext cx="1565" cy="64"/>
            </a:xfrm>
            <a:prstGeom prst="rect">
              <a:avLst/>
            </a:prstGeom>
            <a:pattFill prst="narVert">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sz="1600"/>
            </a:p>
          </p:txBody>
        </p:sp>
        <p:sp>
          <p:nvSpPr>
            <p:cNvPr id="11" name="Freeform 8"/>
            <p:cNvSpPr>
              <a:spLocks/>
            </p:cNvSpPr>
            <p:nvPr/>
          </p:nvSpPr>
          <p:spPr bwMode="auto">
            <a:xfrm>
              <a:off x="1589" y="6377"/>
              <a:ext cx="8927" cy="2534"/>
            </a:xfrm>
            <a:custGeom>
              <a:avLst/>
              <a:gdLst>
                <a:gd name="T0" fmla="*/ 0 w 8927"/>
                <a:gd name="T1" fmla="*/ 0 h 2534"/>
                <a:gd name="T2" fmla="*/ 4320540 w 8927"/>
                <a:gd name="T3" fmla="*/ 3175 h 2534"/>
                <a:gd name="T4" fmla="*/ 4318000 w 8927"/>
                <a:gd name="T5" fmla="*/ 1609090 h 2534"/>
                <a:gd name="T6" fmla="*/ 5668645 w 8927"/>
                <a:gd name="T7" fmla="*/ 1603375 h 253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927" h="2534">
                  <a:moveTo>
                    <a:pt x="0" y="0"/>
                  </a:moveTo>
                  <a:lnTo>
                    <a:pt x="6804" y="5"/>
                  </a:lnTo>
                  <a:lnTo>
                    <a:pt x="6800" y="2534"/>
                  </a:lnTo>
                  <a:lnTo>
                    <a:pt x="8927" y="2525"/>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sz="1600"/>
            </a:p>
          </p:txBody>
        </p:sp>
        <p:sp>
          <p:nvSpPr>
            <p:cNvPr id="12" name="Rectangle 9"/>
            <p:cNvSpPr>
              <a:spLocks noChangeArrowheads="1"/>
            </p:cNvSpPr>
            <p:nvPr/>
          </p:nvSpPr>
          <p:spPr bwMode="auto">
            <a:xfrm>
              <a:off x="5035" y="6102"/>
              <a:ext cx="1364" cy="777"/>
            </a:xfrm>
            <a:prstGeom prst="rect">
              <a:avLst/>
            </a:prstGeom>
            <a:solidFill>
              <a:srgbClr val="FFFF00">
                <a:alpha val="14902"/>
              </a:srgbClr>
            </a:solidFill>
            <a:ln w="9525">
              <a:solidFill>
                <a:srgbClr val="FFC000"/>
              </a:solidFill>
              <a:miter lim="800000"/>
              <a:headEnd/>
              <a:tailEnd/>
            </a:ln>
          </p:spPr>
          <p:txBody>
            <a:bodyPr vert="horz" wrap="square" lIns="91440" tIns="45720" rIns="91440" bIns="45720" numCol="1" anchor="t" anchorCtr="0" compatLnSpc="1">
              <a:prstTxWarp prst="textNoShape">
                <a:avLst/>
              </a:prstTxWarp>
            </a:bodyPr>
            <a:lstStyle/>
            <a:p>
              <a:endParaRPr lang="en-GB" sz="1600"/>
            </a:p>
          </p:txBody>
        </p:sp>
        <p:sp>
          <p:nvSpPr>
            <p:cNvPr id="13" name="Rectangle 10"/>
            <p:cNvSpPr>
              <a:spLocks noChangeArrowheads="1"/>
            </p:cNvSpPr>
            <p:nvPr/>
          </p:nvSpPr>
          <p:spPr bwMode="auto">
            <a:xfrm>
              <a:off x="5054" y="8632"/>
              <a:ext cx="1360" cy="740"/>
            </a:xfrm>
            <a:prstGeom prst="rect">
              <a:avLst/>
            </a:prstGeom>
            <a:solidFill>
              <a:srgbClr val="7030A0">
                <a:alpha val="14902"/>
              </a:srgbClr>
            </a:solidFill>
            <a:ln w="9525">
              <a:solidFill>
                <a:srgbClr val="7030A0"/>
              </a:solidFill>
              <a:miter lim="800000"/>
              <a:headEnd/>
              <a:tailEnd/>
            </a:ln>
          </p:spPr>
          <p:txBody>
            <a:bodyPr vert="horz" wrap="square" lIns="91440" tIns="45720" rIns="91440" bIns="45720" numCol="1" anchor="t" anchorCtr="0" compatLnSpc="1">
              <a:prstTxWarp prst="textNoShape">
                <a:avLst/>
              </a:prstTxWarp>
            </a:bodyPr>
            <a:lstStyle/>
            <a:p>
              <a:endParaRPr lang="en-GB" sz="1600"/>
            </a:p>
          </p:txBody>
        </p:sp>
        <p:sp>
          <p:nvSpPr>
            <p:cNvPr id="14" name="Text Box 11"/>
            <p:cNvSpPr txBox="1">
              <a:spLocks noChangeArrowheads="1"/>
            </p:cNvSpPr>
            <p:nvPr/>
          </p:nvSpPr>
          <p:spPr bwMode="auto">
            <a:xfrm>
              <a:off x="4646" y="6902"/>
              <a:ext cx="2208" cy="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RF structure</a:t>
              </a:r>
              <a:endParaRPr kumimoji="0" lang="en-US" altLang="en-US" sz="1600" b="0" i="0" u="none" strike="noStrike" cap="none" normalizeH="0" baseline="0" smtClean="0">
                <a:ln>
                  <a:noFill/>
                </a:ln>
                <a:solidFill>
                  <a:schemeClr val="tx1"/>
                </a:solidFill>
                <a:effectLst/>
                <a:latin typeface="Arial" panose="020B0604020202020204" pitchFamily="34" charset="0"/>
              </a:endParaRPr>
            </a:p>
          </p:txBody>
        </p:sp>
        <p:sp>
          <p:nvSpPr>
            <p:cNvPr id="15" name="Text Box 12"/>
            <p:cNvSpPr txBox="1">
              <a:spLocks noChangeArrowheads="1"/>
            </p:cNvSpPr>
            <p:nvPr/>
          </p:nvSpPr>
          <p:spPr bwMode="auto">
            <a:xfrm>
              <a:off x="4719" y="9422"/>
              <a:ext cx="2062" cy="1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DC bias or low frequency square wave</a:t>
              </a:r>
              <a:endParaRPr kumimoji="0" lang="en-US" altLang="en-US" sz="1600" b="0" i="0" u="none" strike="noStrike" cap="none" normalizeH="0" baseline="0" dirty="0" smtClean="0">
                <a:ln>
                  <a:noFill/>
                </a:ln>
                <a:solidFill>
                  <a:schemeClr val="tx1"/>
                </a:solidFill>
                <a:effectLst/>
                <a:latin typeface="Arial" panose="020B0604020202020204" pitchFamily="34" charset="0"/>
              </a:endParaRPr>
            </a:p>
          </p:txBody>
        </p:sp>
        <p:sp>
          <p:nvSpPr>
            <p:cNvPr id="16" name="Freeform 13"/>
            <p:cNvSpPr>
              <a:spLocks/>
            </p:cNvSpPr>
            <p:nvPr/>
          </p:nvSpPr>
          <p:spPr bwMode="auto">
            <a:xfrm>
              <a:off x="3243" y="7535"/>
              <a:ext cx="192" cy="143"/>
            </a:xfrm>
            <a:custGeom>
              <a:avLst/>
              <a:gdLst>
                <a:gd name="T0" fmla="*/ 0 w 737"/>
                <a:gd name="T1" fmla="*/ 0 h 502"/>
                <a:gd name="T2" fmla="*/ 60877 w 737"/>
                <a:gd name="T3" fmla="*/ 90805 h 502"/>
                <a:gd name="T4" fmla="*/ 121920 w 737"/>
                <a:gd name="T5" fmla="*/ 0 h 502"/>
                <a:gd name="T6" fmla="*/ 0 w 737"/>
                <a:gd name="T7" fmla="*/ 0 h 5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37" h="502">
                  <a:moveTo>
                    <a:pt x="0" y="0"/>
                  </a:moveTo>
                  <a:lnTo>
                    <a:pt x="368" y="502"/>
                  </a:lnTo>
                  <a:lnTo>
                    <a:pt x="737" y="0"/>
                  </a:lnTo>
                  <a:lnTo>
                    <a:pt x="0" y="0"/>
                  </a:ln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600"/>
            </a:p>
          </p:txBody>
        </p:sp>
        <p:sp>
          <p:nvSpPr>
            <p:cNvPr id="17" name="Freeform 14"/>
            <p:cNvSpPr>
              <a:spLocks/>
            </p:cNvSpPr>
            <p:nvPr/>
          </p:nvSpPr>
          <p:spPr bwMode="auto">
            <a:xfrm rot="16200000" flipH="1">
              <a:off x="7104" y="8924"/>
              <a:ext cx="192" cy="144"/>
            </a:xfrm>
            <a:custGeom>
              <a:avLst/>
              <a:gdLst>
                <a:gd name="T0" fmla="*/ 0 w 737"/>
                <a:gd name="T1" fmla="*/ 0 h 502"/>
                <a:gd name="T2" fmla="*/ 60877 w 737"/>
                <a:gd name="T3" fmla="*/ 90805 h 502"/>
                <a:gd name="T4" fmla="*/ 121920 w 737"/>
                <a:gd name="T5" fmla="*/ 0 h 502"/>
                <a:gd name="T6" fmla="*/ 0 w 737"/>
                <a:gd name="T7" fmla="*/ 0 h 5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37" h="502">
                  <a:moveTo>
                    <a:pt x="0" y="0"/>
                  </a:moveTo>
                  <a:lnTo>
                    <a:pt x="368" y="502"/>
                  </a:lnTo>
                  <a:lnTo>
                    <a:pt x="737" y="0"/>
                  </a:lnTo>
                  <a:lnTo>
                    <a:pt x="0" y="0"/>
                  </a:ln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600"/>
            </a:p>
          </p:txBody>
        </p:sp>
        <p:sp>
          <p:nvSpPr>
            <p:cNvPr id="18" name="Freeform 15"/>
            <p:cNvSpPr>
              <a:spLocks/>
            </p:cNvSpPr>
            <p:nvPr/>
          </p:nvSpPr>
          <p:spPr bwMode="auto">
            <a:xfrm rot="16200000" flipH="1">
              <a:off x="6829" y="6302"/>
              <a:ext cx="192" cy="144"/>
            </a:xfrm>
            <a:custGeom>
              <a:avLst/>
              <a:gdLst>
                <a:gd name="T0" fmla="*/ 0 w 737"/>
                <a:gd name="T1" fmla="*/ 0 h 502"/>
                <a:gd name="T2" fmla="*/ 60877 w 737"/>
                <a:gd name="T3" fmla="*/ 91440 h 502"/>
                <a:gd name="T4" fmla="*/ 121920 w 737"/>
                <a:gd name="T5" fmla="*/ 0 h 502"/>
                <a:gd name="T6" fmla="*/ 0 w 737"/>
                <a:gd name="T7" fmla="*/ 0 h 5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37" h="502">
                  <a:moveTo>
                    <a:pt x="0" y="0"/>
                  </a:moveTo>
                  <a:lnTo>
                    <a:pt x="368" y="502"/>
                  </a:lnTo>
                  <a:lnTo>
                    <a:pt x="737"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600"/>
            </a:p>
          </p:txBody>
        </p:sp>
        <p:sp>
          <p:nvSpPr>
            <p:cNvPr id="19" name="Freeform 16"/>
            <p:cNvSpPr>
              <a:spLocks/>
            </p:cNvSpPr>
            <p:nvPr/>
          </p:nvSpPr>
          <p:spPr bwMode="auto">
            <a:xfrm>
              <a:off x="8338" y="7547"/>
              <a:ext cx="192" cy="144"/>
            </a:xfrm>
            <a:custGeom>
              <a:avLst/>
              <a:gdLst>
                <a:gd name="T0" fmla="*/ 0 w 737"/>
                <a:gd name="T1" fmla="*/ 0 h 502"/>
                <a:gd name="T2" fmla="*/ 60877 w 737"/>
                <a:gd name="T3" fmla="*/ 91440 h 502"/>
                <a:gd name="T4" fmla="*/ 121920 w 737"/>
                <a:gd name="T5" fmla="*/ 0 h 502"/>
                <a:gd name="T6" fmla="*/ 0 w 737"/>
                <a:gd name="T7" fmla="*/ 0 h 5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37" h="502">
                  <a:moveTo>
                    <a:pt x="0" y="0"/>
                  </a:moveTo>
                  <a:lnTo>
                    <a:pt x="368" y="502"/>
                  </a:lnTo>
                  <a:lnTo>
                    <a:pt x="737"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600"/>
            </a:p>
          </p:txBody>
        </p:sp>
        <p:sp>
          <p:nvSpPr>
            <p:cNvPr id="20" name="Text Box 17"/>
            <p:cNvSpPr txBox="1">
              <a:spLocks noChangeArrowheads="1"/>
            </p:cNvSpPr>
            <p:nvPr/>
          </p:nvSpPr>
          <p:spPr bwMode="auto">
            <a:xfrm>
              <a:off x="3349" y="7360"/>
              <a:ext cx="527" cy="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 tIns="0" rIns="72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9242"/>
                  </a:solidFill>
                  <a:effectLst/>
                  <a:latin typeface="Symbol" panose="05050102010706020507" pitchFamily="18" charset="2"/>
                  <a:ea typeface="Calibri" panose="020F0502020204030204" pitchFamily="34" charset="0"/>
                  <a:cs typeface="Times New Roman" panose="02020603050405020304" pitchFamily="18" charset="0"/>
                </a:rPr>
                <a:t>p</a:t>
              </a:r>
              <a:endParaRPr kumimoji="0" lang="en-US" altLang="en-US" sz="1600" b="0" i="0" u="none" strike="noStrike" cap="none" normalizeH="0" baseline="0" smtClean="0">
                <a:ln>
                  <a:noFill/>
                </a:ln>
                <a:solidFill>
                  <a:schemeClr val="tx1"/>
                </a:solidFill>
                <a:effectLst/>
                <a:latin typeface="Arial" panose="020B0604020202020204" pitchFamily="34" charset="0"/>
              </a:endParaRPr>
            </a:p>
          </p:txBody>
        </p:sp>
        <p:sp>
          <p:nvSpPr>
            <p:cNvPr id="21" name="Text Box 18"/>
            <p:cNvSpPr txBox="1">
              <a:spLocks noChangeArrowheads="1"/>
            </p:cNvSpPr>
            <p:nvPr/>
          </p:nvSpPr>
          <p:spPr bwMode="auto">
            <a:xfrm>
              <a:off x="4149" y="9145"/>
              <a:ext cx="457" cy="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 tIns="0" rIns="72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9242"/>
                  </a:solidFill>
                  <a:effectLst/>
                  <a:latin typeface="Symbol" panose="05050102010706020507" pitchFamily="18" charset="2"/>
                  <a:ea typeface="Calibri" panose="020F0502020204030204" pitchFamily="34" charset="0"/>
                  <a:cs typeface="Times New Roman" panose="02020603050405020304" pitchFamily="18" charset="0"/>
                </a:rPr>
                <a:t>2p</a:t>
              </a:r>
              <a:endParaRPr kumimoji="0" lang="en-US" altLang="en-US" sz="1600" b="0" i="0" u="none" strike="noStrike" cap="none" normalizeH="0" baseline="0" smtClean="0">
                <a:ln>
                  <a:noFill/>
                </a:ln>
                <a:solidFill>
                  <a:schemeClr val="tx1"/>
                </a:solidFill>
                <a:effectLst/>
                <a:latin typeface="Arial" panose="020B0604020202020204" pitchFamily="34" charset="0"/>
              </a:endParaRPr>
            </a:p>
          </p:txBody>
        </p:sp>
        <p:sp>
          <p:nvSpPr>
            <p:cNvPr id="22" name="Text Box 19"/>
            <p:cNvSpPr txBox="1">
              <a:spLocks noChangeArrowheads="1"/>
            </p:cNvSpPr>
            <p:nvPr/>
          </p:nvSpPr>
          <p:spPr bwMode="auto">
            <a:xfrm>
              <a:off x="6878" y="9119"/>
              <a:ext cx="950" cy="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 tIns="0" rIns="72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9242"/>
                  </a:solidFill>
                  <a:effectLst/>
                  <a:latin typeface="Symbol" panose="05050102010706020507" pitchFamily="18" charset="2"/>
                  <a:ea typeface="Calibri" panose="020F0502020204030204" pitchFamily="34" charset="0"/>
                  <a:cs typeface="Times New Roman" panose="02020603050405020304" pitchFamily="18" charset="0"/>
                </a:rPr>
                <a:t>2p+q</a:t>
              </a:r>
              <a:r>
                <a:rPr kumimoji="0" lang="en-US" altLang="en-US" sz="1600" b="0" i="0" u="none" strike="noStrike" cap="none" normalizeH="0" baseline="-30000" smtClean="0">
                  <a:ln>
                    <a:noFill/>
                  </a:ln>
                  <a:solidFill>
                    <a:srgbClr val="009242"/>
                  </a:solidFill>
                  <a:effectLst/>
                  <a:latin typeface="Calibri" panose="020F0502020204030204" pitchFamily="34" charset="0"/>
                  <a:ea typeface="Calibri" panose="020F0502020204030204" pitchFamily="34" charset="0"/>
                  <a:cs typeface="Times New Roman" panose="02020603050405020304" pitchFamily="18" charset="0"/>
                </a:rPr>
                <a:t>a</a:t>
              </a:r>
              <a:endParaRPr kumimoji="0" lang="en-US" altLang="en-US" sz="1600" b="0" i="0" u="none" strike="noStrike" cap="none" normalizeH="0" baseline="0" smtClean="0">
                <a:ln>
                  <a:noFill/>
                </a:ln>
                <a:solidFill>
                  <a:schemeClr val="tx1"/>
                </a:solidFill>
                <a:effectLst/>
                <a:latin typeface="Arial" panose="020B0604020202020204" pitchFamily="34" charset="0"/>
              </a:endParaRPr>
            </a:p>
          </p:txBody>
        </p:sp>
        <p:sp>
          <p:nvSpPr>
            <p:cNvPr id="23" name="Rectangle 20" descr="Narrow vertical"/>
            <p:cNvSpPr>
              <a:spLocks noChangeArrowheads="1"/>
            </p:cNvSpPr>
            <p:nvPr/>
          </p:nvSpPr>
          <p:spPr bwMode="auto">
            <a:xfrm rot="2629904">
              <a:off x="7724" y="6399"/>
              <a:ext cx="1564" cy="62"/>
            </a:xfrm>
            <a:prstGeom prst="rect">
              <a:avLst/>
            </a:prstGeom>
            <a:pattFill prst="narVert">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sz="1600"/>
            </a:p>
          </p:txBody>
        </p:sp>
        <p:sp>
          <p:nvSpPr>
            <p:cNvPr id="24" name="Text Box 21"/>
            <p:cNvSpPr txBox="1">
              <a:spLocks noChangeArrowheads="1"/>
            </p:cNvSpPr>
            <p:nvPr/>
          </p:nvSpPr>
          <p:spPr bwMode="auto">
            <a:xfrm>
              <a:off x="9203" y="8541"/>
              <a:ext cx="952" cy="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 tIns="0" rIns="72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2060"/>
                  </a:solidFill>
                  <a:effectLst/>
                  <a:latin typeface="Symbol" panose="05050102010706020507" pitchFamily="18" charset="2"/>
                  <a:ea typeface="Calibri" panose="020F0502020204030204" pitchFamily="34" charset="0"/>
                  <a:cs typeface="Times New Roman" panose="02020603050405020304" pitchFamily="18" charset="0"/>
                </a:rPr>
                <a:t>p+q</a:t>
              </a:r>
              <a:r>
                <a:rPr kumimoji="0" lang="en-US" altLang="en-US" sz="1600" b="0" i="0" u="none" strike="noStrike" cap="none" normalizeH="0" baseline="-30000" smtClean="0">
                  <a:ln>
                    <a:noFill/>
                  </a:ln>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c</a:t>
              </a:r>
              <a:endParaRPr kumimoji="0" lang="en-US" altLang="en-US" sz="1600" b="0" i="0" u="none" strike="noStrike" cap="none" normalizeH="0" baseline="0" smtClean="0">
                <a:ln>
                  <a:noFill/>
                </a:ln>
                <a:solidFill>
                  <a:schemeClr val="tx1"/>
                </a:solidFill>
                <a:effectLst/>
                <a:latin typeface="Arial" panose="020B0604020202020204" pitchFamily="34" charset="0"/>
              </a:endParaRPr>
            </a:p>
          </p:txBody>
        </p:sp>
        <p:sp>
          <p:nvSpPr>
            <p:cNvPr id="25" name="Freeform 22"/>
            <p:cNvSpPr>
              <a:spLocks/>
            </p:cNvSpPr>
            <p:nvPr/>
          </p:nvSpPr>
          <p:spPr bwMode="auto">
            <a:xfrm rot="16200000" flipH="1">
              <a:off x="4295" y="8921"/>
              <a:ext cx="192" cy="143"/>
            </a:xfrm>
            <a:custGeom>
              <a:avLst/>
              <a:gdLst>
                <a:gd name="T0" fmla="*/ 0 w 737"/>
                <a:gd name="T1" fmla="*/ 0 h 502"/>
                <a:gd name="T2" fmla="*/ 60877 w 737"/>
                <a:gd name="T3" fmla="*/ 90805 h 502"/>
                <a:gd name="T4" fmla="*/ 121920 w 737"/>
                <a:gd name="T5" fmla="*/ 0 h 502"/>
                <a:gd name="T6" fmla="*/ 0 w 737"/>
                <a:gd name="T7" fmla="*/ 0 h 5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37" h="502">
                  <a:moveTo>
                    <a:pt x="0" y="0"/>
                  </a:moveTo>
                  <a:lnTo>
                    <a:pt x="368" y="502"/>
                  </a:lnTo>
                  <a:lnTo>
                    <a:pt x="737" y="0"/>
                  </a:lnTo>
                  <a:lnTo>
                    <a:pt x="0" y="0"/>
                  </a:ln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600"/>
            </a:p>
          </p:txBody>
        </p:sp>
        <p:sp>
          <p:nvSpPr>
            <p:cNvPr id="26" name="Text Box 23"/>
            <p:cNvSpPr txBox="1">
              <a:spLocks noChangeArrowheads="1"/>
            </p:cNvSpPr>
            <p:nvPr/>
          </p:nvSpPr>
          <p:spPr bwMode="auto">
            <a:xfrm>
              <a:off x="1834" y="6649"/>
              <a:ext cx="923" cy="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Input Laser Pulses</a:t>
              </a:r>
              <a:endParaRPr kumimoji="0" lang="en-US" altLang="en-US" sz="1600" b="0" i="0" u="none" strike="noStrike" cap="none" normalizeH="0" baseline="0" smtClean="0">
                <a:ln>
                  <a:noFill/>
                </a:ln>
                <a:solidFill>
                  <a:schemeClr val="tx1"/>
                </a:solidFill>
                <a:effectLst/>
                <a:latin typeface="Arial" panose="020B0604020202020204" pitchFamily="34" charset="0"/>
              </a:endParaRPr>
            </a:p>
          </p:txBody>
        </p:sp>
        <p:sp>
          <p:nvSpPr>
            <p:cNvPr id="27" name="Text Box 24"/>
            <p:cNvSpPr txBox="1">
              <a:spLocks noChangeArrowheads="1"/>
            </p:cNvSpPr>
            <p:nvPr/>
          </p:nvSpPr>
          <p:spPr bwMode="auto">
            <a:xfrm>
              <a:off x="5605" y="5244"/>
              <a:ext cx="2890" cy="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RF Input ~3 GHz (</a:t>
              </a:r>
              <a:r>
                <a:rPr kumimoji="0" lang="en-US" altLang="en-US" sz="16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cw</a:t>
              </a:r>
              <a:r>
                <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n-US" altLang="en-US" sz="1600" b="0" i="0" u="none" strike="noStrike" cap="none" normalizeH="0" baseline="0" dirty="0" smtClean="0">
                <a:ln>
                  <a:noFill/>
                </a:ln>
                <a:solidFill>
                  <a:schemeClr val="tx1"/>
                </a:solidFill>
                <a:effectLst/>
                <a:latin typeface="Arial" panose="020B0604020202020204" pitchFamily="34" charset="0"/>
              </a:endParaRPr>
            </a:p>
          </p:txBody>
        </p:sp>
        <p:sp>
          <p:nvSpPr>
            <p:cNvPr id="28" name="Freeform 25"/>
            <p:cNvSpPr>
              <a:spLocks/>
            </p:cNvSpPr>
            <p:nvPr/>
          </p:nvSpPr>
          <p:spPr bwMode="auto">
            <a:xfrm>
              <a:off x="5723" y="5678"/>
              <a:ext cx="447" cy="389"/>
            </a:xfrm>
            <a:custGeom>
              <a:avLst/>
              <a:gdLst>
                <a:gd name="T0" fmla="*/ 386080 w 720"/>
                <a:gd name="T1" fmla="*/ 0 h 461"/>
                <a:gd name="T2" fmla="*/ 0 w 720"/>
                <a:gd name="T3" fmla="*/ 0 h 461"/>
                <a:gd name="T4" fmla="*/ 0 w 720"/>
                <a:gd name="T5" fmla="*/ 247015 h 461"/>
                <a:gd name="T6" fmla="*/ 0 60000 65536"/>
                <a:gd name="T7" fmla="*/ 0 60000 65536"/>
                <a:gd name="T8" fmla="*/ 0 60000 65536"/>
              </a:gdLst>
              <a:ahLst/>
              <a:cxnLst>
                <a:cxn ang="T6">
                  <a:pos x="T0" y="T1"/>
                </a:cxn>
                <a:cxn ang="T7">
                  <a:pos x="T2" y="T3"/>
                </a:cxn>
                <a:cxn ang="T8">
                  <a:pos x="T4" y="T5"/>
                </a:cxn>
              </a:cxnLst>
              <a:rect l="0" t="0" r="r" b="b"/>
              <a:pathLst>
                <a:path w="720" h="461">
                  <a:moveTo>
                    <a:pt x="720" y="0"/>
                  </a:moveTo>
                  <a:lnTo>
                    <a:pt x="0" y="0"/>
                  </a:lnTo>
                  <a:lnTo>
                    <a:pt x="0" y="461"/>
                  </a:lnTo>
                </a:path>
              </a:pathLst>
            </a:custGeom>
            <a:noFill/>
            <a:ln w="15875">
              <a:solidFill>
                <a:srgbClr val="000000"/>
              </a:solidFill>
              <a:round/>
              <a:headEn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sz="1600"/>
            </a:p>
          </p:txBody>
        </p:sp>
        <p:sp>
          <p:nvSpPr>
            <p:cNvPr id="29" name="Text Box 26"/>
            <p:cNvSpPr txBox="1">
              <a:spLocks noChangeArrowheads="1"/>
            </p:cNvSpPr>
            <p:nvPr/>
          </p:nvSpPr>
          <p:spPr bwMode="auto">
            <a:xfrm>
              <a:off x="7137" y="9872"/>
              <a:ext cx="951" cy="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 tIns="0" rIns="72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9242"/>
                  </a:solidFill>
                  <a:effectLst/>
                  <a:latin typeface="Symbol" panose="05050102010706020507" pitchFamily="18" charset="2"/>
                  <a:ea typeface="Calibri" panose="020F0502020204030204" pitchFamily="34" charset="0"/>
                  <a:cs typeface="Times New Roman" panose="02020603050405020304" pitchFamily="18" charset="0"/>
                </a:rPr>
                <a:t>3p+q</a:t>
              </a:r>
              <a:r>
                <a:rPr kumimoji="0" lang="en-US" altLang="en-US" sz="1600" b="0" i="0" u="none" strike="noStrike" cap="none" normalizeH="0" baseline="-30000" smtClean="0">
                  <a:ln>
                    <a:noFill/>
                  </a:ln>
                  <a:solidFill>
                    <a:srgbClr val="009242"/>
                  </a:solidFill>
                  <a:effectLst/>
                  <a:latin typeface="Calibri" panose="020F0502020204030204" pitchFamily="34" charset="0"/>
                  <a:ea typeface="Calibri" panose="020F0502020204030204" pitchFamily="34" charset="0"/>
                  <a:cs typeface="Times New Roman" panose="02020603050405020304" pitchFamily="18" charset="0"/>
                </a:rPr>
                <a:t>a</a:t>
              </a:r>
              <a:endParaRPr kumimoji="0" lang="en-US" altLang="en-US" sz="1600" b="0" i="0" u="none" strike="noStrike" cap="none" normalizeH="0" baseline="0" smtClean="0">
                <a:ln>
                  <a:noFill/>
                </a:ln>
                <a:solidFill>
                  <a:schemeClr val="tx1"/>
                </a:solidFill>
                <a:effectLst/>
                <a:latin typeface="Arial" panose="020B0604020202020204" pitchFamily="34" charset="0"/>
              </a:endParaRPr>
            </a:p>
          </p:txBody>
        </p:sp>
        <p:sp>
          <p:nvSpPr>
            <p:cNvPr id="30" name="Text Box 27"/>
            <p:cNvSpPr txBox="1">
              <a:spLocks noChangeArrowheads="1"/>
            </p:cNvSpPr>
            <p:nvPr/>
          </p:nvSpPr>
          <p:spPr bwMode="auto">
            <a:xfrm>
              <a:off x="8495" y="9865"/>
              <a:ext cx="859" cy="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 tIns="0" rIns="72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2060"/>
                  </a:solidFill>
                  <a:effectLst/>
                  <a:latin typeface="Symbol" panose="05050102010706020507" pitchFamily="18" charset="2"/>
                  <a:ea typeface="Calibri" panose="020F0502020204030204" pitchFamily="34" charset="0"/>
                  <a:cs typeface="Times New Roman" panose="02020603050405020304" pitchFamily="18" charset="0"/>
                </a:rPr>
                <a:t>p+q</a:t>
              </a:r>
              <a:r>
                <a:rPr kumimoji="0" lang="en-US" altLang="en-US" sz="1600" b="0" i="0" u="none" strike="noStrike" cap="none" normalizeH="0" baseline="-30000" smtClean="0">
                  <a:ln>
                    <a:noFill/>
                  </a:ln>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c</a:t>
              </a:r>
              <a:endParaRPr kumimoji="0" lang="en-US" altLang="en-US" sz="1600" b="0" i="0" u="none" strike="noStrike" cap="none" normalizeH="0" baseline="0" smtClean="0">
                <a:ln>
                  <a:noFill/>
                </a:ln>
                <a:solidFill>
                  <a:schemeClr val="tx1"/>
                </a:solidFill>
                <a:effectLst/>
                <a:latin typeface="Arial" panose="020B0604020202020204" pitchFamily="34" charset="0"/>
              </a:endParaRPr>
            </a:p>
          </p:txBody>
        </p:sp>
        <p:sp>
          <p:nvSpPr>
            <p:cNvPr id="31" name="Rectangle 28"/>
            <p:cNvSpPr>
              <a:spLocks noChangeArrowheads="1"/>
            </p:cNvSpPr>
            <p:nvPr/>
          </p:nvSpPr>
          <p:spPr bwMode="auto">
            <a:xfrm rot="2628619">
              <a:off x="7655" y="8794"/>
              <a:ext cx="1566" cy="154"/>
            </a:xfrm>
            <a:prstGeom prst="rect">
              <a:avLst/>
            </a:prstGeom>
            <a:solidFill>
              <a:srgbClr val="0000FF">
                <a:alpha val="14117"/>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sz="1600"/>
            </a:p>
          </p:txBody>
        </p:sp>
        <p:sp>
          <p:nvSpPr>
            <p:cNvPr id="230" name="Rectangle 29" descr="Narrow vertical"/>
            <p:cNvSpPr>
              <a:spLocks noChangeArrowheads="1"/>
            </p:cNvSpPr>
            <p:nvPr/>
          </p:nvSpPr>
          <p:spPr bwMode="auto">
            <a:xfrm rot="2628619">
              <a:off x="7568" y="8915"/>
              <a:ext cx="1565" cy="110"/>
            </a:xfrm>
            <a:prstGeom prst="rect">
              <a:avLst/>
            </a:prstGeom>
            <a:pattFill prst="narVert">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sz="1600"/>
            </a:p>
          </p:txBody>
        </p:sp>
        <p:sp>
          <p:nvSpPr>
            <p:cNvPr id="231" name="Freeform 30"/>
            <p:cNvSpPr>
              <a:spLocks/>
            </p:cNvSpPr>
            <p:nvPr/>
          </p:nvSpPr>
          <p:spPr bwMode="auto">
            <a:xfrm>
              <a:off x="1582" y="6505"/>
              <a:ext cx="8888" cy="2490"/>
            </a:xfrm>
            <a:custGeom>
              <a:avLst/>
              <a:gdLst>
                <a:gd name="T0" fmla="*/ 0 w 8888"/>
                <a:gd name="T1" fmla="*/ 0 h 2490"/>
                <a:gd name="T2" fmla="*/ 1118870 w 8888"/>
                <a:gd name="T3" fmla="*/ 0 h 2490"/>
                <a:gd name="T4" fmla="*/ 1116330 w 8888"/>
                <a:gd name="T5" fmla="*/ 1581150 h 2490"/>
                <a:gd name="T6" fmla="*/ 5643880 w 8888"/>
                <a:gd name="T7" fmla="*/ 1580515 h 249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888" h="2490">
                  <a:moveTo>
                    <a:pt x="0" y="0"/>
                  </a:moveTo>
                  <a:lnTo>
                    <a:pt x="1762" y="0"/>
                  </a:lnTo>
                  <a:lnTo>
                    <a:pt x="1758" y="2490"/>
                  </a:lnTo>
                  <a:lnTo>
                    <a:pt x="8888" y="2489"/>
                  </a:lnTo>
                </a:path>
              </a:pathLst>
            </a:custGeom>
            <a:noFill/>
            <a:ln w="19050">
              <a:solidFill>
                <a:srgbClr val="00B05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sz="1600"/>
            </a:p>
          </p:txBody>
        </p:sp>
        <p:sp>
          <p:nvSpPr>
            <p:cNvPr id="234" name="Line 31"/>
            <p:cNvSpPr>
              <a:spLocks noChangeShapeType="1"/>
            </p:cNvSpPr>
            <p:nvPr/>
          </p:nvSpPr>
          <p:spPr bwMode="auto">
            <a:xfrm>
              <a:off x="8286" y="8995"/>
              <a:ext cx="1" cy="1262"/>
            </a:xfrm>
            <a:prstGeom prst="line">
              <a:avLst/>
            </a:prstGeom>
            <a:noFill/>
            <a:ln w="15875">
              <a:solidFill>
                <a:srgbClr val="00B050"/>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00"/>
            </a:p>
          </p:txBody>
        </p:sp>
        <p:sp>
          <p:nvSpPr>
            <p:cNvPr id="237" name="Line 32"/>
            <p:cNvSpPr>
              <a:spLocks noChangeShapeType="1"/>
            </p:cNvSpPr>
            <p:nvPr/>
          </p:nvSpPr>
          <p:spPr bwMode="auto">
            <a:xfrm>
              <a:off x="8387" y="8834"/>
              <a:ext cx="1" cy="1364"/>
            </a:xfrm>
            <a:prstGeom prst="line">
              <a:avLst/>
            </a:prstGeom>
            <a:noFill/>
            <a:ln w="15875">
              <a:solidFill>
                <a:srgbClr val="2303E3"/>
              </a:solidFill>
              <a:prstDash val="dash"/>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sz="1600"/>
            </a:p>
          </p:txBody>
        </p:sp>
        <p:sp>
          <p:nvSpPr>
            <p:cNvPr id="238" name="Text Box 33"/>
            <p:cNvSpPr txBox="1">
              <a:spLocks noChangeArrowheads="1"/>
            </p:cNvSpPr>
            <p:nvPr/>
          </p:nvSpPr>
          <p:spPr bwMode="auto">
            <a:xfrm>
              <a:off x="6964" y="5963"/>
              <a:ext cx="541" cy="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 tIns="0" rIns="72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2060"/>
                  </a:solidFill>
                  <a:effectLst/>
                  <a:latin typeface="Symbol" panose="05050102010706020507" pitchFamily="18" charset="2"/>
                  <a:ea typeface="Calibri" panose="020F0502020204030204" pitchFamily="34" charset="0"/>
                  <a:cs typeface="Times New Roman" panose="02020603050405020304" pitchFamily="18" charset="0"/>
                </a:rPr>
                <a:t>q</a:t>
              </a:r>
              <a:r>
                <a:rPr kumimoji="0" lang="en-US" altLang="en-US" sz="1600" b="0" i="0" u="none" strike="noStrike" cap="none" normalizeH="0" baseline="-30000" smtClean="0">
                  <a:ln>
                    <a:noFill/>
                  </a:ln>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c</a:t>
              </a:r>
              <a:endParaRPr kumimoji="0" lang="en-US" altLang="en-US" sz="1600" b="0" i="0" u="none" strike="noStrike" cap="none" normalizeH="0" baseline="0" smtClean="0">
                <a:ln>
                  <a:noFill/>
                </a:ln>
                <a:solidFill>
                  <a:schemeClr val="tx1"/>
                </a:solidFill>
                <a:effectLst/>
                <a:latin typeface="Arial" panose="020B0604020202020204" pitchFamily="34" charset="0"/>
              </a:endParaRPr>
            </a:p>
          </p:txBody>
        </p:sp>
        <p:sp>
          <p:nvSpPr>
            <p:cNvPr id="239" name="Text Box 34"/>
            <p:cNvSpPr txBox="1">
              <a:spLocks noChangeArrowheads="1"/>
            </p:cNvSpPr>
            <p:nvPr/>
          </p:nvSpPr>
          <p:spPr bwMode="auto">
            <a:xfrm>
              <a:off x="9269" y="9021"/>
              <a:ext cx="950" cy="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 tIns="0" rIns="72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rgbClr val="009242"/>
                  </a:solidFill>
                  <a:effectLst/>
                  <a:latin typeface="Symbol" panose="05050102010706020507" pitchFamily="18" charset="2"/>
                  <a:ea typeface="Calibri" panose="020F0502020204030204" pitchFamily="34" charset="0"/>
                  <a:cs typeface="Times New Roman" panose="02020603050405020304" pitchFamily="18" charset="0"/>
                </a:rPr>
                <a:t>2p+q</a:t>
              </a:r>
              <a:r>
                <a:rPr kumimoji="0" lang="en-US" altLang="en-US" sz="1600" b="0" i="0" u="none" strike="noStrike" cap="none" normalizeH="0" baseline="-30000" smtClean="0">
                  <a:ln>
                    <a:noFill/>
                  </a:ln>
                  <a:solidFill>
                    <a:srgbClr val="009242"/>
                  </a:solidFill>
                  <a:effectLst/>
                  <a:latin typeface="Calibri" panose="020F0502020204030204" pitchFamily="34" charset="0"/>
                  <a:ea typeface="Calibri" panose="020F0502020204030204" pitchFamily="34" charset="0"/>
                  <a:cs typeface="Times New Roman" panose="02020603050405020304" pitchFamily="18" charset="0"/>
                </a:rPr>
                <a:t>a</a:t>
              </a:r>
              <a:endParaRPr kumimoji="0" lang="en-US" altLang="en-US" sz="1600" b="0" i="0" u="none" strike="noStrike" cap="none" normalizeH="0" baseline="0" smtClean="0">
                <a:ln>
                  <a:noFill/>
                </a:ln>
                <a:solidFill>
                  <a:schemeClr val="tx1"/>
                </a:solidFill>
                <a:effectLst/>
                <a:latin typeface="Arial" panose="020B0604020202020204" pitchFamily="34" charset="0"/>
              </a:endParaRPr>
            </a:p>
          </p:txBody>
        </p:sp>
        <p:sp>
          <p:nvSpPr>
            <p:cNvPr id="240" name="Text Box 35"/>
            <p:cNvSpPr txBox="1">
              <a:spLocks noChangeArrowheads="1"/>
            </p:cNvSpPr>
            <p:nvPr/>
          </p:nvSpPr>
          <p:spPr bwMode="auto">
            <a:xfrm>
              <a:off x="3086" y="5588"/>
              <a:ext cx="1350" cy="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Splitter 1</a:t>
              </a:r>
              <a:endParaRPr kumimoji="0" lang="en-US" altLang="en-US" sz="1600" b="0" i="0" u="none" strike="noStrike" cap="none" normalizeH="0" baseline="0" smtClean="0">
                <a:ln>
                  <a:noFill/>
                </a:ln>
                <a:solidFill>
                  <a:schemeClr val="tx1"/>
                </a:solidFill>
                <a:effectLst/>
                <a:latin typeface="Arial" panose="020B0604020202020204" pitchFamily="34" charset="0"/>
              </a:endParaRPr>
            </a:p>
          </p:txBody>
        </p:sp>
        <p:sp>
          <p:nvSpPr>
            <p:cNvPr id="241" name="Text Box 36"/>
            <p:cNvSpPr txBox="1">
              <a:spLocks noChangeArrowheads="1"/>
            </p:cNvSpPr>
            <p:nvPr/>
          </p:nvSpPr>
          <p:spPr bwMode="auto">
            <a:xfrm>
              <a:off x="6460" y="7982"/>
              <a:ext cx="1350" cy="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Splitter 2</a:t>
              </a:r>
              <a:endParaRPr kumimoji="0" lang="en-US" altLang="en-US" sz="1600" b="0" i="0" u="none" strike="noStrike" cap="none" normalizeH="0" baseline="0" smtClean="0">
                <a:ln>
                  <a:noFill/>
                </a:ln>
                <a:solidFill>
                  <a:schemeClr val="tx1"/>
                </a:solidFill>
                <a:effectLst/>
                <a:latin typeface="Arial" panose="020B0604020202020204" pitchFamily="34" charset="0"/>
              </a:endParaRPr>
            </a:p>
          </p:txBody>
        </p:sp>
        <p:sp>
          <p:nvSpPr>
            <p:cNvPr id="242" name="Freeform 37"/>
            <p:cNvSpPr>
              <a:spLocks/>
            </p:cNvSpPr>
            <p:nvPr/>
          </p:nvSpPr>
          <p:spPr bwMode="auto">
            <a:xfrm rot="16200000" flipH="1">
              <a:off x="10327" y="8831"/>
              <a:ext cx="364" cy="247"/>
            </a:xfrm>
            <a:custGeom>
              <a:avLst/>
              <a:gdLst>
                <a:gd name="T0" fmla="*/ 0 w 737"/>
                <a:gd name="T1" fmla="*/ 0 h 502"/>
                <a:gd name="T2" fmla="*/ 115413 w 737"/>
                <a:gd name="T3" fmla="*/ 156845 h 502"/>
                <a:gd name="T4" fmla="*/ 231140 w 737"/>
                <a:gd name="T5" fmla="*/ 0 h 502"/>
                <a:gd name="T6" fmla="*/ 0 w 737"/>
                <a:gd name="T7" fmla="*/ 0 h 5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37" h="502">
                  <a:moveTo>
                    <a:pt x="0" y="0"/>
                  </a:moveTo>
                  <a:lnTo>
                    <a:pt x="368" y="502"/>
                  </a:lnTo>
                  <a:lnTo>
                    <a:pt x="737" y="0"/>
                  </a:lnTo>
                  <a:lnTo>
                    <a:pt x="0" y="0"/>
                  </a:lnTo>
                  <a:close/>
                </a:path>
              </a:pathLst>
            </a:custGeom>
            <a:gradFill rotWithShape="1">
              <a:gsLst>
                <a:gs pos="0">
                  <a:srgbClr val="0070C0"/>
                </a:gs>
                <a:gs pos="100000">
                  <a:srgbClr val="00B05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600"/>
            </a:p>
          </p:txBody>
        </p:sp>
        <p:sp>
          <p:nvSpPr>
            <p:cNvPr id="243" name="Freeform 38"/>
            <p:cNvSpPr>
              <a:spLocks/>
            </p:cNvSpPr>
            <p:nvPr/>
          </p:nvSpPr>
          <p:spPr bwMode="auto">
            <a:xfrm flipH="1">
              <a:off x="8163" y="10125"/>
              <a:ext cx="364" cy="247"/>
            </a:xfrm>
            <a:custGeom>
              <a:avLst/>
              <a:gdLst>
                <a:gd name="T0" fmla="*/ 0 w 737"/>
                <a:gd name="T1" fmla="*/ 0 h 502"/>
                <a:gd name="T2" fmla="*/ 115413 w 737"/>
                <a:gd name="T3" fmla="*/ 156845 h 502"/>
                <a:gd name="T4" fmla="*/ 231140 w 737"/>
                <a:gd name="T5" fmla="*/ 0 h 502"/>
                <a:gd name="T6" fmla="*/ 0 w 737"/>
                <a:gd name="T7" fmla="*/ 0 h 5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37" h="502">
                  <a:moveTo>
                    <a:pt x="0" y="0"/>
                  </a:moveTo>
                  <a:lnTo>
                    <a:pt x="368" y="502"/>
                  </a:lnTo>
                  <a:lnTo>
                    <a:pt x="737" y="0"/>
                  </a:lnTo>
                  <a:lnTo>
                    <a:pt x="0" y="0"/>
                  </a:lnTo>
                  <a:close/>
                </a:path>
              </a:pathLst>
            </a:custGeom>
            <a:gradFill rotWithShape="1">
              <a:gsLst>
                <a:gs pos="0">
                  <a:srgbClr val="0070C0"/>
                </a:gs>
                <a:gs pos="100000">
                  <a:srgbClr val="00B05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600"/>
            </a:p>
          </p:txBody>
        </p:sp>
        <p:sp>
          <p:nvSpPr>
            <p:cNvPr id="245" name="Freeform 39"/>
            <p:cNvSpPr>
              <a:spLocks/>
            </p:cNvSpPr>
            <p:nvPr/>
          </p:nvSpPr>
          <p:spPr bwMode="auto">
            <a:xfrm rot="16200000" flipH="1">
              <a:off x="2313" y="6299"/>
              <a:ext cx="364" cy="246"/>
            </a:xfrm>
            <a:custGeom>
              <a:avLst/>
              <a:gdLst>
                <a:gd name="T0" fmla="*/ 0 w 737"/>
                <a:gd name="T1" fmla="*/ 0 h 502"/>
                <a:gd name="T2" fmla="*/ 115413 w 737"/>
                <a:gd name="T3" fmla="*/ 156845 h 502"/>
                <a:gd name="T4" fmla="*/ 231140 w 737"/>
                <a:gd name="T5" fmla="*/ 0 h 502"/>
                <a:gd name="T6" fmla="*/ 0 w 737"/>
                <a:gd name="T7" fmla="*/ 0 h 5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37" h="502">
                  <a:moveTo>
                    <a:pt x="0" y="0"/>
                  </a:moveTo>
                  <a:lnTo>
                    <a:pt x="368" y="502"/>
                  </a:lnTo>
                  <a:lnTo>
                    <a:pt x="737" y="0"/>
                  </a:lnTo>
                  <a:lnTo>
                    <a:pt x="0" y="0"/>
                  </a:lnTo>
                  <a:close/>
                </a:path>
              </a:pathLst>
            </a:custGeom>
            <a:gradFill rotWithShape="1">
              <a:gsLst>
                <a:gs pos="0">
                  <a:srgbClr val="0070C0"/>
                </a:gs>
                <a:gs pos="100000">
                  <a:srgbClr val="00B05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600"/>
            </a:p>
          </p:txBody>
        </p:sp>
      </p:grpSp>
      <p:sp>
        <p:nvSpPr>
          <p:cNvPr id="248" name="Rectangle 247"/>
          <p:cNvSpPr/>
          <p:nvPr/>
        </p:nvSpPr>
        <p:spPr>
          <a:xfrm>
            <a:off x="1883379" y="4930544"/>
            <a:ext cx="6883030" cy="1717458"/>
          </a:xfrm>
          <a:prstGeom prst="rect">
            <a:avLst/>
          </a:prstGeom>
          <a:solidFill>
            <a:schemeClr val="bg2"/>
          </a:solidFill>
          <a:ln>
            <a:solidFill>
              <a:schemeClr val="tx2"/>
            </a:solidFill>
          </a:ln>
        </p:spPr>
        <p:txBody>
          <a:bodyPr wrap="square">
            <a:spAutoFit/>
          </a:bodyPr>
          <a:lstStyle/>
          <a:p>
            <a:pPr>
              <a:lnSpc>
                <a:spcPct val="107000"/>
              </a:lnSpc>
              <a:spcBef>
                <a:spcPts val="300"/>
              </a:spcBef>
              <a:spcAft>
                <a:spcPts val="300"/>
              </a:spcAft>
              <a:tabLst>
                <a:tab pos="1710690" algn="l"/>
              </a:tabLst>
            </a:pPr>
            <a:r>
              <a:rPr lang="en-GB" sz="1600" dirty="0">
                <a:latin typeface="Calibri" panose="020F0502020204030204" pitchFamily="34" charset="0"/>
                <a:ea typeface="Calibri" panose="020F0502020204030204" pitchFamily="34" charset="0"/>
                <a:cs typeface="Times New Roman" panose="02020603050405020304" pitchFamily="18" charset="0"/>
              </a:rPr>
              <a:t>Laser repletion frequency 	</a:t>
            </a:r>
            <a:r>
              <a:rPr lang="en-GB" sz="1600" dirty="0" smtClean="0">
                <a:latin typeface="Calibri" panose="020F0502020204030204" pitchFamily="34" charset="0"/>
                <a:ea typeface="Calibri" panose="020F0502020204030204" pitchFamily="34" charset="0"/>
                <a:cs typeface="Times New Roman" panose="02020603050405020304" pitchFamily="18" charset="0"/>
              </a:rPr>
              <a:t>    </a:t>
            </a:r>
            <a:r>
              <a:rPr lang="en-GB" sz="1600" dirty="0" err="1" smtClean="0">
                <a:latin typeface="Calibri" panose="020F0502020204030204" pitchFamily="34" charset="0"/>
                <a:ea typeface="Calibri" panose="020F0502020204030204" pitchFamily="34" charset="0"/>
                <a:cs typeface="Times New Roman" panose="02020603050405020304" pitchFamily="18" charset="0"/>
              </a:rPr>
              <a:t>f</a:t>
            </a:r>
            <a:r>
              <a:rPr lang="en-GB" sz="1600" baseline="-25000" dirty="0" err="1" smtClean="0">
                <a:latin typeface="Calibri" panose="020F0502020204030204" pitchFamily="34" charset="0"/>
                <a:ea typeface="Calibri" panose="020F0502020204030204" pitchFamily="34" charset="0"/>
                <a:cs typeface="Times New Roman" panose="02020603050405020304" pitchFamily="18" charset="0"/>
              </a:rPr>
              <a:t>p</a:t>
            </a:r>
            <a:r>
              <a:rPr lang="en-GB" sz="1600" dirty="0" smtClean="0">
                <a:latin typeface="Calibri" panose="020F0502020204030204" pitchFamily="34" charset="0"/>
                <a:ea typeface="Calibri" panose="020F0502020204030204" pitchFamily="34" charset="0"/>
                <a:cs typeface="Times New Roman" panose="02020603050405020304" pitchFamily="18" charset="0"/>
              </a:rPr>
              <a:t> </a:t>
            </a:r>
            <a:r>
              <a:rPr lang="en-GB" sz="1600" dirty="0">
                <a:latin typeface="Calibri" panose="020F0502020204030204" pitchFamily="34" charset="0"/>
                <a:ea typeface="Calibri" panose="020F0502020204030204" pitchFamily="34" charset="0"/>
                <a:cs typeface="Times New Roman" panose="02020603050405020304" pitchFamily="18" charset="0"/>
              </a:rPr>
              <a:t>= 83.333 MHz</a:t>
            </a:r>
          </a:p>
          <a:p>
            <a:pPr>
              <a:lnSpc>
                <a:spcPct val="107000"/>
              </a:lnSpc>
              <a:spcBef>
                <a:spcPts val="300"/>
              </a:spcBef>
              <a:spcAft>
                <a:spcPts val="300"/>
              </a:spcAft>
            </a:pPr>
            <a:r>
              <a:rPr lang="en-GB" sz="1600" dirty="0">
                <a:latin typeface="Calibri" panose="020F0502020204030204" pitchFamily="34" charset="0"/>
                <a:ea typeface="Calibri" panose="020F0502020204030204" pitchFamily="34" charset="0"/>
                <a:cs typeface="Times New Roman" panose="02020603050405020304" pitchFamily="18" charset="0"/>
              </a:rPr>
              <a:t>Laser wavelength 	= 800 nm,      </a:t>
            </a:r>
            <a:r>
              <a:rPr lang="en-GB" sz="1600" dirty="0" err="1">
                <a:latin typeface="Calibri" panose="020F0502020204030204" pitchFamily="34" charset="0"/>
                <a:ea typeface="Calibri" panose="020F0502020204030204" pitchFamily="34" charset="0"/>
                <a:cs typeface="Times New Roman" panose="02020603050405020304" pitchFamily="18" charset="0"/>
              </a:rPr>
              <a:t>f</a:t>
            </a:r>
            <a:r>
              <a:rPr lang="en-GB" sz="1600" baseline="-25000" dirty="0" err="1">
                <a:latin typeface="Calibri" panose="020F0502020204030204" pitchFamily="34" charset="0"/>
                <a:ea typeface="Calibri" panose="020F0502020204030204" pitchFamily="34" charset="0"/>
                <a:cs typeface="Times New Roman" panose="02020603050405020304" pitchFamily="18" charset="0"/>
              </a:rPr>
              <a:t>o</a:t>
            </a:r>
            <a:r>
              <a:rPr lang="en-GB" sz="1600" dirty="0">
                <a:latin typeface="Calibri" panose="020F0502020204030204" pitchFamily="34" charset="0"/>
                <a:ea typeface="Calibri" panose="020F0502020204030204" pitchFamily="34" charset="0"/>
                <a:cs typeface="Times New Roman" panose="02020603050405020304" pitchFamily="18" charset="0"/>
              </a:rPr>
              <a:t> = </a:t>
            </a:r>
            <a:r>
              <a:rPr lang="en-GB" sz="1600" dirty="0" smtClean="0">
                <a:latin typeface="Calibri" panose="020F0502020204030204" pitchFamily="34" charset="0"/>
                <a:ea typeface="Calibri" panose="020F0502020204030204" pitchFamily="34" charset="0"/>
                <a:cs typeface="Times New Roman" panose="02020603050405020304" pitchFamily="18" charset="0"/>
              </a:rPr>
              <a:t>375 THz         </a:t>
            </a:r>
            <a:r>
              <a:rPr lang="en-GB" sz="1600" dirty="0">
                <a:latin typeface="Calibri" panose="020F0502020204030204" pitchFamily="34" charset="0"/>
                <a:ea typeface="Calibri" panose="020F0502020204030204" pitchFamily="34" charset="0"/>
                <a:cs typeface="Times New Roman" panose="02020603050405020304" pitchFamily="18" charset="0"/>
              </a:rPr>
              <a:t>optical period = 2.667 fs</a:t>
            </a:r>
          </a:p>
          <a:p>
            <a:pPr>
              <a:lnSpc>
                <a:spcPct val="107000"/>
              </a:lnSpc>
              <a:spcBef>
                <a:spcPts val="300"/>
              </a:spcBef>
              <a:spcAft>
                <a:spcPts val="300"/>
              </a:spcAft>
            </a:pPr>
            <a:r>
              <a:rPr lang="en-GB" sz="1600" dirty="0">
                <a:latin typeface="Calibri" panose="020F0502020204030204" pitchFamily="34" charset="0"/>
                <a:ea typeface="Calibri" panose="020F0502020204030204" pitchFamily="34" charset="0"/>
                <a:cs typeface="Times New Roman" panose="02020603050405020304" pitchFamily="18" charset="0"/>
              </a:rPr>
              <a:t>Laser pulse length 	= 50 fs,                                  </a:t>
            </a:r>
            <a:r>
              <a:rPr lang="en-GB" sz="1600" dirty="0" smtClean="0">
                <a:latin typeface="Calibri" panose="020F0502020204030204" pitchFamily="34" charset="0"/>
                <a:ea typeface="Calibri" panose="020F0502020204030204" pitchFamily="34" charset="0"/>
                <a:cs typeface="Times New Roman" panose="02020603050405020304" pitchFamily="18" charset="0"/>
              </a:rPr>
              <a:t>        </a:t>
            </a:r>
            <a:r>
              <a:rPr lang="en-GB" sz="1600" dirty="0">
                <a:latin typeface="Calibri" panose="020F0502020204030204" pitchFamily="34" charset="0"/>
                <a:ea typeface="Calibri" panose="020F0502020204030204" pitchFamily="34" charset="0"/>
                <a:cs typeface="Times New Roman" panose="02020603050405020304" pitchFamily="18" charset="0"/>
              </a:rPr>
              <a:t>optical periods in pulse ~ 19</a:t>
            </a:r>
          </a:p>
          <a:p>
            <a:pPr>
              <a:lnSpc>
                <a:spcPct val="107000"/>
              </a:lnSpc>
              <a:spcBef>
                <a:spcPts val="300"/>
              </a:spcBef>
              <a:spcAft>
                <a:spcPts val="300"/>
              </a:spcAft>
            </a:pPr>
            <a:r>
              <a:rPr lang="en-GB" sz="1600" dirty="0">
                <a:latin typeface="Calibri" panose="020F0502020204030204" pitchFamily="34" charset="0"/>
                <a:ea typeface="Calibri" panose="020F0502020204030204" pitchFamily="34" charset="0"/>
                <a:cs typeface="Times New Roman" panose="02020603050405020304" pitchFamily="18" charset="0"/>
              </a:rPr>
              <a:t>RF frequency </a:t>
            </a:r>
            <a:r>
              <a:rPr lang="en-GB" sz="1600" dirty="0" err="1">
                <a:latin typeface="Calibri" panose="020F0502020204030204" pitchFamily="34" charset="0"/>
                <a:ea typeface="Calibri" panose="020F0502020204030204" pitchFamily="34" charset="0"/>
                <a:cs typeface="Times New Roman" panose="02020603050405020304" pitchFamily="18" charset="0"/>
              </a:rPr>
              <a:t>f</a:t>
            </a:r>
            <a:r>
              <a:rPr lang="en-GB" sz="1600" baseline="-25000" dirty="0" err="1">
                <a:latin typeface="Calibri" panose="020F0502020204030204" pitchFamily="34" charset="0"/>
                <a:ea typeface="Calibri" panose="020F0502020204030204" pitchFamily="34" charset="0"/>
                <a:cs typeface="Times New Roman" panose="02020603050405020304" pitchFamily="18" charset="0"/>
              </a:rPr>
              <a:t>rf</a:t>
            </a:r>
            <a:r>
              <a:rPr lang="en-GB" sz="1600" dirty="0">
                <a:latin typeface="Calibri" panose="020F0502020204030204" pitchFamily="34" charset="0"/>
                <a:ea typeface="Calibri" panose="020F0502020204030204" pitchFamily="34" charset="0"/>
                <a:cs typeface="Times New Roman" panose="02020603050405020304" pitchFamily="18" charset="0"/>
              </a:rPr>
              <a:t> 	= 3.0 GHz,                           </a:t>
            </a:r>
            <a:r>
              <a:rPr lang="en-GB" sz="1600" dirty="0" smtClean="0">
                <a:latin typeface="Calibri" panose="020F0502020204030204" pitchFamily="34" charset="0"/>
                <a:ea typeface="Calibri" panose="020F0502020204030204" pitchFamily="34" charset="0"/>
                <a:cs typeface="Times New Roman" panose="02020603050405020304" pitchFamily="18" charset="0"/>
              </a:rPr>
              <a:t>          </a:t>
            </a:r>
            <a:r>
              <a:rPr lang="en-GB" sz="1600" dirty="0">
                <a:latin typeface="Calibri" panose="020F0502020204030204" pitchFamily="34" charset="0"/>
                <a:ea typeface="Calibri" panose="020F0502020204030204" pitchFamily="34" charset="0"/>
                <a:cs typeface="Times New Roman" panose="02020603050405020304" pitchFamily="18" charset="0"/>
              </a:rPr>
              <a:t>ratio </a:t>
            </a:r>
            <a:r>
              <a:rPr lang="en-GB" sz="1600" dirty="0" err="1">
                <a:latin typeface="Calibri" panose="020F0502020204030204" pitchFamily="34" charset="0"/>
                <a:ea typeface="Calibri" panose="020F0502020204030204" pitchFamily="34" charset="0"/>
                <a:cs typeface="Times New Roman" panose="02020603050405020304" pitchFamily="18" charset="0"/>
              </a:rPr>
              <a:t>f</a:t>
            </a:r>
            <a:r>
              <a:rPr lang="en-GB" sz="1600" baseline="-25000" dirty="0" err="1">
                <a:latin typeface="Calibri" panose="020F0502020204030204" pitchFamily="34" charset="0"/>
                <a:ea typeface="Calibri" panose="020F0502020204030204" pitchFamily="34" charset="0"/>
                <a:cs typeface="Times New Roman" panose="02020603050405020304" pitchFamily="18" charset="0"/>
              </a:rPr>
              <a:t>rf</a:t>
            </a:r>
            <a:r>
              <a:rPr lang="en-GB" sz="1600" baseline="-25000" dirty="0">
                <a:latin typeface="Calibri" panose="020F0502020204030204" pitchFamily="34" charset="0"/>
                <a:ea typeface="Calibri" panose="020F0502020204030204" pitchFamily="34" charset="0"/>
                <a:cs typeface="Times New Roman" panose="02020603050405020304" pitchFamily="18" charset="0"/>
              </a:rPr>
              <a:t> </a:t>
            </a:r>
            <a:r>
              <a:rPr lang="en-GB" sz="1600" dirty="0">
                <a:latin typeface="Calibri" panose="020F0502020204030204" pitchFamily="34" charset="0"/>
                <a:ea typeface="Calibri" panose="020F0502020204030204" pitchFamily="34" charset="0"/>
                <a:cs typeface="Times New Roman" panose="02020603050405020304" pitchFamily="18" charset="0"/>
              </a:rPr>
              <a:t>/</a:t>
            </a:r>
            <a:r>
              <a:rPr lang="en-GB" sz="1600" dirty="0" err="1">
                <a:latin typeface="Calibri" panose="020F0502020204030204" pitchFamily="34" charset="0"/>
                <a:ea typeface="Calibri" panose="020F0502020204030204" pitchFamily="34" charset="0"/>
                <a:cs typeface="Times New Roman" panose="02020603050405020304" pitchFamily="18" charset="0"/>
              </a:rPr>
              <a:t>f</a:t>
            </a:r>
            <a:r>
              <a:rPr lang="en-GB" sz="1600" baseline="-25000" dirty="0" err="1">
                <a:latin typeface="Calibri" panose="020F0502020204030204" pitchFamily="34" charset="0"/>
                <a:ea typeface="Calibri" panose="020F0502020204030204" pitchFamily="34" charset="0"/>
                <a:cs typeface="Times New Roman" panose="02020603050405020304" pitchFamily="18" charset="0"/>
              </a:rPr>
              <a:t>p</a:t>
            </a:r>
            <a:r>
              <a:rPr lang="en-GB" sz="1600" dirty="0">
                <a:latin typeface="Calibri" panose="020F0502020204030204" pitchFamily="34" charset="0"/>
                <a:ea typeface="Calibri" panose="020F0502020204030204" pitchFamily="34" charset="0"/>
                <a:cs typeface="Times New Roman" panose="02020603050405020304" pitchFamily="18" charset="0"/>
              </a:rPr>
              <a:t> = 36</a:t>
            </a:r>
          </a:p>
          <a:p>
            <a:pPr>
              <a:lnSpc>
                <a:spcPct val="107000"/>
              </a:lnSpc>
              <a:spcBef>
                <a:spcPts val="300"/>
              </a:spcBef>
              <a:spcAft>
                <a:spcPts val="300"/>
              </a:spcAft>
            </a:pPr>
            <a:r>
              <a:rPr lang="en-GB" sz="1600" dirty="0">
                <a:latin typeface="Calibri" panose="020F0502020204030204" pitchFamily="34" charset="0"/>
                <a:ea typeface="Calibri" panose="020F0502020204030204" pitchFamily="34" charset="0"/>
                <a:cs typeface="Times New Roman" panose="02020603050405020304" pitchFamily="18" charset="0"/>
              </a:rPr>
              <a:t>1 femtosecond	= 1.1 </a:t>
            </a:r>
            <a:r>
              <a:rPr lang="en-GB" sz="1600" dirty="0" err="1">
                <a:latin typeface="Calibri" panose="020F0502020204030204" pitchFamily="34" charset="0"/>
                <a:ea typeface="Calibri" panose="020F0502020204030204" pitchFamily="34" charset="0"/>
                <a:cs typeface="Times New Roman" panose="02020603050405020304" pitchFamily="18" charset="0"/>
              </a:rPr>
              <a:t>milli</a:t>
            </a:r>
            <a:r>
              <a:rPr lang="en-GB" sz="1600" dirty="0">
                <a:latin typeface="Calibri" panose="020F0502020204030204" pitchFamily="34" charset="0"/>
                <a:ea typeface="Calibri" panose="020F0502020204030204" pitchFamily="34" charset="0"/>
                <a:cs typeface="Times New Roman" panose="02020603050405020304" pitchFamily="18" charset="0"/>
              </a:rPr>
              <a:t>-degree at 3GHz</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itle 1"/>
          <p:cNvSpPr>
            <a:spLocks noGrp="1"/>
          </p:cNvSpPr>
          <p:nvPr>
            <p:ph type="ctrTitle"/>
          </p:nvPr>
        </p:nvSpPr>
        <p:spPr>
          <a:xfrm>
            <a:off x="711817" y="233010"/>
            <a:ext cx="4338669" cy="408223"/>
          </a:xfrm>
        </p:spPr>
        <p:txBody>
          <a:bodyPr>
            <a:noAutofit/>
          </a:bodyPr>
          <a:lstStyle/>
          <a:p>
            <a:r>
              <a:rPr lang="en-GB" sz="2400" b="1" dirty="0" smtClean="0">
                <a:solidFill>
                  <a:srgbClr val="002060"/>
                </a:solidFill>
              </a:rPr>
              <a:t>Mach </a:t>
            </a:r>
            <a:r>
              <a:rPr lang="en-GB" sz="2400" b="1" dirty="0" err="1" smtClean="0">
                <a:solidFill>
                  <a:srgbClr val="002060"/>
                </a:solidFill>
              </a:rPr>
              <a:t>Zehnder</a:t>
            </a:r>
            <a:r>
              <a:rPr lang="en-GB" sz="2400" b="1" baseline="0" dirty="0" smtClean="0">
                <a:solidFill>
                  <a:srgbClr val="002060"/>
                </a:solidFill>
              </a:rPr>
              <a:t> Operation</a:t>
            </a:r>
            <a:endParaRPr lang="en-GB" sz="2400" b="1" dirty="0">
              <a:solidFill>
                <a:srgbClr val="002060"/>
              </a:solidFill>
            </a:endParaRPr>
          </a:p>
        </p:txBody>
      </p:sp>
      <p:sp>
        <p:nvSpPr>
          <p:cNvPr id="3" name="TextBox 2"/>
          <p:cNvSpPr txBox="1"/>
          <p:nvPr/>
        </p:nvSpPr>
        <p:spPr>
          <a:xfrm>
            <a:off x="340733" y="3595871"/>
            <a:ext cx="2367835" cy="1241365"/>
          </a:xfrm>
          <a:prstGeom prst="rect">
            <a:avLst/>
          </a:prstGeom>
          <a:solidFill>
            <a:schemeClr val="accent1">
              <a:lumMod val="20000"/>
              <a:lumOff val="80000"/>
            </a:schemeClr>
          </a:solidFill>
          <a:ln>
            <a:solidFill>
              <a:schemeClr val="tx2">
                <a:lumMod val="75000"/>
              </a:schemeClr>
            </a:solidFill>
          </a:ln>
        </p:spPr>
        <p:txBody>
          <a:bodyPr wrap="square" rtlCol="0">
            <a:spAutoFit/>
          </a:bodyPr>
          <a:lstStyle/>
          <a:p>
            <a:r>
              <a:rPr lang="en-GB" sz="1600" dirty="0" smtClean="0">
                <a:latin typeface="Symbol" panose="05050102010706020507" pitchFamily="18" charset="2"/>
              </a:rPr>
              <a:t>q</a:t>
            </a:r>
            <a:r>
              <a:rPr lang="en-GB" sz="1600" baseline="-25000" dirty="0" smtClean="0"/>
              <a:t>c</a:t>
            </a:r>
            <a:r>
              <a:rPr lang="en-GB" sz="1600" dirty="0" smtClean="0"/>
              <a:t>= clockwise optical</a:t>
            </a:r>
            <a:br>
              <a:rPr lang="en-GB" sz="1600" dirty="0" smtClean="0"/>
            </a:br>
            <a:r>
              <a:rPr lang="en-GB" sz="1600" dirty="0" smtClean="0"/>
              <a:t>       phase gain</a:t>
            </a:r>
            <a:r>
              <a:rPr lang="en-GB" sz="1600" baseline="-25000" dirty="0" smtClean="0"/>
              <a:t> </a:t>
            </a:r>
          </a:p>
          <a:p>
            <a:endParaRPr lang="en-GB" sz="1600" baseline="-25000" dirty="0"/>
          </a:p>
          <a:p>
            <a:r>
              <a:rPr lang="en-GB" sz="1600" dirty="0" err="1" smtClean="0">
                <a:latin typeface="Symbol" panose="05050102010706020507" pitchFamily="18" charset="2"/>
              </a:rPr>
              <a:t>q</a:t>
            </a:r>
            <a:r>
              <a:rPr lang="en-GB" sz="1600" baseline="-25000" dirty="0" err="1" smtClean="0"/>
              <a:t>a</a:t>
            </a:r>
            <a:r>
              <a:rPr lang="en-GB" sz="1600" dirty="0" smtClean="0"/>
              <a:t>= anti-clockwise </a:t>
            </a:r>
            <a:r>
              <a:rPr lang="en-GB" sz="1600" dirty="0"/>
              <a:t>optical</a:t>
            </a:r>
            <a:br>
              <a:rPr lang="en-GB" sz="1600" dirty="0"/>
            </a:br>
            <a:r>
              <a:rPr lang="en-GB" sz="1600" dirty="0"/>
              <a:t>       phase gain</a:t>
            </a:r>
            <a:r>
              <a:rPr lang="en-GB" sz="1600" baseline="-25000" dirty="0"/>
              <a:t> </a:t>
            </a:r>
            <a:endParaRPr lang="en-GB" sz="1600" dirty="0"/>
          </a:p>
        </p:txBody>
      </p:sp>
    </p:spTree>
    <p:extLst>
      <p:ext uri="{BB962C8B-B14F-4D97-AF65-F5344CB8AC3E}">
        <p14:creationId xmlns:p14="http://schemas.microsoft.com/office/powerpoint/2010/main" val="5442911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8" name="Rectangle 120"/>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3" name="Object 2"/>
          <p:cNvGraphicFramePr>
            <a:graphicFrameLocks noChangeAspect="1"/>
          </p:cNvGraphicFramePr>
          <p:nvPr>
            <p:extLst>
              <p:ext uri="{D42A27DB-BD31-4B8C-83A1-F6EECF244321}">
                <p14:modId xmlns:p14="http://schemas.microsoft.com/office/powerpoint/2010/main" val="2101696295"/>
              </p:ext>
            </p:extLst>
          </p:nvPr>
        </p:nvGraphicFramePr>
        <p:xfrm>
          <a:off x="641871" y="4869651"/>
          <a:ext cx="4819650" cy="400050"/>
        </p:xfrm>
        <a:graphic>
          <a:graphicData uri="http://schemas.openxmlformats.org/presentationml/2006/ole">
            <mc:AlternateContent xmlns:mc="http://schemas.openxmlformats.org/markup-compatibility/2006">
              <mc:Choice xmlns:v="urn:schemas-microsoft-com:vml" Requires="v">
                <p:oleObj spid="_x0000_s3226" name="Equation" r:id="rId3" imgW="3213000" imgH="266400" progId="Equation.3">
                  <p:embed/>
                </p:oleObj>
              </mc:Choice>
              <mc:Fallback>
                <p:oleObj name="Equation" r:id="rId3" imgW="3213000" imgH="266400" progId="Equation.3">
                  <p:embed/>
                  <p:pic>
                    <p:nvPicPr>
                      <p:cNvPr id="0" name="Object 1"/>
                      <p:cNvPicPr>
                        <a:picLocks noChangeAspect="1" noChangeArrowheads="1"/>
                      </p:cNvPicPr>
                      <p:nvPr/>
                    </p:nvPicPr>
                    <p:blipFill>
                      <a:blip r:embed="rId4"/>
                      <a:srcRect/>
                      <a:stretch>
                        <a:fillRect/>
                      </a:stretch>
                    </p:blipFill>
                    <p:spPr bwMode="auto">
                      <a:xfrm>
                        <a:off x="641871" y="4869651"/>
                        <a:ext cx="4819650" cy="400050"/>
                      </a:xfrm>
                      <a:prstGeom prst="rect">
                        <a:avLst/>
                      </a:prstGeom>
                      <a:noFill/>
                    </p:spPr>
                  </p:pic>
                </p:oleObj>
              </mc:Fallback>
            </mc:AlternateContent>
          </a:graphicData>
        </a:graphic>
      </p:graphicFrame>
      <p:graphicFrame>
        <p:nvGraphicFramePr>
          <p:cNvPr id="224" name="Object 223"/>
          <p:cNvGraphicFramePr>
            <a:graphicFrameLocks noChangeAspect="1"/>
          </p:cNvGraphicFramePr>
          <p:nvPr>
            <p:extLst>
              <p:ext uri="{D42A27DB-BD31-4B8C-83A1-F6EECF244321}">
                <p14:modId xmlns:p14="http://schemas.microsoft.com/office/powerpoint/2010/main" val="3903358744"/>
              </p:ext>
            </p:extLst>
          </p:nvPr>
        </p:nvGraphicFramePr>
        <p:xfrm>
          <a:off x="641871" y="5328980"/>
          <a:ext cx="5638680" cy="399600"/>
        </p:xfrm>
        <a:graphic>
          <a:graphicData uri="http://schemas.openxmlformats.org/presentationml/2006/ole">
            <mc:AlternateContent xmlns:mc="http://schemas.openxmlformats.org/markup-compatibility/2006">
              <mc:Choice xmlns:v="urn:schemas-microsoft-com:vml" Requires="v">
                <p:oleObj spid="_x0000_s3227" name="Equation" r:id="rId5" imgW="3759120" imgH="266400" progId="Equation.3">
                  <p:embed/>
                </p:oleObj>
              </mc:Choice>
              <mc:Fallback>
                <p:oleObj name="Equation" r:id="rId5" imgW="3759120" imgH="266400" progId="Equation.3">
                  <p:embed/>
                  <p:pic>
                    <p:nvPicPr>
                      <p:cNvPr id="0" name="Object 3"/>
                      <p:cNvPicPr>
                        <a:picLocks noChangeAspect="1" noChangeArrowheads="1"/>
                      </p:cNvPicPr>
                      <p:nvPr/>
                    </p:nvPicPr>
                    <p:blipFill>
                      <a:blip r:embed="rId6"/>
                      <a:srcRect/>
                      <a:stretch>
                        <a:fillRect/>
                      </a:stretch>
                    </p:blipFill>
                    <p:spPr bwMode="auto">
                      <a:xfrm>
                        <a:off x="641871" y="5328980"/>
                        <a:ext cx="5638680" cy="399600"/>
                      </a:xfrm>
                      <a:prstGeom prst="rect">
                        <a:avLst/>
                      </a:prstGeom>
                      <a:noFill/>
                    </p:spPr>
                  </p:pic>
                </p:oleObj>
              </mc:Fallback>
            </mc:AlternateContent>
          </a:graphicData>
        </a:graphic>
      </p:graphicFrame>
      <p:graphicFrame>
        <p:nvGraphicFramePr>
          <p:cNvPr id="226" name="Object 225"/>
          <p:cNvGraphicFramePr>
            <a:graphicFrameLocks noChangeAspect="1"/>
          </p:cNvGraphicFramePr>
          <p:nvPr>
            <p:extLst>
              <p:ext uri="{D42A27DB-BD31-4B8C-83A1-F6EECF244321}">
                <p14:modId xmlns:p14="http://schemas.microsoft.com/office/powerpoint/2010/main" val="2199267702"/>
              </p:ext>
            </p:extLst>
          </p:nvPr>
        </p:nvGraphicFramePr>
        <p:xfrm>
          <a:off x="654919" y="5786954"/>
          <a:ext cx="6172200" cy="419040"/>
        </p:xfrm>
        <a:graphic>
          <a:graphicData uri="http://schemas.openxmlformats.org/presentationml/2006/ole">
            <mc:AlternateContent xmlns:mc="http://schemas.openxmlformats.org/markup-compatibility/2006">
              <mc:Choice xmlns:v="urn:schemas-microsoft-com:vml" Requires="v">
                <p:oleObj spid="_x0000_s3228" name="Equation" r:id="rId7" imgW="4114800" imgH="279360" progId="Equation.3">
                  <p:embed/>
                </p:oleObj>
              </mc:Choice>
              <mc:Fallback>
                <p:oleObj name="Equation" r:id="rId7" imgW="4114800" imgH="279360" progId="Equation.3">
                  <p:embed/>
                  <p:pic>
                    <p:nvPicPr>
                      <p:cNvPr id="0" name="Object 5"/>
                      <p:cNvPicPr>
                        <a:picLocks noChangeAspect="1" noChangeArrowheads="1"/>
                      </p:cNvPicPr>
                      <p:nvPr/>
                    </p:nvPicPr>
                    <p:blipFill>
                      <a:blip r:embed="rId8"/>
                      <a:srcRect/>
                      <a:stretch>
                        <a:fillRect/>
                      </a:stretch>
                    </p:blipFill>
                    <p:spPr bwMode="auto">
                      <a:xfrm>
                        <a:off x="654919" y="5786954"/>
                        <a:ext cx="6172200" cy="419040"/>
                      </a:xfrm>
                      <a:prstGeom prst="rect">
                        <a:avLst/>
                      </a:prstGeom>
                      <a:noFill/>
                    </p:spPr>
                  </p:pic>
                </p:oleObj>
              </mc:Fallback>
            </mc:AlternateContent>
          </a:graphicData>
        </a:graphic>
      </p:graphicFrame>
      <p:sp>
        <p:nvSpPr>
          <p:cNvPr id="227" name="Rectangle 8"/>
          <p:cNvSpPr>
            <a:spLocks noChangeArrowheads="1"/>
          </p:cNvSpPr>
          <p:nvPr/>
        </p:nvSpPr>
        <p:spPr bwMode="auto">
          <a:xfrm>
            <a:off x="476097" y="3703943"/>
            <a:ext cx="321967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Electric field on phase modulator = </a:t>
            </a:r>
            <a:endParaRPr kumimoji="0" lang="en-GB" altLang="en-US" sz="16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228" name="Object 227"/>
          <p:cNvGraphicFramePr>
            <a:graphicFrameLocks noChangeAspect="1"/>
          </p:cNvGraphicFramePr>
          <p:nvPr>
            <p:extLst>
              <p:ext uri="{D42A27DB-BD31-4B8C-83A1-F6EECF244321}">
                <p14:modId xmlns:p14="http://schemas.microsoft.com/office/powerpoint/2010/main" val="1003712697"/>
              </p:ext>
            </p:extLst>
          </p:nvPr>
        </p:nvGraphicFramePr>
        <p:xfrm>
          <a:off x="3579922" y="3698830"/>
          <a:ext cx="1466640" cy="342900"/>
        </p:xfrm>
        <a:graphic>
          <a:graphicData uri="http://schemas.openxmlformats.org/presentationml/2006/ole">
            <mc:AlternateContent xmlns:mc="http://schemas.openxmlformats.org/markup-compatibility/2006">
              <mc:Choice xmlns:v="urn:schemas-microsoft-com:vml" Requires="v">
                <p:oleObj spid="_x0000_s3229" name="Equation" r:id="rId9" imgW="977760" imgH="228600" progId="Equation.3">
                  <p:embed/>
                </p:oleObj>
              </mc:Choice>
              <mc:Fallback>
                <p:oleObj name="Equation" r:id="rId9" imgW="977760" imgH="228600" progId="Equation.3">
                  <p:embed/>
                  <p:pic>
                    <p:nvPicPr>
                      <p:cNvPr id="0" name="Object 7"/>
                      <p:cNvPicPr>
                        <a:picLocks noChangeAspect="1" noChangeArrowheads="1"/>
                      </p:cNvPicPr>
                      <p:nvPr/>
                    </p:nvPicPr>
                    <p:blipFill>
                      <a:blip r:embed="rId10"/>
                      <a:srcRect/>
                      <a:stretch>
                        <a:fillRect/>
                      </a:stretch>
                    </p:blipFill>
                    <p:spPr bwMode="auto">
                      <a:xfrm>
                        <a:off x="3579922" y="3698830"/>
                        <a:ext cx="1466640" cy="342900"/>
                      </a:xfrm>
                      <a:prstGeom prst="rect">
                        <a:avLst/>
                      </a:prstGeom>
                      <a:noFill/>
                    </p:spPr>
                  </p:pic>
                </p:oleObj>
              </mc:Fallback>
            </mc:AlternateContent>
          </a:graphicData>
        </a:graphic>
      </p:graphicFrame>
      <p:sp>
        <p:nvSpPr>
          <p:cNvPr id="229" name="Rectangle 10"/>
          <p:cNvSpPr>
            <a:spLocks noChangeArrowheads="1"/>
          </p:cNvSpPr>
          <p:nvPr/>
        </p:nvSpPr>
        <p:spPr bwMode="auto">
          <a:xfrm>
            <a:off x="476097" y="4070896"/>
            <a:ext cx="426142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1pPr>
            <a:lvl2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2pPr>
            <a:lvl3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3pPr>
            <a:lvl4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4pPr>
            <a:lvl5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5pPr>
            <a:lvl6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6pPr>
            <a:lvl7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7pPr>
            <a:lvl8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8pPr>
            <a:lvl9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311775" algn="l"/>
                <a:tab pos="5581650" algn="l"/>
                <a:tab pos="5670550" algn="l"/>
              </a:tabLst>
            </a:pPr>
            <a:r>
              <a:rPr kumimoji="0" lang="en-GB"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Optical phase shift of clockwise laser pulse </a:t>
            </a:r>
            <a:endParaRPr kumimoji="0" lang="en-GB" altLang="en-US" sz="1600" b="0" i="0" u="none" strike="noStrike" cap="none" normalizeH="0" baseline="0" dirty="0" smtClean="0">
              <a:ln>
                <a:noFill/>
              </a:ln>
              <a:solidFill>
                <a:schemeClr val="tx1"/>
              </a:solidFill>
              <a:effectLst/>
            </a:endParaRPr>
          </a:p>
        </p:txBody>
      </p:sp>
      <p:graphicFrame>
        <p:nvGraphicFramePr>
          <p:cNvPr id="232" name="Object 231"/>
          <p:cNvGraphicFramePr>
            <a:graphicFrameLocks noChangeAspect="1"/>
          </p:cNvGraphicFramePr>
          <p:nvPr>
            <p:extLst>
              <p:ext uri="{D42A27DB-BD31-4B8C-83A1-F6EECF244321}">
                <p14:modId xmlns:p14="http://schemas.microsoft.com/office/powerpoint/2010/main" val="3349593454"/>
              </p:ext>
            </p:extLst>
          </p:nvPr>
        </p:nvGraphicFramePr>
        <p:xfrm>
          <a:off x="4440696" y="4107897"/>
          <a:ext cx="1485540" cy="342900"/>
        </p:xfrm>
        <a:graphic>
          <a:graphicData uri="http://schemas.openxmlformats.org/presentationml/2006/ole">
            <mc:AlternateContent xmlns:mc="http://schemas.openxmlformats.org/markup-compatibility/2006">
              <mc:Choice xmlns:v="urn:schemas-microsoft-com:vml" Requires="v">
                <p:oleObj spid="_x0000_s3230" name="Equation" r:id="rId11" imgW="990360" imgH="228600" progId="Equation.3">
                  <p:embed/>
                </p:oleObj>
              </mc:Choice>
              <mc:Fallback>
                <p:oleObj name="Equation" r:id="rId11" imgW="990360" imgH="228600" progId="Equation.3">
                  <p:embed/>
                  <p:pic>
                    <p:nvPicPr>
                      <p:cNvPr id="0" name="Object 9"/>
                      <p:cNvPicPr>
                        <a:picLocks noChangeAspect="1" noChangeArrowheads="1"/>
                      </p:cNvPicPr>
                      <p:nvPr/>
                    </p:nvPicPr>
                    <p:blipFill>
                      <a:blip r:embed="rId12"/>
                      <a:srcRect/>
                      <a:stretch>
                        <a:fillRect/>
                      </a:stretch>
                    </p:blipFill>
                    <p:spPr bwMode="auto">
                      <a:xfrm>
                        <a:off x="4440696" y="4107897"/>
                        <a:ext cx="1485540" cy="342900"/>
                      </a:xfrm>
                      <a:prstGeom prst="rect">
                        <a:avLst/>
                      </a:prstGeom>
                      <a:noFill/>
                    </p:spPr>
                  </p:pic>
                </p:oleObj>
              </mc:Fallback>
            </mc:AlternateContent>
          </a:graphicData>
        </a:graphic>
      </p:graphicFrame>
      <p:sp>
        <p:nvSpPr>
          <p:cNvPr id="233" name="Rectangle 12"/>
          <p:cNvSpPr>
            <a:spLocks noChangeArrowheads="1"/>
          </p:cNvSpPr>
          <p:nvPr/>
        </p:nvSpPr>
        <p:spPr bwMode="auto">
          <a:xfrm>
            <a:off x="476097" y="4436678"/>
            <a:ext cx="483161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1pPr>
            <a:lvl2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2pPr>
            <a:lvl3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3pPr>
            <a:lvl4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4pPr>
            <a:lvl5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5pPr>
            <a:lvl6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6pPr>
            <a:lvl7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7pPr>
            <a:lvl8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8pPr>
            <a:lvl9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311775" algn="l"/>
                <a:tab pos="5581650" algn="l"/>
                <a:tab pos="5670550" algn="l"/>
              </a:tabLst>
            </a:pPr>
            <a:r>
              <a:rPr kumimoji="0" lang="en-GB"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Optical phase shift on anticlockwise laser pulse </a:t>
            </a:r>
            <a:endParaRPr kumimoji="0" lang="en-GB" altLang="en-US" sz="1600" b="0" i="0" u="none" strike="noStrike" cap="none" normalizeH="0" baseline="0" dirty="0" smtClean="0">
              <a:ln>
                <a:noFill/>
              </a:ln>
              <a:solidFill>
                <a:schemeClr val="tx1"/>
              </a:solidFill>
              <a:effectLst/>
            </a:endParaRPr>
          </a:p>
        </p:txBody>
      </p:sp>
      <p:graphicFrame>
        <p:nvGraphicFramePr>
          <p:cNvPr id="235" name="Object 234"/>
          <p:cNvGraphicFramePr>
            <a:graphicFrameLocks noChangeAspect="1"/>
          </p:cNvGraphicFramePr>
          <p:nvPr>
            <p:extLst>
              <p:ext uri="{D42A27DB-BD31-4B8C-83A1-F6EECF244321}">
                <p14:modId xmlns:p14="http://schemas.microsoft.com/office/powerpoint/2010/main" val="2131927926"/>
              </p:ext>
            </p:extLst>
          </p:nvPr>
        </p:nvGraphicFramePr>
        <p:xfrm>
          <a:off x="4557002" y="4415689"/>
          <a:ext cx="1981200" cy="342900"/>
        </p:xfrm>
        <a:graphic>
          <a:graphicData uri="http://schemas.openxmlformats.org/presentationml/2006/ole">
            <mc:AlternateContent xmlns:mc="http://schemas.openxmlformats.org/markup-compatibility/2006">
              <mc:Choice xmlns:v="urn:schemas-microsoft-com:vml" Requires="v">
                <p:oleObj spid="_x0000_s3231" name="Equation" r:id="rId13" imgW="1320480" imgH="228600" progId="Equation.3">
                  <p:embed/>
                </p:oleObj>
              </mc:Choice>
              <mc:Fallback>
                <p:oleObj name="Equation" r:id="rId13" imgW="1320480" imgH="228600" progId="Equation.3">
                  <p:embed/>
                  <p:pic>
                    <p:nvPicPr>
                      <p:cNvPr id="0" name="Object 11"/>
                      <p:cNvPicPr>
                        <a:picLocks noChangeAspect="1" noChangeArrowheads="1"/>
                      </p:cNvPicPr>
                      <p:nvPr/>
                    </p:nvPicPr>
                    <p:blipFill>
                      <a:blip r:embed="rId14"/>
                      <a:srcRect/>
                      <a:stretch>
                        <a:fillRect/>
                      </a:stretch>
                    </p:blipFill>
                    <p:spPr bwMode="auto">
                      <a:xfrm>
                        <a:off x="4557002" y="4415689"/>
                        <a:ext cx="1981200" cy="342900"/>
                      </a:xfrm>
                      <a:prstGeom prst="rect">
                        <a:avLst/>
                      </a:prstGeom>
                      <a:noFill/>
                    </p:spPr>
                  </p:pic>
                </p:oleObj>
              </mc:Fallback>
            </mc:AlternateContent>
          </a:graphicData>
        </a:graphic>
      </p:graphicFrame>
      <p:graphicFrame>
        <p:nvGraphicFramePr>
          <p:cNvPr id="244" name="Object 243"/>
          <p:cNvGraphicFramePr>
            <a:graphicFrameLocks noChangeAspect="1"/>
          </p:cNvGraphicFramePr>
          <p:nvPr>
            <p:extLst>
              <p:ext uri="{D42A27DB-BD31-4B8C-83A1-F6EECF244321}">
                <p14:modId xmlns:p14="http://schemas.microsoft.com/office/powerpoint/2010/main" val="1538615731"/>
              </p:ext>
            </p:extLst>
          </p:nvPr>
        </p:nvGraphicFramePr>
        <p:xfrm>
          <a:off x="641871" y="6245812"/>
          <a:ext cx="4247640" cy="361800"/>
        </p:xfrm>
        <a:graphic>
          <a:graphicData uri="http://schemas.openxmlformats.org/presentationml/2006/ole">
            <mc:AlternateContent xmlns:mc="http://schemas.openxmlformats.org/markup-compatibility/2006">
              <mc:Choice xmlns:v="urn:schemas-microsoft-com:vml" Requires="v">
                <p:oleObj spid="_x0000_s3232" name="Equation" r:id="rId15" imgW="2831760" imgH="241200" progId="Equation.3">
                  <p:embed/>
                </p:oleObj>
              </mc:Choice>
              <mc:Fallback>
                <p:oleObj name="Equation" r:id="rId15" imgW="2831760" imgH="241200" progId="Equation.3">
                  <p:embed/>
                  <p:pic>
                    <p:nvPicPr>
                      <p:cNvPr id="0" name="Object 19"/>
                      <p:cNvPicPr>
                        <a:picLocks noChangeAspect="1" noChangeArrowheads="1"/>
                      </p:cNvPicPr>
                      <p:nvPr/>
                    </p:nvPicPr>
                    <p:blipFill>
                      <a:blip r:embed="rId16"/>
                      <a:srcRect/>
                      <a:stretch>
                        <a:fillRect/>
                      </a:stretch>
                    </p:blipFill>
                    <p:spPr bwMode="auto">
                      <a:xfrm>
                        <a:off x="641871" y="6245812"/>
                        <a:ext cx="4247640" cy="361800"/>
                      </a:xfrm>
                      <a:prstGeom prst="rect">
                        <a:avLst/>
                      </a:prstGeom>
                      <a:noFill/>
                    </p:spPr>
                  </p:pic>
                </p:oleObj>
              </mc:Fallback>
            </mc:AlternateContent>
          </a:graphicData>
        </a:graphic>
      </p:graphicFrame>
      <p:sp>
        <p:nvSpPr>
          <p:cNvPr id="2" name="Title 1"/>
          <p:cNvSpPr>
            <a:spLocks noGrp="1"/>
          </p:cNvSpPr>
          <p:nvPr>
            <p:ph type="ctrTitle"/>
          </p:nvPr>
        </p:nvSpPr>
        <p:spPr>
          <a:xfrm>
            <a:off x="1197619" y="60201"/>
            <a:ext cx="2108915" cy="510624"/>
          </a:xfrm>
        </p:spPr>
        <p:txBody>
          <a:bodyPr>
            <a:normAutofit/>
          </a:bodyPr>
          <a:lstStyle/>
          <a:p>
            <a:r>
              <a:rPr lang="en-GB" sz="2400" b="1" dirty="0" smtClean="0">
                <a:solidFill>
                  <a:srgbClr val="002060"/>
                </a:solidFill>
              </a:rPr>
              <a:t>Analysis</a:t>
            </a:r>
            <a:endParaRPr lang="en-GB" sz="2400" b="1" dirty="0">
              <a:solidFill>
                <a:srgbClr val="002060"/>
              </a:solidFill>
            </a:endParaRPr>
          </a:p>
        </p:txBody>
      </p:sp>
      <p:grpSp>
        <p:nvGrpSpPr>
          <p:cNvPr id="15" name="Canvas 241"/>
          <p:cNvGrpSpPr>
            <a:grpSpLocks/>
          </p:cNvGrpSpPr>
          <p:nvPr/>
        </p:nvGrpSpPr>
        <p:grpSpPr bwMode="auto">
          <a:xfrm>
            <a:off x="2600546" y="150342"/>
            <a:ext cx="5903025" cy="3579883"/>
            <a:chOff x="1199" y="5109"/>
            <a:chExt cx="9461" cy="5369"/>
          </a:xfrm>
        </p:grpSpPr>
        <p:sp>
          <p:nvSpPr>
            <p:cNvPr id="16" name="AutoShape 38"/>
            <p:cNvSpPr>
              <a:spLocks noChangeAspect="1" noChangeArrowheads="1"/>
            </p:cNvSpPr>
            <p:nvPr/>
          </p:nvSpPr>
          <p:spPr bwMode="auto">
            <a:xfrm>
              <a:off x="1199" y="5109"/>
              <a:ext cx="9461" cy="5369"/>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sz="1600"/>
            </a:p>
          </p:txBody>
        </p:sp>
        <p:sp>
          <p:nvSpPr>
            <p:cNvPr id="17" name="Text Box 4"/>
            <p:cNvSpPr txBox="1">
              <a:spLocks noChangeArrowheads="1"/>
            </p:cNvSpPr>
            <p:nvPr/>
          </p:nvSpPr>
          <p:spPr bwMode="auto">
            <a:xfrm>
              <a:off x="8540" y="7464"/>
              <a:ext cx="978" cy="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 tIns="0" rIns="72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err="1" smtClean="0">
                  <a:ln>
                    <a:noFill/>
                  </a:ln>
                  <a:solidFill>
                    <a:srgbClr val="002060"/>
                  </a:solidFill>
                  <a:effectLst/>
                  <a:latin typeface="Symbol" panose="05050102010706020507" pitchFamily="18" charset="2"/>
                  <a:ea typeface="Calibri" panose="020F0502020204030204" pitchFamily="34" charset="0"/>
                  <a:cs typeface="Times New Roman" panose="02020603050405020304" pitchFamily="18" charset="0"/>
                </a:rPr>
                <a:t>p+q</a:t>
              </a:r>
              <a:r>
                <a:rPr kumimoji="0" lang="en-US" altLang="en-US" sz="1600" b="0" i="0" u="none" strike="noStrike" cap="none" normalizeH="0" baseline="-30000" dirty="0" err="1" smtClean="0">
                  <a:ln>
                    <a:noFill/>
                  </a:ln>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c</a:t>
              </a:r>
              <a:endParaRPr kumimoji="0" lang="en-US" altLang="en-US" sz="1600" b="0" i="0" u="none" strike="noStrike" cap="none" normalizeH="0" baseline="0" dirty="0" smtClean="0">
                <a:ln>
                  <a:noFill/>
                </a:ln>
                <a:solidFill>
                  <a:schemeClr val="tx1"/>
                </a:solidFill>
                <a:effectLst/>
                <a:latin typeface="Arial" panose="020B0604020202020204" pitchFamily="34" charset="0"/>
              </a:endParaRPr>
            </a:p>
          </p:txBody>
        </p:sp>
        <p:sp>
          <p:nvSpPr>
            <p:cNvPr id="18" name="Rectangle 5"/>
            <p:cNvSpPr>
              <a:spLocks noChangeArrowheads="1"/>
            </p:cNvSpPr>
            <p:nvPr/>
          </p:nvSpPr>
          <p:spPr bwMode="auto">
            <a:xfrm rot="2628619">
              <a:off x="2746" y="6354"/>
              <a:ext cx="1565" cy="154"/>
            </a:xfrm>
            <a:prstGeom prst="rect">
              <a:avLst/>
            </a:prstGeom>
            <a:solidFill>
              <a:srgbClr val="0000FF">
                <a:alpha val="14117"/>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sz="1600"/>
            </a:p>
          </p:txBody>
        </p:sp>
        <p:sp>
          <p:nvSpPr>
            <p:cNvPr id="19" name="Rectangle 6" descr="Narrow vertical"/>
            <p:cNvSpPr>
              <a:spLocks noChangeArrowheads="1"/>
            </p:cNvSpPr>
            <p:nvPr/>
          </p:nvSpPr>
          <p:spPr bwMode="auto">
            <a:xfrm rot="2628619">
              <a:off x="2662" y="6466"/>
              <a:ext cx="1564" cy="102"/>
            </a:xfrm>
            <a:prstGeom prst="rect">
              <a:avLst/>
            </a:prstGeom>
            <a:pattFill prst="narVert">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sz="1600"/>
            </a:p>
          </p:txBody>
        </p:sp>
        <p:sp>
          <p:nvSpPr>
            <p:cNvPr id="20" name="Rectangle 7" descr="Narrow vertical"/>
            <p:cNvSpPr>
              <a:spLocks noChangeArrowheads="1"/>
            </p:cNvSpPr>
            <p:nvPr/>
          </p:nvSpPr>
          <p:spPr bwMode="auto">
            <a:xfrm rot="2592718">
              <a:off x="2531" y="8995"/>
              <a:ext cx="1565" cy="64"/>
            </a:xfrm>
            <a:prstGeom prst="rect">
              <a:avLst/>
            </a:prstGeom>
            <a:pattFill prst="narVert">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sz="1600"/>
            </a:p>
          </p:txBody>
        </p:sp>
        <p:sp>
          <p:nvSpPr>
            <p:cNvPr id="21" name="Freeform 8"/>
            <p:cNvSpPr>
              <a:spLocks/>
            </p:cNvSpPr>
            <p:nvPr/>
          </p:nvSpPr>
          <p:spPr bwMode="auto">
            <a:xfrm>
              <a:off x="1589" y="6377"/>
              <a:ext cx="8927" cy="2534"/>
            </a:xfrm>
            <a:custGeom>
              <a:avLst/>
              <a:gdLst>
                <a:gd name="T0" fmla="*/ 0 w 8927"/>
                <a:gd name="T1" fmla="*/ 0 h 2534"/>
                <a:gd name="T2" fmla="*/ 4320540 w 8927"/>
                <a:gd name="T3" fmla="*/ 3175 h 2534"/>
                <a:gd name="T4" fmla="*/ 4318000 w 8927"/>
                <a:gd name="T5" fmla="*/ 1609090 h 2534"/>
                <a:gd name="T6" fmla="*/ 5668645 w 8927"/>
                <a:gd name="T7" fmla="*/ 1603375 h 253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927" h="2534">
                  <a:moveTo>
                    <a:pt x="0" y="0"/>
                  </a:moveTo>
                  <a:lnTo>
                    <a:pt x="6804" y="5"/>
                  </a:lnTo>
                  <a:lnTo>
                    <a:pt x="6800" y="2534"/>
                  </a:lnTo>
                  <a:lnTo>
                    <a:pt x="8927" y="2525"/>
                  </a:lnTo>
                </a:path>
              </a:pathLst>
            </a:custGeom>
            <a:noFill/>
            <a:ln w="19050">
              <a:solidFill>
                <a:srgbClr val="0000F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sz="1600"/>
            </a:p>
          </p:txBody>
        </p:sp>
        <p:sp>
          <p:nvSpPr>
            <p:cNvPr id="22" name="Rectangle 9"/>
            <p:cNvSpPr>
              <a:spLocks noChangeArrowheads="1"/>
            </p:cNvSpPr>
            <p:nvPr/>
          </p:nvSpPr>
          <p:spPr bwMode="auto">
            <a:xfrm>
              <a:off x="5035" y="6102"/>
              <a:ext cx="1364" cy="777"/>
            </a:xfrm>
            <a:prstGeom prst="rect">
              <a:avLst/>
            </a:prstGeom>
            <a:solidFill>
              <a:srgbClr val="FFFF00">
                <a:alpha val="14902"/>
              </a:srgbClr>
            </a:solidFill>
            <a:ln w="9525">
              <a:solidFill>
                <a:srgbClr val="FFC000"/>
              </a:solidFill>
              <a:miter lim="800000"/>
              <a:headEnd/>
              <a:tailEnd/>
            </a:ln>
          </p:spPr>
          <p:txBody>
            <a:bodyPr vert="horz" wrap="square" lIns="91440" tIns="45720" rIns="91440" bIns="45720" numCol="1" anchor="t" anchorCtr="0" compatLnSpc="1">
              <a:prstTxWarp prst="textNoShape">
                <a:avLst/>
              </a:prstTxWarp>
            </a:bodyPr>
            <a:lstStyle/>
            <a:p>
              <a:endParaRPr lang="en-GB" sz="1600"/>
            </a:p>
          </p:txBody>
        </p:sp>
        <p:sp>
          <p:nvSpPr>
            <p:cNvPr id="23" name="Rectangle 10"/>
            <p:cNvSpPr>
              <a:spLocks noChangeArrowheads="1"/>
            </p:cNvSpPr>
            <p:nvPr/>
          </p:nvSpPr>
          <p:spPr bwMode="auto">
            <a:xfrm>
              <a:off x="5054" y="8632"/>
              <a:ext cx="1360" cy="740"/>
            </a:xfrm>
            <a:prstGeom prst="rect">
              <a:avLst/>
            </a:prstGeom>
            <a:solidFill>
              <a:srgbClr val="7030A0">
                <a:alpha val="14902"/>
              </a:srgbClr>
            </a:solidFill>
            <a:ln w="9525">
              <a:solidFill>
                <a:srgbClr val="7030A0"/>
              </a:solidFill>
              <a:miter lim="800000"/>
              <a:headEnd/>
              <a:tailEnd/>
            </a:ln>
          </p:spPr>
          <p:txBody>
            <a:bodyPr vert="horz" wrap="square" lIns="91440" tIns="45720" rIns="91440" bIns="45720" numCol="1" anchor="t" anchorCtr="0" compatLnSpc="1">
              <a:prstTxWarp prst="textNoShape">
                <a:avLst/>
              </a:prstTxWarp>
            </a:bodyPr>
            <a:lstStyle/>
            <a:p>
              <a:endParaRPr lang="en-GB" sz="1600"/>
            </a:p>
          </p:txBody>
        </p:sp>
        <p:sp>
          <p:nvSpPr>
            <p:cNvPr id="24" name="Text Box 11"/>
            <p:cNvSpPr txBox="1">
              <a:spLocks noChangeArrowheads="1"/>
            </p:cNvSpPr>
            <p:nvPr/>
          </p:nvSpPr>
          <p:spPr bwMode="auto">
            <a:xfrm>
              <a:off x="4646" y="6902"/>
              <a:ext cx="2208" cy="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RF applicator</a:t>
              </a:r>
              <a:endParaRPr kumimoji="0" lang="en-US" altLang="en-US" sz="1600" b="0" i="0" u="none" strike="noStrike" cap="none" normalizeH="0" baseline="0" dirty="0" smtClean="0">
                <a:ln>
                  <a:noFill/>
                </a:ln>
                <a:solidFill>
                  <a:schemeClr val="tx1"/>
                </a:solidFill>
                <a:effectLst/>
                <a:latin typeface="Arial" panose="020B0604020202020204" pitchFamily="34" charset="0"/>
              </a:endParaRPr>
            </a:p>
          </p:txBody>
        </p:sp>
        <p:sp>
          <p:nvSpPr>
            <p:cNvPr id="25" name="Text Box 12"/>
            <p:cNvSpPr txBox="1">
              <a:spLocks noChangeArrowheads="1"/>
            </p:cNvSpPr>
            <p:nvPr/>
          </p:nvSpPr>
          <p:spPr bwMode="auto">
            <a:xfrm>
              <a:off x="4684" y="8063"/>
              <a:ext cx="2235" cy="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DC applicator</a:t>
              </a:r>
              <a:endParaRPr kumimoji="0" lang="en-US" altLang="en-US" sz="1600" b="0" i="0" u="none" strike="noStrike" cap="none" normalizeH="0" baseline="0" dirty="0" smtClean="0">
                <a:ln>
                  <a:noFill/>
                </a:ln>
                <a:solidFill>
                  <a:schemeClr val="tx1"/>
                </a:solidFill>
                <a:effectLst/>
                <a:latin typeface="Arial" panose="020B0604020202020204" pitchFamily="34" charset="0"/>
              </a:endParaRPr>
            </a:p>
          </p:txBody>
        </p:sp>
        <p:sp>
          <p:nvSpPr>
            <p:cNvPr id="26" name="Freeform 13"/>
            <p:cNvSpPr>
              <a:spLocks/>
            </p:cNvSpPr>
            <p:nvPr/>
          </p:nvSpPr>
          <p:spPr bwMode="auto">
            <a:xfrm>
              <a:off x="3243" y="7535"/>
              <a:ext cx="192" cy="143"/>
            </a:xfrm>
            <a:custGeom>
              <a:avLst/>
              <a:gdLst>
                <a:gd name="T0" fmla="*/ 0 w 737"/>
                <a:gd name="T1" fmla="*/ 0 h 502"/>
                <a:gd name="T2" fmla="*/ 60877 w 737"/>
                <a:gd name="T3" fmla="*/ 90805 h 502"/>
                <a:gd name="T4" fmla="*/ 121920 w 737"/>
                <a:gd name="T5" fmla="*/ 0 h 502"/>
                <a:gd name="T6" fmla="*/ 0 w 737"/>
                <a:gd name="T7" fmla="*/ 0 h 5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37" h="502">
                  <a:moveTo>
                    <a:pt x="0" y="0"/>
                  </a:moveTo>
                  <a:lnTo>
                    <a:pt x="368" y="502"/>
                  </a:lnTo>
                  <a:lnTo>
                    <a:pt x="737" y="0"/>
                  </a:lnTo>
                  <a:lnTo>
                    <a:pt x="0" y="0"/>
                  </a:ln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600"/>
            </a:p>
          </p:txBody>
        </p:sp>
        <p:sp>
          <p:nvSpPr>
            <p:cNvPr id="27" name="Freeform 14"/>
            <p:cNvSpPr>
              <a:spLocks/>
            </p:cNvSpPr>
            <p:nvPr/>
          </p:nvSpPr>
          <p:spPr bwMode="auto">
            <a:xfrm rot="16200000" flipH="1">
              <a:off x="7104" y="8924"/>
              <a:ext cx="192" cy="144"/>
            </a:xfrm>
            <a:custGeom>
              <a:avLst/>
              <a:gdLst>
                <a:gd name="T0" fmla="*/ 0 w 737"/>
                <a:gd name="T1" fmla="*/ 0 h 502"/>
                <a:gd name="T2" fmla="*/ 60877 w 737"/>
                <a:gd name="T3" fmla="*/ 90805 h 502"/>
                <a:gd name="T4" fmla="*/ 121920 w 737"/>
                <a:gd name="T5" fmla="*/ 0 h 502"/>
                <a:gd name="T6" fmla="*/ 0 w 737"/>
                <a:gd name="T7" fmla="*/ 0 h 5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37" h="502">
                  <a:moveTo>
                    <a:pt x="0" y="0"/>
                  </a:moveTo>
                  <a:lnTo>
                    <a:pt x="368" y="502"/>
                  </a:lnTo>
                  <a:lnTo>
                    <a:pt x="737" y="0"/>
                  </a:lnTo>
                  <a:lnTo>
                    <a:pt x="0" y="0"/>
                  </a:ln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600"/>
            </a:p>
          </p:txBody>
        </p:sp>
        <p:sp>
          <p:nvSpPr>
            <p:cNvPr id="28" name="Freeform 15"/>
            <p:cNvSpPr>
              <a:spLocks/>
            </p:cNvSpPr>
            <p:nvPr/>
          </p:nvSpPr>
          <p:spPr bwMode="auto">
            <a:xfrm rot="16200000" flipH="1">
              <a:off x="6829" y="6302"/>
              <a:ext cx="192" cy="144"/>
            </a:xfrm>
            <a:custGeom>
              <a:avLst/>
              <a:gdLst>
                <a:gd name="T0" fmla="*/ 0 w 737"/>
                <a:gd name="T1" fmla="*/ 0 h 502"/>
                <a:gd name="T2" fmla="*/ 60877 w 737"/>
                <a:gd name="T3" fmla="*/ 91440 h 502"/>
                <a:gd name="T4" fmla="*/ 121920 w 737"/>
                <a:gd name="T5" fmla="*/ 0 h 502"/>
                <a:gd name="T6" fmla="*/ 0 w 737"/>
                <a:gd name="T7" fmla="*/ 0 h 5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37" h="502">
                  <a:moveTo>
                    <a:pt x="0" y="0"/>
                  </a:moveTo>
                  <a:lnTo>
                    <a:pt x="368" y="502"/>
                  </a:lnTo>
                  <a:lnTo>
                    <a:pt x="737"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600"/>
            </a:p>
          </p:txBody>
        </p:sp>
        <p:sp>
          <p:nvSpPr>
            <p:cNvPr id="29" name="Freeform 16"/>
            <p:cNvSpPr>
              <a:spLocks/>
            </p:cNvSpPr>
            <p:nvPr/>
          </p:nvSpPr>
          <p:spPr bwMode="auto">
            <a:xfrm>
              <a:off x="8338" y="7547"/>
              <a:ext cx="192" cy="144"/>
            </a:xfrm>
            <a:custGeom>
              <a:avLst/>
              <a:gdLst>
                <a:gd name="T0" fmla="*/ 0 w 737"/>
                <a:gd name="T1" fmla="*/ 0 h 502"/>
                <a:gd name="T2" fmla="*/ 60877 w 737"/>
                <a:gd name="T3" fmla="*/ 91440 h 502"/>
                <a:gd name="T4" fmla="*/ 121920 w 737"/>
                <a:gd name="T5" fmla="*/ 0 h 502"/>
                <a:gd name="T6" fmla="*/ 0 w 737"/>
                <a:gd name="T7" fmla="*/ 0 h 5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37" h="502">
                  <a:moveTo>
                    <a:pt x="0" y="0"/>
                  </a:moveTo>
                  <a:lnTo>
                    <a:pt x="368" y="502"/>
                  </a:lnTo>
                  <a:lnTo>
                    <a:pt x="737" y="0"/>
                  </a:lnTo>
                  <a:lnTo>
                    <a:pt x="0" y="0"/>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600"/>
            </a:p>
          </p:txBody>
        </p:sp>
        <p:sp>
          <p:nvSpPr>
            <p:cNvPr id="30" name="Text Box 17"/>
            <p:cNvSpPr txBox="1">
              <a:spLocks noChangeArrowheads="1"/>
            </p:cNvSpPr>
            <p:nvPr/>
          </p:nvSpPr>
          <p:spPr bwMode="auto">
            <a:xfrm>
              <a:off x="3349" y="7314"/>
              <a:ext cx="689" cy="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 tIns="0" rIns="72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9242"/>
                  </a:solidFill>
                  <a:effectLst/>
                  <a:latin typeface="Symbol" panose="05050102010706020507" pitchFamily="18" charset="2"/>
                  <a:ea typeface="Calibri" panose="020F0502020204030204" pitchFamily="34" charset="0"/>
                  <a:cs typeface="Times New Roman" panose="02020603050405020304" pitchFamily="18" charset="0"/>
                </a:rPr>
                <a:t>p</a:t>
              </a:r>
              <a:endParaRPr kumimoji="0" lang="en-US" altLang="en-US" sz="1600" b="0" i="0" u="none" strike="noStrike" cap="none" normalizeH="0" baseline="0" dirty="0" smtClean="0">
                <a:ln>
                  <a:noFill/>
                </a:ln>
                <a:solidFill>
                  <a:schemeClr val="tx1"/>
                </a:solidFill>
                <a:effectLst/>
                <a:latin typeface="Arial" panose="020B0604020202020204" pitchFamily="34" charset="0"/>
              </a:endParaRPr>
            </a:p>
          </p:txBody>
        </p:sp>
        <p:sp>
          <p:nvSpPr>
            <p:cNvPr id="31" name="Text Box 18"/>
            <p:cNvSpPr txBox="1">
              <a:spLocks noChangeArrowheads="1"/>
            </p:cNvSpPr>
            <p:nvPr/>
          </p:nvSpPr>
          <p:spPr bwMode="auto">
            <a:xfrm>
              <a:off x="4149" y="9145"/>
              <a:ext cx="627" cy="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 tIns="0" rIns="72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9242"/>
                  </a:solidFill>
                  <a:effectLst/>
                  <a:latin typeface="Symbol" panose="05050102010706020507" pitchFamily="18" charset="2"/>
                  <a:ea typeface="Calibri" panose="020F0502020204030204" pitchFamily="34" charset="0"/>
                  <a:cs typeface="Times New Roman" panose="02020603050405020304" pitchFamily="18" charset="0"/>
                </a:rPr>
                <a:t>2p</a:t>
              </a:r>
              <a:endParaRPr kumimoji="0" lang="en-US" altLang="en-US" sz="1600" b="0" i="0" u="none" strike="noStrike" cap="none" normalizeH="0" baseline="0" dirty="0" smtClean="0">
                <a:ln>
                  <a:noFill/>
                </a:ln>
                <a:solidFill>
                  <a:schemeClr val="tx1"/>
                </a:solidFill>
                <a:effectLst/>
                <a:latin typeface="Arial" panose="020B0604020202020204" pitchFamily="34" charset="0"/>
              </a:endParaRPr>
            </a:p>
          </p:txBody>
        </p:sp>
        <p:sp>
          <p:nvSpPr>
            <p:cNvPr id="32" name="Text Box 19"/>
            <p:cNvSpPr txBox="1">
              <a:spLocks noChangeArrowheads="1"/>
            </p:cNvSpPr>
            <p:nvPr/>
          </p:nvSpPr>
          <p:spPr bwMode="auto">
            <a:xfrm>
              <a:off x="6692" y="9119"/>
              <a:ext cx="1136" cy="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 tIns="0" rIns="72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9242"/>
                  </a:solidFill>
                  <a:effectLst/>
                  <a:latin typeface="Symbol" panose="05050102010706020507" pitchFamily="18" charset="2"/>
                  <a:ea typeface="Calibri" panose="020F0502020204030204" pitchFamily="34" charset="0"/>
                  <a:cs typeface="Times New Roman" panose="02020603050405020304" pitchFamily="18" charset="0"/>
                </a:rPr>
                <a:t>2p+q</a:t>
              </a:r>
              <a:r>
                <a:rPr kumimoji="0" lang="en-US" altLang="en-US" sz="1600" b="0" i="0" u="none" strike="noStrike" cap="none" normalizeH="0" baseline="-30000" dirty="0" smtClean="0">
                  <a:ln>
                    <a:noFill/>
                  </a:ln>
                  <a:solidFill>
                    <a:srgbClr val="009242"/>
                  </a:solidFill>
                  <a:effectLst/>
                  <a:latin typeface="Calibri" panose="020F0502020204030204" pitchFamily="34" charset="0"/>
                  <a:ea typeface="Calibri" panose="020F0502020204030204" pitchFamily="34" charset="0"/>
                  <a:cs typeface="Times New Roman" panose="02020603050405020304" pitchFamily="18" charset="0"/>
                </a:rPr>
                <a:t>a</a:t>
              </a:r>
              <a:endParaRPr kumimoji="0" lang="en-US" altLang="en-US" sz="1600" b="0" i="0" u="none" strike="noStrike" cap="none" normalizeH="0" baseline="0" dirty="0" smtClean="0">
                <a:ln>
                  <a:noFill/>
                </a:ln>
                <a:solidFill>
                  <a:schemeClr val="tx1"/>
                </a:solidFill>
                <a:effectLst/>
                <a:latin typeface="Arial" panose="020B0604020202020204" pitchFamily="34" charset="0"/>
              </a:endParaRPr>
            </a:p>
          </p:txBody>
        </p:sp>
        <p:sp>
          <p:nvSpPr>
            <p:cNvPr id="33" name="Rectangle 20" descr="Narrow vertical"/>
            <p:cNvSpPr>
              <a:spLocks noChangeArrowheads="1"/>
            </p:cNvSpPr>
            <p:nvPr/>
          </p:nvSpPr>
          <p:spPr bwMode="auto">
            <a:xfrm rot="2629904">
              <a:off x="7724" y="6399"/>
              <a:ext cx="1564" cy="62"/>
            </a:xfrm>
            <a:prstGeom prst="rect">
              <a:avLst/>
            </a:prstGeom>
            <a:pattFill prst="narVert">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sz="1600"/>
            </a:p>
          </p:txBody>
        </p:sp>
        <p:sp>
          <p:nvSpPr>
            <p:cNvPr id="34" name="Text Box 21"/>
            <p:cNvSpPr txBox="1">
              <a:spLocks noChangeArrowheads="1"/>
            </p:cNvSpPr>
            <p:nvPr/>
          </p:nvSpPr>
          <p:spPr bwMode="auto">
            <a:xfrm>
              <a:off x="9188" y="8397"/>
              <a:ext cx="952" cy="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 tIns="0" rIns="72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err="1" smtClean="0">
                  <a:ln>
                    <a:noFill/>
                  </a:ln>
                  <a:solidFill>
                    <a:srgbClr val="002060"/>
                  </a:solidFill>
                  <a:effectLst/>
                  <a:latin typeface="Symbol" panose="05050102010706020507" pitchFamily="18" charset="2"/>
                  <a:ea typeface="Calibri" panose="020F0502020204030204" pitchFamily="34" charset="0"/>
                  <a:cs typeface="Times New Roman" panose="02020603050405020304" pitchFamily="18" charset="0"/>
                </a:rPr>
                <a:t>p+q</a:t>
              </a:r>
              <a:r>
                <a:rPr kumimoji="0" lang="en-US" altLang="en-US" sz="1600" b="0" i="0" u="none" strike="noStrike" cap="none" normalizeH="0" baseline="-30000" dirty="0" err="1" smtClean="0">
                  <a:ln>
                    <a:noFill/>
                  </a:ln>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c</a:t>
              </a:r>
              <a:endParaRPr kumimoji="0" lang="en-US" altLang="en-US" sz="1600" b="0" i="0" u="none" strike="noStrike" cap="none" normalizeH="0" baseline="0" dirty="0" smtClean="0">
                <a:ln>
                  <a:noFill/>
                </a:ln>
                <a:solidFill>
                  <a:schemeClr val="tx1"/>
                </a:solidFill>
                <a:effectLst/>
                <a:latin typeface="Arial" panose="020B0604020202020204" pitchFamily="34" charset="0"/>
              </a:endParaRPr>
            </a:p>
          </p:txBody>
        </p:sp>
        <p:sp>
          <p:nvSpPr>
            <p:cNvPr id="35" name="Freeform 22"/>
            <p:cNvSpPr>
              <a:spLocks/>
            </p:cNvSpPr>
            <p:nvPr/>
          </p:nvSpPr>
          <p:spPr bwMode="auto">
            <a:xfrm rot="16200000" flipH="1">
              <a:off x="4295" y="8921"/>
              <a:ext cx="192" cy="143"/>
            </a:xfrm>
            <a:custGeom>
              <a:avLst/>
              <a:gdLst>
                <a:gd name="T0" fmla="*/ 0 w 737"/>
                <a:gd name="T1" fmla="*/ 0 h 502"/>
                <a:gd name="T2" fmla="*/ 60877 w 737"/>
                <a:gd name="T3" fmla="*/ 90805 h 502"/>
                <a:gd name="T4" fmla="*/ 121920 w 737"/>
                <a:gd name="T5" fmla="*/ 0 h 502"/>
                <a:gd name="T6" fmla="*/ 0 w 737"/>
                <a:gd name="T7" fmla="*/ 0 h 5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37" h="502">
                  <a:moveTo>
                    <a:pt x="0" y="0"/>
                  </a:moveTo>
                  <a:lnTo>
                    <a:pt x="368" y="502"/>
                  </a:lnTo>
                  <a:lnTo>
                    <a:pt x="737" y="0"/>
                  </a:lnTo>
                  <a:lnTo>
                    <a:pt x="0" y="0"/>
                  </a:lnTo>
                  <a:close/>
                </a:path>
              </a:pathLst>
            </a:custGeom>
            <a:solidFill>
              <a:srgbClr val="00B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600"/>
            </a:p>
          </p:txBody>
        </p:sp>
        <p:sp>
          <p:nvSpPr>
            <p:cNvPr id="37" name="Text Box 24"/>
            <p:cNvSpPr txBox="1">
              <a:spLocks noChangeArrowheads="1"/>
            </p:cNvSpPr>
            <p:nvPr/>
          </p:nvSpPr>
          <p:spPr bwMode="auto">
            <a:xfrm>
              <a:off x="5605" y="5244"/>
              <a:ext cx="1523" cy="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RF (</a:t>
              </a:r>
              <a:r>
                <a:rPr kumimoji="0" lang="en-US" altLang="en-US" sz="16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cw</a:t>
              </a:r>
              <a:r>
                <a:rPr kumimoji="0" lang="en-US"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endParaRPr kumimoji="0" lang="en-US" altLang="en-US" sz="1600" b="0" i="0" u="none" strike="noStrike" cap="none" normalizeH="0" baseline="0" dirty="0" smtClean="0">
                <a:ln>
                  <a:noFill/>
                </a:ln>
                <a:solidFill>
                  <a:schemeClr val="tx1"/>
                </a:solidFill>
                <a:effectLst/>
                <a:latin typeface="Arial" panose="020B0604020202020204" pitchFamily="34" charset="0"/>
              </a:endParaRPr>
            </a:p>
          </p:txBody>
        </p:sp>
        <p:sp>
          <p:nvSpPr>
            <p:cNvPr id="38" name="Freeform 25"/>
            <p:cNvSpPr>
              <a:spLocks/>
            </p:cNvSpPr>
            <p:nvPr/>
          </p:nvSpPr>
          <p:spPr bwMode="auto">
            <a:xfrm>
              <a:off x="5723" y="5678"/>
              <a:ext cx="447" cy="389"/>
            </a:xfrm>
            <a:custGeom>
              <a:avLst/>
              <a:gdLst>
                <a:gd name="T0" fmla="*/ 386080 w 720"/>
                <a:gd name="T1" fmla="*/ 0 h 461"/>
                <a:gd name="T2" fmla="*/ 0 w 720"/>
                <a:gd name="T3" fmla="*/ 0 h 461"/>
                <a:gd name="T4" fmla="*/ 0 w 720"/>
                <a:gd name="T5" fmla="*/ 247015 h 461"/>
                <a:gd name="T6" fmla="*/ 0 60000 65536"/>
                <a:gd name="T7" fmla="*/ 0 60000 65536"/>
                <a:gd name="T8" fmla="*/ 0 60000 65536"/>
              </a:gdLst>
              <a:ahLst/>
              <a:cxnLst>
                <a:cxn ang="T6">
                  <a:pos x="T0" y="T1"/>
                </a:cxn>
                <a:cxn ang="T7">
                  <a:pos x="T2" y="T3"/>
                </a:cxn>
                <a:cxn ang="T8">
                  <a:pos x="T4" y="T5"/>
                </a:cxn>
              </a:cxnLst>
              <a:rect l="0" t="0" r="r" b="b"/>
              <a:pathLst>
                <a:path w="720" h="461">
                  <a:moveTo>
                    <a:pt x="720" y="0"/>
                  </a:moveTo>
                  <a:lnTo>
                    <a:pt x="0" y="0"/>
                  </a:lnTo>
                  <a:lnTo>
                    <a:pt x="0" y="461"/>
                  </a:lnTo>
                </a:path>
              </a:pathLst>
            </a:custGeom>
            <a:noFill/>
            <a:ln w="15875">
              <a:solidFill>
                <a:srgbClr val="000000"/>
              </a:solidFill>
              <a:round/>
              <a:headEn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sz="1600"/>
            </a:p>
          </p:txBody>
        </p:sp>
        <p:sp>
          <p:nvSpPr>
            <p:cNvPr id="41" name="Rectangle 28"/>
            <p:cNvSpPr>
              <a:spLocks noChangeArrowheads="1"/>
            </p:cNvSpPr>
            <p:nvPr/>
          </p:nvSpPr>
          <p:spPr bwMode="auto">
            <a:xfrm rot="2628619">
              <a:off x="7655" y="8794"/>
              <a:ext cx="1566" cy="154"/>
            </a:xfrm>
            <a:prstGeom prst="rect">
              <a:avLst/>
            </a:prstGeom>
            <a:solidFill>
              <a:srgbClr val="0000FF">
                <a:alpha val="14117"/>
              </a:srgb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sz="1600"/>
            </a:p>
          </p:txBody>
        </p:sp>
        <p:sp>
          <p:nvSpPr>
            <p:cNvPr id="42" name="Rectangle 29" descr="Narrow vertical"/>
            <p:cNvSpPr>
              <a:spLocks noChangeArrowheads="1"/>
            </p:cNvSpPr>
            <p:nvPr/>
          </p:nvSpPr>
          <p:spPr bwMode="auto">
            <a:xfrm rot="2628619">
              <a:off x="7568" y="8915"/>
              <a:ext cx="1565" cy="110"/>
            </a:xfrm>
            <a:prstGeom prst="rect">
              <a:avLst/>
            </a:prstGeom>
            <a:pattFill prst="narVert">
              <a:fgClr>
                <a:srgbClr val="000000"/>
              </a:fgClr>
              <a:bgClr>
                <a:srgbClr val="FFFFFF"/>
              </a:bgClr>
            </a:patt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GB" sz="1600"/>
            </a:p>
          </p:txBody>
        </p:sp>
        <p:sp>
          <p:nvSpPr>
            <p:cNvPr id="43" name="Freeform 30"/>
            <p:cNvSpPr>
              <a:spLocks/>
            </p:cNvSpPr>
            <p:nvPr/>
          </p:nvSpPr>
          <p:spPr bwMode="auto">
            <a:xfrm>
              <a:off x="1582" y="6505"/>
              <a:ext cx="8888" cy="2490"/>
            </a:xfrm>
            <a:custGeom>
              <a:avLst/>
              <a:gdLst>
                <a:gd name="T0" fmla="*/ 0 w 8888"/>
                <a:gd name="T1" fmla="*/ 0 h 2490"/>
                <a:gd name="T2" fmla="*/ 1118870 w 8888"/>
                <a:gd name="T3" fmla="*/ 0 h 2490"/>
                <a:gd name="T4" fmla="*/ 1116330 w 8888"/>
                <a:gd name="T5" fmla="*/ 1581150 h 2490"/>
                <a:gd name="T6" fmla="*/ 5643880 w 8888"/>
                <a:gd name="T7" fmla="*/ 1580515 h 249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888" h="2490">
                  <a:moveTo>
                    <a:pt x="0" y="0"/>
                  </a:moveTo>
                  <a:lnTo>
                    <a:pt x="1762" y="0"/>
                  </a:lnTo>
                  <a:lnTo>
                    <a:pt x="1758" y="2490"/>
                  </a:lnTo>
                  <a:lnTo>
                    <a:pt x="8888" y="2489"/>
                  </a:lnTo>
                </a:path>
              </a:pathLst>
            </a:custGeom>
            <a:noFill/>
            <a:ln w="19050">
              <a:solidFill>
                <a:srgbClr val="00B05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sz="1600"/>
            </a:p>
          </p:txBody>
        </p:sp>
        <p:sp>
          <p:nvSpPr>
            <p:cNvPr id="46" name="Text Box 33"/>
            <p:cNvSpPr txBox="1">
              <a:spLocks noChangeArrowheads="1"/>
            </p:cNvSpPr>
            <p:nvPr/>
          </p:nvSpPr>
          <p:spPr bwMode="auto">
            <a:xfrm>
              <a:off x="6964" y="5750"/>
              <a:ext cx="728" cy="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 tIns="0" rIns="72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2060"/>
                  </a:solidFill>
                  <a:effectLst/>
                  <a:latin typeface="Symbol" panose="05050102010706020507" pitchFamily="18" charset="2"/>
                  <a:ea typeface="Calibri" panose="020F0502020204030204" pitchFamily="34" charset="0"/>
                  <a:cs typeface="Times New Roman" panose="02020603050405020304" pitchFamily="18" charset="0"/>
                </a:rPr>
                <a:t>q</a:t>
              </a:r>
              <a:r>
                <a:rPr kumimoji="0" lang="en-US" altLang="en-US" sz="1600" b="0" i="0" u="none" strike="noStrike" cap="none" normalizeH="0" baseline="-30000" dirty="0" smtClean="0">
                  <a:ln>
                    <a:noFill/>
                  </a:ln>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c</a:t>
              </a:r>
              <a:endParaRPr kumimoji="0" lang="en-US" altLang="en-US" sz="1600" b="0" i="0" u="none" strike="noStrike" cap="none" normalizeH="0" baseline="0" dirty="0" smtClean="0">
                <a:ln>
                  <a:noFill/>
                </a:ln>
                <a:solidFill>
                  <a:schemeClr val="tx1"/>
                </a:solidFill>
                <a:effectLst/>
                <a:latin typeface="Arial" panose="020B0604020202020204" pitchFamily="34" charset="0"/>
              </a:endParaRPr>
            </a:p>
          </p:txBody>
        </p:sp>
        <p:sp>
          <p:nvSpPr>
            <p:cNvPr id="47" name="Text Box 34"/>
            <p:cNvSpPr txBox="1">
              <a:spLocks noChangeArrowheads="1"/>
            </p:cNvSpPr>
            <p:nvPr/>
          </p:nvSpPr>
          <p:spPr bwMode="auto">
            <a:xfrm>
              <a:off x="9188" y="9082"/>
              <a:ext cx="1191"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 tIns="0" rIns="720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9242"/>
                  </a:solidFill>
                  <a:effectLst/>
                  <a:latin typeface="Symbol" panose="05050102010706020507" pitchFamily="18" charset="2"/>
                  <a:ea typeface="Calibri" panose="020F0502020204030204" pitchFamily="34" charset="0"/>
                  <a:cs typeface="Times New Roman" panose="02020603050405020304" pitchFamily="18" charset="0"/>
                </a:rPr>
                <a:t>2p+q</a:t>
              </a:r>
              <a:r>
                <a:rPr kumimoji="0" lang="en-US" altLang="en-US" sz="1600" b="0" i="0" u="none" strike="noStrike" cap="none" normalizeH="0" baseline="-30000" dirty="0" smtClean="0">
                  <a:ln>
                    <a:noFill/>
                  </a:ln>
                  <a:solidFill>
                    <a:srgbClr val="009242"/>
                  </a:solidFill>
                  <a:effectLst/>
                  <a:latin typeface="Calibri" panose="020F0502020204030204" pitchFamily="34" charset="0"/>
                  <a:ea typeface="Calibri" panose="020F0502020204030204" pitchFamily="34" charset="0"/>
                  <a:cs typeface="Times New Roman" panose="02020603050405020304" pitchFamily="18" charset="0"/>
                </a:rPr>
                <a:t>a</a:t>
              </a:r>
              <a:endParaRPr kumimoji="0" lang="en-US" altLang="en-US" sz="1600" b="0" i="0" u="none" strike="noStrike" cap="none" normalizeH="0" baseline="0" dirty="0" smtClean="0">
                <a:ln>
                  <a:noFill/>
                </a:ln>
                <a:solidFill>
                  <a:schemeClr val="tx1"/>
                </a:solidFill>
                <a:effectLst/>
                <a:latin typeface="Arial" panose="020B0604020202020204" pitchFamily="34" charset="0"/>
              </a:endParaRPr>
            </a:p>
          </p:txBody>
        </p:sp>
        <p:sp>
          <p:nvSpPr>
            <p:cNvPr id="50" name="Freeform 37"/>
            <p:cNvSpPr>
              <a:spLocks/>
            </p:cNvSpPr>
            <p:nvPr/>
          </p:nvSpPr>
          <p:spPr bwMode="auto">
            <a:xfrm rot="16200000" flipH="1">
              <a:off x="10327" y="8831"/>
              <a:ext cx="364" cy="247"/>
            </a:xfrm>
            <a:custGeom>
              <a:avLst/>
              <a:gdLst>
                <a:gd name="T0" fmla="*/ 0 w 737"/>
                <a:gd name="T1" fmla="*/ 0 h 502"/>
                <a:gd name="T2" fmla="*/ 115413 w 737"/>
                <a:gd name="T3" fmla="*/ 156845 h 502"/>
                <a:gd name="T4" fmla="*/ 231140 w 737"/>
                <a:gd name="T5" fmla="*/ 0 h 502"/>
                <a:gd name="T6" fmla="*/ 0 w 737"/>
                <a:gd name="T7" fmla="*/ 0 h 5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37" h="502">
                  <a:moveTo>
                    <a:pt x="0" y="0"/>
                  </a:moveTo>
                  <a:lnTo>
                    <a:pt x="368" y="502"/>
                  </a:lnTo>
                  <a:lnTo>
                    <a:pt x="737" y="0"/>
                  </a:lnTo>
                  <a:lnTo>
                    <a:pt x="0" y="0"/>
                  </a:lnTo>
                  <a:close/>
                </a:path>
              </a:pathLst>
            </a:custGeom>
            <a:gradFill rotWithShape="1">
              <a:gsLst>
                <a:gs pos="0">
                  <a:srgbClr val="0070C0"/>
                </a:gs>
                <a:gs pos="100000">
                  <a:srgbClr val="00B05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600"/>
            </a:p>
          </p:txBody>
        </p:sp>
        <p:sp>
          <p:nvSpPr>
            <p:cNvPr id="52" name="Freeform 39"/>
            <p:cNvSpPr>
              <a:spLocks/>
            </p:cNvSpPr>
            <p:nvPr/>
          </p:nvSpPr>
          <p:spPr bwMode="auto">
            <a:xfrm rot="16200000" flipH="1">
              <a:off x="2313" y="6299"/>
              <a:ext cx="364" cy="246"/>
            </a:xfrm>
            <a:custGeom>
              <a:avLst/>
              <a:gdLst>
                <a:gd name="T0" fmla="*/ 0 w 737"/>
                <a:gd name="T1" fmla="*/ 0 h 502"/>
                <a:gd name="T2" fmla="*/ 115413 w 737"/>
                <a:gd name="T3" fmla="*/ 156845 h 502"/>
                <a:gd name="T4" fmla="*/ 231140 w 737"/>
                <a:gd name="T5" fmla="*/ 0 h 502"/>
                <a:gd name="T6" fmla="*/ 0 w 737"/>
                <a:gd name="T7" fmla="*/ 0 h 50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37" h="502">
                  <a:moveTo>
                    <a:pt x="0" y="0"/>
                  </a:moveTo>
                  <a:lnTo>
                    <a:pt x="368" y="502"/>
                  </a:lnTo>
                  <a:lnTo>
                    <a:pt x="737" y="0"/>
                  </a:lnTo>
                  <a:lnTo>
                    <a:pt x="0" y="0"/>
                  </a:lnTo>
                  <a:close/>
                </a:path>
              </a:pathLst>
            </a:custGeom>
            <a:gradFill rotWithShape="1">
              <a:gsLst>
                <a:gs pos="0">
                  <a:srgbClr val="0070C0"/>
                </a:gs>
                <a:gs pos="100000">
                  <a:srgbClr val="00B05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sz="1600"/>
            </a:p>
          </p:txBody>
        </p:sp>
      </p:grpSp>
      <p:sp>
        <p:nvSpPr>
          <p:cNvPr id="53" name="Rectangle 10"/>
          <p:cNvSpPr>
            <a:spLocks noChangeArrowheads="1"/>
          </p:cNvSpPr>
          <p:nvPr/>
        </p:nvSpPr>
        <p:spPr bwMode="auto">
          <a:xfrm>
            <a:off x="476097" y="3332518"/>
            <a:ext cx="485156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1pPr>
            <a:lvl2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2pPr>
            <a:lvl3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3pPr>
            <a:lvl4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4pPr>
            <a:lvl5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5pPr>
            <a:lvl6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6pPr>
            <a:lvl7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7pPr>
            <a:lvl8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8pPr>
            <a:lvl9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311775" algn="l"/>
                <a:tab pos="5581650" algn="l"/>
                <a:tab pos="5670550" algn="l"/>
              </a:tabLst>
            </a:pPr>
            <a:r>
              <a:rPr kumimoji="0" lang="en-GB"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Centre laser pulse in centre of RF applicator at t=0 </a:t>
            </a:r>
            <a:endParaRPr kumimoji="0" lang="en-GB" altLang="en-US" sz="1600" b="0" i="0" u="none" strike="noStrike" cap="none" normalizeH="0" baseline="0" dirty="0" smtClean="0">
              <a:ln>
                <a:noFill/>
              </a:ln>
              <a:solidFill>
                <a:schemeClr val="tx1"/>
              </a:solidFill>
              <a:effectLst/>
            </a:endParaRPr>
          </a:p>
        </p:txBody>
      </p:sp>
      <p:sp>
        <p:nvSpPr>
          <p:cNvPr id="54" name="Rectangle 10"/>
          <p:cNvSpPr>
            <a:spLocks noChangeArrowheads="1"/>
          </p:cNvSpPr>
          <p:nvPr/>
        </p:nvSpPr>
        <p:spPr bwMode="auto">
          <a:xfrm>
            <a:off x="476097" y="2975518"/>
            <a:ext cx="380194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1pPr>
            <a:lvl2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2pPr>
            <a:lvl3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3pPr>
            <a:lvl4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4pPr>
            <a:lvl5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5pPr>
            <a:lvl6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6pPr>
            <a:lvl7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7pPr>
            <a:lvl8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8pPr>
            <a:lvl9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311775" algn="l"/>
                <a:tab pos="5581650" algn="l"/>
                <a:tab pos="5670550" algn="l"/>
              </a:tabLst>
            </a:pPr>
            <a:r>
              <a:rPr kumimoji="0" lang="en-GB"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Anti-clockwise amplitude</a:t>
            </a:r>
            <a:r>
              <a:rPr kumimoji="0" lang="en-GB" altLang="en-US" sz="1600" b="0" i="0" u="none" strike="noStrike" cap="none" normalizeH="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contrib. = </a:t>
            </a:r>
            <a:r>
              <a:rPr kumimoji="0" lang="en-GB" altLang="en-US" sz="1600" b="0" i="0" u="none" strike="noStrike" cap="none" normalizeH="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a:t>
            </a:r>
            <a:r>
              <a:rPr kumimoji="0" lang="en-GB" altLang="en-US" sz="1600" b="0" i="0" u="none" strike="noStrike" cap="none" normalizeH="0" baseline="-2500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ch</a:t>
            </a:r>
            <a:endParaRPr kumimoji="0" lang="en-GB" altLang="en-US" sz="1600" b="0" i="0" u="none" strike="noStrike" cap="none" normalizeH="0" baseline="0" dirty="0" smtClean="0">
              <a:ln>
                <a:noFill/>
              </a:ln>
              <a:solidFill>
                <a:schemeClr val="tx1"/>
              </a:solidFill>
              <a:effectLst/>
            </a:endParaRPr>
          </a:p>
        </p:txBody>
      </p:sp>
      <p:sp>
        <p:nvSpPr>
          <p:cNvPr id="55" name="Rectangle 10"/>
          <p:cNvSpPr>
            <a:spLocks noChangeArrowheads="1"/>
          </p:cNvSpPr>
          <p:nvPr/>
        </p:nvSpPr>
        <p:spPr bwMode="auto">
          <a:xfrm>
            <a:off x="476097" y="2623100"/>
            <a:ext cx="309556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1pPr>
            <a:lvl2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2pPr>
            <a:lvl3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3pPr>
            <a:lvl4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4pPr>
            <a:lvl5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5pPr>
            <a:lvl6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6pPr>
            <a:lvl7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7pPr>
            <a:lvl8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8pPr>
            <a:lvl9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311775" algn="l"/>
                <a:tab pos="5581650" algn="l"/>
                <a:tab pos="5670550" algn="l"/>
              </a:tabLst>
            </a:pPr>
            <a:r>
              <a:rPr kumimoji="0" lang="en-GB"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Clockwise amplitude contrib.</a:t>
            </a:r>
            <a:r>
              <a:rPr kumimoji="0" lang="en-GB" altLang="en-US" sz="1600" b="0" i="0" u="none" strike="noStrike" cap="none" normalizeH="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a:t>
            </a:r>
            <a:r>
              <a:rPr kumimoji="0" lang="en-GB" altLang="en-US" sz="1600" b="0" i="0" u="none" strike="noStrike" cap="none" normalizeH="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a:t>
            </a:r>
            <a:r>
              <a:rPr kumimoji="0" lang="en-GB" altLang="en-US" sz="1600" b="0" i="0" u="none" strike="noStrike" cap="none" normalizeH="0" baseline="-2500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ch</a:t>
            </a:r>
            <a:endParaRPr kumimoji="0" lang="en-GB" altLang="en-US" sz="1600" b="0" i="0" u="none" strike="noStrike" cap="none" normalizeH="0" baseline="0" dirty="0" smtClean="0">
              <a:ln>
                <a:noFill/>
              </a:ln>
              <a:solidFill>
                <a:schemeClr val="tx1"/>
              </a:solidFill>
              <a:effectLst/>
            </a:endParaRPr>
          </a:p>
        </p:txBody>
      </p:sp>
      <p:sp>
        <p:nvSpPr>
          <p:cNvPr id="56" name="Rectangle 10"/>
          <p:cNvSpPr>
            <a:spLocks noChangeArrowheads="1"/>
          </p:cNvSpPr>
          <p:nvPr/>
        </p:nvSpPr>
        <p:spPr bwMode="auto">
          <a:xfrm>
            <a:off x="476097" y="2263864"/>
            <a:ext cx="262287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1pPr>
            <a:lvl2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2pPr>
            <a:lvl3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3pPr>
            <a:lvl4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4pPr>
            <a:lvl5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5pPr>
            <a:lvl6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6pPr>
            <a:lvl7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7pPr>
            <a:lvl8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8pPr>
            <a:lvl9pPr eaLnBrk="0" fontAlgn="base" hangingPunct="0">
              <a:spcBef>
                <a:spcPct val="0"/>
              </a:spcBef>
              <a:spcAft>
                <a:spcPct val="0"/>
              </a:spcAft>
              <a:tabLst>
                <a:tab pos="5311775" algn="l"/>
                <a:tab pos="5581650" algn="l"/>
                <a:tab pos="567055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311775" algn="l"/>
                <a:tab pos="5581650" algn="l"/>
                <a:tab pos="5670550" algn="l"/>
              </a:tabLst>
            </a:pPr>
            <a:r>
              <a:rPr kumimoji="0" lang="en-GB" altLang="en-US" sz="16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Horizontal output </a:t>
            </a:r>
            <a:r>
              <a:rPr kumimoji="0" lang="en-GB" altLang="en-US" sz="1600" b="0" i="0" u="none" strike="noStrike" cap="none" normalizeH="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D</a:t>
            </a:r>
            <a:r>
              <a:rPr kumimoji="0" lang="en-GB" altLang="en-US" sz="1600" b="0" i="0" u="none" strike="noStrike" cap="none" normalizeH="0" baseline="-2500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a:t>
            </a:r>
            <a:endParaRPr kumimoji="0" lang="en-GB" altLang="en-US" sz="16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4226433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8" name="Rectangle 120"/>
          <p:cNvSpPr>
            <a:spLocks noChangeArrowheads="1"/>
          </p:cNvSpPr>
          <p:nvPr/>
        </p:nvSpPr>
        <p:spPr bwMode="auto">
          <a:xfrm>
            <a:off x="0" y="152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2" name="Title 1"/>
          <p:cNvSpPr>
            <a:spLocks noGrp="1"/>
          </p:cNvSpPr>
          <p:nvPr>
            <p:ph type="ctrTitle"/>
          </p:nvPr>
        </p:nvSpPr>
        <p:spPr>
          <a:xfrm>
            <a:off x="913282" y="132105"/>
            <a:ext cx="2108915" cy="510624"/>
          </a:xfrm>
        </p:spPr>
        <p:txBody>
          <a:bodyPr>
            <a:normAutofit/>
          </a:bodyPr>
          <a:lstStyle/>
          <a:p>
            <a:r>
              <a:rPr lang="en-GB" sz="2400" b="1" dirty="0" smtClean="0">
                <a:solidFill>
                  <a:srgbClr val="002060"/>
                </a:solidFill>
              </a:rPr>
              <a:t>Errors</a:t>
            </a:r>
            <a:endParaRPr lang="en-GB" sz="2400" b="1" dirty="0">
              <a:solidFill>
                <a:srgbClr val="002060"/>
              </a:solidFill>
            </a:endParaRPr>
          </a:p>
        </p:txBody>
      </p:sp>
      <p:graphicFrame>
        <p:nvGraphicFramePr>
          <p:cNvPr id="242" name="Object 241"/>
          <p:cNvGraphicFramePr>
            <a:graphicFrameLocks noChangeAspect="1"/>
          </p:cNvGraphicFramePr>
          <p:nvPr>
            <p:extLst>
              <p:ext uri="{D42A27DB-BD31-4B8C-83A1-F6EECF244321}">
                <p14:modId xmlns:p14="http://schemas.microsoft.com/office/powerpoint/2010/main" val="3913517685"/>
              </p:ext>
            </p:extLst>
          </p:nvPr>
        </p:nvGraphicFramePr>
        <p:xfrm>
          <a:off x="416181" y="1731561"/>
          <a:ext cx="4658360" cy="337820"/>
        </p:xfrm>
        <a:graphic>
          <a:graphicData uri="http://schemas.openxmlformats.org/presentationml/2006/ole">
            <mc:AlternateContent xmlns:mc="http://schemas.openxmlformats.org/markup-compatibility/2006">
              <mc:Choice xmlns:v="urn:schemas-microsoft-com:vml" Requires="v">
                <p:oleObj spid="_x0000_s4194" name="Equation" r:id="rId3" imgW="3327400" imgH="241300" progId="Equation.3">
                  <p:embed/>
                </p:oleObj>
              </mc:Choice>
              <mc:Fallback>
                <p:oleObj name="Equation" r:id="rId3" imgW="3327400" imgH="241300" progId="Equation.3">
                  <p:embed/>
                  <p:pic>
                    <p:nvPicPr>
                      <p:cNvPr id="0" name="Object 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6181" y="1731561"/>
                        <a:ext cx="4658360" cy="33782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3" name="Object 242"/>
          <p:cNvGraphicFramePr>
            <a:graphicFrameLocks noChangeAspect="1"/>
          </p:cNvGraphicFramePr>
          <p:nvPr>
            <p:extLst>
              <p:ext uri="{D42A27DB-BD31-4B8C-83A1-F6EECF244321}">
                <p14:modId xmlns:p14="http://schemas.microsoft.com/office/powerpoint/2010/main" val="4170665400"/>
              </p:ext>
            </p:extLst>
          </p:nvPr>
        </p:nvGraphicFramePr>
        <p:xfrm>
          <a:off x="416181" y="2151390"/>
          <a:ext cx="5156200" cy="373380"/>
        </p:xfrm>
        <a:graphic>
          <a:graphicData uri="http://schemas.openxmlformats.org/presentationml/2006/ole">
            <mc:AlternateContent xmlns:mc="http://schemas.openxmlformats.org/markup-compatibility/2006">
              <mc:Choice xmlns:v="urn:schemas-microsoft-com:vml" Requires="v">
                <p:oleObj spid="_x0000_s4195" name="Equation" r:id="rId5" imgW="3683000" imgH="266700" progId="Equation.3">
                  <p:embed/>
                </p:oleObj>
              </mc:Choice>
              <mc:Fallback>
                <p:oleObj name="Equation" r:id="rId5" imgW="3683000" imgH="266700" progId="Equation.3">
                  <p:embed/>
                  <p:pic>
                    <p:nvPicPr>
                      <p:cNvPr id="0" name="Object 3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6181" y="2151390"/>
                        <a:ext cx="5156200" cy="3733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5" name="Object 244"/>
          <p:cNvGraphicFramePr>
            <a:graphicFrameLocks noChangeAspect="1"/>
          </p:cNvGraphicFramePr>
          <p:nvPr>
            <p:extLst>
              <p:ext uri="{D42A27DB-BD31-4B8C-83A1-F6EECF244321}">
                <p14:modId xmlns:p14="http://schemas.microsoft.com/office/powerpoint/2010/main" val="2039124565"/>
              </p:ext>
            </p:extLst>
          </p:nvPr>
        </p:nvGraphicFramePr>
        <p:xfrm>
          <a:off x="1967739" y="2606870"/>
          <a:ext cx="5671820" cy="320040"/>
        </p:xfrm>
        <a:graphic>
          <a:graphicData uri="http://schemas.openxmlformats.org/presentationml/2006/ole">
            <mc:AlternateContent xmlns:mc="http://schemas.openxmlformats.org/markup-compatibility/2006">
              <mc:Choice xmlns:v="urn:schemas-microsoft-com:vml" Requires="v">
                <p:oleObj spid="_x0000_s4196" name="Equation" r:id="rId7" imgW="4051300" imgH="228600" progId="Equation.3">
                  <p:embed/>
                </p:oleObj>
              </mc:Choice>
              <mc:Fallback>
                <p:oleObj name="Equation" r:id="rId7" imgW="4051300" imgH="228600" progId="Equation.3">
                  <p:embed/>
                  <p:pic>
                    <p:nvPicPr>
                      <p:cNvPr id="0" name="Object 2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67739" y="2606870"/>
                        <a:ext cx="5671820" cy="3200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6" name="Object 245"/>
          <p:cNvGraphicFramePr>
            <a:graphicFrameLocks noChangeAspect="1"/>
          </p:cNvGraphicFramePr>
          <p:nvPr>
            <p:extLst>
              <p:ext uri="{D42A27DB-BD31-4B8C-83A1-F6EECF244321}">
                <p14:modId xmlns:p14="http://schemas.microsoft.com/office/powerpoint/2010/main" val="2493072979"/>
              </p:ext>
            </p:extLst>
          </p:nvPr>
        </p:nvGraphicFramePr>
        <p:xfrm>
          <a:off x="1909701" y="3002219"/>
          <a:ext cx="6329680" cy="320040"/>
        </p:xfrm>
        <a:graphic>
          <a:graphicData uri="http://schemas.openxmlformats.org/presentationml/2006/ole">
            <mc:AlternateContent xmlns:mc="http://schemas.openxmlformats.org/markup-compatibility/2006">
              <mc:Choice xmlns:v="urn:schemas-microsoft-com:vml" Requires="v">
                <p:oleObj spid="_x0000_s4197" name="Equation" r:id="rId9" imgW="4521200" imgH="228600" progId="Equation.3">
                  <p:embed/>
                </p:oleObj>
              </mc:Choice>
              <mc:Fallback>
                <p:oleObj name="Equation" r:id="rId9" imgW="4521200" imgH="228600" progId="Equation.3">
                  <p:embed/>
                  <p:pic>
                    <p:nvPicPr>
                      <p:cNvPr id="0" name="Object 2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09701" y="3002219"/>
                        <a:ext cx="6329680" cy="3200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7" name="Object 246"/>
          <p:cNvGraphicFramePr>
            <a:graphicFrameLocks noChangeAspect="1"/>
          </p:cNvGraphicFramePr>
          <p:nvPr>
            <p:extLst>
              <p:ext uri="{D42A27DB-BD31-4B8C-83A1-F6EECF244321}">
                <p14:modId xmlns:p14="http://schemas.microsoft.com/office/powerpoint/2010/main" val="248984346"/>
              </p:ext>
            </p:extLst>
          </p:nvPr>
        </p:nvGraphicFramePr>
        <p:xfrm>
          <a:off x="2889479" y="3436411"/>
          <a:ext cx="906387" cy="284357"/>
        </p:xfrm>
        <a:graphic>
          <a:graphicData uri="http://schemas.openxmlformats.org/presentationml/2006/ole">
            <mc:AlternateContent xmlns:mc="http://schemas.openxmlformats.org/markup-compatibility/2006">
              <mc:Choice xmlns:v="urn:schemas-microsoft-com:vml" Requires="v">
                <p:oleObj spid="_x0000_s4198" name="Equation" r:id="rId11" imgW="647419" imgH="203112" progId="Equation.3">
                  <p:embed/>
                </p:oleObj>
              </mc:Choice>
              <mc:Fallback>
                <p:oleObj name="Equation" r:id="rId11" imgW="647419" imgH="203112" progId="Equation.3">
                  <p:embed/>
                  <p:pic>
                    <p:nvPicPr>
                      <p:cNvPr id="0" name="Object 2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889479" y="3436411"/>
                        <a:ext cx="906387" cy="28435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9" name="Object 248"/>
          <p:cNvGraphicFramePr>
            <a:graphicFrameLocks noChangeAspect="1"/>
          </p:cNvGraphicFramePr>
          <p:nvPr>
            <p:extLst>
              <p:ext uri="{D42A27DB-BD31-4B8C-83A1-F6EECF244321}">
                <p14:modId xmlns:p14="http://schemas.microsoft.com/office/powerpoint/2010/main" val="2000642643"/>
              </p:ext>
            </p:extLst>
          </p:nvPr>
        </p:nvGraphicFramePr>
        <p:xfrm>
          <a:off x="416181" y="3810864"/>
          <a:ext cx="4800600" cy="675640"/>
        </p:xfrm>
        <a:graphic>
          <a:graphicData uri="http://schemas.openxmlformats.org/presentationml/2006/ole">
            <mc:AlternateContent xmlns:mc="http://schemas.openxmlformats.org/markup-compatibility/2006">
              <mc:Choice xmlns:v="urn:schemas-microsoft-com:vml" Requires="v">
                <p:oleObj spid="_x0000_s4199" name="Equation" r:id="rId13" imgW="3429000" imgH="482600" progId="Equation.3">
                  <p:embed/>
                </p:oleObj>
              </mc:Choice>
              <mc:Fallback>
                <p:oleObj name="Equation" r:id="rId13" imgW="3429000" imgH="482600" progId="Equation.3">
                  <p:embed/>
                  <p:pic>
                    <p:nvPicPr>
                      <p:cNvPr id="0" name="Object 2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16181" y="3810864"/>
                        <a:ext cx="4800600" cy="6756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0" name="Object 249"/>
          <p:cNvGraphicFramePr>
            <a:graphicFrameLocks noChangeAspect="1"/>
          </p:cNvGraphicFramePr>
          <p:nvPr>
            <p:extLst>
              <p:ext uri="{D42A27DB-BD31-4B8C-83A1-F6EECF244321}">
                <p14:modId xmlns:p14="http://schemas.microsoft.com/office/powerpoint/2010/main" val="2190691963"/>
              </p:ext>
            </p:extLst>
          </p:nvPr>
        </p:nvGraphicFramePr>
        <p:xfrm>
          <a:off x="5050134" y="4695281"/>
          <a:ext cx="2987040" cy="515620"/>
        </p:xfrm>
        <a:graphic>
          <a:graphicData uri="http://schemas.openxmlformats.org/presentationml/2006/ole">
            <mc:AlternateContent xmlns:mc="http://schemas.openxmlformats.org/markup-compatibility/2006">
              <mc:Choice xmlns:v="urn:schemas-microsoft-com:vml" Requires="v">
                <p:oleObj spid="_x0000_s4200" name="Equation" r:id="rId15" imgW="2133600" imgH="368300" progId="Equation.3">
                  <p:embed/>
                </p:oleObj>
              </mc:Choice>
              <mc:Fallback>
                <p:oleObj name="Equation" r:id="rId15" imgW="2133600" imgH="368300" progId="Equation.3">
                  <p:embed/>
                  <p:pic>
                    <p:nvPicPr>
                      <p:cNvPr id="0" name="Object 2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050134" y="4695281"/>
                        <a:ext cx="2987040" cy="51562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1" name="Object 250"/>
          <p:cNvGraphicFramePr>
            <a:graphicFrameLocks noChangeAspect="1"/>
          </p:cNvGraphicFramePr>
          <p:nvPr>
            <p:extLst>
              <p:ext uri="{D42A27DB-BD31-4B8C-83A1-F6EECF244321}">
                <p14:modId xmlns:p14="http://schemas.microsoft.com/office/powerpoint/2010/main" val="9679272"/>
              </p:ext>
            </p:extLst>
          </p:nvPr>
        </p:nvGraphicFramePr>
        <p:xfrm>
          <a:off x="2049092" y="5648722"/>
          <a:ext cx="1084110" cy="284357"/>
        </p:xfrm>
        <a:graphic>
          <a:graphicData uri="http://schemas.openxmlformats.org/presentationml/2006/ole">
            <mc:AlternateContent xmlns:mc="http://schemas.openxmlformats.org/markup-compatibility/2006">
              <mc:Choice xmlns:v="urn:schemas-microsoft-com:vml" Requires="v">
                <p:oleObj spid="_x0000_s4201" name="Equation" r:id="rId17" imgW="774364" imgH="203112" progId="Equation.3">
                  <p:embed/>
                </p:oleObj>
              </mc:Choice>
              <mc:Fallback>
                <p:oleObj name="Equation" r:id="rId17" imgW="774364" imgH="203112" progId="Equation.3">
                  <p:embed/>
                  <p:pic>
                    <p:nvPicPr>
                      <p:cNvPr id="0" name="Object 2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049092" y="5648722"/>
                        <a:ext cx="1084110" cy="28435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52" name="Object 251"/>
          <p:cNvGraphicFramePr>
            <a:graphicFrameLocks noChangeAspect="1"/>
          </p:cNvGraphicFramePr>
          <p:nvPr>
            <p:extLst>
              <p:ext uri="{D42A27DB-BD31-4B8C-83A1-F6EECF244321}">
                <p14:modId xmlns:p14="http://schemas.microsoft.com/office/powerpoint/2010/main" val="4090959812"/>
              </p:ext>
            </p:extLst>
          </p:nvPr>
        </p:nvGraphicFramePr>
        <p:xfrm>
          <a:off x="5699104" y="5441402"/>
          <a:ext cx="1689100" cy="604520"/>
        </p:xfrm>
        <a:graphic>
          <a:graphicData uri="http://schemas.openxmlformats.org/presentationml/2006/ole">
            <mc:AlternateContent xmlns:mc="http://schemas.openxmlformats.org/markup-compatibility/2006">
              <mc:Choice xmlns:v="urn:schemas-microsoft-com:vml" Requires="v">
                <p:oleObj spid="_x0000_s4202" name="Equation" r:id="rId19" imgW="1206500" imgH="431800" progId="Equation.3">
                  <p:embed/>
                </p:oleObj>
              </mc:Choice>
              <mc:Fallback>
                <p:oleObj name="Equation" r:id="rId19" imgW="1206500" imgH="431800" progId="Equation.3">
                  <p:embed/>
                  <p:pic>
                    <p:nvPicPr>
                      <p:cNvPr id="0" name="Object 2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699104" y="5441402"/>
                        <a:ext cx="1689100" cy="60452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53" name="Rectangle 32"/>
          <p:cNvSpPr>
            <a:spLocks noChangeArrowheads="1"/>
          </p:cNvSpPr>
          <p:nvPr/>
        </p:nvSpPr>
        <p:spPr bwMode="auto">
          <a:xfrm>
            <a:off x="319914" y="788119"/>
            <a:ext cx="8431693" cy="838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52352" rIns="91440" bIns="38088"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Suppose that the pulse heights are not exactly +/-0.5</a:t>
            </a:r>
            <a:r>
              <a:rPr kumimoji="0" lang="en-GB" altLang="en-US" sz="1400" b="0" i="0" u="none" strike="noStrike" cap="none" normalizeH="0" baseline="0" dirty="0" smtClean="0">
                <a:ln>
                  <a:noFill/>
                </a:ln>
                <a:solidFill>
                  <a:schemeClr val="tx1"/>
                </a:solidFill>
                <a:effectLst/>
                <a:latin typeface="Symbol" panose="05050102010706020507" pitchFamily="18" charset="2"/>
                <a:ea typeface="Calibri" panose="020F0502020204030204" pitchFamily="34" charset="0"/>
                <a:cs typeface="Times New Roman" panose="02020603050405020304" pitchFamily="18" charset="0"/>
              </a:rPr>
              <a:t>p</a:t>
            </a: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then but have errors </a:t>
            </a:r>
            <a:r>
              <a:rPr kumimoji="0" lang="en-GB" altLang="en-US" sz="1400" b="0" i="0" u="none" strike="noStrike" cap="none" normalizeH="0" baseline="0" dirty="0" smtClean="0">
                <a:ln>
                  <a:noFill/>
                </a:ln>
                <a:solidFill>
                  <a:schemeClr val="tx1"/>
                </a:solidFill>
                <a:effectLst/>
                <a:latin typeface="Symbol" panose="05050102010706020507" pitchFamily="18" charset="2"/>
                <a:ea typeface="Calibri" panose="020F0502020204030204" pitchFamily="34" charset="0"/>
                <a:cs typeface="Times New Roman" panose="02020603050405020304" pitchFamily="18" charset="0"/>
              </a:rPr>
              <a:t>e</a:t>
            </a:r>
            <a:r>
              <a:rPr kumimoji="0" lang="en-GB" altLang="en-US" sz="1400" b="0" i="0" u="none" strike="noStrike" cap="none" normalizeH="0" baseline="-30000" dirty="0" smtClean="0">
                <a:ln>
                  <a:noFill/>
                </a:ln>
                <a:solidFill>
                  <a:schemeClr val="tx1"/>
                </a:solidFill>
                <a:effectLst/>
                <a:latin typeface="Symbol" panose="05050102010706020507" pitchFamily="18" charset="2"/>
                <a:ea typeface="Calibri" panose="020F0502020204030204" pitchFamily="34" charset="0"/>
                <a:cs typeface="Times New Roman" panose="02020603050405020304" pitchFamily="18" charset="0"/>
              </a:rPr>
              <a:t>1</a:t>
            </a: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and </a:t>
            </a:r>
            <a:r>
              <a:rPr kumimoji="0" lang="en-GB" altLang="en-US" sz="1400" b="0" i="0" u="none" strike="noStrike" cap="none" normalizeH="0" baseline="0" dirty="0" smtClean="0">
                <a:ln>
                  <a:noFill/>
                </a:ln>
                <a:solidFill>
                  <a:schemeClr val="tx1"/>
                </a:solidFill>
                <a:effectLst/>
                <a:latin typeface="Symbol" panose="05050102010706020507" pitchFamily="18" charset="2"/>
                <a:ea typeface="Calibri" panose="020F0502020204030204" pitchFamily="34" charset="0"/>
                <a:cs typeface="Times New Roman" panose="02020603050405020304" pitchFamily="18" charset="0"/>
              </a:rPr>
              <a:t>e</a:t>
            </a:r>
            <a:r>
              <a:rPr kumimoji="0" lang="en-GB" altLang="en-US" sz="1400" b="0" i="0" u="none" strike="noStrike" cap="none" normalizeH="0" baseline="-30000" dirty="0" smtClean="0">
                <a:ln>
                  <a:noFill/>
                </a:ln>
                <a:solidFill>
                  <a:schemeClr val="tx1"/>
                </a:solidFill>
                <a:effectLst/>
                <a:latin typeface="Symbol" panose="05050102010706020507" pitchFamily="18" charset="2"/>
                <a:ea typeface="Calibri" panose="020F0502020204030204" pitchFamily="34" charset="0"/>
                <a:cs typeface="Times New Roman" panose="02020603050405020304" pitchFamily="18" charset="0"/>
              </a:rPr>
              <a:t>2</a:t>
            </a: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This would occur if the gain of the biasing amplifier fluctuates after the gain has been set. If the biasing voltage is measured then feedback on the gain should stabilize the biasing square wave to better then one part in 2</a:t>
            </a:r>
            <a:r>
              <a:rPr kumimoji="0" lang="en-GB" altLang="en-US" sz="1400" b="0" i="0" u="none" strike="noStrike" cap="none" normalizeH="0" baseline="3000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14</a:t>
            </a: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0.01% . Putting errors in</a:t>
            </a:r>
            <a:r>
              <a:rPr kumimoji="0" lang="en-GB" altLang="en-US" sz="1400" b="0" i="0" u="none" strike="noStrike" cap="none" normalizeH="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gives</a:t>
            </a:r>
            <a:endParaRPr kumimoji="0" lang="en-GB" altLang="en-US" sz="1400" b="0" i="0" u="none" strike="noStrike" cap="none" normalizeH="0" baseline="0" dirty="0" smtClean="0">
              <a:ln>
                <a:noFill/>
              </a:ln>
              <a:solidFill>
                <a:schemeClr val="tx1"/>
              </a:solidFill>
              <a:effectLst/>
              <a:latin typeface="Arial" panose="020B0604020202020204" pitchFamily="34" charset="0"/>
            </a:endParaRPr>
          </a:p>
        </p:txBody>
      </p:sp>
      <p:sp>
        <p:nvSpPr>
          <p:cNvPr id="255" name="Rectangle 34"/>
          <p:cNvSpPr>
            <a:spLocks noChangeArrowheads="1"/>
          </p:cNvSpPr>
          <p:nvPr/>
        </p:nvSpPr>
        <p:spPr bwMode="auto">
          <a:xfrm>
            <a:off x="321313" y="2589886"/>
            <a:ext cx="193393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221288" algn="l"/>
              </a:tabLst>
              <a:defRPr>
                <a:solidFill>
                  <a:schemeClr val="tx1"/>
                </a:solidFill>
                <a:latin typeface="Arial" panose="020B0604020202020204" pitchFamily="34" charset="0"/>
              </a:defRPr>
            </a:lvl1pPr>
            <a:lvl2pPr eaLnBrk="0" fontAlgn="base" hangingPunct="0">
              <a:spcBef>
                <a:spcPct val="0"/>
              </a:spcBef>
              <a:spcAft>
                <a:spcPct val="0"/>
              </a:spcAft>
              <a:tabLst>
                <a:tab pos="5221288" algn="l"/>
              </a:tabLst>
              <a:defRPr>
                <a:solidFill>
                  <a:schemeClr val="tx1"/>
                </a:solidFill>
                <a:latin typeface="Arial" panose="020B0604020202020204" pitchFamily="34" charset="0"/>
              </a:defRPr>
            </a:lvl2pPr>
            <a:lvl3pPr eaLnBrk="0" fontAlgn="base" hangingPunct="0">
              <a:spcBef>
                <a:spcPct val="0"/>
              </a:spcBef>
              <a:spcAft>
                <a:spcPct val="0"/>
              </a:spcAft>
              <a:tabLst>
                <a:tab pos="5221288" algn="l"/>
              </a:tabLst>
              <a:defRPr>
                <a:solidFill>
                  <a:schemeClr val="tx1"/>
                </a:solidFill>
                <a:latin typeface="Arial" panose="020B0604020202020204" pitchFamily="34" charset="0"/>
              </a:defRPr>
            </a:lvl3pPr>
            <a:lvl4pPr eaLnBrk="0" fontAlgn="base" hangingPunct="0">
              <a:spcBef>
                <a:spcPct val="0"/>
              </a:spcBef>
              <a:spcAft>
                <a:spcPct val="0"/>
              </a:spcAft>
              <a:tabLst>
                <a:tab pos="5221288" algn="l"/>
              </a:tabLst>
              <a:defRPr>
                <a:solidFill>
                  <a:schemeClr val="tx1"/>
                </a:solidFill>
                <a:latin typeface="Arial" panose="020B0604020202020204" pitchFamily="34" charset="0"/>
              </a:defRPr>
            </a:lvl4pPr>
            <a:lvl5pPr eaLnBrk="0" fontAlgn="base" hangingPunct="0">
              <a:spcBef>
                <a:spcPct val="0"/>
              </a:spcBef>
              <a:spcAft>
                <a:spcPct val="0"/>
              </a:spcAft>
              <a:tabLst>
                <a:tab pos="5221288" algn="l"/>
              </a:tabLst>
              <a:defRPr>
                <a:solidFill>
                  <a:schemeClr val="tx1"/>
                </a:solidFill>
                <a:latin typeface="Arial" panose="020B0604020202020204" pitchFamily="34" charset="0"/>
              </a:defRPr>
            </a:lvl5pPr>
            <a:lvl6pPr eaLnBrk="0" fontAlgn="base" hangingPunct="0">
              <a:spcBef>
                <a:spcPct val="0"/>
              </a:spcBef>
              <a:spcAft>
                <a:spcPct val="0"/>
              </a:spcAft>
              <a:tabLst>
                <a:tab pos="5221288" algn="l"/>
              </a:tabLst>
              <a:defRPr>
                <a:solidFill>
                  <a:schemeClr val="tx1"/>
                </a:solidFill>
                <a:latin typeface="Arial" panose="020B0604020202020204" pitchFamily="34" charset="0"/>
              </a:defRPr>
            </a:lvl6pPr>
            <a:lvl7pPr eaLnBrk="0" fontAlgn="base" hangingPunct="0">
              <a:spcBef>
                <a:spcPct val="0"/>
              </a:spcBef>
              <a:spcAft>
                <a:spcPct val="0"/>
              </a:spcAft>
              <a:tabLst>
                <a:tab pos="5221288" algn="l"/>
              </a:tabLst>
              <a:defRPr>
                <a:solidFill>
                  <a:schemeClr val="tx1"/>
                </a:solidFill>
                <a:latin typeface="Arial" panose="020B0604020202020204" pitchFamily="34" charset="0"/>
              </a:defRPr>
            </a:lvl7pPr>
            <a:lvl8pPr eaLnBrk="0" fontAlgn="base" hangingPunct="0">
              <a:spcBef>
                <a:spcPct val="0"/>
              </a:spcBef>
              <a:spcAft>
                <a:spcPct val="0"/>
              </a:spcAft>
              <a:tabLst>
                <a:tab pos="5221288" algn="l"/>
              </a:tabLst>
              <a:defRPr>
                <a:solidFill>
                  <a:schemeClr val="tx1"/>
                </a:solidFill>
                <a:latin typeface="Arial" panose="020B0604020202020204" pitchFamily="34" charset="0"/>
              </a:defRPr>
            </a:lvl8pPr>
            <a:lvl9pPr eaLnBrk="0" fontAlgn="base" hangingPunct="0">
              <a:spcBef>
                <a:spcPct val="0"/>
              </a:spcBef>
              <a:spcAft>
                <a:spcPct val="0"/>
              </a:spcAft>
              <a:tabLst>
                <a:tab pos="5221288"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221288" algn="l"/>
              </a:tabLst>
            </a:pP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Subtraction gives</a:t>
            </a:r>
            <a:endParaRPr kumimoji="0" lang="en-GB" altLang="en-US" sz="1400" b="0" i="0" u="none" strike="noStrike" cap="none" normalizeH="0" baseline="0" dirty="0" smtClean="0">
              <a:ln>
                <a:noFill/>
              </a:ln>
              <a:solidFill>
                <a:schemeClr val="tx1"/>
              </a:solidFill>
              <a:effectLst/>
            </a:endParaRPr>
          </a:p>
        </p:txBody>
      </p:sp>
      <p:sp>
        <p:nvSpPr>
          <p:cNvPr id="39" name="Rectangle 36"/>
          <p:cNvSpPr>
            <a:spLocks noChangeArrowheads="1"/>
          </p:cNvSpPr>
          <p:nvPr/>
        </p:nvSpPr>
        <p:spPr bwMode="auto">
          <a:xfrm>
            <a:off x="319914" y="3435571"/>
            <a:ext cx="256956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221288" algn="l"/>
              </a:tabLst>
              <a:defRPr>
                <a:solidFill>
                  <a:schemeClr val="tx1"/>
                </a:solidFill>
                <a:latin typeface="Arial" panose="020B0604020202020204" pitchFamily="34" charset="0"/>
              </a:defRPr>
            </a:lvl1pPr>
            <a:lvl2pPr eaLnBrk="0" fontAlgn="base" hangingPunct="0">
              <a:spcBef>
                <a:spcPct val="0"/>
              </a:spcBef>
              <a:spcAft>
                <a:spcPct val="0"/>
              </a:spcAft>
              <a:tabLst>
                <a:tab pos="5221288" algn="l"/>
              </a:tabLst>
              <a:defRPr>
                <a:solidFill>
                  <a:schemeClr val="tx1"/>
                </a:solidFill>
                <a:latin typeface="Arial" panose="020B0604020202020204" pitchFamily="34" charset="0"/>
              </a:defRPr>
            </a:lvl2pPr>
            <a:lvl3pPr eaLnBrk="0" fontAlgn="base" hangingPunct="0">
              <a:spcBef>
                <a:spcPct val="0"/>
              </a:spcBef>
              <a:spcAft>
                <a:spcPct val="0"/>
              </a:spcAft>
              <a:tabLst>
                <a:tab pos="5221288" algn="l"/>
              </a:tabLst>
              <a:defRPr>
                <a:solidFill>
                  <a:schemeClr val="tx1"/>
                </a:solidFill>
                <a:latin typeface="Arial" panose="020B0604020202020204" pitchFamily="34" charset="0"/>
              </a:defRPr>
            </a:lvl3pPr>
            <a:lvl4pPr eaLnBrk="0" fontAlgn="base" hangingPunct="0">
              <a:spcBef>
                <a:spcPct val="0"/>
              </a:spcBef>
              <a:spcAft>
                <a:spcPct val="0"/>
              </a:spcAft>
              <a:tabLst>
                <a:tab pos="5221288" algn="l"/>
              </a:tabLst>
              <a:defRPr>
                <a:solidFill>
                  <a:schemeClr val="tx1"/>
                </a:solidFill>
                <a:latin typeface="Arial" panose="020B0604020202020204" pitchFamily="34" charset="0"/>
              </a:defRPr>
            </a:lvl4pPr>
            <a:lvl5pPr eaLnBrk="0" fontAlgn="base" hangingPunct="0">
              <a:spcBef>
                <a:spcPct val="0"/>
              </a:spcBef>
              <a:spcAft>
                <a:spcPct val="0"/>
              </a:spcAft>
              <a:tabLst>
                <a:tab pos="5221288" algn="l"/>
              </a:tabLst>
              <a:defRPr>
                <a:solidFill>
                  <a:schemeClr val="tx1"/>
                </a:solidFill>
                <a:latin typeface="Arial" panose="020B0604020202020204" pitchFamily="34" charset="0"/>
              </a:defRPr>
            </a:lvl5pPr>
            <a:lvl6pPr eaLnBrk="0" fontAlgn="base" hangingPunct="0">
              <a:spcBef>
                <a:spcPct val="0"/>
              </a:spcBef>
              <a:spcAft>
                <a:spcPct val="0"/>
              </a:spcAft>
              <a:tabLst>
                <a:tab pos="5221288" algn="l"/>
              </a:tabLst>
              <a:defRPr>
                <a:solidFill>
                  <a:schemeClr val="tx1"/>
                </a:solidFill>
                <a:latin typeface="Arial" panose="020B0604020202020204" pitchFamily="34" charset="0"/>
              </a:defRPr>
            </a:lvl6pPr>
            <a:lvl7pPr eaLnBrk="0" fontAlgn="base" hangingPunct="0">
              <a:spcBef>
                <a:spcPct val="0"/>
              </a:spcBef>
              <a:spcAft>
                <a:spcPct val="0"/>
              </a:spcAft>
              <a:tabLst>
                <a:tab pos="5221288" algn="l"/>
              </a:tabLst>
              <a:defRPr>
                <a:solidFill>
                  <a:schemeClr val="tx1"/>
                </a:solidFill>
                <a:latin typeface="Arial" panose="020B0604020202020204" pitchFamily="34" charset="0"/>
              </a:defRPr>
            </a:lvl7pPr>
            <a:lvl8pPr eaLnBrk="0" fontAlgn="base" hangingPunct="0">
              <a:spcBef>
                <a:spcPct val="0"/>
              </a:spcBef>
              <a:spcAft>
                <a:spcPct val="0"/>
              </a:spcAft>
              <a:tabLst>
                <a:tab pos="5221288" algn="l"/>
              </a:tabLst>
              <a:defRPr>
                <a:solidFill>
                  <a:schemeClr val="tx1"/>
                </a:solidFill>
                <a:latin typeface="Arial" panose="020B0604020202020204" pitchFamily="34" charset="0"/>
              </a:defRPr>
            </a:lvl8pPr>
            <a:lvl9pPr eaLnBrk="0" fontAlgn="base" hangingPunct="0">
              <a:spcBef>
                <a:spcPct val="0"/>
              </a:spcBef>
              <a:spcAft>
                <a:spcPct val="0"/>
              </a:spcAft>
              <a:tabLst>
                <a:tab pos="5221288"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221288" algn="l"/>
              </a:tabLst>
            </a:pP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If square wave is </a:t>
            </a:r>
            <a:r>
              <a:rPr kumimoji="0" lang="en-GB" altLang="en-US" sz="14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a.c</a:t>
            </a: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coupled </a:t>
            </a:r>
            <a:endParaRPr kumimoji="0" lang="en-GB" altLang="en-US" sz="1400" b="0" i="0" u="none" strike="noStrike" cap="none" normalizeH="0" baseline="0" dirty="0" smtClean="0">
              <a:ln>
                <a:noFill/>
              </a:ln>
              <a:solidFill>
                <a:schemeClr val="tx1"/>
              </a:solidFill>
              <a:effectLst/>
            </a:endParaRPr>
          </a:p>
        </p:txBody>
      </p:sp>
      <p:sp>
        <p:nvSpPr>
          <p:cNvPr id="40" name="Rectangle 37"/>
          <p:cNvSpPr>
            <a:spLocks noChangeArrowheads="1"/>
          </p:cNvSpPr>
          <p:nvPr/>
        </p:nvSpPr>
        <p:spPr bwMode="auto">
          <a:xfrm>
            <a:off x="4009148" y="3415518"/>
            <a:ext cx="88625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gives</a:t>
            </a:r>
            <a:endParaRPr kumimoji="0" lang="en-GB" altLang="en-US" sz="1400" b="0" i="0" u="none" strike="noStrike" cap="none" normalizeH="0" baseline="0" dirty="0" smtClean="0">
              <a:ln>
                <a:noFill/>
              </a:ln>
              <a:solidFill>
                <a:schemeClr val="tx1"/>
              </a:solidFill>
              <a:effectLst/>
              <a:latin typeface="Arial" panose="020B0604020202020204" pitchFamily="34" charset="0"/>
            </a:endParaRPr>
          </a:p>
        </p:txBody>
      </p:sp>
      <p:sp>
        <p:nvSpPr>
          <p:cNvPr id="45" name="Rectangle 39"/>
          <p:cNvSpPr>
            <a:spLocks noChangeArrowheads="1"/>
          </p:cNvSpPr>
          <p:nvPr/>
        </p:nvSpPr>
        <p:spPr bwMode="auto">
          <a:xfrm>
            <a:off x="345364" y="4686571"/>
            <a:ext cx="4404766"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221288" algn="l"/>
              </a:tabLst>
              <a:defRPr>
                <a:solidFill>
                  <a:schemeClr val="tx1"/>
                </a:solidFill>
                <a:latin typeface="Arial" panose="020B0604020202020204" pitchFamily="34" charset="0"/>
              </a:defRPr>
            </a:lvl1pPr>
            <a:lvl2pPr eaLnBrk="0" fontAlgn="base" hangingPunct="0">
              <a:spcBef>
                <a:spcPct val="0"/>
              </a:spcBef>
              <a:spcAft>
                <a:spcPct val="0"/>
              </a:spcAft>
              <a:tabLst>
                <a:tab pos="5221288" algn="l"/>
              </a:tabLst>
              <a:defRPr>
                <a:solidFill>
                  <a:schemeClr val="tx1"/>
                </a:solidFill>
                <a:latin typeface="Arial" panose="020B0604020202020204" pitchFamily="34" charset="0"/>
              </a:defRPr>
            </a:lvl2pPr>
            <a:lvl3pPr eaLnBrk="0" fontAlgn="base" hangingPunct="0">
              <a:spcBef>
                <a:spcPct val="0"/>
              </a:spcBef>
              <a:spcAft>
                <a:spcPct val="0"/>
              </a:spcAft>
              <a:tabLst>
                <a:tab pos="5221288" algn="l"/>
              </a:tabLst>
              <a:defRPr>
                <a:solidFill>
                  <a:schemeClr val="tx1"/>
                </a:solidFill>
                <a:latin typeface="Arial" panose="020B0604020202020204" pitchFamily="34" charset="0"/>
              </a:defRPr>
            </a:lvl3pPr>
            <a:lvl4pPr eaLnBrk="0" fontAlgn="base" hangingPunct="0">
              <a:spcBef>
                <a:spcPct val="0"/>
              </a:spcBef>
              <a:spcAft>
                <a:spcPct val="0"/>
              </a:spcAft>
              <a:tabLst>
                <a:tab pos="5221288" algn="l"/>
              </a:tabLst>
              <a:defRPr>
                <a:solidFill>
                  <a:schemeClr val="tx1"/>
                </a:solidFill>
                <a:latin typeface="Arial" panose="020B0604020202020204" pitchFamily="34" charset="0"/>
              </a:defRPr>
            </a:lvl4pPr>
            <a:lvl5pPr eaLnBrk="0" fontAlgn="base" hangingPunct="0">
              <a:spcBef>
                <a:spcPct val="0"/>
              </a:spcBef>
              <a:spcAft>
                <a:spcPct val="0"/>
              </a:spcAft>
              <a:tabLst>
                <a:tab pos="5221288" algn="l"/>
              </a:tabLst>
              <a:defRPr>
                <a:solidFill>
                  <a:schemeClr val="tx1"/>
                </a:solidFill>
                <a:latin typeface="Arial" panose="020B0604020202020204" pitchFamily="34" charset="0"/>
              </a:defRPr>
            </a:lvl5pPr>
            <a:lvl6pPr eaLnBrk="0" fontAlgn="base" hangingPunct="0">
              <a:spcBef>
                <a:spcPct val="0"/>
              </a:spcBef>
              <a:spcAft>
                <a:spcPct val="0"/>
              </a:spcAft>
              <a:tabLst>
                <a:tab pos="5221288" algn="l"/>
              </a:tabLst>
              <a:defRPr>
                <a:solidFill>
                  <a:schemeClr val="tx1"/>
                </a:solidFill>
                <a:latin typeface="Arial" panose="020B0604020202020204" pitchFamily="34" charset="0"/>
              </a:defRPr>
            </a:lvl6pPr>
            <a:lvl7pPr eaLnBrk="0" fontAlgn="base" hangingPunct="0">
              <a:spcBef>
                <a:spcPct val="0"/>
              </a:spcBef>
              <a:spcAft>
                <a:spcPct val="0"/>
              </a:spcAft>
              <a:tabLst>
                <a:tab pos="5221288" algn="l"/>
              </a:tabLst>
              <a:defRPr>
                <a:solidFill>
                  <a:schemeClr val="tx1"/>
                </a:solidFill>
                <a:latin typeface="Arial" panose="020B0604020202020204" pitchFamily="34" charset="0"/>
              </a:defRPr>
            </a:lvl7pPr>
            <a:lvl8pPr eaLnBrk="0" fontAlgn="base" hangingPunct="0">
              <a:spcBef>
                <a:spcPct val="0"/>
              </a:spcBef>
              <a:spcAft>
                <a:spcPct val="0"/>
              </a:spcAft>
              <a:tabLst>
                <a:tab pos="5221288" algn="l"/>
              </a:tabLst>
              <a:defRPr>
                <a:solidFill>
                  <a:schemeClr val="tx1"/>
                </a:solidFill>
                <a:latin typeface="Arial" panose="020B0604020202020204" pitchFamily="34" charset="0"/>
              </a:defRPr>
            </a:lvl8pPr>
            <a:lvl9pPr eaLnBrk="0" fontAlgn="base" hangingPunct="0">
              <a:spcBef>
                <a:spcPct val="0"/>
              </a:spcBef>
              <a:spcAft>
                <a:spcPct val="0"/>
              </a:spcAft>
              <a:tabLst>
                <a:tab pos="5221288"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221288" algn="l"/>
              </a:tabLst>
            </a:pP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The question is now how does this error affect resolution. If suppose the field </a:t>
            </a:r>
            <a:r>
              <a:rPr kumimoji="0" lang="en-GB" altLang="en-US" sz="14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E</a:t>
            </a:r>
            <a:r>
              <a:rPr kumimoji="0" lang="en-GB" altLang="en-US" sz="1400" b="0" i="0" u="none" strike="noStrike" cap="none" normalizeH="0" baseline="-3000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a:t>
            </a: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has been increased so that the measurement range for </a:t>
            </a:r>
            <a:r>
              <a:rPr kumimoji="0" lang="en-GB" altLang="en-US" sz="1400" b="0" i="0" u="none" strike="noStrike" cap="none" normalizeH="0" baseline="0" dirty="0" smtClean="0">
                <a:ln>
                  <a:noFill/>
                </a:ln>
                <a:solidFill>
                  <a:schemeClr val="tx1"/>
                </a:solidFill>
                <a:effectLst/>
                <a:latin typeface="Symbol" panose="05050102010706020507" pitchFamily="18" charset="2"/>
                <a:ea typeface="Calibri" panose="020F0502020204030204" pitchFamily="34" charset="0"/>
                <a:cs typeface="Times New Roman" panose="02020603050405020304" pitchFamily="18" charset="0"/>
              </a:rPr>
              <a:t>f</a:t>
            </a: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is +/- 5 degree</a:t>
            </a:r>
            <a:r>
              <a:rPr kumimoji="0" lang="en-GB" altLang="en-US" sz="1400" b="0" i="0" u="none" strike="noStrike" cap="none" normalizeH="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then</a:t>
            </a:r>
            <a:endParaRPr kumimoji="0" lang="en-GB" altLang="en-US" sz="1400" b="0" i="0" u="none" strike="noStrike" cap="none" normalizeH="0" baseline="0" dirty="0" smtClean="0">
              <a:ln>
                <a:noFill/>
              </a:ln>
              <a:solidFill>
                <a:schemeClr val="tx1"/>
              </a:solidFill>
              <a:effectLst/>
            </a:endParaRPr>
          </a:p>
        </p:txBody>
      </p:sp>
      <p:sp>
        <p:nvSpPr>
          <p:cNvPr id="48" name="Rectangle 40"/>
          <p:cNvSpPr>
            <a:spLocks noChangeArrowheads="1"/>
          </p:cNvSpPr>
          <p:nvPr/>
        </p:nvSpPr>
        <p:spPr bwMode="auto">
          <a:xfrm>
            <a:off x="368369" y="5625302"/>
            <a:ext cx="163106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221288" algn="l"/>
              </a:tabLst>
              <a:defRPr>
                <a:solidFill>
                  <a:schemeClr val="tx1"/>
                </a:solidFill>
                <a:latin typeface="Arial" panose="020B0604020202020204" pitchFamily="34" charset="0"/>
              </a:defRPr>
            </a:lvl1pPr>
            <a:lvl2pPr eaLnBrk="0" fontAlgn="base" hangingPunct="0">
              <a:spcBef>
                <a:spcPct val="0"/>
              </a:spcBef>
              <a:spcAft>
                <a:spcPct val="0"/>
              </a:spcAft>
              <a:tabLst>
                <a:tab pos="5221288" algn="l"/>
              </a:tabLst>
              <a:defRPr>
                <a:solidFill>
                  <a:schemeClr val="tx1"/>
                </a:solidFill>
                <a:latin typeface="Arial" panose="020B0604020202020204" pitchFamily="34" charset="0"/>
              </a:defRPr>
            </a:lvl2pPr>
            <a:lvl3pPr eaLnBrk="0" fontAlgn="base" hangingPunct="0">
              <a:spcBef>
                <a:spcPct val="0"/>
              </a:spcBef>
              <a:spcAft>
                <a:spcPct val="0"/>
              </a:spcAft>
              <a:tabLst>
                <a:tab pos="5221288" algn="l"/>
              </a:tabLst>
              <a:defRPr>
                <a:solidFill>
                  <a:schemeClr val="tx1"/>
                </a:solidFill>
                <a:latin typeface="Arial" panose="020B0604020202020204" pitchFamily="34" charset="0"/>
              </a:defRPr>
            </a:lvl3pPr>
            <a:lvl4pPr eaLnBrk="0" fontAlgn="base" hangingPunct="0">
              <a:spcBef>
                <a:spcPct val="0"/>
              </a:spcBef>
              <a:spcAft>
                <a:spcPct val="0"/>
              </a:spcAft>
              <a:tabLst>
                <a:tab pos="5221288" algn="l"/>
              </a:tabLst>
              <a:defRPr>
                <a:solidFill>
                  <a:schemeClr val="tx1"/>
                </a:solidFill>
                <a:latin typeface="Arial" panose="020B0604020202020204" pitchFamily="34" charset="0"/>
              </a:defRPr>
            </a:lvl4pPr>
            <a:lvl5pPr eaLnBrk="0" fontAlgn="base" hangingPunct="0">
              <a:spcBef>
                <a:spcPct val="0"/>
              </a:spcBef>
              <a:spcAft>
                <a:spcPct val="0"/>
              </a:spcAft>
              <a:tabLst>
                <a:tab pos="5221288" algn="l"/>
              </a:tabLst>
              <a:defRPr>
                <a:solidFill>
                  <a:schemeClr val="tx1"/>
                </a:solidFill>
                <a:latin typeface="Arial" panose="020B0604020202020204" pitchFamily="34" charset="0"/>
              </a:defRPr>
            </a:lvl5pPr>
            <a:lvl6pPr eaLnBrk="0" fontAlgn="base" hangingPunct="0">
              <a:spcBef>
                <a:spcPct val="0"/>
              </a:spcBef>
              <a:spcAft>
                <a:spcPct val="0"/>
              </a:spcAft>
              <a:tabLst>
                <a:tab pos="5221288" algn="l"/>
              </a:tabLst>
              <a:defRPr>
                <a:solidFill>
                  <a:schemeClr val="tx1"/>
                </a:solidFill>
                <a:latin typeface="Arial" panose="020B0604020202020204" pitchFamily="34" charset="0"/>
              </a:defRPr>
            </a:lvl6pPr>
            <a:lvl7pPr eaLnBrk="0" fontAlgn="base" hangingPunct="0">
              <a:spcBef>
                <a:spcPct val="0"/>
              </a:spcBef>
              <a:spcAft>
                <a:spcPct val="0"/>
              </a:spcAft>
              <a:tabLst>
                <a:tab pos="5221288" algn="l"/>
              </a:tabLst>
              <a:defRPr>
                <a:solidFill>
                  <a:schemeClr val="tx1"/>
                </a:solidFill>
                <a:latin typeface="Arial" panose="020B0604020202020204" pitchFamily="34" charset="0"/>
              </a:defRPr>
            </a:lvl7pPr>
            <a:lvl8pPr eaLnBrk="0" fontAlgn="base" hangingPunct="0">
              <a:spcBef>
                <a:spcPct val="0"/>
              </a:spcBef>
              <a:spcAft>
                <a:spcPct val="0"/>
              </a:spcAft>
              <a:tabLst>
                <a:tab pos="5221288" algn="l"/>
              </a:tabLst>
              <a:defRPr>
                <a:solidFill>
                  <a:schemeClr val="tx1"/>
                </a:solidFill>
                <a:latin typeface="Arial" panose="020B0604020202020204" pitchFamily="34" charset="0"/>
              </a:defRPr>
            </a:lvl8pPr>
            <a:lvl9pPr eaLnBrk="0" fontAlgn="base" hangingPunct="0">
              <a:spcBef>
                <a:spcPct val="0"/>
              </a:spcBef>
              <a:spcAft>
                <a:spcPct val="0"/>
              </a:spcAft>
              <a:tabLst>
                <a:tab pos="5221288"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221288" algn="l"/>
              </a:tabLst>
            </a:pP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If we suppose that </a:t>
            </a:r>
            <a:endParaRPr kumimoji="0" lang="en-GB" altLang="en-US" sz="1400" b="0" i="0" u="none" strike="noStrike" cap="none" normalizeH="0" baseline="0" dirty="0" smtClean="0">
              <a:ln>
                <a:noFill/>
              </a:ln>
              <a:solidFill>
                <a:schemeClr val="tx1"/>
              </a:solidFill>
              <a:effectLst/>
            </a:endParaRPr>
          </a:p>
        </p:txBody>
      </p:sp>
      <p:sp>
        <p:nvSpPr>
          <p:cNvPr id="49" name="Rectangle 41"/>
          <p:cNvSpPr>
            <a:spLocks noChangeArrowheads="1"/>
          </p:cNvSpPr>
          <p:nvPr/>
        </p:nvSpPr>
        <p:spPr bwMode="auto">
          <a:xfrm>
            <a:off x="3115172" y="5644797"/>
            <a:ext cx="252374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can be controlled to 0.01% and </a:t>
            </a:r>
            <a:endParaRPr kumimoji="0" lang="en-GB" altLang="en-US" sz="1400" b="0" i="0" u="none" strike="noStrike" cap="none" normalizeH="0" baseline="0" dirty="0" smtClean="0">
              <a:ln>
                <a:noFill/>
              </a:ln>
              <a:solidFill>
                <a:schemeClr val="tx1"/>
              </a:solidFill>
              <a:effectLst/>
              <a:latin typeface="Arial" panose="020B0604020202020204" pitchFamily="34" charset="0"/>
            </a:endParaRPr>
          </a:p>
        </p:txBody>
      </p:sp>
      <p:sp>
        <p:nvSpPr>
          <p:cNvPr id="51" name="Rectangle 42"/>
          <p:cNvSpPr>
            <a:spLocks noChangeArrowheads="1"/>
          </p:cNvSpPr>
          <p:nvPr/>
        </p:nvSpPr>
        <p:spPr bwMode="auto">
          <a:xfrm>
            <a:off x="345364" y="6122534"/>
            <a:ext cx="820387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221288" algn="l"/>
              </a:tabLst>
              <a:defRPr>
                <a:solidFill>
                  <a:schemeClr val="tx1"/>
                </a:solidFill>
                <a:latin typeface="Arial" panose="020B0604020202020204" pitchFamily="34" charset="0"/>
              </a:defRPr>
            </a:lvl1pPr>
            <a:lvl2pPr eaLnBrk="0" fontAlgn="base" hangingPunct="0">
              <a:spcBef>
                <a:spcPct val="0"/>
              </a:spcBef>
              <a:spcAft>
                <a:spcPct val="0"/>
              </a:spcAft>
              <a:tabLst>
                <a:tab pos="5221288" algn="l"/>
              </a:tabLst>
              <a:defRPr>
                <a:solidFill>
                  <a:schemeClr val="tx1"/>
                </a:solidFill>
                <a:latin typeface="Arial" panose="020B0604020202020204" pitchFamily="34" charset="0"/>
              </a:defRPr>
            </a:lvl2pPr>
            <a:lvl3pPr eaLnBrk="0" fontAlgn="base" hangingPunct="0">
              <a:spcBef>
                <a:spcPct val="0"/>
              </a:spcBef>
              <a:spcAft>
                <a:spcPct val="0"/>
              </a:spcAft>
              <a:tabLst>
                <a:tab pos="5221288" algn="l"/>
              </a:tabLst>
              <a:defRPr>
                <a:solidFill>
                  <a:schemeClr val="tx1"/>
                </a:solidFill>
                <a:latin typeface="Arial" panose="020B0604020202020204" pitchFamily="34" charset="0"/>
              </a:defRPr>
            </a:lvl3pPr>
            <a:lvl4pPr eaLnBrk="0" fontAlgn="base" hangingPunct="0">
              <a:spcBef>
                <a:spcPct val="0"/>
              </a:spcBef>
              <a:spcAft>
                <a:spcPct val="0"/>
              </a:spcAft>
              <a:tabLst>
                <a:tab pos="5221288" algn="l"/>
              </a:tabLst>
              <a:defRPr>
                <a:solidFill>
                  <a:schemeClr val="tx1"/>
                </a:solidFill>
                <a:latin typeface="Arial" panose="020B0604020202020204" pitchFamily="34" charset="0"/>
              </a:defRPr>
            </a:lvl4pPr>
            <a:lvl5pPr eaLnBrk="0" fontAlgn="base" hangingPunct="0">
              <a:spcBef>
                <a:spcPct val="0"/>
              </a:spcBef>
              <a:spcAft>
                <a:spcPct val="0"/>
              </a:spcAft>
              <a:tabLst>
                <a:tab pos="5221288" algn="l"/>
              </a:tabLst>
              <a:defRPr>
                <a:solidFill>
                  <a:schemeClr val="tx1"/>
                </a:solidFill>
                <a:latin typeface="Arial" panose="020B0604020202020204" pitchFamily="34" charset="0"/>
              </a:defRPr>
            </a:lvl5pPr>
            <a:lvl6pPr eaLnBrk="0" fontAlgn="base" hangingPunct="0">
              <a:spcBef>
                <a:spcPct val="0"/>
              </a:spcBef>
              <a:spcAft>
                <a:spcPct val="0"/>
              </a:spcAft>
              <a:tabLst>
                <a:tab pos="5221288" algn="l"/>
              </a:tabLst>
              <a:defRPr>
                <a:solidFill>
                  <a:schemeClr val="tx1"/>
                </a:solidFill>
                <a:latin typeface="Arial" panose="020B0604020202020204" pitchFamily="34" charset="0"/>
              </a:defRPr>
            </a:lvl6pPr>
            <a:lvl7pPr eaLnBrk="0" fontAlgn="base" hangingPunct="0">
              <a:spcBef>
                <a:spcPct val="0"/>
              </a:spcBef>
              <a:spcAft>
                <a:spcPct val="0"/>
              </a:spcAft>
              <a:tabLst>
                <a:tab pos="5221288" algn="l"/>
              </a:tabLst>
              <a:defRPr>
                <a:solidFill>
                  <a:schemeClr val="tx1"/>
                </a:solidFill>
                <a:latin typeface="Arial" panose="020B0604020202020204" pitchFamily="34" charset="0"/>
              </a:defRPr>
            </a:lvl7pPr>
            <a:lvl8pPr eaLnBrk="0" fontAlgn="base" hangingPunct="0">
              <a:spcBef>
                <a:spcPct val="0"/>
              </a:spcBef>
              <a:spcAft>
                <a:spcPct val="0"/>
              </a:spcAft>
              <a:tabLst>
                <a:tab pos="5221288" algn="l"/>
              </a:tabLst>
              <a:defRPr>
                <a:solidFill>
                  <a:schemeClr val="tx1"/>
                </a:solidFill>
                <a:latin typeface="Arial" panose="020B0604020202020204" pitchFamily="34" charset="0"/>
              </a:defRPr>
            </a:lvl8pPr>
            <a:lvl9pPr eaLnBrk="0" fontAlgn="base" hangingPunct="0">
              <a:spcBef>
                <a:spcPct val="0"/>
              </a:spcBef>
              <a:spcAft>
                <a:spcPct val="0"/>
              </a:spcAft>
              <a:tabLst>
                <a:tab pos="5221288"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221288" algn="l"/>
              </a:tabLst>
            </a:pP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measured to 0.01% then the achievable phase control precision is +/- 1 </a:t>
            </a:r>
            <a:r>
              <a:rPr kumimoji="0" lang="en-GB" altLang="en-US" sz="14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milli</a:t>
            </a: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-degrees ~ +/- 1 femtosecond.</a:t>
            </a:r>
            <a:endParaRPr kumimoji="0" lang="en-GB" altLang="en-US" sz="1400" b="0" i="0" u="none" strike="noStrike" cap="none" normalizeH="0" baseline="0" dirty="0" smtClean="0">
              <a:ln>
                <a:noFill/>
              </a:ln>
              <a:solidFill>
                <a:schemeClr val="tx1"/>
              </a:solidFill>
              <a:effectLst/>
            </a:endParaRPr>
          </a:p>
        </p:txBody>
      </p:sp>
      <p:sp>
        <p:nvSpPr>
          <p:cNvPr id="90" name="Rectangle 38"/>
          <p:cNvSpPr>
            <a:spLocks noChangeArrowheads="1"/>
          </p:cNvSpPr>
          <p:nvPr/>
        </p:nvSpPr>
        <p:spPr bwMode="auto">
          <a:xfrm>
            <a:off x="319914" y="2983579"/>
            <a:ext cx="101267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5221288" algn="l"/>
              </a:tabLst>
              <a:defRPr>
                <a:solidFill>
                  <a:schemeClr val="tx1"/>
                </a:solidFill>
                <a:latin typeface="Arial" panose="020B0604020202020204" pitchFamily="34" charset="0"/>
              </a:defRPr>
            </a:lvl1pPr>
            <a:lvl2pPr eaLnBrk="0" fontAlgn="base" hangingPunct="0">
              <a:spcBef>
                <a:spcPct val="0"/>
              </a:spcBef>
              <a:spcAft>
                <a:spcPct val="0"/>
              </a:spcAft>
              <a:tabLst>
                <a:tab pos="5221288" algn="l"/>
              </a:tabLst>
              <a:defRPr>
                <a:solidFill>
                  <a:schemeClr val="tx1"/>
                </a:solidFill>
                <a:latin typeface="Arial" panose="020B0604020202020204" pitchFamily="34" charset="0"/>
              </a:defRPr>
            </a:lvl2pPr>
            <a:lvl3pPr eaLnBrk="0" fontAlgn="base" hangingPunct="0">
              <a:spcBef>
                <a:spcPct val="0"/>
              </a:spcBef>
              <a:spcAft>
                <a:spcPct val="0"/>
              </a:spcAft>
              <a:tabLst>
                <a:tab pos="5221288" algn="l"/>
              </a:tabLst>
              <a:defRPr>
                <a:solidFill>
                  <a:schemeClr val="tx1"/>
                </a:solidFill>
                <a:latin typeface="Arial" panose="020B0604020202020204" pitchFamily="34" charset="0"/>
              </a:defRPr>
            </a:lvl3pPr>
            <a:lvl4pPr eaLnBrk="0" fontAlgn="base" hangingPunct="0">
              <a:spcBef>
                <a:spcPct val="0"/>
              </a:spcBef>
              <a:spcAft>
                <a:spcPct val="0"/>
              </a:spcAft>
              <a:tabLst>
                <a:tab pos="5221288" algn="l"/>
              </a:tabLst>
              <a:defRPr>
                <a:solidFill>
                  <a:schemeClr val="tx1"/>
                </a:solidFill>
                <a:latin typeface="Arial" panose="020B0604020202020204" pitchFamily="34" charset="0"/>
              </a:defRPr>
            </a:lvl4pPr>
            <a:lvl5pPr eaLnBrk="0" fontAlgn="base" hangingPunct="0">
              <a:spcBef>
                <a:spcPct val="0"/>
              </a:spcBef>
              <a:spcAft>
                <a:spcPct val="0"/>
              </a:spcAft>
              <a:tabLst>
                <a:tab pos="5221288" algn="l"/>
              </a:tabLst>
              <a:defRPr>
                <a:solidFill>
                  <a:schemeClr val="tx1"/>
                </a:solidFill>
                <a:latin typeface="Arial" panose="020B0604020202020204" pitchFamily="34" charset="0"/>
              </a:defRPr>
            </a:lvl5pPr>
            <a:lvl6pPr eaLnBrk="0" fontAlgn="base" hangingPunct="0">
              <a:spcBef>
                <a:spcPct val="0"/>
              </a:spcBef>
              <a:spcAft>
                <a:spcPct val="0"/>
              </a:spcAft>
              <a:tabLst>
                <a:tab pos="5221288" algn="l"/>
              </a:tabLst>
              <a:defRPr>
                <a:solidFill>
                  <a:schemeClr val="tx1"/>
                </a:solidFill>
                <a:latin typeface="Arial" panose="020B0604020202020204" pitchFamily="34" charset="0"/>
              </a:defRPr>
            </a:lvl6pPr>
            <a:lvl7pPr eaLnBrk="0" fontAlgn="base" hangingPunct="0">
              <a:spcBef>
                <a:spcPct val="0"/>
              </a:spcBef>
              <a:spcAft>
                <a:spcPct val="0"/>
              </a:spcAft>
              <a:tabLst>
                <a:tab pos="5221288" algn="l"/>
              </a:tabLst>
              <a:defRPr>
                <a:solidFill>
                  <a:schemeClr val="tx1"/>
                </a:solidFill>
                <a:latin typeface="Arial" panose="020B0604020202020204" pitchFamily="34" charset="0"/>
              </a:defRPr>
            </a:lvl7pPr>
            <a:lvl8pPr eaLnBrk="0" fontAlgn="base" hangingPunct="0">
              <a:spcBef>
                <a:spcPct val="0"/>
              </a:spcBef>
              <a:spcAft>
                <a:spcPct val="0"/>
              </a:spcAft>
              <a:tabLst>
                <a:tab pos="5221288" algn="l"/>
              </a:tabLst>
              <a:defRPr>
                <a:solidFill>
                  <a:schemeClr val="tx1"/>
                </a:solidFill>
                <a:latin typeface="Arial" panose="020B0604020202020204" pitchFamily="34" charset="0"/>
              </a:defRPr>
            </a:lvl8pPr>
            <a:lvl9pPr eaLnBrk="0" fontAlgn="base" hangingPunct="0">
              <a:spcBef>
                <a:spcPct val="0"/>
              </a:spcBef>
              <a:spcAft>
                <a:spcPct val="0"/>
              </a:spcAft>
              <a:tabLst>
                <a:tab pos="5221288"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221288" algn="l"/>
              </a:tabLst>
            </a:pPr>
            <a:r>
              <a:rPr kumimoji="0" lang="en-GB" altLang="en-US" sz="14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hence</a:t>
            </a:r>
            <a:endParaRPr kumimoji="0" lang="en-GB" altLang="en-US" sz="14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23124621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426078" y="22084"/>
            <a:ext cx="3837709" cy="528926"/>
          </a:xfrm>
        </p:spPr>
        <p:txBody>
          <a:bodyPr>
            <a:normAutofit/>
          </a:bodyPr>
          <a:lstStyle/>
          <a:p>
            <a:r>
              <a:rPr lang="en-GB" sz="2400" dirty="0" smtClean="0">
                <a:solidFill>
                  <a:srgbClr val="002060"/>
                </a:solidFill>
              </a:rPr>
              <a:t>Procedure</a:t>
            </a:r>
            <a:endParaRPr lang="en-GB" sz="2400" dirty="0">
              <a:solidFill>
                <a:srgbClr val="002060"/>
              </a:solidFill>
            </a:endParaRPr>
          </a:p>
        </p:txBody>
      </p:sp>
      <p:sp>
        <p:nvSpPr>
          <p:cNvPr id="5" name="Rectangle 4"/>
          <p:cNvSpPr/>
          <p:nvPr/>
        </p:nvSpPr>
        <p:spPr>
          <a:xfrm>
            <a:off x="443346" y="4522546"/>
            <a:ext cx="8188036" cy="1924886"/>
          </a:xfrm>
          <a:prstGeom prst="rect">
            <a:avLst/>
          </a:prstGeom>
        </p:spPr>
        <p:txBody>
          <a:bodyPr wrap="square">
            <a:spAutoFit/>
          </a:bodyPr>
          <a:lstStyle/>
          <a:p>
            <a:pPr marL="342900" lvl="0" indent="-342900">
              <a:lnSpc>
                <a:spcPct val="107000"/>
              </a:lnSpc>
              <a:spcBef>
                <a:spcPts val="300"/>
              </a:spcBef>
              <a:spcAft>
                <a:spcPts val="0"/>
              </a:spcAft>
              <a:buFont typeface="+mj-lt"/>
              <a:buAutoNum type="arabicPeriod"/>
            </a:pPr>
            <a:r>
              <a:rPr lang="en-US" sz="1600" dirty="0">
                <a:latin typeface="Calibri" panose="020F0502020204030204" pitchFamily="34" charset="0"/>
                <a:ea typeface="Calibri" panose="020F0502020204030204" pitchFamily="34" charset="0"/>
                <a:cs typeface="Times New Roman" panose="02020603050405020304" pitchFamily="18" charset="0"/>
              </a:rPr>
              <a:t>Adjust time delays so that laser pulses come at the flattest part of the square biasing field</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mj-lt"/>
              <a:buAutoNum type="arabicPeriod"/>
            </a:pPr>
            <a:r>
              <a:rPr lang="en-US" sz="1600" dirty="0" smtClean="0">
                <a:latin typeface="Calibri" panose="020F0502020204030204" pitchFamily="34" charset="0"/>
                <a:ea typeface="Calibri" panose="020F0502020204030204" pitchFamily="34" charset="0"/>
                <a:cs typeface="Times New Roman" panose="02020603050405020304" pitchFamily="18" charset="0"/>
              </a:rPr>
              <a:t>With no applied </a:t>
            </a:r>
            <a:r>
              <a:rPr lang="en-US" sz="1600" dirty="0">
                <a:latin typeface="Calibri" panose="020F0502020204030204" pitchFamily="34" charset="0"/>
                <a:ea typeface="Calibri" panose="020F0502020204030204" pitchFamily="34" charset="0"/>
                <a:cs typeface="Times New Roman" panose="02020603050405020304" pitchFamily="18" charset="0"/>
              </a:rPr>
              <a:t>RF, adjust </a:t>
            </a:r>
            <a:r>
              <a:rPr lang="en-US" sz="1600" dirty="0" smtClean="0">
                <a:latin typeface="Calibri" panose="020F0502020204030204" pitchFamily="34" charset="0"/>
                <a:ea typeface="Calibri" panose="020F0502020204030204" pitchFamily="34" charset="0"/>
                <a:cs typeface="Times New Roman" panose="02020603050405020304" pitchFamily="18" charset="0"/>
              </a:rPr>
              <a:t>biasing square wave </a:t>
            </a:r>
            <a:r>
              <a:rPr lang="en-US" sz="1600" dirty="0">
                <a:latin typeface="Calibri" panose="020F0502020204030204" pitchFamily="34" charset="0"/>
                <a:ea typeface="Calibri" panose="020F0502020204030204" pitchFamily="34" charset="0"/>
                <a:cs typeface="Times New Roman" panose="02020603050405020304" pitchFamily="18" charset="0"/>
              </a:rPr>
              <a:t>for max difference in </a:t>
            </a:r>
            <a:r>
              <a:rPr lang="en-US" sz="1600" dirty="0" smtClean="0">
                <a:latin typeface="Calibri" panose="020F0502020204030204" pitchFamily="34" charset="0"/>
                <a:ea typeface="Calibri" panose="020F0502020204030204" pitchFamily="34" charset="0"/>
                <a:cs typeface="Times New Roman" panose="02020603050405020304" pitchFamily="18" charset="0"/>
              </a:rPr>
              <a:t>peak heights </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mj-lt"/>
              <a:buAutoNum type="arabicPeriod"/>
            </a:pPr>
            <a:r>
              <a:rPr lang="en-US" sz="1600" dirty="0">
                <a:latin typeface="Calibri" panose="020F0502020204030204" pitchFamily="34" charset="0"/>
                <a:ea typeface="Calibri" panose="020F0502020204030204" pitchFamily="34" charset="0"/>
                <a:cs typeface="Times New Roman" panose="02020603050405020304" pitchFamily="18" charset="0"/>
              </a:rPr>
              <a:t>Double biasing voltage watching peak height return to </a:t>
            </a:r>
            <a:r>
              <a:rPr lang="en-US" sz="1600" dirty="0" smtClean="0">
                <a:latin typeface="Calibri" panose="020F0502020204030204" pitchFamily="34" charset="0"/>
                <a:ea typeface="Calibri" panose="020F0502020204030204" pitchFamily="34" charset="0"/>
                <a:cs typeface="Times New Roman" panose="02020603050405020304" pitchFamily="18" charset="0"/>
              </a:rPr>
              <a:t>become </a:t>
            </a:r>
            <a:r>
              <a:rPr lang="en-US" sz="1600" dirty="0">
                <a:latin typeface="Calibri" panose="020F0502020204030204" pitchFamily="34" charset="0"/>
                <a:ea typeface="Calibri" panose="020F0502020204030204" pitchFamily="34" charset="0"/>
                <a:cs typeface="Times New Roman" panose="02020603050405020304" pitchFamily="18" charset="0"/>
              </a:rPr>
              <a:t>identical</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mj-lt"/>
              <a:buAutoNum type="arabicPeriod"/>
            </a:pPr>
            <a:r>
              <a:rPr lang="en-US" sz="1600" dirty="0">
                <a:latin typeface="Calibri" panose="020F0502020204030204" pitchFamily="34" charset="0"/>
                <a:ea typeface="Calibri" panose="020F0502020204030204" pitchFamily="34" charset="0"/>
                <a:cs typeface="Times New Roman" panose="02020603050405020304" pitchFamily="18" charset="0"/>
              </a:rPr>
              <a:t>Start phase control feedback loop then gradually increase the gain on 3GHz RF amplifier until lock is achieved.</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300"/>
              </a:spcAft>
              <a:buFont typeface="+mj-lt"/>
              <a:buAutoNum type="arabicPeriod"/>
            </a:pPr>
            <a:r>
              <a:rPr lang="en-US" sz="1600" dirty="0">
                <a:latin typeface="Calibri" panose="020F0502020204030204" pitchFamily="34" charset="0"/>
                <a:ea typeface="Calibri" panose="020F0502020204030204" pitchFamily="34" charset="0"/>
                <a:cs typeface="Times New Roman" panose="02020603050405020304" pitchFamily="18" charset="0"/>
              </a:rPr>
              <a:t>Increase RF gain until maximum power reached or lock is lost. If lock is lost run start again from zero gain and do not adjust quite so high.</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Freeform 213"/>
          <p:cNvSpPr>
            <a:spLocks/>
          </p:cNvSpPr>
          <p:nvPr/>
        </p:nvSpPr>
        <p:spPr bwMode="auto">
          <a:xfrm>
            <a:off x="2154363" y="1381480"/>
            <a:ext cx="522308" cy="0"/>
          </a:xfrm>
          <a:custGeom>
            <a:avLst/>
            <a:gdLst>
              <a:gd name="T0" fmla="*/ 0 w 974784"/>
              <a:gd name="T1" fmla="*/ 1 h 17253"/>
              <a:gd name="T2" fmla="*/ 396000 w 974784"/>
              <a:gd name="T3" fmla="*/ 0 h 17253"/>
              <a:gd name="T4" fmla="*/ 0 60000 65536"/>
              <a:gd name="T5" fmla="*/ 0 60000 65536"/>
            </a:gdLst>
            <a:ahLst/>
            <a:cxnLst>
              <a:cxn ang="T4">
                <a:pos x="T0" y="T1"/>
              </a:cxn>
              <a:cxn ang="T5">
                <a:pos x="T2" y="T3"/>
              </a:cxn>
            </a:cxnLst>
            <a:rect l="0" t="0" r="r" b="b"/>
            <a:pathLst>
              <a:path w="974784" h="17253">
                <a:moveTo>
                  <a:pt x="0" y="17253"/>
                </a:moveTo>
                <a:lnTo>
                  <a:pt x="974784" y="0"/>
                </a:lnTo>
              </a:path>
            </a:pathLst>
          </a:custGeom>
          <a:noFill/>
          <a:ln w="22225">
            <a:solidFill>
              <a:srgbClr val="FF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8" name="Freeform 150"/>
          <p:cNvSpPr>
            <a:spLocks/>
          </p:cNvSpPr>
          <p:nvPr/>
        </p:nvSpPr>
        <p:spPr bwMode="auto">
          <a:xfrm flipH="1">
            <a:off x="5664638" y="2196771"/>
            <a:ext cx="397881" cy="949440"/>
          </a:xfrm>
          <a:custGeom>
            <a:avLst/>
            <a:gdLst>
              <a:gd name="T0" fmla="*/ 351359 w 1854956"/>
              <a:gd name="T1" fmla="*/ 0 h 680950"/>
              <a:gd name="T2" fmla="*/ 351359 w 1854956"/>
              <a:gd name="T3" fmla="*/ 757654 h 680950"/>
              <a:gd name="T4" fmla="*/ 240333 w 1854956"/>
              <a:gd name="T5" fmla="*/ 757986 h 680950"/>
              <a:gd name="T6" fmla="*/ 0 w 1854956"/>
              <a:gd name="T7" fmla="*/ 633902 h 680950"/>
              <a:gd name="T8" fmla="*/ 0 60000 65536"/>
              <a:gd name="T9" fmla="*/ 0 60000 65536"/>
              <a:gd name="T10" fmla="*/ 0 60000 65536"/>
              <a:gd name="T11" fmla="*/ 0 60000 65536"/>
              <a:gd name="T12" fmla="*/ 0 w 1854956"/>
              <a:gd name="T13" fmla="*/ 0 h 680950"/>
              <a:gd name="T14" fmla="*/ 1854956 w 1854956"/>
              <a:gd name="T15" fmla="*/ 680950 h 680950"/>
              <a:gd name="connsiteX0" fmla="*/ 1854956 w 1854956"/>
              <a:gd name="connsiteY0" fmla="*/ 0 h 756915"/>
              <a:gd name="connsiteX1" fmla="*/ 1831042 w 1854956"/>
              <a:gd name="connsiteY1" fmla="*/ 756915 h 756915"/>
              <a:gd name="connsiteX2" fmla="*/ 1268808 w 1854956"/>
              <a:gd name="connsiteY2" fmla="*/ 680950 h 756915"/>
              <a:gd name="connsiteX3" fmla="*/ 0 w 1854956"/>
              <a:gd name="connsiteY3" fmla="*/ 569477 h 756915"/>
              <a:gd name="connsiteX0" fmla="*/ 1854956 w 1854956"/>
              <a:gd name="connsiteY0" fmla="*/ 0 h 756915"/>
              <a:gd name="connsiteX1" fmla="*/ 1831042 w 1854956"/>
              <a:gd name="connsiteY1" fmla="*/ 756915 h 756915"/>
              <a:gd name="connsiteX2" fmla="*/ 1220984 w 1854956"/>
              <a:gd name="connsiteY2" fmla="*/ 747681 h 756915"/>
              <a:gd name="connsiteX3" fmla="*/ 0 w 1854956"/>
              <a:gd name="connsiteY3" fmla="*/ 569477 h 756915"/>
              <a:gd name="connsiteX0" fmla="*/ 1591926 w 1591926"/>
              <a:gd name="connsiteY0" fmla="*/ 0 h 756915"/>
              <a:gd name="connsiteX1" fmla="*/ 1568012 w 1591926"/>
              <a:gd name="connsiteY1" fmla="*/ 756915 h 756915"/>
              <a:gd name="connsiteX2" fmla="*/ 957954 w 1591926"/>
              <a:gd name="connsiteY2" fmla="*/ 747681 h 756915"/>
              <a:gd name="connsiteX3" fmla="*/ 0 w 1591926"/>
              <a:gd name="connsiteY3" fmla="*/ 564710 h 756915"/>
              <a:gd name="connsiteX0" fmla="*/ 1591926 w 1591926"/>
              <a:gd name="connsiteY0" fmla="*/ 0 h 757214"/>
              <a:gd name="connsiteX1" fmla="*/ 1568012 w 1591926"/>
              <a:gd name="connsiteY1" fmla="*/ 756915 h 757214"/>
              <a:gd name="connsiteX2" fmla="*/ 910130 w 1591926"/>
              <a:gd name="connsiteY2" fmla="*/ 757214 h 757214"/>
              <a:gd name="connsiteX3" fmla="*/ 0 w 1591926"/>
              <a:gd name="connsiteY3" fmla="*/ 564710 h 757214"/>
            </a:gdLst>
            <a:ahLst/>
            <a:cxnLst>
              <a:cxn ang="0">
                <a:pos x="connsiteX0" y="connsiteY0"/>
              </a:cxn>
              <a:cxn ang="0">
                <a:pos x="connsiteX1" y="connsiteY1"/>
              </a:cxn>
              <a:cxn ang="0">
                <a:pos x="connsiteX2" y="connsiteY2"/>
              </a:cxn>
              <a:cxn ang="0">
                <a:pos x="connsiteX3" y="connsiteY3"/>
              </a:cxn>
            </a:cxnLst>
            <a:rect l="l" t="t" r="r" b="b"/>
            <a:pathLst>
              <a:path w="1591926" h="757214">
                <a:moveTo>
                  <a:pt x="1591926" y="0"/>
                </a:moveTo>
                <a:lnTo>
                  <a:pt x="1568012" y="756915"/>
                </a:lnTo>
                <a:lnTo>
                  <a:pt x="910130" y="757214"/>
                </a:lnTo>
                <a:lnTo>
                  <a:pt x="0" y="564710"/>
                </a:lnTo>
              </a:path>
            </a:pathLst>
          </a:custGeom>
          <a:noFill/>
          <a:ln w="38100">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endParaRPr>
          </a:p>
        </p:txBody>
      </p:sp>
      <p:sp>
        <p:nvSpPr>
          <p:cNvPr id="9" name="Freeform 144"/>
          <p:cNvSpPr>
            <a:spLocks/>
          </p:cNvSpPr>
          <p:nvPr/>
        </p:nvSpPr>
        <p:spPr bwMode="auto">
          <a:xfrm>
            <a:off x="4832971" y="2072448"/>
            <a:ext cx="855143" cy="0"/>
          </a:xfrm>
          <a:custGeom>
            <a:avLst/>
            <a:gdLst>
              <a:gd name="T0" fmla="*/ 0 w 974784"/>
              <a:gd name="T1" fmla="*/ 1 h 17253"/>
              <a:gd name="T2" fmla="*/ 648000 w 974784"/>
              <a:gd name="T3" fmla="*/ 0 h 17253"/>
              <a:gd name="T4" fmla="*/ 0 60000 65536"/>
              <a:gd name="T5" fmla="*/ 0 60000 65536"/>
            </a:gdLst>
            <a:ahLst/>
            <a:cxnLst>
              <a:cxn ang="T4">
                <a:pos x="T0" y="T1"/>
              </a:cxn>
              <a:cxn ang="T5">
                <a:pos x="T2" y="T3"/>
              </a:cxn>
            </a:cxnLst>
            <a:rect l="0" t="0" r="r" b="b"/>
            <a:pathLst>
              <a:path w="974784" h="17253">
                <a:moveTo>
                  <a:pt x="0" y="17253"/>
                </a:moveTo>
                <a:lnTo>
                  <a:pt x="974784" y="0"/>
                </a:lnTo>
              </a:path>
            </a:pathLst>
          </a:cu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0" name="Rectangle 124"/>
          <p:cNvSpPr>
            <a:spLocks noChangeArrowheads="1"/>
          </p:cNvSpPr>
          <p:nvPr/>
        </p:nvSpPr>
        <p:spPr bwMode="auto">
          <a:xfrm>
            <a:off x="3467258" y="2400943"/>
            <a:ext cx="325289" cy="108587"/>
          </a:xfrm>
          <a:prstGeom prst="rect">
            <a:avLst/>
          </a:prstGeom>
          <a:solidFill>
            <a:srgbClr val="CFCDCD"/>
          </a:solidFill>
          <a:ln w="12700">
            <a:solidFill>
              <a:srgbClr val="AEAAAA"/>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1" name="Rectangle 123"/>
          <p:cNvSpPr>
            <a:spLocks noChangeArrowheads="1"/>
          </p:cNvSpPr>
          <p:nvPr/>
        </p:nvSpPr>
        <p:spPr bwMode="auto">
          <a:xfrm>
            <a:off x="3473965" y="2019862"/>
            <a:ext cx="326128" cy="108587"/>
          </a:xfrm>
          <a:prstGeom prst="rect">
            <a:avLst/>
          </a:prstGeom>
          <a:solidFill>
            <a:srgbClr val="CFCDCD"/>
          </a:solidFill>
          <a:ln w="12700">
            <a:solidFill>
              <a:srgbClr val="AEAAAA"/>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2" name="Straight Connector 104"/>
          <p:cNvSpPr>
            <a:spLocks noChangeShapeType="1"/>
          </p:cNvSpPr>
          <p:nvPr/>
        </p:nvSpPr>
        <p:spPr bwMode="auto">
          <a:xfrm>
            <a:off x="955022" y="2136637"/>
            <a:ext cx="379784" cy="311421"/>
          </a:xfrm>
          <a:prstGeom prst="line">
            <a:avLst/>
          </a:prstGeom>
          <a:noFill/>
          <a:ln w="57150">
            <a:solidFill>
              <a:srgbClr val="44546A"/>
            </a:solidFill>
            <a:miter lim="800000"/>
            <a:headEnd/>
            <a:tailEnd/>
          </a:ln>
        </p:spPr>
        <p:txBody>
          <a:bodyPr vert="horz" wrap="square" lIns="91440" tIns="45720" rIns="91440" bIns="45720" numCol="1" anchor="t" anchorCtr="0" compatLnSpc="1">
            <a:prstTxWarp prst="textNoShape">
              <a:avLst/>
            </a:prstTxWarp>
          </a:bodyPr>
          <a:lstStyle/>
          <a:p>
            <a:endParaRPr lang="en-US" sz="1200" dirty="0"/>
          </a:p>
        </p:txBody>
      </p:sp>
      <p:sp>
        <p:nvSpPr>
          <p:cNvPr id="13" name="Text Box 103"/>
          <p:cNvSpPr txBox="1">
            <a:spLocks noChangeArrowheads="1"/>
          </p:cNvSpPr>
          <p:nvPr/>
        </p:nvSpPr>
        <p:spPr bwMode="auto">
          <a:xfrm>
            <a:off x="442400" y="1054350"/>
            <a:ext cx="1701063" cy="826579"/>
          </a:xfrm>
          <a:prstGeom prst="rect">
            <a:avLst/>
          </a:prstGeom>
          <a:solidFill>
            <a:srgbClr val="FFC000">
              <a:alpha val="50195"/>
            </a:srgbClr>
          </a:solidFill>
          <a:ln w="6350">
            <a:solidFill>
              <a:srgbClr val="000000"/>
            </a:solidFill>
            <a:miter lim="800000"/>
            <a:headEnd/>
            <a:tailEnd/>
          </a:ln>
        </p:spPr>
        <p:txBody>
          <a:bodyPr vert="horz" wrap="square" lIns="18000" tIns="10800" rIns="18000" bIns="1080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70C0"/>
                </a:solidFill>
                <a:effectLst/>
                <a:ea typeface="Times New Roman" pitchFamily="18" charset="0"/>
                <a:cs typeface="Times New Roman" pitchFamily="18" charset="0"/>
              </a:rPr>
              <a:t>Mode locked laser 800nm</a:t>
            </a:r>
            <a:endParaRPr kumimoji="0" lang="en-GB" sz="1600" b="0" i="0" u="none" strike="noStrike" cap="none" normalizeH="0" baseline="0" dirty="0" smtClean="0">
              <a:ln>
                <a:noFill/>
              </a:ln>
              <a:solidFill>
                <a:schemeClr val="tx1"/>
              </a:solidFill>
              <a:effectLst/>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70C0"/>
                </a:solidFill>
                <a:effectLst/>
                <a:ea typeface="Times New Roman" pitchFamily="18" charset="0"/>
                <a:cs typeface="Times New Roman" pitchFamily="18" charset="0"/>
              </a:rPr>
              <a:t>Rep 83.3 MHz </a:t>
            </a:r>
            <a:endParaRPr kumimoji="0" lang="en-GB" sz="1600" b="0" i="0" u="none" strike="noStrike" cap="none" normalizeH="0" baseline="0" dirty="0" smtClean="0">
              <a:ln>
                <a:noFill/>
              </a:ln>
              <a:solidFill>
                <a:schemeClr val="tx1"/>
              </a:solidFill>
              <a:effectLst/>
            </a:endParaRPr>
          </a:p>
        </p:txBody>
      </p:sp>
      <p:sp>
        <p:nvSpPr>
          <p:cNvPr id="14" name="Straight Connector 105"/>
          <p:cNvSpPr>
            <a:spLocks noChangeShapeType="1"/>
          </p:cNvSpPr>
          <p:nvPr/>
        </p:nvSpPr>
        <p:spPr bwMode="auto">
          <a:xfrm>
            <a:off x="989859" y="2114107"/>
            <a:ext cx="380623" cy="311421"/>
          </a:xfrm>
          <a:prstGeom prst="line">
            <a:avLst/>
          </a:prstGeom>
          <a:noFill/>
          <a:ln w="57150">
            <a:solidFill>
              <a:srgbClr val="00B0F0"/>
            </a:solidFill>
            <a:miter lim="800000"/>
            <a:headEnd/>
            <a:tailEnd/>
          </a:ln>
        </p:spPr>
        <p:txBody>
          <a:bodyPr vert="horz" wrap="square" lIns="91440" tIns="45720" rIns="91440" bIns="45720" numCol="1" anchor="t" anchorCtr="0" compatLnSpc="1">
            <a:prstTxWarp prst="textNoShape">
              <a:avLst/>
            </a:prstTxWarp>
          </a:bodyPr>
          <a:lstStyle/>
          <a:p>
            <a:endParaRPr lang="en-US" sz="1200" dirty="0"/>
          </a:p>
        </p:txBody>
      </p:sp>
      <p:sp>
        <p:nvSpPr>
          <p:cNvPr id="16" name="Freeform 116"/>
          <p:cNvSpPr>
            <a:spLocks/>
          </p:cNvSpPr>
          <p:nvPr/>
        </p:nvSpPr>
        <p:spPr bwMode="auto">
          <a:xfrm>
            <a:off x="1172625" y="2266404"/>
            <a:ext cx="1606376" cy="0"/>
          </a:xfrm>
          <a:custGeom>
            <a:avLst/>
            <a:gdLst>
              <a:gd name="T0" fmla="*/ 0 w 974784"/>
              <a:gd name="T1" fmla="*/ 1 h 17253"/>
              <a:gd name="T2" fmla="*/ 1296000 w 974784"/>
              <a:gd name="T3" fmla="*/ 0 h 17253"/>
              <a:gd name="T4" fmla="*/ 0 60000 65536"/>
              <a:gd name="T5" fmla="*/ 0 60000 65536"/>
            </a:gdLst>
            <a:ahLst/>
            <a:cxnLst>
              <a:cxn ang="T4">
                <a:pos x="T0" y="T1"/>
              </a:cxn>
              <a:cxn ang="T5">
                <a:pos x="T2" y="T3"/>
              </a:cxn>
            </a:cxnLst>
            <a:rect l="0" t="0" r="r" b="b"/>
            <a:pathLst>
              <a:path w="974784" h="17253">
                <a:moveTo>
                  <a:pt x="0" y="17253"/>
                </a:moveTo>
                <a:lnTo>
                  <a:pt x="974784" y="0"/>
                </a:lnTo>
              </a:path>
            </a:pathLst>
          </a:cu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7" name="Oval 117"/>
          <p:cNvSpPr>
            <a:spLocks noChangeArrowheads="1"/>
          </p:cNvSpPr>
          <p:nvPr/>
        </p:nvSpPr>
        <p:spPr bwMode="auto">
          <a:xfrm flipH="1">
            <a:off x="2771407" y="2158499"/>
            <a:ext cx="60363" cy="199419"/>
          </a:xfrm>
          <a:prstGeom prst="ellipse">
            <a:avLst/>
          </a:prstGeom>
          <a:solidFill>
            <a:srgbClr val="00B0F0"/>
          </a:solidFill>
          <a:ln w="3175">
            <a:solidFill>
              <a:srgbClr val="0000FF"/>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8" name="Rounded Rectangle 118"/>
          <p:cNvSpPr>
            <a:spLocks noChangeArrowheads="1"/>
          </p:cNvSpPr>
          <p:nvPr/>
        </p:nvSpPr>
        <p:spPr bwMode="auto">
          <a:xfrm>
            <a:off x="2985192" y="1917421"/>
            <a:ext cx="1614710" cy="700014"/>
          </a:xfrm>
          <a:prstGeom prst="roundRect">
            <a:avLst>
              <a:gd name="adj" fmla="val 16667"/>
            </a:avLst>
          </a:prstGeom>
          <a:noFill/>
          <a:ln w="22225">
            <a:solidFill>
              <a:srgbClr val="0070C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9" name="Oval 119"/>
          <p:cNvSpPr>
            <a:spLocks noChangeArrowheads="1"/>
          </p:cNvSpPr>
          <p:nvPr/>
        </p:nvSpPr>
        <p:spPr bwMode="auto">
          <a:xfrm flipH="1">
            <a:off x="4764225" y="1966593"/>
            <a:ext cx="59524" cy="198736"/>
          </a:xfrm>
          <a:prstGeom prst="ellipse">
            <a:avLst/>
          </a:prstGeom>
          <a:solidFill>
            <a:srgbClr val="00B0F0"/>
          </a:solidFill>
          <a:ln w="3175">
            <a:solidFill>
              <a:srgbClr val="0000FF"/>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20" name="Freeform 120"/>
          <p:cNvSpPr>
            <a:spLocks/>
          </p:cNvSpPr>
          <p:nvPr/>
        </p:nvSpPr>
        <p:spPr bwMode="auto">
          <a:xfrm>
            <a:off x="2829254" y="2068351"/>
            <a:ext cx="1933294" cy="193272"/>
          </a:xfrm>
          <a:custGeom>
            <a:avLst/>
            <a:gdLst>
              <a:gd name="T0" fmla="*/ 0 w 1464161"/>
              <a:gd name="T1" fmla="*/ 179514 h 179514"/>
              <a:gd name="T2" fmla="*/ 330981 w 1464161"/>
              <a:gd name="T3" fmla="*/ 179513 h 179514"/>
              <a:gd name="T4" fmla="*/ 437566 w 1464161"/>
              <a:gd name="T5" fmla="*/ 5610 h 179514"/>
              <a:gd name="T6" fmla="*/ 774155 w 1464161"/>
              <a:gd name="T7" fmla="*/ 5610 h 179514"/>
              <a:gd name="T8" fmla="*/ 875132 w 1464161"/>
              <a:gd name="T9" fmla="*/ 179514 h 179514"/>
              <a:gd name="T10" fmla="*/ 1049036 w 1464161"/>
              <a:gd name="T11" fmla="*/ 179514 h 179514"/>
              <a:gd name="T12" fmla="*/ 1144403 w 1464161"/>
              <a:gd name="T13" fmla="*/ 0 h 179514"/>
              <a:gd name="T14" fmla="*/ 1464161 w 1464161"/>
              <a:gd name="T15" fmla="*/ 0 h 17951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64161" h="179514">
                <a:moveTo>
                  <a:pt x="0" y="179514"/>
                </a:moveTo>
                <a:lnTo>
                  <a:pt x="330981" y="179513"/>
                </a:lnTo>
                <a:lnTo>
                  <a:pt x="437566" y="5610"/>
                </a:lnTo>
                <a:lnTo>
                  <a:pt x="774155" y="5610"/>
                </a:lnTo>
                <a:lnTo>
                  <a:pt x="875132" y="179514"/>
                </a:lnTo>
                <a:lnTo>
                  <a:pt x="1049036" y="179514"/>
                </a:lnTo>
                <a:lnTo>
                  <a:pt x="1144403" y="0"/>
                </a:lnTo>
                <a:lnTo>
                  <a:pt x="1464161" y="0"/>
                </a:lnTo>
              </a:path>
            </a:pathLst>
          </a:custGeom>
          <a:noFill/>
          <a:ln w="38100">
            <a:solidFill>
              <a:srgbClr val="00B0F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21" name="Freeform 121"/>
          <p:cNvSpPr>
            <a:spLocks/>
          </p:cNvSpPr>
          <p:nvPr/>
        </p:nvSpPr>
        <p:spPr bwMode="auto">
          <a:xfrm flipV="1">
            <a:off x="2830093" y="2267770"/>
            <a:ext cx="1621418" cy="192589"/>
          </a:xfrm>
          <a:custGeom>
            <a:avLst/>
            <a:gdLst>
              <a:gd name="T0" fmla="*/ 0 w 1228471"/>
              <a:gd name="T1" fmla="*/ 179070 h 179514"/>
              <a:gd name="T2" fmla="*/ 330897 w 1228471"/>
              <a:gd name="T3" fmla="*/ 179069 h 179514"/>
              <a:gd name="T4" fmla="*/ 437455 w 1228471"/>
              <a:gd name="T5" fmla="*/ 5596 h 179514"/>
              <a:gd name="T6" fmla="*/ 773959 w 1228471"/>
              <a:gd name="T7" fmla="*/ 5596 h 179514"/>
              <a:gd name="T8" fmla="*/ 874910 w 1228471"/>
              <a:gd name="T9" fmla="*/ 179070 h 179514"/>
              <a:gd name="T10" fmla="*/ 1048770 w 1228471"/>
              <a:gd name="T11" fmla="*/ 179070 h 179514"/>
              <a:gd name="T12" fmla="*/ 1144113 w 1228471"/>
              <a:gd name="T13" fmla="*/ 0 h 179514"/>
              <a:gd name="T14" fmla="*/ 1228160 w 1228471"/>
              <a:gd name="T15" fmla="*/ 0 h 17951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28471" h="179514">
                <a:moveTo>
                  <a:pt x="0" y="179514"/>
                </a:moveTo>
                <a:lnTo>
                  <a:pt x="330981" y="179513"/>
                </a:lnTo>
                <a:lnTo>
                  <a:pt x="437566" y="5610"/>
                </a:lnTo>
                <a:lnTo>
                  <a:pt x="774155" y="5610"/>
                </a:lnTo>
                <a:lnTo>
                  <a:pt x="875132" y="179514"/>
                </a:lnTo>
                <a:lnTo>
                  <a:pt x="1049036" y="179514"/>
                </a:lnTo>
                <a:lnTo>
                  <a:pt x="1144403" y="0"/>
                </a:lnTo>
                <a:lnTo>
                  <a:pt x="1228471" y="0"/>
                </a:lnTo>
              </a:path>
            </a:pathLst>
          </a:custGeom>
          <a:noFill/>
          <a:ln w="38100">
            <a:solidFill>
              <a:srgbClr val="00B0F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22" name="Freeform 122"/>
          <p:cNvSpPr>
            <a:spLocks/>
          </p:cNvSpPr>
          <p:nvPr/>
        </p:nvSpPr>
        <p:spPr bwMode="auto">
          <a:xfrm>
            <a:off x="4466602" y="2400260"/>
            <a:ext cx="0" cy="116100"/>
          </a:xfrm>
          <a:custGeom>
            <a:avLst/>
            <a:gdLst>
              <a:gd name="T0" fmla="*/ 0 h 140245"/>
              <a:gd name="T1" fmla="*/ 108000 h 140245"/>
              <a:gd name="T2" fmla="*/ 0 60000 65536"/>
              <a:gd name="T3" fmla="*/ 0 60000 65536"/>
            </a:gdLst>
            <a:ahLst/>
            <a:cxnLst>
              <a:cxn ang="T2">
                <a:pos x="0" y="T0"/>
              </a:cxn>
              <a:cxn ang="T3">
                <a:pos x="0" y="T1"/>
              </a:cxn>
            </a:cxnLst>
            <a:rect l="0" t="0" r="r" b="b"/>
            <a:pathLst>
              <a:path h="140245">
                <a:moveTo>
                  <a:pt x="0" y="0"/>
                </a:moveTo>
                <a:lnTo>
                  <a:pt x="0" y="140245"/>
                </a:lnTo>
              </a:path>
            </a:pathLst>
          </a:custGeom>
          <a:noFill/>
          <a:ln w="381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24" name="Text Box 103"/>
          <p:cNvSpPr txBox="1">
            <a:spLocks noChangeArrowheads="1"/>
          </p:cNvSpPr>
          <p:nvPr/>
        </p:nvSpPr>
        <p:spPr bwMode="auto">
          <a:xfrm>
            <a:off x="3955192" y="600196"/>
            <a:ext cx="1614710" cy="307323"/>
          </a:xfrm>
          <a:prstGeom prst="rect">
            <a:avLst/>
          </a:prstGeom>
          <a:solidFill>
            <a:srgbClr val="FFC000">
              <a:alpha val="50195"/>
            </a:srgbClr>
          </a:solidFill>
          <a:ln w="6350">
            <a:solidFill>
              <a:srgbClr val="000000"/>
            </a:solidFill>
            <a:miter lim="800000"/>
            <a:headEnd/>
            <a:tailEnd/>
          </a:ln>
        </p:spPr>
        <p:txBody>
          <a:bodyPr vert="horz" wrap="square" lIns="18000" tIns="10800" rIns="18000" bIns="1080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70C0"/>
                </a:solidFill>
                <a:effectLst/>
                <a:ea typeface="Calibri" pitchFamily="34" charset="0"/>
              </a:rPr>
              <a:t>3 GHz DRO </a:t>
            </a:r>
            <a:endParaRPr kumimoji="0" lang="en-GB" sz="1600" b="0" i="0" u="none" strike="noStrike" cap="none" normalizeH="0" baseline="0" dirty="0" smtClean="0">
              <a:ln>
                <a:noFill/>
              </a:ln>
              <a:solidFill>
                <a:schemeClr val="tx1"/>
              </a:solidFill>
              <a:effectLst/>
            </a:endParaRPr>
          </a:p>
        </p:txBody>
      </p:sp>
      <p:sp>
        <p:nvSpPr>
          <p:cNvPr id="25" name="Freeform 130"/>
          <p:cNvSpPr>
            <a:spLocks/>
          </p:cNvSpPr>
          <p:nvPr/>
        </p:nvSpPr>
        <p:spPr bwMode="auto">
          <a:xfrm>
            <a:off x="3625711" y="751126"/>
            <a:ext cx="328643" cy="1160149"/>
          </a:xfrm>
          <a:custGeom>
            <a:avLst/>
            <a:gdLst>
              <a:gd name="T0" fmla="*/ 249331 w 835863"/>
              <a:gd name="T1" fmla="*/ 0 h 841472"/>
              <a:gd name="T2" fmla="*/ 0 w 835863"/>
              <a:gd name="T3" fmla="*/ 0 h 841472"/>
              <a:gd name="T4" fmla="*/ 0 w 835863"/>
              <a:gd name="T5" fmla="*/ 1326621 h 841472"/>
              <a:gd name="T6" fmla="*/ 0 60000 65536"/>
              <a:gd name="T7" fmla="*/ 0 60000 65536"/>
              <a:gd name="T8" fmla="*/ 0 60000 65536"/>
            </a:gdLst>
            <a:ahLst/>
            <a:cxnLst>
              <a:cxn ang="T6">
                <a:pos x="T0" y="T1"/>
              </a:cxn>
              <a:cxn ang="T7">
                <a:pos x="T2" y="T3"/>
              </a:cxn>
              <a:cxn ang="T8">
                <a:pos x="T4" y="T5"/>
              </a:cxn>
            </a:cxnLst>
            <a:rect l="0" t="0" r="r" b="b"/>
            <a:pathLst>
              <a:path w="835863" h="841472">
                <a:moveTo>
                  <a:pt x="835863" y="0"/>
                </a:moveTo>
                <a:lnTo>
                  <a:pt x="0" y="0"/>
                </a:lnTo>
                <a:lnTo>
                  <a:pt x="0" y="841472"/>
                </a:lnTo>
              </a:path>
            </a:pathLst>
          </a:custGeom>
          <a:noFill/>
          <a:ln w="381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26" name="Isosceles Triangle 127"/>
          <p:cNvSpPr>
            <a:spLocks noChangeArrowheads="1"/>
          </p:cNvSpPr>
          <p:nvPr/>
        </p:nvSpPr>
        <p:spPr bwMode="auto">
          <a:xfrm flipV="1">
            <a:off x="3458874" y="1286967"/>
            <a:ext cx="332835" cy="193272"/>
          </a:xfrm>
          <a:prstGeom prst="triangle">
            <a:avLst>
              <a:gd name="adj" fmla="val 50000"/>
            </a:avLst>
          </a:prstGeom>
          <a:solidFill>
            <a:srgbClr val="FFFFFF"/>
          </a:solidFill>
          <a:ln w="12700">
            <a:solidFill>
              <a:srgbClr val="40404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27" name="Freeform 131"/>
          <p:cNvSpPr>
            <a:spLocks/>
          </p:cNvSpPr>
          <p:nvPr/>
        </p:nvSpPr>
        <p:spPr bwMode="auto">
          <a:xfrm flipV="1">
            <a:off x="1570853" y="3878994"/>
            <a:ext cx="1536742" cy="413179"/>
          </a:xfrm>
          <a:custGeom>
            <a:avLst/>
            <a:gdLst>
              <a:gd name="T0" fmla="*/ 1164473 w 835863"/>
              <a:gd name="T1" fmla="*/ 0 h 841472"/>
              <a:gd name="T2" fmla="*/ 0 w 835863"/>
              <a:gd name="T3" fmla="*/ 0 h 841472"/>
              <a:gd name="T4" fmla="*/ 0 w 835863"/>
              <a:gd name="T5" fmla="*/ 384021 h 841472"/>
              <a:gd name="T6" fmla="*/ 0 60000 65536"/>
              <a:gd name="T7" fmla="*/ 0 60000 65536"/>
              <a:gd name="T8" fmla="*/ 0 60000 65536"/>
            </a:gdLst>
            <a:ahLst/>
            <a:cxnLst>
              <a:cxn ang="T6">
                <a:pos x="T0" y="T1"/>
              </a:cxn>
              <a:cxn ang="T7">
                <a:pos x="T2" y="T3"/>
              </a:cxn>
              <a:cxn ang="T8">
                <a:pos x="T4" y="T5"/>
              </a:cxn>
            </a:cxnLst>
            <a:rect l="0" t="0" r="r" b="b"/>
            <a:pathLst>
              <a:path w="835863" h="841472">
                <a:moveTo>
                  <a:pt x="835863" y="0"/>
                </a:moveTo>
                <a:lnTo>
                  <a:pt x="0" y="0"/>
                </a:lnTo>
                <a:lnTo>
                  <a:pt x="0" y="841472"/>
                </a:lnTo>
              </a:path>
            </a:pathLst>
          </a:custGeom>
          <a:noFill/>
          <a:ln w="381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28" name="Rectangle 132"/>
          <p:cNvSpPr>
            <a:spLocks noChangeArrowheads="1"/>
          </p:cNvSpPr>
          <p:nvPr/>
        </p:nvSpPr>
        <p:spPr bwMode="auto">
          <a:xfrm>
            <a:off x="3104242" y="3809892"/>
            <a:ext cx="1170372" cy="654446"/>
          </a:xfrm>
          <a:prstGeom prst="rect">
            <a:avLst/>
          </a:prstGeom>
          <a:noFill/>
          <a:ln w="12700">
            <a:solidFill>
              <a:srgbClr val="1F4D78"/>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29" name="Text Box 111"/>
          <p:cNvSpPr txBox="1">
            <a:spLocks noChangeArrowheads="1"/>
          </p:cNvSpPr>
          <p:nvPr/>
        </p:nvSpPr>
        <p:spPr bwMode="auto">
          <a:xfrm>
            <a:off x="2964233" y="4198556"/>
            <a:ext cx="632134" cy="258152"/>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CLK</a:t>
            </a:r>
            <a:endParaRPr kumimoji="0" lang="en-GB" sz="1400" b="0" i="0" u="none" strike="noStrike" cap="none" normalizeH="0" baseline="0" dirty="0" smtClean="0">
              <a:ln>
                <a:noFill/>
              </a:ln>
              <a:solidFill>
                <a:schemeClr val="tx1"/>
              </a:solidFill>
              <a:effectLst/>
            </a:endParaRPr>
          </a:p>
        </p:txBody>
      </p:sp>
      <p:sp>
        <p:nvSpPr>
          <p:cNvPr id="30" name="Text Box 111"/>
          <p:cNvSpPr txBox="1">
            <a:spLocks noChangeArrowheads="1"/>
          </p:cNvSpPr>
          <p:nvPr/>
        </p:nvSpPr>
        <p:spPr bwMode="auto">
          <a:xfrm>
            <a:off x="3074060" y="3883092"/>
            <a:ext cx="385652" cy="257469"/>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D</a:t>
            </a:r>
            <a:endParaRPr kumimoji="0" lang="en-GB" sz="1400" b="0" i="0" u="none" strike="noStrike" cap="none" normalizeH="0" baseline="0" dirty="0" smtClean="0">
              <a:ln>
                <a:noFill/>
              </a:ln>
              <a:solidFill>
                <a:schemeClr val="tx1"/>
              </a:solidFill>
              <a:effectLst/>
            </a:endParaRPr>
          </a:p>
        </p:txBody>
      </p:sp>
      <p:sp>
        <p:nvSpPr>
          <p:cNvPr id="31" name="Text Box 111"/>
          <p:cNvSpPr txBox="1">
            <a:spLocks noChangeArrowheads="1"/>
          </p:cNvSpPr>
          <p:nvPr/>
        </p:nvSpPr>
        <p:spPr bwMode="auto">
          <a:xfrm>
            <a:off x="3874708" y="3871481"/>
            <a:ext cx="384814" cy="256786"/>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Q</a:t>
            </a:r>
            <a:endParaRPr kumimoji="0" lang="en-GB" sz="1400" b="0" i="0" u="none" strike="noStrike" cap="none" normalizeH="0" baseline="0" dirty="0" smtClean="0">
              <a:ln>
                <a:noFill/>
              </a:ln>
              <a:solidFill>
                <a:schemeClr val="tx1"/>
              </a:solidFill>
              <a:effectLst/>
            </a:endParaRPr>
          </a:p>
        </p:txBody>
      </p:sp>
      <p:sp>
        <p:nvSpPr>
          <p:cNvPr id="32" name="Freeform 137"/>
          <p:cNvSpPr>
            <a:spLocks/>
          </p:cNvSpPr>
          <p:nvPr/>
        </p:nvSpPr>
        <p:spPr bwMode="auto">
          <a:xfrm>
            <a:off x="2700143" y="3568939"/>
            <a:ext cx="1812947" cy="441180"/>
          </a:xfrm>
          <a:custGeom>
            <a:avLst/>
            <a:gdLst>
              <a:gd name="T0" fmla="*/ 1210055 w 1251530"/>
              <a:gd name="T1" fmla="*/ 409134 h 326389"/>
              <a:gd name="T2" fmla="*/ 1390942 w 1251530"/>
              <a:gd name="T3" fmla="*/ 409133 h 326389"/>
              <a:gd name="T4" fmla="*/ 1390939 w 1251530"/>
              <a:gd name="T5" fmla="*/ 1 h 326389"/>
              <a:gd name="T6" fmla="*/ 0 w 1251530"/>
              <a:gd name="T7" fmla="*/ 0 h 326389"/>
              <a:gd name="T8" fmla="*/ 1 w 1251530"/>
              <a:gd name="T9" fmla="*/ 410418 h 326389"/>
              <a:gd name="T10" fmla="*/ 315387 w 1251530"/>
              <a:gd name="T11" fmla="*/ 410415 h 3263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51530" h="326389">
                <a:moveTo>
                  <a:pt x="1088304" y="325368"/>
                </a:moveTo>
                <a:lnTo>
                  <a:pt x="1250991" y="325367"/>
                </a:lnTo>
                <a:cubicBezTo>
                  <a:pt x="1252861" y="215041"/>
                  <a:pt x="1249119" y="110327"/>
                  <a:pt x="1250989" y="1"/>
                </a:cubicBezTo>
                <a:lnTo>
                  <a:pt x="0" y="0"/>
                </a:lnTo>
                <a:cubicBezTo>
                  <a:pt x="0" y="100977"/>
                  <a:pt x="1" y="225412"/>
                  <a:pt x="1" y="326389"/>
                </a:cubicBezTo>
                <a:lnTo>
                  <a:pt x="283654" y="326387"/>
                </a:lnTo>
              </a:path>
            </a:pathLst>
          </a:custGeom>
          <a:noFill/>
          <a:ln w="38100">
            <a:solidFill>
              <a:srgbClr val="000000"/>
            </a:solidFill>
            <a:miter lim="800000"/>
            <a:headEnd/>
            <a:tailEnd type="arrow" w="sm" len="sm"/>
          </a:ln>
        </p:spPr>
        <p:txBody>
          <a:bodyPr vert="horz" wrap="square" lIns="91440" tIns="45720" rIns="91440" bIns="45720" numCol="1" anchor="ctr" anchorCtr="0" compatLnSpc="1">
            <a:prstTxWarp prst="textNoShape">
              <a:avLst/>
            </a:prstTxWarp>
          </a:bodyPr>
          <a:lstStyle/>
          <a:p>
            <a:endParaRPr lang="en-US" sz="1200" dirty="0"/>
          </a:p>
        </p:txBody>
      </p:sp>
      <p:grpSp>
        <p:nvGrpSpPr>
          <p:cNvPr id="133" name="Group 132"/>
          <p:cNvGrpSpPr/>
          <p:nvPr/>
        </p:nvGrpSpPr>
        <p:grpSpPr>
          <a:xfrm>
            <a:off x="2778829" y="3435989"/>
            <a:ext cx="277503" cy="252266"/>
            <a:chOff x="2874526" y="3480840"/>
            <a:chExt cx="277503" cy="175516"/>
          </a:xfrm>
        </p:grpSpPr>
        <p:sp>
          <p:nvSpPr>
            <p:cNvPr id="33" name="Isosceles Triangle 136"/>
            <p:cNvSpPr>
              <a:spLocks noChangeArrowheads="1"/>
            </p:cNvSpPr>
            <p:nvPr/>
          </p:nvSpPr>
          <p:spPr bwMode="auto">
            <a:xfrm rot="16200000">
              <a:off x="2968277" y="3472604"/>
              <a:ext cx="175516" cy="191988"/>
            </a:xfrm>
            <a:prstGeom prst="triangle">
              <a:avLst>
                <a:gd name="adj" fmla="val 50000"/>
              </a:avLst>
            </a:prstGeom>
            <a:solidFill>
              <a:srgbClr val="FFFFFF"/>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34" name="Oval 138"/>
            <p:cNvSpPr>
              <a:spLocks noChangeArrowheads="1"/>
            </p:cNvSpPr>
            <p:nvPr/>
          </p:nvSpPr>
          <p:spPr bwMode="auto">
            <a:xfrm>
              <a:off x="2874526" y="3532743"/>
              <a:ext cx="85514" cy="69660"/>
            </a:xfrm>
            <a:prstGeom prst="ellipse">
              <a:avLst/>
            </a:prstGeom>
            <a:solidFill>
              <a:srgbClr val="FFFFFF"/>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grpSp>
      <p:sp>
        <p:nvSpPr>
          <p:cNvPr id="35" name="Text Box 111"/>
          <p:cNvSpPr txBox="1">
            <a:spLocks noChangeArrowheads="1"/>
          </p:cNvSpPr>
          <p:nvPr/>
        </p:nvSpPr>
        <p:spPr bwMode="auto">
          <a:xfrm>
            <a:off x="3527201" y="4184155"/>
            <a:ext cx="695013" cy="223321"/>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Flip flop</a:t>
            </a:r>
            <a:endParaRPr kumimoji="0" lang="en-GB" sz="1400" b="0" i="0" u="none" strike="noStrike" cap="none" normalizeH="0" baseline="0" dirty="0" smtClean="0">
              <a:ln>
                <a:noFill/>
              </a:ln>
              <a:solidFill>
                <a:schemeClr val="tx1"/>
              </a:solidFill>
              <a:effectLst/>
            </a:endParaRPr>
          </a:p>
        </p:txBody>
      </p:sp>
      <p:sp>
        <p:nvSpPr>
          <p:cNvPr id="37" name="Freeform 142"/>
          <p:cNvSpPr>
            <a:spLocks/>
          </p:cNvSpPr>
          <p:nvPr/>
        </p:nvSpPr>
        <p:spPr bwMode="auto">
          <a:xfrm flipH="1">
            <a:off x="3634655" y="2619901"/>
            <a:ext cx="0" cy="776780"/>
          </a:xfrm>
          <a:custGeom>
            <a:avLst/>
            <a:gdLst>
              <a:gd name="T0" fmla="*/ 0 w 5610"/>
              <a:gd name="T1" fmla="*/ 0 h 555372"/>
              <a:gd name="T2" fmla="*/ 1 w 5610"/>
              <a:gd name="T3" fmla="*/ 823470 h 555372"/>
              <a:gd name="T4" fmla="*/ 0 60000 65536"/>
              <a:gd name="T5" fmla="*/ 0 60000 65536"/>
            </a:gdLst>
            <a:ahLst/>
            <a:cxnLst>
              <a:cxn ang="T4">
                <a:pos x="T0" y="T1"/>
              </a:cxn>
              <a:cxn ang="T5">
                <a:pos x="T2" y="T3"/>
              </a:cxn>
            </a:cxnLst>
            <a:rect l="0" t="0" r="r" b="b"/>
            <a:pathLst>
              <a:path w="5610" h="555372">
                <a:moveTo>
                  <a:pt x="0" y="0"/>
                </a:moveTo>
                <a:lnTo>
                  <a:pt x="5610" y="555372"/>
                </a:lnTo>
              </a:path>
            </a:pathLst>
          </a:custGeom>
          <a:noFill/>
          <a:ln w="381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38" name="Isosceles Triangle 146"/>
          <p:cNvSpPr>
            <a:spLocks noChangeArrowheads="1"/>
          </p:cNvSpPr>
          <p:nvPr/>
        </p:nvSpPr>
        <p:spPr bwMode="auto">
          <a:xfrm flipH="1" flipV="1">
            <a:off x="5540560" y="2007569"/>
            <a:ext cx="252351" cy="165954"/>
          </a:xfrm>
          <a:prstGeom prst="triangle">
            <a:avLst>
              <a:gd name="adj" fmla="val 50000"/>
            </a:avLst>
          </a:prstGeom>
          <a:solidFill>
            <a:srgbClr val="000000"/>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39" name="Straight Connector 147"/>
          <p:cNvSpPr>
            <a:spLocks noChangeShapeType="1"/>
          </p:cNvSpPr>
          <p:nvPr/>
        </p:nvSpPr>
        <p:spPr bwMode="auto">
          <a:xfrm rot="5400000" flipH="1" flipV="1">
            <a:off x="5661285" y="2042393"/>
            <a:ext cx="0" cy="280018"/>
          </a:xfrm>
          <a:prstGeom prst="line">
            <a:avLst/>
          </a:prstGeom>
          <a:no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200" dirty="0"/>
          </a:p>
        </p:txBody>
      </p:sp>
      <p:sp>
        <p:nvSpPr>
          <p:cNvPr id="40" name="Straight Arrow Connector 148"/>
          <p:cNvSpPr>
            <a:spLocks noChangeShapeType="1"/>
          </p:cNvSpPr>
          <p:nvPr/>
        </p:nvSpPr>
        <p:spPr bwMode="auto">
          <a:xfrm rot="16200000">
            <a:off x="5370245" y="2031314"/>
            <a:ext cx="116783" cy="141685"/>
          </a:xfrm>
          <a:prstGeom prst="straightConnector1">
            <a:avLst/>
          </a:prstGeom>
          <a:noFill/>
          <a:ln w="12700" cap="sq">
            <a:solidFill>
              <a:srgbClr val="000000"/>
            </a:solidFill>
            <a:miter lim="800000"/>
            <a:headEnd/>
            <a:tailEnd type="triangle" w="sm" len="med"/>
          </a:ln>
        </p:spPr>
        <p:txBody>
          <a:bodyPr vert="horz" wrap="square" lIns="91440" tIns="45720" rIns="91440" bIns="45720" numCol="1" anchor="t" anchorCtr="0" compatLnSpc="1">
            <a:prstTxWarp prst="textNoShape">
              <a:avLst/>
            </a:prstTxWarp>
          </a:bodyPr>
          <a:lstStyle/>
          <a:p>
            <a:endParaRPr lang="en-US" sz="1200" dirty="0"/>
          </a:p>
        </p:txBody>
      </p:sp>
      <p:sp>
        <p:nvSpPr>
          <p:cNvPr id="41" name="Straight Arrow Connector 149"/>
          <p:cNvSpPr>
            <a:spLocks noChangeShapeType="1"/>
          </p:cNvSpPr>
          <p:nvPr/>
        </p:nvSpPr>
        <p:spPr bwMode="auto">
          <a:xfrm rot="16200000">
            <a:off x="5419710" y="2070924"/>
            <a:ext cx="116783" cy="141685"/>
          </a:xfrm>
          <a:prstGeom prst="straightConnector1">
            <a:avLst/>
          </a:prstGeom>
          <a:noFill/>
          <a:ln w="12700" cap="sq">
            <a:solidFill>
              <a:srgbClr val="000000"/>
            </a:solidFill>
            <a:miter lim="800000"/>
            <a:headEnd/>
            <a:tailEnd type="triangle" w="sm" len="med"/>
          </a:ln>
        </p:spPr>
        <p:txBody>
          <a:bodyPr vert="horz" wrap="square" lIns="91440" tIns="45720" rIns="91440" bIns="45720" numCol="1" anchor="t" anchorCtr="0" compatLnSpc="1">
            <a:prstTxWarp prst="textNoShape">
              <a:avLst/>
            </a:prstTxWarp>
          </a:bodyPr>
          <a:lstStyle/>
          <a:p>
            <a:endParaRPr lang="en-US" sz="1200" dirty="0"/>
          </a:p>
        </p:txBody>
      </p:sp>
      <p:sp>
        <p:nvSpPr>
          <p:cNvPr id="44" name="Freeform 153"/>
          <p:cNvSpPr>
            <a:spLocks/>
          </p:cNvSpPr>
          <p:nvPr/>
        </p:nvSpPr>
        <p:spPr bwMode="auto">
          <a:xfrm>
            <a:off x="4513090" y="3146211"/>
            <a:ext cx="1125837" cy="672002"/>
          </a:xfrm>
          <a:custGeom>
            <a:avLst/>
            <a:gdLst>
              <a:gd name="T0" fmla="*/ 0 w 1573382"/>
              <a:gd name="T1" fmla="*/ 703471 h 330883"/>
              <a:gd name="T2" fmla="*/ 574361 w 1573382"/>
              <a:gd name="T3" fmla="*/ 697537 h 330883"/>
              <a:gd name="T4" fmla="*/ 574360 w 1573382"/>
              <a:gd name="T5" fmla="*/ 2 h 330883"/>
              <a:gd name="T6" fmla="*/ 782661 w 1573382"/>
              <a:gd name="T7" fmla="*/ 0 h 33088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73382" h="330883">
                <a:moveTo>
                  <a:pt x="0" y="330883"/>
                </a:moveTo>
                <a:lnTo>
                  <a:pt x="1154637" y="328092"/>
                </a:lnTo>
                <a:cubicBezTo>
                  <a:pt x="1154636" y="222452"/>
                  <a:pt x="1154635" y="105641"/>
                  <a:pt x="1154634" y="1"/>
                </a:cubicBezTo>
                <a:lnTo>
                  <a:pt x="1573382" y="0"/>
                </a:lnTo>
              </a:path>
            </a:pathLst>
          </a:custGeom>
          <a:noFill/>
          <a:ln w="38100">
            <a:solidFill>
              <a:srgbClr val="000000"/>
            </a:solidFill>
            <a:miter lim="800000"/>
            <a:headEnd/>
            <a:tailEnd type="arrow" w="sm" len="sm"/>
          </a:ln>
        </p:spPr>
        <p:txBody>
          <a:bodyPr vert="horz" wrap="square" lIns="91440" tIns="45720" rIns="91440" bIns="45720" numCol="1" anchor="ctr" anchorCtr="0" compatLnSpc="1">
            <a:prstTxWarp prst="textNoShape">
              <a:avLst/>
            </a:prstTxWarp>
          </a:bodyPr>
          <a:lstStyle/>
          <a:p>
            <a:endParaRPr lang="en-US" sz="1200" dirty="0"/>
          </a:p>
        </p:txBody>
      </p:sp>
      <p:sp>
        <p:nvSpPr>
          <p:cNvPr id="67" name="Text Box 179"/>
          <p:cNvSpPr txBox="1">
            <a:spLocks noChangeArrowheads="1"/>
          </p:cNvSpPr>
          <p:nvPr/>
        </p:nvSpPr>
        <p:spPr bwMode="auto">
          <a:xfrm>
            <a:off x="5899425" y="399915"/>
            <a:ext cx="1675912" cy="564970"/>
          </a:xfrm>
          <a:prstGeom prst="rect">
            <a:avLst/>
          </a:prstGeom>
          <a:solidFill>
            <a:srgbClr val="FFFFFF"/>
          </a:solidFill>
          <a:ln w="12700">
            <a:solidFill>
              <a:srgbClr val="538135"/>
            </a:solidFill>
            <a:miter lim="800000"/>
            <a:headEnd/>
            <a:tailEnd/>
          </a:ln>
        </p:spPr>
        <p:txBody>
          <a:bodyPr vert="horz" wrap="square" lIns="54000" tIns="45720" rIns="1800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Times New Roman" pitchFamily="18" charset="0"/>
                <a:cs typeface="Times New Roman" pitchFamily="18" charset="0"/>
              </a:rPr>
              <a:t>Controller</a:t>
            </a:r>
            <a:endParaRPr kumimoji="0" lang="en-GB" sz="1400" b="0" i="0" u="none" strike="noStrike" cap="none" normalizeH="0" baseline="0" dirty="0" smtClean="0">
              <a:ln>
                <a:noFill/>
              </a:ln>
              <a:solidFill>
                <a:schemeClr val="tx1"/>
              </a:solidFill>
              <a:effectLst/>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Times New Roman" pitchFamily="18" charset="0"/>
                <a:cs typeface="Times New Roman" pitchFamily="18" charset="0"/>
              </a:rPr>
              <a:t>(Bandwidth ~ 5 MHz</a:t>
            </a:r>
            <a:r>
              <a:rPr kumimoji="0" lang="en-GB" sz="1200" b="0" i="0" u="none" strike="noStrike" cap="none" normalizeH="0" baseline="0" dirty="0" smtClean="0">
                <a:ln>
                  <a:noFill/>
                </a:ln>
                <a:solidFill>
                  <a:schemeClr val="tx1"/>
                </a:solidFill>
                <a:effectLst/>
                <a:ea typeface="Times New Roman" pitchFamily="18" charset="0"/>
                <a:cs typeface="Times New Roman" pitchFamily="18" charset="0"/>
              </a:rPr>
              <a:t>)</a:t>
            </a:r>
            <a:endParaRPr kumimoji="0" lang="en-GB" sz="1200" b="0" i="0" u="none" strike="noStrike" cap="none" normalizeH="0" baseline="0" dirty="0" smtClean="0">
              <a:ln>
                <a:noFill/>
              </a:ln>
              <a:solidFill>
                <a:schemeClr val="tx1"/>
              </a:solidFill>
              <a:effectLst/>
            </a:endParaRPr>
          </a:p>
        </p:txBody>
      </p:sp>
      <p:sp>
        <p:nvSpPr>
          <p:cNvPr id="72" name="Freeform 189"/>
          <p:cNvSpPr>
            <a:spLocks/>
          </p:cNvSpPr>
          <p:nvPr/>
        </p:nvSpPr>
        <p:spPr bwMode="auto">
          <a:xfrm>
            <a:off x="5559842" y="739516"/>
            <a:ext cx="332835" cy="0"/>
          </a:xfrm>
          <a:custGeom>
            <a:avLst/>
            <a:gdLst>
              <a:gd name="T0" fmla="*/ 252000 w 656376"/>
              <a:gd name="T1" fmla="*/ 1 h 4527"/>
              <a:gd name="T2" fmla="*/ 0 w 656376"/>
              <a:gd name="T3" fmla="*/ 0 h 4527"/>
              <a:gd name="T4" fmla="*/ 0 60000 65536"/>
              <a:gd name="T5" fmla="*/ 0 60000 65536"/>
            </a:gdLst>
            <a:ahLst/>
            <a:cxnLst>
              <a:cxn ang="T4">
                <a:pos x="T0" y="T1"/>
              </a:cxn>
              <a:cxn ang="T5">
                <a:pos x="T2" y="T3"/>
              </a:cxn>
            </a:cxnLst>
            <a:rect l="0" t="0" r="r" b="b"/>
            <a:pathLst>
              <a:path w="656376" h="4527">
                <a:moveTo>
                  <a:pt x="656376" y="4527"/>
                </a:moveTo>
                <a:lnTo>
                  <a:pt x="0" y="0"/>
                </a:lnTo>
              </a:path>
            </a:pathLst>
          </a:custGeom>
          <a:noFill/>
          <a:ln w="38100">
            <a:solidFill>
              <a:srgbClr val="538135"/>
            </a:solidFill>
            <a:miter lim="800000"/>
            <a:headEnd type="none" w="sm" len="sm"/>
            <a:tailEnd type="arrow" w="sm" len="sm"/>
          </a:ln>
        </p:spPr>
        <p:txBody>
          <a:bodyPr vert="horz" wrap="square" lIns="91440" tIns="45720" rIns="91440" bIns="45720" numCol="1" anchor="ctr" anchorCtr="0" compatLnSpc="1">
            <a:prstTxWarp prst="textNoShape">
              <a:avLst/>
            </a:prstTxWarp>
          </a:bodyPr>
          <a:lstStyle/>
          <a:p>
            <a:endParaRPr lang="en-US" sz="1200" dirty="0"/>
          </a:p>
        </p:txBody>
      </p:sp>
      <p:sp>
        <p:nvSpPr>
          <p:cNvPr id="73" name="Freeform 190"/>
          <p:cNvSpPr>
            <a:spLocks/>
          </p:cNvSpPr>
          <p:nvPr/>
        </p:nvSpPr>
        <p:spPr bwMode="auto">
          <a:xfrm flipH="1">
            <a:off x="5381269" y="1742588"/>
            <a:ext cx="285048" cy="272493"/>
          </a:xfrm>
          <a:custGeom>
            <a:avLst/>
            <a:gdLst>
              <a:gd name="T0" fmla="*/ 215719 w 835863"/>
              <a:gd name="T1" fmla="*/ 0 h 841472"/>
              <a:gd name="T2" fmla="*/ 0 w 835863"/>
              <a:gd name="T3" fmla="*/ 0 h 841472"/>
              <a:gd name="T4" fmla="*/ 0 w 835863"/>
              <a:gd name="T5" fmla="*/ 253165 h 841472"/>
              <a:gd name="T6" fmla="*/ 0 60000 65536"/>
              <a:gd name="T7" fmla="*/ 0 60000 65536"/>
              <a:gd name="T8" fmla="*/ 0 60000 65536"/>
            </a:gdLst>
            <a:ahLst/>
            <a:cxnLst>
              <a:cxn ang="T6">
                <a:pos x="T0" y="T1"/>
              </a:cxn>
              <a:cxn ang="T7">
                <a:pos x="T2" y="T3"/>
              </a:cxn>
              <a:cxn ang="T8">
                <a:pos x="T4" y="T5"/>
              </a:cxn>
            </a:cxnLst>
            <a:rect l="0" t="0" r="r" b="b"/>
            <a:pathLst>
              <a:path w="835863" h="841472">
                <a:moveTo>
                  <a:pt x="835863" y="0"/>
                </a:moveTo>
                <a:lnTo>
                  <a:pt x="0" y="0"/>
                </a:lnTo>
                <a:lnTo>
                  <a:pt x="0" y="841472"/>
                </a:lnTo>
              </a:path>
            </a:pathLst>
          </a:custGeom>
          <a:noFill/>
          <a:ln w="381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74" name="Oval 191"/>
          <p:cNvSpPr>
            <a:spLocks noChangeArrowheads="1"/>
          </p:cNvSpPr>
          <p:nvPr/>
        </p:nvSpPr>
        <p:spPr bwMode="auto">
          <a:xfrm>
            <a:off x="5289047" y="1705709"/>
            <a:ext cx="94736" cy="77173"/>
          </a:xfrm>
          <a:prstGeom prst="ellipse">
            <a:avLst/>
          </a:prstGeom>
          <a:solidFill>
            <a:srgbClr val="000000"/>
          </a:solidFill>
          <a:ln w="12700">
            <a:no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75" name="Freeform 193"/>
          <p:cNvSpPr>
            <a:spLocks/>
          </p:cNvSpPr>
          <p:nvPr/>
        </p:nvSpPr>
        <p:spPr bwMode="auto">
          <a:xfrm>
            <a:off x="1163402" y="1880929"/>
            <a:ext cx="383137" cy="1939332"/>
          </a:xfrm>
          <a:custGeom>
            <a:avLst/>
            <a:gdLst>
              <a:gd name="T0" fmla="*/ 0 w 199955"/>
              <a:gd name="T1" fmla="*/ 0 h 1677736"/>
              <a:gd name="T2" fmla="*/ 851 w 199955"/>
              <a:gd name="T3" fmla="*/ 1936242 h 1677736"/>
              <a:gd name="T4" fmla="*/ 290223 w 199955"/>
              <a:gd name="T5" fmla="*/ 1936240 h 1677736"/>
              <a:gd name="T6" fmla="*/ 0 60000 65536"/>
              <a:gd name="T7" fmla="*/ 0 60000 65536"/>
              <a:gd name="T8" fmla="*/ 0 60000 65536"/>
            </a:gdLst>
            <a:ahLst/>
            <a:cxnLst>
              <a:cxn ang="T6">
                <a:pos x="T0" y="T1"/>
              </a:cxn>
              <a:cxn ang="T7">
                <a:pos x="T2" y="T3"/>
              </a:cxn>
              <a:cxn ang="T8">
                <a:pos x="T4" y="T5"/>
              </a:cxn>
            </a:cxnLst>
            <a:rect l="0" t="0" r="r" b="b"/>
            <a:pathLst>
              <a:path w="199955" h="1677736">
                <a:moveTo>
                  <a:pt x="0" y="0"/>
                </a:moveTo>
                <a:cubicBezTo>
                  <a:pt x="1325" y="536713"/>
                  <a:pt x="-739" y="1141023"/>
                  <a:pt x="586" y="1677736"/>
                </a:cubicBezTo>
                <a:lnTo>
                  <a:pt x="199955" y="1677734"/>
                </a:lnTo>
              </a:path>
            </a:pathLst>
          </a:cu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grpSp>
        <p:nvGrpSpPr>
          <p:cNvPr id="76" name="Group 206"/>
          <p:cNvGrpSpPr>
            <a:grpSpLocks/>
          </p:cNvGrpSpPr>
          <p:nvPr/>
        </p:nvGrpSpPr>
        <p:grpSpPr bwMode="auto">
          <a:xfrm>
            <a:off x="1286644" y="3709625"/>
            <a:ext cx="420864" cy="185760"/>
            <a:chOff x="5261" y="27357"/>
            <a:chExt cx="3192" cy="1728"/>
          </a:xfrm>
        </p:grpSpPr>
        <p:sp>
          <p:nvSpPr>
            <p:cNvPr id="77" name="Straight Connector 107"/>
            <p:cNvSpPr>
              <a:spLocks noChangeShapeType="1"/>
            </p:cNvSpPr>
            <p:nvPr/>
          </p:nvSpPr>
          <p:spPr bwMode="auto">
            <a:xfrm rot="16200000" flipH="1">
              <a:off x="7393" y="26395"/>
              <a:ext cx="0" cy="2120"/>
            </a:xfrm>
            <a:prstGeom prst="line">
              <a:avLst/>
            </a:prstGeom>
            <a:no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200" dirty="0"/>
            </a:p>
          </p:txBody>
        </p:sp>
        <p:sp>
          <p:nvSpPr>
            <p:cNvPr id="78" name="Isosceles Triangle 106"/>
            <p:cNvSpPr>
              <a:spLocks noChangeArrowheads="1"/>
            </p:cNvSpPr>
            <p:nvPr/>
          </p:nvSpPr>
          <p:spPr bwMode="auto">
            <a:xfrm flipH="1">
              <a:off x="6475" y="27543"/>
              <a:ext cx="1912" cy="1543"/>
            </a:xfrm>
            <a:prstGeom prst="triangle">
              <a:avLst>
                <a:gd name="adj" fmla="val 50000"/>
              </a:avLst>
            </a:prstGeom>
            <a:solidFill>
              <a:srgbClr val="000000"/>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79" name="Straight Arrow Connector 109"/>
            <p:cNvSpPr>
              <a:spLocks noChangeShapeType="1"/>
            </p:cNvSpPr>
            <p:nvPr/>
          </p:nvSpPr>
          <p:spPr bwMode="auto">
            <a:xfrm rot="16200000" flipH="1">
              <a:off x="5637" y="27363"/>
              <a:ext cx="1086" cy="1073"/>
            </a:xfrm>
            <a:prstGeom prst="straightConnector1">
              <a:avLst/>
            </a:prstGeom>
            <a:noFill/>
            <a:ln w="15875" cap="sq">
              <a:solidFill>
                <a:srgbClr val="000000"/>
              </a:solidFill>
              <a:miter lim="800000"/>
              <a:headEnd/>
              <a:tailEnd type="triangle" w="sm" len="med"/>
            </a:ln>
          </p:spPr>
          <p:txBody>
            <a:bodyPr vert="horz" wrap="square" lIns="91440" tIns="45720" rIns="91440" bIns="45720" numCol="1" anchor="t" anchorCtr="0" compatLnSpc="1">
              <a:prstTxWarp prst="textNoShape">
                <a:avLst/>
              </a:prstTxWarp>
            </a:bodyPr>
            <a:lstStyle/>
            <a:p>
              <a:endParaRPr lang="en-US" sz="1200" dirty="0"/>
            </a:p>
          </p:txBody>
        </p:sp>
        <p:sp>
          <p:nvSpPr>
            <p:cNvPr id="80" name="Straight Arrow Connector 108"/>
            <p:cNvSpPr>
              <a:spLocks noChangeShapeType="1"/>
            </p:cNvSpPr>
            <p:nvPr/>
          </p:nvSpPr>
          <p:spPr bwMode="auto">
            <a:xfrm rot="5400000" flipV="1">
              <a:off x="5255" y="27732"/>
              <a:ext cx="1086" cy="1073"/>
            </a:xfrm>
            <a:prstGeom prst="straightConnector1">
              <a:avLst/>
            </a:prstGeom>
            <a:noFill/>
            <a:ln w="15875" cap="sq">
              <a:solidFill>
                <a:srgbClr val="000000"/>
              </a:solidFill>
              <a:miter lim="800000"/>
              <a:headEnd/>
              <a:tailEnd type="triangle" w="sm" len="med"/>
            </a:ln>
          </p:spPr>
          <p:txBody>
            <a:bodyPr vert="horz" wrap="square" lIns="91440" tIns="45720" rIns="91440" bIns="45720" numCol="1" anchor="t" anchorCtr="0" compatLnSpc="1">
              <a:prstTxWarp prst="textNoShape">
                <a:avLst/>
              </a:prstTxWarp>
            </a:bodyPr>
            <a:lstStyle/>
            <a:p>
              <a:endParaRPr lang="en-US" sz="1200" dirty="0"/>
            </a:p>
          </p:txBody>
        </p:sp>
      </p:grpSp>
      <p:sp>
        <p:nvSpPr>
          <p:cNvPr id="81" name="Freeform 194"/>
          <p:cNvSpPr>
            <a:spLocks/>
          </p:cNvSpPr>
          <p:nvPr/>
        </p:nvSpPr>
        <p:spPr bwMode="auto">
          <a:xfrm>
            <a:off x="1580075" y="3527962"/>
            <a:ext cx="328643" cy="180979"/>
          </a:xfrm>
          <a:custGeom>
            <a:avLst/>
            <a:gdLst>
              <a:gd name="T0" fmla="*/ 248920 w 835863"/>
              <a:gd name="T1" fmla="*/ 0 h 841472"/>
              <a:gd name="T2" fmla="*/ 0 w 835863"/>
              <a:gd name="T3" fmla="*/ 0 h 841472"/>
              <a:gd name="T4" fmla="*/ 0 w 835863"/>
              <a:gd name="T5" fmla="*/ 168342 h 841472"/>
              <a:gd name="T6" fmla="*/ 0 60000 65536"/>
              <a:gd name="T7" fmla="*/ 0 60000 65536"/>
              <a:gd name="T8" fmla="*/ 0 60000 65536"/>
            </a:gdLst>
            <a:ahLst/>
            <a:cxnLst>
              <a:cxn ang="T6">
                <a:pos x="T0" y="T1"/>
              </a:cxn>
              <a:cxn ang="T7">
                <a:pos x="T2" y="T3"/>
              </a:cxn>
              <a:cxn ang="T8">
                <a:pos x="T4" y="T5"/>
              </a:cxn>
            </a:cxnLst>
            <a:rect l="0" t="0" r="r" b="b"/>
            <a:pathLst>
              <a:path w="835863" h="841472">
                <a:moveTo>
                  <a:pt x="835863" y="0"/>
                </a:moveTo>
                <a:lnTo>
                  <a:pt x="0" y="0"/>
                </a:lnTo>
                <a:lnTo>
                  <a:pt x="0" y="841472"/>
                </a:lnTo>
              </a:path>
            </a:pathLst>
          </a:custGeom>
          <a:noFill/>
          <a:ln w="381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82" name="Oval 195"/>
          <p:cNvSpPr>
            <a:spLocks noChangeArrowheads="1"/>
          </p:cNvSpPr>
          <p:nvPr/>
        </p:nvSpPr>
        <p:spPr bwMode="auto">
          <a:xfrm>
            <a:off x="1860931" y="3495864"/>
            <a:ext cx="94736" cy="77173"/>
          </a:xfrm>
          <a:prstGeom prst="ellipse">
            <a:avLst/>
          </a:prstGeom>
          <a:solidFill>
            <a:srgbClr val="000000"/>
          </a:solidFill>
          <a:ln w="12700">
            <a:no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83" name="Text Box 111"/>
          <p:cNvSpPr txBox="1">
            <a:spLocks noChangeArrowheads="1"/>
          </p:cNvSpPr>
          <p:nvPr/>
        </p:nvSpPr>
        <p:spPr bwMode="auto">
          <a:xfrm>
            <a:off x="1819012" y="3315568"/>
            <a:ext cx="437632" cy="312787"/>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V</a:t>
            </a:r>
            <a:r>
              <a:rPr kumimoji="0" lang="en-GB" sz="1400" b="0" i="0" u="none" strike="noStrike" cap="none" normalizeH="0" baseline="30000" dirty="0" smtClean="0">
                <a:ln>
                  <a:noFill/>
                </a:ln>
                <a:solidFill>
                  <a:schemeClr val="tx1"/>
                </a:solidFill>
                <a:effectLst/>
                <a:ea typeface="Calibri" pitchFamily="34" charset="0"/>
              </a:rPr>
              <a:t>+</a:t>
            </a:r>
            <a:endParaRPr kumimoji="0" lang="en-GB" sz="1400" b="0" i="0" u="none" strike="noStrike" cap="none" normalizeH="0" baseline="0" dirty="0" smtClean="0">
              <a:ln>
                <a:noFill/>
              </a:ln>
              <a:solidFill>
                <a:schemeClr val="tx1"/>
              </a:solidFill>
              <a:effectLst/>
            </a:endParaRPr>
          </a:p>
        </p:txBody>
      </p:sp>
      <p:sp>
        <p:nvSpPr>
          <p:cNvPr id="88" name="Text Box 103"/>
          <p:cNvSpPr txBox="1">
            <a:spLocks noChangeArrowheads="1"/>
          </p:cNvSpPr>
          <p:nvPr/>
        </p:nvSpPr>
        <p:spPr bwMode="auto">
          <a:xfrm>
            <a:off x="549353" y="397790"/>
            <a:ext cx="1390386" cy="382020"/>
          </a:xfrm>
          <a:prstGeom prst="rect">
            <a:avLst/>
          </a:prstGeom>
          <a:solidFill>
            <a:srgbClr val="FFC000">
              <a:alpha val="50195"/>
            </a:srgbClr>
          </a:solidFill>
          <a:ln w="6350">
            <a:solidFill>
              <a:srgbClr val="000000"/>
            </a:solidFill>
            <a:miter lim="800000"/>
            <a:headEnd/>
            <a:tailEnd/>
          </a:ln>
        </p:spPr>
        <p:txBody>
          <a:bodyPr vert="horz" wrap="square" lIns="18000" tIns="10800" rIns="18000" bIns="1080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0070C0"/>
                </a:solidFill>
                <a:effectLst/>
                <a:ea typeface="Calibri" pitchFamily="34" charset="0"/>
              </a:rPr>
              <a:t>RF master OS</a:t>
            </a:r>
            <a:endParaRPr kumimoji="0" lang="en-GB" sz="1600" b="0" i="0" u="none" strike="noStrike" cap="none" normalizeH="0" baseline="0" dirty="0" smtClean="0">
              <a:ln>
                <a:noFill/>
              </a:ln>
              <a:solidFill>
                <a:schemeClr val="tx1"/>
              </a:solidFill>
              <a:effectLst/>
            </a:endParaRPr>
          </a:p>
        </p:txBody>
      </p:sp>
      <p:sp>
        <p:nvSpPr>
          <p:cNvPr id="89" name="Text Box 179"/>
          <p:cNvSpPr txBox="1">
            <a:spLocks noChangeArrowheads="1"/>
          </p:cNvSpPr>
          <p:nvPr/>
        </p:nvSpPr>
        <p:spPr bwMode="auto">
          <a:xfrm>
            <a:off x="2169453" y="427303"/>
            <a:ext cx="1259713" cy="505486"/>
          </a:xfrm>
          <a:prstGeom prst="rect">
            <a:avLst/>
          </a:prstGeom>
          <a:solidFill>
            <a:srgbClr val="FFFFFF"/>
          </a:solidFill>
          <a:ln w="12700">
            <a:solidFill>
              <a:srgbClr val="538135"/>
            </a:solidFill>
            <a:miter lim="800000"/>
            <a:headEnd/>
            <a:tailEnd/>
          </a:ln>
        </p:spPr>
        <p:txBody>
          <a:bodyPr vert="horz" wrap="square" lIns="54000" tIns="45720" rIns="1800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Controller</a:t>
            </a:r>
            <a:endParaRPr kumimoji="0" lang="en-GB" sz="1400" b="0" i="0" u="none" strike="noStrike" cap="none" normalizeH="0" baseline="0" dirty="0" smtClean="0">
              <a:ln>
                <a:noFill/>
              </a:ln>
              <a:solidFill>
                <a:schemeClr val="tx1"/>
              </a:solidFill>
              <a:effectLst/>
              <a:ea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(BW ~ 500 Hz</a:t>
            </a:r>
            <a:r>
              <a:rPr kumimoji="0" lang="en-GB" sz="1200" b="0" i="0" u="none" strike="noStrike" cap="none" normalizeH="0" baseline="0" dirty="0" smtClean="0">
                <a:ln>
                  <a:noFill/>
                </a:ln>
                <a:solidFill>
                  <a:schemeClr val="tx1"/>
                </a:solidFill>
                <a:effectLst/>
                <a:ea typeface="Calibri" pitchFamily="34" charset="0"/>
              </a:rPr>
              <a:t>)</a:t>
            </a:r>
            <a:endParaRPr kumimoji="0" lang="en-GB" sz="1200" b="0" i="0" u="none" strike="noStrike" cap="none" normalizeH="0" baseline="0" dirty="0" smtClean="0">
              <a:ln>
                <a:noFill/>
              </a:ln>
              <a:solidFill>
                <a:schemeClr val="tx1"/>
              </a:solidFill>
              <a:effectLst/>
            </a:endParaRPr>
          </a:p>
        </p:txBody>
      </p:sp>
      <p:sp>
        <p:nvSpPr>
          <p:cNvPr id="90" name="Freeform 203"/>
          <p:cNvSpPr>
            <a:spLocks/>
          </p:cNvSpPr>
          <p:nvPr/>
        </p:nvSpPr>
        <p:spPr bwMode="auto">
          <a:xfrm>
            <a:off x="1172625" y="783223"/>
            <a:ext cx="0" cy="271128"/>
          </a:xfrm>
          <a:custGeom>
            <a:avLst/>
            <a:gdLst>
              <a:gd name="T0" fmla="*/ 0 h 225631"/>
              <a:gd name="T1" fmla="*/ 252000 h 225631"/>
              <a:gd name="T2" fmla="*/ 0 60000 65536"/>
              <a:gd name="T3" fmla="*/ 0 60000 65536"/>
            </a:gdLst>
            <a:ahLst/>
            <a:cxnLst>
              <a:cxn ang="T2">
                <a:pos x="0" y="T0"/>
              </a:cxn>
              <a:cxn ang="T3">
                <a:pos x="0" y="T1"/>
              </a:cxn>
            </a:cxnLst>
            <a:rect l="0" t="0" r="r" b="b"/>
            <a:pathLst>
              <a:path h="225631">
                <a:moveTo>
                  <a:pt x="0" y="0"/>
                </a:moveTo>
                <a:lnTo>
                  <a:pt x="0" y="225631"/>
                </a:lnTo>
              </a:path>
            </a:pathLst>
          </a:custGeom>
          <a:noFill/>
          <a:ln w="15875">
            <a:solidFill>
              <a:srgbClr val="000000"/>
            </a:solidFill>
            <a:miter lim="800000"/>
            <a:headEnd/>
            <a:tailEnd type="arrow" w="sm" len="sm"/>
          </a:ln>
        </p:spPr>
        <p:txBody>
          <a:bodyPr vert="horz" wrap="square" lIns="91440" tIns="45720" rIns="91440" bIns="45720" numCol="1" anchor="ctr" anchorCtr="0" compatLnSpc="1">
            <a:prstTxWarp prst="textNoShape">
              <a:avLst/>
            </a:prstTxWarp>
          </a:bodyPr>
          <a:lstStyle/>
          <a:p>
            <a:endParaRPr lang="en-US" sz="1200" dirty="0"/>
          </a:p>
        </p:txBody>
      </p:sp>
      <p:sp>
        <p:nvSpPr>
          <p:cNvPr id="91" name="Freeform 205"/>
          <p:cNvSpPr>
            <a:spLocks/>
          </p:cNvSpPr>
          <p:nvPr/>
        </p:nvSpPr>
        <p:spPr bwMode="auto">
          <a:xfrm>
            <a:off x="1939738" y="677368"/>
            <a:ext cx="238099" cy="0"/>
          </a:xfrm>
          <a:custGeom>
            <a:avLst/>
            <a:gdLst>
              <a:gd name="T0" fmla="*/ 0 w 225631"/>
              <a:gd name="T1" fmla="*/ 180000 w 225631"/>
              <a:gd name="T2" fmla="*/ 0 60000 65536"/>
              <a:gd name="T3" fmla="*/ 0 60000 65536"/>
            </a:gdLst>
            <a:ahLst/>
            <a:cxnLst>
              <a:cxn ang="T2">
                <a:pos x="T0" y="0"/>
              </a:cxn>
              <a:cxn ang="T3">
                <a:pos x="T1" y="0"/>
              </a:cxn>
            </a:cxnLst>
            <a:rect l="0" t="0" r="r" b="b"/>
            <a:pathLst>
              <a:path w="225631">
                <a:moveTo>
                  <a:pt x="0" y="0"/>
                </a:moveTo>
                <a:lnTo>
                  <a:pt x="225631" y="0"/>
                </a:lnTo>
              </a:path>
            </a:pathLst>
          </a:custGeom>
          <a:noFill/>
          <a:ln w="15875">
            <a:solidFill>
              <a:srgbClr val="000000"/>
            </a:solidFill>
            <a:miter lim="800000"/>
            <a:headEnd/>
            <a:tailEnd type="arrow" w="sm" len="sm"/>
          </a:ln>
        </p:spPr>
        <p:txBody>
          <a:bodyPr vert="horz" wrap="square" lIns="91440" tIns="45720" rIns="91440" bIns="45720" numCol="1" anchor="ctr" anchorCtr="0" compatLnSpc="1">
            <a:prstTxWarp prst="textNoShape">
              <a:avLst/>
            </a:prstTxWarp>
          </a:bodyPr>
          <a:lstStyle/>
          <a:p>
            <a:endParaRPr lang="en-US" sz="1200" dirty="0"/>
          </a:p>
        </p:txBody>
      </p:sp>
      <p:grpSp>
        <p:nvGrpSpPr>
          <p:cNvPr id="92" name="Group 220"/>
          <p:cNvGrpSpPr>
            <a:grpSpLocks/>
          </p:cNvGrpSpPr>
          <p:nvPr/>
        </p:nvGrpSpPr>
        <p:grpSpPr bwMode="auto">
          <a:xfrm>
            <a:off x="2425996" y="1271526"/>
            <a:ext cx="415834" cy="178930"/>
            <a:chOff x="14269" y="7956"/>
            <a:chExt cx="2534" cy="1390"/>
          </a:xfrm>
        </p:grpSpPr>
        <p:sp>
          <p:nvSpPr>
            <p:cNvPr id="93" name="Straight Connector 208"/>
            <p:cNvSpPr>
              <a:spLocks noChangeShapeType="1"/>
            </p:cNvSpPr>
            <p:nvPr/>
          </p:nvSpPr>
          <p:spPr bwMode="auto">
            <a:xfrm rot="16200000" flipH="1">
              <a:off x="15981" y="7213"/>
              <a:ext cx="0" cy="1644"/>
            </a:xfrm>
            <a:prstGeom prst="line">
              <a:avLst/>
            </a:prstGeom>
            <a:no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1200" dirty="0"/>
            </a:p>
          </p:txBody>
        </p:sp>
        <p:sp>
          <p:nvSpPr>
            <p:cNvPr id="94" name="Isosceles Triangle 209"/>
            <p:cNvSpPr>
              <a:spLocks noChangeArrowheads="1"/>
            </p:cNvSpPr>
            <p:nvPr/>
          </p:nvSpPr>
          <p:spPr bwMode="auto">
            <a:xfrm flipH="1">
              <a:off x="15270" y="8105"/>
              <a:ext cx="1481" cy="1242"/>
            </a:xfrm>
            <a:prstGeom prst="triangle">
              <a:avLst>
                <a:gd name="adj" fmla="val 50000"/>
              </a:avLst>
            </a:prstGeom>
            <a:solidFill>
              <a:srgbClr val="000000"/>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95" name="Straight Arrow Connector 210"/>
            <p:cNvSpPr>
              <a:spLocks noChangeShapeType="1"/>
            </p:cNvSpPr>
            <p:nvPr/>
          </p:nvSpPr>
          <p:spPr bwMode="auto">
            <a:xfrm rot="16200000" flipH="1">
              <a:off x="14603" y="7977"/>
              <a:ext cx="874" cy="832"/>
            </a:xfrm>
            <a:prstGeom prst="straightConnector1">
              <a:avLst/>
            </a:prstGeom>
            <a:noFill/>
            <a:ln w="9525" cap="sq">
              <a:solidFill>
                <a:srgbClr val="000000"/>
              </a:solidFill>
              <a:miter lim="800000"/>
              <a:headEnd/>
              <a:tailEnd type="triangle" w="sm" len="med"/>
            </a:ln>
          </p:spPr>
          <p:txBody>
            <a:bodyPr vert="horz" wrap="square" lIns="91440" tIns="45720" rIns="91440" bIns="45720" numCol="1" anchor="t" anchorCtr="0" compatLnSpc="1">
              <a:prstTxWarp prst="textNoShape">
                <a:avLst/>
              </a:prstTxWarp>
            </a:bodyPr>
            <a:lstStyle/>
            <a:p>
              <a:endParaRPr lang="en-US" sz="1200" dirty="0"/>
            </a:p>
          </p:txBody>
        </p:sp>
        <p:sp>
          <p:nvSpPr>
            <p:cNvPr id="96" name="Straight Arrow Connector 211"/>
            <p:cNvSpPr>
              <a:spLocks noChangeShapeType="1"/>
            </p:cNvSpPr>
            <p:nvPr/>
          </p:nvSpPr>
          <p:spPr bwMode="auto">
            <a:xfrm rot="5400000" flipV="1">
              <a:off x="14248" y="8333"/>
              <a:ext cx="874" cy="831"/>
            </a:xfrm>
            <a:prstGeom prst="straightConnector1">
              <a:avLst/>
            </a:prstGeom>
            <a:noFill/>
            <a:ln w="9525" cap="sq">
              <a:solidFill>
                <a:srgbClr val="000000"/>
              </a:solidFill>
              <a:miter lim="800000"/>
              <a:headEnd/>
              <a:tailEnd type="triangle" w="sm" len="med"/>
            </a:ln>
          </p:spPr>
          <p:txBody>
            <a:bodyPr vert="horz" wrap="square" lIns="91440" tIns="45720" rIns="91440" bIns="45720" numCol="1" anchor="t" anchorCtr="0" compatLnSpc="1">
              <a:prstTxWarp prst="textNoShape">
                <a:avLst/>
              </a:prstTxWarp>
            </a:bodyPr>
            <a:lstStyle/>
            <a:p>
              <a:endParaRPr lang="en-US" sz="1200" dirty="0"/>
            </a:p>
          </p:txBody>
        </p:sp>
      </p:grpSp>
      <p:sp>
        <p:nvSpPr>
          <p:cNvPr id="97" name="Freeform 215"/>
          <p:cNvSpPr>
            <a:spLocks/>
          </p:cNvSpPr>
          <p:nvPr/>
        </p:nvSpPr>
        <p:spPr bwMode="auto">
          <a:xfrm>
            <a:off x="2700144" y="932788"/>
            <a:ext cx="0" cy="332592"/>
          </a:xfrm>
          <a:custGeom>
            <a:avLst/>
            <a:gdLst>
              <a:gd name="T0" fmla="*/ 308758 h 308758"/>
              <a:gd name="T1" fmla="*/ 0 h 308758"/>
              <a:gd name="T2" fmla="*/ 0 60000 65536"/>
              <a:gd name="T3" fmla="*/ 0 60000 65536"/>
            </a:gdLst>
            <a:ahLst/>
            <a:cxnLst>
              <a:cxn ang="T2">
                <a:pos x="0" y="T0"/>
              </a:cxn>
              <a:cxn ang="T3">
                <a:pos x="0" y="T1"/>
              </a:cxn>
            </a:cxnLst>
            <a:rect l="0" t="0" r="r" b="b"/>
            <a:pathLst>
              <a:path h="308758">
                <a:moveTo>
                  <a:pt x="0" y="308758"/>
                </a:moveTo>
                <a:lnTo>
                  <a:pt x="0" y="0"/>
                </a:lnTo>
              </a:path>
            </a:pathLst>
          </a:custGeom>
          <a:noFill/>
          <a:ln w="1587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98" name="Freeform 216"/>
          <p:cNvSpPr>
            <a:spLocks/>
          </p:cNvSpPr>
          <p:nvPr/>
        </p:nvSpPr>
        <p:spPr bwMode="auto">
          <a:xfrm flipH="1" flipV="1">
            <a:off x="2528278" y="1424506"/>
            <a:ext cx="171867" cy="153662"/>
          </a:xfrm>
          <a:custGeom>
            <a:avLst/>
            <a:gdLst>
              <a:gd name="T0" fmla="*/ 130629 w 835863"/>
              <a:gd name="T1" fmla="*/ 0 h 841472"/>
              <a:gd name="T2" fmla="*/ 0 w 835863"/>
              <a:gd name="T3" fmla="*/ 0 h 841472"/>
              <a:gd name="T4" fmla="*/ 0 w 835863"/>
              <a:gd name="T5" fmla="*/ 142542 h 841472"/>
              <a:gd name="T6" fmla="*/ 0 60000 65536"/>
              <a:gd name="T7" fmla="*/ 0 60000 65536"/>
              <a:gd name="T8" fmla="*/ 0 60000 65536"/>
            </a:gdLst>
            <a:ahLst/>
            <a:cxnLst>
              <a:cxn ang="T6">
                <a:pos x="T0" y="T1"/>
              </a:cxn>
              <a:cxn ang="T7">
                <a:pos x="T2" y="T3"/>
              </a:cxn>
              <a:cxn ang="T8">
                <a:pos x="T4" y="T5"/>
              </a:cxn>
            </a:cxnLst>
            <a:rect l="0" t="0" r="r" b="b"/>
            <a:pathLst>
              <a:path w="835863" h="841472">
                <a:moveTo>
                  <a:pt x="835863" y="0"/>
                </a:moveTo>
                <a:lnTo>
                  <a:pt x="0" y="0"/>
                </a:lnTo>
                <a:lnTo>
                  <a:pt x="0" y="841472"/>
                </a:lnTo>
              </a:path>
            </a:pathLst>
          </a:custGeom>
          <a:noFill/>
          <a:ln w="1587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99" name="Oval 217"/>
          <p:cNvSpPr>
            <a:spLocks noChangeArrowheads="1"/>
          </p:cNvSpPr>
          <p:nvPr/>
        </p:nvSpPr>
        <p:spPr bwMode="auto">
          <a:xfrm>
            <a:off x="2446955" y="1536507"/>
            <a:ext cx="94736" cy="77173"/>
          </a:xfrm>
          <a:prstGeom prst="ellipse">
            <a:avLst/>
          </a:prstGeom>
          <a:solidFill>
            <a:srgbClr val="000000"/>
          </a:solidFill>
          <a:ln w="12700">
            <a:no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00" name="Text Box 111"/>
          <p:cNvSpPr txBox="1">
            <a:spLocks noChangeArrowheads="1"/>
          </p:cNvSpPr>
          <p:nvPr/>
        </p:nvSpPr>
        <p:spPr bwMode="auto">
          <a:xfrm>
            <a:off x="2239877" y="1592508"/>
            <a:ext cx="438471" cy="312787"/>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V</a:t>
            </a:r>
            <a:r>
              <a:rPr kumimoji="0" lang="en-GB" sz="1400" b="0" i="0" u="none" strike="noStrike" cap="none" normalizeH="0" baseline="30000" dirty="0" smtClean="0">
                <a:ln>
                  <a:noFill/>
                </a:ln>
                <a:solidFill>
                  <a:schemeClr val="tx1"/>
                </a:solidFill>
                <a:effectLst/>
                <a:ea typeface="Calibri" pitchFamily="34" charset="0"/>
              </a:rPr>
              <a:t>+</a:t>
            </a:r>
            <a:endParaRPr kumimoji="0" lang="en-GB" sz="1400" b="0" i="0" u="none" strike="noStrike" cap="none" normalizeH="0" baseline="0" dirty="0" smtClean="0">
              <a:ln>
                <a:noFill/>
              </a:ln>
              <a:solidFill>
                <a:schemeClr val="tx1"/>
              </a:solidFill>
              <a:effectLst/>
            </a:endParaRPr>
          </a:p>
        </p:txBody>
      </p:sp>
      <p:sp>
        <p:nvSpPr>
          <p:cNvPr id="101" name="Freeform 219"/>
          <p:cNvSpPr>
            <a:spLocks/>
          </p:cNvSpPr>
          <p:nvPr/>
        </p:nvSpPr>
        <p:spPr bwMode="auto">
          <a:xfrm>
            <a:off x="2143463" y="932788"/>
            <a:ext cx="266603" cy="224004"/>
          </a:xfrm>
          <a:custGeom>
            <a:avLst/>
            <a:gdLst>
              <a:gd name="T0" fmla="*/ 201880 w 201880"/>
              <a:gd name="T1" fmla="*/ 0 h 207818"/>
              <a:gd name="T2" fmla="*/ 201880 w 201880"/>
              <a:gd name="T3" fmla="*/ 207818 h 207818"/>
              <a:gd name="T4" fmla="*/ 0 w 201880"/>
              <a:gd name="T5" fmla="*/ 207818 h 207818"/>
              <a:gd name="T6" fmla="*/ 0 60000 65536"/>
              <a:gd name="T7" fmla="*/ 0 60000 65536"/>
              <a:gd name="T8" fmla="*/ 0 60000 65536"/>
            </a:gdLst>
            <a:ahLst/>
            <a:cxnLst>
              <a:cxn ang="T6">
                <a:pos x="T0" y="T1"/>
              </a:cxn>
              <a:cxn ang="T7">
                <a:pos x="T2" y="T3"/>
              </a:cxn>
              <a:cxn ang="T8">
                <a:pos x="T4" y="T5"/>
              </a:cxn>
            </a:cxnLst>
            <a:rect l="0" t="0" r="r" b="b"/>
            <a:pathLst>
              <a:path w="201880" h="207818">
                <a:moveTo>
                  <a:pt x="201880" y="0"/>
                </a:moveTo>
                <a:lnTo>
                  <a:pt x="201880" y="207818"/>
                </a:lnTo>
                <a:lnTo>
                  <a:pt x="0" y="207818"/>
                </a:lnTo>
              </a:path>
            </a:pathLst>
          </a:custGeom>
          <a:noFill/>
          <a:ln w="12700">
            <a:solidFill>
              <a:srgbClr val="538135"/>
            </a:solidFill>
            <a:miter lim="800000"/>
            <a:headEnd/>
            <a:tailEnd type="arrow" w="sm" len="sm"/>
          </a:ln>
        </p:spPr>
        <p:txBody>
          <a:bodyPr vert="horz" wrap="square" lIns="91440" tIns="45720" rIns="91440" bIns="45720" numCol="1" anchor="ctr" anchorCtr="0" compatLnSpc="1">
            <a:prstTxWarp prst="textNoShape">
              <a:avLst/>
            </a:prstTxWarp>
          </a:bodyPr>
          <a:lstStyle/>
          <a:p>
            <a:endParaRPr lang="en-US" sz="1200" dirty="0"/>
          </a:p>
        </p:txBody>
      </p:sp>
      <p:grpSp>
        <p:nvGrpSpPr>
          <p:cNvPr id="131" name="Group 130"/>
          <p:cNvGrpSpPr/>
          <p:nvPr/>
        </p:nvGrpSpPr>
        <p:grpSpPr>
          <a:xfrm>
            <a:off x="5544751" y="2606334"/>
            <a:ext cx="2142050" cy="1403786"/>
            <a:chOff x="5544751" y="2606334"/>
            <a:chExt cx="2142050" cy="1089632"/>
          </a:xfrm>
        </p:grpSpPr>
        <p:sp>
          <p:nvSpPr>
            <p:cNvPr id="43" name="Rectangle 152"/>
            <p:cNvSpPr>
              <a:spLocks noChangeArrowheads="1"/>
            </p:cNvSpPr>
            <p:nvPr/>
          </p:nvSpPr>
          <p:spPr bwMode="auto">
            <a:xfrm>
              <a:off x="5544751" y="2801996"/>
              <a:ext cx="660639" cy="488985"/>
            </a:xfrm>
            <a:prstGeom prst="rect">
              <a:avLst/>
            </a:pr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45" name="Oval 154"/>
            <p:cNvSpPr>
              <a:spLocks noChangeArrowheads="1"/>
            </p:cNvSpPr>
            <p:nvPr/>
          </p:nvSpPr>
          <p:spPr bwMode="auto">
            <a:xfrm>
              <a:off x="6041070" y="2858681"/>
              <a:ext cx="71262" cy="58050"/>
            </a:xfrm>
            <a:prstGeom prst="ellipse">
              <a:avLst/>
            </a:prstGeom>
            <a:solidFill>
              <a:srgbClr val="747070"/>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46" name="Oval 155"/>
            <p:cNvSpPr>
              <a:spLocks noChangeArrowheads="1"/>
            </p:cNvSpPr>
            <p:nvPr/>
          </p:nvSpPr>
          <p:spPr bwMode="auto">
            <a:xfrm>
              <a:off x="6049454" y="3147564"/>
              <a:ext cx="71262" cy="58050"/>
            </a:xfrm>
            <a:prstGeom prst="ellipse">
              <a:avLst/>
            </a:prstGeom>
            <a:solidFill>
              <a:srgbClr val="747070"/>
            </a:solid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47" name="Flowchart: Off-page Connector 158"/>
            <p:cNvSpPr>
              <a:spLocks noChangeArrowheads="1"/>
            </p:cNvSpPr>
            <p:nvPr/>
          </p:nvSpPr>
          <p:spPr bwMode="auto">
            <a:xfrm rot="16200000">
              <a:off x="7063239" y="3081894"/>
              <a:ext cx="259517" cy="465298"/>
            </a:xfrm>
            <a:prstGeom prst="flowChartOffpageConnector">
              <a:avLst/>
            </a:pr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48" name="Freeform 159"/>
            <p:cNvSpPr>
              <a:spLocks/>
            </p:cNvSpPr>
            <p:nvPr/>
          </p:nvSpPr>
          <p:spPr bwMode="auto">
            <a:xfrm flipV="1">
              <a:off x="6121554" y="3179663"/>
              <a:ext cx="834184" cy="135905"/>
            </a:xfrm>
            <a:custGeom>
              <a:avLst/>
              <a:gdLst>
                <a:gd name="T0" fmla="*/ 0 w 838935"/>
                <a:gd name="T1" fmla="*/ 126479 h 49206"/>
                <a:gd name="T2" fmla="*/ 181834 w 838935"/>
                <a:gd name="T3" fmla="*/ 126479 h 49206"/>
                <a:gd name="T4" fmla="*/ 181834 w 838935"/>
                <a:gd name="T5" fmla="*/ 0 h 49206"/>
                <a:gd name="T6" fmla="*/ 632245 w 838935"/>
                <a:gd name="T7" fmla="*/ 1085 h 4920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38935" h="49206">
                  <a:moveTo>
                    <a:pt x="0" y="49206"/>
                  </a:moveTo>
                  <a:lnTo>
                    <a:pt x="241278" y="49206"/>
                  </a:lnTo>
                  <a:lnTo>
                    <a:pt x="241278" y="0"/>
                  </a:lnTo>
                  <a:lnTo>
                    <a:pt x="838935" y="422"/>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49" name="Flowchart: Off-page Connector 160"/>
            <p:cNvSpPr>
              <a:spLocks noChangeArrowheads="1"/>
            </p:cNvSpPr>
            <p:nvPr/>
          </p:nvSpPr>
          <p:spPr bwMode="auto">
            <a:xfrm rot="16200000">
              <a:off x="7054777" y="2507713"/>
              <a:ext cx="258834" cy="456076"/>
            </a:xfrm>
            <a:prstGeom prst="flowChartOffpageConnector">
              <a:avLst/>
            </a:pr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50" name="Freeform 161"/>
            <p:cNvSpPr>
              <a:spLocks/>
            </p:cNvSpPr>
            <p:nvPr/>
          </p:nvSpPr>
          <p:spPr bwMode="auto">
            <a:xfrm>
              <a:off x="6434267" y="2829314"/>
              <a:ext cx="190311" cy="0"/>
            </a:xfrm>
            <a:custGeom>
              <a:avLst/>
              <a:gdLst>
                <a:gd name="T0" fmla="*/ 0 w 224393"/>
                <a:gd name="T1" fmla="*/ 144000 w 224393"/>
                <a:gd name="T2" fmla="*/ 0 60000 65536"/>
                <a:gd name="T3" fmla="*/ 0 60000 65536"/>
              </a:gdLst>
              <a:ahLst/>
              <a:cxnLst>
                <a:cxn ang="T2">
                  <a:pos x="T0" y="0"/>
                </a:cxn>
                <a:cxn ang="T3">
                  <a:pos x="T1" y="0"/>
                </a:cxn>
              </a:cxnLst>
              <a:rect l="0" t="0" r="r" b="b"/>
              <a:pathLst>
                <a:path w="224393">
                  <a:moveTo>
                    <a:pt x="0" y="0"/>
                  </a:moveTo>
                  <a:lnTo>
                    <a:pt x="224393" y="0"/>
                  </a:lnTo>
                </a:path>
              </a:pathLst>
            </a:custGeom>
            <a:noFill/>
            <a:ln w="222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51" name="Freeform 162"/>
            <p:cNvSpPr>
              <a:spLocks/>
            </p:cNvSpPr>
            <p:nvPr/>
          </p:nvSpPr>
          <p:spPr bwMode="auto">
            <a:xfrm>
              <a:off x="6435106" y="2871657"/>
              <a:ext cx="189473" cy="0"/>
            </a:xfrm>
            <a:custGeom>
              <a:avLst/>
              <a:gdLst>
                <a:gd name="T0" fmla="*/ 0 w 224393"/>
                <a:gd name="T1" fmla="*/ 143510 w 224393"/>
                <a:gd name="T2" fmla="*/ 0 60000 65536"/>
                <a:gd name="T3" fmla="*/ 0 60000 65536"/>
              </a:gdLst>
              <a:ahLst/>
              <a:cxnLst>
                <a:cxn ang="T2">
                  <a:pos x="T0" y="0"/>
                </a:cxn>
                <a:cxn ang="T3">
                  <a:pos x="T1" y="0"/>
                </a:cxn>
              </a:cxnLst>
              <a:rect l="0" t="0" r="r" b="b"/>
              <a:pathLst>
                <a:path w="224393">
                  <a:moveTo>
                    <a:pt x="0" y="0"/>
                  </a:moveTo>
                  <a:lnTo>
                    <a:pt x="224393" y="0"/>
                  </a:lnTo>
                </a:path>
              </a:pathLst>
            </a:custGeom>
            <a:noFill/>
            <a:ln w="222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52" name="Freeform 163"/>
            <p:cNvSpPr>
              <a:spLocks/>
            </p:cNvSpPr>
            <p:nvPr/>
          </p:nvSpPr>
          <p:spPr bwMode="auto">
            <a:xfrm>
              <a:off x="6435106" y="3040342"/>
              <a:ext cx="189473" cy="0"/>
            </a:xfrm>
            <a:custGeom>
              <a:avLst/>
              <a:gdLst>
                <a:gd name="T0" fmla="*/ 0 w 224393"/>
                <a:gd name="T1" fmla="*/ 143510 w 224393"/>
                <a:gd name="T2" fmla="*/ 0 60000 65536"/>
                <a:gd name="T3" fmla="*/ 0 60000 65536"/>
              </a:gdLst>
              <a:ahLst/>
              <a:cxnLst>
                <a:cxn ang="T2">
                  <a:pos x="T0" y="0"/>
                </a:cxn>
                <a:cxn ang="T3">
                  <a:pos x="T1" y="0"/>
                </a:cxn>
              </a:cxnLst>
              <a:rect l="0" t="0" r="r" b="b"/>
              <a:pathLst>
                <a:path w="224393">
                  <a:moveTo>
                    <a:pt x="0" y="0"/>
                  </a:moveTo>
                  <a:lnTo>
                    <a:pt x="224393" y="0"/>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53" name="Freeform 164"/>
            <p:cNvSpPr>
              <a:spLocks/>
            </p:cNvSpPr>
            <p:nvPr/>
          </p:nvSpPr>
          <p:spPr bwMode="auto">
            <a:xfrm>
              <a:off x="6459419" y="3077221"/>
              <a:ext cx="142524" cy="0"/>
            </a:xfrm>
            <a:custGeom>
              <a:avLst/>
              <a:gdLst>
                <a:gd name="T0" fmla="*/ 0 w 224393"/>
                <a:gd name="T1" fmla="*/ 108000 w 224393"/>
                <a:gd name="T2" fmla="*/ 0 60000 65536"/>
                <a:gd name="T3" fmla="*/ 0 60000 65536"/>
              </a:gdLst>
              <a:ahLst/>
              <a:cxnLst>
                <a:cxn ang="T2">
                  <a:pos x="T0" y="0"/>
                </a:cxn>
                <a:cxn ang="T3">
                  <a:pos x="T1" y="0"/>
                </a:cxn>
              </a:cxnLst>
              <a:rect l="0" t="0" r="r" b="b"/>
              <a:pathLst>
                <a:path w="224393">
                  <a:moveTo>
                    <a:pt x="0" y="0"/>
                  </a:moveTo>
                  <a:lnTo>
                    <a:pt x="224393" y="0"/>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54" name="Freeform 165"/>
            <p:cNvSpPr>
              <a:spLocks/>
            </p:cNvSpPr>
            <p:nvPr/>
          </p:nvSpPr>
          <p:spPr bwMode="auto">
            <a:xfrm>
              <a:off x="6494630" y="3113417"/>
              <a:ext cx="71262" cy="0"/>
            </a:xfrm>
            <a:custGeom>
              <a:avLst/>
              <a:gdLst>
                <a:gd name="T0" fmla="*/ 0 w 224393"/>
                <a:gd name="T1" fmla="*/ 54000 w 224393"/>
                <a:gd name="T2" fmla="*/ 0 60000 65536"/>
                <a:gd name="T3" fmla="*/ 0 60000 65536"/>
              </a:gdLst>
              <a:ahLst/>
              <a:cxnLst>
                <a:cxn ang="T2">
                  <a:pos x="T0" y="0"/>
                </a:cxn>
                <a:cxn ang="T3">
                  <a:pos x="T1" y="0"/>
                </a:cxn>
              </a:cxnLst>
              <a:rect l="0" t="0" r="r" b="b"/>
              <a:pathLst>
                <a:path w="224393">
                  <a:moveTo>
                    <a:pt x="0" y="0"/>
                  </a:moveTo>
                  <a:lnTo>
                    <a:pt x="224393" y="0"/>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55" name="Freeform 166"/>
            <p:cNvSpPr>
              <a:spLocks/>
            </p:cNvSpPr>
            <p:nvPr/>
          </p:nvSpPr>
          <p:spPr bwMode="auto">
            <a:xfrm>
              <a:off x="6529842" y="2883266"/>
              <a:ext cx="0" cy="155028"/>
            </a:xfrm>
            <a:custGeom>
              <a:avLst/>
              <a:gdLst>
                <a:gd name="T0" fmla="*/ 0 w 5610"/>
                <a:gd name="T1" fmla="*/ 144000 h 157075"/>
                <a:gd name="T2" fmla="*/ 1 w 5610"/>
                <a:gd name="T3" fmla="*/ 0 h 157075"/>
                <a:gd name="T4" fmla="*/ 0 60000 65536"/>
                <a:gd name="T5" fmla="*/ 0 60000 65536"/>
              </a:gdLst>
              <a:ahLst/>
              <a:cxnLst>
                <a:cxn ang="T4">
                  <a:pos x="T0" y="T1"/>
                </a:cxn>
                <a:cxn ang="T5">
                  <a:pos x="T2" y="T3"/>
                </a:cxn>
              </a:cxnLst>
              <a:rect l="0" t="0" r="r" b="b"/>
              <a:pathLst>
                <a:path w="5610" h="157075">
                  <a:moveTo>
                    <a:pt x="0" y="157075"/>
                  </a:moveTo>
                  <a:lnTo>
                    <a:pt x="5610" y="0"/>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56" name="Freeform 167"/>
            <p:cNvSpPr>
              <a:spLocks/>
            </p:cNvSpPr>
            <p:nvPr/>
          </p:nvSpPr>
          <p:spPr bwMode="auto">
            <a:xfrm>
              <a:off x="6529842" y="2738483"/>
              <a:ext cx="0" cy="77855"/>
            </a:xfrm>
            <a:custGeom>
              <a:avLst/>
              <a:gdLst>
                <a:gd name="T0" fmla="*/ 0 w 5610"/>
                <a:gd name="T1" fmla="*/ 72000 h 157075"/>
                <a:gd name="T2" fmla="*/ 1 w 5610"/>
                <a:gd name="T3" fmla="*/ 0 h 157075"/>
                <a:gd name="T4" fmla="*/ 0 60000 65536"/>
                <a:gd name="T5" fmla="*/ 0 60000 65536"/>
              </a:gdLst>
              <a:ahLst/>
              <a:cxnLst>
                <a:cxn ang="T4">
                  <a:pos x="T0" y="T1"/>
                </a:cxn>
                <a:cxn ang="T5">
                  <a:pos x="T2" y="T3"/>
                </a:cxn>
              </a:cxnLst>
              <a:rect l="0" t="0" r="r" b="b"/>
              <a:pathLst>
                <a:path w="5610" h="157075">
                  <a:moveTo>
                    <a:pt x="0" y="157075"/>
                  </a:moveTo>
                  <a:lnTo>
                    <a:pt x="5610" y="0"/>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57" name="Freeform 168"/>
            <p:cNvSpPr>
              <a:spLocks/>
            </p:cNvSpPr>
            <p:nvPr/>
          </p:nvSpPr>
          <p:spPr bwMode="auto">
            <a:xfrm>
              <a:off x="6103948" y="2736434"/>
              <a:ext cx="851789" cy="150247"/>
            </a:xfrm>
            <a:custGeom>
              <a:avLst/>
              <a:gdLst>
                <a:gd name="T0" fmla="*/ 0 w 880780"/>
                <a:gd name="T1" fmla="*/ 140223 h 48021"/>
                <a:gd name="T2" fmla="*/ 188601 w 880780"/>
                <a:gd name="T3" fmla="*/ 140223 h 48021"/>
                <a:gd name="T4" fmla="*/ 188601 w 880780"/>
                <a:gd name="T5" fmla="*/ 0 h 48021"/>
                <a:gd name="T6" fmla="*/ 645337 w 880780"/>
                <a:gd name="T7" fmla="*/ 1232 h 480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80780" h="48021">
                  <a:moveTo>
                    <a:pt x="0" y="48021"/>
                  </a:moveTo>
                  <a:lnTo>
                    <a:pt x="257409" y="48021"/>
                  </a:lnTo>
                  <a:lnTo>
                    <a:pt x="257409" y="0"/>
                  </a:lnTo>
                  <a:lnTo>
                    <a:pt x="880780" y="422"/>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58" name="Freeform 169"/>
            <p:cNvSpPr>
              <a:spLocks/>
            </p:cNvSpPr>
            <p:nvPr/>
          </p:nvSpPr>
          <p:spPr bwMode="auto">
            <a:xfrm>
              <a:off x="6451874" y="3412545"/>
              <a:ext cx="189473" cy="0"/>
            </a:xfrm>
            <a:custGeom>
              <a:avLst/>
              <a:gdLst>
                <a:gd name="T0" fmla="*/ 0 w 224393"/>
                <a:gd name="T1" fmla="*/ 143510 w 224393"/>
                <a:gd name="T2" fmla="*/ 0 60000 65536"/>
                <a:gd name="T3" fmla="*/ 0 60000 65536"/>
              </a:gdLst>
              <a:ahLst/>
              <a:cxnLst>
                <a:cxn ang="T2">
                  <a:pos x="T0" y="0"/>
                </a:cxn>
                <a:cxn ang="T3">
                  <a:pos x="T1" y="0"/>
                </a:cxn>
              </a:cxnLst>
              <a:rect l="0" t="0" r="r" b="b"/>
              <a:pathLst>
                <a:path w="224393">
                  <a:moveTo>
                    <a:pt x="0" y="0"/>
                  </a:moveTo>
                  <a:lnTo>
                    <a:pt x="224393" y="0"/>
                  </a:lnTo>
                </a:path>
              </a:pathLst>
            </a:custGeom>
            <a:noFill/>
            <a:ln w="222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59" name="Freeform 170"/>
            <p:cNvSpPr>
              <a:spLocks/>
            </p:cNvSpPr>
            <p:nvPr/>
          </p:nvSpPr>
          <p:spPr bwMode="auto">
            <a:xfrm>
              <a:off x="6452712" y="3454888"/>
              <a:ext cx="189473" cy="0"/>
            </a:xfrm>
            <a:custGeom>
              <a:avLst/>
              <a:gdLst>
                <a:gd name="T0" fmla="*/ 0 w 224393"/>
                <a:gd name="T1" fmla="*/ 143510 w 224393"/>
                <a:gd name="T2" fmla="*/ 0 60000 65536"/>
                <a:gd name="T3" fmla="*/ 0 60000 65536"/>
              </a:gdLst>
              <a:ahLst/>
              <a:cxnLst>
                <a:cxn ang="T2">
                  <a:pos x="T0" y="0"/>
                </a:cxn>
                <a:cxn ang="T3">
                  <a:pos x="T1" y="0"/>
                </a:cxn>
              </a:cxnLst>
              <a:rect l="0" t="0" r="r" b="b"/>
              <a:pathLst>
                <a:path w="224393">
                  <a:moveTo>
                    <a:pt x="0" y="0"/>
                  </a:moveTo>
                  <a:lnTo>
                    <a:pt x="224393" y="0"/>
                  </a:lnTo>
                </a:path>
              </a:pathLst>
            </a:custGeom>
            <a:noFill/>
            <a:ln w="22225">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60" name="Freeform 171"/>
            <p:cNvSpPr>
              <a:spLocks/>
            </p:cNvSpPr>
            <p:nvPr/>
          </p:nvSpPr>
          <p:spPr bwMode="auto">
            <a:xfrm>
              <a:off x="6452712" y="3623574"/>
              <a:ext cx="189473" cy="0"/>
            </a:xfrm>
            <a:custGeom>
              <a:avLst/>
              <a:gdLst>
                <a:gd name="T0" fmla="*/ 0 w 224393"/>
                <a:gd name="T1" fmla="*/ 143510 w 224393"/>
                <a:gd name="T2" fmla="*/ 0 60000 65536"/>
                <a:gd name="T3" fmla="*/ 0 60000 65536"/>
              </a:gdLst>
              <a:ahLst/>
              <a:cxnLst>
                <a:cxn ang="T2">
                  <a:pos x="T0" y="0"/>
                </a:cxn>
                <a:cxn ang="T3">
                  <a:pos x="T1" y="0"/>
                </a:cxn>
              </a:cxnLst>
              <a:rect l="0" t="0" r="r" b="b"/>
              <a:pathLst>
                <a:path w="224393">
                  <a:moveTo>
                    <a:pt x="0" y="0"/>
                  </a:moveTo>
                  <a:lnTo>
                    <a:pt x="224393" y="0"/>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61" name="Freeform 172"/>
            <p:cNvSpPr>
              <a:spLocks/>
            </p:cNvSpPr>
            <p:nvPr/>
          </p:nvSpPr>
          <p:spPr bwMode="auto">
            <a:xfrm>
              <a:off x="6476186" y="3659770"/>
              <a:ext cx="142524" cy="0"/>
            </a:xfrm>
            <a:custGeom>
              <a:avLst/>
              <a:gdLst>
                <a:gd name="T0" fmla="*/ 0 w 224393"/>
                <a:gd name="T1" fmla="*/ 107950 w 224393"/>
                <a:gd name="T2" fmla="*/ 0 60000 65536"/>
                <a:gd name="T3" fmla="*/ 0 60000 65536"/>
              </a:gdLst>
              <a:ahLst/>
              <a:cxnLst>
                <a:cxn ang="T2">
                  <a:pos x="T0" y="0"/>
                </a:cxn>
                <a:cxn ang="T3">
                  <a:pos x="T1" y="0"/>
                </a:cxn>
              </a:cxnLst>
              <a:rect l="0" t="0" r="r" b="b"/>
              <a:pathLst>
                <a:path w="224393">
                  <a:moveTo>
                    <a:pt x="0" y="0"/>
                  </a:moveTo>
                  <a:lnTo>
                    <a:pt x="224393" y="0"/>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62" name="Freeform 173"/>
            <p:cNvSpPr>
              <a:spLocks/>
            </p:cNvSpPr>
            <p:nvPr/>
          </p:nvSpPr>
          <p:spPr bwMode="auto">
            <a:xfrm>
              <a:off x="6512237" y="3695966"/>
              <a:ext cx="71262" cy="0"/>
            </a:xfrm>
            <a:custGeom>
              <a:avLst/>
              <a:gdLst>
                <a:gd name="T0" fmla="*/ 0 w 224393"/>
                <a:gd name="T1" fmla="*/ 53975 w 224393"/>
                <a:gd name="T2" fmla="*/ 0 60000 65536"/>
                <a:gd name="T3" fmla="*/ 0 60000 65536"/>
              </a:gdLst>
              <a:ahLst/>
              <a:cxnLst>
                <a:cxn ang="T2">
                  <a:pos x="T0" y="0"/>
                </a:cxn>
                <a:cxn ang="T3">
                  <a:pos x="T1" y="0"/>
                </a:cxn>
              </a:cxnLst>
              <a:rect l="0" t="0" r="r" b="b"/>
              <a:pathLst>
                <a:path w="224393">
                  <a:moveTo>
                    <a:pt x="0" y="0"/>
                  </a:moveTo>
                  <a:lnTo>
                    <a:pt x="224393" y="0"/>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63" name="Freeform 174"/>
            <p:cNvSpPr>
              <a:spLocks/>
            </p:cNvSpPr>
            <p:nvPr/>
          </p:nvSpPr>
          <p:spPr bwMode="auto">
            <a:xfrm>
              <a:off x="6547449" y="3466498"/>
              <a:ext cx="0" cy="154345"/>
            </a:xfrm>
            <a:custGeom>
              <a:avLst/>
              <a:gdLst>
                <a:gd name="T0" fmla="*/ 0 w 5610"/>
                <a:gd name="T1" fmla="*/ 143510 h 157075"/>
                <a:gd name="T2" fmla="*/ 1 w 5610"/>
                <a:gd name="T3" fmla="*/ 0 h 157075"/>
                <a:gd name="T4" fmla="*/ 0 60000 65536"/>
                <a:gd name="T5" fmla="*/ 0 60000 65536"/>
              </a:gdLst>
              <a:ahLst/>
              <a:cxnLst>
                <a:cxn ang="T4">
                  <a:pos x="T0" y="T1"/>
                </a:cxn>
                <a:cxn ang="T5">
                  <a:pos x="T2" y="T3"/>
                </a:cxn>
              </a:cxnLst>
              <a:rect l="0" t="0" r="r" b="b"/>
              <a:pathLst>
                <a:path w="5610" h="157075">
                  <a:moveTo>
                    <a:pt x="0" y="157075"/>
                  </a:moveTo>
                  <a:lnTo>
                    <a:pt x="5610" y="0"/>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64" name="Freeform 175"/>
            <p:cNvSpPr>
              <a:spLocks/>
            </p:cNvSpPr>
            <p:nvPr/>
          </p:nvSpPr>
          <p:spPr bwMode="auto">
            <a:xfrm>
              <a:off x="6547449" y="3321714"/>
              <a:ext cx="0" cy="77173"/>
            </a:xfrm>
            <a:custGeom>
              <a:avLst/>
              <a:gdLst>
                <a:gd name="T0" fmla="*/ 0 w 5610"/>
                <a:gd name="T1" fmla="*/ 71755 h 157075"/>
                <a:gd name="T2" fmla="*/ 1 w 5610"/>
                <a:gd name="T3" fmla="*/ 0 h 157075"/>
                <a:gd name="T4" fmla="*/ 0 60000 65536"/>
                <a:gd name="T5" fmla="*/ 0 60000 65536"/>
              </a:gdLst>
              <a:ahLst/>
              <a:cxnLst>
                <a:cxn ang="T4">
                  <a:pos x="T0" y="T1"/>
                </a:cxn>
                <a:cxn ang="T5">
                  <a:pos x="T2" y="T3"/>
                </a:cxn>
              </a:cxnLst>
              <a:rect l="0" t="0" r="r" b="b"/>
              <a:pathLst>
                <a:path w="5610" h="157075">
                  <a:moveTo>
                    <a:pt x="0" y="157075"/>
                  </a:moveTo>
                  <a:lnTo>
                    <a:pt x="5610" y="0"/>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65" name="Freeform 176"/>
            <p:cNvSpPr>
              <a:spLocks/>
            </p:cNvSpPr>
            <p:nvPr/>
          </p:nvSpPr>
          <p:spPr bwMode="auto">
            <a:xfrm>
              <a:off x="6534873" y="2737117"/>
              <a:ext cx="290077" cy="262249"/>
            </a:xfrm>
            <a:custGeom>
              <a:avLst/>
              <a:gdLst>
                <a:gd name="T0" fmla="*/ 176112 w 671786"/>
                <a:gd name="T1" fmla="*/ 0 h 622763"/>
                <a:gd name="T2" fmla="*/ 175554 w 671786"/>
                <a:gd name="T3" fmla="*/ 31682 h 622763"/>
                <a:gd name="T4" fmla="*/ 219221 w 671786"/>
                <a:gd name="T5" fmla="*/ 39029 h 622763"/>
                <a:gd name="T6" fmla="*/ 131338 w 671786"/>
                <a:gd name="T7" fmla="*/ 58779 h 622763"/>
                <a:gd name="T8" fmla="*/ 219141 w 671786"/>
                <a:gd name="T9" fmla="*/ 71946 h 622763"/>
                <a:gd name="T10" fmla="*/ 130781 w 671786"/>
                <a:gd name="T11" fmla="*/ 88072 h 622763"/>
                <a:gd name="T12" fmla="*/ 217865 w 671786"/>
                <a:gd name="T13" fmla="*/ 105531 h 622763"/>
                <a:gd name="T14" fmla="*/ 129982 w 671786"/>
                <a:gd name="T15" fmla="*/ 121752 h 622763"/>
                <a:gd name="T16" fmla="*/ 219456 w 671786"/>
                <a:gd name="T17" fmla="*/ 138449 h 622763"/>
                <a:gd name="T18" fmla="*/ 129505 w 671786"/>
                <a:gd name="T19" fmla="*/ 153142 h 622763"/>
                <a:gd name="T20" fmla="*/ 219141 w 671786"/>
                <a:gd name="T21" fmla="*/ 169935 h 622763"/>
                <a:gd name="T22" fmla="*/ 129666 w 671786"/>
                <a:gd name="T23" fmla="*/ 181671 h 622763"/>
                <a:gd name="T24" fmla="*/ 184402 w 671786"/>
                <a:gd name="T25" fmla="*/ 192643 h 622763"/>
                <a:gd name="T26" fmla="*/ 184402 w 671786"/>
                <a:gd name="T27" fmla="*/ 241785 h 622763"/>
                <a:gd name="T28" fmla="*/ 0 w 671786"/>
                <a:gd name="T29" fmla="*/ 243617 h 6227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71786" h="622763">
                  <a:moveTo>
                    <a:pt x="539103" y="0"/>
                  </a:moveTo>
                  <a:lnTo>
                    <a:pt x="537396" y="80990"/>
                  </a:lnTo>
                  <a:lnTo>
                    <a:pt x="671067" y="99771"/>
                  </a:lnTo>
                  <a:lnTo>
                    <a:pt x="402043" y="150259"/>
                  </a:lnTo>
                  <a:lnTo>
                    <a:pt x="670821" y="183918"/>
                  </a:lnTo>
                  <a:lnTo>
                    <a:pt x="400338" y="225139"/>
                  </a:lnTo>
                  <a:lnTo>
                    <a:pt x="666916" y="269771"/>
                  </a:lnTo>
                  <a:lnTo>
                    <a:pt x="397892" y="311237"/>
                  </a:lnTo>
                  <a:lnTo>
                    <a:pt x="671786" y="353919"/>
                  </a:lnTo>
                  <a:lnTo>
                    <a:pt x="396433" y="391481"/>
                  </a:lnTo>
                  <a:lnTo>
                    <a:pt x="670821" y="434409"/>
                  </a:lnTo>
                  <a:lnTo>
                    <a:pt x="396926" y="464409"/>
                  </a:lnTo>
                  <a:lnTo>
                    <a:pt x="564481" y="492458"/>
                  </a:lnTo>
                  <a:lnTo>
                    <a:pt x="564481" y="618081"/>
                  </a:lnTo>
                  <a:lnTo>
                    <a:pt x="0" y="622762"/>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66" name="Freeform 177"/>
            <p:cNvSpPr>
              <a:spLocks/>
            </p:cNvSpPr>
            <p:nvPr/>
          </p:nvSpPr>
          <p:spPr bwMode="auto">
            <a:xfrm>
              <a:off x="6545772" y="3316934"/>
              <a:ext cx="317745" cy="261566"/>
            </a:xfrm>
            <a:custGeom>
              <a:avLst/>
              <a:gdLst>
                <a:gd name="T0" fmla="*/ 193099 w 671786"/>
                <a:gd name="T1" fmla="*/ 0 h 622763"/>
                <a:gd name="T2" fmla="*/ 192487 w 671786"/>
                <a:gd name="T3" fmla="*/ 31629 h 622763"/>
                <a:gd name="T4" fmla="*/ 240366 w 671786"/>
                <a:gd name="T5" fmla="*/ 38963 h 622763"/>
                <a:gd name="T6" fmla="*/ 144006 w 671786"/>
                <a:gd name="T7" fmla="*/ 58680 h 622763"/>
                <a:gd name="T8" fmla="*/ 240278 w 671786"/>
                <a:gd name="T9" fmla="*/ 71825 h 622763"/>
                <a:gd name="T10" fmla="*/ 143395 w 671786"/>
                <a:gd name="T11" fmla="*/ 87923 h 622763"/>
                <a:gd name="T12" fmla="*/ 238880 w 671786"/>
                <a:gd name="T13" fmla="*/ 105353 h 622763"/>
                <a:gd name="T14" fmla="*/ 142519 w 671786"/>
                <a:gd name="T15" fmla="*/ 121546 h 622763"/>
                <a:gd name="T16" fmla="*/ 240624 w 671786"/>
                <a:gd name="T17" fmla="*/ 138214 h 622763"/>
                <a:gd name="T18" fmla="*/ 141997 w 671786"/>
                <a:gd name="T19" fmla="*/ 152883 h 622763"/>
                <a:gd name="T20" fmla="*/ 240278 w 671786"/>
                <a:gd name="T21" fmla="*/ 169648 h 622763"/>
                <a:gd name="T22" fmla="*/ 142173 w 671786"/>
                <a:gd name="T23" fmla="*/ 181364 h 622763"/>
                <a:gd name="T24" fmla="*/ 202189 w 671786"/>
                <a:gd name="T25" fmla="*/ 192318 h 622763"/>
                <a:gd name="T26" fmla="*/ 202189 w 671786"/>
                <a:gd name="T27" fmla="*/ 241377 h 622763"/>
                <a:gd name="T28" fmla="*/ 0 w 671786"/>
                <a:gd name="T29" fmla="*/ 243205 h 6227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71786" h="622763">
                  <a:moveTo>
                    <a:pt x="539103" y="0"/>
                  </a:moveTo>
                  <a:lnTo>
                    <a:pt x="537396" y="80990"/>
                  </a:lnTo>
                  <a:lnTo>
                    <a:pt x="671067" y="99771"/>
                  </a:lnTo>
                  <a:lnTo>
                    <a:pt x="402043" y="150259"/>
                  </a:lnTo>
                  <a:lnTo>
                    <a:pt x="670821" y="183918"/>
                  </a:lnTo>
                  <a:lnTo>
                    <a:pt x="400338" y="225139"/>
                  </a:lnTo>
                  <a:lnTo>
                    <a:pt x="666916" y="269771"/>
                  </a:lnTo>
                  <a:lnTo>
                    <a:pt x="397892" y="311237"/>
                  </a:lnTo>
                  <a:lnTo>
                    <a:pt x="671786" y="353919"/>
                  </a:lnTo>
                  <a:lnTo>
                    <a:pt x="396433" y="391481"/>
                  </a:lnTo>
                  <a:lnTo>
                    <a:pt x="670821" y="434409"/>
                  </a:lnTo>
                  <a:lnTo>
                    <a:pt x="396926" y="464409"/>
                  </a:lnTo>
                  <a:lnTo>
                    <a:pt x="564481" y="492458"/>
                  </a:lnTo>
                  <a:lnTo>
                    <a:pt x="564481" y="618081"/>
                  </a:lnTo>
                  <a:lnTo>
                    <a:pt x="0" y="622762"/>
                  </a:lnTo>
                </a:path>
              </a:pathLst>
            </a:custGeom>
            <a:noFill/>
            <a:ln w="1270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68" name="Text Box 111"/>
            <p:cNvSpPr txBox="1">
              <a:spLocks noChangeArrowheads="1"/>
            </p:cNvSpPr>
            <p:nvPr/>
          </p:nvSpPr>
          <p:spPr bwMode="auto">
            <a:xfrm>
              <a:off x="6837526" y="2636725"/>
              <a:ext cx="632134" cy="219224"/>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ADC</a:t>
              </a:r>
              <a:endParaRPr kumimoji="0" lang="en-GB" sz="1400" b="0" i="0" u="none" strike="noStrike" cap="none" normalizeH="0" baseline="0" dirty="0" smtClean="0">
                <a:ln>
                  <a:noFill/>
                </a:ln>
                <a:solidFill>
                  <a:schemeClr val="tx1"/>
                </a:solidFill>
                <a:effectLst/>
              </a:endParaRPr>
            </a:p>
          </p:txBody>
        </p:sp>
        <p:sp>
          <p:nvSpPr>
            <p:cNvPr id="69" name="Text Box 111"/>
            <p:cNvSpPr txBox="1">
              <a:spLocks noChangeArrowheads="1"/>
            </p:cNvSpPr>
            <p:nvPr/>
          </p:nvSpPr>
          <p:spPr bwMode="auto">
            <a:xfrm>
              <a:off x="6831658" y="3219956"/>
              <a:ext cx="632134" cy="218541"/>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ADC</a:t>
              </a:r>
              <a:endParaRPr kumimoji="0" lang="en-GB" sz="1400" b="0" i="0" u="none" strike="noStrike" cap="none" normalizeH="0" baseline="0" dirty="0" smtClean="0">
                <a:ln>
                  <a:noFill/>
                </a:ln>
                <a:solidFill>
                  <a:schemeClr val="tx1"/>
                </a:solidFill>
                <a:effectLst/>
              </a:endParaRPr>
            </a:p>
          </p:txBody>
        </p:sp>
        <p:sp>
          <p:nvSpPr>
            <p:cNvPr id="70" name="Freeform 186"/>
            <p:cNvSpPr>
              <a:spLocks/>
            </p:cNvSpPr>
            <p:nvPr/>
          </p:nvSpPr>
          <p:spPr bwMode="auto">
            <a:xfrm>
              <a:off x="7412651" y="2733702"/>
              <a:ext cx="155938" cy="180979"/>
            </a:xfrm>
            <a:custGeom>
              <a:avLst/>
              <a:gdLst>
                <a:gd name="T0" fmla="*/ 0 w 117695"/>
                <a:gd name="T1" fmla="*/ 0 h 131277"/>
                <a:gd name="T2" fmla="*/ 117695 w 117695"/>
                <a:gd name="T3" fmla="*/ 0 h 131277"/>
                <a:gd name="T4" fmla="*/ 117695 w 117695"/>
                <a:gd name="T5" fmla="*/ 167957 h 131277"/>
                <a:gd name="T6" fmla="*/ 0 60000 65536"/>
                <a:gd name="T7" fmla="*/ 0 60000 65536"/>
                <a:gd name="T8" fmla="*/ 0 60000 65536"/>
              </a:gdLst>
              <a:ahLst/>
              <a:cxnLst>
                <a:cxn ang="T6">
                  <a:pos x="T0" y="T1"/>
                </a:cxn>
                <a:cxn ang="T7">
                  <a:pos x="T2" y="T3"/>
                </a:cxn>
                <a:cxn ang="T8">
                  <a:pos x="T4" y="T5"/>
                </a:cxn>
              </a:cxnLst>
              <a:rect l="0" t="0" r="r" b="b"/>
              <a:pathLst>
                <a:path w="117695" h="131277">
                  <a:moveTo>
                    <a:pt x="0" y="0"/>
                  </a:moveTo>
                  <a:lnTo>
                    <a:pt x="117695" y="0"/>
                  </a:lnTo>
                  <a:lnTo>
                    <a:pt x="117695" y="131277"/>
                  </a:lnTo>
                </a:path>
              </a:pathLst>
            </a:custGeom>
            <a:noFill/>
            <a:ln w="12700">
              <a:solidFill>
                <a:srgbClr val="538135"/>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71" name="Freeform 187"/>
            <p:cNvSpPr>
              <a:spLocks/>
            </p:cNvSpPr>
            <p:nvPr/>
          </p:nvSpPr>
          <p:spPr bwMode="auto">
            <a:xfrm flipV="1">
              <a:off x="7429419" y="3108637"/>
              <a:ext cx="145039" cy="198053"/>
            </a:xfrm>
            <a:custGeom>
              <a:avLst/>
              <a:gdLst>
                <a:gd name="T0" fmla="*/ 0 w 117695"/>
                <a:gd name="T1" fmla="*/ 0 h 131277"/>
                <a:gd name="T2" fmla="*/ 109710 w 117695"/>
                <a:gd name="T3" fmla="*/ 0 h 131277"/>
                <a:gd name="T4" fmla="*/ 109710 w 117695"/>
                <a:gd name="T5" fmla="*/ 183878 h 131277"/>
                <a:gd name="T6" fmla="*/ 0 60000 65536"/>
                <a:gd name="T7" fmla="*/ 0 60000 65536"/>
                <a:gd name="T8" fmla="*/ 0 60000 65536"/>
              </a:gdLst>
              <a:ahLst/>
              <a:cxnLst>
                <a:cxn ang="T6">
                  <a:pos x="T0" y="T1"/>
                </a:cxn>
                <a:cxn ang="T7">
                  <a:pos x="T2" y="T3"/>
                </a:cxn>
                <a:cxn ang="T8">
                  <a:pos x="T4" y="T5"/>
                </a:cxn>
              </a:cxnLst>
              <a:rect l="0" t="0" r="r" b="b"/>
              <a:pathLst>
                <a:path w="117695" h="131277">
                  <a:moveTo>
                    <a:pt x="0" y="0"/>
                  </a:moveTo>
                  <a:lnTo>
                    <a:pt x="117695" y="0"/>
                  </a:lnTo>
                  <a:lnTo>
                    <a:pt x="117695" y="131277"/>
                  </a:lnTo>
                </a:path>
              </a:pathLst>
            </a:custGeom>
            <a:noFill/>
            <a:ln w="12700">
              <a:solidFill>
                <a:srgbClr val="538135"/>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grpSp>
          <p:nvGrpSpPr>
            <p:cNvPr id="103" name="Group 185"/>
            <p:cNvGrpSpPr>
              <a:grpSpLocks/>
            </p:cNvGrpSpPr>
            <p:nvPr/>
          </p:nvGrpSpPr>
          <p:grpSpPr bwMode="auto">
            <a:xfrm>
              <a:off x="7448702" y="2914682"/>
              <a:ext cx="238099" cy="193272"/>
              <a:chOff x="50291" y="17201"/>
              <a:chExt cx="1800" cy="1800"/>
            </a:xfrm>
          </p:grpSpPr>
          <p:sp>
            <p:nvSpPr>
              <p:cNvPr id="104" name="Oval 180"/>
              <p:cNvSpPr>
                <a:spLocks noChangeArrowheads="1"/>
              </p:cNvSpPr>
              <p:nvPr/>
            </p:nvSpPr>
            <p:spPr bwMode="auto">
              <a:xfrm>
                <a:off x="50291" y="17201"/>
                <a:ext cx="1800" cy="1800"/>
              </a:xfrm>
              <a:prstGeom prst="ellipse">
                <a:avLst/>
              </a:prstGeom>
              <a:noFill/>
              <a:ln w="12700">
                <a:solidFill>
                  <a:srgbClr val="538135"/>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05" name="Freeform 184"/>
              <p:cNvSpPr>
                <a:spLocks/>
              </p:cNvSpPr>
              <p:nvPr/>
            </p:nvSpPr>
            <p:spPr bwMode="auto">
              <a:xfrm>
                <a:off x="50789" y="18152"/>
                <a:ext cx="900" cy="0"/>
              </a:xfrm>
              <a:custGeom>
                <a:avLst/>
                <a:gdLst>
                  <a:gd name="T0" fmla="*/ 0 w 217283"/>
                  <a:gd name="T1" fmla="*/ 90000 w 217283"/>
                  <a:gd name="T2" fmla="*/ 0 60000 65536"/>
                  <a:gd name="T3" fmla="*/ 0 60000 65536"/>
                </a:gdLst>
                <a:ahLst/>
                <a:cxnLst>
                  <a:cxn ang="T2">
                    <a:pos x="T0" y="0"/>
                  </a:cxn>
                  <a:cxn ang="T3">
                    <a:pos x="T1" y="0"/>
                  </a:cxn>
                </a:cxnLst>
                <a:rect l="0" t="0" r="r" b="b"/>
                <a:pathLst>
                  <a:path w="217283">
                    <a:moveTo>
                      <a:pt x="0" y="0"/>
                    </a:moveTo>
                    <a:lnTo>
                      <a:pt x="217283" y="0"/>
                    </a:lnTo>
                  </a:path>
                </a:pathLst>
              </a:custGeom>
              <a:noFill/>
              <a:ln w="19050">
                <a:solidFill>
                  <a:srgbClr val="538135"/>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grpSp>
      </p:grpSp>
      <p:sp>
        <p:nvSpPr>
          <p:cNvPr id="114" name="Freeform 232"/>
          <p:cNvSpPr>
            <a:spLocks/>
          </p:cNvSpPr>
          <p:nvPr/>
        </p:nvSpPr>
        <p:spPr bwMode="auto">
          <a:xfrm>
            <a:off x="5700690" y="2478283"/>
            <a:ext cx="347087" cy="244493"/>
          </a:xfrm>
          <a:custGeom>
            <a:avLst/>
            <a:gdLst>
              <a:gd name="T0" fmla="*/ 262462 w 219694"/>
              <a:gd name="T1" fmla="*/ 0 h 172192"/>
              <a:gd name="T2" fmla="*/ 0 w 219694"/>
              <a:gd name="T3" fmla="*/ 227374 h 172192"/>
              <a:gd name="T4" fmla="*/ 0 60000 65536"/>
              <a:gd name="T5" fmla="*/ 0 60000 65536"/>
            </a:gdLst>
            <a:ahLst/>
            <a:cxnLst>
              <a:cxn ang="T4">
                <a:pos x="T0" y="T1"/>
              </a:cxn>
              <a:cxn ang="T5">
                <a:pos x="T2" y="T3"/>
              </a:cxn>
            </a:cxnLst>
            <a:rect l="0" t="0" r="r" b="b"/>
            <a:pathLst>
              <a:path w="219694" h="172192">
                <a:moveTo>
                  <a:pt x="219694" y="0"/>
                </a:moveTo>
                <a:lnTo>
                  <a:pt x="0" y="172192"/>
                </a:lnTo>
              </a:path>
            </a:pathLst>
          </a:custGeom>
          <a:noFill/>
          <a:ln w="12700">
            <a:solidFill>
              <a:srgbClr val="538135"/>
            </a:solidFill>
            <a:prstDash val="dash"/>
            <a:miter lim="800000"/>
            <a:headEnd/>
            <a:tailEnd type="arrow" w="sm" len="sm"/>
          </a:ln>
        </p:spPr>
        <p:txBody>
          <a:bodyPr vert="horz" wrap="square" lIns="91440" tIns="45720" rIns="91440" bIns="45720" numCol="1" anchor="ctr" anchorCtr="0" compatLnSpc="1">
            <a:prstTxWarp prst="textNoShape">
              <a:avLst/>
            </a:prstTxWarp>
          </a:bodyPr>
          <a:lstStyle/>
          <a:p>
            <a:endParaRPr lang="en-US" sz="1200" dirty="0"/>
          </a:p>
        </p:txBody>
      </p:sp>
      <p:grpSp>
        <p:nvGrpSpPr>
          <p:cNvPr id="132" name="Group 131"/>
          <p:cNvGrpSpPr/>
          <p:nvPr/>
        </p:nvGrpSpPr>
        <p:grpSpPr>
          <a:xfrm>
            <a:off x="3912435" y="2677754"/>
            <a:ext cx="1198877" cy="682732"/>
            <a:chOff x="3912435" y="2923896"/>
            <a:chExt cx="1198877" cy="303225"/>
          </a:xfrm>
        </p:grpSpPr>
        <p:sp>
          <p:nvSpPr>
            <p:cNvPr id="116" name="Rectangle 235"/>
            <p:cNvSpPr>
              <a:spLocks noChangeArrowheads="1"/>
            </p:cNvSpPr>
            <p:nvPr/>
          </p:nvSpPr>
          <p:spPr bwMode="auto">
            <a:xfrm>
              <a:off x="3912435" y="2923896"/>
              <a:ext cx="1198877" cy="303225"/>
            </a:xfrm>
            <a:prstGeom prst="rect">
              <a:avLst/>
            </a:prstGeom>
            <a:solidFill>
              <a:srgbClr val="E2EFD9"/>
            </a:solidFill>
            <a:ln w="6350">
              <a:solidFill>
                <a:srgbClr val="375623"/>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17" name="Freeform 236"/>
            <p:cNvSpPr>
              <a:spLocks/>
            </p:cNvSpPr>
            <p:nvPr/>
          </p:nvSpPr>
          <p:spPr bwMode="auto">
            <a:xfrm>
              <a:off x="4026454" y="2947116"/>
              <a:ext cx="1037071" cy="158442"/>
            </a:xfrm>
            <a:custGeom>
              <a:avLst/>
              <a:gdLst>
                <a:gd name="T0" fmla="*/ 0 w 1045029"/>
                <a:gd name="T1" fmla="*/ 0 h 445325"/>
                <a:gd name="T2" fmla="*/ 0 w 1045029"/>
                <a:gd name="T3" fmla="*/ 207494 h 445325"/>
                <a:gd name="T4" fmla="*/ 785163 w 1045029"/>
                <a:gd name="T5" fmla="*/ 207494 h 445325"/>
                <a:gd name="T6" fmla="*/ 0 60000 65536"/>
                <a:gd name="T7" fmla="*/ 0 60000 65536"/>
                <a:gd name="T8" fmla="*/ 0 60000 65536"/>
              </a:gdLst>
              <a:ahLst/>
              <a:cxnLst>
                <a:cxn ang="T6">
                  <a:pos x="T0" y="T1"/>
                </a:cxn>
                <a:cxn ang="T7">
                  <a:pos x="T2" y="T3"/>
                </a:cxn>
                <a:cxn ang="T8">
                  <a:pos x="T4" y="T5"/>
                </a:cxn>
              </a:cxnLst>
              <a:rect l="0" t="0" r="r" b="b"/>
              <a:pathLst>
                <a:path w="1045029" h="445325">
                  <a:moveTo>
                    <a:pt x="0" y="0"/>
                  </a:moveTo>
                  <a:lnTo>
                    <a:pt x="0" y="445325"/>
                  </a:lnTo>
                  <a:lnTo>
                    <a:pt x="1045029" y="445325"/>
                  </a:lnTo>
                </a:path>
              </a:pathLst>
            </a:custGeom>
            <a:noFill/>
            <a:ln w="6350">
              <a:solidFill>
                <a:srgbClr val="1F4D78"/>
              </a:solidFill>
              <a:miter lim="800000"/>
              <a:headEnd type="arrow" w="sm" len="sm"/>
              <a:tailEnd type="arrow" w="sm" len="sm"/>
            </a:ln>
          </p:spPr>
          <p:txBody>
            <a:bodyPr vert="horz" wrap="square" lIns="91440" tIns="45720" rIns="91440" bIns="45720" numCol="1" anchor="ctr" anchorCtr="0" compatLnSpc="1">
              <a:prstTxWarp prst="textNoShape">
                <a:avLst/>
              </a:prstTxWarp>
            </a:bodyPr>
            <a:lstStyle/>
            <a:p>
              <a:endParaRPr lang="en-US" sz="1200" dirty="0"/>
            </a:p>
          </p:txBody>
        </p:sp>
        <p:sp>
          <p:nvSpPr>
            <p:cNvPr id="118" name="Freeform 244"/>
            <p:cNvSpPr>
              <a:spLocks/>
            </p:cNvSpPr>
            <p:nvPr/>
          </p:nvSpPr>
          <p:spPr bwMode="auto">
            <a:xfrm flipV="1">
              <a:off x="3933395" y="3031801"/>
              <a:ext cx="1023656" cy="138637"/>
            </a:xfrm>
            <a:custGeom>
              <a:avLst/>
              <a:gdLst>
                <a:gd name="T0" fmla="*/ 0 w 1086888"/>
                <a:gd name="T1" fmla="*/ 124280 h 178129"/>
                <a:gd name="T2" fmla="*/ 146259 w 1086888"/>
                <a:gd name="T3" fmla="*/ 123461 h 178129"/>
                <a:gd name="T4" fmla="*/ 145815 w 1086888"/>
                <a:gd name="T5" fmla="*/ 4285 h 178129"/>
                <a:gd name="T6" fmla="*/ 319541 w 1086888"/>
                <a:gd name="T7" fmla="*/ 4285 h 178129"/>
                <a:gd name="T8" fmla="*/ 319541 w 1086888"/>
                <a:gd name="T9" fmla="*/ 128564 h 178129"/>
                <a:gd name="T10" fmla="*/ 489029 w 1086888"/>
                <a:gd name="T11" fmla="*/ 128564 h 178129"/>
                <a:gd name="T12" fmla="*/ 489029 w 1086888"/>
                <a:gd name="T13" fmla="*/ 0 h 178129"/>
                <a:gd name="T14" fmla="*/ 679730 w 1086888"/>
                <a:gd name="T15" fmla="*/ 1 h 178129"/>
                <a:gd name="T16" fmla="*/ 678583 w 1086888"/>
                <a:gd name="T17" fmla="*/ 123471 h 178129"/>
                <a:gd name="T18" fmla="*/ 775620 w 1086888"/>
                <a:gd name="T19" fmla="*/ 126249 h 1781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086888" h="178129">
                  <a:moveTo>
                    <a:pt x="0" y="172193"/>
                  </a:moveTo>
                  <a:lnTo>
                    <a:pt x="204955" y="171058"/>
                  </a:lnTo>
                  <a:cubicBezTo>
                    <a:pt x="204748" y="116018"/>
                    <a:pt x="204540" y="60977"/>
                    <a:pt x="204333" y="5937"/>
                  </a:cubicBezTo>
                  <a:lnTo>
                    <a:pt x="447778" y="5937"/>
                  </a:lnTo>
                  <a:lnTo>
                    <a:pt x="447778" y="178129"/>
                  </a:lnTo>
                  <a:lnTo>
                    <a:pt x="685284" y="178129"/>
                  </a:lnTo>
                  <a:lnTo>
                    <a:pt x="685284" y="0"/>
                  </a:lnTo>
                  <a:lnTo>
                    <a:pt x="952516" y="1"/>
                  </a:lnTo>
                  <a:cubicBezTo>
                    <a:pt x="951981" y="59002"/>
                    <a:pt x="951444" y="112071"/>
                    <a:pt x="950909" y="171072"/>
                  </a:cubicBezTo>
                  <a:lnTo>
                    <a:pt x="1086888" y="174921"/>
                  </a:lnTo>
                </a:path>
              </a:pathLst>
            </a:custGeom>
            <a:noFill/>
            <a:ln w="12700">
              <a:solidFill>
                <a:srgbClr val="375623"/>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grpSp>
      <p:sp>
        <p:nvSpPr>
          <p:cNvPr id="119" name="Isosceles Triangle 141"/>
          <p:cNvSpPr>
            <a:spLocks noChangeArrowheads="1"/>
          </p:cNvSpPr>
          <p:nvPr/>
        </p:nvSpPr>
        <p:spPr bwMode="auto">
          <a:xfrm>
            <a:off x="3464743" y="2786222"/>
            <a:ext cx="331996" cy="193272"/>
          </a:xfrm>
          <a:prstGeom prst="triangle">
            <a:avLst>
              <a:gd name="adj" fmla="val 50000"/>
            </a:avLst>
          </a:prstGeom>
          <a:solidFill>
            <a:srgbClr val="FFFFFF"/>
          </a:solidFill>
          <a:ln w="12700">
            <a:solidFill>
              <a:srgbClr val="404040"/>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20" name="Freeform 246"/>
          <p:cNvSpPr>
            <a:spLocks/>
          </p:cNvSpPr>
          <p:nvPr/>
        </p:nvSpPr>
        <p:spPr bwMode="auto">
          <a:xfrm>
            <a:off x="3643086" y="3120025"/>
            <a:ext cx="262411" cy="191224"/>
          </a:xfrm>
          <a:custGeom>
            <a:avLst/>
            <a:gdLst>
              <a:gd name="T0" fmla="*/ 199349 w 219694"/>
              <a:gd name="T1" fmla="*/ 0 h 172192"/>
              <a:gd name="T2" fmla="*/ 0 w 219694"/>
              <a:gd name="T3" fmla="*/ 177369 h 172192"/>
              <a:gd name="T4" fmla="*/ 0 60000 65536"/>
              <a:gd name="T5" fmla="*/ 0 60000 65536"/>
            </a:gdLst>
            <a:ahLst/>
            <a:cxnLst>
              <a:cxn ang="T4">
                <a:pos x="T0" y="T1"/>
              </a:cxn>
              <a:cxn ang="T5">
                <a:pos x="T2" y="T3"/>
              </a:cxn>
            </a:cxnLst>
            <a:rect l="0" t="0" r="r" b="b"/>
            <a:pathLst>
              <a:path w="219694" h="172192">
                <a:moveTo>
                  <a:pt x="219694" y="0"/>
                </a:moveTo>
                <a:lnTo>
                  <a:pt x="0" y="172192"/>
                </a:lnTo>
              </a:path>
            </a:pathLst>
          </a:custGeom>
          <a:noFill/>
          <a:ln w="12700">
            <a:solidFill>
              <a:srgbClr val="538135"/>
            </a:solidFill>
            <a:prstDash val="dash"/>
            <a:miter lim="800000"/>
            <a:headEnd/>
            <a:tailEnd type="arrow" w="sm" len="sm"/>
          </a:ln>
        </p:spPr>
        <p:txBody>
          <a:bodyPr vert="horz" wrap="square" lIns="91440" tIns="45720" rIns="91440" bIns="45720" numCol="1" anchor="ctr" anchorCtr="0" compatLnSpc="1">
            <a:prstTxWarp prst="textNoShape">
              <a:avLst/>
            </a:prstTxWarp>
          </a:bodyPr>
          <a:lstStyle/>
          <a:p>
            <a:endParaRPr lang="en-US" sz="1200" dirty="0"/>
          </a:p>
        </p:txBody>
      </p:sp>
      <p:grpSp>
        <p:nvGrpSpPr>
          <p:cNvPr id="130" name="Group 129"/>
          <p:cNvGrpSpPr/>
          <p:nvPr/>
        </p:nvGrpSpPr>
        <p:grpSpPr>
          <a:xfrm>
            <a:off x="6040232" y="1076205"/>
            <a:ext cx="2394400" cy="1421200"/>
            <a:chOff x="6040232" y="1571337"/>
            <a:chExt cx="1779031" cy="926067"/>
          </a:xfrm>
        </p:grpSpPr>
        <p:sp>
          <p:nvSpPr>
            <p:cNvPr id="106" name="Rectangle 223"/>
            <p:cNvSpPr>
              <a:spLocks noChangeArrowheads="1"/>
            </p:cNvSpPr>
            <p:nvPr/>
          </p:nvSpPr>
          <p:spPr bwMode="auto">
            <a:xfrm>
              <a:off x="6040232" y="1571337"/>
              <a:ext cx="1748012" cy="926067"/>
            </a:xfrm>
            <a:prstGeom prst="rect">
              <a:avLst/>
            </a:prstGeom>
            <a:solidFill>
              <a:srgbClr val="E2EFD9"/>
            </a:solidFill>
            <a:ln w="6350">
              <a:solidFill>
                <a:srgbClr val="375623"/>
              </a:solidFill>
              <a:miter lim="800000"/>
              <a:headEnd/>
              <a:tailEnd/>
            </a:ln>
          </p:spPr>
          <p:txBody>
            <a:bodyPr vert="horz" wrap="square" lIns="91440" tIns="45720" rIns="91440" bIns="45720" numCol="1" anchor="ctr" anchorCtr="0" compatLnSpc="1">
              <a:prstTxWarp prst="textNoShape">
                <a:avLst/>
              </a:prstTxWarp>
            </a:bodyPr>
            <a:lstStyle/>
            <a:p>
              <a:endParaRPr lang="en-US" sz="1400" dirty="0"/>
            </a:p>
          </p:txBody>
        </p:sp>
        <p:sp>
          <p:nvSpPr>
            <p:cNvPr id="107" name="Freeform 222"/>
            <p:cNvSpPr>
              <a:spLocks/>
            </p:cNvSpPr>
            <p:nvPr/>
          </p:nvSpPr>
          <p:spPr bwMode="auto">
            <a:xfrm>
              <a:off x="6178563" y="1675828"/>
              <a:ext cx="1540095" cy="652208"/>
            </a:xfrm>
            <a:custGeom>
              <a:avLst/>
              <a:gdLst>
                <a:gd name="T0" fmla="*/ 0 w 1045029"/>
                <a:gd name="T1" fmla="*/ 0 h 445325"/>
                <a:gd name="T2" fmla="*/ 0 w 1045029"/>
                <a:gd name="T3" fmla="*/ 593766 h 445325"/>
                <a:gd name="T4" fmla="*/ 1181803 w 1045029"/>
                <a:gd name="T5" fmla="*/ 593766 h 445325"/>
                <a:gd name="T6" fmla="*/ 0 60000 65536"/>
                <a:gd name="T7" fmla="*/ 0 60000 65536"/>
                <a:gd name="T8" fmla="*/ 0 60000 65536"/>
              </a:gdLst>
              <a:ahLst/>
              <a:cxnLst>
                <a:cxn ang="T6">
                  <a:pos x="T0" y="T1"/>
                </a:cxn>
                <a:cxn ang="T7">
                  <a:pos x="T2" y="T3"/>
                </a:cxn>
                <a:cxn ang="T8">
                  <a:pos x="T4" y="T5"/>
                </a:cxn>
              </a:cxnLst>
              <a:rect l="0" t="0" r="r" b="b"/>
              <a:pathLst>
                <a:path w="1045029" h="445325">
                  <a:moveTo>
                    <a:pt x="0" y="0"/>
                  </a:moveTo>
                  <a:lnTo>
                    <a:pt x="0" y="445325"/>
                  </a:lnTo>
                  <a:lnTo>
                    <a:pt x="1045029" y="445325"/>
                  </a:lnTo>
                </a:path>
              </a:pathLst>
            </a:custGeom>
            <a:noFill/>
            <a:ln w="6350">
              <a:solidFill>
                <a:srgbClr val="1F4D78"/>
              </a:solidFill>
              <a:miter lim="800000"/>
              <a:headEnd type="arrow" w="sm" len="sm"/>
              <a:tailEnd type="arrow" w="sm" len="sm"/>
            </a:ln>
          </p:spPr>
          <p:txBody>
            <a:bodyPr vert="horz" wrap="square" lIns="91440" tIns="45720" rIns="91440" bIns="45720" numCol="1" anchor="ctr" anchorCtr="0" compatLnSpc="1">
              <a:prstTxWarp prst="textNoShape">
                <a:avLst/>
              </a:prstTxWarp>
            </a:bodyPr>
            <a:lstStyle/>
            <a:p>
              <a:endParaRPr lang="en-US" sz="1200" dirty="0"/>
            </a:p>
          </p:txBody>
        </p:sp>
        <p:sp>
          <p:nvSpPr>
            <p:cNvPr id="108" name="Freeform 224"/>
            <p:cNvSpPr>
              <a:spLocks/>
            </p:cNvSpPr>
            <p:nvPr/>
          </p:nvSpPr>
          <p:spPr bwMode="auto">
            <a:xfrm>
              <a:off x="6311026" y="1865002"/>
              <a:ext cx="62039" cy="463034"/>
            </a:xfrm>
            <a:custGeom>
              <a:avLst/>
              <a:gdLst>
                <a:gd name="T0" fmla="*/ 0 w 53439"/>
                <a:gd name="T1" fmla="*/ 421574 h 522514"/>
                <a:gd name="T2" fmla="*/ 15869 w 53439"/>
                <a:gd name="T3" fmla="*/ 0 h 522514"/>
                <a:gd name="T4" fmla="*/ 47607 w 53439"/>
                <a:gd name="T5" fmla="*/ 421574 h 522514"/>
                <a:gd name="T6" fmla="*/ 0 60000 65536"/>
                <a:gd name="T7" fmla="*/ 0 60000 65536"/>
                <a:gd name="T8" fmla="*/ 0 60000 65536"/>
              </a:gdLst>
              <a:ahLst/>
              <a:cxnLst>
                <a:cxn ang="T6">
                  <a:pos x="T0" y="T1"/>
                </a:cxn>
                <a:cxn ang="T7">
                  <a:pos x="T2" y="T3"/>
                </a:cxn>
                <a:cxn ang="T8">
                  <a:pos x="T4" y="T5"/>
                </a:cxn>
              </a:cxnLst>
              <a:rect l="0" t="0" r="r" b="b"/>
              <a:pathLst>
                <a:path w="53439" h="522514">
                  <a:moveTo>
                    <a:pt x="0" y="522514"/>
                  </a:moveTo>
                  <a:lnTo>
                    <a:pt x="17813" y="0"/>
                  </a:lnTo>
                  <a:lnTo>
                    <a:pt x="53439" y="522514"/>
                  </a:lnTo>
                </a:path>
              </a:pathLst>
            </a:custGeom>
            <a:noFill/>
            <a:ln w="12700">
              <a:solidFill>
                <a:srgbClr val="375623"/>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09" name="Freeform 225"/>
            <p:cNvSpPr>
              <a:spLocks/>
            </p:cNvSpPr>
            <p:nvPr/>
          </p:nvSpPr>
          <p:spPr bwMode="auto">
            <a:xfrm>
              <a:off x="6637993" y="2047347"/>
              <a:ext cx="59524" cy="282054"/>
            </a:xfrm>
            <a:custGeom>
              <a:avLst/>
              <a:gdLst>
                <a:gd name="T0" fmla="*/ 0 w 53439"/>
                <a:gd name="T1" fmla="*/ 256621 h 522514"/>
                <a:gd name="T2" fmla="*/ 15248 w 53439"/>
                <a:gd name="T3" fmla="*/ 0 h 522514"/>
                <a:gd name="T4" fmla="*/ 45745 w 53439"/>
                <a:gd name="T5" fmla="*/ 256621 h 522514"/>
                <a:gd name="T6" fmla="*/ 0 60000 65536"/>
                <a:gd name="T7" fmla="*/ 0 60000 65536"/>
                <a:gd name="T8" fmla="*/ 0 60000 65536"/>
              </a:gdLst>
              <a:ahLst/>
              <a:cxnLst>
                <a:cxn ang="T6">
                  <a:pos x="T0" y="T1"/>
                </a:cxn>
                <a:cxn ang="T7">
                  <a:pos x="T2" y="T3"/>
                </a:cxn>
                <a:cxn ang="T8">
                  <a:pos x="T4" y="T5"/>
                </a:cxn>
              </a:cxnLst>
              <a:rect l="0" t="0" r="r" b="b"/>
              <a:pathLst>
                <a:path w="53439" h="522514">
                  <a:moveTo>
                    <a:pt x="0" y="522514"/>
                  </a:moveTo>
                  <a:lnTo>
                    <a:pt x="17813" y="0"/>
                  </a:lnTo>
                  <a:lnTo>
                    <a:pt x="53439" y="522514"/>
                  </a:lnTo>
                </a:path>
              </a:pathLst>
            </a:custGeom>
            <a:noFill/>
            <a:ln w="12700">
              <a:solidFill>
                <a:srgbClr val="375623"/>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10" name="Freeform 226"/>
            <p:cNvSpPr>
              <a:spLocks/>
            </p:cNvSpPr>
            <p:nvPr/>
          </p:nvSpPr>
          <p:spPr bwMode="auto">
            <a:xfrm>
              <a:off x="6963282" y="1867051"/>
              <a:ext cx="61202" cy="462351"/>
            </a:xfrm>
            <a:custGeom>
              <a:avLst/>
              <a:gdLst>
                <a:gd name="T0" fmla="*/ 0 w 53439"/>
                <a:gd name="T1" fmla="*/ 421005 h 522514"/>
                <a:gd name="T2" fmla="*/ 15663 w 53439"/>
                <a:gd name="T3" fmla="*/ 0 h 522514"/>
                <a:gd name="T4" fmla="*/ 46990 w 53439"/>
                <a:gd name="T5" fmla="*/ 421005 h 522514"/>
                <a:gd name="T6" fmla="*/ 0 60000 65536"/>
                <a:gd name="T7" fmla="*/ 0 60000 65536"/>
                <a:gd name="T8" fmla="*/ 0 60000 65536"/>
              </a:gdLst>
              <a:ahLst/>
              <a:cxnLst>
                <a:cxn ang="T6">
                  <a:pos x="T0" y="T1"/>
                </a:cxn>
                <a:cxn ang="T7">
                  <a:pos x="T2" y="T3"/>
                </a:cxn>
                <a:cxn ang="T8">
                  <a:pos x="T4" y="T5"/>
                </a:cxn>
              </a:cxnLst>
              <a:rect l="0" t="0" r="r" b="b"/>
              <a:pathLst>
                <a:path w="53439" h="522514">
                  <a:moveTo>
                    <a:pt x="0" y="522514"/>
                  </a:moveTo>
                  <a:lnTo>
                    <a:pt x="17813" y="0"/>
                  </a:lnTo>
                  <a:lnTo>
                    <a:pt x="53439" y="522514"/>
                  </a:lnTo>
                </a:path>
              </a:pathLst>
            </a:custGeom>
            <a:noFill/>
            <a:ln w="12700">
              <a:solidFill>
                <a:srgbClr val="375623"/>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11" name="Freeform 227"/>
            <p:cNvSpPr>
              <a:spLocks/>
            </p:cNvSpPr>
            <p:nvPr/>
          </p:nvSpPr>
          <p:spPr bwMode="auto">
            <a:xfrm>
              <a:off x="7303663" y="2043249"/>
              <a:ext cx="59524" cy="281371"/>
            </a:xfrm>
            <a:custGeom>
              <a:avLst/>
              <a:gdLst>
                <a:gd name="T0" fmla="*/ 0 w 53439"/>
                <a:gd name="T1" fmla="*/ 256540 h 522514"/>
                <a:gd name="T2" fmla="*/ 15240 w 53439"/>
                <a:gd name="T3" fmla="*/ 0 h 522514"/>
                <a:gd name="T4" fmla="*/ 45720 w 53439"/>
                <a:gd name="T5" fmla="*/ 256540 h 522514"/>
                <a:gd name="T6" fmla="*/ 0 60000 65536"/>
                <a:gd name="T7" fmla="*/ 0 60000 65536"/>
                <a:gd name="T8" fmla="*/ 0 60000 65536"/>
              </a:gdLst>
              <a:ahLst/>
              <a:cxnLst>
                <a:cxn ang="T6">
                  <a:pos x="T0" y="T1"/>
                </a:cxn>
                <a:cxn ang="T7">
                  <a:pos x="T2" y="T3"/>
                </a:cxn>
                <a:cxn ang="T8">
                  <a:pos x="T4" y="T5"/>
                </a:cxn>
              </a:cxnLst>
              <a:rect l="0" t="0" r="r" b="b"/>
              <a:pathLst>
                <a:path w="53439" h="522514">
                  <a:moveTo>
                    <a:pt x="0" y="522514"/>
                  </a:moveTo>
                  <a:lnTo>
                    <a:pt x="17813" y="0"/>
                  </a:lnTo>
                  <a:lnTo>
                    <a:pt x="53439" y="522514"/>
                  </a:lnTo>
                </a:path>
              </a:pathLst>
            </a:custGeom>
            <a:noFill/>
            <a:ln w="12700">
              <a:solidFill>
                <a:srgbClr val="375623"/>
              </a:solidFill>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sp>
          <p:nvSpPr>
            <p:cNvPr id="112" name="Text Box 228"/>
            <p:cNvSpPr txBox="1">
              <a:spLocks noChangeArrowheads="1"/>
            </p:cNvSpPr>
            <p:nvPr/>
          </p:nvSpPr>
          <p:spPr bwMode="auto">
            <a:xfrm>
              <a:off x="6231381" y="1597289"/>
              <a:ext cx="510571" cy="182345"/>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Times New Roman" pitchFamily="18" charset="0"/>
                  <a:cs typeface="Times New Roman" pitchFamily="18" charset="0"/>
                </a:rPr>
                <a:t>Current</a:t>
              </a:r>
              <a:endParaRPr kumimoji="0" lang="en-GB" sz="1400" b="0" i="0" u="none" strike="noStrike" cap="none" normalizeH="0" baseline="0" dirty="0" smtClean="0">
                <a:ln>
                  <a:noFill/>
                </a:ln>
                <a:solidFill>
                  <a:schemeClr val="tx1"/>
                </a:solidFill>
                <a:effectLst/>
              </a:endParaRPr>
            </a:p>
          </p:txBody>
        </p:sp>
        <p:sp>
          <p:nvSpPr>
            <p:cNvPr id="113" name="Text Box 228"/>
            <p:cNvSpPr txBox="1">
              <a:spLocks noChangeArrowheads="1"/>
            </p:cNvSpPr>
            <p:nvPr/>
          </p:nvSpPr>
          <p:spPr bwMode="auto">
            <a:xfrm>
              <a:off x="7358995" y="2140227"/>
              <a:ext cx="460268" cy="189174"/>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time</a:t>
              </a:r>
              <a:endParaRPr kumimoji="0" lang="en-GB" sz="1400" b="0" i="0" u="none" strike="noStrike" cap="none" normalizeH="0" baseline="0" dirty="0" smtClean="0">
                <a:ln>
                  <a:noFill/>
                </a:ln>
                <a:solidFill>
                  <a:schemeClr val="tx1"/>
                </a:solidFill>
                <a:effectLst/>
              </a:endParaRPr>
            </a:p>
          </p:txBody>
        </p:sp>
        <p:sp>
          <p:nvSpPr>
            <p:cNvPr id="121" name="Freeform 247"/>
            <p:cNvSpPr>
              <a:spLocks/>
            </p:cNvSpPr>
            <p:nvPr/>
          </p:nvSpPr>
          <p:spPr bwMode="auto">
            <a:xfrm flipV="1">
              <a:off x="6184432" y="2158666"/>
              <a:ext cx="1474702" cy="276591"/>
            </a:xfrm>
            <a:custGeom>
              <a:avLst/>
              <a:gdLst>
                <a:gd name="T0" fmla="*/ 0 w 1065719"/>
                <a:gd name="T1" fmla="*/ 140318 h 178129"/>
                <a:gd name="T2" fmla="*/ 195405 w 1065719"/>
                <a:gd name="T3" fmla="*/ 139394 h 178129"/>
                <a:gd name="T4" fmla="*/ 194744 w 1065719"/>
                <a:gd name="T5" fmla="*/ 4838 h 178129"/>
                <a:gd name="T6" fmla="*/ 453580 w 1065719"/>
                <a:gd name="T7" fmla="*/ 4838 h 178129"/>
                <a:gd name="T8" fmla="*/ 453580 w 1065719"/>
                <a:gd name="T9" fmla="*/ 145156 h 178129"/>
                <a:gd name="T10" fmla="*/ 706102 w 1065719"/>
                <a:gd name="T11" fmla="*/ 145156 h 178129"/>
                <a:gd name="T12" fmla="*/ 706102 w 1065719"/>
                <a:gd name="T13" fmla="*/ 0 h 178129"/>
                <a:gd name="T14" fmla="*/ 990229 w 1065719"/>
                <a:gd name="T15" fmla="*/ 1 h 178129"/>
                <a:gd name="T16" fmla="*/ 988520 w 1065719"/>
                <a:gd name="T17" fmla="*/ 139405 h 178129"/>
                <a:gd name="T18" fmla="*/ 1133096 w 1065719"/>
                <a:gd name="T19" fmla="*/ 142542 h 1781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065719" h="178129">
                  <a:moveTo>
                    <a:pt x="0" y="172192"/>
                  </a:moveTo>
                  <a:lnTo>
                    <a:pt x="183786" y="171058"/>
                  </a:lnTo>
                  <a:cubicBezTo>
                    <a:pt x="183579" y="116018"/>
                    <a:pt x="183371" y="60977"/>
                    <a:pt x="183164" y="5937"/>
                  </a:cubicBezTo>
                  <a:lnTo>
                    <a:pt x="426609" y="5937"/>
                  </a:lnTo>
                  <a:lnTo>
                    <a:pt x="426609" y="178129"/>
                  </a:lnTo>
                  <a:lnTo>
                    <a:pt x="664115" y="178129"/>
                  </a:lnTo>
                  <a:lnTo>
                    <a:pt x="664115" y="0"/>
                  </a:lnTo>
                  <a:lnTo>
                    <a:pt x="931347" y="1"/>
                  </a:lnTo>
                  <a:cubicBezTo>
                    <a:pt x="930812" y="59002"/>
                    <a:pt x="930275" y="112071"/>
                    <a:pt x="929740" y="171072"/>
                  </a:cubicBezTo>
                  <a:lnTo>
                    <a:pt x="1065719" y="174921"/>
                  </a:lnTo>
                </a:path>
              </a:pathLst>
            </a:custGeom>
            <a:noFill/>
            <a:ln w="6350">
              <a:solidFill>
                <a:srgbClr val="7B7B7B"/>
              </a:solidFill>
              <a:prstDash val="dash"/>
              <a:miter lim="800000"/>
              <a:headEnd/>
              <a:tailEnd/>
            </a:ln>
          </p:spPr>
          <p:txBody>
            <a:bodyPr vert="horz" wrap="square" lIns="91440" tIns="45720" rIns="91440" bIns="45720" numCol="1" anchor="ctr" anchorCtr="0" compatLnSpc="1">
              <a:prstTxWarp prst="textNoShape">
                <a:avLst/>
              </a:prstTxWarp>
            </a:bodyPr>
            <a:lstStyle/>
            <a:p>
              <a:endParaRPr lang="en-US" sz="1200" dirty="0"/>
            </a:p>
          </p:txBody>
        </p:sp>
      </p:grpSp>
      <p:sp>
        <p:nvSpPr>
          <p:cNvPr id="122" name="Freeform 188"/>
          <p:cNvSpPr>
            <a:spLocks/>
          </p:cNvSpPr>
          <p:nvPr/>
        </p:nvSpPr>
        <p:spPr bwMode="auto">
          <a:xfrm>
            <a:off x="7575337" y="719227"/>
            <a:ext cx="1098084" cy="2410905"/>
          </a:xfrm>
          <a:custGeom>
            <a:avLst/>
            <a:gdLst>
              <a:gd name="T0" fmla="*/ 131954 w 288433"/>
              <a:gd name="T1" fmla="*/ 2119658 h 1525509"/>
              <a:gd name="T2" fmla="*/ 355437 w 288433"/>
              <a:gd name="T3" fmla="*/ 2119746 h 1525509"/>
              <a:gd name="T4" fmla="*/ 355443 w 288433"/>
              <a:gd name="T5" fmla="*/ 0 h 1525509"/>
              <a:gd name="T6" fmla="*/ 0 w 288433"/>
              <a:gd name="T7" fmla="*/ 1164 h 1525509"/>
              <a:gd name="T8" fmla="*/ 0 60000 65536"/>
              <a:gd name="T9" fmla="*/ 0 60000 65536"/>
              <a:gd name="T10" fmla="*/ 0 60000 65536"/>
              <a:gd name="T11" fmla="*/ 0 60000 65536"/>
              <a:gd name="connsiteX0" fmla="*/ 38804 w 288433"/>
              <a:gd name="connsiteY0" fmla="*/ 1543763 h 1543763"/>
              <a:gd name="connsiteX1" fmla="*/ 287994 w 288433"/>
              <a:gd name="connsiteY1" fmla="*/ 1525509 h 1543763"/>
              <a:gd name="connsiteX2" fmla="*/ 287999 w 288433"/>
              <a:gd name="connsiteY2" fmla="*/ 0 h 1543763"/>
              <a:gd name="connsiteX3" fmla="*/ 0 w 288433"/>
              <a:gd name="connsiteY3" fmla="*/ 838 h 1543763"/>
              <a:gd name="connsiteX0" fmla="*/ 35219 w 288433"/>
              <a:gd name="connsiteY0" fmla="*/ 1543763 h 1543763"/>
              <a:gd name="connsiteX1" fmla="*/ 287994 w 288433"/>
              <a:gd name="connsiteY1" fmla="*/ 1525509 h 1543763"/>
              <a:gd name="connsiteX2" fmla="*/ 287999 w 288433"/>
              <a:gd name="connsiteY2" fmla="*/ 0 h 1543763"/>
              <a:gd name="connsiteX3" fmla="*/ 0 w 288433"/>
              <a:gd name="connsiteY3" fmla="*/ 838 h 1543763"/>
              <a:gd name="connsiteX0" fmla="*/ 35219 w 288433"/>
              <a:gd name="connsiteY0" fmla="*/ 1543763 h 1543763"/>
              <a:gd name="connsiteX1" fmla="*/ 287994 w 288433"/>
              <a:gd name="connsiteY1" fmla="*/ 1525509 h 1543763"/>
              <a:gd name="connsiteX2" fmla="*/ 287999 w 288433"/>
              <a:gd name="connsiteY2" fmla="*/ 0 h 1543763"/>
              <a:gd name="connsiteX3" fmla="*/ 0 w 288433"/>
              <a:gd name="connsiteY3" fmla="*/ 838 h 1543763"/>
              <a:gd name="connsiteX0" fmla="*/ 35219 w 288433"/>
              <a:gd name="connsiteY0" fmla="*/ 1543763 h 1543763"/>
              <a:gd name="connsiteX1" fmla="*/ 287994 w 288433"/>
              <a:gd name="connsiteY1" fmla="*/ 1525509 h 1543763"/>
              <a:gd name="connsiteX2" fmla="*/ 287999 w 288433"/>
              <a:gd name="connsiteY2" fmla="*/ 0 h 1543763"/>
              <a:gd name="connsiteX3" fmla="*/ 0 w 288433"/>
              <a:gd name="connsiteY3" fmla="*/ 838 h 1543763"/>
              <a:gd name="connsiteX0" fmla="*/ 42389 w 288433"/>
              <a:gd name="connsiteY0" fmla="*/ 1543763 h 1543763"/>
              <a:gd name="connsiteX1" fmla="*/ 287994 w 288433"/>
              <a:gd name="connsiteY1" fmla="*/ 1525509 h 1543763"/>
              <a:gd name="connsiteX2" fmla="*/ 287999 w 288433"/>
              <a:gd name="connsiteY2" fmla="*/ 0 h 1543763"/>
              <a:gd name="connsiteX3" fmla="*/ 0 w 288433"/>
              <a:gd name="connsiteY3" fmla="*/ 838 h 1543763"/>
              <a:gd name="connsiteX0" fmla="*/ 42389 w 288433"/>
              <a:gd name="connsiteY0" fmla="*/ 1552922 h 1552922"/>
              <a:gd name="connsiteX1" fmla="*/ 287994 w 288433"/>
              <a:gd name="connsiteY1" fmla="*/ 1525509 h 1552922"/>
              <a:gd name="connsiteX2" fmla="*/ 287999 w 288433"/>
              <a:gd name="connsiteY2" fmla="*/ 0 h 1552922"/>
              <a:gd name="connsiteX3" fmla="*/ 0 w 288433"/>
              <a:gd name="connsiteY3" fmla="*/ 838 h 1552922"/>
              <a:gd name="connsiteX0" fmla="*/ 53144 w 288433"/>
              <a:gd name="connsiteY0" fmla="*/ 1534604 h 1534604"/>
              <a:gd name="connsiteX1" fmla="*/ 287994 w 288433"/>
              <a:gd name="connsiteY1" fmla="*/ 1525509 h 1534604"/>
              <a:gd name="connsiteX2" fmla="*/ 287999 w 288433"/>
              <a:gd name="connsiteY2" fmla="*/ 0 h 1534604"/>
              <a:gd name="connsiteX3" fmla="*/ 0 w 288433"/>
              <a:gd name="connsiteY3" fmla="*/ 838 h 1534604"/>
              <a:gd name="connsiteX0" fmla="*/ 45974 w 288433"/>
              <a:gd name="connsiteY0" fmla="*/ 1543763 h 1543763"/>
              <a:gd name="connsiteX1" fmla="*/ 287994 w 288433"/>
              <a:gd name="connsiteY1" fmla="*/ 1525509 h 1543763"/>
              <a:gd name="connsiteX2" fmla="*/ 287999 w 288433"/>
              <a:gd name="connsiteY2" fmla="*/ 0 h 1543763"/>
              <a:gd name="connsiteX3" fmla="*/ 0 w 288433"/>
              <a:gd name="connsiteY3" fmla="*/ 838 h 1543763"/>
              <a:gd name="connsiteX0" fmla="*/ 35219 w 288433"/>
              <a:gd name="connsiteY0" fmla="*/ 1525445 h 1525509"/>
              <a:gd name="connsiteX1" fmla="*/ 287994 w 288433"/>
              <a:gd name="connsiteY1" fmla="*/ 1525509 h 1525509"/>
              <a:gd name="connsiteX2" fmla="*/ 287999 w 288433"/>
              <a:gd name="connsiteY2" fmla="*/ 0 h 1525509"/>
              <a:gd name="connsiteX3" fmla="*/ 0 w 288433"/>
              <a:gd name="connsiteY3" fmla="*/ 838 h 1525509"/>
            </a:gdLst>
            <a:ahLst/>
            <a:cxnLst>
              <a:cxn ang="0">
                <a:pos x="connsiteX0" y="connsiteY0"/>
              </a:cxn>
              <a:cxn ang="0">
                <a:pos x="connsiteX1" y="connsiteY1"/>
              </a:cxn>
              <a:cxn ang="0">
                <a:pos x="connsiteX2" y="connsiteY2"/>
              </a:cxn>
              <a:cxn ang="0">
                <a:pos x="connsiteX3" y="connsiteY3"/>
              </a:cxn>
            </a:cxnLst>
            <a:rect l="l" t="t" r="r" b="b"/>
            <a:pathLst>
              <a:path w="288433" h="1525509">
                <a:moveTo>
                  <a:pt x="35219" y="1525445"/>
                </a:moveTo>
                <a:lnTo>
                  <a:pt x="287994" y="1525509"/>
                </a:lnTo>
                <a:cubicBezTo>
                  <a:pt x="286486" y="1018516"/>
                  <a:pt x="289507" y="506993"/>
                  <a:pt x="287999" y="0"/>
                </a:cubicBezTo>
                <a:lnTo>
                  <a:pt x="0" y="838"/>
                </a:lnTo>
              </a:path>
            </a:pathLst>
          </a:custGeom>
          <a:noFill/>
          <a:ln w="38100">
            <a:solidFill>
              <a:srgbClr val="538135"/>
            </a:solidFill>
            <a:miter lim="800000"/>
            <a:headEnd/>
            <a:tailEnd type="arrow" w="sm" len="sm"/>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endParaRPr lang="en-GB" dirty="0"/>
          </a:p>
        </p:txBody>
      </p:sp>
      <p:sp>
        <p:nvSpPr>
          <p:cNvPr id="124" name="Text Box 111"/>
          <p:cNvSpPr txBox="1">
            <a:spLocks noChangeArrowheads="1"/>
          </p:cNvSpPr>
          <p:nvPr/>
        </p:nvSpPr>
        <p:spPr bwMode="auto">
          <a:xfrm>
            <a:off x="3167097" y="1544503"/>
            <a:ext cx="2007070" cy="316884"/>
          </a:xfrm>
          <a:prstGeom prst="rect">
            <a:avLst/>
          </a:prstGeom>
          <a:noFill/>
          <a:ln w="6350">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RF</a:t>
            </a:r>
            <a:r>
              <a:rPr kumimoji="0" lang="en-GB" sz="1400" b="0" i="0" u="none" strike="noStrike" cap="none" normalizeH="0" dirty="0" smtClean="0">
                <a:ln>
                  <a:noFill/>
                </a:ln>
                <a:solidFill>
                  <a:schemeClr val="tx1"/>
                </a:solidFill>
                <a:effectLst/>
                <a:ea typeface="Calibri" pitchFamily="34" charset="0"/>
              </a:rPr>
              <a:t> signal</a:t>
            </a:r>
            <a:endParaRPr kumimoji="0" lang="en-GB" sz="1400" b="0" i="0" u="none" strike="noStrike" cap="none" normalizeH="0" baseline="0" dirty="0" smtClean="0">
              <a:ln>
                <a:noFill/>
              </a:ln>
              <a:solidFill>
                <a:schemeClr val="tx1"/>
              </a:solidFill>
              <a:effectLst/>
            </a:endParaRPr>
          </a:p>
        </p:txBody>
      </p:sp>
      <p:sp>
        <p:nvSpPr>
          <p:cNvPr id="125" name="Text Box 111"/>
          <p:cNvSpPr txBox="1">
            <a:spLocks noChangeArrowheads="1"/>
          </p:cNvSpPr>
          <p:nvPr/>
        </p:nvSpPr>
        <p:spPr bwMode="auto">
          <a:xfrm>
            <a:off x="2041330" y="2626633"/>
            <a:ext cx="2007070" cy="316884"/>
          </a:xfrm>
          <a:prstGeom prst="rect">
            <a:avLst/>
          </a:prstGeom>
          <a:noFill/>
          <a:ln w="6350">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BIAS signal</a:t>
            </a:r>
            <a:endParaRPr kumimoji="0" lang="en-GB" sz="1400" b="0" i="0" u="none" strike="noStrike" cap="none" normalizeH="0" baseline="0" dirty="0" smtClean="0">
              <a:ln>
                <a:noFill/>
              </a:ln>
              <a:solidFill>
                <a:schemeClr val="tx1"/>
              </a:solidFill>
              <a:effectLst/>
            </a:endParaRPr>
          </a:p>
        </p:txBody>
      </p:sp>
      <p:sp>
        <p:nvSpPr>
          <p:cNvPr id="126" name="Freeform 125"/>
          <p:cNvSpPr/>
          <p:nvPr/>
        </p:nvSpPr>
        <p:spPr>
          <a:xfrm>
            <a:off x="3524192" y="3401004"/>
            <a:ext cx="208173" cy="0"/>
          </a:xfrm>
          <a:custGeom>
            <a:avLst/>
            <a:gdLst>
              <a:gd name="connsiteX0" fmla="*/ 0 w 228600"/>
              <a:gd name="connsiteY0" fmla="*/ 0 h 4763"/>
              <a:gd name="connsiteX1" fmla="*/ 228600 w 228600"/>
              <a:gd name="connsiteY1" fmla="*/ 4763 h 4763"/>
            </a:gdLst>
            <a:ahLst/>
            <a:cxnLst>
              <a:cxn ang="0">
                <a:pos x="connsiteX0" y="connsiteY0"/>
              </a:cxn>
              <a:cxn ang="0">
                <a:pos x="connsiteX1" y="connsiteY1"/>
              </a:cxn>
            </a:cxnLst>
            <a:rect l="l" t="t" r="r" b="b"/>
            <a:pathLst>
              <a:path w="228600" h="4763">
                <a:moveTo>
                  <a:pt x="0" y="0"/>
                </a:moveTo>
                <a:lnTo>
                  <a:pt x="228600" y="4763"/>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 name="Freeform 126"/>
          <p:cNvSpPr/>
          <p:nvPr/>
        </p:nvSpPr>
        <p:spPr>
          <a:xfrm>
            <a:off x="3525962" y="3444302"/>
            <a:ext cx="208173" cy="0"/>
          </a:xfrm>
          <a:custGeom>
            <a:avLst/>
            <a:gdLst>
              <a:gd name="connsiteX0" fmla="*/ 0 w 228600"/>
              <a:gd name="connsiteY0" fmla="*/ 0 h 4763"/>
              <a:gd name="connsiteX1" fmla="*/ 228600 w 228600"/>
              <a:gd name="connsiteY1" fmla="*/ 4763 h 4763"/>
            </a:gdLst>
            <a:ahLst/>
            <a:cxnLst>
              <a:cxn ang="0">
                <a:pos x="connsiteX0" y="connsiteY0"/>
              </a:cxn>
              <a:cxn ang="0">
                <a:pos x="connsiteX1" y="connsiteY1"/>
              </a:cxn>
            </a:cxnLst>
            <a:rect l="l" t="t" r="r" b="b"/>
            <a:pathLst>
              <a:path w="228600" h="4763">
                <a:moveTo>
                  <a:pt x="0" y="0"/>
                </a:moveTo>
                <a:lnTo>
                  <a:pt x="228600" y="4763"/>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8" name="Freeform 127"/>
          <p:cNvSpPr/>
          <p:nvPr/>
        </p:nvSpPr>
        <p:spPr>
          <a:xfrm flipH="1">
            <a:off x="3634655" y="3444302"/>
            <a:ext cx="0" cy="128797"/>
          </a:xfrm>
          <a:custGeom>
            <a:avLst/>
            <a:gdLst>
              <a:gd name="connsiteX0" fmla="*/ 0 w 228600"/>
              <a:gd name="connsiteY0" fmla="*/ 0 h 4763"/>
              <a:gd name="connsiteX1" fmla="*/ 228600 w 228600"/>
              <a:gd name="connsiteY1" fmla="*/ 4763 h 4763"/>
            </a:gdLst>
            <a:ahLst/>
            <a:cxnLst>
              <a:cxn ang="0">
                <a:pos x="connsiteX0" y="connsiteY0"/>
              </a:cxn>
              <a:cxn ang="0">
                <a:pos x="connsiteX1" y="connsiteY1"/>
              </a:cxn>
            </a:cxnLst>
            <a:rect l="l" t="t" r="r" b="b"/>
            <a:pathLst>
              <a:path w="228600" h="4763">
                <a:moveTo>
                  <a:pt x="0" y="0"/>
                </a:moveTo>
                <a:lnTo>
                  <a:pt x="228600" y="4763"/>
                </a:lnTo>
              </a:path>
            </a:pathLst>
          </a:cu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4" name="Text Box 111"/>
          <p:cNvSpPr txBox="1">
            <a:spLocks noChangeArrowheads="1"/>
          </p:cNvSpPr>
          <p:nvPr/>
        </p:nvSpPr>
        <p:spPr bwMode="auto">
          <a:xfrm>
            <a:off x="5024702" y="1470011"/>
            <a:ext cx="437632" cy="312787"/>
          </a:xfrm>
          <a:prstGeom prst="rect">
            <a:avLst/>
          </a:prstGeom>
          <a:noFill/>
          <a:ln w="6350">
            <a:noFill/>
            <a:miter lim="800000"/>
            <a:headEnd/>
            <a:tailEnd/>
          </a:ln>
        </p:spPr>
        <p:txBody>
          <a:bodyPr vert="horz" wrap="square" lIns="18000" tIns="10800" rIns="18000" bIns="1080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ea typeface="Calibri" pitchFamily="34" charset="0"/>
              </a:rPr>
              <a:t>V</a:t>
            </a:r>
            <a:r>
              <a:rPr kumimoji="0" lang="en-GB" sz="1400" b="0" i="0" u="none" strike="noStrike" cap="none" normalizeH="0" baseline="30000" dirty="0" smtClean="0">
                <a:ln>
                  <a:noFill/>
                </a:ln>
                <a:solidFill>
                  <a:schemeClr val="tx1"/>
                </a:solidFill>
                <a:effectLst/>
                <a:ea typeface="Calibri" pitchFamily="34" charset="0"/>
              </a:rPr>
              <a:t>+</a:t>
            </a:r>
            <a:endParaRPr kumimoji="0" lang="en-GB" sz="14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23681317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342</TotalTime>
  <Words>473</Words>
  <Application>Microsoft Office PowerPoint</Application>
  <PresentationFormat>On-screen Show (4:3)</PresentationFormat>
  <Paragraphs>111</Paragraphs>
  <Slides>5</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11" baseType="lpstr">
      <vt:lpstr>Arial</vt:lpstr>
      <vt:lpstr>Calibri</vt:lpstr>
      <vt:lpstr>Symbol</vt:lpstr>
      <vt:lpstr>Times New Roman</vt:lpstr>
      <vt:lpstr>Office Theme</vt:lpstr>
      <vt:lpstr>Equation</vt:lpstr>
      <vt:lpstr>Clara Synchronisation Scheme Proposal</vt:lpstr>
      <vt:lpstr>Mach Zehnder Operation</vt:lpstr>
      <vt:lpstr>Analysis</vt:lpstr>
      <vt:lpstr>Errors</vt:lpstr>
      <vt:lpstr>Procedure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Amos</dc:creator>
  <cp:lastModifiedBy>Dexter, Amos</cp:lastModifiedBy>
  <cp:revision>35</cp:revision>
  <dcterms:created xsi:type="dcterms:W3CDTF">2016-11-14T17:18:51Z</dcterms:created>
  <dcterms:modified xsi:type="dcterms:W3CDTF">2017-10-13T16:58:05Z</dcterms:modified>
</cp:coreProperties>
</file>