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21" r:id="rId2"/>
    <p:sldId id="541" r:id="rId3"/>
    <p:sldId id="542" r:id="rId4"/>
    <p:sldId id="558" r:id="rId5"/>
    <p:sldId id="553" r:id="rId6"/>
    <p:sldId id="554" r:id="rId7"/>
    <p:sldId id="555" r:id="rId8"/>
  </p:sldIdLst>
  <p:sldSz cx="9144000" cy="6858000" type="screen4x3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06" userDrawn="1">
          <p15:clr>
            <a:srgbClr val="A4A3A4"/>
          </p15:clr>
        </p15:guide>
        <p15:guide id="3" pos="793" userDrawn="1">
          <p15:clr>
            <a:srgbClr val="A4A3A4"/>
          </p15:clr>
        </p15:guide>
        <p15:guide id="4" pos="295" userDrawn="1">
          <p15:clr>
            <a:srgbClr val="A4A3A4"/>
          </p15:clr>
        </p15:guide>
        <p15:guide id="5" pos="54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  <a:srgbClr val="C0504D"/>
    <a:srgbClr val="4F81BD"/>
    <a:srgbClr val="0000FF"/>
    <a:srgbClr val="D40000"/>
    <a:srgbClr val="00B050"/>
    <a:srgbClr val="F8F8F8"/>
    <a:srgbClr val="FF00FF"/>
    <a:srgbClr val="D0FF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61" autoAdjust="0"/>
    <p:restoredTop sz="98703" autoAdjust="0"/>
  </p:normalViewPr>
  <p:slideViewPr>
    <p:cSldViewPr snapToGrid="0" snapToObjects="1">
      <p:cViewPr varScale="1">
        <p:scale>
          <a:sx n="75" d="100"/>
          <a:sy n="75" d="100"/>
        </p:scale>
        <p:origin x="846" y="66"/>
      </p:cViewPr>
      <p:guideLst>
        <p:guide orient="horz" pos="3906"/>
        <p:guide pos="793"/>
        <p:guide pos="295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D0CCA25-612C-5F42-B07E-97FA76D8556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FB8DA63-BC83-0F40-8994-5C5A1C0D1F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356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ACBCA06-F37C-2E4F-89A4-8F0C26234F32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4B2584A-54F9-FC4D-9734-1385F3BCF6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50069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569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80618-107C-4559-8E59-47EA2D92639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366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80618-107C-4559-8E59-47EA2D92639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261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80618-107C-4559-8E59-47EA2D92639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888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80618-107C-4559-8E59-47EA2D92639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338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80618-107C-4559-8E59-47EA2D92639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9601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80618-107C-4559-8E59-47EA2D92639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836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0061" y="6430598"/>
            <a:ext cx="2133600" cy="365125"/>
          </a:xfrm>
        </p:spPr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741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0061" y="6430598"/>
            <a:ext cx="2133600" cy="365125"/>
          </a:xfrm>
        </p:spPr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414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0061" y="6430598"/>
            <a:ext cx="2133600" cy="365125"/>
          </a:xfrm>
        </p:spPr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472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0061" y="6430598"/>
            <a:ext cx="2133600" cy="365125"/>
          </a:xfrm>
        </p:spPr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09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0061" y="6430598"/>
            <a:ext cx="2133600" cy="365125"/>
          </a:xfrm>
        </p:spPr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697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523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378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0061" y="643059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1BC846AC-C5C3-41A5-825B-02209D99FCC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597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0061" y="6430598"/>
            <a:ext cx="2133600" cy="365125"/>
          </a:xfrm>
        </p:spPr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863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0061" y="6430598"/>
            <a:ext cx="2133600" cy="365125"/>
          </a:xfrm>
        </p:spPr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84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0061" y="6430598"/>
            <a:ext cx="2133600" cy="365125"/>
          </a:xfrm>
        </p:spPr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120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14171" y="85930"/>
            <a:ext cx="6703391" cy="579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620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83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697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4F81BD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34" Type="http://schemas.openxmlformats.org/officeDocument/2006/relationships/image" Target="../media/image34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3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29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32" Type="http://schemas.openxmlformats.org/officeDocument/2006/relationships/image" Target="../media/image32.png"/><Relationship Id="rId37" Type="http://schemas.openxmlformats.org/officeDocument/2006/relationships/image" Target="../media/image37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36" Type="http://schemas.openxmlformats.org/officeDocument/2006/relationships/image" Target="../media/image36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31" Type="http://schemas.openxmlformats.org/officeDocument/2006/relationships/image" Target="../media/image31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30" Type="http://schemas.openxmlformats.org/officeDocument/2006/relationships/image" Target="../media/image30.png"/><Relationship Id="rId35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WAKE_white_background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466" y="164505"/>
            <a:ext cx="2815916" cy="1417345"/>
          </a:xfrm>
          <a:prstGeom prst="rect">
            <a:avLst/>
          </a:prstGeom>
        </p:spPr>
      </p:pic>
      <p:pic>
        <p:nvPicPr>
          <p:cNvPr id="8" name="Picture 7" descr="2015-01-13_CERN_ENdept 36% h32mm 300dpi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23"/>
          <a:stretch/>
        </p:blipFill>
        <p:spPr>
          <a:xfrm>
            <a:off x="7251028" y="164505"/>
            <a:ext cx="1725053" cy="1569456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79376" y="170080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AWAKE Laser Synchronization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6237312"/>
            <a:ext cx="3865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CERN – Lancaster meeting, 11/01/2018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0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051800" y="6146800"/>
            <a:ext cx="1021861" cy="6489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369740" y="3236549"/>
            <a:ext cx="6400800" cy="1975926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 smtClean="0"/>
          </a:p>
          <a:p>
            <a:r>
              <a:rPr lang="en-US" sz="1800" dirty="0" smtClean="0"/>
              <a:t>D. Barrientos, T. Bohl, A. Butterworth, H. Damerau, S. </a:t>
            </a:r>
            <a:r>
              <a:rPr lang="en-US" sz="1800" dirty="0" err="1" smtClean="0"/>
              <a:t>Döbert</a:t>
            </a:r>
            <a:r>
              <a:rPr lang="en-US" sz="1800" dirty="0" smtClean="0"/>
              <a:t>, W. </a:t>
            </a:r>
            <a:r>
              <a:rPr lang="en-US" sz="1800" dirty="0" err="1" smtClean="0"/>
              <a:t>Höfle</a:t>
            </a:r>
            <a:r>
              <a:rPr lang="en-US" sz="1800" dirty="0" smtClean="0"/>
              <a:t>, J. Molendijk, S. Rey, U. </a:t>
            </a:r>
            <a:r>
              <a:rPr lang="en-US" sz="1800" dirty="0" err="1" smtClean="0"/>
              <a:t>Wehrle</a:t>
            </a:r>
            <a:r>
              <a:rPr lang="en-US" sz="1800" dirty="0" smtClean="0"/>
              <a:t>, B. Woolley (CERN)</a:t>
            </a:r>
          </a:p>
          <a:p>
            <a:r>
              <a:rPr lang="en-US" sz="1800" dirty="0" smtClean="0"/>
              <a:t>J. Moody, P. Muggli (MPP)</a:t>
            </a:r>
          </a:p>
          <a:p>
            <a:endParaRPr lang="en-US" sz="1800" dirty="0" smtClean="0"/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82414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ight Arrow 12"/>
          <p:cNvSpPr/>
          <p:nvPr/>
        </p:nvSpPr>
        <p:spPr bwMode="auto">
          <a:xfrm>
            <a:off x="6819900" y="3245411"/>
            <a:ext cx="1855788" cy="823609"/>
          </a:xfrm>
          <a:prstGeom prst="rightArrow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 bwMode="auto">
          <a:xfrm>
            <a:off x="6819900" y="4215615"/>
            <a:ext cx="1855788" cy="823609"/>
          </a:xfrm>
          <a:prstGeom prst="rightArrow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ight Arrow 16"/>
          <p:cNvSpPr/>
          <p:nvPr/>
        </p:nvSpPr>
        <p:spPr bwMode="auto">
          <a:xfrm>
            <a:off x="6819900" y="5214938"/>
            <a:ext cx="1855788" cy="823609"/>
          </a:xfrm>
          <a:prstGeom prst="rightArrow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53475" y="5424381"/>
            <a:ext cx="1884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Proton beam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53475" y="4430755"/>
            <a:ext cx="1884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Electron beam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53469" y="3462277"/>
            <a:ext cx="1884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Laser pulse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6725" y="892732"/>
            <a:ext cx="828285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AWAKE Synchronization </a:t>
            </a:r>
            <a:r>
              <a:rPr lang="en-US" sz="2400" dirty="0"/>
              <a:t>and RF </a:t>
            </a:r>
            <a:r>
              <a:rPr lang="en-US" sz="2400" dirty="0" smtClean="0"/>
              <a:t>distribution must deliver </a:t>
            </a:r>
            <a:r>
              <a:rPr lang="en-US" sz="2400" b="1" dirty="0" smtClean="0"/>
              <a:t>wide range of RF signals</a:t>
            </a:r>
            <a:r>
              <a:rPr lang="en-US" sz="2400" dirty="0" smtClean="0"/>
              <a:t> for laser, electron and proton beams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800" dirty="0" smtClean="0"/>
          </a:p>
          <a:p>
            <a:pPr marL="4572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385D8A"/>
                </a:solidFill>
              </a:rPr>
              <a:t>Reference: signals</a:t>
            </a:r>
            <a:r>
              <a:rPr lang="en-GB" sz="2400" b="1" dirty="0" smtClean="0">
                <a:solidFill>
                  <a:srgbClr val="C0504D"/>
                </a:solidFill>
              </a:rPr>
              <a:t> (</a:t>
            </a:r>
            <a:r>
              <a:rPr lang="en-GB" sz="2400" b="1" i="1" dirty="0" err="1" smtClean="0">
                <a:solidFill>
                  <a:srgbClr val="C0504D"/>
                </a:solidFill>
              </a:rPr>
              <a:t>f</a:t>
            </a:r>
            <a:r>
              <a:rPr lang="en-GB" sz="2400" b="1" baseline="-25000" dirty="0" err="1" smtClean="0">
                <a:solidFill>
                  <a:srgbClr val="C0504D"/>
                </a:solidFill>
              </a:rPr>
              <a:t>ML</a:t>
            </a:r>
            <a:r>
              <a:rPr lang="en-GB" sz="2400" b="1" dirty="0" smtClean="0">
                <a:solidFill>
                  <a:srgbClr val="C0504D"/>
                </a:solidFill>
              </a:rPr>
              <a:t>, </a:t>
            </a:r>
            <a:r>
              <a:rPr lang="en-GB" sz="2400" b="1" i="1" dirty="0" err="1" smtClean="0">
                <a:solidFill>
                  <a:srgbClr val="C0504D"/>
                </a:solidFill>
              </a:rPr>
              <a:t>f</a:t>
            </a:r>
            <a:r>
              <a:rPr lang="en-GB" sz="2400" b="1" baseline="-25000" dirty="0" err="1" smtClean="0">
                <a:solidFill>
                  <a:srgbClr val="C0504D"/>
                </a:solidFill>
              </a:rPr>
              <a:t>rep</a:t>
            </a:r>
            <a:r>
              <a:rPr lang="en-GB" sz="2400" b="1" dirty="0" smtClean="0">
                <a:solidFill>
                  <a:srgbClr val="C0504D"/>
                </a:solidFill>
              </a:rPr>
              <a:t>)</a:t>
            </a:r>
            <a:r>
              <a:rPr lang="en-GB" sz="2400" b="1" dirty="0" smtClean="0">
                <a:solidFill>
                  <a:srgbClr val="385D8A"/>
                </a:solidFill>
              </a:rPr>
              <a:t> for laser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/>
              <a:t>All signals derived from a GPS-referenced </a:t>
            </a:r>
            <a:r>
              <a:rPr lang="en-US" sz="2400" b="1" dirty="0" smtClean="0">
                <a:solidFill>
                  <a:srgbClr val="385D8A"/>
                </a:solidFill>
              </a:rPr>
              <a:t>5.9958 GHz low-jitter reference oscillator </a:t>
            </a:r>
            <a:r>
              <a:rPr lang="en-US" sz="2400" b="1" dirty="0" smtClean="0"/>
              <a:t>(</a:t>
            </a:r>
            <a:r>
              <a:rPr lang="en-US" sz="2400" b="1" dirty="0" err="1" smtClean="0"/>
              <a:t>Laurin</a:t>
            </a:r>
            <a:r>
              <a:rPr lang="en-US" sz="2400" b="1" dirty="0" smtClean="0"/>
              <a:t> </a:t>
            </a:r>
            <a:r>
              <a:rPr lang="en-US" sz="2400" b="1" dirty="0" smtClean="0"/>
              <a:t>AG)</a:t>
            </a:r>
            <a:endParaRPr lang="en-US" sz="2400" b="1" dirty="0" smtClean="0">
              <a:solidFill>
                <a:srgbClr val="385D8A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endParaRPr lang="en-US" sz="2400" dirty="0"/>
          </a:p>
        </p:txBody>
      </p:sp>
      <p:cxnSp>
        <p:nvCxnSpPr>
          <p:cNvPr id="5" name="Straight Arrow Connector 4"/>
          <p:cNvCxnSpPr>
            <a:endCxn id="13" idx="1"/>
          </p:cNvCxnSpPr>
          <p:nvPr/>
        </p:nvCxnSpPr>
        <p:spPr bwMode="auto">
          <a:xfrm flipV="1">
            <a:off x="5556250" y="3657216"/>
            <a:ext cx="1263650" cy="230197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" name="Straight Arrow Connector 5"/>
          <p:cNvCxnSpPr>
            <a:endCxn id="15" idx="1"/>
          </p:cNvCxnSpPr>
          <p:nvPr/>
        </p:nvCxnSpPr>
        <p:spPr bwMode="auto">
          <a:xfrm flipV="1">
            <a:off x="5540375" y="4627420"/>
            <a:ext cx="1279525" cy="129684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3776382" y="6166392"/>
            <a:ext cx="49526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100" b="1" dirty="0" smtClean="0">
                <a:solidFill>
                  <a:srgbClr val="0000FF"/>
                </a:solidFill>
              </a:rPr>
              <a:t>Simultaneous arrival of beams in AWAKE</a:t>
            </a:r>
            <a:endParaRPr lang="en-US" sz="2100" b="1" dirty="0">
              <a:solidFill>
                <a:srgbClr val="0000FF"/>
              </a:solidFill>
            </a:endParaRPr>
          </a:p>
        </p:txBody>
      </p:sp>
      <p:cxnSp>
        <p:nvCxnSpPr>
          <p:cNvPr id="8" name="Straight Arrow Connector 7"/>
          <p:cNvCxnSpPr>
            <a:endCxn id="17" idx="1"/>
          </p:cNvCxnSpPr>
          <p:nvPr/>
        </p:nvCxnSpPr>
        <p:spPr bwMode="auto">
          <a:xfrm>
            <a:off x="5200650" y="5006691"/>
            <a:ext cx="1619250" cy="62005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" name="Straight Arrow Connector 8"/>
          <p:cNvCxnSpPr>
            <a:endCxn id="17" idx="1"/>
          </p:cNvCxnSpPr>
          <p:nvPr/>
        </p:nvCxnSpPr>
        <p:spPr bwMode="auto">
          <a:xfrm>
            <a:off x="5353050" y="5508341"/>
            <a:ext cx="1466850" cy="11840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" name="Straight Arrow Connector 9"/>
          <p:cNvCxnSpPr>
            <a:endCxn id="17" idx="1"/>
          </p:cNvCxnSpPr>
          <p:nvPr/>
        </p:nvCxnSpPr>
        <p:spPr bwMode="auto">
          <a:xfrm flipV="1">
            <a:off x="5407025" y="5626743"/>
            <a:ext cx="1412875" cy="29117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" name="Straight Arrow Connector 10"/>
          <p:cNvCxnSpPr>
            <a:endCxn id="15" idx="1"/>
          </p:cNvCxnSpPr>
          <p:nvPr/>
        </p:nvCxnSpPr>
        <p:spPr bwMode="auto">
          <a:xfrm>
            <a:off x="5273040" y="3926012"/>
            <a:ext cx="1546860" cy="70140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8711470" y="3096928"/>
            <a:ext cx="0" cy="3424002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Arrow Connector 18"/>
          <p:cNvCxnSpPr>
            <a:endCxn id="13" idx="1"/>
          </p:cNvCxnSpPr>
          <p:nvPr/>
        </p:nvCxnSpPr>
        <p:spPr bwMode="auto">
          <a:xfrm>
            <a:off x="5273040" y="3657215"/>
            <a:ext cx="1546860" cy="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0" name="Straight Arrow Connector 19"/>
          <p:cNvCxnSpPr>
            <a:endCxn id="13" idx="1"/>
          </p:cNvCxnSpPr>
          <p:nvPr/>
        </p:nvCxnSpPr>
        <p:spPr bwMode="auto">
          <a:xfrm flipV="1">
            <a:off x="5391150" y="3657216"/>
            <a:ext cx="1428750" cy="130310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275857"/>
              </p:ext>
            </p:extLst>
          </p:nvPr>
        </p:nvGraphicFramePr>
        <p:xfrm>
          <a:off x="466725" y="3147446"/>
          <a:ext cx="5132797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8278"/>
                <a:gridCol w="1300179"/>
                <a:gridCol w="1164340"/>
              </a:tblGrid>
              <a:tr h="12792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Signal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Frequency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Ratio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Laser phase</a:t>
                      </a:r>
                      <a:r>
                        <a:rPr lang="en-US" sz="1600" baseline="0" dirty="0" smtClean="0"/>
                        <a:t> locked loop, </a:t>
                      </a:r>
                      <a:r>
                        <a:rPr lang="en-US" sz="1600" dirty="0" err="1" smtClean="0"/>
                        <a:t>f</a:t>
                      </a:r>
                      <a:r>
                        <a:rPr lang="en-US" sz="1600" baseline="-25000" dirty="0" err="1" smtClean="0"/>
                        <a:t>LPLL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5.9958 GHz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Electron acceleration</a:t>
                      </a:r>
                      <a:r>
                        <a:rPr lang="en-US" sz="1600" baseline="0" dirty="0" smtClean="0"/>
                        <a:t>, </a:t>
                      </a:r>
                      <a:r>
                        <a:rPr lang="en-US" sz="1600" dirty="0" err="1" smtClean="0"/>
                        <a:t>f</a:t>
                      </a:r>
                      <a:r>
                        <a:rPr lang="en-US" sz="1600" baseline="-25000" dirty="0" err="1" smtClean="0"/>
                        <a:t>RF,e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2.9979 GHz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f</a:t>
                      </a:r>
                      <a:r>
                        <a:rPr lang="en-US" sz="1600" baseline="-25000" dirty="0" err="1" smtClean="0"/>
                        <a:t>LPLL</a:t>
                      </a:r>
                      <a:r>
                        <a:rPr lang="en-US" sz="1600" baseline="0" dirty="0" smtClean="0"/>
                        <a:t>/2</a:t>
                      </a:r>
                      <a:endParaRPr lang="en-US" sz="1600" baseline="-25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r>
                        <a:rPr lang="en-US" sz="1600" dirty="0" smtClean="0"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sz="1600" dirty="0" smtClean="0"/>
                        <a:t>Laser mode-locker, 2f</a:t>
                      </a:r>
                      <a:r>
                        <a:rPr lang="en-US" sz="1600" baseline="-25000" dirty="0" smtClean="0"/>
                        <a:t>ML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176.347 MHz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f</a:t>
                      </a:r>
                      <a:r>
                        <a:rPr lang="en-US" sz="1600" baseline="-25000" dirty="0" err="1" smtClean="0"/>
                        <a:t>RF,e</a:t>
                      </a:r>
                      <a:r>
                        <a:rPr lang="en-US" sz="1600" baseline="0" dirty="0" smtClean="0"/>
                        <a:t>/17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Laser mode-locker</a:t>
                      </a:r>
                      <a:r>
                        <a:rPr lang="en-US" sz="1600" baseline="0" dirty="0" smtClean="0"/>
                        <a:t>, </a:t>
                      </a:r>
                      <a:r>
                        <a:rPr lang="en-US" sz="1600" dirty="0" err="1" smtClean="0"/>
                        <a:t>f</a:t>
                      </a:r>
                      <a:r>
                        <a:rPr lang="en-US" sz="1600" baseline="-25000" dirty="0" err="1" smtClean="0"/>
                        <a:t>ML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88.1735 MHz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f</a:t>
                      </a:r>
                      <a:r>
                        <a:rPr lang="en-US" sz="1600" baseline="-25000" dirty="0" err="1" smtClean="0"/>
                        <a:t>RF,e</a:t>
                      </a:r>
                      <a:r>
                        <a:rPr lang="en-US" sz="1600" baseline="0" dirty="0" smtClean="0"/>
                        <a:t>/34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r>
                        <a:rPr lang="en-US" sz="1600" dirty="0" smtClean="0"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sz="1600" dirty="0" smtClean="0"/>
                        <a:t>SPS</a:t>
                      </a:r>
                      <a:r>
                        <a:rPr lang="en-US" sz="1600" baseline="0" dirty="0" smtClean="0"/>
                        <a:t> RF system freq., </a:t>
                      </a:r>
                      <a:r>
                        <a:rPr lang="en-US" sz="1600" dirty="0" smtClean="0"/>
                        <a:t>2f</a:t>
                      </a:r>
                      <a:r>
                        <a:rPr lang="en-US" sz="1600" baseline="-25000" dirty="0" smtClean="0"/>
                        <a:t>RF,SPS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400.8 MHz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2f</a:t>
                      </a:r>
                      <a:r>
                        <a:rPr lang="en-US" sz="1600" baseline="-25000" dirty="0" smtClean="0"/>
                        <a:t>ML</a:t>
                      </a:r>
                      <a:r>
                        <a:rPr lang="en-US" sz="1600" baseline="0" dirty="0" smtClean="0">
                          <a:sym typeface="Symbol" panose="05050102010706020507" pitchFamily="18" charset="2"/>
                        </a:rPr>
                        <a:t>25</a:t>
                      </a:r>
                      <a:r>
                        <a:rPr lang="en-US" sz="1600" baseline="0" dirty="0" smtClean="0"/>
                        <a:t>/11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Common frequency</a:t>
                      </a:r>
                      <a:r>
                        <a:rPr lang="en-US" sz="1600" baseline="0" dirty="0" smtClean="0"/>
                        <a:t>, </a:t>
                      </a:r>
                      <a:r>
                        <a:rPr lang="en-US" sz="1600" dirty="0" smtClean="0"/>
                        <a:t>f</a:t>
                      </a:r>
                      <a:r>
                        <a:rPr lang="en-US" sz="1600" baseline="-25000" dirty="0" smtClean="0"/>
                        <a:t>c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8.68 kHz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f</a:t>
                      </a:r>
                      <a:r>
                        <a:rPr lang="en-US" sz="1600" baseline="-25000" dirty="0" err="1" smtClean="0"/>
                        <a:t>ML</a:t>
                      </a:r>
                      <a:r>
                        <a:rPr lang="en-US" sz="1600" baseline="0" dirty="0" smtClean="0"/>
                        <a:t>/10164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Pulse repetition rate, </a:t>
                      </a:r>
                      <a:r>
                        <a:rPr lang="en-US" sz="1600" dirty="0" err="1" smtClean="0"/>
                        <a:t>f</a:t>
                      </a:r>
                      <a:r>
                        <a:rPr lang="en-US" sz="1600" baseline="-25000" dirty="0" err="1" smtClean="0"/>
                        <a:t>rep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9.97 Hz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f</a:t>
                      </a:r>
                      <a:r>
                        <a:rPr lang="en-US" sz="1600" baseline="-25000" dirty="0" smtClean="0"/>
                        <a:t>c</a:t>
                      </a:r>
                      <a:r>
                        <a:rPr lang="en-US" sz="1600" baseline="0" dirty="0" smtClean="0"/>
                        <a:t>/870</a:t>
                      </a: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32" name="Straight Connector 31"/>
          <p:cNvCxnSpPr/>
          <p:nvPr/>
        </p:nvCxnSpPr>
        <p:spPr bwMode="auto">
          <a:xfrm flipH="1">
            <a:off x="4084320" y="6520930"/>
            <a:ext cx="4665256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Slide Number Placeholder 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846AC-C5C3-41A5-825B-02209D99FCC9}" type="slidenum">
              <a:rPr lang="en-US" smtClean="0"/>
              <a:pPr/>
              <a:t>1</a:t>
            </a:fld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5642096" y="4918924"/>
            <a:ext cx="304892" cy="369332"/>
            <a:chOff x="6175891" y="641992"/>
            <a:chExt cx="304892" cy="369332"/>
          </a:xfrm>
        </p:grpSpPr>
        <p:sp>
          <p:nvSpPr>
            <p:cNvPr id="3" name="Oval 2"/>
            <p:cNvSpPr/>
            <p:nvPr/>
          </p:nvSpPr>
          <p:spPr>
            <a:xfrm>
              <a:off x="6183860" y="710562"/>
              <a:ext cx="290913" cy="29091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bg1">
                    <a:lumMod val="50000"/>
                  </a:schemeClr>
                </a:solidFill>
                <a:latin typeface="Symbol" panose="05050102010706020507" pitchFamily="18" charset="2"/>
                <a:cs typeface="Syastro" panose="00000400000000000000" pitchFamily="2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175891" y="641992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bg1">
                      <a:lumMod val="65000"/>
                    </a:schemeClr>
                  </a:solidFill>
                  <a:latin typeface="Symbol" panose="05050102010706020507" pitchFamily="18" charset="2"/>
                </a:rPr>
                <a:t>f</a:t>
              </a:r>
              <a:endParaRPr lang="en-US" b="1" dirty="0">
                <a:solidFill>
                  <a:schemeClr val="bg1">
                    <a:lumMod val="65000"/>
                  </a:schemeClr>
                </a:solidFill>
                <a:latin typeface="Symbol" panose="05050102010706020507" pitchFamily="18" charset="2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009526" y="5359034"/>
            <a:ext cx="290913" cy="446892"/>
            <a:chOff x="6183860" y="651516"/>
            <a:chExt cx="290913" cy="446892"/>
          </a:xfrm>
        </p:grpSpPr>
        <p:sp>
          <p:nvSpPr>
            <p:cNvPr id="31" name="Oval 30"/>
            <p:cNvSpPr/>
            <p:nvPr/>
          </p:nvSpPr>
          <p:spPr>
            <a:xfrm>
              <a:off x="6183860" y="710562"/>
              <a:ext cx="290913" cy="29091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/>
                </a:solidFill>
                <a:latin typeface="Symbol" panose="05050102010706020507" pitchFamily="18" charset="2"/>
                <a:cs typeface="Syastro" panose="00000400000000000000" pitchFamily="2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185415" y="651516"/>
              <a:ext cx="236079" cy="4468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Symbol" panose="05050102010706020507" pitchFamily="18" charset="2"/>
                </a:rPr>
                <a:t>t</a:t>
              </a:r>
              <a:endParaRPr lang="en-US" b="1" dirty="0">
                <a:latin typeface="Symbol" panose="05050102010706020507" pitchFamily="18" charset="2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775464" y="5607241"/>
            <a:ext cx="290913" cy="369332"/>
            <a:chOff x="6183860" y="651516"/>
            <a:chExt cx="290913" cy="369332"/>
          </a:xfrm>
        </p:grpSpPr>
        <p:sp>
          <p:nvSpPr>
            <p:cNvPr id="35" name="Oval 34"/>
            <p:cNvSpPr/>
            <p:nvPr/>
          </p:nvSpPr>
          <p:spPr>
            <a:xfrm>
              <a:off x="6183860" y="710562"/>
              <a:ext cx="290913" cy="29091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/>
                </a:solidFill>
                <a:latin typeface="Symbol" panose="05050102010706020507" pitchFamily="18" charset="2"/>
                <a:cs typeface="Syastro" panose="00000400000000000000" pitchFamily="2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185415" y="651516"/>
              <a:ext cx="2856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0000FF"/>
                  </a:solidFill>
                  <a:latin typeface="Symbol" panose="05050102010706020507" pitchFamily="18" charset="2"/>
                </a:rPr>
                <a:t>t</a:t>
              </a:r>
              <a:endParaRPr lang="en-US" b="1" dirty="0">
                <a:solidFill>
                  <a:srgbClr val="0000FF"/>
                </a:solidFill>
                <a:latin typeface="Symbol" panose="05050102010706020507" pitchFamily="18" charset="2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645011" y="3918496"/>
            <a:ext cx="304892" cy="369332"/>
            <a:chOff x="6175891" y="641992"/>
            <a:chExt cx="304892" cy="369332"/>
          </a:xfrm>
        </p:grpSpPr>
        <p:sp>
          <p:nvSpPr>
            <p:cNvPr id="38" name="Oval 37"/>
            <p:cNvSpPr/>
            <p:nvPr/>
          </p:nvSpPr>
          <p:spPr>
            <a:xfrm>
              <a:off x="6183860" y="710562"/>
              <a:ext cx="290913" cy="29091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/>
                </a:solidFill>
                <a:latin typeface="Symbol" panose="05050102010706020507" pitchFamily="18" charset="2"/>
                <a:cs typeface="Syastro" panose="00000400000000000000" pitchFamily="2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175891" y="641992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  <a:latin typeface="Symbol" panose="05050102010706020507" pitchFamily="18" charset="2"/>
                </a:rPr>
                <a:t>f</a:t>
              </a:r>
              <a:endParaRPr lang="en-US" b="1" dirty="0">
                <a:solidFill>
                  <a:srgbClr val="FF0000"/>
                </a:solidFill>
                <a:latin typeface="Symbol" panose="05050102010706020507" pitchFamily="18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919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Laser synchronization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8313" y="1068216"/>
            <a:ext cx="820737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/>
              <a:t>AWAKE laser synchronization to </a:t>
            </a:r>
            <a:r>
              <a:rPr lang="en-US" sz="2400" b="1" dirty="0" smtClean="0">
                <a:solidFill>
                  <a:srgbClr val="C0504D"/>
                </a:solidFill>
              </a:rPr>
              <a:t>external reference </a:t>
            </a:r>
            <a:r>
              <a:rPr lang="en-US" sz="2400" b="1" dirty="0" smtClean="0"/>
              <a:t>designed in two stages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C0504D"/>
                </a:solidFill>
              </a:rPr>
              <a:t>88.2 MHz 	</a:t>
            </a:r>
            <a:r>
              <a:rPr lang="en-US" sz="2400" b="1" dirty="0" smtClean="0"/>
              <a:t>(</a:t>
            </a:r>
            <a:r>
              <a:rPr lang="en-US" sz="2400" b="1" i="1" dirty="0" err="1" smtClean="0"/>
              <a:t>f</a:t>
            </a:r>
            <a:r>
              <a:rPr lang="en-US" sz="2400" b="1" baseline="-25000" dirty="0" err="1" smtClean="0"/>
              <a:t>ML</a:t>
            </a:r>
            <a:r>
              <a:rPr lang="en-US" sz="2400" b="1" dirty="0" smtClean="0"/>
              <a:t>, mode locker frequency)</a:t>
            </a:r>
          </a:p>
          <a:p>
            <a:pPr marL="914400" lvl="1" indent="-457200">
              <a:buFont typeface="Symbol" panose="05050102010706020507" pitchFamily="18" charset="2"/>
              <a:buChar char="®"/>
            </a:pPr>
            <a:r>
              <a:rPr lang="en-US" sz="2100" b="1" dirty="0" smtClean="0">
                <a:solidFill>
                  <a:srgbClr val="385D8A"/>
                </a:solidFill>
              </a:rPr>
              <a:t>Synchronize laser pulse to 88.2 MHz from reference divider</a:t>
            </a:r>
          </a:p>
          <a:p>
            <a:pPr marL="914400" lvl="1" indent="-457200">
              <a:buFont typeface="Symbol" panose="05050102010706020507" pitchFamily="18" charset="2"/>
              <a:buChar char="®"/>
            </a:pPr>
            <a:r>
              <a:rPr lang="en-US" sz="2100" b="1" dirty="0" smtClean="0">
                <a:solidFill>
                  <a:srgbClr val="385D8A"/>
                </a:solidFill>
              </a:rPr>
              <a:t>Standard photo diode with electronic phase discriminator</a:t>
            </a:r>
          </a:p>
          <a:p>
            <a:pPr marL="914400" lvl="1" indent="-457200">
              <a:buFont typeface="+mj-lt"/>
              <a:buAutoNum type="arabicPeriod" startAt="2"/>
            </a:pPr>
            <a:r>
              <a:rPr lang="en-US" sz="2400" b="1" dirty="0" smtClean="0">
                <a:solidFill>
                  <a:srgbClr val="C0504D"/>
                </a:solidFill>
              </a:rPr>
              <a:t>6 GHz </a:t>
            </a:r>
            <a:r>
              <a:rPr lang="en-US" sz="2400" b="1" dirty="0" smtClean="0"/>
              <a:t>		(</a:t>
            </a:r>
            <a:r>
              <a:rPr lang="en-US" sz="2400" b="1" i="1" dirty="0" err="1" smtClean="0"/>
              <a:t>f</a:t>
            </a:r>
            <a:r>
              <a:rPr lang="en-US" sz="2400" b="1" baseline="-25000" dirty="0" err="1" smtClean="0"/>
              <a:t>LPLL</a:t>
            </a:r>
            <a:r>
              <a:rPr lang="en-US" sz="2400" b="1" dirty="0" smtClean="0"/>
              <a:t>, laser PLL frequency)</a:t>
            </a:r>
            <a:endParaRPr lang="en-US" sz="2400" b="1" dirty="0"/>
          </a:p>
          <a:p>
            <a:pPr marL="914400" lvl="1" indent="-457200">
              <a:buFont typeface="Symbol" panose="05050102010706020507" pitchFamily="18" charset="2"/>
              <a:buChar char="®"/>
            </a:pPr>
            <a:r>
              <a:rPr lang="en-US" sz="2100" b="1" dirty="0" smtClean="0">
                <a:solidFill>
                  <a:srgbClr val="385D8A"/>
                </a:solidFill>
              </a:rPr>
              <a:t>Lock laser to reference source with low jitter (design: ~30 fs)</a:t>
            </a:r>
          </a:p>
          <a:p>
            <a:pPr marL="914400" lvl="1" indent="-457200">
              <a:buFont typeface="Symbol" panose="05050102010706020507" pitchFamily="18" charset="2"/>
              <a:buChar char="®"/>
            </a:pPr>
            <a:r>
              <a:rPr lang="en-US" sz="2100" b="1" dirty="0" smtClean="0">
                <a:solidFill>
                  <a:srgbClr val="385D8A"/>
                </a:solidFill>
              </a:rPr>
              <a:t>BOM-PS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/>
              <a:t>Commercial system as locking loop controller</a:t>
            </a:r>
          </a:p>
          <a:p>
            <a:pPr marL="914400" lvl="1" indent="-457200">
              <a:buFont typeface="Symbol" panose="05050102010706020507" pitchFamily="18" charset="2"/>
              <a:buChar char="®"/>
            </a:pPr>
            <a:r>
              <a:rPr lang="en-US" sz="2100" b="1" dirty="0" smtClean="0">
                <a:solidFill>
                  <a:srgbClr val="385D8A"/>
                </a:solidFill>
              </a:rPr>
              <a:t>Menlo system RRE-SYNCHRO Repetition Rate Stabilization</a:t>
            </a:r>
            <a:endParaRPr lang="en-US" sz="2400" b="1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846AC-C5C3-41A5-825B-02209D99FCC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68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846AC-C5C3-41A5-825B-02209D99FCC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reeform 100"/>
          <p:cNvSpPr/>
          <p:nvPr/>
        </p:nvSpPr>
        <p:spPr>
          <a:xfrm rot="5400000">
            <a:off x="1639303" y="-480765"/>
            <a:ext cx="5864322" cy="7819097"/>
          </a:xfrm>
          <a:custGeom>
            <a:avLst/>
            <a:gdLst/>
            <a:ahLst/>
            <a:cxnLst/>
            <a:rect l="0" t="0" r="0" b="0"/>
            <a:pathLst>
              <a:path w="57150000" h="76200000">
                <a:moveTo>
                  <a:pt x="0" y="76200000"/>
                </a:moveTo>
                <a:lnTo>
                  <a:pt x="57150000" y="76200000"/>
                </a:lnTo>
                <a:lnTo>
                  <a:pt x="57150000" y="0"/>
                </a:lnTo>
                <a:lnTo>
                  <a:pt x="0" y="0"/>
                </a:lnTo>
                <a:lnTo>
                  <a:pt x="0" y="76200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52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Freeform 101"/>
          <p:cNvSpPr/>
          <p:nvPr/>
        </p:nvSpPr>
        <p:spPr>
          <a:xfrm rot="5400000">
            <a:off x="1024853" y="571556"/>
            <a:ext cx="1170257" cy="1340974"/>
          </a:xfrm>
          <a:custGeom>
            <a:avLst/>
            <a:gdLst/>
            <a:ahLst/>
            <a:cxnLst/>
            <a:rect l="0" t="0" r="0" b="0"/>
            <a:pathLst>
              <a:path w="11404600" h="13068300">
                <a:moveTo>
                  <a:pt x="0" y="13068300"/>
                </a:moveTo>
                <a:lnTo>
                  <a:pt x="11404600" y="13068300"/>
                </a:lnTo>
                <a:lnTo>
                  <a:pt x="11404600" y="0"/>
                </a:lnTo>
                <a:lnTo>
                  <a:pt x="0" y="0"/>
                </a:lnTo>
                <a:lnTo>
                  <a:pt x="0" y="13068300"/>
                </a:lnTo>
                <a:close/>
              </a:path>
            </a:pathLst>
          </a:custGeom>
          <a:solidFill>
            <a:srgbClr val="0070C0">
              <a:alpha val="100000"/>
            </a:srgbClr>
          </a:solidFill>
          <a:ln w="152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10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8208" y="635627"/>
            <a:ext cx="1383542" cy="1214132"/>
          </a:xfrm>
          <a:prstGeom prst="rect">
            <a:avLst/>
          </a:prstGeom>
          <a:noFill/>
          <a:extLst/>
        </p:spPr>
      </p:pic>
      <p:sp>
        <p:nvSpPr>
          <p:cNvPr id="10" name="Freeform 103"/>
          <p:cNvSpPr/>
          <p:nvPr/>
        </p:nvSpPr>
        <p:spPr>
          <a:xfrm rot="5400000">
            <a:off x="2349536" y="594361"/>
            <a:ext cx="844462" cy="969567"/>
          </a:xfrm>
          <a:custGeom>
            <a:avLst/>
            <a:gdLst/>
            <a:ahLst/>
            <a:cxnLst/>
            <a:rect l="0" t="0" r="0" b="0"/>
            <a:pathLst>
              <a:path w="8229600" h="9448800">
                <a:moveTo>
                  <a:pt x="0" y="9448800"/>
                </a:moveTo>
                <a:lnTo>
                  <a:pt x="8229600" y="9448800"/>
                </a:lnTo>
                <a:lnTo>
                  <a:pt x="8229600" y="0"/>
                </a:lnTo>
                <a:lnTo>
                  <a:pt x="0" y="0"/>
                </a:lnTo>
                <a:lnTo>
                  <a:pt x="0" y="9448800"/>
                </a:lnTo>
                <a:close/>
              </a:path>
            </a:pathLst>
          </a:custGeom>
          <a:solidFill>
            <a:srgbClr val="00B0F0">
              <a:alpha val="100000"/>
            </a:srgbClr>
          </a:solidFill>
          <a:ln w="152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" name="Picture 10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65697" y="635628"/>
            <a:ext cx="1012138" cy="888335"/>
          </a:xfrm>
          <a:prstGeom prst="rect">
            <a:avLst/>
          </a:prstGeom>
          <a:noFill/>
          <a:extLst/>
        </p:spPr>
      </p:pic>
      <p:pic>
        <p:nvPicPr>
          <p:cNvPr id="12" name="Picture 10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97321" y="1881471"/>
            <a:ext cx="410832" cy="996500"/>
          </a:xfrm>
          <a:prstGeom prst="rect">
            <a:avLst/>
          </a:prstGeom>
          <a:noFill/>
          <a:extLst/>
        </p:spPr>
      </p:pic>
      <p:sp>
        <p:nvSpPr>
          <p:cNvPr id="13" name="Freeform 106"/>
          <p:cNvSpPr/>
          <p:nvPr/>
        </p:nvSpPr>
        <p:spPr>
          <a:xfrm rot="5400000">
            <a:off x="6665025" y="2618856"/>
            <a:ext cx="493905" cy="615101"/>
          </a:xfrm>
          <a:custGeom>
            <a:avLst/>
            <a:gdLst/>
            <a:ahLst/>
            <a:cxnLst/>
            <a:rect l="0" t="0" r="0" b="0"/>
            <a:pathLst>
              <a:path w="4813300" h="5994400">
                <a:moveTo>
                  <a:pt x="0" y="5994400"/>
                </a:moveTo>
                <a:lnTo>
                  <a:pt x="4813300" y="5994400"/>
                </a:lnTo>
                <a:lnTo>
                  <a:pt x="4813300" y="0"/>
                </a:lnTo>
                <a:lnTo>
                  <a:pt x="0" y="0"/>
                </a:lnTo>
                <a:lnTo>
                  <a:pt x="0" y="5994400"/>
                </a:lnTo>
                <a:close/>
              </a:path>
            </a:pathLst>
          </a:custGeom>
          <a:solidFill>
            <a:srgbClr val="333399">
              <a:alpha val="100000"/>
            </a:srgbClr>
          </a:solidFill>
          <a:ln w="152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" name="Picture 10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83141" y="2658168"/>
            <a:ext cx="657672" cy="536476"/>
          </a:xfrm>
          <a:prstGeom prst="rect">
            <a:avLst/>
          </a:prstGeom>
          <a:noFill/>
          <a:extLst/>
        </p:spPr>
      </p:pic>
      <p:sp>
        <p:nvSpPr>
          <p:cNvPr id="15" name="Freeform 108"/>
          <p:cNvSpPr/>
          <p:nvPr/>
        </p:nvSpPr>
        <p:spPr>
          <a:xfrm rot="5400000">
            <a:off x="7017536" y="3367534"/>
            <a:ext cx="492602" cy="1107705"/>
          </a:xfrm>
          <a:custGeom>
            <a:avLst/>
            <a:gdLst/>
            <a:ahLst/>
            <a:cxnLst/>
            <a:rect l="0" t="0" r="0" b="0"/>
            <a:pathLst>
              <a:path w="4800600" h="10795000">
                <a:moveTo>
                  <a:pt x="0" y="10795000"/>
                </a:moveTo>
                <a:lnTo>
                  <a:pt x="4800600" y="10795000"/>
                </a:lnTo>
                <a:lnTo>
                  <a:pt x="4800600" y="0"/>
                </a:lnTo>
                <a:lnTo>
                  <a:pt x="0" y="0"/>
                </a:lnTo>
                <a:lnTo>
                  <a:pt x="0" y="10795000"/>
                </a:lnTo>
                <a:close/>
              </a:path>
            </a:pathLst>
          </a:custGeom>
          <a:solidFill>
            <a:srgbClr val="333399">
              <a:alpha val="100000"/>
            </a:srgbClr>
          </a:solidFill>
          <a:ln w="152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" name="Picture 10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88700" y="3653799"/>
            <a:ext cx="1150275" cy="535173"/>
          </a:xfrm>
          <a:prstGeom prst="rect">
            <a:avLst/>
          </a:prstGeom>
          <a:noFill/>
          <a:extLst/>
        </p:spPr>
      </p:pic>
      <p:pic>
        <p:nvPicPr>
          <p:cNvPr id="17" name="Picture 110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3685" y="3513055"/>
            <a:ext cx="1622025" cy="884427"/>
          </a:xfrm>
          <a:prstGeom prst="rect">
            <a:avLst/>
          </a:prstGeom>
          <a:noFill/>
          <a:extLst/>
        </p:spPr>
      </p:pic>
      <p:pic>
        <p:nvPicPr>
          <p:cNvPr id="18" name="Picture 111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09776" y="3509147"/>
            <a:ext cx="1629844" cy="892245"/>
          </a:xfrm>
          <a:prstGeom prst="rect">
            <a:avLst/>
          </a:prstGeom>
          <a:noFill/>
          <a:extLst/>
        </p:spPr>
      </p:pic>
      <p:pic>
        <p:nvPicPr>
          <p:cNvPr id="19" name="Picture 112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3685" y="3513055"/>
            <a:ext cx="1622025" cy="884427"/>
          </a:xfrm>
          <a:prstGeom prst="rect">
            <a:avLst/>
          </a:prstGeom>
          <a:noFill/>
          <a:extLst/>
        </p:spPr>
      </p:pic>
      <p:pic>
        <p:nvPicPr>
          <p:cNvPr id="20" name="Picture 113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09776" y="3509147"/>
            <a:ext cx="1629844" cy="892245"/>
          </a:xfrm>
          <a:prstGeom prst="rect">
            <a:avLst/>
          </a:prstGeom>
          <a:noFill/>
          <a:extLst/>
        </p:spPr>
      </p:pic>
      <p:sp>
        <p:nvSpPr>
          <p:cNvPr id="21" name="Freeform 114"/>
          <p:cNvSpPr/>
          <p:nvPr/>
        </p:nvSpPr>
        <p:spPr>
          <a:xfrm rot="5400000">
            <a:off x="3871653" y="4945689"/>
            <a:ext cx="555155" cy="1092066"/>
          </a:xfrm>
          <a:custGeom>
            <a:avLst/>
            <a:gdLst/>
            <a:ahLst/>
            <a:cxnLst/>
            <a:rect l="0" t="0" r="0" b="0"/>
            <a:pathLst>
              <a:path w="5410200" h="10642600">
                <a:moveTo>
                  <a:pt x="0" y="10642600"/>
                </a:moveTo>
                <a:lnTo>
                  <a:pt x="5410200" y="10642600"/>
                </a:lnTo>
                <a:lnTo>
                  <a:pt x="5410200" y="0"/>
                </a:lnTo>
                <a:lnTo>
                  <a:pt x="0" y="0"/>
                </a:lnTo>
                <a:lnTo>
                  <a:pt x="0" y="10642600"/>
                </a:lnTo>
                <a:close/>
              </a:path>
            </a:pathLst>
          </a:custGeom>
          <a:solidFill>
            <a:srgbClr val="FFC000">
              <a:alpha val="100000"/>
            </a:srgbClr>
          </a:solidFill>
          <a:ln w="152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2" name="Picture 115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80607" y="5192858"/>
            <a:ext cx="1137244" cy="599030"/>
          </a:xfrm>
          <a:prstGeom prst="rect">
            <a:avLst/>
          </a:prstGeom>
          <a:noFill/>
          <a:extLst/>
        </p:spPr>
      </p:pic>
      <p:sp>
        <p:nvSpPr>
          <p:cNvPr id="23" name="Freeform 116"/>
          <p:cNvSpPr/>
          <p:nvPr/>
        </p:nvSpPr>
        <p:spPr>
          <a:xfrm rot="5400000">
            <a:off x="3801932" y="3433345"/>
            <a:ext cx="492602" cy="1046455"/>
          </a:xfrm>
          <a:custGeom>
            <a:avLst/>
            <a:gdLst/>
            <a:ahLst/>
            <a:cxnLst/>
            <a:rect l="0" t="0" r="0" b="0"/>
            <a:pathLst>
              <a:path w="4800600" h="10198100">
                <a:moveTo>
                  <a:pt x="0" y="10198100"/>
                </a:moveTo>
                <a:lnTo>
                  <a:pt x="4800600" y="10198100"/>
                </a:lnTo>
                <a:lnTo>
                  <a:pt x="4800600" y="0"/>
                </a:lnTo>
                <a:lnTo>
                  <a:pt x="0" y="0"/>
                </a:lnTo>
                <a:lnTo>
                  <a:pt x="0" y="10198100"/>
                </a:lnTo>
                <a:close/>
              </a:path>
            </a:pathLst>
          </a:custGeom>
          <a:solidFill>
            <a:srgbClr val="92D050">
              <a:alpha val="100000"/>
            </a:srgbClr>
          </a:solidFill>
          <a:ln w="152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4" name="Picture 117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3719" y="3688986"/>
            <a:ext cx="1090330" cy="536476"/>
          </a:xfrm>
          <a:prstGeom prst="rect">
            <a:avLst/>
          </a:prstGeom>
          <a:noFill/>
          <a:extLst/>
        </p:spPr>
      </p:pic>
      <p:pic>
        <p:nvPicPr>
          <p:cNvPr id="25" name="Picture 118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96428" y="4183760"/>
            <a:ext cx="94593" cy="1041243"/>
          </a:xfrm>
          <a:prstGeom prst="rect">
            <a:avLst/>
          </a:prstGeom>
          <a:noFill/>
          <a:extLst/>
        </p:spPr>
      </p:pic>
      <p:pic>
        <p:nvPicPr>
          <p:cNvPr id="26" name="Picture 119"/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78756" y="4368378"/>
            <a:ext cx="1735300" cy="1145931"/>
          </a:xfrm>
          <a:prstGeom prst="rect">
            <a:avLst/>
          </a:prstGeom>
          <a:noFill/>
          <a:extLst/>
        </p:spPr>
      </p:pic>
      <p:sp>
        <p:nvSpPr>
          <p:cNvPr id="27" name="Freeform 120"/>
          <p:cNvSpPr/>
          <p:nvPr/>
        </p:nvSpPr>
        <p:spPr>
          <a:xfrm rot="5400000">
            <a:off x="5122708" y="4780185"/>
            <a:ext cx="555155" cy="1423075"/>
          </a:xfrm>
          <a:custGeom>
            <a:avLst/>
            <a:gdLst/>
            <a:ahLst/>
            <a:cxnLst/>
            <a:rect l="0" t="0" r="0" b="0"/>
            <a:pathLst>
              <a:path w="5410200" h="13868400">
                <a:moveTo>
                  <a:pt x="0" y="13868400"/>
                </a:moveTo>
                <a:lnTo>
                  <a:pt x="5410200" y="13868400"/>
                </a:lnTo>
                <a:lnTo>
                  <a:pt x="5410200" y="0"/>
                </a:lnTo>
                <a:lnTo>
                  <a:pt x="0" y="0"/>
                </a:lnTo>
                <a:lnTo>
                  <a:pt x="0" y="13868400"/>
                </a:lnTo>
                <a:close/>
              </a:path>
            </a:pathLst>
          </a:custGeom>
          <a:solidFill>
            <a:srgbClr val="FFC000">
              <a:alpha val="100000"/>
            </a:srgbClr>
          </a:solidFill>
          <a:ln w="152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" name="Picture 121"/>
          <p:cNvPicPr>
            <a:picLocks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67462" y="5192858"/>
            <a:ext cx="1465646" cy="599030"/>
          </a:xfrm>
          <a:prstGeom prst="rect">
            <a:avLst/>
          </a:prstGeom>
          <a:noFill/>
          <a:extLst/>
        </p:spPr>
      </p:pic>
      <p:pic>
        <p:nvPicPr>
          <p:cNvPr id="29" name="Picture 122"/>
          <p:cNvPicPr>
            <a:picLocks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18668" y="4495656"/>
            <a:ext cx="3060741" cy="1417428"/>
          </a:xfrm>
          <a:prstGeom prst="rect">
            <a:avLst/>
          </a:prstGeom>
          <a:noFill/>
          <a:extLst/>
        </p:spPr>
      </p:pic>
      <p:pic>
        <p:nvPicPr>
          <p:cNvPr id="30" name="Picture 123"/>
          <p:cNvPicPr>
            <a:picLocks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04105" y="3890544"/>
            <a:ext cx="831760" cy="125105"/>
          </a:xfrm>
          <a:prstGeom prst="rect">
            <a:avLst/>
          </a:prstGeom>
          <a:noFill/>
          <a:extLst/>
        </p:spPr>
      </p:pic>
      <p:sp>
        <p:nvSpPr>
          <p:cNvPr id="31" name="Freeform 124"/>
          <p:cNvSpPr/>
          <p:nvPr/>
        </p:nvSpPr>
        <p:spPr>
          <a:xfrm rot="5400000">
            <a:off x="3317800" y="2736792"/>
            <a:ext cx="413108" cy="256726"/>
          </a:xfrm>
          <a:custGeom>
            <a:avLst/>
            <a:gdLst/>
            <a:ahLst/>
            <a:cxnLst/>
            <a:rect l="0" t="0" r="0" b="0"/>
            <a:pathLst>
              <a:path w="4025900" h="2501900">
                <a:moveTo>
                  <a:pt x="38100" y="2501900"/>
                </a:moveTo>
                <a:cubicBezTo>
                  <a:pt x="0" y="1181100"/>
                  <a:pt x="876300" y="76200"/>
                  <a:pt x="1981200" y="38100"/>
                </a:cubicBezTo>
                <a:cubicBezTo>
                  <a:pt x="3073400" y="0"/>
                  <a:pt x="4000500" y="1041400"/>
                  <a:pt x="4025900" y="2374900"/>
                </a:cubicBezTo>
                <a:cubicBezTo>
                  <a:pt x="4025900" y="2387600"/>
                  <a:pt x="4025900" y="2413000"/>
                  <a:pt x="4025900" y="2438400"/>
                </a:cubicBezTo>
              </a:path>
            </a:pathLst>
          </a:custGeom>
          <a:solidFill>
            <a:srgbClr val="FFC000">
              <a:alpha val="100000"/>
            </a:srgbClr>
          </a:solidFill>
          <a:ln w="152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2" name="Picture 125"/>
          <p:cNvPicPr>
            <a:picLocks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73401" y="2641226"/>
            <a:ext cx="296691" cy="453073"/>
          </a:xfrm>
          <a:prstGeom prst="rect">
            <a:avLst/>
          </a:prstGeom>
          <a:noFill/>
          <a:extLst/>
        </p:spPr>
      </p:pic>
      <p:pic>
        <p:nvPicPr>
          <p:cNvPr id="33" name="Picture 126"/>
          <p:cNvPicPr>
            <a:picLocks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05904" y="2808034"/>
            <a:ext cx="403552" cy="1159398"/>
          </a:xfrm>
          <a:prstGeom prst="rect">
            <a:avLst/>
          </a:prstGeom>
          <a:noFill/>
          <a:extLst/>
        </p:spPr>
      </p:pic>
      <p:sp>
        <p:nvSpPr>
          <p:cNvPr id="34" name="Freeform 127"/>
          <p:cNvSpPr/>
          <p:nvPr/>
        </p:nvSpPr>
        <p:spPr>
          <a:xfrm rot="5400000">
            <a:off x="4059311" y="2559561"/>
            <a:ext cx="409199" cy="615101"/>
          </a:xfrm>
          <a:custGeom>
            <a:avLst/>
            <a:gdLst/>
            <a:ahLst/>
            <a:cxnLst/>
            <a:rect l="0" t="0" r="0" b="0"/>
            <a:pathLst>
              <a:path w="3987800" h="5994400">
                <a:moveTo>
                  <a:pt x="0" y="5994400"/>
                </a:moveTo>
                <a:lnTo>
                  <a:pt x="3987800" y="5994400"/>
                </a:lnTo>
                <a:lnTo>
                  <a:pt x="3987800" y="0"/>
                </a:lnTo>
                <a:lnTo>
                  <a:pt x="0" y="0"/>
                </a:lnTo>
                <a:lnTo>
                  <a:pt x="0" y="59944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52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5" name="Picture 128"/>
          <p:cNvPicPr>
            <a:picLocks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33770" y="2639923"/>
            <a:ext cx="660279" cy="454376"/>
          </a:xfrm>
          <a:prstGeom prst="rect">
            <a:avLst/>
          </a:prstGeom>
          <a:noFill/>
          <a:extLst/>
        </p:spPr>
      </p:pic>
      <p:sp>
        <p:nvSpPr>
          <p:cNvPr id="36" name="Freeform 129"/>
          <p:cNvSpPr/>
          <p:nvPr/>
        </p:nvSpPr>
        <p:spPr>
          <a:xfrm rot="5400000">
            <a:off x="5059504" y="4666155"/>
            <a:ext cx="290609" cy="278880"/>
          </a:xfrm>
          <a:custGeom>
            <a:avLst/>
            <a:gdLst/>
            <a:ahLst/>
            <a:cxnLst/>
            <a:rect l="0" t="0" r="0" b="0"/>
            <a:pathLst>
              <a:path w="2832100" h="2717800">
                <a:moveTo>
                  <a:pt x="1422400" y="2717800"/>
                </a:moveTo>
                <a:cubicBezTo>
                  <a:pt x="635000" y="2717800"/>
                  <a:pt x="0" y="2108200"/>
                  <a:pt x="0" y="1358900"/>
                </a:cubicBezTo>
                <a:cubicBezTo>
                  <a:pt x="0" y="609600"/>
                  <a:pt x="635000" y="0"/>
                  <a:pt x="1422400" y="0"/>
                </a:cubicBezTo>
                <a:cubicBezTo>
                  <a:pt x="2197100" y="0"/>
                  <a:pt x="2832100" y="609600"/>
                  <a:pt x="2832100" y="1358900"/>
                </a:cubicBezTo>
                <a:cubicBezTo>
                  <a:pt x="2832100" y="2108200"/>
                  <a:pt x="2197100" y="2717800"/>
                  <a:pt x="1422400" y="2717800"/>
                </a:cubicBezTo>
              </a:path>
            </a:pathLst>
          </a:custGeom>
          <a:solidFill>
            <a:srgbClr val="FFFFFF">
              <a:alpha val="100000"/>
            </a:srgbClr>
          </a:solidFill>
          <a:ln w="152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7" name="Picture 130"/>
          <p:cNvPicPr>
            <a:picLocks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42779" y="4639005"/>
            <a:ext cx="324057" cy="334484"/>
          </a:xfrm>
          <a:prstGeom prst="rect">
            <a:avLst/>
          </a:prstGeom>
          <a:noFill/>
          <a:extLst/>
        </p:spPr>
      </p:pic>
      <p:sp>
        <p:nvSpPr>
          <p:cNvPr id="38" name="Freeform 131"/>
          <p:cNvSpPr/>
          <p:nvPr/>
        </p:nvSpPr>
        <p:spPr>
          <a:xfrm rot="5400000">
            <a:off x="5094038" y="4699386"/>
            <a:ext cx="221540" cy="213721"/>
          </a:xfrm>
          <a:custGeom>
            <a:avLst/>
            <a:gdLst/>
            <a:ahLst/>
            <a:cxnLst/>
            <a:rect l="0" t="0" r="0" b="0"/>
            <a:pathLst>
              <a:path w="2159000" h="2082800">
                <a:moveTo>
                  <a:pt x="0" y="1930400"/>
                </a:moveTo>
                <a:lnTo>
                  <a:pt x="2006600" y="0"/>
                </a:lnTo>
                <a:lnTo>
                  <a:pt x="2159000" y="152400"/>
                </a:lnTo>
                <a:lnTo>
                  <a:pt x="139700" y="2082800"/>
                </a:lnTo>
              </a:path>
            </a:pathLst>
          </a:custGeom>
          <a:solidFill>
            <a:srgbClr val="000000">
              <a:alpha val="100000"/>
            </a:srgbClr>
          </a:solidFill>
          <a:ln w="152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" name="Freeform 132"/>
          <p:cNvSpPr/>
          <p:nvPr/>
        </p:nvSpPr>
        <p:spPr>
          <a:xfrm rot="5400000">
            <a:off x="5094038" y="4699386"/>
            <a:ext cx="221540" cy="213721"/>
          </a:xfrm>
          <a:custGeom>
            <a:avLst/>
            <a:gdLst/>
            <a:ahLst/>
            <a:cxnLst/>
            <a:rect l="0" t="0" r="0" b="0"/>
            <a:pathLst>
              <a:path w="2159000" h="2082800">
                <a:moveTo>
                  <a:pt x="0" y="1930400"/>
                </a:moveTo>
                <a:lnTo>
                  <a:pt x="2006600" y="0"/>
                </a:lnTo>
                <a:lnTo>
                  <a:pt x="2159000" y="152400"/>
                </a:lnTo>
                <a:lnTo>
                  <a:pt x="139700" y="2082800"/>
                </a:lnTo>
              </a:path>
            </a:pathLst>
          </a:custGeom>
          <a:solidFill>
            <a:srgbClr val="000000">
              <a:alpha val="100000"/>
            </a:srgbClr>
          </a:solidFill>
          <a:ln w="152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" name="Freeform 133"/>
          <p:cNvSpPr/>
          <p:nvPr/>
        </p:nvSpPr>
        <p:spPr>
          <a:xfrm rot="5400000">
            <a:off x="5094038" y="4699387"/>
            <a:ext cx="215024" cy="220237"/>
          </a:xfrm>
          <a:custGeom>
            <a:avLst/>
            <a:gdLst/>
            <a:ahLst/>
            <a:cxnLst/>
            <a:rect l="0" t="0" r="0" b="0"/>
            <a:pathLst>
              <a:path w="2095500" h="2146300">
                <a:moveTo>
                  <a:pt x="1943100" y="2146300"/>
                </a:moveTo>
                <a:lnTo>
                  <a:pt x="0" y="152400"/>
                </a:lnTo>
                <a:lnTo>
                  <a:pt x="152400" y="0"/>
                </a:lnTo>
                <a:lnTo>
                  <a:pt x="2095500" y="2006600"/>
                </a:lnTo>
              </a:path>
            </a:pathLst>
          </a:custGeom>
          <a:solidFill>
            <a:srgbClr val="000000">
              <a:alpha val="100000"/>
            </a:srgbClr>
          </a:solidFill>
          <a:ln w="152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" name="Freeform 134"/>
          <p:cNvSpPr/>
          <p:nvPr/>
        </p:nvSpPr>
        <p:spPr>
          <a:xfrm rot="5400000">
            <a:off x="5094038" y="4699387"/>
            <a:ext cx="215024" cy="220237"/>
          </a:xfrm>
          <a:custGeom>
            <a:avLst/>
            <a:gdLst/>
            <a:ahLst/>
            <a:cxnLst/>
            <a:rect l="0" t="0" r="0" b="0"/>
            <a:pathLst>
              <a:path w="2095500" h="2146300">
                <a:moveTo>
                  <a:pt x="1943100" y="2146300"/>
                </a:moveTo>
                <a:lnTo>
                  <a:pt x="0" y="152400"/>
                </a:lnTo>
                <a:lnTo>
                  <a:pt x="152400" y="0"/>
                </a:lnTo>
                <a:lnTo>
                  <a:pt x="2095500" y="2006600"/>
                </a:lnTo>
              </a:path>
            </a:pathLst>
          </a:custGeom>
          <a:solidFill>
            <a:srgbClr val="000000">
              <a:alpha val="100000"/>
            </a:srgbClr>
          </a:solidFill>
          <a:ln w="152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2" name="Picture 135"/>
          <p:cNvPicPr>
            <a:picLocks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50281" y="2837138"/>
            <a:ext cx="525946" cy="2012548"/>
          </a:xfrm>
          <a:prstGeom prst="rect">
            <a:avLst/>
          </a:prstGeom>
          <a:noFill/>
          <a:extLst/>
        </p:spPr>
      </p:pic>
      <p:pic>
        <p:nvPicPr>
          <p:cNvPr id="43" name="Picture 136"/>
          <p:cNvPicPr>
            <a:picLocks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27193" y="2815419"/>
            <a:ext cx="340026" cy="95131"/>
          </a:xfrm>
          <a:prstGeom prst="rect">
            <a:avLst/>
          </a:prstGeom>
          <a:noFill/>
          <a:extLst/>
        </p:spPr>
      </p:pic>
      <p:sp>
        <p:nvSpPr>
          <p:cNvPr id="44" name="Freeform 137"/>
          <p:cNvSpPr/>
          <p:nvPr/>
        </p:nvSpPr>
        <p:spPr>
          <a:xfrm rot="5400000">
            <a:off x="7162841" y="4740438"/>
            <a:ext cx="677654" cy="1692834"/>
          </a:xfrm>
          <a:custGeom>
            <a:avLst/>
            <a:gdLst/>
            <a:ahLst/>
            <a:cxnLst/>
            <a:rect l="0" t="0" r="0" b="0"/>
            <a:pathLst>
              <a:path w="6604000" h="16497300">
                <a:moveTo>
                  <a:pt x="3302000" y="16497300"/>
                </a:moveTo>
                <a:cubicBezTo>
                  <a:pt x="1485900" y="16497300"/>
                  <a:pt x="0" y="12801600"/>
                  <a:pt x="0" y="8242300"/>
                </a:cubicBezTo>
                <a:cubicBezTo>
                  <a:pt x="0" y="3683000"/>
                  <a:pt x="1485900" y="0"/>
                  <a:pt x="3302000" y="0"/>
                </a:cubicBezTo>
                <a:cubicBezTo>
                  <a:pt x="5130800" y="0"/>
                  <a:pt x="6604000" y="3683000"/>
                  <a:pt x="6604000" y="8242300"/>
                </a:cubicBezTo>
                <a:cubicBezTo>
                  <a:pt x="6604000" y="12801600"/>
                  <a:pt x="5130800" y="16497300"/>
                  <a:pt x="3302000" y="16497300"/>
                </a:cubicBezTo>
              </a:path>
            </a:pathLst>
          </a:custGeom>
          <a:solidFill>
            <a:srgbClr val="FF0000">
              <a:alpha val="100000"/>
            </a:srgbClr>
          </a:solidFill>
          <a:ln w="152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5" name="Picture 138"/>
          <p:cNvPicPr>
            <a:picLocks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33965" y="5226741"/>
            <a:ext cx="1736708" cy="720226"/>
          </a:xfrm>
          <a:prstGeom prst="rect">
            <a:avLst/>
          </a:prstGeom>
          <a:noFill/>
          <a:extLst/>
        </p:spPr>
      </p:pic>
      <p:pic>
        <p:nvPicPr>
          <p:cNvPr id="46" name="Picture 139"/>
          <p:cNvPicPr>
            <a:picLocks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63430" y="3152073"/>
            <a:ext cx="91987" cy="533871"/>
          </a:xfrm>
          <a:prstGeom prst="rect">
            <a:avLst/>
          </a:prstGeom>
          <a:noFill/>
          <a:extLst/>
        </p:spPr>
      </p:pic>
      <p:pic>
        <p:nvPicPr>
          <p:cNvPr id="47" name="Picture 140"/>
          <p:cNvPicPr>
            <a:picLocks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36742" y="3043475"/>
            <a:ext cx="96330" cy="616405"/>
          </a:xfrm>
          <a:prstGeom prst="rect">
            <a:avLst/>
          </a:prstGeom>
          <a:noFill/>
          <a:extLst/>
        </p:spPr>
      </p:pic>
      <p:pic>
        <p:nvPicPr>
          <p:cNvPr id="48" name="Picture 141"/>
          <p:cNvPicPr>
            <a:picLocks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64799" y="3043475"/>
            <a:ext cx="96330" cy="616405"/>
          </a:xfrm>
          <a:prstGeom prst="rect">
            <a:avLst/>
          </a:prstGeom>
          <a:noFill/>
          <a:extLst/>
        </p:spPr>
      </p:pic>
      <p:pic>
        <p:nvPicPr>
          <p:cNvPr id="49" name="Picture 142"/>
          <p:cNvPicPr>
            <a:picLocks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10946" y="4183760"/>
            <a:ext cx="96330" cy="1041243"/>
          </a:xfrm>
          <a:prstGeom prst="rect">
            <a:avLst/>
          </a:prstGeom>
          <a:noFill/>
          <a:extLst/>
        </p:spPr>
      </p:pic>
      <p:pic>
        <p:nvPicPr>
          <p:cNvPr id="50" name="Picture 143"/>
          <p:cNvPicPr>
            <a:picLocks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2190" y="4759333"/>
            <a:ext cx="1591950" cy="598594"/>
          </a:xfrm>
          <a:prstGeom prst="rect">
            <a:avLst/>
          </a:prstGeom>
          <a:noFill/>
          <a:extLst/>
        </p:spPr>
      </p:pic>
      <p:pic>
        <p:nvPicPr>
          <p:cNvPr id="51" name="Picture 144"/>
          <p:cNvPicPr>
            <a:picLocks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58433" y="4933091"/>
            <a:ext cx="92421" cy="282790"/>
          </a:xfrm>
          <a:prstGeom prst="rect">
            <a:avLst/>
          </a:prstGeom>
          <a:noFill/>
          <a:extLst/>
        </p:spPr>
      </p:pic>
      <p:pic>
        <p:nvPicPr>
          <p:cNvPr id="52" name="Picture 145"/>
          <p:cNvPicPr>
            <a:picLocks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28561" y="3868825"/>
            <a:ext cx="2192283" cy="97303"/>
          </a:xfrm>
          <a:prstGeom prst="rect">
            <a:avLst/>
          </a:prstGeom>
          <a:noFill/>
          <a:extLst/>
        </p:spPr>
      </p:pic>
      <p:pic>
        <p:nvPicPr>
          <p:cNvPr id="53" name="Picture 146"/>
          <p:cNvPicPr>
            <a:picLocks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3581" y="3896191"/>
            <a:ext cx="391824" cy="119458"/>
          </a:xfrm>
          <a:prstGeom prst="rect">
            <a:avLst/>
          </a:prstGeom>
          <a:noFill/>
          <a:extLst/>
        </p:spPr>
      </p:pic>
      <p:sp>
        <p:nvSpPr>
          <p:cNvPr id="54" name="Freeform 147"/>
          <p:cNvSpPr/>
          <p:nvPr/>
        </p:nvSpPr>
        <p:spPr>
          <a:xfrm rot="5400000">
            <a:off x="3323013" y="1820655"/>
            <a:ext cx="413108" cy="256726"/>
          </a:xfrm>
          <a:custGeom>
            <a:avLst/>
            <a:gdLst/>
            <a:ahLst/>
            <a:cxnLst/>
            <a:rect l="0" t="0" r="0" b="0"/>
            <a:pathLst>
              <a:path w="4025900" h="2501900">
                <a:moveTo>
                  <a:pt x="25400" y="2501900"/>
                </a:moveTo>
                <a:cubicBezTo>
                  <a:pt x="0" y="1181100"/>
                  <a:pt x="863600" y="76200"/>
                  <a:pt x="1968500" y="38100"/>
                </a:cubicBezTo>
                <a:cubicBezTo>
                  <a:pt x="3073400" y="0"/>
                  <a:pt x="3987800" y="1041400"/>
                  <a:pt x="4025900" y="2362200"/>
                </a:cubicBezTo>
                <a:cubicBezTo>
                  <a:pt x="4025900" y="2387600"/>
                  <a:pt x="4025900" y="2413000"/>
                  <a:pt x="4025900" y="2438400"/>
                </a:cubicBezTo>
              </a:path>
            </a:pathLst>
          </a:custGeom>
          <a:solidFill>
            <a:srgbClr val="FFC000">
              <a:alpha val="100000"/>
            </a:srgbClr>
          </a:solidFill>
          <a:ln w="152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5" name="Picture 148"/>
          <p:cNvPicPr>
            <a:picLocks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79917" y="1723785"/>
            <a:ext cx="296691" cy="453073"/>
          </a:xfrm>
          <a:prstGeom prst="rect">
            <a:avLst/>
          </a:prstGeom>
          <a:noFill/>
          <a:extLst/>
        </p:spPr>
      </p:pic>
      <p:sp>
        <p:nvSpPr>
          <p:cNvPr id="56" name="Freeform 149"/>
          <p:cNvSpPr/>
          <p:nvPr/>
        </p:nvSpPr>
        <p:spPr>
          <a:xfrm rot="5400000">
            <a:off x="4064523" y="1642120"/>
            <a:ext cx="410502" cy="616405"/>
          </a:xfrm>
          <a:custGeom>
            <a:avLst/>
            <a:gdLst/>
            <a:ahLst/>
            <a:cxnLst/>
            <a:rect l="0" t="0" r="0" b="0"/>
            <a:pathLst>
              <a:path w="4000500" h="6007100">
                <a:moveTo>
                  <a:pt x="0" y="6007100"/>
                </a:moveTo>
                <a:lnTo>
                  <a:pt x="4000500" y="6007100"/>
                </a:lnTo>
                <a:lnTo>
                  <a:pt x="4000500" y="0"/>
                </a:lnTo>
                <a:lnTo>
                  <a:pt x="0" y="0"/>
                </a:lnTo>
                <a:lnTo>
                  <a:pt x="0" y="60071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52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7" name="Picture 150"/>
          <p:cNvPicPr>
            <a:picLocks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40286" y="1723785"/>
            <a:ext cx="658975" cy="453073"/>
          </a:xfrm>
          <a:prstGeom prst="rect">
            <a:avLst/>
          </a:prstGeom>
          <a:noFill/>
          <a:extLst/>
        </p:spPr>
      </p:pic>
      <p:pic>
        <p:nvPicPr>
          <p:cNvPr id="58" name="Picture 151"/>
          <p:cNvPicPr>
            <a:picLocks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38053" y="1903190"/>
            <a:ext cx="334378" cy="89919"/>
          </a:xfrm>
          <a:prstGeom prst="rect">
            <a:avLst/>
          </a:prstGeom>
          <a:noFill/>
          <a:extLst/>
        </p:spPr>
      </p:pic>
      <p:pic>
        <p:nvPicPr>
          <p:cNvPr id="59" name="Picture 152"/>
          <p:cNvPicPr>
            <a:picLocks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82860" y="1903190"/>
            <a:ext cx="1099348" cy="91222"/>
          </a:xfrm>
          <a:prstGeom prst="rect">
            <a:avLst/>
          </a:prstGeom>
          <a:noFill/>
          <a:extLst/>
        </p:spPr>
      </p:pic>
      <p:sp>
        <p:nvSpPr>
          <p:cNvPr id="60" name="Rectangle 153"/>
          <p:cNvSpPr/>
          <p:nvPr/>
        </p:nvSpPr>
        <p:spPr>
          <a:xfrm>
            <a:off x="1017684" y="696363"/>
            <a:ext cx="769441" cy="5329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713" dirty="0">
                <a:solidFill>
                  <a:srgbClr val="FFFFFF"/>
                </a:solidFill>
                <a:latin typeface="Impact"/>
              </a:rPr>
              <a:t>Menlo </a:t>
            </a:r>
          </a:p>
          <a:p>
            <a:pPr>
              <a:lnSpc>
                <a:spcPts val="2052"/>
              </a:lnSpc>
            </a:pPr>
            <a:r>
              <a:rPr lang="en-US" sz="1713" dirty="0">
                <a:solidFill>
                  <a:srgbClr val="FFFFFF"/>
                </a:solidFill>
                <a:latin typeface="Impact"/>
              </a:rPr>
              <a:t>Systems</a:t>
            </a:r>
          </a:p>
        </p:txBody>
      </p:sp>
      <p:sp>
        <p:nvSpPr>
          <p:cNvPr id="61" name="Rectangle 154"/>
          <p:cNvSpPr/>
          <p:nvPr/>
        </p:nvSpPr>
        <p:spPr>
          <a:xfrm>
            <a:off x="2365178" y="845483"/>
            <a:ext cx="780406" cy="31162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025" b="1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025" b="1" spc="-27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025" b="1" dirty="0">
                <a:solidFill>
                  <a:srgbClr val="FFFFFF"/>
                </a:solidFill>
                <a:latin typeface="Arial"/>
              </a:rPr>
              <a:t>ncronizati</a:t>
            </a:r>
          </a:p>
          <a:p>
            <a:pPr>
              <a:lnSpc>
                <a:spcPts val="1231"/>
              </a:lnSpc>
            </a:pPr>
            <a:r>
              <a:rPr lang="en-US" sz="1025" b="1" dirty="0">
                <a:solidFill>
                  <a:srgbClr val="FFFFFF"/>
                </a:solidFill>
                <a:latin typeface="Arial"/>
              </a:rPr>
              <a:t>on</a:t>
            </a:r>
          </a:p>
        </p:txBody>
      </p:sp>
      <p:sp>
        <p:nvSpPr>
          <p:cNvPr id="62" name="Rectangle 155"/>
          <p:cNvSpPr/>
          <p:nvPr/>
        </p:nvSpPr>
        <p:spPr>
          <a:xfrm>
            <a:off x="2365178" y="1158247"/>
            <a:ext cx="539956" cy="31162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025" b="1" spc="-32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025" b="1" dirty="0">
                <a:solidFill>
                  <a:srgbClr val="FFFFFF"/>
                </a:solidFill>
                <a:latin typeface="Arial"/>
              </a:rPr>
              <a:t>SOPS </a:t>
            </a:r>
          </a:p>
          <a:p>
            <a:pPr>
              <a:lnSpc>
                <a:spcPts val="1230"/>
              </a:lnSpc>
            </a:pPr>
            <a:r>
              <a:rPr lang="en-US" sz="1025" b="1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025" b="1" spc="-27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025" b="1" dirty="0">
                <a:solidFill>
                  <a:srgbClr val="FFFFFF"/>
                </a:solidFill>
                <a:latin typeface="Arial"/>
              </a:rPr>
              <a:t>stems</a:t>
            </a:r>
          </a:p>
        </p:txBody>
      </p:sp>
      <p:sp>
        <p:nvSpPr>
          <p:cNvPr id="63" name="Rectangle 156"/>
          <p:cNvSpPr/>
          <p:nvPr/>
        </p:nvSpPr>
        <p:spPr>
          <a:xfrm>
            <a:off x="3755673" y="879625"/>
            <a:ext cx="4353692" cy="42152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739" dirty="0">
                <a:latin typeface="Arial"/>
              </a:rPr>
              <a:t>Curren</a:t>
            </a:r>
            <a:r>
              <a:rPr lang="en-US" sz="2739" spc="736" dirty="0">
                <a:latin typeface="Arial"/>
              </a:rPr>
              <a:t>t</a:t>
            </a:r>
            <a:r>
              <a:rPr lang="en-US" sz="2739" dirty="0">
                <a:latin typeface="Arial"/>
              </a:rPr>
              <a:t>System</a:t>
            </a:r>
            <a:r>
              <a:rPr lang="en-US" sz="2739" spc="-12" dirty="0">
                <a:latin typeface="Arial"/>
              </a:rPr>
              <a:t> </a:t>
            </a:r>
            <a:r>
              <a:rPr lang="en-US" sz="2739" dirty="0">
                <a:latin typeface="Arial"/>
              </a:rPr>
              <a:t>Layout</a:t>
            </a:r>
            <a:r>
              <a:rPr lang="en-US" sz="2739" spc="-12" dirty="0">
                <a:latin typeface="Arial"/>
              </a:rPr>
              <a:t> </a:t>
            </a:r>
            <a:r>
              <a:rPr lang="en-US" sz="2739" dirty="0">
                <a:latin typeface="Arial"/>
              </a:rPr>
              <a:t>v1.1</a:t>
            </a:r>
          </a:p>
        </p:txBody>
      </p:sp>
      <p:sp>
        <p:nvSpPr>
          <p:cNvPr id="64" name="Rectangle 157"/>
          <p:cNvSpPr/>
          <p:nvPr/>
        </p:nvSpPr>
        <p:spPr>
          <a:xfrm>
            <a:off x="6704776" y="2778103"/>
            <a:ext cx="416781" cy="31162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67764"/>
            <a:r>
              <a:rPr lang="en-US" sz="1025" dirty="0">
                <a:solidFill>
                  <a:srgbClr val="FFFFFF"/>
                </a:solidFill>
                <a:latin typeface="Arial"/>
              </a:rPr>
              <a:t>GPS</a:t>
            </a:r>
          </a:p>
          <a:p>
            <a:pPr>
              <a:lnSpc>
                <a:spcPts val="1230"/>
              </a:lnSpc>
            </a:pPr>
            <a:r>
              <a:rPr lang="en-US" sz="1025" dirty="0">
                <a:solidFill>
                  <a:srgbClr val="FFFFFF"/>
                </a:solidFill>
                <a:latin typeface="Arial"/>
              </a:rPr>
              <a:t>10MHz</a:t>
            </a:r>
          </a:p>
        </p:txBody>
      </p:sp>
      <p:sp>
        <p:nvSpPr>
          <p:cNvPr id="65" name="Rectangle 158"/>
          <p:cNvSpPr/>
          <p:nvPr/>
        </p:nvSpPr>
        <p:spPr>
          <a:xfrm>
            <a:off x="6911982" y="3657294"/>
            <a:ext cx="748923" cy="5437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24146"/>
            <a:r>
              <a:rPr lang="en-US" sz="1200" dirty="0">
                <a:solidFill>
                  <a:srgbClr val="FFFFFF"/>
                </a:solidFill>
                <a:latin typeface="Arial"/>
              </a:rPr>
              <a:t>RF-</a:t>
            </a:r>
          </a:p>
          <a:p>
            <a:pPr>
              <a:lnSpc>
                <a:spcPts val="1436"/>
              </a:lnSpc>
            </a:pPr>
            <a:r>
              <a:rPr lang="en-US" sz="1200" dirty="0">
                <a:solidFill>
                  <a:srgbClr val="FFFFFF"/>
                </a:solidFill>
                <a:latin typeface="Arial"/>
              </a:rPr>
              <a:t>Referenc</a:t>
            </a:r>
            <a:r>
              <a:rPr lang="en-US" sz="1200" spc="-1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200" dirty="0">
                <a:solidFill>
                  <a:srgbClr val="FFFFFF"/>
                </a:solidFill>
                <a:latin typeface="Arial"/>
              </a:rPr>
              <a:t> </a:t>
            </a:r>
          </a:p>
          <a:p>
            <a:pPr marL="5212">
              <a:lnSpc>
                <a:spcPts val="1436"/>
              </a:lnSpc>
            </a:pPr>
            <a:r>
              <a:rPr lang="en-US" sz="1200" dirty="0">
                <a:solidFill>
                  <a:srgbClr val="FFFFFF"/>
                </a:solidFill>
                <a:latin typeface="Arial"/>
              </a:rPr>
              <a:t>5995</a:t>
            </a:r>
            <a:r>
              <a:rPr lang="en-US" sz="1200" spc="-15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dirty="0">
                <a:solidFill>
                  <a:srgbClr val="FFFFFF"/>
                </a:solidFill>
                <a:latin typeface="Arial"/>
              </a:rPr>
              <a:t>MHz</a:t>
            </a:r>
          </a:p>
        </p:txBody>
      </p:sp>
      <p:sp>
        <p:nvSpPr>
          <p:cNvPr id="66" name="Rectangle 159"/>
          <p:cNvSpPr/>
          <p:nvPr/>
        </p:nvSpPr>
        <p:spPr>
          <a:xfrm>
            <a:off x="1209255" y="3734444"/>
            <a:ext cx="1441100" cy="4675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78534"/>
            <a:r>
              <a:rPr lang="en-US" sz="1538" dirty="0">
                <a:latin typeface="Arial"/>
              </a:rPr>
              <a:t>Menlo Laser </a:t>
            </a:r>
          </a:p>
          <a:p>
            <a:pPr>
              <a:lnSpc>
                <a:spcPts val="1846"/>
              </a:lnSpc>
            </a:pPr>
            <a:r>
              <a:rPr lang="en-US" sz="1538" dirty="0">
                <a:latin typeface="Arial"/>
              </a:rPr>
              <a:t>88MHz, 1560nm</a:t>
            </a:r>
          </a:p>
        </p:txBody>
      </p:sp>
      <p:sp>
        <p:nvSpPr>
          <p:cNvPr id="67" name="Rectangle 160"/>
          <p:cNvSpPr/>
          <p:nvPr/>
        </p:nvSpPr>
        <p:spPr>
          <a:xfrm>
            <a:off x="3732216" y="5270895"/>
            <a:ext cx="841577" cy="4675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538" dirty="0">
                <a:latin typeface="Arial"/>
              </a:rPr>
              <a:t>Harmonic</a:t>
            </a:r>
          </a:p>
          <a:p>
            <a:pPr marL="243693">
              <a:lnSpc>
                <a:spcPts val="1846"/>
              </a:lnSpc>
            </a:pPr>
            <a:r>
              <a:rPr lang="en-US" sz="1538" dirty="0">
                <a:latin typeface="Arial"/>
              </a:rPr>
              <a:t>lock</a:t>
            </a:r>
          </a:p>
        </p:txBody>
      </p:sp>
      <p:sp>
        <p:nvSpPr>
          <p:cNvPr id="68" name="Rectangle 161"/>
          <p:cNvSpPr/>
          <p:nvPr/>
        </p:nvSpPr>
        <p:spPr>
          <a:xfrm>
            <a:off x="3656632" y="3853033"/>
            <a:ext cx="788677" cy="23666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538" dirty="0">
                <a:solidFill>
                  <a:srgbClr val="FFFFFF"/>
                </a:solidFill>
                <a:latin typeface="Arial"/>
              </a:rPr>
              <a:t>BOM-PD</a:t>
            </a:r>
          </a:p>
        </p:txBody>
      </p:sp>
      <p:sp>
        <p:nvSpPr>
          <p:cNvPr id="69" name="Rectangle 162"/>
          <p:cNvSpPr/>
          <p:nvPr/>
        </p:nvSpPr>
        <p:spPr>
          <a:xfrm>
            <a:off x="4830799" y="5270895"/>
            <a:ext cx="1199046" cy="4675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538" dirty="0">
                <a:latin typeface="Arial"/>
              </a:rPr>
              <a:t>Fundamental </a:t>
            </a:r>
          </a:p>
          <a:p>
            <a:pPr marL="394860">
              <a:lnSpc>
                <a:spcPts val="1846"/>
              </a:lnSpc>
            </a:pPr>
            <a:r>
              <a:rPr lang="en-US" sz="1538" dirty="0">
                <a:latin typeface="Arial"/>
              </a:rPr>
              <a:t>lock</a:t>
            </a:r>
          </a:p>
        </p:txBody>
      </p:sp>
      <p:sp>
        <p:nvSpPr>
          <p:cNvPr id="70" name="Rectangle 163"/>
          <p:cNvSpPr/>
          <p:nvPr/>
        </p:nvSpPr>
        <p:spPr>
          <a:xfrm>
            <a:off x="4420297" y="5944641"/>
            <a:ext cx="844783" cy="23666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538" dirty="0">
                <a:latin typeface="Arial"/>
              </a:rPr>
              <a:t>SYNCRO</a:t>
            </a:r>
          </a:p>
        </p:txBody>
      </p:sp>
      <p:sp>
        <p:nvSpPr>
          <p:cNvPr id="71" name="Rectangle 164"/>
          <p:cNvSpPr/>
          <p:nvPr/>
        </p:nvSpPr>
        <p:spPr>
          <a:xfrm>
            <a:off x="1644517" y="5551080"/>
            <a:ext cx="1417696" cy="4675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538" dirty="0">
                <a:latin typeface="Arial"/>
              </a:rPr>
              <a:t>Piezo +</a:t>
            </a:r>
            <a:r>
              <a:rPr lang="en-US" sz="1538" spc="-38" dirty="0">
                <a:latin typeface="Arial"/>
              </a:rPr>
              <a:t> </a:t>
            </a:r>
            <a:r>
              <a:rPr lang="en-US" sz="1538" spc="-47" dirty="0">
                <a:latin typeface="Arial"/>
              </a:rPr>
              <a:t>T</a:t>
            </a:r>
            <a:r>
              <a:rPr lang="en-US" sz="1538" dirty="0">
                <a:latin typeface="Arial"/>
              </a:rPr>
              <a:t>racker </a:t>
            </a:r>
          </a:p>
          <a:p>
            <a:pPr>
              <a:lnSpc>
                <a:spcPts val="1846"/>
              </a:lnSpc>
            </a:pPr>
            <a:r>
              <a:rPr lang="en-US" sz="1538" dirty="0">
                <a:latin typeface="Arial"/>
              </a:rPr>
              <a:t>feedback</a:t>
            </a:r>
          </a:p>
        </p:txBody>
      </p:sp>
      <p:sp>
        <p:nvSpPr>
          <p:cNvPr id="72" name="Rectangle 165"/>
          <p:cNvSpPr/>
          <p:nvPr/>
        </p:nvSpPr>
        <p:spPr>
          <a:xfrm>
            <a:off x="3418150" y="3267904"/>
            <a:ext cx="1223733" cy="35445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538" dirty="0">
                <a:latin typeface="Arial"/>
              </a:rPr>
              <a:t>P</a:t>
            </a:r>
            <a:r>
              <a:rPr lang="en-US" sz="1538" spc="2541" dirty="0">
                <a:latin typeface="Arial"/>
              </a:rPr>
              <a:t>D</a:t>
            </a:r>
            <a:r>
              <a:rPr lang="en-US" sz="2330" baseline="60000" dirty="0">
                <a:latin typeface="Arial"/>
              </a:rPr>
              <a:t>BPF</a:t>
            </a:r>
          </a:p>
          <a:p>
            <a:pPr marL="594246">
              <a:lnSpc>
                <a:spcPts val="923"/>
              </a:lnSpc>
            </a:pPr>
            <a:r>
              <a:rPr lang="en-US" sz="1538" dirty="0" smtClean="0">
                <a:latin typeface="Arial"/>
              </a:rPr>
              <a:t>88MHz</a:t>
            </a:r>
            <a:endParaRPr lang="en-US" sz="1538" dirty="0">
              <a:latin typeface="Arial"/>
            </a:endParaRPr>
          </a:p>
        </p:txBody>
      </p:sp>
      <p:sp>
        <p:nvSpPr>
          <p:cNvPr id="73" name="Rectangle 166"/>
          <p:cNvSpPr/>
          <p:nvPr/>
        </p:nvSpPr>
        <p:spPr>
          <a:xfrm>
            <a:off x="7014933" y="5366028"/>
            <a:ext cx="982641" cy="4675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24489"/>
            <a:r>
              <a:rPr lang="en-US" sz="1538" dirty="0">
                <a:solidFill>
                  <a:srgbClr val="FFFFFF"/>
                </a:solidFill>
                <a:latin typeface="Arial"/>
              </a:rPr>
              <a:t>RF-</a:t>
            </a:r>
          </a:p>
          <a:p>
            <a:pPr>
              <a:lnSpc>
                <a:spcPts val="1846"/>
              </a:lnSpc>
            </a:pPr>
            <a:r>
              <a:rPr lang="en-US" sz="1538" dirty="0">
                <a:solidFill>
                  <a:srgbClr val="FFFFFF"/>
                </a:solidFill>
                <a:latin typeface="Arial"/>
              </a:rPr>
              <a:t>Distribution</a:t>
            </a:r>
          </a:p>
        </p:txBody>
      </p:sp>
      <p:sp>
        <p:nvSpPr>
          <p:cNvPr id="74" name="Rectangle 167"/>
          <p:cNvSpPr/>
          <p:nvPr/>
        </p:nvSpPr>
        <p:spPr>
          <a:xfrm>
            <a:off x="7477563" y="2811791"/>
            <a:ext cx="654025" cy="23666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538" dirty="0">
                <a:latin typeface="Arial"/>
              </a:rPr>
              <a:t>Monitor</a:t>
            </a:r>
          </a:p>
        </p:txBody>
      </p:sp>
      <p:sp>
        <p:nvSpPr>
          <p:cNvPr id="75" name="Rectangle 168"/>
          <p:cNvSpPr/>
          <p:nvPr/>
        </p:nvSpPr>
        <p:spPr>
          <a:xfrm>
            <a:off x="7451499" y="4651883"/>
            <a:ext cx="907300" cy="4675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538" dirty="0">
                <a:latin typeface="Arial"/>
              </a:rPr>
              <a:t>Reference</a:t>
            </a:r>
          </a:p>
          <a:p>
            <a:pPr>
              <a:lnSpc>
                <a:spcPts val="1847"/>
              </a:lnSpc>
            </a:pPr>
            <a:r>
              <a:rPr lang="en-US" sz="1538" dirty="0">
                <a:latin typeface="Arial"/>
              </a:rPr>
              <a:t>5995 MHz</a:t>
            </a:r>
          </a:p>
        </p:txBody>
      </p:sp>
      <p:sp>
        <p:nvSpPr>
          <p:cNvPr id="76" name="Rectangle 169"/>
          <p:cNvSpPr/>
          <p:nvPr/>
        </p:nvSpPr>
        <p:spPr>
          <a:xfrm>
            <a:off x="5584038" y="4565874"/>
            <a:ext cx="732573" cy="4675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538" dirty="0">
                <a:latin typeface="Arial"/>
              </a:rPr>
              <a:t>88 MHz </a:t>
            </a:r>
          </a:p>
          <a:p>
            <a:pPr>
              <a:lnSpc>
                <a:spcPts val="1846"/>
              </a:lnSpc>
            </a:pPr>
            <a:r>
              <a:rPr lang="en-US" sz="1538" dirty="0">
                <a:latin typeface="Arial"/>
              </a:rPr>
              <a:t>(divider)</a:t>
            </a:r>
          </a:p>
        </p:txBody>
      </p:sp>
      <p:sp>
        <p:nvSpPr>
          <p:cNvPr id="77" name="Rectangle 170"/>
          <p:cNvSpPr/>
          <p:nvPr/>
        </p:nvSpPr>
        <p:spPr>
          <a:xfrm>
            <a:off x="3367325" y="2160199"/>
            <a:ext cx="437620" cy="4675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538" dirty="0">
                <a:latin typeface="Arial"/>
              </a:rPr>
              <a:t>Fast </a:t>
            </a:r>
          </a:p>
          <a:p>
            <a:pPr>
              <a:lnSpc>
                <a:spcPts val="1847"/>
              </a:lnSpc>
            </a:pPr>
            <a:r>
              <a:rPr lang="en-US" sz="1538" dirty="0">
                <a:latin typeface="Arial"/>
              </a:rPr>
              <a:t>PD</a:t>
            </a:r>
          </a:p>
        </p:txBody>
      </p:sp>
      <p:sp>
        <p:nvSpPr>
          <p:cNvPr id="78" name="Rectangle 171"/>
          <p:cNvSpPr/>
          <p:nvPr/>
        </p:nvSpPr>
        <p:spPr>
          <a:xfrm>
            <a:off x="4034554" y="2186263"/>
            <a:ext cx="383118" cy="23666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538" dirty="0">
                <a:latin typeface="Arial"/>
              </a:rPr>
              <a:t>BPF</a:t>
            </a:r>
          </a:p>
        </p:txBody>
      </p:sp>
      <p:sp>
        <p:nvSpPr>
          <p:cNvPr id="79" name="Rectangle 172"/>
          <p:cNvSpPr/>
          <p:nvPr/>
        </p:nvSpPr>
        <p:spPr>
          <a:xfrm>
            <a:off x="4034554" y="2420836"/>
            <a:ext cx="674865" cy="23666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538" dirty="0">
                <a:latin typeface="Arial"/>
              </a:rPr>
              <a:t>~6 GHz</a:t>
            </a:r>
          </a:p>
        </p:txBody>
      </p:sp>
      <p:sp>
        <p:nvSpPr>
          <p:cNvPr id="80" name="Rectangle 173"/>
          <p:cNvSpPr/>
          <p:nvPr/>
        </p:nvSpPr>
        <p:spPr>
          <a:xfrm>
            <a:off x="5801671" y="1721027"/>
            <a:ext cx="896079" cy="4675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538" dirty="0">
                <a:latin typeface="Arial"/>
              </a:rPr>
              <a:t>5995 MHz</a:t>
            </a:r>
          </a:p>
          <a:p>
            <a:pPr>
              <a:lnSpc>
                <a:spcPts val="1847"/>
              </a:lnSpc>
            </a:pPr>
            <a:r>
              <a:rPr lang="en-US" sz="1538" dirty="0">
                <a:latin typeface="Arial"/>
              </a:rPr>
              <a:t>(laser)</a:t>
            </a:r>
          </a:p>
        </p:txBody>
      </p:sp>
      <p:sp>
        <p:nvSpPr>
          <p:cNvPr id="81" name="TextBox 80"/>
          <p:cNvSpPr txBox="1"/>
          <p:nvPr/>
        </p:nvSpPr>
        <p:spPr>
          <a:xfrm rot="16200000">
            <a:off x="6375750" y="2187449"/>
            <a:ext cx="4230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P. </a:t>
            </a:r>
            <a:r>
              <a:rPr lang="en-GB" b="1" dirty="0" smtClean="0"/>
              <a:t>Dominguez</a:t>
            </a:r>
            <a:r>
              <a:rPr lang="en-GB" b="1" dirty="0" smtClean="0"/>
              <a:t>, Menlo Systems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6485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85930"/>
            <a:ext cx="9144000" cy="579479"/>
          </a:xfrm>
        </p:spPr>
        <p:txBody>
          <a:bodyPr>
            <a:normAutofit/>
          </a:bodyPr>
          <a:lstStyle/>
          <a:p>
            <a:r>
              <a:rPr lang="en-US" dirty="0" smtClean="0"/>
              <a:t>Initial laser synchronization commissioning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846AC-C5C3-41A5-825B-02209D99FCC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8313" y="846546"/>
            <a:ext cx="8207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/>
              <a:t>Commissioning of harmonic lock </a:t>
            </a:r>
            <a:r>
              <a:rPr lang="en-US" sz="2400" b="1" dirty="0" smtClean="0"/>
              <a:t>with</a:t>
            </a:r>
            <a:r>
              <a:rPr lang="en-US" sz="2400" b="1" dirty="0" smtClean="0"/>
              <a:t> </a:t>
            </a:r>
            <a:r>
              <a:rPr lang="en-US" sz="2400" b="1" dirty="0" smtClean="0"/>
              <a:t>Menlo in 10/2016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303" y="1308209"/>
            <a:ext cx="6085393" cy="3877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3" y="5289061"/>
            <a:ext cx="8207375" cy="12179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6375750" y="2455301"/>
            <a:ext cx="4230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P. Dominguez, Installation Protocol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3186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85930"/>
            <a:ext cx="9144000" cy="579479"/>
          </a:xfrm>
        </p:spPr>
        <p:txBody>
          <a:bodyPr>
            <a:normAutofit/>
          </a:bodyPr>
          <a:lstStyle/>
          <a:p>
            <a:r>
              <a:rPr lang="en-US" dirty="0" smtClean="0"/>
              <a:t>Laser synchronization status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846AC-C5C3-41A5-825B-02209D99FCC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1295" y="846546"/>
            <a:ext cx="820737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/>
              <a:t>Harmonic lock sensitive due to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385D8A"/>
                </a:solidFill>
              </a:rPr>
              <a:t>Large harmonic ratio with respect to fundamental harmonic: 68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385D8A"/>
                </a:solidFill>
              </a:rPr>
              <a:t>Small linear phase detection range of BOM-PS: ~±30°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b="1" dirty="0" smtClean="0"/>
          </a:p>
          <a:p>
            <a:pPr marL="457200" indent="-457200">
              <a:buFont typeface="Symbol" panose="05050102010706020507" pitchFamily="18" charset="2"/>
              <a:buChar char="®"/>
            </a:pPr>
            <a:r>
              <a:rPr lang="en-US" sz="2400" b="1" dirty="0" smtClean="0">
                <a:solidFill>
                  <a:srgbClr val="C0504D"/>
                </a:solidFill>
              </a:rPr>
              <a:t>1° error at fundamental lock may move harmonic lock beyond linear range</a:t>
            </a:r>
          </a:p>
          <a:p>
            <a:pPr marL="457200" indent="-457200">
              <a:buFont typeface="Symbol" panose="05050102010706020507" pitchFamily="18" charset="2"/>
              <a:buChar char="®"/>
            </a:pPr>
            <a:r>
              <a:rPr lang="en-US" sz="2400" b="1" dirty="0" smtClean="0"/>
              <a:t>Decided to keep only fundamental lock for </a:t>
            </a:r>
            <a:r>
              <a:rPr lang="en-US" sz="2400" b="1" dirty="0" smtClean="0"/>
              <a:t>AWAKE </a:t>
            </a:r>
            <a:r>
              <a:rPr lang="en-US" sz="2400" b="1" dirty="0" smtClean="0"/>
              <a:t>runs</a:t>
            </a:r>
          </a:p>
          <a:p>
            <a:pPr marL="457200" indent="-457200">
              <a:buFont typeface="Symbol" panose="05050102010706020507" pitchFamily="18" charset="2"/>
              <a:buChar char="®"/>
            </a:pPr>
            <a:r>
              <a:rPr lang="en-US" sz="2400" b="1" dirty="0" smtClean="0"/>
              <a:t>No operational experience with harmonic lock system</a:t>
            </a:r>
          </a:p>
          <a:p>
            <a:pPr marL="457200" indent="-457200">
              <a:buFont typeface="Symbol" panose="05050102010706020507" pitchFamily="18" charset="2"/>
              <a:buChar char="®"/>
            </a:pPr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C0504D"/>
                </a:solidFill>
              </a:rPr>
              <a:t>What can be improved? </a:t>
            </a:r>
            <a:endParaRPr lang="en-US" sz="2400" b="1" dirty="0" smtClean="0">
              <a:solidFill>
                <a:srgbClr val="C0504D"/>
              </a:solidFill>
            </a:endParaRPr>
          </a:p>
          <a:p>
            <a:pPr marL="342900" indent="-342900">
              <a:buFont typeface="Symbol" panose="05050102010706020507" pitchFamily="18" charset="2"/>
              <a:buChar char="®"/>
            </a:pPr>
            <a:r>
              <a:rPr lang="en-US" sz="2400" b="1" dirty="0" smtClean="0"/>
              <a:t>Possible </a:t>
            </a:r>
            <a:r>
              <a:rPr lang="en-US" sz="2400" b="1" dirty="0" smtClean="0"/>
              <a:t>‘Brute-force’ options: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385D8A"/>
                </a:solidFill>
              </a:rPr>
              <a:t>Introduce intermediate synchronization step?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385D8A"/>
                </a:solidFill>
              </a:rPr>
              <a:t>Re-synchronize AWAKE main divider at 88.2 MHz?</a:t>
            </a:r>
          </a:p>
        </p:txBody>
      </p:sp>
    </p:spTree>
    <p:extLst>
      <p:ext uri="{BB962C8B-B14F-4D97-AF65-F5344CB8AC3E}">
        <p14:creationId xmlns:p14="http://schemas.microsoft.com/office/powerpoint/2010/main" val="225001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85930"/>
            <a:ext cx="9144000" cy="579479"/>
          </a:xfrm>
        </p:spPr>
        <p:txBody>
          <a:bodyPr>
            <a:normAutofit/>
          </a:bodyPr>
          <a:lstStyle/>
          <a:p>
            <a:r>
              <a:rPr lang="en-US" dirty="0" smtClean="0"/>
              <a:t>Questions for discussion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846AC-C5C3-41A5-825B-02209D99FCC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8313" y="846546"/>
            <a:ext cx="820737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4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/>
              <a:t>Possible options to increase lock range of </a:t>
            </a:r>
            <a:r>
              <a:rPr lang="en-US" sz="2400" b="1" dirty="0" smtClean="0"/>
              <a:t>present BOM-PD </a:t>
            </a:r>
            <a:r>
              <a:rPr lang="en-US" sz="2400" b="1" dirty="0" smtClean="0"/>
              <a:t>or other optical phase detector?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/>
              <a:t>Similarities/differences of CLARA and AWAKE synchronization systems?</a:t>
            </a:r>
            <a:endParaRPr lang="en-US" sz="24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/>
              <a:t>Additional parallel synchronization observation in AWAKE?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/>
              <a:t>Needs of signals in AWAKE for parallel installation?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/>
              <a:t>Clarify organizational framework of J. </a:t>
            </a:r>
            <a:r>
              <a:rPr lang="en-US" sz="2400" b="1" dirty="0" err="1" smtClean="0"/>
              <a:t>Hendersons</a:t>
            </a:r>
            <a:r>
              <a:rPr lang="en-US" sz="2400" b="1" dirty="0" smtClean="0"/>
              <a:t> </a:t>
            </a:r>
            <a:r>
              <a:rPr lang="en-US" sz="2400" b="1" dirty="0" smtClean="0"/>
              <a:t>stays </a:t>
            </a:r>
            <a:r>
              <a:rPr lang="en-US" sz="2400" b="1" dirty="0" smtClean="0"/>
              <a:t>at CERN. Possible schedule for tests with AWAKE laser?</a:t>
            </a:r>
          </a:p>
        </p:txBody>
      </p:sp>
    </p:spTree>
    <p:extLst>
      <p:ext uri="{BB962C8B-B14F-4D97-AF65-F5344CB8AC3E}">
        <p14:creationId xmlns:p14="http://schemas.microsoft.com/office/powerpoint/2010/main" val="300020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48723</TotalTime>
  <Words>403</Words>
  <Application>Microsoft Office PowerPoint</Application>
  <PresentationFormat>On-screen Show (4:3)</PresentationFormat>
  <Paragraphs>135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Impact</vt:lpstr>
      <vt:lpstr>Syastro</vt:lpstr>
      <vt:lpstr>Symbol</vt:lpstr>
      <vt:lpstr>Times New Roman</vt:lpstr>
      <vt:lpstr>Office Theme</vt:lpstr>
      <vt:lpstr>PowerPoint Presentation</vt:lpstr>
      <vt:lpstr>Introduction</vt:lpstr>
      <vt:lpstr>Laser synchronization</vt:lpstr>
      <vt:lpstr>PowerPoint Presentation</vt:lpstr>
      <vt:lpstr>Initial laser synchronization commissioning</vt:lpstr>
      <vt:lpstr>Laser synchronization status</vt:lpstr>
      <vt:lpstr>Questions for discussion</vt:lpstr>
    </vt:vector>
  </TitlesOfParts>
  <Company>CERN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Edda Gschwendtner</dc:creator>
  <cp:lastModifiedBy>Heiko Damerau</cp:lastModifiedBy>
  <cp:revision>573</cp:revision>
  <cp:lastPrinted>2015-03-30T15:42:46Z</cp:lastPrinted>
  <dcterms:created xsi:type="dcterms:W3CDTF">2014-02-26T09:32:50Z</dcterms:created>
  <dcterms:modified xsi:type="dcterms:W3CDTF">2018-01-11T07:19:32Z</dcterms:modified>
</cp:coreProperties>
</file>