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7"/>
  </p:notesMasterIdLst>
  <p:handoutMasterIdLst>
    <p:handoutMasterId r:id="rId8"/>
  </p:handoutMasterIdLst>
  <p:sldIdLst>
    <p:sldId id="256" r:id="rId2"/>
    <p:sldId id="259" r:id="rId3"/>
    <p:sldId id="283" r:id="rId4"/>
    <p:sldId id="282" r:id="rId5"/>
    <p:sldId id="285" r:id="rId6"/>
  </p:sldIdLst>
  <p:sldSz cx="9144000" cy="6858000" type="screen4x3"/>
  <p:notesSz cx="6746875" cy="9867900"/>
  <p:defaultTextStyle>
    <a:defPPr>
      <a:defRPr lang="en-GB"/>
    </a:defPPr>
    <a:lvl1pPr algn="l" rtl="0" fontAlgn="base">
      <a:spcBef>
        <a:spcPct val="0"/>
      </a:spcBef>
      <a:spcAft>
        <a:spcPct val="0"/>
      </a:spcAft>
      <a:defRPr kern="1200">
        <a:solidFill>
          <a:schemeClr val="accent2"/>
        </a:solidFill>
        <a:latin typeface="Arial" charset="0"/>
        <a:ea typeface="+mn-ea"/>
        <a:cs typeface="+mn-cs"/>
      </a:defRPr>
    </a:lvl1pPr>
    <a:lvl2pPr marL="457200" algn="l" rtl="0" fontAlgn="base">
      <a:spcBef>
        <a:spcPct val="0"/>
      </a:spcBef>
      <a:spcAft>
        <a:spcPct val="0"/>
      </a:spcAft>
      <a:defRPr kern="1200">
        <a:solidFill>
          <a:schemeClr val="accent2"/>
        </a:solidFill>
        <a:latin typeface="Arial" charset="0"/>
        <a:ea typeface="+mn-ea"/>
        <a:cs typeface="+mn-cs"/>
      </a:defRPr>
    </a:lvl2pPr>
    <a:lvl3pPr marL="914400" algn="l" rtl="0" fontAlgn="base">
      <a:spcBef>
        <a:spcPct val="0"/>
      </a:spcBef>
      <a:spcAft>
        <a:spcPct val="0"/>
      </a:spcAft>
      <a:defRPr kern="1200">
        <a:solidFill>
          <a:schemeClr val="accent2"/>
        </a:solidFill>
        <a:latin typeface="Arial" charset="0"/>
        <a:ea typeface="+mn-ea"/>
        <a:cs typeface="+mn-cs"/>
      </a:defRPr>
    </a:lvl3pPr>
    <a:lvl4pPr marL="1371600" algn="l" rtl="0" fontAlgn="base">
      <a:spcBef>
        <a:spcPct val="0"/>
      </a:spcBef>
      <a:spcAft>
        <a:spcPct val="0"/>
      </a:spcAft>
      <a:defRPr kern="1200">
        <a:solidFill>
          <a:schemeClr val="accent2"/>
        </a:solidFill>
        <a:latin typeface="Arial" charset="0"/>
        <a:ea typeface="+mn-ea"/>
        <a:cs typeface="+mn-cs"/>
      </a:defRPr>
    </a:lvl4pPr>
    <a:lvl5pPr marL="1828800" algn="l" rtl="0" fontAlgn="base">
      <a:spcBef>
        <a:spcPct val="0"/>
      </a:spcBef>
      <a:spcAft>
        <a:spcPct val="0"/>
      </a:spcAft>
      <a:defRPr kern="1200">
        <a:solidFill>
          <a:schemeClr val="accent2"/>
        </a:solidFill>
        <a:latin typeface="Arial" charset="0"/>
        <a:ea typeface="+mn-ea"/>
        <a:cs typeface="+mn-cs"/>
      </a:defRPr>
    </a:lvl5pPr>
    <a:lvl6pPr marL="2286000" algn="l" defTabSz="914400" rtl="0" eaLnBrk="1" latinLnBrk="0" hangingPunct="1">
      <a:defRPr kern="1200">
        <a:solidFill>
          <a:schemeClr val="accent2"/>
        </a:solidFill>
        <a:latin typeface="Arial" charset="0"/>
        <a:ea typeface="+mn-ea"/>
        <a:cs typeface="+mn-cs"/>
      </a:defRPr>
    </a:lvl6pPr>
    <a:lvl7pPr marL="2743200" algn="l" defTabSz="914400" rtl="0" eaLnBrk="1" latinLnBrk="0" hangingPunct="1">
      <a:defRPr kern="1200">
        <a:solidFill>
          <a:schemeClr val="accent2"/>
        </a:solidFill>
        <a:latin typeface="Arial" charset="0"/>
        <a:ea typeface="+mn-ea"/>
        <a:cs typeface="+mn-cs"/>
      </a:defRPr>
    </a:lvl7pPr>
    <a:lvl8pPr marL="3200400" algn="l" defTabSz="914400" rtl="0" eaLnBrk="1" latinLnBrk="0" hangingPunct="1">
      <a:defRPr kern="1200">
        <a:solidFill>
          <a:schemeClr val="accent2"/>
        </a:solidFill>
        <a:latin typeface="Arial" charset="0"/>
        <a:ea typeface="+mn-ea"/>
        <a:cs typeface="+mn-cs"/>
      </a:defRPr>
    </a:lvl8pPr>
    <a:lvl9pPr marL="3657600" algn="l" defTabSz="914400" rtl="0" eaLnBrk="1" latinLnBrk="0" hangingPunct="1">
      <a:defRPr kern="1200">
        <a:solidFill>
          <a:schemeClr val="accent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519A"/>
    <a:srgbClr val="305BA9"/>
    <a:srgbClr val="F1AF00"/>
    <a:srgbClr val="C88700"/>
    <a:srgbClr val="D2A500"/>
    <a:srgbClr val="808080"/>
    <a:srgbClr val="111111"/>
    <a:srgbClr val="B2B2B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624" autoAdjust="0"/>
  </p:normalViewPr>
  <p:slideViewPr>
    <p:cSldViewPr snapToGrid="0">
      <p:cViewPr varScale="1">
        <p:scale>
          <a:sx n="109" d="100"/>
          <a:sy n="109" d="100"/>
        </p:scale>
        <p:origin x="-33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70659" name="Rectangle 3"/>
          <p:cNvSpPr>
            <a:spLocks noGrp="1" noChangeArrowheads="1"/>
          </p:cNvSpPr>
          <p:nvPr>
            <p:ph type="dt" sz="quarter"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pPr>
              <a:defRPr/>
            </a:pPr>
            <a:endParaRPr lang="en-GB"/>
          </a:p>
        </p:txBody>
      </p:sp>
      <p:sp>
        <p:nvSpPr>
          <p:cNvPr id="70660" name="Rectangle 4"/>
          <p:cNvSpPr>
            <a:spLocks noGrp="1" noChangeArrowheads="1"/>
          </p:cNvSpPr>
          <p:nvPr>
            <p:ph type="ftr" sz="quarter" idx="2"/>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70661" name="Rectangle 5"/>
          <p:cNvSpPr>
            <a:spLocks noGrp="1" noChangeArrowheads="1"/>
          </p:cNvSpPr>
          <p:nvPr>
            <p:ph type="sldNum" sz="quarter" idx="3"/>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pPr>
              <a:defRPr/>
            </a:pPr>
            <a:fld id="{1853D037-2C2D-4959-BC51-666948E3EB7A}"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6147" name="Rectangle 3"/>
          <p:cNvSpPr>
            <a:spLocks noGrp="1" noChangeArrowheads="1"/>
          </p:cNvSpPr>
          <p:nvPr>
            <p:ph type="dt"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pPr>
              <a:defRPr/>
            </a:pPr>
            <a:endParaRPr lang="en-GB"/>
          </a:p>
        </p:txBody>
      </p:sp>
      <p:sp>
        <p:nvSpPr>
          <p:cNvPr id="14340" name="Rectangle 4"/>
          <p:cNvSpPr>
            <a:spLocks noGrp="1" noRot="1" noChangeAspect="1" noChangeArrowheads="1" noTextEdit="1"/>
          </p:cNvSpPr>
          <p:nvPr>
            <p:ph type="sldImg" idx="2"/>
          </p:nvPr>
        </p:nvSpPr>
        <p:spPr bwMode="auto">
          <a:xfrm>
            <a:off x="906463" y="741363"/>
            <a:ext cx="4933950" cy="3700462"/>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74688" y="4687888"/>
            <a:ext cx="5397500" cy="4438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150" name="Rectangle 6"/>
          <p:cNvSpPr>
            <a:spLocks noGrp="1" noChangeArrowheads="1"/>
          </p:cNvSpPr>
          <p:nvPr>
            <p:ph type="ftr" sz="quarter" idx="4"/>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6151" name="Rectangle 7"/>
          <p:cNvSpPr>
            <a:spLocks noGrp="1" noChangeArrowheads="1"/>
          </p:cNvSpPr>
          <p:nvPr>
            <p:ph type="sldNum" sz="quarter" idx="5"/>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pPr>
              <a:defRPr/>
            </a:pPr>
            <a:fld id="{E27BB615-C816-4859-9AED-2871B9651380}"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6A774CF6-6575-4407-9636-D29376EF59FA}" type="slidenum">
              <a:rPr lang="en-GB" smtClean="0"/>
              <a:pPr/>
              <a:t>1</a:t>
            </a:fld>
            <a:endParaRPr lang="en-GB"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smtClean="0"/>
          </a:p>
        </p:txBody>
      </p:sp>
      <p:sp>
        <p:nvSpPr>
          <p:cNvPr id="19459" name="Slide Number Placeholder 3"/>
          <p:cNvSpPr>
            <a:spLocks noGrp="1"/>
          </p:cNvSpPr>
          <p:nvPr>
            <p:ph type="sldNum" sz="quarter" idx="5"/>
          </p:nvPr>
        </p:nvSpPr>
        <p:spPr>
          <a:noFill/>
        </p:spPr>
        <p:txBody>
          <a:bodyPr/>
          <a:lstStyle/>
          <a:p>
            <a:fld id="{0E735D32-F9C3-4C74-A04C-41DB64DE174C}" type="slidenum">
              <a:rPr lang="en-GB" smtClean="0"/>
              <a:pPr/>
              <a:t>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endParaRPr lang="en-US" smtClean="0"/>
          </a:p>
        </p:txBody>
      </p:sp>
      <p:sp>
        <p:nvSpPr>
          <p:cNvPr id="21507" name="Slide Number Placeholder 3"/>
          <p:cNvSpPr txBox="1">
            <a:spLocks noGrp="1"/>
          </p:cNvSpPr>
          <p:nvPr/>
        </p:nvSpPr>
        <p:spPr bwMode="auto">
          <a:xfrm>
            <a:off x="3822700" y="9374188"/>
            <a:ext cx="2922588" cy="492125"/>
          </a:xfrm>
          <a:prstGeom prst="rect">
            <a:avLst/>
          </a:prstGeom>
          <a:noFill/>
          <a:ln w="9525">
            <a:noFill/>
            <a:miter lim="800000"/>
            <a:headEnd/>
            <a:tailEnd/>
          </a:ln>
        </p:spPr>
        <p:txBody>
          <a:bodyPr anchor="b"/>
          <a:lstStyle/>
          <a:p>
            <a:pPr algn="r"/>
            <a:fld id="{5A830E2B-1360-47D6-8B09-A7EB54DA9BF1}" type="slidenum">
              <a:rPr lang="en-GB" sz="1200">
                <a:solidFill>
                  <a:schemeClr val="tx1"/>
                </a:solidFill>
              </a:rPr>
              <a:pPr algn="r"/>
              <a:t>3</a:t>
            </a:fld>
            <a:endParaRPr lang="en-GB" sz="1200">
              <a:solidFill>
                <a:schemeClr val="tx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fr-FR">
              <a:solidFill>
                <a:srgbClr val="E5E5FF"/>
              </a:solidFill>
              <a:latin typeface="Verdana" pitchFamily="34" charset="0"/>
            </a:endParaRPr>
          </a:p>
        </p:txBody>
      </p:sp>
      <p:sp>
        <p:nvSpPr>
          <p:cNvPr id="5" name="Rectangle 2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spcBef>
                <a:spcPct val="20000"/>
              </a:spcBef>
              <a:buClr>
                <a:srgbClr val="FFCC66"/>
              </a:buClr>
              <a:buFontTx/>
              <a:buChar char="•"/>
              <a:defRPr/>
            </a:pPr>
            <a:endParaRPr lang="fr-FR">
              <a:solidFill>
                <a:schemeClr val="bg2"/>
              </a:solidFill>
              <a:latin typeface="Verdana" pitchFamily="34" charset="0"/>
            </a:endParaRPr>
          </a:p>
        </p:txBody>
      </p:sp>
      <p:sp>
        <p:nvSpPr>
          <p:cNvPr id="6" name="Rectangle 31"/>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pPr>
              <a:spcBef>
                <a:spcPct val="20000"/>
              </a:spcBef>
              <a:buClr>
                <a:srgbClr val="FFCC66"/>
              </a:buClr>
              <a:buFontTx/>
              <a:buChar char="•"/>
              <a:defRPr/>
            </a:pPr>
            <a:endParaRPr lang="en-US"/>
          </a:p>
        </p:txBody>
      </p:sp>
      <p:sp>
        <p:nvSpPr>
          <p:cNvPr id="7" name="Rectangle 39"/>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fr-FR">
              <a:latin typeface="Verdana" pitchFamily="34" charset="0"/>
            </a:endParaRPr>
          </a:p>
        </p:txBody>
      </p:sp>
      <p:sp>
        <p:nvSpPr>
          <p:cNvPr id="8" name="Oval 40"/>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pPr>
              <a:spcBef>
                <a:spcPct val="20000"/>
              </a:spcBef>
              <a:buClr>
                <a:srgbClr val="FFCC66"/>
              </a:buClr>
              <a:buFontTx/>
              <a:buChar char="•"/>
              <a:defRPr/>
            </a:pPr>
            <a:endParaRPr lang="en-US"/>
          </a:p>
        </p:txBody>
      </p:sp>
      <p:pic>
        <p:nvPicPr>
          <p:cNvPr id="9" name="Picture 46" descr="eu_logo2"/>
          <p:cNvPicPr>
            <a:picLocks noChangeAspect="1" noChangeArrowheads="1"/>
          </p:cNvPicPr>
          <p:nvPr/>
        </p:nvPicPr>
        <p:blipFill>
          <a:blip r:embed="rId2"/>
          <a:srcRect/>
          <a:stretch>
            <a:fillRect/>
          </a:stretch>
        </p:blipFill>
        <p:spPr bwMode="auto">
          <a:xfrm>
            <a:off x="7870825" y="5694363"/>
            <a:ext cx="809625" cy="571500"/>
          </a:xfrm>
          <a:prstGeom prst="rect">
            <a:avLst/>
          </a:prstGeom>
          <a:noFill/>
          <a:ln w="25400">
            <a:noFill/>
            <a:miter lim="800000"/>
            <a:headEnd/>
            <a:tailEnd/>
          </a:ln>
        </p:spPr>
      </p:pic>
      <p:sp>
        <p:nvSpPr>
          <p:cNvPr id="10" name="Text Box 48"/>
          <p:cNvSpPr txBox="1">
            <a:spLocks noChangeArrowheads="1"/>
          </p:cNvSpPr>
          <p:nvPr/>
        </p:nvSpPr>
        <p:spPr bwMode="auto">
          <a:xfrm>
            <a:off x="0" y="6491288"/>
            <a:ext cx="2460625" cy="366712"/>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solidFill>
                  <a:schemeClr val="tx1"/>
                </a:solidFill>
                <a:latin typeface="Verdana" pitchFamily="34" charset="0"/>
              </a:rPr>
              <a:t>EGEE-III INFSO-RI-222667</a:t>
            </a:r>
            <a:r>
              <a:rPr lang="en-GB">
                <a:solidFill>
                  <a:schemeClr val="tx1"/>
                </a:solidFill>
                <a:latin typeface="Verdana" pitchFamily="34" charset="0"/>
              </a:rPr>
              <a:t> </a:t>
            </a:r>
          </a:p>
        </p:txBody>
      </p:sp>
      <p:pic>
        <p:nvPicPr>
          <p:cNvPr id="11" name="Picture 53" descr="egee_bigger"/>
          <p:cNvPicPr>
            <a:picLocks noChangeAspect="1" noChangeArrowheads="1"/>
          </p:cNvPicPr>
          <p:nvPr/>
        </p:nvPicPr>
        <p:blipFill>
          <a:blip r:embed="rId3"/>
          <a:srcRect/>
          <a:stretch>
            <a:fillRect/>
          </a:stretch>
        </p:blipFill>
        <p:spPr bwMode="auto">
          <a:xfrm>
            <a:off x="2168525" y="344488"/>
            <a:ext cx="2390775" cy="590550"/>
          </a:xfrm>
          <a:prstGeom prst="rect">
            <a:avLst/>
          </a:prstGeom>
          <a:noFill/>
          <a:ln w="9525">
            <a:noFill/>
            <a:miter lim="800000"/>
            <a:headEnd/>
            <a:tailEnd/>
          </a:ln>
        </p:spPr>
      </p:pic>
      <p:sp>
        <p:nvSpPr>
          <p:cNvPr id="12" name="Text Box 56"/>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spcBef>
                <a:spcPct val="20000"/>
              </a:spcBef>
              <a:buClr>
                <a:srgbClr val="FFCC66"/>
              </a:buClr>
              <a:defRPr/>
            </a:pPr>
            <a:r>
              <a:rPr lang="en-GB">
                <a:solidFill>
                  <a:schemeClr val="bg1"/>
                </a:solidFill>
              </a:rPr>
              <a:t>Enabling Grids for E-sciencE</a:t>
            </a:r>
          </a:p>
        </p:txBody>
      </p:sp>
      <p:pic>
        <p:nvPicPr>
          <p:cNvPr id="13" name="Picture 59" descr="EGEE 30y"/>
          <p:cNvPicPr>
            <a:picLocks noChangeAspect="1" noChangeArrowheads="1"/>
          </p:cNvPicPr>
          <p:nvPr/>
        </p:nvPicPr>
        <p:blipFill>
          <a:blip r:embed="rId4"/>
          <a:srcRect/>
          <a:stretch>
            <a:fillRect/>
          </a:stretch>
        </p:blipFill>
        <p:spPr bwMode="auto">
          <a:xfrm>
            <a:off x="0" y="212725"/>
            <a:ext cx="1798638" cy="5400675"/>
          </a:xfrm>
          <a:prstGeom prst="rect">
            <a:avLst/>
          </a:prstGeom>
          <a:noFill/>
          <a:ln w="9525">
            <a:noFill/>
            <a:miter lim="800000"/>
            <a:headEnd/>
            <a:tailEnd/>
          </a:ln>
        </p:spPr>
      </p:pic>
      <p:sp>
        <p:nvSpPr>
          <p:cNvPr id="14" name="Text Box 62"/>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spcBef>
                <a:spcPct val="20000"/>
              </a:spcBef>
              <a:buClr>
                <a:srgbClr val="FFCC66"/>
              </a:buClr>
              <a:defRPr/>
            </a:pPr>
            <a:r>
              <a:rPr lang="en-GB" sz="1600" b="1"/>
              <a:t>www.eu-egee.org</a:t>
            </a:r>
          </a:p>
        </p:txBody>
      </p:sp>
      <p:sp>
        <p:nvSpPr>
          <p:cNvPr id="15" name="Text Box 64"/>
          <p:cNvSpPr txBox="1">
            <a:spLocks noChangeArrowheads="1"/>
          </p:cNvSpPr>
          <p:nvPr userDrawn="1"/>
        </p:nvSpPr>
        <p:spPr bwMode="auto">
          <a:xfrm>
            <a:off x="5643563" y="6491288"/>
            <a:ext cx="3500437" cy="366712"/>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latin typeface="Verdana" pitchFamily="34" charset="0"/>
              </a:rPr>
              <a:t>EGEE and gLite are registered trademarks</a:t>
            </a:r>
            <a:r>
              <a:rPr lang="en-GB"/>
              <a:t> </a:t>
            </a:r>
          </a:p>
        </p:txBody>
      </p:sp>
      <p:pic>
        <p:nvPicPr>
          <p:cNvPr id="16" name="Picture 66"/>
          <p:cNvPicPr>
            <a:picLocks noChangeAspect="1" noChangeArrowheads="1"/>
          </p:cNvPicPr>
          <p:nvPr userDrawn="1"/>
        </p:nvPicPr>
        <p:blipFill>
          <a:blip r:embed="rId5"/>
          <a:srcRect/>
          <a:stretch>
            <a:fillRect/>
          </a:stretch>
        </p:blipFill>
        <p:spPr bwMode="auto">
          <a:xfrm>
            <a:off x="6118225" y="5645150"/>
            <a:ext cx="1524000" cy="619125"/>
          </a:xfrm>
          <a:prstGeom prst="rect">
            <a:avLst/>
          </a:prstGeom>
          <a:noFill/>
          <a:ln w="25400" algn="ctr">
            <a:noFill/>
            <a:miter lim="800000"/>
            <a:headEnd/>
            <a:tailEnd/>
          </a:ln>
        </p:spPr>
      </p:pic>
      <p:sp>
        <p:nvSpPr>
          <p:cNvPr id="23575" name="Rectangle 2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GB"/>
              <a:t>Click to edit Master subtitle style</a:t>
            </a:r>
          </a:p>
          <a:p>
            <a:r>
              <a:rPr lang="en-GB"/>
              <a:t>Date of Event</a:t>
            </a:r>
          </a:p>
        </p:txBody>
      </p:sp>
      <p:sp>
        <p:nvSpPr>
          <p:cNvPr id="23579" name="Rectangle 27"/>
          <p:cNvSpPr>
            <a:spLocks noGrp="1" noChangeArrowheads="1"/>
          </p:cNvSpPr>
          <p:nvPr>
            <p:ph type="ctrTitle"/>
          </p:nvPr>
        </p:nvSpPr>
        <p:spPr>
          <a:xfrm>
            <a:off x="2155825" y="2493963"/>
            <a:ext cx="6518275" cy="1076325"/>
          </a:xfrm>
        </p:spPr>
        <p:txBody>
          <a:bodyPr anchor="t"/>
          <a:lstStyle>
            <a:lvl1pPr algn="l">
              <a:defRPr sz="3600">
                <a:solidFill>
                  <a:schemeClr val="tx1"/>
                </a:solidFill>
              </a:defRPr>
            </a:lvl1pPr>
          </a:lstStyle>
          <a:p>
            <a:r>
              <a:rPr lang="en-GB"/>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p:txBody>
          <a:bodyPr/>
          <a:lstStyle>
            <a:lvl1pPr>
              <a:defRPr/>
            </a:lvl1pPr>
          </a:lstStyle>
          <a:p>
            <a:pPr>
              <a:defRPr/>
            </a:pPr>
            <a:r>
              <a:rPr lang="en-GB"/>
              <a:t>Catherine Gater – </a:t>
            </a:r>
            <a:r>
              <a:rPr lang="en-GB" err="1"/>
              <a:t>eScience</a:t>
            </a:r>
            <a:r>
              <a:rPr lang="en-GB"/>
              <a:t> Workshop, Chile, 14 January 2010</a:t>
            </a:r>
          </a:p>
        </p:txBody>
      </p:sp>
      <p:sp>
        <p:nvSpPr>
          <p:cNvPr id="5" name="Rectangle 12"/>
          <p:cNvSpPr>
            <a:spLocks noGrp="1" noChangeArrowheads="1"/>
          </p:cNvSpPr>
          <p:nvPr>
            <p:ph type="sldNum" sz="quarter" idx="11"/>
          </p:nvPr>
        </p:nvSpPr>
        <p:spPr/>
        <p:txBody>
          <a:bodyPr/>
          <a:lstStyle>
            <a:lvl1pPr>
              <a:defRPr/>
            </a:lvl1pPr>
          </a:lstStyle>
          <a:p>
            <a:pPr>
              <a:defRPr/>
            </a:pPr>
            <a:fld id="{F6A237A1-D208-4FCA-9333-07734D98C741}"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66675"/>
            <a:ext cx="2160587" cy="6337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6075" y="66675"/>
            <a:ext cx="6329363" cy="6337300"/>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11"/>
          <p:cNvSpPr>
            <a:spLocks noGrp="1" noChangeArrowheads="1"/>
          </p:cNvSpPr>
          <p:nvPr>
            <p:ph type="ftr" sz="quarter" idx="10"/>
          </p:nvPr>
        </p:nvSpPr>
        <p:spPr/>
        <p:txBody>
          <a:bodyPr/>
          <a:lstStyle>
            <a:lvl1pPr>
              <a:defRPr/>
            </a:lvl1pPr>
          </a:lstStyle>
          <a:p>
            <a:pPr>
              <a:defRPr/>
            </a:pPr>
            <a:r>
              <a:rPr lang="en-GB"/>
              <a:t>Catherine Gater – </a:t>
            </a:r>
            <a:r>
              <a:rPr lang="en-GB" err="1"/>
              <a:t>eScience</a:t>
            </a:r>
            <a:r>
              <a:rPr lang="en-GB"/>
              <a:t> Workshop, Chile, 14 January 2010</a:t>
            </a:r>
          </a:p>
        </p:txBody>
      </p:sp>
      <p:sp>
        <p:nvSpPr>
          <p:cNvPr id="5" name="Rectangle 12"/>
          <p:cNvSpPr>
            <a:spLocks noGrp="1" noChangeArrowheads="1"/>
          </p:cNvSpPr>
          <p:nvPr>
            <p:ph type="sldNum" sz="quarter" idx="11"/>
          </p:nvPr>
        </p:nvSpPr>
        <p:spPr/>
        <p:txBody>
          <a:bodyPr/>
          <a:lstStyle>
            <a:lvl1pPr>
              <a:defRPr/>
            </a:lvl1pPr>
          </a:lstStyle>
          <a:p>
            <a:pPr>
              <a:defRPr/>
            </a:pPr>
            <a:fld id="{68DA0B3D-C9B4-40E6-B7EA-A3A8D059B52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a:ln/>
        </p:spPr>
        <p:txBody>
          <a:bodyPr/>
          <a:lstStyle>
            <a:lvl1pPr>
              <a:defRPr/>
            </a:lvl1pPr>
          </a:lstStyle>
          <a:p>
            <a:pPr>
              <a:defRPr/>
            </a:pPr>
            <a:r>
              <a:rPr lang="en-GB"/>
              <a:t>NA2 – Catherine Gater - EGEE-III First Review 24-25 June 2009</a:t>
            </a:r>
          </a:p>
        </p:txBody>
      </p:sp>
      <p:sp>
        <p:nvSpPr>
          <p:cNvPr id="3" name="Rectangle 12"/>
          <p:cNvSpPr>
            <a:spLocks noGrp="1" noChangeArrowheads="1"/>
          </p:cNvSpPr>
          <p:nvPr>
            <p:ph type="sldNum" sz="quarter" idx="11"/>
          </p:nvPr>
        </p:nvSpPr>
        <p:spPr>
          <a:ln/>
        </p:spPr>
        <p:txBody>
          <a:bodyPr/>
          <a:lstStyle>
            <a:lvl1pPr>
              <a:defRPr/>
            </a:lvl1pPr>
          </a:lstStyle>
          <a:p>
            <a:pPr>
              <a:defRPr/>
            </a:pPr>
            <a:fld id="{78EED171-ABC3-47E8-B9F2-8207594759E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GB"/>
              <a:t>NA2 – Catherine Gater - EGEE-III First Review 24-25 June 2009</a:t>
            </a:r>
          </a:p>
        </p:txBody>
      </p:sp>
      <p:sp>
        <p:nvSpPr>
          <p:cNvPr id="5" name="Rectangle 12"/>
          <p:cNvSpPr>
            <a:spLocks noGrp="1" noChangeArrowheads="1"/>
          </p:cNvSpPr>
          <p:nvPr>
            <p:ph type="sldNum" sz="quarter" idx="11"/>
          </p:nvPr>
        </p:nvSpPr>
        <p:spPr>
          <a:ln/>
        </p:spPr>
        <p:txBody>
          <a:bodyPr/>
          <a:lstStyle>
            <a:lvl1pPr>
              <a:defRPr/>
            </a:lvl1pPr>
          </a:lstStyle>
          <a:p>
            <a:pPr>
              <a:defRPr/>
            </a:pPr>
            <a:fld id="{DCFA9461-2D7F-4016-AF9C-191BA2D6C3B7}"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ftr" sz="quarter" idx="10"/>
          </p:nvPr>
        </p:nvSpPr>
        <p:spPr>
          <a:ln/>
        </p:spPr>
        <p:txBody>
          <a:bodyPr/>
          <a:lstStyle>
            <a:lvl1pPr>
              <a:defRPr/>
            </a:lvl1pPr>
          </a:lstStyle>
          <a:p>
            <a:pPr>
              <a:defRPr/>
            </a:pPr>
            <a:r>
              <a:rPr lang="en-GB"/>
              <a:t>NA2 – Catherine Gater - EGEE-III First Review 24-25 June 2009</a:t>
            </a:r>
          </a:p>
        </p:txBody>
      </p:sp>
      <p:sp>
        <p:nvSpPr>
          <p:cNvPr id="5" name="Rectangle 12"/>
          <p:cNvSpPr>
            <a:spLocks noGrp="1" noChangeArrowheads="1"/>
          </p:cNvSpPr>
          <p:nvPr>
            <p:ph type="sldNum" sz="quarter" idx="11"/>
          </p:nvPr>
        </p:nvSpPr>
        <p:spPr>
          <a:ln/>
        </p:spPr>
        <p:txBody>
          <a:bodyPr/>
          <a:lstStyle>
            <a:lvl1pPr>
              <a:defRPr/>
            </a:lvl1pPr>
          </a:lstStyle>
          <a:p>
            <a:pPr>
              <a:defRPr/>
            </a:pPr>
            <a:fld id="{A85BB96C-2B3E-410C-A368-8977791B2018}"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6075"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6463" y="974725"/>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ftr" sz="quarter" idx="10"/>
          </p:nvPr>
        </p:nvSpPr>
        <p:spPr>
          <a:ln/>
        </p:spPr>
        <p:txBody>
          <a:bodyPr/>
          <a:lstStyle>
            <a:lvl1pPr>
              <a:defRPr/>
            </a:lvl1pPr>
          </a:lstStyle>
          <a:p>
            <a:pPr>
              <a:defRPr/>
            </a:pPr>
            <a:r>
              <a:rPr lang="en-GB"/>
              <a:t>NA2 – Catherine Gater - EGEE-III First Review 24-25 June 2009</a:t>
            </a:r>
          </a:p>
        </p:txBody>
      </p:sp>
      <p:sp>
        <p:nvSpPr>
          <p:cNvPr id="6" name="Rectangle 12"/>
          <p:cNvSpPr>
            <a:spLocks noGrp="1" noChangeArrowheads="1"/>
          </p:cNvSpPr>
          <p:nvPr>
            <p:ph type="sldNum" sz="quarter" idx="11"/>
          </p:nvPr>
        </p:nvSpPr>
        <p:spPr>
          <a:ln/>
        </p:spPr>
        <p:txBody>
          <a:bodyPr/>
          <a:lstStyle>
            <a:lvl1pPr>
              <a:defRPr/>
            </a:lvl1pPr>
          </a:lstStyle>
          <a:p>
            <a:pPr>
              <a:defRPr/>
            </a:pPr>
            <a:fld id="{3F033CBD-0DDC-42C7-9419-0481F2319A22}"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ftr" sz="quarter" idx="10"/>
          </p:nvPr>
        </p:nvSpPr>
        <p:spPr>
          <a:ln/>
        </p:spPr>
        <p:txBody>
          <a:bodyPr/>
          <a:lstStyle>
            <a:lvl1pPr>
              <a:defRPr/>
            </a:lvl1pPr>
          </a:lstStyle>
          <a:p>
            <a:pPr>
              <a:defRPr/>
            </a:pPr>
            <a:r>
              <a:rPr lang="en-GB"/>
              <a:t>NA2 – Catherine Gater - EGEE-III First Review 24-25 June 2009</a:t>
            </a:r>
          </a:p>
        </p:txBody>
      </p:sp>
      <p:sp>
        <p:nvSpPr>
          <p:cNvPr id="8" name="Rectangle 12"/>
          <p:cNvSpPr>
            <a:spLocks noGrp="1" noChangeArrowheads="1"/>
          </p:cNvSpPr>
          <p:nvPr>
            <p:ph type="sldNum" sz="quarter" idx="11"/>
          </p:nvPr>
        </p:nvSpPr>
        <p:spPr>
          <a:ln/>
        </p:spPr>
        <p:txBody>
          <a:bodyPr/>
          <a:lstStyle>
            <a:lvl1pPr>
              <a:defRPr/>
            </a:lvl1pPr>
          </a:lstStyle>
          <a:p>
            <a:pPr>
              <a:defRPr/>
            </a:pPr>
            <a:fld id="{AF7A93CD-4814-4172-8018-FBC733B91CA4}"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ftr" sz="quarter" idx="10"/>
          </p:nvPr>
        </p:nvSpPr>
        <p:spPr/>
        <p:txBody>
          <a:bodyPr/>
          <a:lstStyle>
            <a:lvl1pPr>
              <a:defRPr/>
            </a:lvl1pPr>
          </a:lstStyle>
          <a:p>
            <a:pPr>
              <a:defRPr/>
            </a:pPr>
            <a:r>
              <a:rPr lang="en-GB"/>
              <a:t>Catherine Gater – </a:t>
            </a:r>
            <a:r>
              <a:rPr lang="en-GB" err="1"/>
              <a:t>eScience</a:t>
            </a:r>
            <a:r>
              <a:rPr lang="en-GB"/>
              <a:t> Workshop, Chile, 14 January 2010</a:t>
            </a:r>
          </a:p>
        </p:txBody>
      </p:sp>
      <p:sp>
        <p:nvSpPr>
          <p:cNvPr id="4" name="Rectangle 12"/>
          <p:cNvSpPr>
            <a:spLocks noGrp="1" noChangeArrowheads="1"/>
          </p:cNvSpPr>
          <p:nvPr>
            <p:ph type="sldNum" sz="quarter" idx="11"/>
          </p:nvPr>
        </p:nvSpPr>
        <p:spPr/>
        <p:txBody>
          <a:bodyPr/>
          <a:lstStyle>
            <a:lvl1pPr>
              <a:defRPr/>
            </a:lvl1pPr>
          </a:lstStyle>
          <a:p>
            <a:pPr>
              <a:defRPr/>
            </a:pPr>
            <a:fld id="{FD406AC4-9F71-4C34-A435-4F4FDA29C8BC}"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p:txBody>
          <a:bodyPr/>
          <a:lstStyle>
            <a:lvl1pPr>
              <a:defRPr/>
            </a:lvl1pPr>
          </a:lstStyle>
          <a:p>
            <a:pPr>
              <a:defRPr/>
            </a:pPr>
            <a:r>
              <a:rPr lang="en-GB"/>
              <a:t>Catherine Gater – </a:t>
            </a:r>
            <a:r>
              <a:rPr lang="en-GB" err="1"/>
              <a:t>eScience</a:t>
            </a:r>
            <a:r>
              <a:rPr lang="en-GB"/>
              <a:t> Workshop, Chile, 14 January 2010</a:t>
            </a:r>
          </a:p>
        </p:txBody>
      </p:sp>
      <p:sp>
        <p:nvSpPr>
          <p:cNvPr id="3" name="Rectangle 12"/>
          <p:cNvSpPr>
            <a:spLocks noGrp="1" noChangeArrowheads="1"/>
          </p:cNvSpPr>
          <p:nvPr>
            <p:ph type="sldNum" sz="quarter" idx="11"/>
          </p:nvPr>
        </p:nvSpPr>
        <p:spPr/>
        <p:txBody>
          <a:bodyPr/>
          <a:lstStyle>
            <a:lvl1pPr>
              <a:defRPr/>
            </a:lvl1pPr>
          </a:lstStyle>
          <a:p>
            <a:pPr>
              <a:defRPr/>
            </a:pPr>
            <a:fld id="{4F665AD9-FD31-480D-BACB-B199727E5CC9}"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p:txBody>
          <a:bodyPr/>
          <a:lstStyle>
            <a:lvl1pPr>
              <a:defRPr/>
            </a:lvl1pPr>
          </a:lstStyle>
          <a:p>
            <a:pPr>
              <a:defRPr/>
            </a:pPr>
            <a:r>
              <a:rPr lang="en-GB"/>
              <a:t>Catherine Gater – </a:t>
            </a:r>
            <a:r>
              <a:rPr lang="en-GB" err="1"/>
              <a:t>eScience</a:t>
            </a:r>
            <a:r>
              <a:rPr lang="en-GB"/>
              <a:t> Workshop, Chile, 14 January 2010</a:t>
            </a:r>
          </a:p>
        </p:txBody>
      </p:sp>
      <p:sp>
        <p:nvSpPr>
          <p:cNvPr id="6" name="Rectangle 12"/>
          <p:cNvSpPr>
            <a:spLocks noGrp="1" noChangeArrowheads="1"/>
          </p:cNvSpPr>
          <p:nvPr>
            <p:ph type="sldNum" sz="quarter" idx="11"/>
          </p:nvPr>
        </p:nvSpPr>
        <p:spPr/>
        <p:txBody>
          <a:bodyPr/>
          <a:lstStyle>
            <a:lvl1pPr>
              <a:defRPr/>
            </a:lvl1pPr>
          </a:lstStyle>
          <a:p>
            <a:pPr>
              <a:defRPr/>
            </a:pPr>
            <a:fld id="{EC1022DC-8E7F-4176-AE11-DB48FA91321C}"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p:txBody>
          <a:bodyPr/>
          <a:lstStyle>
            <a:lvl1pPr>
              <a:defRPr/>
            </a:lvl1pPr>
          </a:lstStyle>
          <a:p>
            <a:pPr>
              <a:defRPr/>
            </a:pPr>
            <a:r>
              <a:rPr lang="en-GB"/>
              <a:t>Catherine Gater – </a:t>
            </a:r>
            <a:r>
              <a:rPr lang="en-GB" err="1"/>
              <a:t>eScience</a:t>
            </a:r>
            <a:r>
              <a:rPr lang="en-GB"/>
              <a:t> Workshop, Chile, 14 January 2010</a:t>
            </a:r>
          </a:p>
        </p:txBody>
      </p:sp>
      <p:sp>
        <p:nvSpPr>
          <p:cNvPr id="6" name="Rectangle 12"/>
          <p:cNvSpPr>
            <a:spLocks noGrp="1" noChangeArrowheads="1"/>
          </p:cNvSpPr>
          <p:nvPr>
            <p:ph type="sldNum" sz="quarter" idx="11"/>
          </p:nvPr>
        </p:nvSpPr>
        <p:spPr/>
        <p:txBody>
          <a:bodyPr/>
          <a:lstStyle>
            <a:lvl1pPr>
              <a:defRPr/>
            </a:lvl1pPr>
          </a:lstStyle>
          <a:p>
            <a:pPr>
              <a:defRPr/>
            </a:pPr>
            <a:fld id="{5FB83424-518F-40DD-98BA-A60A0501AB2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6"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spcBef>
                <a:spcPct val="20000"/>
              </a:spcBef>
              <a:buClr>
                <a:srgbClr val="FFCC66"/>
              </a:buClr>
              <a:buFontTx/>
              <a:buChar char="•"/>
              <a:defRPr/>
            </a:pPr>
            <a:endParaRPr lang="en-US"/>
          </a:p>
        </p:txBody>
      </p:sp>
      <p:sp>
        <p:nvSpPr>
          <p:cNvPr id="22539" name="Rectangle 11"/>
          <p:cNvSpPr>
            <a:spLocks noGrp="1" noChangeArrowheads="1"/>
          </p:cNvSpPr>
          <p:nvPr>
            <p:ph type="ftr" sz="quarter" idx="3"/>
          </p:nvPr>
        </p:nvSpPr>
        <p:spPr bwMode="auto">
          <a:xfrm>
            <a:off x="1736725"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tx1"/>
                </a:solidFill>
              </a:defRPr>
            </a:lvl1pPr>
          </a:lstStyle>
          <a:p>
            <a:pPr>
              <a:defRPr/>
            </a:pPr>
            <a:r>
              <a:rPr lang="en-GB"/>
              <a:t>NA2 – Catherine Gater - EGEE-III First Review 24-25 June 2009</a:t>
            </a:r>
          </a:p>
        </p:txBody>
      </p:sp>
      <p:sp>
        <p:nvSpPr>
          <p:cNvPr id="22540" name="Rectangle 12"/>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b="1">
                <a:solidFill>
                  <a:schemeClr val="tx1"/>
                </a:solidFill>
              </a:defRPr>
            </a:lvl1pPr>
          </a:lstStyle>
          <a:p>
            <a:pPr>
              <a:defRPr/>
            </a:pPr>
            <a:fld id="{C6DFEBE6-ECF3-4520-860F-7B44F8FFC56E}" type="slidenum">
              <a:rPr lang="en-GB"/>
              <a:pPr>
                <a:defRPr/>
              </a:pPr>
              <a:t>‹#›</a:t>
            </a:fld>
            <a:endParaRPr lang="en-GB"/>
          </a:p>
        </p:txBody>
      </p:sp>
      <p:sp>
        <p:nvSpPr>
          <p:cNvPr id="22541" name="Rectangle 13"/>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spcBef>
                <a:spcPct val="20000"/>
              </a:spcBef>
              <a:buClr>
                <a:srgbClr val="FFCC66"/>
              </a:buClr>
              <a:buFontTx/>
              <a:buChar char="•"/>
              <a:defRPr/>
            </a:pPr>
            <a:endParaRPr lang="fr-FR">
              <a:solidFill>
                <a:schemeClr val="tx1"/>
              </a:solidFill>
            </a:endParaRPr>
          </a:p>
        </p:txBody>
      </p:sp>
      <p:sp>
        <p:nvSpPr>
          <p:cNvPr id="1030" name="Rectangle 110"/>
          <p:cNvSpPr>
            <a:spLocks noGrp="1" noChangeArrowheads="1"/>
          </p:cNvSpPr>
          <p:nvPr>
            <p:ph type="body" idx="1"/>
          </p:nvPr>
        </p:nvSpPr>
        <p:spPr bwMode="auto">
          <a:xfrm>
            <a:off x="346075" y="974725"/>
            <a:ext cx="8589963"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2648"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defRPr/>
            </a:pPr>
            <a:endParaRPr lang="fr-FR">
              <a:solidFill>
                <a:schemeClr val="tx1"/>
              </a:solidFill>
              <a:latin typeface="Verdana" pitchFamily="34" charset="0"/>
            </a:endParaRPr>
          </a:p>
        </p:txBody>
      </p:sp>
      <p:sp>
        <p:nvSpPr>
          <p:cNvPr id="22649"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spcBef>
                <a:spcPct val="20000"/>
              </a:spcBef>
              <a:buClr>
                <a:srgbClr val="FFCC66"/>
              </a:buClr>
              <a:buFontTx/>
              <a:buChar char="•"/>
              <a:defRPr/>
            </a:pPr>
            <a:endParaRPr lang="en-US"/>
          </a:p>
        </p:txBody>
      </p:sp>
      <p:graphicFrame>
        <p:nvGraphicFramePr>
          <p:cNvPr id="22651"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035" name="Rectangle 14"/>
          <p:cNvSpPr>
            <a:spLocks noGrp="1" noChangeArrowheads="1"/>
          </p:cNvSpPr>
          <p:nvPr>
            <p:ph type="title"/>
          </p:nvPr>
        </p:nvSpPr>
        <p:spPr bwMode="auto">
          <a:xfrm>
            <a:off x="2254250" y="66675"/>
            <a:ext cx="6734175"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2658"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solidFill>
                  <a:schemeClr val="tx1"/>
                </a:solidFill>
              </a:rPr>
              <a:t>EGEE-III INFSO-RI-222667</a:t>
            </a:r>
            <a:r>
              <a:rPr lang="en-GB">
                <a:solidFill>
                  <a:schemeClr val="tx1"/>
                </a:solidFill>
                <a:latin typeface="Verdana" pitchFamily="34" charset="0"/>
              </a:rPr>
              <a:t> </a:t>
            </a:r>
          </a:p>
        </p:txBody>
      </p:sp>
      <p:pic>
        <p:nvPicPr>
          <p:cNvPr id="1037" name="Picture 136" descr="egee"/>
          <p:cNvPicPr>
            <a:picLocks noChangeAspect="1" noChangeArrowheads="1"/>
          </p:cNvPicPr>
          <p:nvPr/>
        </p:nvPicPr>
        <p:blipFill>
          <a:blip r:embed="rId14"/>
          <a:srcRect/>
          <a:stretch>
            <a:fillRect/>
          </a:stretch>
        </p:blipFill>
        <p:spPr bwMode="auto">
          <a:xfrm>
            <a:off x="114300" y="184150"/>
            <a:ext cx="2009775"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63" r:id="rId6"/>
    <p:sldLayoutId id="2147483664" r:id="rId7"/>
    <p:sldLayoutId id="2147483665" r:id="rId8"/>
    <p:sldLayoutId id="2147483666" r:id="rId9"/>
    <p:sldLayoutId id="2147483667" r:id="rId10"/>
    <p:sldLayoutId id="2147483668" r:id="rId11"/>
    <p:sldLayoutId id="2147483657" r:id="rId12"/>
  </p:sldLayoutIdLst>
  <p:hf hdr="0" dt="0"/>
  <p:txStyles>
    <p:titleStyle>
      <a:lvl1pPr algn="r" rtl="0" eaLnBrk="0" fontAlgn="base" hangingPunct="0">
        <a:spcBef>
          <a:spcPct val="0"/>
        </a:spcBef>
        <a:spcAft>
          <a:spcPct val="0"/>
        </a:spcAft>
        <a:defRPr sz="3200" b="1">
          <a:solidFill>
            <a:schemeClr val="bg1"/>
          </a:solidFill>
          <a:latin typeface="+mj-lt"/>
          <a:ea typeface="+mj-ea"/>
          <a:cs typeface="+mj-cs"/>
        </a:defRPr>
      </a:lvl1pPr>
      <a:lvl2pPr algn="r" rtl="0" eaLnBrk="0" fontAlgn="base" hangingPunct="0">
        <a:spcBef>
          <a:spcPct val="0"/>
        </a:spcBef>
        <a:spcAft>
          <a:spcPct val="0"/>
        </a:spcAft>
        <a:defRPr sz="3200" b="1">
          <a:solidFill>
            <a:schemeClr val="bg1"/>
          </a:solidFill>
          <a:latin typeface="Arial" charset="0"/>
        </a:defRPr>
      </a:lvl2pPr>
      <a:lvl3pPr algn="r" rtl="0" eaLnBrk="0" fontAlgn="base" hangingPunct="0">
        <a:spcBef>
          <a:spcPct val="0"/>
        </a:spcBef>
        <a:spcAft>
          <a:spcPct val="0"/>
        </a:spcAft>
        <a:defRPr sz="3200" b="1">
          <a:solidFill>
            <a:schemeClr val="bg1"/>
          </a:solidFill>
          <a:latin typeface="Arial" charset="0"/>
        </a:defRPr>
      </a:lvl3pPr>
      <a:lvl4pPr algn="r" rtl="0" eaLnBrk="0" fontAlgn="base" hangingPunct="0">
        <a:spcBef>
          <a:spcPct val="0"/>
        </a:spcBef>
        <a:spcAft>
          <a:spcPct val="0"/>
        </a:spcAft>
        <a:defRPr sz="3200" b="1">
          <a:solidFill>
            <a:schemeClr val="bg1"/>
          </a:solidFill>
          <a:latin typeface="Arial" charset="0"/>
        </a:defRPr>
      </a:lvl4pPr>
      <a:lvl5pPr algn="r" rtl="0" eaLnBrk="0" fontAlgn="base" hangingPunct="0">
        <a:spcBef>
          <a:spcPct val="0"/>
        </a:spcBef>
        <a:spcAft>
          <a:spcPct val="0"/>
        </a:spcAft>
        <a:defRPr sz="3200" b="1">
          <a:solidFill>
            <a:schemeClr val="bg1"/>
          </a:solidFill>
          <a:latin typeface="Arial" charset="0"/>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F1AF00"/>
        </a:buClr>
        <a:buFont typeface="Arial" charset="0"/>
        <a:buChar char="–"/>
        <a:defRPr sz="2100">
          <a:solidFill>
            <a:srgbClr val="00338F"/>
          </a:solidFill>
          <a:latin typeface="+mn-lt"/>
        </a:defRPr>
      </a:lvl2pPr>
      <a:lvl3pPr marL="1143000" indent="-228600" algn="l" rtl="0" eaLnBrk="0" fontAlgn="base" hangingPunct="0">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eaLnBrk="0" fontAlgn="base" hangingPunct="0">
        <a:spcBef>
          <a:spcPct val="20000"/>
        </a:spcBef>
        <a:spcAft>
          <a:spcPct val="0"/>
        </a:spcAft>
        <a:buClr>
          <a:srgbClr val="F1AF00"/>
        </a:buClr>
        <a:buChar char="•"/>
        <a:defRPr i="1">
          <a:solidFill>
            <a:srgbClr val="00338F"/>
          </a:solidFill>
          <a:latin typeface="+mn-lt"/>
        </a:defRPr>
      </a:lvl4pPr>
      <a:lvl5pPr marL="2057400" indent="-228600" algn="l" rtl="0" eaLnBrk="0" fontAlgn="base" hangingPunct="0">
        <a:spcBef>
          <a:spcPct val="20000"/>
        </a:spcBef>
        <a:spcAft>
          <a:spcPct val="0"/>
        </a:spcAft>
        <a:buClr>
          <a:srgbClr val="F1AF00"/>
        </a:buClr>
        <a:buChar char="o"/>
        <a:defRPr sz="1600">
          <a:solidFill>
            <a:srgbClr val="00338F"/>
          </a:solidFill>
          <a:latin typeface="+mn-lt"/>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subTitle" idx="1"/>
          </p:nvPr>
        </p:nvSpPr>
        <p:spPr>
          <a:xfrm>
            <a:off x="2141538" y="3963988"/>
            <a:ext cx="6518275" cy="1397000"/>
          </a:xfrm>
        </p:spPr>
        <p:txBody>
          <a:bodyPr/>
          <a:lstStyle/>
          <a:p>
            <a:pPr eaLnBrk="1" hangingPunct="1"/>
            <a:r>
              <a:rPr lang="en-US" smtClean="0"/>
              <a:t>Catherine Gater</a:t>
            </a:r>
          </a:p>
          <a:p>
            <a:pPr eaLnBrk="1" hangingPunct="1"/>
            <a:r>
              <a:rPr lang="en-US" smtClean="0"/>
              <a:t>EGEE 5</a:t>
            </a:r>
            <a:r>
              <a:rPr lang="en-US" baseline="30000" smtClean="0"/>
              <a:t>th</a:t>
            </a:r>
            <a:r>
              <a:rPr lang="en-US" smtClean="0"/>
              <a:t> User Forum</a:t>
            </a:r>
          </a:p>
          <a:p>
            <a:pPr eaLnBrk="1" hangingPunct="1"/>
            <a:r>
              <a:rPr lang="en-US" smtClean="0"/>
              <a:t>12-15 April 2010, Uppsala, Sweden</a:t>
            </a:r>
          </a:p>
        </p:txBody>
      </p:sp>
      <p:sp>
        <p:nvSpPr>
          <p:cNvPr id="16386" name="Title 3"/>
          <p:cNvSpPr>
            <a:spLocks noGrp="1"/>
          </p:cNvSpPr>
          <p:nvPr>
            <p:ph type="ctrTitle"/>
          </p:nvPr>
        </p:nvSpPr>
        <p:spPr>
          <a:xfrm>
            <a:off x="2155825" y="2493963"/>
            <a:ext cx="6988175" cy="1076325"/>
          </a:xfrm>
        </p:spPr>
        <p:txBody>
          <a:bodyPr/>
          <a:lstStyle/>
          <a:p>
            <a:pPr eaLnBrk="1" hangingPunct="1"/>
            <a:r>
              <a:rPr lang="en-GB" sz="3200" smtClean="0"/>
              <a:t>Regional Activities, International Projects and Collaborations </a:t>
            </a:r>
            <a:br>
              <a:rPr lang="en-GB" sz="3200" smtClean="0"/>
            </a:br>
            <a:endParaRPr lang="en-US" sz="32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4"/>
          <p:cNvSpPr>
            <a:spLocks noGrp="1"/>
          </p:cNvSpPr>
          <p:nvPr>
            <p:ph type="title"/>
          </p:nvPr>
        </p:nvSpPr>
        <p:spPr/>
        <p:txBody>
          <a:bodyPr/>
          <a:lstStyle/>
          <a:p>
            <a:pPr eaLnBrk="1" hangingPunct="1"/>
            <a:r>
              <a:rPr lang="en-GB" smtClean="0"/>
              <a:t>Session Overview (1) </a:t>
            </a:r>
          </a:p>
        </p:txBody>
      </p:sp>
      <p:sp>
        <p:nvSpPr>
          <p:cNvPr id="18434" name="Content Placeholder 5"/>
          <p:cNvSpPr>
            <a:spLocks noGrp="1"/>
          </p:cNvSpPr>
          <p:nvPr>
            <p:ph idx="1"/>
          </p:nvPr>
        </p:nvSpPr>
        <p:spPr>
          <a:xfrm>
            <a:off x="307975" y="1087438"/>
            <a:ext cx="8589963" cy="5429250"/>
          </a:xfrm>
        </p:spPr>
        <p:txBody>
          <a:bodyPr/>
          <a:lstStyle/>
          <a:p>
            <a:r>
              <a:rPr lang="en-GB" sz="1400" smtClean="0"/>
              <a:t>International grids cross national boundaries - with hundreds of grids running worldwide, there are many lessons to be learnt from international projects and collaborations.</a:t>
            </a:r>
          </a:p>
          <a:p>
            <a:endParaRPr lang="en-GB" sz="1400" smtClean="0"/>
          </a:p>
          <a:p>
            <a:r>
              <a:rPr lang="en-GB" sz="1400" smtClean="0"/>
              <a:t>This session brings together representatives of grids in Europe, Latin America, South Africa and the Asia-Pacific region. </a:t>
            </a:r>
          </a:p>
          <a:p>
            <a:endParaRPr lang="en-GB" sz="1400" smtClean="0"/>
          </a:p>
          <a:p>
            <a:r>
              <a:rPr lang="en-GB" sz="1400" smtClean="0"/>
              <a:t>Key to European science in the future will be the European Strategy Forum on Research Infrastructures roadmap projects. This session explores integrating instrumentation with e-Infrastructures for the potential benefit of these projects, as well as combining Virtual Research Environments (VREs) with grid technologies.</a:t>
            </a:r>
          </a:p>
          <a:p>
            <a:endParaRPr lang="en-GB" sz="1400" smtClean="0"/>
          </a:p>
          <a:p>
            <a:r>
              <a:rPr lang="en-GB" sz="1400" smtClean="0"/>
              <a:t>Dissemination activities such as publications, events, social media and community-building websites help to bring user communities together. This session gathers together best practices based on the lessons learnt during the EGEE project. </a:t>
            </a:r>
          </a:p>
          <a:p>
            <a:endParaRPr lang="en-GB" sz="1400" smtClean="0"/>
          </a:p>
          <a:p>
            <a:r>
              <a:rPr lang="en-GB" sz="1400" smtClean="0"/>
              <a:t>Also explored are the requirements of experimental scientists to steer, control and monitor instruments and sensors remotely. A prototype system developed by DORII will be presented.</a:t>
            </a:r>
          </a:p>
          <a:p>
            <a:pPr>
              <a:buFontTx/>
              <a:buNone/>
            </a:pPr>
            <a:r>
              <a:rPr lang="en-GB" sz="1400" smtClean="0"/>
              <a:t> </a:t>
            </a:r>
          </a:p>
          <a:p>
            <a:r>
              <a:rPr lang="en-GB" sz="1400" smtClean="0"/>
              <a:t>The D4Science-II project provides a number of VREs to address the needs of the Fisheries and Aquaculture community and some case studies will be discussed.</a:t>
            </a:r>
            <a:r>
              <a:rPr lang="en-GB" sz="1200" smtClean="0"/>
              <a:t> </a:t>
            </a:r>
          </a:p>
        </p:txBody>
      </p:sp>
      <p:sp>
        <p:nvSpPr>
          <p:cNvPr id="18435" name="Footer Placeholder 2"/>
          <p:cNvSpPr>
            <a:spLocks noGrp="1"/>
          </p:cNvSpPr>
          <p:nvPr>
            <p:ph type="ftr" sz="quarter" idx="10"/>
          </p:nvPr>
        </p:nvSpPr>
        <p:spPr>
          <a:xfrm>
            <a:off x="1736725" y="6497638"/>
            <a:ext cx="6702425" cy="476250"/>
          </a:xfrm>
          <a:noFill/>
        </p:spPr>
        <p:txBody>
          <a:bodyPr/>
          <a:lstStyle/>
          <a:p>
            <a:r>
              <a:rPr lang="en-GB" sz="1000" smtClean="0">
                <a:solidFill>
                  <a:schemeClr val="accent2"/>
                </a:solidFill>
              </a:rPr>
              <a:t>Regional Activities, International Projects and Collaborations, EGEE 5</a:t>
            </a:r>
            <a:r>
              <a:rPr lang="en-GB" sz="1000" baseline="30000" smtClean="0">
                <a:solidFill>
                  <a:schemeClr val="accent2"/>
                </a:solidFill>
              </a:rPr>
              <a:t>th</a:t>
            </a:r>
            <a:r>
              <a:rPr lang="en-GB" sz="1000" smtClean="0">
                <a:solidFill>
                  <a:schemeClr val="accent2"/>
                </a:solidFill>
              </a:rPr>
              <a:t> User Forum</a:t>
            </a:r>
            <a:r>
              <a:rPr lang="en-GB" sz="1800" b="0" smtClean="0">
                <a:solidFill>
                  <a:schemeClr val="accent2"/>
                </a:solidFill>
              </a:rPr>
              <a:t> </a:t>
            </a:r>
          </a:p>
        </p:txBody>
      </p:sp>
      <p:sp>
        <p:nvSpPr>
          <p:cNvPr id="18436" name="Slide Number Placeholder 3"/>
          <p:cNvSpPr>
            <a:spLocks noGrp="1"/>
          </p:cNvSpPr>
          <p:nvPr>
            <p:ph type="sldNum" sz="quarter" idx="11"/>
          </p:nvPr>
        </p:nvSpPr>
        <p:spPr>
          <a:noFill/>
        </p:spPr>
        <p:txBody>
          <a:bodyPr/>
          <a:lstStyle/>
          <a:p>
            <a:fld id="{A6E07D38-E497-4400-84BE-71B10665B844}" type="slidenum">
              <a:rPr lang="en-GB" smtClean="0"/>
              <a:pPr/>
              <a:t>2</a:t>
            </a:fld>
            <a:endParaRPr lang="en-GB"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4"/>
          <p:cNvSpPr>
            <a:spLocks noGrp="1"/>
          </p:cNvSpPr>
          <p:nvPr>
            <p:ph type="title" idx="4294967295"/>
          </p:nvPr>
        </p:nvSpPr>
        <p:spPr/>
        <p:txBody>
          <a:bodyPr/>
          <a:lstStyle/>
          <a:p>
            <a:pPr eaLnBrk="1" hangingPunct="1"/>
            <a:r>
              <a:rPr lang="en-GB" smtClean="0"/>
              <a:t>Session Overview (2) </a:t>
            </a:r>
          </a:p>
        </p:txBody>
      </p:sp>
      <p:sp>
        <p:nvSpPr>
          <p:cNvPr id="20482" name="Content Placeholder 5"/>
          <p:cNvSpPr>
            <a:spLocks noGrp="1"/>
          </p:cNvSpPr>
          <p:nvPr>
            <p:ph idx="4294967295"/>
          </p:nvPr>
        </p:nvSpPr>
        <p:spPr>
          <a:xfrm>
            <a:off x="263525" y="1193800"/>
            <a:ext cx="8589963" cy="5429250"/>
          </a:xfrm>
        </p:spPr>
        <p:txBody>
          <a:bodyPr/>
          <a:lstStyle/>
          <a:p>
            <a:r>
              <a:rPr lang="en-GB" sz="1400" smtClean="0"/>
              <a:t>SEE-GRID in South Eastern Europe will present improvements to the usability and services for its end users, including operational tools for monitoring, alerting, job tracking and security as well as application services such as advanced workflows, better data and file management and new applications platforms. </a:t>
            </a:r>
          </a:p>
          <a:p>
            <a:endParaRPr lang="en-GB" sz="1400" smtClean="0"/>
          </a:p>
          <a:p>
            <a:r>
              <a:rPr lang="en-GB" sz="1400" smtClean="0"/>
              <a:t>EELA-2 in Latin America also presents its enhancements to the functionality of the gLite middleware, which has widened the number of potential applications and sped up the porting process.</a:t>
            </a:r>
          </a:p>
          <a:p>
            <a:endParaRPr lang="en-GB" sz="1400" smtClean="0"/>
          </a:p>
          <a:p>
            <a:r>
              <a:rPr lang="en-GB" sz="1400" smtClean="0"/>
              <a:t>The Nordic Data Grid Facility’s experiences in bringing on board a new user community, the materials science virtual organisation are also presented, enabling non-LHC scientists to run their jobs on ARC enabled resources. </a:t>
            </a:r>
          </a:p>
          <a:p>
            <a:endParaRPr lang="en-GB" sz="1400" smtClean="0"/>
          </a:p>
          <a:p>
            <a:r>
              <a:rPr lang="en-GB" sz="1400" smtClean="0"/>
              <a:t>The South African National Grid Initiative aims to deploy a production-quality regional e-Science infrastructure for all South African researchers. Benefits are already being seen in the areas of physics, geomatics and bioinformatics and, through collaboration with the HP/UNESCO project, the seeds of the first regional African grid initiative. </a:t>
            </a:r>
          </a:p>
          <a:p>
            <a:endParaRPr lang="en-GB" sz="1400" smtClean="0"/>
          </a:p>
          <a:p>
            <a:r>
              <a:rPr lang="en-GB" sz="1400" smtClean="0"/>
              <a:t>EUAsiaGrid brings together researchers from the Asia-Pacific region, and presents its progress in building, maintaining and developing e-Infrastructure within the region, together with a roadmap towards a sustainable and persistent multinational digital platform.</a:t>
            </a:r>
            <a:endParaRPr lang="en-US" sz="1400" smtClean="0"/>
          </a:p>
        </p:txBody>
      </p:sp>
      <p:sp>
        <p:nvSpPr>
          <p:cNvPr id="20483" name="Slide Number Placeholder 3"/>
          <p:cNvSpPr txBox="1">
            <a:spLocks noGrp="1"/>
          </p:cNvSpPr>
          <p:nvPr/>
        </p:nvSpPr>
        <p:spPr bwMode="auto">
          <a:xfrm>
            <a:off x="8521700" y="6562725"/>
            <a:ext cx="469900" cy="476250"/>
          </a:xfrm>
          <a:prstGeom prst="rect">
            <a:avLst/>
          </a:prstGeom>
          <a:noFill/>
          <a:ln w="9525">
            <a:noFill/>
            <a:miter lim="800000"/>
            <a:headEnd/>
            <a:tailEnd/>
          </a:ln>
        </p:spPr>
        <p:txBody>
          <a:bodyPr/>
          <a:lstStyle/>
          <a:p>
            <a:pPr algn="r"/>
            <a:fld id="{27122B1E-78E1-4549-9697-F37C91B1E95C}" type="slidenum">
              <a:rPr lang="en-GB" sz="1200" b="1">
                <a:solidFill>
                  <a:schemeClr val="tx1"/>
                </a:solidFill>
              </a:rPr>
              <a:pPr algn="r"/>
              <a:t>3</a:t>
            </a:fld>
            <a:endParaRPr lang="en-GB" sz="1200" b="1">
              <a:solidFill>
                <a:schemeClr val="tx1"/>
              </a:solidFill>
            </a:endParaRPr>
          </a:p>
        </p:txBody>
      </p:sp>
      <p:sp>
        <p:nvSpPr>
          <p:cNvPr id="20484" name="Footer Placeholder 2"/>
          <p:cNvSpPr txBox="1">
            <a:spLocks noGrp="1"/>
          </p:cNvSpPr>
          <p:nvPr/>
        </p:nvSpPr>
        <p:spPr bwMode="auto">
          <a:xfrm>
            <a:off x="1736725" y="6497638"/>
            <a:ext cx="6702425" cy="476250"/>
          </a:xfrm>
          <a:prstGeom prst="rect">
            <a:avLst/>
          </a:prstGeom>
          <a:noFill/>
          <a:ln w="9525">
            <a:noFill/>
            <a:miter lim="800000"/>
            <a:headEnd/>
            <a:tailEnd/>
          </a:ln>
        </p:spPr>
        <p:txBody>
          <a:bodyPr/>
          <a:lstStyle/>
          <a:p>
            <a:pPr algn="r"/>
            <a:r>
              <a:rPr lang="en-GB" sz="1000" b="1"/>
              <a:t>Regional Activities, International Projects and Collaborations, EGEE 5</a:t>
            </a:r>
            <a:r>
              <a:rPr lang="en-GB" sz="1000" b="1" baseline="30000"/>
              <a:t>th</a:t>
            </a:r>
            <a:r>
              <a:rPr lang="en-GB" sz="1000" b="1"/>
              <a:t> User Forum</a:t>
            </a:r>
            <a:r>
              <a:rPr lang="en-GB"/>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idx="4294967295"/>
          </p:nvPr>
        </p:nvSpPr>
        <p:spPr/>
        <p:txBody>
          <a:bodyPr/>
          <a:lstStyle/>
          <a:p>
            <a:pPr eaLnBrk="1" hangingPunct="1"/>
            <a:r>
              <a:rPr lang="en-GB" smtClean="0"/>
              <a:t>Posters</a:t>
            </a:r>
          </a:p>
        </p:txBody>
      </p:sp>
      <p:sp>
        <p:nvSpPr>
          <p:cNvPr id="22530" name="Slide Number Placeholder 4"/>
          <p:cNvSpPr txBox="1">
            <a:spLocks noGrp="1"/>
          </p:cNvSpPr>
          <p:nvPr/>
        </p:nvSpPr>
        <p:spPr bwMode="auto">
          <a:xfrm>
            <a:off x="8521700" y="6562725"/>
            <a:ext cx="469900" cy="476250"/>
          </a:xfrm>
          <a:prstGeom prst="rect">
            <a:avLst/>
          </a:prstGeom>
          <a:noFill/>
          <a:ln w="9525">
            <a:noFill/>
            <a:miter lim="800000"/>
            <a:headEnd/>
            <a:tailEnd/>
          </a:ln>
        </p:spPr>
        <p:txBody>
          <a:bodyPr/>
          <a:lstStyle/>
          <a:p>
            <a:pPr algn="r"/>
            <a:fld id="{BD3396B8-2333-4491-8BF8-AC32394116A9}" type="slidenum">
              <a:rPr lang="en-GB" sz="1200" b="1">
                <a:solidFill>
                  <a:schemeClr val="tx1"/>
                </a:solidFill>
              </a:rPr>
              <a:pPr algn="r"/>
              <a:t>4</a:t>
            </a:fld>
            <a:endParaRPr lang="en-GB" sz="1200" b="1">
              <a:solidFill>
                <a:schemeClr val="tx1"/>
              </a:solidFill>
            </a:endParaRPr>
          </a:p>
        </p:txBody>
      </p:sp>
      <p:sp>
        <p:nvSpPr>
          <p:cNvPr id="22531" name="Text Box 6"/>
          <p:cNvSpPr txBox="1">
            <a:spLocks noChangeArrowheads="1"/>
          </p:cNvSpPr>
          <p:nvPr/>
        </p:nvSpPr>
        <p:spPr bwMode="auto">
          <a:xfrm>
            <a:off x="344488" y="1108075"/>
            <a:ext cx="8337550" cy="5324475"/>
          </a:xfrm>
          <a:prstGeom prst="rect">
            <a:avLst/>
          </a:prstGeom>
          <a:noFill/>
          <a:ln w="9525">
            <a:noFill/>
            <a:miter lim="800000"/>
            <a:headEnd/>
            <a:tailEnd/>
          </a:ln>
        </p:spPr>
        <p:txBody>
          <a:bodyPr>
            <a:spAutoFit/>
          </a:bodyPr>
          <a:lstStyle/>
          <a:p>
            <a:r>
              <a:rPr lang="en-GB" sz="1400" b="1" i="1"/>
              <a:t>Eliminating and preventing Grid Security Vulnerabilities to reduce security risk (P35)</a:t>
            </a:r>
          </a:p>
          <a:p>
            <a:endParaRPr lang="en-GB" sz="1400" b="1" i="1"/>
          </a:p>
          <a:p>
            <a:r>
              <a:rPr lang="en-GB" sz="1200" b="1"/>
              <a:t>The EGEE Grid Security Vulnerability Group was formed "to incrementally make the Grid more secure and thus provide better availability and sustainability of the deployed infrastructure". The aim is to eliminate vulnerabilities from the Grid and prevent new ones from being introduced, thus reducing the risk of security incidents. This poster alerts users and developers to both the activities of the this group and problems that may be caused by vulnerabilities. It is also intended to inform what they should do to avoid introducing vulnerabilities and report any their find.</a:t>
            </a:r>
          </a:p>
          <a:p>
            <a:endParaRPr lang="en-GB" sz="1200" b="1"/>
          </a:p>
          <a:p>
            <a:r>
              <a:rPr lang="en-GB" sz="1200" b="1"/>
              <a:t>Dr. CORNWALL, Linda Ann (Particle Physics-Rutherford Appleton Laboratory-STFC)</a:t>
            </a:r>
          </a:p>
          <a:p>
            <a:endParaRPr lang="en-GB" sz="1200" b="1"/>
          </a:p>
          <a:p>
            <a:r>
              <a:rPr lang="en-GB" sz="1400" b="1" i="1"/>
              <a:t>Earth Science and Astrophysics Applications in Armenia: Present and Perspectives (34)</a:t>
            </a:r>
          </a:p>
          <a:p>
            <a:endParaRPr lang="en-GB" sz="1400" b="1" i="1"/>
          </a:p>
          <a:p>
            <a:r>
              <a:rPr lang="en-GB" sz="1200" b="1"/>
              <a:t>The Institute for Informatics and Automation Problems of the National Academy of Sciences of the Republic of Armenia operates, supports and manages the national Grid Infrastructure and Academic Scientific Network of Armenia, which provides all core services to the users and consists of 7 Grid sites located in Yerevan and Ashtarak cities (424 cores). Armenia actively engaged in different international Grid (EU FP7 SEE GRID SCI, ISTC A-1606, ISTC A-1451) and connectivity (EU FP7 BSI) Projects, which make possible to deploy infrastructures and environments in the earth science and astrophysics.</a:t>
            </a:r>
          </a:p>
          <a:p>
            <a:endParaRPr lang="en-GB" sz="1200" b="1"/>
          </a:p>
          <a:p>
            <a:r>
              <a:rPr lang="en-GB" sz="1200" b="1"/>
              <a:t>Dr. ASTSATRYAN, Hrachya (IIAP NAS RA) </a:t>
            </a:r>
          </a:p>
          <a:p>
            <a:endParaRPr lang="en-GB" sz="1200" b="1"/>
          </a:p>
          <a:p>
            <a:r>
              <a:rPr lang="en-GB" sz="1200" b="1"/>
              <a:t>Co-Authors: Dr. GYURJYAN, Mikayel (Senior Researcher)</a:t>
            </a:r>
          </a:p>
          <a:p>
            <a:r>
              <a:rPr lang="en-GB" sz="1200" b="1"/>
              <a:t>	Dr. SAHAKYAN, Vladimir (Director)</a:t>
            </a:r>
          </a:p>
          <a:p>
            <a:r>
              <a:rPr lang="en-GB" sz="1200" b="1"/>
              <a:t>	Prof. SHOUKOURIAN, Yuri (Scintific Adviser)</a:t>
            </a:r>
          </a:p>
          <a:p>
            <a:r>
              <a:rPr lang="en-GB" sz="1200" b="1"/>
              <a:t>	Mr. KHOTSANYAN, Tigran (Junior Researcher)	</a:t>
            </a:r>
          </a:p>
          <a:p>
            <a:r>
              <a:rPr lang="en-GB" sz="1200" b="1"/>
              <a:t>	Mr. KEROPYAN, Hovsep (Junior Researcher) </a:t>
            </a:r>
          </a:p>
          <a:p>
            <a:endParaRPr lang="en-GB" sz="1200" b="1"/>
          </a:p>
        </p:txBody>
      </p:sp>
      <p:sp>
        <p:nvSpPr>
          <p:cNvPr id="22532" name="Footer Placeholder 2"/>
          <p:cNvSpPr txBox="1">
            <a:spLocks noGrp="1"/>
          </p:cNvSpPr>
          <p:nvPr/>
        </p:nvSpPr>
        <p:spPr bwMode="auto">
          <a:xfrm>
            <a:off x="1736725" y="6497638"/>
            <a:ext cx="6702425" cy="476250"/>
          </a:xfrm>
          <a:prstGeom prst="rect">
            <a:avLst/>
          </a:prstGeom>
          <a:noFill/>
          <a:ln w="9525">
            <a:noFill/>
            <a:miter lim="800000"/>
            <a:headEnd/>
            <a:tailEnd/>
          </a:ln>
        </p:spPr>
        <p:txBody>
          <a:bodyPr/>
          <a:lstStyle/>
          <a:p>
            <a:pPr algn="r"/>
            <a:r>
              <a:rPr lang="en-GB" sz="1000" b="1"/>
              <a:t>Regional Activities, International Projects and Collaborations, EGEE 5</a:t>
            </a:r>
            <a:r>
              <a:rPr lang="en-GB" sz="1000" b="1" baseline="30000"/>
              <a:t>th</a:t>
            </a:r>
            <a:r>
              <a:rPr lang="en-GB" sz="1000" b="1"/>
              <a:t> User Forum</a:t>
            </a:r>
            <a:r>
              <a:rPr lang="en-GB"/>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idx="4294967295"/>
          </p:nvPr>
        </p:nvSpPr>
        <p:spPr/>
        <p:txBody>
          <a:bodyPr/>
          <a:lstStyle/>
          <a:p>
            <a:pPr eaLnBrk="1" hangingPunct="1"/>
            <a:r>
              <a:rPr lang="en-GB" smtClean="0"/>
              <a:t>Demonstrations</a:t>
            </a:r>
          </a:p>
        </p:txBody>
      </p:sp>
      <p:sp>
        <p:nvSpPr>
          <p:cNvPr id="23554" name="Slide Number Placeholder 4"/>
          <p:cNvSpPr txBox="1">
            <a:spLocks noGrp="1"/>
          </p:cNvSpPr>
          <p:nvPr/>
        </p:nvSpPr>
        <p:spPr bwMode="auto">
          <a:xfrm>
            <a:off x="8521700" y="6562725"/>
            <a:ext cx="469900" cy="476250"/>
          </a:xfrm>
          <a:prstGeom prst="rect">
            <a:avLst/>
          </a:prstGeom>
          <a:noFill/>
          <a:ln w="9525">
            <a:noFill/>
            <a:miter lim="800000"/>
            <a:headEnd/>
            <a:tailEnd/>
          </a:ln>
        </p:spPr>
        <p:txBody>
          <a:bodyPr/>
          <a:lstStyle/>
          <a:p>
            <a:pPr algn="r"/>
            <a:fld id="{5A530763-DE35-4AD7-BB40-D81101B1F6AB}" type="slidenum">
              <a:rPr lang="en-GB" sz="1200" b="1">
                <a:solidFill>
                  <a:schemeClr val="tx1"/>
                </a:solidFill>
              </a:rPr>
              <a:pPr algn="r"/>
              <a:t>5</a:t>
            </a:fld>
            <a:endParaRPr lang="en-GB" sz="1200" b="1">
              <a:solidFill>
                <a:schemeClr val="tx1"/>
              </a:solidFill>
            </a:endParaRPr>
          </a:p>
        </p:txBody>
      </p:sp>
      <p:sp>
        <p:nvSpPr>
          <p:cNvPr id="23555" name="Text Box 6"/>
          <p:cNvSpPr txBox="1">
            <a:spLocks noChangeArrowheads="1"/>
          </p:cNvSpPr>
          <p:nvPr/>
        </p:nvSpPr>
        <p:spPr bwMode="auto">
          <a:xfrm>
            <a:off x="344488" y="1108075"/>
            <a:ext cx="8337550" cy="3379788"/>
          </a:xfrm>
          <a:prstGeom prst="rect">
            <a:avLst/>
          </a:prstGeom>
          <a:noFill/>
          <a:ln w="9525">
            <a:noFill/>
            <a:miter lim="800000"/>
            <a:headEnd/>
            <a:tailEnd/>
          </a:ln>
        </p:spPr>
        <p:txBody>
          <a:bodyPr>
            <a:spAutoFit/>
          </a:bodyPr>
          <a:lstStyle/>
          <a:p>
            <a:r>
              <a:rPr lang="en-GB" sz="1400" b="1" i="1"/>
              <a:t>XtreemOS Grid Operating System (D03)</a:t>
            </a:r>
          </a:p>
          <a:p>
            <a:endParaRPr lang="en-GB" sz="1400" b="1" i="1"/>
          </a:p>
          <a:p>
            <a:r>
              <a:rPr lang="en-GB" sz="1200" b="1"/>
              <a:t>The XtreemOS operating system provides for Grids what a traditional operating system offers for a single computer: abstraction from the hardware and secure resource sharing between different users. When a user runs an application on XtreemOS, the operating system automatically finds all resources necessary for the execution, configures user’s credentials on the selected resources and starts the application. It simplifies the work of users by giving them the illusion of using a traditional computer. The XtreemOS technology is being developed in the frame of the XtreemOS European IP.</a:t>
            </a:r>
          </a:p>
          <a:p>
            <a:endParaRPr lang="en-GB" sz="1200" b="1"/>
          </a:p>
          <a:p>
            <a:r>
              <a:rPr lang="en-GB" sz="1200" b="1"/>
              <a:t>Mrs. MORIN, Christine (INRIA)</a:t>
            </a:r>
          </a:p>
          <a:p>
            <a:r>
              <a:rPr lang="en-GB" sz="1200" b="1"/>
              <a:t>Mr. LINNELL, Peter (INRIA) </a:t>
            </a:r>
          </a:p>
          <a:p>
            <a:endParaRPr lang="en-GB" sz="1200" b="1"/>
          </a:p>
          <a:p>
            <a:r>
              <a:rPr lang="en-GB" sz="1200" b="1"/>
              <a:t>Presenters: Mr. JEGOU, Yvon</a:t>
            </a:r>
          </a:p>
          <a:p>
            <a:r>
              <a:rPr lang="en-GB" sz="1200" b="1"/>
              <a:t>	Mr. LINNELL, Peter</a:t>
            </a:r>
            <a:r>
              <a:rPr lang="en-GB" sz="1200"/>
              <a:t> </a:t>
            </a:r>
            <a:endParaRPr lang="en-GB" sz="1200" b="1"/>
          </a:p>
          <a:p>
            <a:endParaRPr lang="en-US" sz="1200" b="1"/>
          </a:p>
          <a:p>
            <a:endParaRPr lang="en-US" sz="1600" b="1"/>
          </a:p>
          <a:p>
            <a:r>
              <a:rPr lang="en-US" sz="1600" b="1"/>
              <a:t>DEMO AND POSTER SESSION: Wednesday 14</a:t>
            </a:r>
            <a:r>
              <a:rPr lang="en-US" sz="1600" b="1" baseline="30000"/>
              <a:t>th</a:t>
            </a:r>
            <a:r>
              <a:rPr lang="en-US" sz="1600" b="1"/>
              <a:t>, 16:00 – 18:00, Aula </a:t>
            </a:r>
            <a:endParaRPr lang="en-GB" sz="1600" b="1"/>
          </a:p>
        </p:txBody>
      </p:sp>
      <p:sp>
        <p:nvSpPr>
          <p:cNvPr id="23556" name="Footer Placeholder 2"/>
          <p:cNvSpPr txBox="1">
            <a:spLocks noGrp="1"/>
          </p:cNvSpPr>
          <p:nvPr/>
        </p:nvSpPr>
        <p:spPr bwMode="auto">
          <a:xfrm>
            <a:off x="1736725" y="6497638"/>
            <a:ext cx="6702425" cy="476250"/>
          </a:xfrm>
          <a:prstGeom prst="rect">
            <a:avLst/>
          </a:prstGeom>
          <a:noFill/>
          <a:ln w="9525">
            <a:noFill/>
            <a:miter lim="800000"/>
            <a:headEnd/>
            <a:tailEnd/>
          </a:ln>
        </p:spPr>
        <p:txBody>
          <a:bodyPr/>
          <a:lstStyle/>
          <a:p>
            <a:pPr algn="r"/>
            <a:r>
              <a:rPr lang="en-GB" sz="1000" b="1"/>
              <a:t>Regional Activities, International Projects and Collaborations, EGEE 5</a:t>
            </a:r>
            <a:r>
              <a:rPr lang="en-GB" sz="1000" b="1" baseline="30000"/>
              <a:t>th</a:t>
            </a:r>
            <a:r>
              <a:rPr lang="en-GB" sz="1000" b="1"/>
              <a:t> User Forum</a:t>
            </a:r>
            <a:r>
              <a:rPr lang="en-GB"/>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lnDef>
  </a:objectDefaults>
  <a:extraClrSchemeLst>
    <a:extraClrScheme>
      <a:clrScheme name="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EGEE_Template</Template>
  <TotalTime>1837</TotalTime>
  <Words>784</Words>
  <Application>Microsoft Office PowerPoint</Application>
  <PresentationFormat>On-screen Show (4:3)</PresentationFormat>
  <Paragraphs>68</Paragraphs>
  <Slides>5</Slides>
  <Notes>3</Notes>
  <HiddenSlides>0</HiddenSlides>
  <MMClips>0</MMClips>
  <ScaleCrop>false</ScaleCrop>
  <HeadingPairs>
    <vt:vector size="6" baseType="variant">
      <vt:variant>
        <vt:lpstr>Fonts Used</vt:lpstr>
      </vt:variant>
      <vt:variant>
        <vt:i4>3</vt:i4>
      </vt:variant>
      <vt:variant>
        <vt:lpstr>Design Template</vt:lpstr>
      </vt:variant>
      <vt:variant>
        <vt:i4>8</vt:i4>
      </vt:variant>
      <vt:variant>
        <vt:lpstr>Slide Titles</vt:lpstr>
      </vt:variant>
      <vt:variant>
        <vt:i4>5</vt:i4>
      </vt:variant>
    </vt:vector>
  </HeadingPairs>
  <TitlesOfParts>
    <vt:vector size="16" baseType="lpstr">
      <vt:lpstr>Arial</vt:lpstr>
      <vt:lpstr>Wingdings</vt:lpstr>
      <vt:lpstr>Verdana</vt:lpstr>
      <vt:lpstr>EGEE_Template</vt:lpstr>
      <vt:lpstr>EGEE_Template</vt:lpstr>
      <vt:lpstr>EGEE_Template</vt:lpstr>
      <vt:lpstr>EGEE_Template</vt:lpstr>
      <vt:lpstr>EGEE_Template</vt:lpstr>
      <vt:lpstr>EGEE_Template</vt:lpstr>
      <vt:lpstr>EGEE_Template</vt:lpstr>
      <vt:lpstr>EGEE_Template</vt:lpstr>
      <vt:lpstr>Regional Activities, International Projects and Collaborations  </vt:lpstr>
      <vt:lpstr>Session Overview (1) </vt:lpstr>
      <vt:lpstr>Session Overview (2) </vt:lpstr>
      <vt:lpstr>Posters</vt:lpstr>
      <vt:lpstr>Demonstrations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Marc-Elian Bégin</dc:creator>
  <cp:lastModifiedBy>Gater</cp:lastModifiedBy>
  <cp:revision>173</cp:revision>
  <dcterms:created xsi:type="dcterms:W3CDTF">2004-11-09T15:19:35Z</dcterms:created>
  <dcterms:modified xsi:type="dcterms:W3CDTF">2010-04-13T13:02:56Z</dcterms:modified>
</cp:coreProperties>
</file>