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7" r:id="rId1"/>
  </p:sldMasterIdLst>
  <p:notesMasterIdLst>
    <p:notesMasterId r:id="rId36"/>
  </p:notesMasterIdLst>
  <p:handoutMasterIdLst>
    <p:handoutMasterId r:id="rId37"/>
  </p:handoutMasterIdLst>
  <p:sldIdLst>
    <p:sldId id="466" r:id="rId2"/>
    <p:sldId id="480" r:id="rId3"/>
    <p:sldId id="484" r:id="rId4"/>
    <p:sldId id="485" r:id="rId5"/>
    <p:sldId id="486" r:id="rId6"/>
    <p:sldId id="487" r:id="rId7"/>
    <p:sldId id="490" r:id="rId8"/>
    <p:sldId id="491" r:id="rId9"/>
    <p:sldId id="492" r:id="rId10"/>
    <p:sldId id="494" r:id="rId11"/>
    <p:sldId id="493" r:id="rId12"/>
    <p:sldId id="435" r:id="rId13"/>
    <p:sldId id="496" r:id="rId14"/>
    <p:sldId id="495" r:id="rId15"/>
    <p:sldId id="481" r:id="rId16"/>
    <p:sldId id="483" r:id="rId17"/>
    <p:sldId id="439" r:id="rId18"/>
    <p:sldId id="441" r:id="rId19"/>
    <p:sldId id="440" r:id="rId20"/>
    <p:sldId id="444" r:id="rId21"/>
    <p:sldId id="445" r:id="rId22"/>
    <p:sldId id="446" r:id="rId23"/>
    <p:sldId id="447" r:id="rId24"/>
    <p:sldId id="449" r:id="rId25"/>
    <p:sldId id="448" r:id="rId26"/>
    <p:sldId id="442" r:id="rId27"/>
    <p:sldId id="450" r:id="rId28"/>
    <p:sldId id="452" r:id="rId29"/>
    <p:sldId id="454" r:id="rId30"/>
    <p:sldId id="455" r:id="rId31"/>
    <p:sldId id="456" r:id="rId32"/>
    <p:sldId id="457" r:id="rId33"/>
    <p:sldId id="467" r:id="rId34"/>
    <p:sldId id="461" r:id="rId3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6" autoAdjust="0"/>
    <p:restoredTop sz="88141" autoAdjust="0"/>
  </p:normalViewPr>
  <p:slideViewPr>
    <p:cSldViewPr>
      <p:cViewPr varScale="1">
        <p:scale>
          <a:sx n="93" d="100"/>
          <a:sy n="93" d="100"/>
        </p:scale>
        <p:origin x="2004" y="84"/>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12.12.2018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12.12.2018</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33</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34</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dirty="0"/>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12</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15</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15</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05369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20.12.2018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Gars am Inn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02106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20.12.2018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Gars am Inn</a:t>
            </a:r>
            <a:endParaRPr lang="de-DE" dirty="0"/>
          </a:p>
        </p:txBody>
      </p:sp>
    </p:spTree>
    <p:extLst>
      <p:ext uri="{BB962C8B-B14F-4D97-AF65-F5344CB8AC3E}">
        <p14:creationId xmlns:p14="http://schemas.microsoft.com/office/powerpoint/2010/main" val="223072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20.12.2018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Gars am Inn</a:t>
            </a:r>
            <a:endParaRPr lang="de-DE" dirty="0"/>
          </a:p>
        </p:txBody>
      </p:sp>
    </p:spTree>
    <p:extLst>
      <p:ext uri="{BB962C8B-B14F-4D97-AF65-F5344CB8AC3E}">
        <p14:creationId xmlns:p14="http://schemas.microsoft.com/office/powerpoint/2010/main" val="186051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38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20.12.2018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Gars am Inn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46099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20.12.2018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Gars am Inn</a:t>
            </a:r>
            <a:endParaRPr lang="de-DE" dirty="0"/>
          </a:p>
        </p:txBody>
      </p:sp>
    </p:spTree>
    <p:extLst>
      <p:ext uri="{BB962C8B-B14F-4D97-AF65-F5344CB8AC3E}">
        <p14:creationId xmlns:p14="http://schemas.microsoft.com/office/powerpoint/2010/main" val="411315019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4" name="Grafik 43">
            <a:extLst>
              <a:ext uri="{FF2B5EF4-FFF2-40B4-BE49-F238E27FC236}">
                <a16:creationId xmlns:a16="http://schemas.microsoft.com/office/drawing/2014/main" id="{81965D3E-69C7-40F4-B63C-9A44B8C827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7461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id="{615E2F4E-95F1-49CD-B564-92282D0EC0E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Tree>
    <p:extLst>
      <p:ext uri="{BB962C8B-B14F-4D97-AF65-F5344CB8AC3E}">
        <p14:creationId xmlns:p14="http://schemas.microsoft.com/office/powerpoint/2010/main" val="64364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20.12.2018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Gars am Inn</a:t>
            </a:r>
            <a:endParaRPr lang="de-DE" dirty="0"/>
          </a:p>
        </p:txBody>
      </p:sp>
    </p:spTree>
    <p:extLst>
      <p:ext uri="{BB962C8B-B14F-4D97-AF65-F5344CB8AC3E}">
        <p14:creationId xmlns:p14="http://schemas.microsoft.com/office/powerpoint/2010/main" val="23442739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400" b="1" dirty="0"/>
              <a:t>Forschungsmethoden in der Teilchenphysik II</a:t>
            </a:r>
            <a:r>
              <a:rPr lang="de-DE" sz="2800" dirty="0">
                <a:solidFill>
                  <a:srgbClr val="013476"/>
                </a:solidFill>
              </a:rPr>
              <a:t>  </a:t>
            </a:r>
            <a:endParaRPr lang="de-DE" sz="3200" b="0" dirty="0">
              <a:solidFill>
                <a:srgbClr val="013476"/>
              </a:solidFill>
            </a:endParaRPr>
          </a:p>
        </p:txBody>
      </p:sp>
      <p:sp>
        <p:nvSpPr>
          <p:cNvPr id="5" name="Untertitel 4">
            <a:extLst>
              <a:ext uri="{FF2B5EF4-FFF2-40B4-BE49-F238E27FC236}">
                <a16:creationId xmlns:a16="http://schemas.microsoft.com/office/drawing/2014/main" id="{4CBEC70B-84B2-40BF-8F5E-1A3341EB6251}"/>
              </a:ext>
            </a:extLst>
          </p:cNvPr>
          <p:cNvSpPr>
            <a:spLocks noGrp="1"/>
          </p:cNvSpPr>
          <p:nvPr>
            <p:ph type="subTitle" idx="1"/>
          </p:nvPr>
        </p:nvSpPr>
        <p:spPr/>
        <p:txBody>
          <a:bodyPr/>
          <a:lstStyle/>
          <a:p>
            <a:r>
              <a:rPr lang="de-DE" dirty="0"/>
              <a:t>Und ausgewählte Materialen für den Schulunterricht</a:t>
            </a:r>
            <a:br>
              <a:rPr lang="de-DE" dirty="0"/>
            </a:br>
            <a:endParaRPr lang="de-DE"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97648578-097D-40F1-B01F-92AE12B992CE}"/>
              </a:ext>
            </a:extLst>
          </p:cNvPr>
          <p:cNvSpPr/>
          <p:nvPr/>
        </p:nvSpPr>
        <p:spPr>
          <a:xfrm>
            <a:off x="2411760"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Dr. Claudia Behnke</a:t>
            </a:r>
            <a:br>
              <a:rPr lang="de-DE" sz="2400" dirty="0">
                <a:solidFill>
                  <a:srgbClr val="013476"/>
                </a:solidFill>
                <a:latin typeface="+mj-lt"/>
                <a:ea typeface="+mj-ea"/>
                <a:cs typeface="Arial" panose="020B0604020202020204" pitchFamily="34" charset="0"/>
              </a:rPr>
            </a:br>
            <a:r>
              <a:rPr lang="de-DE" sz="1600" dirty="0" err="1">
                <a:solidFill>
                  <a:srgbClr val="003477"/>
                </a:solidFill>
                <a:latin typeface="+mj-lt"/>
                <a:ea typeface="+mj-ea"/>
                <a:cs typeface="Arial" panose="020B0604020202020204" pitchFamily="34" charset="0"/>
              </a:rPr>
              <a:t>Gars</a:t>
            </a:r>
            <a:r>
              <a:rPr lang="de-DE" sz="1600" dirty="0">
                <a:solidFill>
                  <a:srgbClr val="003477"/>
                </a:solidFill>
                <a:latin typeface="+mj-lt"/>
                <a:ea typeface="+mj-ea"/>
                <a:cs typeface="Arial" panose="020B0604020202020204" pitchFamily="34" charset="0"/>
              </a:rPr>
              <a:t> am Inn | 18. – 21.12.2018</a:t>
            </a:r>
            <a:endParaRPr lang="de-DE" dirty="0">
              <a:solidFill>
                <a:srgbClr val="003477"/>
              </a:solidFill>
              <a:latin typeface="+mj-lt"/>
            </a:endParaRPr>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Kalorimeter</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6" name="Textplatzhalter 5"/>
          <p:cNvSpPr>
            <a:spLocks noGrp="1"/>
          </p:cNvSpPr>
          <p:nvPr>
            <p:ph sz="quarter" idx="13"/>
          </p:nvPr>
        </p:nvSpPr>
        <p:spPr/>
        <p:txBody>
          <a:bodyPr/>
          <a:lstStyle/>
          <a:p>
            <a:r>
              <a:rPr lang="de-DE" dirty="0"/>
              <a:t>Messung der Energie</a:t>
            </a:r>
          </a:p>
          <a:p>
            <a:r>
              <a:rPr lang="de-DE" dirty="0"/>
              <a:t>Aufbau in Schichten</a:t>
            </a:r>
          </a:p>
          <a:p>
            <a:r>
              <a:rPr lang="de-DE" dirty="0"/>
              <a:t>Teilchen wird durch Kalorimeter gestoppt</a:t>
            </a:r>
          </a:p>
          <a:p>
            <a:pPr lvl="1"/>
            <a:r>
              <a:rPr lang="de-DE" dirty="0"/>
              <a:t>Abgegebene Energie wird in Detektorschichten nachgewiesen</a:t>
            </a:r>
          </a:p>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2" name="Grafik 11">
            <a:extLst>
              <a:ext uri="{FF2B5EF4-FFF2-40B4-BE49-F238E27FC236}">
                <a16:creationId xmlns:a16="http://schemas.microsoft.com/office/drawing/2014/main" id="{A72C9C65-31C1-4A59-8D1C-057174DA6B5A}"/>
              </a:ext>
            </a:extLst>
          </p:cNvPr>
          <p:cNvPicPr>
            <a:picLocks noChangeAspect="1"/>
          </p:cNvPicPr>
          <p:nvPr/>
        </p:nvPicPr>
        <p:blipFill>
          <a:blip r:embed="rId2"/>
          <a:stretch>
            <a:fillRect/>
          </a:stretch>
        </p:blipFill>
        <p:spPr>
          <a:xfrm>
            <a:off x="5940152" y="3717032"/>
            <a:ext cx="2829515" cy="1992839"/>
          </a:xfrm>
          <a:prstGeom prst="rect">
            <a:avLst/>
          </a:prstGeom>
        </p:spPr>
      </p:pic>
      <p:pic>
        <p:nvPicPr>
          <p:cNvPr id="7" name="Grafik 6">
            <a:extLst>
              <a:ext uri="{FF2B5EF4-FFF2-40B4-BE49-F238E27FC236}">
                <a16:creationId xmlns:a16="http://schemas.microsoft.com/office/drawing/2014/main" id="{A5AAE8DF-030E-4C59-B4B8-2B1A12AA3170}"/>
              </a:ext>
            </a:extLst>
          </p:cNvPr>
          <p:cNvPicPr>
            <a:picLocks noChangeAspect="1"/>
          </p:cNvPicPr>
          <p:nvPr/>
        </p:nvPicPr>
        <p:blipFill>
          <a:blip r:embed="rId3"/>
          <a:stretch>
            <a:fillRect/>
          </a:stretch>
        </p:blipFill>
        <p:spPr>
          <a:xfrm>
            <a:off x="5681719" y="3717033"/>
            <a:ext cx="3085892" cy="1952402"/>
          </a:xfrm>
          <a:prstGeom prst="rect">
            <a:avLst/>
          </a:prstGeom>
        </p:spPr>
      </p:pic>
    </p:spTree>
    <p:extLst>
      <p:ext uri="{BB962C8B-B14F-4D97-AF65-F5344CB8AC3E}">
        <p14:creationId xmlns:p14="http://schemas.microsoft.com/office/powerpoint/2010/main" val="4330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400A8B-BA9E-427A-8130-0169B147687D}"/>
              </a:ext>
            </a:extLst>
          </p:cNvPr>
          <p:cNvSpPr>
            <a:spLocks noGrp="1"/>
          </p:cNvSpPr>
          <p:nvPr>
            <p:ph type="title"/>
          </p:nvPr>
        </p:nvSpPr>
        <p:spPr/>
        <p:txBody>
          <a:bodyPr/>
          <a:lstStyle/>
          <a:p>
            <a:r>
              <a:rPr lang="de-DE" dirty="0" err="1"/>
              <a:t>Myonenkammern</a:t>
            </a:r>
            <a:endParaRPr lang="de-DE" dirty="0"/>
          </a:p>
        </p:txBody>
      </p:sp>
      <p:sp>
        <p:nvSpPr>
          <p:cNvPr id="3" name="Foliennummernplatzhalter 2">
            <a:extLst>
              <a:ext uri="{FF2B5EF4-FFF2-40B4-BE49-F238E27FC236}">
                <a16:creationId xmlns:a16="http://schemas.microsoft.com/office/drawing/2014/main" id="{F80C0224-810B-411F-8E07-C5214101181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5" name="Datumsplatzhalter 4">
            <a:extLst>
              <a:ext uri="{FF2B5EF4-FFF2-40B4-BE49-F238E27FC236}">
                <a16:creationId xmlns:a16="http://schemas.microsoft.com/office/drawing/2014/main" id="{F52EE69F-0036-404A-AE86-16B6C8658AB2}"/>
              </a:ext>
            </a:extLst>
          </p:cNvPr>
          <p:cNvSpPr>
            <a:spLocks noGrp="1"/>
          </p:cNvSpPr>
          <p:nvPr>
            <p:ph type="dt" sz="half" idx="10"/>
          </p:nvPr>
        </p:nvSpPr>
        <p:spPr/>
        <p:txBody>
          <a:bodyPr/>
          <a:lstStyle/>
          <a:p>
            <a:r>
              <a:rPr lang="de-DE"/>
              <a:t>20.12.2018</a:t>
            </a:r>
            <a:endParaRPr lang="de-DE" dirty="0"/>
          </a:p>
        </p:txBody>
      </p:sp>
      <p:sp>
        <p:nvSpPr>
          <p:cNvPr id="6" name="Fußzeilenplatzhalter 5">
            <a:extLst>
              <a:ext uri="{FF2B5EF4-FFF2-40B4-BE49-F238E27FC236}">
                <a16:creationId xmlns:a16="http://schemas.microsoft.com/office/drawing/2014/main" id="{3626937E-8D2B-4579-A589-53D318C9ECB9}"/>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a:extLst>
              <a:ext uri="{FF2B5EF4-FFF2-40B4-BE49-F238E27FC236}">
                <a16:creationId xmlns:a16="http://schemas.microsoft.com/office/drawing/2014/main"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a16="http://schemas.microsoft.com/office/drawing/2014/main"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6" name="Foliennummernplatzhalter 5"/>
          <p:cNvSpPr>
            <a:spLocks noGrp="1"/>
          </p:cNvSpPr>
          <p:nvPr>
            <p:ph type="sldNum" sz="quarter" idx="12"/>
          </p:nvPr>
        </p:nvSpPr>
        <p:spPr/>
        <p:txBody>
          <a:bodyPr/>
          <a:lstStyle/>
          <a:p>
            <a:fld id="{13EBA283-81CD-428D-9703-4AE41BDC50AA}" type="slidenum">
              <a:rPr lang="de-DE" smtClean="0"/>
              <a:pPr/>
              <a:t>12</a:t>
            </a:fld>
            <a:endParaRPr lang="de-DE" dirty="0"/>
          </a:p>
        </p:txBody>
      </p:sp>
      <p:sp>
        <p:nvSpPr>
          <p:cNvPr id="3" name="Datumsplatzhalter 2"/>
          <p:cNvSpPr>
            <a:spLocks noGrp="1"/>
          </p:cNvSpPr>
          <p:nvPr>
            <p:ph type="dt" sz="half" idx="10"/>
          </p:nvPr>
        </p:nvSpPr>
        <p:spPr/>
        <p:txBody>
          <a:bodyPr/>
          <a:lstStyle/>
          <a:p>
            <a:r>
              <a:rPr lang="de-DE"/>
              <a:t>20.12.2018</a:t>
            </a:r>
            <a:endParaRPr lang="de-DE" dirty="0"/>
          </a:p>
        </p:txBody>
      </p:sp>
      <p:sp>
        <p:nvSpPr>
          <p:cNvPr id="4" name="Fußzeilenplatzhalter 3"/>
          <p:cNvSpPr>
            <a:spLocks noGrp="1"/>
          </p:cNvSpPr>
          <p:nvPr>
            <p:ph type="ftr" sz="quarter" idx="11"/>
          </p:nvPr>
        </p:nvSpPr>
        <p:spPr/>
        <p:txBody>
          <a:bodyPr/>
          <a:lstStyle/>
          <a:p>
            <a:r>
              <a:rPr lang="de-DE"/>
              <a:t>Forschung trifft Schule - Lehrerfortbildung Teilchenphysik - Gars am Inn</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132856"/>
            <a:ext cx="7416800" cy="42465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AC304D-9B30-439C-A322-E31D5C707A0B}"/>
              </a:ext>
            </a:extLst>
          </p:cNvPr>
          <p:cNvSpPr>
            <a:spLocks noGrp="1"/>
          </p:cNvSpPr>
          <p:nvPr>
            <p:ph type="title"/>
          </p:nvPr>
        </p:nvSpPr>
        <p:spPr/>
        <p:txBody>
          <a:bodyPr/>
          <a:lstStyle/>
          <a:p>
            <a:r>
              <a:rPr lang="de-DE" dirty="0"/>
              <a:t>DER ATLAS-DETEKTOR</a:t>
            </a:r>
          </a:p>
        </p:txBody>
      </p:sp>
      <p:sp>
        <p:nvSpPr>
          <p:cNvPr id="3" name="Foliennummernplatzhalter 2">
            <a:extLst>
              <a:ext uri="{FF2B5EF4-FFF2-40B4-BE49-F238E27FC236}">
                <a16:creationId xmlns:a16="http://schemas.microsoft.com/office/drawing/2014/main" id="{EA9D0EE4-1024-4582-B0C3-D2AE8F5A9365}"/>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a:extLst>
              <a:ext uri="{FF2B5EF4-FFF2-40B4-BE49-F238E27FC236}">
                <a16:creationId xmlns:a16="http://schemas.microsoft.com/office/drawing/2014/main" id="{733094DD-1278-4BC9-A858-21923DB48468}"/>
              </a:ext>
            </a:extLst>
          </p:cNvPr>
          <p:cNvSpPr>
            <a:spLocks noGrp="1"/>
          </p:cNvSpPr>
          <p:nvPr>
            <p:ph type="dt" sz="half" idx="10"/>
          </p:nvPr>
        </p:nvSpPr>
        <p:spPr/>
        <p:txBody>
          <a:bodyPr/>
          <a:lstStyle/>
          <a:p>
            <a:r>
              <a:rPr lang="de-DE"/>
              <a:t>20.12.2018</a:t>
            </a:r>
            <a:endParaRPr lang="de-DE" dirty="0"/>
          </a:p>
        </p:txBody>
      </p:sp>
      <p:sp>
        <p:nvSpPr>
          <p:cNvPr id="5" name="Fußzeilenplatzhalter 4">
            <a:extLst>
              <a:ext uri="{FF2B5EF4-FFF2-40B4-BE49-F238E27FC236}">
                <a16:creationId xmlns:a16="http://schemas.microsoft.com/office/drawing/2014/main" id="{F1C482D9-5980-4AA2-BB9B-42CE89D01873}"/>
              </a:ext>
            </a:extLst>
          </p:cNvPr>
          <p:cNvSpPr>
            <a:spLocks noGrp="1"/>
          </p:cNvSpPr>
          <p:nvPr>
            <p:ph type="ftr" sz="quarter" idx="11"/>
          </p:nvPr>
        </p:nvSpPr>
        <p:spPr/>
        <p:txBody>
          <a:bodyPr/>
          <a:lstStyle/>
          <a:p>
            <a:r>
              <a:rPr lang="de-DE"/>
              <a:t>Forschung trifft Schule - Lehrerfortbildung Teilchenphysik - Gars am Inn</a:t>
            </a:r>
            <a:endParaRPr lang="de-DE" dirty="0"/>
          </a:p>
        </p:txBody>
      </p:sp>
      <p:pic>
        <p:nvPicPr>
          <p:cNvPr id="7" name="ATLAS_Intro">
            <a:hlinkClick r:id="" action="ppaction://media"/>
            <a:extLst>
              <a:ext uri="{FF2B5EF4-FFF2-40B4-BE49-F238E27FC236}">
                <a16:creationId xmlns:a16="http://schemas.microsoft.com/office/drawing/2014/main" id="{F483BD70-FACE-4387-85EE-6F4E8F4B53EC}"/>
              </a:ext>
            </a:extLst>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4"/>
          <a:stretch>
            <a:fillRect/>
          </a:stretch>
        </p:blipFill>
        <p:spPr>
          <a:xfrm>
            <a:off x="1720850" y="1773238"/>
            <a:ext cx="6046788" cy="4535487"/>
          </a:xfrm>
        </p:spPr>
      </p:pic>
    </p:spTree>
    <p:extLst>
      <p:ext uri="{BB962C8B-B14F-4D97-AF65-F5344CB8AC3E}">
        <p14:creationId xmlns:p14="http://schemas.microsoft.com/office/powerpoint/2010/main" val="198389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6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63C535-4595-4CD9-B364-860F72C380AD}"/>
              </a:ext>
            </a:extLst>
          </p:cNvPr>
          <p:cNvSpPr>
            <a:spLocks noGrp="1"/>
          </p:cNvSpPr>
          <p:nvPr>
            <p:ph type="title"/>
          </p:nvPr>
        </p:nvSpPr>
        <p:spPr/>
        <p:txBody>
          <a:bodyPr/>
          <a:lstStyle/>
          <a:p>
            <a:r>
              <a:rPr lang="de-DE" dirty="0"/>
              <a:t>DER ATLAS-DETEKTOR - Aufgaben</a:t>
            </a:r>
          </a:p>
        </p:txBody>
      </p:sp>
      <p:sp>
        <p:nvSpPr>
          <p:cNvPr id="3" name="Foliennummernplatzhalter 2">
            <a:extLst>
              <a:ext uri="{FF2B5EF4-FFF2-40B4-BE49-F238E27FC236}">
                <a16:creationId xmlns:a16="http://schemas.microsoft.com/office/drawing/2014/main" id="{B936116E-3A73-4443-89E0-0481A8676C12}"/>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4" name="Datumsplatzhalter 3">
            <a:extLst>
              <a:ext uri="{FF2B5EF4-FFF2-40B4-BE49-F238E27FC236}">
                <a16:creationId xmlns:a16="http://schemas.microsoft.com/office/drawing/2014/main" id="{6993177B-19A6-4D57-8428-C6A8067AB416}"/>
              </a:ext>
            </a:extLst>
          </p:cNvPr>
          <p:cNvSpPr>
            <a:spLocks noGrp="1"/>
          </p:cNvSpPr>
          <p:nvPr>
            <p:ph type="dt" sz="half" idx="10"/>
          </p:nvPr>
        </p:nvSpPr>
        <p:spPr/>
        <p:txBody>
          <a:bodyPr/>
          <a:lstStyle/>
          <a:p>
            <a:r>
              <a:rPr lang="de-DE"/>
              <a:t>20.12.2018</a:t>
            </a:r>
            <a:endParaRPr lang="de-DE" dirty="0"/>
          </a:p>
        </p:txBody>
      </p:sp>
      <p:sp>
        <p:nvSpPr>
          <p:cNvPr id="5" name="Fußzeilenplatzhalter 4">
            <a:extLst>
              <a:ext uri="{FF2B5EF4-FFF2-40B4-BE49-F238E27FC236}">
                <a16:creationId xmlns:a16="http://schemas.microsoft.com/office/drawing/2014/main" id="{99FFA22E-38F5-4C9A-987E-F0E9FCD65290}"/>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6" name="Inhaltsplatzhalter 5">
            <a:extLst>
              <a:ext uri="{FF2B5EF4-FFF2-40B4-BE49-F238E27FC236}">
                <a16:creationId xmlns:a16="http://schemas.microsoft.com/office/drawing/2014/main" id="{7270A104-A89D-4615-929F-7EC1523D4BE6}"/>
              </a:ext>
            </a:extLst>
          </p:cNvPr>
          <p:cNvSpPr>
            <a:spLocks noGrp="1"/>
          </p:cNvSpPr>
          <p:nvPr>
            <p:ph sz="quarter" idx="13"/>
          </p:nvPr>
        </p:nvSpPr>
        <p:spPr/>
        <p:txBody>
          <a:bodyPr/>
          <a:lstStyle/>
          <a:p>
            <a:r>
              <a:rPr lang="de-DE" dirty="0"/>
              <a:t>Bilden Sie 5 Gruppen</a:t>
            </a:r>
          </a:p>
          <a:p>
            <a:pPr marL="355600" lvl="1" indent="0">
              <a:buNone/>
            </a:pPr>
            <a:endParaRPr lang="de-DE" dirty="0"/>
          </a:p>
        </p:txBody>
      </p:sp>
    </p:spTree>
    <p:extLst>
      <p:ext uri="{BB962C8B-B14F-4D97-AF65-F5344CB8AC3E}">
        <p14:creationId xmlns:p14="http://schemas.microsoft.com/office/powerpoint/2010/main" val="182286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64CCB904-4C13-4309-A4AA-153B600B89C2}"/>
              </a:ext>
            </a:extLst>
          </p:cNvPr>
          <p:cNvSpPr>
            <a:spLocks noGrp="1"/>
          </p:cNvSpPr>
          <p:nvPr>
            <p:ph type="dt" sz="half" idx="10"/>
          </p:nvPr>
        </p:nvSpPr>
        <p:spPr/>
        <p:txBody>
          <a:bodyPr/>
          <a:lstStyle/>
          <a:p>
            <a:r>
              <a:rPr lang="de-DE"/>
              <a:t>20.12.2018</a:t>
            </a:r>
            <a:endParaRPr lang="de-DE" dirty="0"/>
          </a:p>
        </p:txBody>
      </p:sp>
      <p:sp>
        <p:nvSpPr>
          <p:cNvPr id="8" name="Fußzeilenplatzhalter 7">
            <a:extLst>
              <a:ext uri="{FF2B5EF4-FFF2-40B4-BE49-F238E27FC236}">
                <a16:creationId xmlns:a16="http://schemas.microsoft.com/office/drawing/2014/main" id="{BF59E9DC-4332-4113-B9F2-DA5B29C29AAA}"/>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9" name="Foliennummernplatzhalter 8">
            <a:extLst>
              <a:ext uri="{FF2B5EF4-FFF2-40B4-BE49-F238E27FC236}">
                <a16:creationId xmlns:a16="http://schemas.microsoft.com/office/drawing/2014/main" id="{CA72EF74-1E7E-4C33-9876-DEC65C5E6998}"/>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F9D68A-FA57-48F1-8BC3-C93199BE4071}"/>
              </a:ext>
            </a:extLst>
          </p:cNvPr>
          <p:cNvSpPr>
            <a:spLocks noGrp="1"/>
          </p:cNvSpPr>
          <p:nvPr>
            <p:ph type="title"/>
          </p:nvPr>
        </p:nvSpPr>
        <p:spPr/>
        <p:txBody>
          <a:bodyPr/>
          <a:lstStyle/>
          <a:p>
            <a:r>
              <a:rPr lang="de-DE" dirty="0"/>
              <a:t>Bildgebende Detektoren im Unterricht</a:t>
            </a:r>
          </a:p>
        </p:txBody>
      </p:sp>
      <p:sp>
        <p:nvSpPr>
          <p:cNvPr id="5" name="Foliennummernplatzhalter 4">
            <a:extLst>
              <a:ext uri="{FF2B5EF4-FFF2-40B4-BE49-F238E27FC236}">
                <a16:creationId xmlns:a16="http://schemas.microsoft.com/office/drawing/2014/main" id="{4DA804B4-B772-428D-B1EF-08E03A7839F0}"/>
              </a:ext>
            </a:extLst>
          </p:cNvPr>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a:extLst>
              <a:ext uri="{FF2B5EF4-FFF2-40B4-BE49-F238E27FC236}">
                <a16:creationId xmlns:a16="http://schemas.microsoft.com/office/drawing/2014/main" id="{F01696CA-4746-4EB5-8521-A698B066E5EE}"/>
              </a:ext>
            </a:extLst>
          </p:cNvPr>
          <p:cNvSpPr>
            <a:spLocks noGrp="1"/>
          </p:cNvSpPr>
          <p:nvPr>
            <p:ph type="dt" sz="half" idx="10"/>
          </p:nvPr>
        </p:nvSpPr>
        <p:spPr/>
        <p:txBody>
          <a:bodyPr/>
          <a:lstStyle/>
          <a:p>
            <a:r>
              <a:rPr lang="de-DE"/>
              <a:t>20.12.2018</a:t>
            </a:r>
            <a:endParaRPr lang="de-DE" dirty="0"/>
          </a:p>
        </p:txBody>
      </p:sp>
      <p:sp>
        <p:nvSpPr>
          <p:cNvPr id="7" name="Fußzeilenplatzhalter 6">
            <a:extLst>
              <a:ext uri="{FF2B5EF4-FFF2-40B4-BE49-F238E27FC236}">
                <a16:creationId xmlns:a16="http://schemas.microsoft.com/office/drawing/2014/main" id="{0435C862-2972-4486-A6E8-36CF344D3DB6}"/>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3" name="Textplatzhalter 2">
            <a:extLst>
              <a:ext uri="{FF2B5EF4-FFF2-40B4-BE49-F238E27FC236}">
                <a16:creationId xmlns:a16="http://schemas.microsoft.com/office/drawing/2014/main"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a16="http://schemas.microsoft.com/office/drawing/2014/main"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a16="http://schemas.microsoft.com/office/drawing/2014/main"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a:t>
            </a:r>
            <a:br>
              <a:rPr lang="de-DE" dirty="0"/>
            </a:br>
            <a:r>
              <a:rPr lang="de-DE" dirty="0"/>
              <a:t>selben Tunnel wie der LHC betrieben wurde</a:t>
            </a:r>
          </a:p>
          <a:p>
            <a:r>
              <a:rPr lang="de-DE" dirty="0"/>
              <a:t>Kollisionen von Elektronen und Positronen </a:t>
            </a:r>
            <a:br>
              <a:rPr lang="de-DE" dirty="0"/>
            </a:br>
            <a:r>
              <a:rPr lang="de-DE" dirty="0"/>
              <a:t>bei Energien bis  104 </a:t>
            </a:r>
            <a:r>
              <a:rPr lang="de-DE" dirty="0" err="1"/>
              <a:t>GeV</a:t>
            </a:r>
            <a:r>
              <a:rPr lang="de-DE" dirty="0"/>
              <a:t> pro Teilchen</a:t>
            </a:r>
          </a:p>
          <a:p>
            <a:r>
              <a:rPr lang="de-DE" dirty="0"/>
              <a:t>Erzeugung sehr vieler Z-Teilchen (LEP1) </a:t>
            </a:r>
            <a:br>
              <a:rPr lang="de-DE" dirty="0"/>
            </a:br>
            <a:r>
              <a:rPr lang="de-DE" dirty="0"/>
              <a:t>und Paaren von W-Teilchen (LEP2)</a:t>
            </a:r>
          </a:p>
        </p:txBody>
      </p:sp>
      <p:pic>
        <p:nvPicPr>
          <p:cNvPr id="8" name="Grafik 7">
            <a:extLst>
              <a:ext uri="{FF2B5EF4-FFF2-40B4-BE49-F238E27FC236}">
                <a16:creationId xmlns:a16="http://schemas.microsoft.com/office/drawing/2014/main" id="{1D78A4D5-CFCB-4654-A070-803B412818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1722" y="4904106"/>
            <a:ext cx="2128787" cy="1413733"/>
          </a:xfrm>
          <a:prstGeom prst="rect">
            <a:avLst/>
          </a:prstGeom>
        </p:spPr>
      </p:pic>
      <p:pic>
        <p:nvPicPr>
          <p:cNvPr id="15" name="Grafik 14">
            <a:extLst>
              <a:ext uri="{FF2B5EF4-FFF2-40B4-BE49-F238E27FC236}">
                <a16:creationId xmlns:a16="http://schemas.microsoft.com/office/drawing/2014/main" id="{D0B67019-FFC8-44DE-A341-878DE594B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6896" y="2186447"/>
            <a:ext cx="2128787" cy="2610705"/>
          </a:xfrm>
          <a:prstGeom prst="rect">
            <a:avLst/>
          </a:prstGeom>
        </p:spPr>
      </p:pic>
      <p:pic>
        <p:nvPicPr>
          <p:cNvPr id="17" name="Grafik 16">
            <a:extLst>
              <a:ext uri="{FF2B5EF4-FFF2-40B4-BE49-F238E27FC236}">
                <a16:creationId xmlns:a16="http://schemas.microsoft.com/office/drawing/2014/main" id="{72131328-721C-47ED-9C4B-6C3578E780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1722" y="473146"/>
            <a:ext cx="2128787" cy="1638637"/>
          </a:xfrm>
          <a:prstGeom prst="rect">
            <a:avLst/>
          </a:prstGeom>
        </p:spPr>
      </p:pic>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a:t>
            </a:r>
            <a:br>
              <a:rPr lang="de-DE" dirty="0"/>
            </a:br>
            <a:r>
              <a:rPr lang="de-DE" dirty="0"/>
              <a:t>die Protonen am LHC nicht</a:t>
            </a:r>
          </a:p>
          <a:p>
            <a:pPr>
              <a:buFont typeface="Wingdings" panose="05000000000000000000" pitchFamily="2" charset="2"/>
              <a:buChar char="à"/>
            </a:pPr>
            <a:r>
              <a:rPr lang="de-DE" dirty="0">
                <a:sym typeface="Wingdings" panose="05000000000000000000" pitchFamily="2" charset="2"/>
              </a:rPr>
              <a:t>Einfachere Ausgangszustände </a:t>
            </a:r>
            <a:br>
              <a:rPr lang="de-DE" dirty="0">
                <a:sym typeface="Wingdings" panose="05000000000000000000" pitchFamily="2" charset="2"/>
              </a:rPr>
            </a:br>
            <a:r>
              <a:rPr lang="de-DE" dirty="0">
                <a:sym typeface="Wingdings" panose="05000000000000000000" pitchFamily="2" charset="2"/>
              </a:rPr>
              <a:t>vereinfachen auch die möglichen </a:t>
            </a:r>
            <a:br>
              <a:rPr lang="de-DE" dirty="0">
                <a:sym typeface="Wingdings" panose="05000000000000000000" pitchFamily="2" charset="2"/>
              </a:rPr>
            </a:br>
            <a:r>
              <a:rPr lang="de-DE" dirty="0">
                <a:sym typeface="Wingdings" panose="05000000000000000000" pitchFamily="2" charset="2"/>
              </a:rPr>
              <a:t>Endzustände und deren Beschreibung</a:t>
            </a:r>
          </a:p>
        </p:txBody>
      </p:sp>
      <p:pic>
        <p:nvPicPr>
          <p:cNvPr id="7" name="Grafik 6">
            <a:extLst>
              <a:ext uri="{FF2B5EF4-FFF2-40B4-BE49-F238E27FC236}">
                <a16:creationId xmlns:a16="http://schemas.microsoft.com/office/drawing/2014/main" id="{221B4F93-289B-46DC-B5C1-A15BC5A1D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168655"/>
            <a:ext cx="3413788" cy="3223848"/>
          </a:xfrm>
          <a:prstGeom prst="rect">
            <a:avLst/>
          </a:prstGeom>
        </p:spPr>
      </p:pic>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pic>
        <p:nvPicPr>
          <p:cNvPr id="9" name="Inhaltsplatzhalter 8">
            <a:extLst>
              <a:ext uri="{FF2B5EF4-FFF2-40B4-BE49-F238E27FC236}">
                <a16:creationId xmlns:a16="http://schemas.microsoft.com/office/drawing/2014/main" id="{2632C3B0-B6D1-4DC8-8299-5F7124D2784A}"/>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3070" y="1815249"/>
            <a:ext cx="4463935" cy="4451465"/>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5055913" y="1808219"/>
            <a:ext cx="3743325" cy="4069053"/>
          </a:xfrm>
        </p:spPr>
        <p:txBody>
          <a:bodyPr>
            <a:normAutofit fontScale="92500"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marL="0" indent="0">
              <a:buNone/>
              <a:defRPr/>
            </a:pPr>
            <a:endParaRPr lang="de-DE" sz="2000" dirty="0"/>
          </a:p>
          <a:p>
            <a:pPr>
              <a:defRPr/>
            </a:pPr>
            <a:r>
              <a:rPr lang="de-DE" sz="2000" dirty="0"/>
              <a:t>Elektrische Signale </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46978" y="280073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75656" y="2994950"/>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250CAE38-6E5A-46B5-92E8-B2AE64F8135C}"/>
              </a:ext>
            </a:extLst>
          </p:cNvPr>
          <p:cNvSpPr>
            <a:spLocks noGrp="1"/>
          </p:cNvSpPr>
          <p:nvPr>
            <p:ph type="dt" sz="half" idx="10"/>
          </p:nvPr>
        </p:nvSpPr>
        <p:spPr/>
        <p:txBody>
          <a:bodyPr/>
          <a:lstStyle/>
          <a:p>
            <a:r>
              <a:rPr lang="de-DE"/>
              <a:t>20.12.2018</a:t>
            </a:r>
            <a:endParaRPr lang="de-DE" dirty="0"/>
          </a:p>
        </p:txBody>
      </p:sp>
      <p:sp>
        <p:nvSpPr>
          <p:cNvPr id="8" name="Fußzeilenplatzhalter 7">
            <a:extLst>
              <a:ext uri="{FF2B5EF4-FFF2-40B4-BE49-F238E27FC236}">
                <a16:creationId xmlns:a16="http://schemas.microsoft.com/office/drawing/2014/main" id="{45379920-0820-44FF-8A08-8FD23630D92C}"/>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9" name="Foliennummernplatzhalter 8">
            <a:extLst>
              <a:ext uri="{FF2B5EF4-FFF2-40B4-BE49-F238E27FC236}">
                <a16:creationId xmlns:a16="http://schemas.microsoft.com/office/drawing/2014/main" id="{2827E315-4B57-45C3-9232-B9D97FE3BF7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9" name="Inhaltsplatzhalter 8">
            <a:extLst>
              <a:ext uri="{FF2B5EF4-FFF2-40B4-BE49-F238E27FC236}">
                <a16:creationId xmlns:a16="http://schemas.microsoft.com/office/drawing/2014/main" id="{EFD311A1-6942-4034-AAAE-B04E414F471C}"/>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pic>
        <p:nvPicPr>
          <p:cNvPr id="9" name="Inhaltsplatzhalter 8">
            <a:extLst>
              <a:ext uri="{FF2B5EF4-FFF2-40B4-BE49-F238E27FC236}">
                <a16:creationId xmlns:a16="http://schemas.microsoft.com/office/drawing/2014/main" id="{42A51F63-4FBC-47E3-AF34-2505AE096A4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9305" y="1827718"/>
            <a:ext cx="4451465" cy="4426527"/>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pic>
        <p:nvPicPr>
          <p:cNvPr id="9" name="Inhaltsplatzhalter 8">
            <a:extLst>
              <a:ext uri="{FF2B5EF4-FFF2-40B4-BE49-F238E27FC236}">
                <a16:creationId xmlns:a16="http://schemas.microsoft.com/office/drawing/2014/main" id="{D40B3DAB-0A2C-442D-B850-0A6CEAA8FF2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5539" y="1806936"/>
            <a:ext cx="4438996" cy="4468091"/>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pic>
        <p:nvPicPr>
          <p:cNvPr id="10" name="Inhaltsplatzhalter 9">
            <a:extLst>
              <a:ext uri="{FF2B5EF4-FFF2-40B4-BE49-F238E27FC236}">
                <a16:creationId xmlns:a16="http://schemas.microsoft.com/office/drawing/2014/main" id="{F38EE7E8-3A63-492C-BF07-EF7D6E495B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9796"/>
            <a:ext cx="4434840" cy="4422371"/>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pic>
        <p:nvPicPr>
          <p:cNvPr id="10" name="Inhaltsplatzhalter 9">
            <a:extLst>
              <a:ext uri="{FF2B5EF4-FFF2-40B4-BE49-F238E27FC236}">
                <a16:creationId xmlns:a16="http://schemas.microsoft.com/office/drawing/2014/main" id="{47314423-2E74-4325-9CF7-CD1AE8D3411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3561"/>
            <a:ext cx="4434840" cy="4434840"/>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pic>
        <p:nvPicPr>
          <p:cNvPr id="10" name="Inhaltsplatzhalter 9">
            <a:extLst>
              <a:ext uri="{FF2B5EF4-FFF2-40B4-BE49-F238E27FC236}">
                <a16:creationId xmlns:a16="http://schemas.microsoft.com/office/drawing/2014/main" id="{907A9AC4-2888-40BA-BCBB-F36963E305D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46321" y="1860969"/>
            <a:ext cx="4397433" cy="4360025"/>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848872"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11">
            <a:extLst>
              <a:ext uri="{FF2B5EF4-FFF2-40B4-BE49-F238E27FC236}">
                <a16:creationId xmlns:a16="http://schemas.microsoft.com/office/drawing/2014/main" id="{18905022-5F10-486B-B4A9-2DC6291DE23C}"/>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263663" y="1773238"/>
            <a:ext cx="6962748" cy="4535487"/>
          </a:xfrm>
          <a:prstGeom prst="rect">
            <a:avLst/>
          </a:prstGeom>
        </p:spPr>
      </p:pic>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sp>
        <p:nvSpPr>
          <p:cNvPr id="10" name="Datumsplatzhalter 4"/>
          <p:cNvSpPr>
            <a:spLocks noGrp="1"/>
          </p:cNvSpPr>
          <p:nvPr>
            <p:ph type="dt" sz="half" idx="10"/>
          </p:nvPr>
        </p:nvSpPr>
        <p:spPr/>
        <p:txBody>
          <a:bodyPr/>
          <a:lstStyle/>
          <a:p>
            <a:r>
              <a:rPr lang="de-DE"/>
              <a:t>20.12.2018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Gars am Inn</a:t>
            </a:r>
            <a:endParaRPr lang="de-DE" dirty="0"/>
          </a:p>
        </p:txBody>
      </p:sp>
      <p:sp>
        <p:nvSpPr>
          <p:cNvPr id="5" name="Textfeld 4"/>
          <p:cNvSpPr txBox="1"/>
          <p:nvPr/>
        </p:nvSpPr>
        <p:spPr>
          <a:xfrm rot="1634544">
            <a:off x="2513809" y="3600608"/>
            <a:ext cx="4442242" cy="535531"/>
          </a:xfrm>
          <a:prstGeom prst="rect">
            <a:avLst/>
          </a:prstGeom>
          <a:solidFill>
            <a:schemeClr val="bg2"/>
          </a:solidFill>
          <a:ln>
            <a:solidFill>
              <a:schemeClr val="tx1"/>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24314" y="84227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700808"/>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20" y="2060848"/>
            <a:ext cx="3819920" cy="2681337"/>
          </a:xfrm>
          <a:prstGeom prst="rect">
            <a:avLst/>
          </a:prstGeom>
        </p:spPr>
      </p:pic>
      <p:sp>
        <p:nvSpPr>
          <p:cNvPr id="7" name="Ellipse 6"/>
          <p:cNvSpPr/>
          <p:nvPr/>
        </p:nvSpPr>
        <p:spPr>
          <a:xfrm>
            <a:off x="7410129" y="2708920"/>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dirty="0"/>
                  <a:t>Die Wahrscheinlichkeit,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t="-1747"/>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32</a:t>
            </a:fld>
            <a:endParaRPr lang="de-DE" dirty="0"/>
          </a:p>
        </p:txBody>
      </p:sp>
      <p:sp>
        <p:nvSpPr>
          <p:cNvPr id="6" name="Datumsplatzhalter 5"/>
          <p:cNvSpPr>
            <a:spLocks noGrp="1"/>
          </p:cNvSpPr>
          <p:nvPr>
            <p:ph type="dt" sz="half" idx="10"/>
          </p:nvPr>
        </p:nvSpPr>
        <p:spPr/>
        <p:txBody>
          <a:bodyPr/>
          <a:lstStyle/>
          <a:p>
            <a:r>
              <a:rPr lang="de-DE"/>
              <a:t>20.12.2018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Gars am Inn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aus absoluten Häufigkeiten auf Wahrscheinlichkeit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rPr>
              <a:t>Vielen Dank für Ihre Aufmerksamkeit!</a:t>
            </a:r>
          </a:p>
          <a:p>
            <a:br>
              <a:rPr lang="de-DE" dirty="0">
                <a:hlinkClick r:id="rId3"/>
              </a:rPr>
            </a:b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34</a:t>
            </a:fld>
            <a:endParaRPr lang="de-DE" dirty="0"/>
          </a:p>
        </p:txBody>
      </p:sp>
      <p:sp>
        <p:nvSpPr>
          <p:cNvPr id="5" name="Datumsplatzhalter 4"/>
          <p:cNvSpPr>
            <a:spLocks noGrp="1"/>
          </p:cNvSpPr>
          <p:nvPr>
            <p:ph type="dt" sz="half" idx="10"/>
          </p:nvPr>
        </p:nvSpPr>
        <p:spPr/>
        <p:txBody>
          <a:bodyPr/>
          <a:lstStyle/>
          <a:p>
            <a:r>
              <a:rPr lang="de-DE"/>
              <a:t>20.12.2018</a:t>
            </a:r>
            <a:endParaRPr lang="de-DE" dirty="0"/>
          </a:p>
        </p:txBody>
      </p:sp>
      <p:sp>
        <p:nvSpPr>
          <p:cNvPr id="9" name="Fußzeilenplatzhalter 5"/>
          <p:cNvSpPr>
            <a:spLocks noGrp="1"/>
          </p:cNvSpPr>
          <p:nvPr>
            <p:ph type="ftr" sz="quarter" idx="11"/>
          </p:nvPr>
        </p:nvSpPr>
        <p:spPr/>
        <p:txBody>
          <a:bodyPr/>
          <a:lstStyle/>
          <a:p>
            <a:r>
              <a:rPr lang="de-DE"/>
              <a:t>Forschung trifft Schule - Lehrerfortbildung Teilchenphysik - Gars am Inn</a:t>
            </a:r>
            <a:endParaRPr lang="de-DE" dirty="0"/>
          </a:p>
        </p:txBody>
      </p:sp>
      <p:pic>
        <p:nvPicPr>
          <p:cNvPr id="8" name="Inhaltsplatzhalter 7">
            <a:extLst>
              <a:ext uri="{FF2B5EF4-FFF2-40B4-BE49-F238E27FC236}">
                <a16:creationId xmlns:a16="http://schemas.microsoft.com/office/drawing/2014/main" id="{F015E7FB-C1A1-4CA9-9D9D-990874BFCEC5}"/>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96939" y="3016438"/>
            <a:ext cx="4896196" cy="2049087"/>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971600" y="663276"/>
            <a:ext cx="8172400" cy="972000"/>
          </a:xfrm>
        </p:spPr>
        <p:txBody>
          <a:bodyPr/>
          <a:lstStyle/>
          <a:p>
            <a:r>
              <a:rPr dirty="0"/>
              <a:t>Der ATLAS</a:t>
            </a:r>
            <a:r>
              <a:rPr lang="de-DE" dirty="0"/>
              <a:t> - </a:t>
            </a:r>
            <a:r>
              <a:rPr dirty="0" err="1"/>
              <a:t>Detektor</a:t>
            </a:r>
            <a:r>
              <a:rPr lang="de-DE" dirty="0"/>
              <a:t> (A </a:t>
            </a:r>
            <a:r>
              <a:rPr lang="de-DE" dirty="0" err="1"/>
              <a:t>Toroidal</a:t>
            </a:r>
            <a:r>
              <a:rPr lang="de-DE" dirty="0"/>
              <a:t> LHC </a:t>
            </a:r>
            <a:r>
              <a:rPr lang="de-DE" dirty="0" err="1"/>
              <a:t>AparatuS</a:t>
            </a:r>
            <a:r>
              <a:rPr lang="de-DE" dirty="0"/>
              <a:t>)</a:t>
            </a:r>
            <a:endParaRPr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10" name="Datumsplatzhalter 4"/>
          <p:cNvSpPr>
            <a:spLocks noGrp="1"/>
          </p:cNvSpPr>
          <p:nvPr>
            <p:ph type="dt" sz="half" idx="10"/>
          </p:nvPr>
        </p:nvSpPr>
        <p:spPr/>
        <p:txBody>
          <a:bodyPr/>
          <a:lstStyle/>
          <a:p>
            <a:r>
              <a:rPr lang="de-DE"/>
              <a:t>20.12.2018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Gars am Inn</a:t>
            </a:r>
            <a:endParaRPr lang="de-DE" dirty="0"/>
          </a:p>
        </p:txBody>
      </p:sp>
      <p:sp>
        <p:nvSpPr>
          <p:cNvPr id="12" name="Textplatzhalter 11">
            <a:extLst>
              <a:ext uri="{FF2B5EF4-FFF2-40B4-BE49-F238E27FC236}">
                <a16:creationId xmlns:a16="http://schemas.microsoft.com/office/drawing/2014/main" id="{8BCE29FA-5A62-4F3C-905D-7B8705E61026}"/>
              </a:ext>
            </a:extLst>
          </p:cNvPr>
          <p:cNvSpPr>
            <a:spLocks noGrp="1"/>
          </p:cNvSpPr>
          <p:nvPr>
            <p:ph sz="quarter" idx="13"/>
          </p:nvPr>
        </p:nvSpPr>
        <p:spPr>
          <a:xfrm>
            <a:off x="971600" y="1772816"/>
            <a:ext cx="2736304"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862361" y="1988841"/>
            <a:ext cx="5071585" cy="3611093"/>
          </a:xfrm>
          <a:prstGeom prst="rect">
            <a:avLst/>
          </a:prstGeom>
          <a:noFill/>
          <a:ln w="9525">
            <a:noFill/>
            <a:miter lim="800000"/>
            <a:headEnd/>
            <a:tailEnd/>
          </a:ln>
        </p:spPr>
      </p:pic>
      <p:cxnSp>
        <p:nvCxnSpPr>
          <p:cNvPr id="6" name="Gerade Verbindung mit Pfeil 5"/>
          <p:cNvCxnSpPr>
            <a:cxnSpLocks/>
          </p:cNvCxnSpPr>
          <p:nvPr/>
        </p:nvCxnSpPr>
        <p:spPr>
          <a:xfrm>
            <a:off x="4067944" y="2636912"/>
            <a:ext cx="0" cy="253394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274364" y="3944037"/>
            <a:ext cx="991430"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45 m</a:t>
            </a:r>
          </a:p>
        </p:txBody>
      </p:sp>
      <p:sp>
        <p:nvSpPr>
          <p:cNvPr id="13" name="Rechteck 12">
            <a:extLst>
              <a:ext uri="{FF2B5EF4-FFF2-40B4-BE49-F238E27FC236}">
                <a16:creationId xmlns:a16="http://schemas.microsoft.com/office/drawing/2014/main"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a:t>
            </a:fld>
            <a:endParaRPr lang="de-DE" dirty="0"/>
          </a:p>
        </p:txBody>
      </p:sp>
      <p:sp>
        <p:nvSpPr>
          <p:cNvPr id="10" name="Datumsplatzhalter 4"/>
          <p:cNvSpPr>
            <a:spLocks noGrp="1"/>
          </p:cNvSpPr>
          <p:nvPr>
            <p:ph type="dt" sz="half" idx="10"/>
          </p:nvPr>
        </p:nvSpPr>
        <p:spPr/>
        <p:txBody>
          <a:bodyPr/>
          <a:lstStyle/>
          <a:p>
            <a:r>
              <a:rPr lang="de-DE"/>
              <a:t>20.12.2018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a:extLst>
              <a:ext uri="{FF2B5EF4-FFF2-40B4-BE49-F238E27FC236}">
                <a16:creationId xmlns:a16="http://schemas.microsoft.com/office/drawing/2014/main"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mj-lt"/>
                <a:ea typeface="Calibri" panose="020F0502020204030204" pitchFamily="34" charset="0"/>
                <a:hlinkClick r:id="rId3"/>
              </a:rPr>
              <a:t>http://atlasvirtualvisit.web.cern.ch</a:t>
            </a:r>
            <a:br>
              <a:rPr lang="en-US" u="sng" dirty="0">
                <a:solidFill>
                  <a:srgbClr val="0563C1"/>
                </a:solidFill>
                <a:latin typeface="+mj-lt"/>
                <a:ea typeface="Calibri" panose="020F0502020204030204" pitchFamily="34" charset="0"/>
                <a:hlinkClick r:id="rId3"/>
              </a:rPr>
            </a:br>
            <a:r>
              <a:rPr lang="en-US" u="sng" dirty="0">
                <a:solidFill>
                  <a:srgbClr val="0563C1"/>
                </a:solidFill>
                <a:latin typeface="+mj-lt"/>
                <a:ea typeface="Calibri" panose="020F0502020204030204" pitchFamily="34" charset="0"/>
                <a:hlinkClick r:id="rId3"/>
              </a:rPr>
              <a:t>/content/prepare-your-visit</a:t>
            </a:r>
            <a:endParaRPr lang="de-DE" dirty="0">
              <a:latin typeface="+mj-lt"/>
            </a:endParaRPr>
          </a:p>
          <a:p>
            <a:endParaRPr lang="de-DE" dirty="0"/>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a16="http://schemas.microsoft.com/office/drawing/2014/main"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C602217-562B-4A87-8E7C-A730E68F5050}"/>
              </a:ext>
            </a:extLst>
          </p:cNvPr>
          <p:cNvSpPr>
            <a:spLocks noGrp="1"/>
          </p:cNvSpPr>
          <p:nvPr>
            <p:ph type="title"/>
          </p:nvPr>
        </p:nvSpPr>
        <p:spPr/>
        <p:txBody>
          <a:bodyPr/>
          <a:lstStyle/>
          <a:p>
            <a:r>
              <a:rPr lang="de-DE" dirty="0"/>
              <a:t>Detektoraufbau am Beispiel von ATLAS</a:t>
            </a:r>
          </a:p>
        </p:txBody>
      </p:sp>
      <p:sp>
        <p:nvSpPr>
          <p:cNvPr id="4" name="Foliennummernplatzhalter 3"/>
          <p:cNvSpPr>
            <a:spLocks noGrp="1"/>
          </p:cNvSpPr>
          <p:nvPr>
            <p:ph type="sldNum" sz="quarter" idx="12"/>
          </p:nvPr>
        </p:nvSpPr>
        <p:spPr/>
        <p:txBody>
          <a:bodyPr/>
          <a:lstStyle/>
          <a:p>
            <a:fld id="{13EBA283-81CD-428D-9703-4AE41BDC50AA}" type="slidenum">
              <a:rPr lang="de-DE" smtClean="0"/>
              <a:pPr/>
              <a:t>6</a:t>
            </a:fld>
            <a:endParaRPr lang="de-DE" dirty="0"/>
          </a:p>
        </p:txBody>
      </p:sp>
      <p:sp>
        <p:nvSpPr>
          <p:cNvPr id="18" name="Datumsplatzhalter 4"/>
          <p:cNvSpPr>
            <a:spLocks noGrp="1"/>
          </p:cNvSpPr>
          <p:nvPr>
            <p:ph type="dt" sz="half" idx="10"/>
          </p:nvPr>
        </p:nvSpPr>
        <p:spPr/>
        <p:txBody>
          <a:bodyPr/>
          <a:lstStyle/>
          <a:p>
            <a:r>
              <a:rPr lang="de-DE"/>
              <a:t>20.12.2018</a:t>
            </a:r>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Gars am Inn</a:t>
            </a:r>
            <a:endParaRPr lang="de-DE" dirty="0"/>
          </a:p>
        </p:txBody>
      </p:sp>
      <p:sp>
        <p:nvSpPr>
          <p:cNvPr id="8" name="Textplatzhalter 7">
            <a:extLst>
              <a:ext uri="{FF2B5EF4-FFF2-40B4-BE49-F238E27FC236}">
                <a16:creationId xmlns:a16="http://schemas.microsoft.com/office/drawing/2014/main"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a:p>
            <a:r>
              <a:rPr lang="de-DE" dirty="0"/>
              <a:t>Zugehörige Arbeitsblätter können später getestet werden</a:t>
            </a:r>
          </a:p>
        </p:txBody>
      </p:sp>
      <p:sp>
        <p:nvSpPr>
          <p:cNvPr id="6" name="Rechteck 5">
            <a:extLst>
              <a:ext uri="{FF2B5EF4-FFF2-40B4-BE49-F238E27FC236}">
                <a16:creationId xmlns:a16="http://schemas.microsoft.com/office/drawing/2014/main"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sp>
        <p:nvSpPr>
          <p:cNvPr id="4" name="Foliennummernplatzhalter 3"/>
          <p:cNvSpPr>
            <a:spLocks noGrp="1"/>
          </p:cNvSpPr>
          <p:nvPr>
            <p:ph type="sldNum" sz="quarter" idx="12"/>
          </p:nvPr>
        </p:nvSpPr>
        <p:spPr/>
        <p:txBody>
          <a:bodyPr/>
          <a:lstStyle/>
          <a:p>
            <a:fld id="{13EBA283-81CD-428D-9703-4AE41BDC50AA}" type="slidenum">
              <a:rPr lang="de-DE" smtClean="0"/>
              <a:pPr/>
              <a:t>7</a:t>
            </a:fld>
            <a:endParaRPr lang="de-DE" dirty="0"/>
          </a:p>
        </p:txBody>
      </p:sp>
      <p:sp>
        <p:nvSpPr>
          <p:cNvPr id="18" name="Datumsplatzhalter 4"/>
          <p:cNvSpPr>
            <a:spLocks noGrp="1"/>
          </p:cNvSpPr>
          <p:nvPr>
            <p:ph type="dt" sz="half" idx="10"/>
          </p:nvPr>
        </p:nvSpPr>
        <p:spPr/>
        <p:txBody>
          <a:bodyPr/>
          <a:lstStyle/>
          <a:p>
            <a:r>
              <a:rPr lang="de-DE"/>
              <a:t>20.12.2018</a:t>
            </a:r>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Gars am Inn</a:t>
            </a:r>
            <a:endParaRPr lang="de-DE" dirty="0"/>
          </a:p>
        </p:txBody>
      </p:sp>
      <p:cxnSp>
        <p:nvCxnSpPr>
          <p:cNvPr id="17" name="Gerade Verbindung mit Pfeil 16">
            <a:extLst>
              <a:ext uri="{FF2B5EF4-FFF2-40B4-BE49-F238E27FC236}">
                <a16:creationId xmlns:a16="http://schemas.microsoft.com/office/drawing/2014/main"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id="{243D1DB4-2F5B-4EA1-8BB6-DF6570B3BFA0}"/>
              </a:ext>
            </a:extLst>
          </p:cNvPr>
          <p:cNvCxnSpPr>
            <a:cxnSpLocks/>
          </p:cNvCxnSpPr>
          <p:nvPr/>
        </p:nvCxnSpPr>
        <p:spPr>
          <a:xfrm flipV="1">
            <a:off x="3937000" y="4565891"/>
            <a:ext cx="0" cy="405474"/>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a16="http://schemas.microsoft.com/office/drawing/2014/main"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r>
              <a:rPr lang="de-DE"/>
              <a:t>20.12.2018</a:t>
            </a:r>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a16="http://schemas.microsoft.com/office/drawing/2014/main"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r>
              <a:rPr lang="de-DE"/>
              <a:t>20.12.2018</a:t>
            </a:r>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Gars am Inn</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a16="http://schemas.microsoft.com/office/drawing/2014/main"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1615</Words>
  <Application>Microsoft Office PowerPoint</Application>
  <PresentationFormat>Bildschirmpräsentation (4:3)</PresentationFormat>
  <Paragraphs>327</Paragraphs>
  <Slides>34</Slides>
  <Notes>11</Notes>
  <HiddenSlides>0</HiddenSlides>
  <MMClips>1</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34</vt:i4>
      </vt:variant>
    </vt:vector>
  </HeadingPairs>
  <TitlesOfParts>
    <vt:vector size="41" baseType="lpstr">
      <vt:lpstr>Arial</vt:lpstr>
      <vt:lpstr>Arial Narrow</vt:lpstr>
      <vt:lpstr>Calibri</vt:lpstr>
      <vt:lpstr>Cambria Math</vt:lpstr>
      <vt:lpstr>Symbol</vt:lpstr>
      <vt:lpstr>Wingdings</vt:lpstr>
      <vt:lpstr>NTW</vt:lpstr>
      <vt:lpstr>Forschungsmethoden in der Teilchenphysik II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Kalorimeter</vt:lpstr>
      <vt:lpstr>Myonenkammern</vt:lpstr>
      <vt:lpstr>Teilchenspuren im ATLAS-Detektor</vt:lpstr>
      <vt:lpstr>DER ATLAS-DETEKTOR</vt:lpstr>
      <vt:lpstr>DER ATLAS-DETEKTOR - Aufgaben</vt:lpstr>
      <vt:lpstr>Aufgaben/Materialen für den Schulunterricht </vt:lpstr>
      <vt:lpstr>Bildgebende Detektoren im Unterricht</vt:lpstr>
      <vt:lpstr>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Claudia Behnke</cp:lastModifiedBy>
  <cp:revision>624</cp:revision>
  <dcterms:created xsi:type="dcterms:W3CDTF">2014-09-10T20:03:47Z</dcterms:created>
  <dcterms:modified xsi:type="dcterms:W3CDTF">2018-12-12T12:57:50Z</dcterms:modified>
</cp:coreProperties>
</file>