
<file path=[Content_Types].xml><?xml version="1.0" encoding="utf-8"?>
<Types xmlns="http://schemas.openxmlformats.org/package/2006/content-types">
  <Default Extension="1227711950" ContentType="image/jpeg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1" r:id="rId1"/>
  </p:sldMasterIdLst>
  <p:notesMasterIdLst>
    <p:notesMasterId r:id="rId37"/>
  </p:notesMasterIdLst>
  <p:handoutMasterIdLst>
    <p:handoutMasterId r:id="rId38"/>
  </p:handoutMasterIdLst>
  <p:sldIdLst>
    <p:sldId id="381" r:id="rId2"/>
    <p:sldId id="427" r:id="rId3"/>
    <p:sldId id="393" r:id="rId4"/>
    <p:sldId id="425" r:id="rId5"/>
    <p:sldId id="411" r:id="rId6"/>
    <p:sldId id="359" r:id="rId7"/>
    <p:sldId id="423" r:id="rId8"/>
    <p:sldId id="424" r:id="rId9"/>
    <p:sldId id="426" r:id="rId10"/>
    <p:sldId id="428" r:id="rId11"/>
    <p:sldId id="429" r:id="rId12"/>
    <p:sldId id="430" r:id="rId13"/>
    <p:sldId id="431" r:id="rId14"/>
    <p:sldId id="433" r:id="rId15"/>
    <p:sldId id="434" r:id="rId16"/>
    <p:sldId id="432" r:id="rId17"/>
    <p:sldId id="414" r:id="rId18"/>
    <p:sldId id="413" r:id="rId19"/>
    <p:sldId id="415" r:id="rId20"/>
    <p:sldId id="416" r:id="rId21"/>
    <p:sldId id="417" r:id="rId22"/>
    <p:sldId id="422" r:id="rId23"/>
    <p:sldId id="384" r:id="rId24"/>
    <p:sldId id="385" r:id="rId25"/>
    <p:sldId id="389" r:id="rId26"/>
    <p:sldId id="400" r:id="rId27"/>
    <p:sldId id="401" r:id="rId28"/>
    <p:sldId id="403" r:id="rId29"/>
    <p:sldId id="420" r:id="rId30"/>
    <p:sldId id="406" r:id="rId31"/>
    <p:sldId id="407" r:id="rId32"/>
    <p:sldId id="408" r:id="rId33"/>
    <p:sldId id="410" r:id="rId34"/>
    <p:sldId id="421" r:id="rId35"/>
    <p:sldId id="377" r:id="rId36"/>
  </p:sldIdLst>
  <p:sldSz cx="9144000" cy="6858000" type="screen4x3"/>
  <p:notesSz cx="6648450" cy="9850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01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3476"/>
    <a:srgbClr val="002060"/>
    <a:srgbClr val="CDC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80" autoAdjust="0"/>
    <p:restoredTop sz="95332" autoAdjust="0"/>
  </p:normalViewPr>
  <p:slideViewPr>
    <p:cSldViewPr>
      <p:cViewPr varScale="1">
        <p:scale>
          <a:sx n="106" d="100"/>
          <a:sy n="106" d="100"/>
        </p:scale>
        <p:origin x="2058" y="102"/>
      </p:cViewPr>
      <p:guideLst>
        <p:guide orient="horz" pos="2160"/>
        <p:guide pos="30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62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0FFFC-8081-441A-BF7B-EC88A3B29A57}" type="datetimeFigureOut">
              <a:rPr lang="de-DE" smtClean="0"/>
              <a:t>12.12.2018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6555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062E7-FDFC-4CAE-869A-A3BBA45CB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052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12.12.2018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2285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2374794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Im NTW wurden ca. 100 Experimentiersets</a:t>
            </a:r>
            <a:r>
              <a:rPr lang="de-DE" baseline="0" dirty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Experimente bestehen aus Komponenten wie sie auch in den originalen Forschungsgeräten, z.B. </a:t>
            </a:r>
            <a:r>
              <a:rPr lang="de-DE" dirty="0"/>
              <a:t>dem </a:t>
            </a:r>
            <a:r>
              <a:rPr lang="de-DE" dirty="0" err="1"/>
              <a:t>IceCube</a:t>
            </a:r>
            <a:r>
              <a:rPr lang="de-DE" dirty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/>
              <a:t>Datennahme</a:t>
            </a:r>
            <a:r>
              <a:rPr lang="de-DE" baseline="0" dirty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28530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83200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61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9028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80392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>
                <a:solidFill>
                  <a:prstClr val="black"/>
                </a:solidFill>
              </a:rPr>
              <a:pPr/>
              <a:t>35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96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926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/>
              <a:t>Besteht aus </a:t>
            </a:r>
            <a:r>
              <a:rPr lang="de-DE" dirty="0" err="1"/>
              <a:t>gel</a:t>
            </a:r>
            <a:r>
              <a:rPr lang="de-DE" dirty="0"/>
              <a:t>. Teilchen, die Erde aus dem Weltall erreichen</a:t>
            </a:r>
          </a:p>
          <a:p>
            <a:pPr eaLnBrk="1" hangingPunct="1"/>
            <a:r>
              <a:rPr lang="de-DE" dirty="0"/>
              <a:t>So stammen die Teilchen von der Sonne und von Quellen innerhalb und außerhalb unserer Galaxie.</a:t>
            </a:r>
          </a:p>
          <a:p>
            <a:pPr eaLnBrk="1" hangingPunct="1"/>
            <a:r>
              <a:rPr lang="de-DE" dirty="0"/>
              <a:t>Wird zwischen prim. und </a:t>
            </a:r>
            <a:r>
              <a:rPr lang="de-DE" dirty="0" err="1"/>
              <a:t>sek.</a:t>
            </a:r>
            <a:r>
              <a:rPr lang="de-DE" dirty="0"/>
              <a:t> unterschieden</a:t>
            </a:r>
          </a:p>
          <a:p>
            <a:pPr eaLnBrk="1" hangingPunct="1"/>
            <a:r>
              <a:rPr lang="de-DE" dirty="0"/>
              <a:t>Prim. ist die die auf </a:t>
            </a:r>
            <a:r>
              <a:rPr lang="de-DE" dirty="0" err="1"/>
              <a:t>erdatmosphäre</a:t>
            </a:r>
            <a:r>
              <a:rPr lang="de-DE" dirty="0"/>
              <a:t> trifft und besteht aus</a:t>
            </a:r>
          </a:p>
          <a:p>
            <a:pPr eaLnBrk="1" hangingPunct="1"/>
            <a:r>
              <a:rPr lang="de-DE" dirty="0"/>
              <a:t>Sek </a:t>
            </a:r>
            <a:r>
              <a:rPr lang="de-DE" dirty="0" err="1"/>
              <a:t>ensteht</a:t>
            </a:r>
            <a:r>
              <a:rPr lang="de-DE" dirty="0"/>
              <a:t> infolge der Wechselwirkung der prim. Mit Atomkernen der Luft</a:t>
            </a:r>
          </a:p>
          <a:p>
            <a:pPr eaLnBrk="1" hangingPunct="1"/>
            <a:r>
              <a:rPr lang="de-DE" dirty="0"/>
              <a:t>Kosmische </a:t>
            </a:r>
            <a:r>
              <a:rPr lang="de-DE" dirty="0" err="1"/>
              <a:t>strahlung</a:t>
            </a:r>
            <a:r>
              <a:rPr lang="de-DE" dirty="0"/>
              <a:t> erzeugt </a:t>
            </a:r>
            <a:r>
              <a:rPr lang="de-DE" dirty="0" err="1"/>
              <a:t>phänomene</a:t>
            </a:r>
            <a:r>
              <a:rPr lang="de-DE" dirty="0"/>
              <a:t>, die wir auch beobachten können, wie z.B. Nord-und Südpolarlichter</a:t>
            </a:r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253299-B2F1-4FF5-9857-4C5491BB1C6E}" type="slidenum">
              <a:rPr lang="de-DE" sz="1200" smtClean="0"/>
              <a:pPr/>
              <a:t>3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800910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izenplatzhalt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/>
              <a:t>Besteht aus </a:t>
            </a:r>
            <a:r>
              <a:rPr lang="de-DE" dirty="0" err="1"/>
              <a:t>gel</a:t>
            </a:r>
            <a:r>
              <a:rPr lang="de-DE" dirty="0"/>
              <a:t>. Teilchen, die Erde aus dem Weltall erreichen</a:t>
            </a:r>
          </a:p>
          <a:p>
            <a:pPr eaLnBrk="1" hangingPunct="1"/>
            <a:r>
              <a:rPr lang="de-DE" dirty="0"/>
              <a:t>So stammen die Teilchen von der Sonne und von Quellen innerhalb und außerhalb unserer Galaxie.</a:t>
            </a:r>
          </a:p>
          <a:p>
            <a:pPr eaLnBrk="1" hangingPunct="1"/>
            <a:r>
              <a:rPr lang="de-DE" dirty="0"/>
              <a:t>Wird zwischen prim. und </a:t>
            </a:r>
            <a:r>
              <a:rPr lang="de-DE" dirty="0" err="1"/>
              <a:t>sek.</a:t>
            </a:r>
            <a:r>
              <a:rPr lang="de-DE" dirty="0"/>
              <a:t> unterschieden</a:t>
            </a:r>
          </a:p>
          <a:p>
            <a:pPr eaLnBrk="1" hangingPunct="1"/>
            <a:r>
              <a:rPr lang="de-DE" dirty="0"/>
              <a:t>Prim. ist die die auf </a:t>
            </a:r>
            <a:r>
              <a:rPr lang="de-DE" dirty="0" err="1"/>
              <a:t>erdatmosphäre</a:t>
            </a:r>
            <a:r>
              <a:rPr lang="de-DE" dirty="0"/>
              <a:t> trifft und besteht aus</a:t>
            </a:r>
          </a:p>
          <a:p>
            <a:pPr eaLnBrk="1" hangingPunct="1"/>
            <a:r>
              <a:rPr lang="de-DE" dirty="0"/>
              <a:t>Sek </a:t>
            </a:r>
            <a:r>
              <a:rPr lang="de-DE" dirty="0" err="1"/>
              <a:t>ensteht</a:t>
            </a:r>
            <a:r>
              <a:rPr lang="de-DE" dirty="0"/>
              <a:t> infolge der Wechselwirkung der prim. Mit Atomkernen der Luft</a:t>
            </a:r>
          </a:p>
          <a:p>
            <a:pPr eaLnBrk="1" hangingPunct="1"/>
            <a:r>
              <a:rPr lang="de-DE" dirty="0"/>
              <a:t>Kosmische </a:t>
            </a:r>
            <a:r>
              <a:rPr lang="de-DE" dirty="0" err="1"/>
              <a:t>strahlung</a:t>
            </a:r>
            <a:r>
              <a:rPr lang="de-DE" dirty="0"/>
              <a:t> erzeugt </a:t>
            </a:r>
            <a:r>
              <a:rPr lang="de-DE" dirty="0" err="1"/>
              <a:t>phänomene</a:t>
            </a:r>
            <a:r>
              <a:rPr lang="de-DE" dirty="0"/>
              <a:t>, die wir auch beobachten können, wie z.B. Nord-und Südpolarlichter</a:t>
            </a:r>
          </a:p>
        </p:txBody>
      </p:sp>
      <p:sp>
        <p:nvSpPr>
          <p:cNvPr id="4096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16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fld id="{51253299-B2F1-4FF5-9857-4C5491BB1C6E}" type="slidenum">
              <a:rPr lang="de-DE" sz="1200" smtClean="0"/>
              <a:pPr/>
              <a:t>4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24063549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/>
              <a:t>Band 3 „Kosmische Strahlung“ bietet Einblicke in das faszinierende Forschungsfeld der Astroteilchenphysik. Dabei steht die experimentelle Untersuchung von kosmischen Teilchen am Beispiel der Myonen im Vordergrund. Lehrkräfte erhalten in dem 32-seitigen Heft Hintergrundinformationen</a:t>
            </a:r>
            <a:r>
              <a:rPr lang="de-DE" sz="1200" baseline="0" dirty="0"/>
              <a:t> </a:t>
            </a:r>
            <a:r>
              <a:rPr lang="de-DE" sz="1200" dirty="0"/>
              <a:t>sowie Ideen und Anregungen, wie sich das Thema in den Unterricht einbinden lässt. Außerdem enthält die Broschüre Fachtexte und</a:t>
            </a:r>
            <a:r>
              <a:rPr lang="de-DE" sz="1200" baseline="0" dirty="0"/>
              <a:t> Experimente </a:t>
            </a:r>
            <a:r>
              <a:rPr lang="de-DE" sz="1200" dirty="0"/>
              <a:t>für Schüler/innen</a:t>
            </a:r>
            <a:r>
              <a:rPr lang="de-DE" sz="1200" baseline="0" dirty="0"/>
              <a:t>, die durchentsprechende Aufgaben und Lösungen sowie einem Überblick an weiterführenden Materialien zum Thema ergänzt werden. </a:t>
            </a:r>
            <a:endParaRPr lang="de-DE" sz="1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2438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Sowohl für LK + J bieten wir ein mehrstufiges Programm an. </a:t>
            </a:r>
            <a:r>
              <a:rPr lang="de-DE" sz="1300" b="1" dirty="0"/>
              <a:t>Stufenprogramm</a:t>
            </a:r>
            <a:r>
              <a:rPr lang="de-DE" sz="1300" dirty="0"/>
              <a:t> ermöglicht sowohl Breiten als auch Spitzenförderung. So haben beide Zielgruppen die Möglichkeit schrittweise tiefer in die Materie einzusteigen und schließlich eigene Forschungsarbeiten zu verfolgen.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="1" dirty="0"/>
              <a:t>Fakten</a:t>
            </a:r>
            <a:r>
              <a:rPr lang="de-DE" dirty="0"/>
              <a:t>: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Wir erreichen im Basisprogramm pro Jahr ca. 400 Lehrer und 4.000 Jugendliche.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In der Qualifizierungsstufe waren es im letzten Jahr</a:t>
            </a:r>
            <a:r>
              <a:rPr lang="de-DE" baseline="0" dirty="0"/>
              <a:t> ca. 180 Lehrer und 250 Schüler.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Und im Vertiefungsprogramm 32 Lehrkräfte und 59 Jugendliche.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In der Pyramidenspitze bei den Jugendlichen gab es insgesamt 13 Schülerforschungsarbeiten, wobei drei davon an den CERN-Projektwochen teilgenommen haben.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Der Besuch am CERN stellt also sozusagen das Sahnehäubchen dar.</a:t>
            </a:r>
          </a:p>
          <a:p>
            <a:pPr defTabSz="960760">
              <a:lnSpc>
                <a:spcPct val="150000"/>
              </a:lnSpc>
              <a:defRPr/>
            </a:pPr>
            <a:endParaRPr lang="de-DE" dirty="0"/>
          </a:p>
          <a:p>
            <a:pPr>
              <a:lnSpc>
                <a:spcPct val="150000"/>
              </a:lnSpc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744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Im NTW wurden ca. 100 Experimentiersets</a:t>
            </a:r>
            <a:r>
              <a:rPr lang="de-DE" baseline="0" dirty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Experimente bestehen aus Komponenten wie sie auch in den originalen Forschungsgeräten, z.B. </a:t>
            </a:r>
            <a:r>
              <a:rPr lang="de-DE" dirty="0"/>
              <a:t>dem </a:t>
            </a:r>
            <a:r>
              <a:rPr lang="de-DE" dirty="0" err="1"/>
              <a:t>IceCube</a:t>
            </a:r>
            <a:r>
              <a:rPr lang="de-DE" dirty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/>
              <a:t>Datennahme</a:t>
            </a:r>
            <a:r>
              <a:rPr lang="de-DE" baseline="0" dirty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4709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de-DE"/>
          </a:p>
        </p:txBody>
      </p:sp>
    </p:spTree>
    <p:extLst>
      <p:ext uri="{BB962C8B-B14F-4D97-AF65-F5344CB8AC3E}">
        <p14:creationId xmlns:p14="http://schemas.microsoft.com/office/powerpoint/2010/main" val="3468793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314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.png"/><Relationship Id="rId7" Type="http://schemas.openxmlformats.org/officeDocument/2006/relationships/image" Target="../media/image9.tif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939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7546684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47991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0622" y="663276"/>
            <a:ext cx="7527638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8619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6598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7872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4392488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24128" y="1773237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4128" y="4016239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470097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810000"/>
            <a:ext cx="6411416" cy="38884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440362"/>
            <a:ext cx="5486400" cy="724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095310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97E47012-38C6-4986-A6C7-611E86F5DD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721" y="1460636"/>
            <a:ext cx="564947" cy="564947"/>
          </a:xfrm>
          <a:prstGeom prst="rect">
            <a:avLst/>
          </a:prstGeom>
        </p:spPr>
      </p:pic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5877273"/>
            <a:ext cx="1520825" cy="84421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Instituts-logo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DE70D378-A46D-4FDF-BFD7-F60D0E2D5FB5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1D9485-2BC3-4F5A-A2EE-62C7B7FDCC5D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873EBFFB-E874-4C33-A615-BE7BAC744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8E9C28E8-E841-4F19-8707-F031C4A38B2A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062FACAF-5B01-4448-9994-50A953BA22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B3613F98-A9B7-4870-8155-A96CBC3269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425615DE-EC9F-4190-8D61-848906EE73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CC83CF8C-55BD-4842-AF4A-A0D952F2E8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FE7F238E-CEFE-48AB-9B0F-3B2769829409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13496E03-50CD-41FA-98FE-BCF8A0A460F9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AD3784C-0F3B-41A3-AE9C-BA7A700A8A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D6E39F72-2687-43FF-8621-B63CA33E03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id="{0ABFCCFE-7137-4B66-A205-0BF20F2FCB50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8BDACA06-8D35-41D3-9EC2-5BEA26590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A9FEF107-2CA8-4418-B049-48D3627EFF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B378259D-606B-47CA-BAB4-384D5F5C92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F7BC4E29-0F48-4C39-AB4F-7C00466324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id="{BD4F129E-7698-45B7-A60C-DDFF56A95883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3979029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AA8EB42-C9B8-47A1-AD8E-5284CAC7A28F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AE1F986-7A65-42F6-854B-3B5382EF95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9F89A291-2C4A-4FAD-B182-92C1304E13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6FC88DF8-14A6-4FEC-8534-53691C9CD10E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B15C8A82-31C0-42FF-A4B1-9FB6B6CED1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379DA4E9-9A34-401A-A204-F6036B4A83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BB563B2B-2C67-4DEC-BE71-A2CC1F22B0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3C863F68-3F74-4517-8E04-2A533146864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D877C0DB-9CE2-4273-B2A6-CE883C9AFA4D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D3DA04A6-A655-469B-A6FB-54205F66457E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721" y="1460636"/>
            <a:ext cx="564947" cy="564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900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681037"/>
            <a:ext cx="754375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600" y="1825625"/>
            <a:ext cx="75437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03047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1227711950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hyperlink" Target="http://physik-begreifen-zeuthen.desy.de/angebote/kosmische_teilchen/cosmicweb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hyperlink" Target="http://cosmicatweb.desy.de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b="1" dirty="0"/>
              <a:t>Kosmische Teilchen erforschen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200" dirty="0"/>
              <a:t>Astroteilchen-Detektorprojekte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" y="6039317"/>
            <a:ext cx="2095578" cy="731208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6C2EE9DC-2BC9-4E5F-927A-2451A1A1AF1D}"/>
              </a:ext>
            </a:extLst>
          </p:cNvPr>
          <p:cNvSpPr/>
          <p:nvPr/>
        </p:nvSpPr>
        <p:spPr>
          <a:xfrm>
            <a:off x="2266304" y="6112533"/>
            <a:ext cx="4963986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6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  <a:t>Philipp Lindenau, Dr. Claudia Behnke</a:t>
            </a:r>
            <a:br>
              <a:rPr lang="de-DE" sz="24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</a:br>
            <a:r>
              <a:rPr lang="de-DE" sz="1600" dirty="0" err="1">
                <a:solidFill>
                  <a:srgbClr val="003477"/>
                </a:solidFill>
                <a:latin typeface="+mj-lt"/>
                <a:ea typeface="+mj-ea"/>
                <a:cs typeface="Arial" panose="020B0604020202020204" pitchFamily="34" charset="0"/>
              </a:rPr>
              <a:t>Gars</a:t>
            </a:r>
            <a:r>
              <a:rPr lang="de-DE" sz="1600" dirty="0">
                <a:solidFill>
                  <a:srgbClr val="003477"/>
                </a:solidFill>
                <a:latin typeface="+mj-lt"/>
                <a:ea typeface="+mj-ea"/>
                <a:cs typeface="Arial" panose="020B0604020202020204" pitchFamily="34" charset="0"/>
              </a:rPr>
              <a:t> am Inn | 18. – 21.12.2018</a:t>
            </a:r>
            <a:endParaRPr lang="de-DE" dirty="0">
              <a:solidFill>
                <a:srgbClr val="00347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09744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Pierre </a:t>
            </a:r>
            <a:r>
              <a:rPr lang="de-DE" dirty="0" err="1"/>
              <a:t>Auger</a:t>
            </a:r>
            <a:r>
              <a:rPr lang="de-DE" dirty="0"/>
              <a:t> Observatorium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Versuchsanlage besteht aus</a:t>
            </a:r>
          </a:p>
          <a:p>
            <a:pPr lvl="1"/>
            <a:r>
              <a:rPr lang="de-DE" dirty="0"/>
              <a:t>Oberflächendetektor (1660 Stationen)</a:t>
            </a:r>
          </a:p>
          <a:p>
            <a:pPr lvl="1"/>
            <a:r>
              <a:rPr lang="de-DE" dirty="0"/>
              <a:t>dem Fluoreszenzdetektor (27 Teleskope)</a:t>
            </a:r>
          </a:p>
          <a:p>
            <a:pPr lvl="1"/>
            <a:r>
              <a:rPr lang="de-DE" dirty="0"/>
              <a:t>Radioantennen (150 Antennen)</a:t>
            </a:r>
          </a:p>
          <a:p>
            <a:pPr lvl="1"/>
            <a:r>
              <a:rPr lang="de-DE" dirty="0"/>
              <a:t>Myonen-Detektoren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Fläche Insgesamt 3000 km</a:t>
            </a:r>
            <a:r>
              <a:rPr lang="de-DE" baseline="30000" dirty="0"/>
              <a:t>2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Lage: Pampas, Argentinien</a:t>
            </a:r>
          </a:p>
          <a:p>
            <a:r>
              <a:rPr lang="de-DE" sz="2000" dirty="0"/>
              <a:t>Messung von Protonen </a:t>
            </a:r>
          </a:p>
          <a:p>
            <a:pPr lvl="1"/>
            <a:r>
              <a:rPr lang="de-DE" dirty="0"/>
              <a:t>mit Energien von: </a:t>
            </a:r>
            <a:br>
              <a:rPr lang="de-DE" dirty="0"/>
            </a:br>
            <a:r>
              <a:rPr lang="de-DE" dirty="0"/>
              <a:t>10</a:t>
            </a:r>
            <a:r>
              <a:rPr lang="de-DE" baseline="30000" dirty="0"/>
              <a:t>17</a:t>
            </a:r>
            <a:r>
              <a:rPr lang="de-DE" dirty="0"/>
              <a:t> eV bis 10</a:t>
            </a:r>
            <a:r>
              <a:rPr lang="de-DE" baseline="30000" dirty="0"/>
              <a:t>20</a:t>
            </a:r>
            <a:r>
              <a:rPr lang="de-DE" dirty="0"/>
              <a:t> eV</a:t>
            </a:r>
          </a:p>
          <a:p>
            <a:pPr marL="0" indent="0">
              <a:buNone/>
            </a:pPr>
            <a:r>
              <a:rPr lang="de-DE" dirty="0"/>
              <a:t> 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033264"/>
            <a:ext cx="2664296" cy="2216695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7693F3B-B1EB-4B28-89FF-55081A29F42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" t="7542" r="8642" b="11558"/>
          <a:stretch/>
        </p:blipFill>
        <p:spPr>
          <a:xfrm>
            <a:off x="6355290" y="3321966"/>
            <a:ext cx="2672143" cy="226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019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Pierre </a:t>
            </a:r>
            <a:r>
              <a:rPr lang="de-DE" dirty="0" err="1"/>
              <a:t>Auger</a:t>
            </a:r>
            <a:r>
              <a:rPr lang="de-DE" dirty="0"/>
              <a:t> Observatorium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C1D4D3B7-DE00-4C3F-ABC9-32BCA0D91C6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2154238"/>
            <a:ext cx="7546975" cy="3773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971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048" y="549697"/>
            <a:ext cx="4515381" cy="308700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r>
              <a:rPr lang="de-DE" dirty="0"/>
              <a:t>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Versuchsanlage besteht aus</a:t>
            </a:r>
          </a:p>
          <a:p>
            <a:pPr lvl="1"/>
            <a:r>
              <a:rPr lang="de-DE" dirty="0"/>
              <a:t>insgesamt 5160 Sensoren</a:t>
            </a:r>
          </a:p>
          <a:p>
            <a:pPr lvl="1"/>
            <a:r>
              <a:rPr lang="de-DE" dirty="0"/>
              <a:t>An 86 Kabelsträngen </a:t>
            </a:r>
          </a:p>
          <a:p>
            <a:pPr lvl="1"/>
            <a:r>
              <a:rPr lang="de-DE" dirty="0"/>
              <a:t>In 1450 -2450 Metern tiefe  </a:t>
            </a:r>
          </a:p>
          <a:p>
            <a:pPr lvl="1"/>
            <a:endParaRPr lang="de-DE" dirty="0"/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Fläche Insgesamt 1000 m</a:t>
            </a:r>
            <a:r>
              <a:rPr lang="de-DE" baseline="30000" dirty="0"/>
              <a:t>3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/>
              <a:t>Lage: Amundsen-Scott-Südpolstation </a:t>
            </a:r>
          </a:p>
          <a:p>
            <a:pPr marL="228600" lvl="1" indent="-228600"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2000" dirty="0"/>
              <a:t>Messung von </a:t>
            </a:r>
            <a:r>
              <a:rPr lang="de-DE" dirty="0"/>
              <a:t>Neutrinos</a:t>
            </a:r>
            <a:endParaRPr lang="de-DE" sz="2000" dirty="0"/>
          </a:p>
          <a:p>
            <a:pPr lvl="1"/>
            <a:r>
              <a:rPr lang="de-DE" dirty="0"/>
              <a:t>mit Energien von: </a:t>
            </a:r>
            <a:br>
              <a:rPr lang="de-DE" dirty="0"/>
            </a:br>
            <a:r>
              <a:rPr lang="de-DE" dirty="0"/>
              <a:t>10</a:t>
            </a:r>
            <a:r>
              <a:rPr lang="de-DE" baseline="30000" dirty="0"/>
              <a:t>12</a:t>
            </a:r>
            <a:r>
              <a:rPr lang="de-DE" dirty="0"/>
              <a:t> eV bis 10</a:t>
            </a:r>
            <a:r>
              <a:rPr lang="de-DE" baseline="30000" dirty="0"/>
              <a:t>14</a:t>
            </a:r>
            <a:r>
              <a:rPr lang="de-DE" dirty="0"/>
              <a:t> eV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774238"/>
            <a:ext cx="1529769" cy="230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724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IceCube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2F56055D-F49A-4DD2-A389-9761122939F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155" y="1773238"/>
            <a:ext cx="4797764" cy="453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9413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2BE7D3-2F53-4923-8FE9-079210AED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Neutrino Messung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7CCB091-CE05-4BA6-8C3A-C951DE1C1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ADEF2B-0485-40FA-A76E-63CD2B113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601D95-F0B1-474C-A7B2-C7F1CBCCE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45436400-AEDA-4205-ADD3-B785DF5B41CC}"/>
              </a:ext>
            </a:extLst>
          </p:cNvPr>
          <p:cNvSpPr/>
          <p:nvPr/>
        </p:nvSpPr>
        <p:spPr>
          <a:xfrm>
            <a:off x="4609246" y="20411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/>
              <a:t> </a:t>
            </a:r>
          </a:p>
        </p:txBody>
      </p:sp>
      <p:sp>
        <p:nvSpPr>
          <p:cNvPr id="13" name="Inhaltsplatzhalter 12">
            <a:extLst>
              <a:ext uri="{FF2B5EF4-FFF2-40B4-BE49-F238E27FC236}">
                <a16:creationId xmlns:a16="http://schemas.microsoft.com/office/drawing/2014/main" id="{6F370BBF-30DB-46F6-ADFD-F5A801D160D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Reines und </a:t>
            </a:r>
            <a:r>
              <a:rPr lang="de-DE" dirty="0" err="1"/>
              <a:t>Cowan</a:t>
            </a:r>
            <a:r>
              <a:rPr lang="de-DE" dirty="0"/>
              <a:t> 1956</a:t>
            </a:r>
          </a:p>
          <a:p>
            <a:r>
              <a:rPr lang="de-DE" dirty="0"/>
              <a:t>Neutrinos aus Kernreaktor Interaktion mit Proton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3B904FDB-56E7-4739-82A7-1DF37FBAFD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463333"/>
            <a:ext cx="3386816" cy="1905085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625D9FCF-BA8F-464C-BBC0-DA067D97A303}"/>
              </a:ext>
            </a:extLst>
          </p:cNvPr>
          <p:cNvSpPr txBox="1"/>
          <p:nvPr/>
        </p:nvSpPr>
        <p:spPr>
          <a:xfrm>
            <a:off x="4869181" y="3084768"/>
            <a:ext cx="3204723" cy="2343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Nachweis des Neutrons:</a:t>
            </a:r>
            <a:b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n +</a:t>
            </a:r>
            <a:r>
              <a:rPr lang="de-DE" sz="2400" baseline="30000" dirty="0">
                <a:solidFill>
                  <a:srgbClr val="002060"/>
                </a:solidFill>
                <a:latin typeface="Arial Narrow" panose="020B0606020202030204" pitchFamily="34" charset="0"/>
              </a:rPr>
              <a:t>113</a:t>
            </a: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Cd → </a:t>
            </a:r>
            <a:r>
              <a:rPr lang="de-DE" sz="2400" baseline="30000" dirty="0">
                <a:solidFill>
                  <a:srgbClr val="002060"/>
                </a:solidFill>
                <a:latin typeface="Arial Narrow" panose="020B0606020202030204" pitchFamily="34" charset="0"/>
              </a:rPr>
              <a:t>114</a:t>
            </a: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Cd + </a:t>
            </a:r>
            <a:r>
              <a:rPr lang="de-DE" sz="2400" dirty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endParaRPr lang="de-DE" sz="2400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Nachweis des Positrons</a:t>
            </a:r>
            <a:b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e</a:t>
            </a:r>
            <a:r>
              <a:rPr lang="de-DE" sz="2400" baseline="30000" dirty="0">
                <a:solidFill>
                  <a:srgbClr val="002060"/>
                </a:solidFill>
                <a:latin typeface="Arial Narrow" panose="020B0606020202030204" pitchFamily="34" charset="0"/>
              </a:rPr>
              <a:t>+</a:t>
            </a: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 + e</a:t>
            </a:r>
            <a:r>
              <a:rPr lang="de-DE" sz="2400" baseline="30000" dirty="0">
                <a:solidFill>
                  <a:srgbClr val="002060"/>
                </a:solidFill>
                <a:latin typeface="Arial Narrow" panose="020B0606020202030204" pitchFamily="34" charset="0"/>
              </a:rPr>
              <a:t>-</a:t>
            </a:r>
            <a: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  <a:t> → </a:t>
            </a:r>
            <a:r>
              <a:rPr lang="de-DE" sz="2400" dirty="0">
                <a:solidFill>
                  <a:srgbClr val="002060"/>
                </a:solidFill>
                <a:latin typeface="Symbol" panose="05050102010706020507" pitchFamily="18" charset="2"/>
              </a:rPr>
              <a:t>g </a:t>
            </a:r>
            <a:r>
              <a:rPr lang="de-DE" sz="2400" dirty="0" err="1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br>
              <a:rPr lang="de-DE" sz="2400" dirty="0">
                <a:solidFill>
                  <a:srgbClr val="002060"/>
                </a:solidFill>
                <a:latin typeface="Arial Narrow" panose="020B0606020202030204" pitchFamily="34" charset="0"/>
              </a:rPr>
            </a:br>
            <a:endParaRPr lang="de-DE" sz="2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82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2BE7D3-2F53-4923-8FE9-079210AED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Neutrino Messung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7CCB091-CE05-4BA6-8C3A-C951DE1C1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CADEF2B-0485-40FA-A76E-63CD2B113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601D95-F0B1-474C-A7B2-C7F1CBCCE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D159C7C7-3EF8-4973-9A50-AF17F6EB634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846" y="1635276"/>
            <a:ext cx="5453362" cy="4529320"/>
          </a:xfrm>
        </p:spPr>
      </p:pic>
    </p:spTree>
    <p:extLst>
      <p:ext uri="{BB962C8B-B14F-4D97-AF65-F5344CB8AC3E}">
        <p14:creationId xmlns:p14="http://schemas.microsoft.com/office/powerpoint/2010/main" val="499175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de-DE" sz="2000" dirty="0"/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Durchgeführt von Nachwuchs-</a:t>
            </a:r>
            <a:br>
              <a:rPr lang="de-DE" dirty="0"/>
            </a:br>
            <a:r>
              <a:rPr lang="de-DE" dirty="0" err="1"/>
              <a:t>wissenschaftler</a:t>
            </a:r>
            <a:r>
              <a:rPr lang="de-DE" dirty="0"/>
              <a:t>/inne/n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/>
              <a:t>Eigene Auswertung 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der LHC-Experimente 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Pierre </a:t>
            </a:r>
            <a:r>
              <a:rPr lang="de-DE" sz="2000" b="1" dirty="0" err="1"/>
              <a:t>Auger</a:t>
            </a:r>
            <a:r>
              <a:rPr lang="de-DE" sz="2000" b="1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</a:t>
            </a:r>
            <a:r>
              <a:rPr lang="de-DE" sz="2000" b="1" dirty="0" err="1"/>
              <a:t>IceCube</a:t>
            </a:r>
            <a:r>
              <a:rPr lang="de-DE" sz="2000" b="1" dirty="0"/>
              <a:t> Experiments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Auch als 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Über 700 </a:t>
            </a:r>
            <a:r>
              <a:rPr lang="de-DE" sz="2000" dirty="0" err="1"/>
              <a:t>Masterclasses</a:t>
            </a:r>
            <a:r>
              <a:rPr lang="de-DE" sz="2000" dirty="0"/>
              <a:t> wurden bisher durchgeführt</a:t>
            </a:r>
            <a:endParaRPr lang="de-DE" sz="1600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Picture 3" descr="C:\Users\Glück\Desktop\Netzwerk Teilchenwelt PR-Fotos - J. Socher\Original\Netzwerk_Teilchenwelt_PR_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6809" y="1973974"/>
            <a:ext cx="2229730" cy="161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6237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Einsteiger Set: Die Nebelkammer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pic>
        <p:nvPicPr>
          <p:cNvPr id="9" name="Picture 11" descr="C:\Users\Fabian\Dropbox\Netzwerk Teilchenwelt\Nebelkammer_final\Bilder Nebelkammer\CIMG5003.JPG">
            <a:extLst>
              <a:ext uri="{FF2B5EF4-FFF2-40B4-BE49-F238E27FC236}">
                <a16:creationId xmlns:a16="http://schemas.microsoft.com/office/drawing/2014/main" id="{B5655FA1-9F1D-414B-A0FA-3B42C3BFA654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2195735" y="2276872"/>
            <a:ext cx="4783637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61867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sz="3200" dirty="0">
                <a:ea typeface="+mn-ea"/>
              </a:rPr>
              <a:t>Inhalt eines Experimentiersets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9219" name="Inhaltsplatzhalter 1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Material für 10 Nebelkammern</a:t>
            </a:r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10 Bauanleitungen</a:t>
            </a:r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Hinweise und Kopiervorlagen </a:t>
            </a:r>
          </a:p>
          <a:p>
            <a:pPr marL="171450" indent="-171450">
              <a:spcBef>
                <a:spcPts val="0"/>
              </a:spcBef>
            </a:pPr>
            <a:endParaRPr lang="de-DE" altLang="de-DE" sz="2000" dirty="0"/>
          </a:p>
          <a:p>
            <a:pPr marL="171450" indent="-171450">
              <a:spcBef>
                <a:spcPts val="0"/>
              </a:spcBef>
            </a:pPr>
            <a:r>
              <a:rPr lang="de-DE" altLang="de-DE" sz="2000" dirty="0"/>
              <a:t>nicht enthalten sind Verbrauchsmaterialien: Isopropanol und Trockeneis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87576" y="3933057"/>
            <a:ext cx="4760248" cy="2321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pieren 4"/>
          <p:cNvGrpSpPr/>
          <p:nvPr/>
        </p:nvGrpSpPr>
        <p:grpSpPr>
          <a:xfrm>
            <a:off x="644141" y="4149080"/>
            <a:ext cx="3276972" cy="1526961"/>
            <a:chOff x="4842334" y="4897351"/>
            <a:chExt cx="3276972" cy="1526961"/>
          </a:xfrm>
        </p:grpSpPr>
        <p:sp>
          <p:nvSpPr>
            <p:cNvPr id="13" name="Rechteck 12"/>
            <p:cNvSpPr/>
            <p:nvPr/>
          </p:nvSpPr>
          <p:spPr>
            <a:xfrm>
              <a:off x="4986350" y="5463229"/>
              <a:ext cx="1027026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221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147" t="39288" r="53854" b="39574"/>
            <a:stretch/>
          </p:blipFill>
          <p:spPr bwMode="auto">
            <a:xfrm>
              <a:off x="4842334" y="4897351"/>
              <a:ext cx="3276972" cy="14939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hteck 1"/>
            <p:cNvSpPr/>
            <p:nvPr/>
          </p:nvSpPr>
          <p:spPr>
            <a:xfrm>
              <a:off x="7434622" y="5185383"/>
              <a:ext cx="68468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Rechteck 7"/>
            <p:cNvSpPr/>
            <p:nvPr/>
          </p:nvSpPr>
          <p:spPr>
            <a:xfrm>
              <a:off x="5166678" y="5626957"/>
              <a:ext cx="2772000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5373232" y="5886568"/>
              <a:ext cx="130591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5355980" y="6156426"/>
              <a:ext cx="2593504" cy="2349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36" t="50386" r="69230" b="46940"/>
            <a:stretch/>
          </p:blipFill>
          <p:spPr bwMode="auto">
            <a:xfrm>
              <a:off x="5357642" y="5689440"/>
              <a:ext cx="648000" cy="197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111" t="56084" r="68925" b="39034"/>
            <a:stretch/>
          </p:blipFill>
          <p:spPr bwMode="auto">
            <a:xfrm>
              <a:off x="5373232" y="6079256"/>
              <a:ext cx="1026543" cy="345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hteck 15"/>
            <p:cNvSpPr/>
            <p:nvPr/>
          </p:nvSpPr>
          <p:spPr>
            <a:xfrm>
              <a:off x="5144655" y="5670544"/>
              <a:ext cx="69948" cy="2349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5144655" y="4897351"/>
              <a:ext cx="228577" cy="14939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pic>
          <p:nvPicPr>
            <p:cNvPr id="30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244" t="53788" r="76508" b="42888"/>
            <a:stretch/>
          </p:blipFill>
          <p:spPr bwMode="auto">
            <a:xfrm>
              <a:off x="5394599" y="5905463"/>
              <a:ext cx="210527" cy="234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449826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853" y="3717032"/>
            <a:ext cx="4219463" cy="2682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3"/>
          <p:cNvGrpSpPr>
            <a:grpSpLocks/>
          </p:cNvGrpSpPr>
          <p:nvPr/>
        </p:nvGrpSpPr>
        <p:grpSpPr bwMode="auto">
          <a:xfrm>
            <a:off x="8066760" y="3789040"/>
            <a:ext cx="831212" cy="2391572"/>
            <a:chOff x="8100248" y="2368103"/>
            <a:chExt cx="1765194" cy="2321246"/>
          </a:xfrm>
        </p:grpSpPr>
        <p:sp>
          <p:nvSpPr>
            <p:cNvPr id="9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feld 2"/>
            <p:cNvSpPr txBox="1">
              <a:spLocks noChangeArrowheads="1"/>
            </p:cNvSpPr>
            <p:nvPr/>
          </p:nvSpPr>
          <p:spPr bwMode="auto">
            <a:xfrm>
              <a:off x="8275000" y="2368103"/>
              <a:ext cx="1590442" cy="26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200" dirty="0"/>
                <a:t>~ +20°C</a:t>
              </a:r>
            </a:p>
          </p:txBody>
        </p:sp>
        <p:sp>
          <p:nvSpPr>
            <p:cNvPr id="11" name="Textfeld 13"/>
            <p:cNvSpPr txBox="1">
              <a:spLocks noChangeArrowheads="1"/>
            </p:cNvSpPr>
            <p:nvPr/>
          </p:nvSpPr>
          <p:spPr bwMode="auto">
            <a:xfrm>
              <a:off x="8332759" y="4420495"/>
              <a:ext cx="1508741" cy="268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200" dirty="0"/>
                <a:t>~ -78°C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332759" y="2858360"/>
              <a:ext cx="849689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400" dirty="0"/>
                <a:t>T</a:t>
              </a:r>
              <a:r>
                <a:rPr lang="de-DE" sz="1200" dirty="0"/>
                <a:t>emperatu</a:t>
              </a:r>
              <a:r>
                <a:rPr lang="de-DE" sz="1400" dirty="0"/>
                <a:t>r</a:t>
              </a: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4953364" y="4149080"/>
            <a:ext cx="167196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Alkoholgetränkter Filz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499992" y="5975702"/>
            <a:ext cx="91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Trockeneis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5040143" y="5229200"/>
            <a:ext cx="16158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Übersättigte Schicht</a:t>
            </a:r>
          </a:p>
        </p:txBody>
      </p:sp>
      <p:sp>
        <p:nvSpPr>
          <p:cNvPr id="1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Funktionsweise Nebelkammer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19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sz="1800" dirty="0"/>
              <a:t>Alkohol verdampft bei Raumtemperatur bis zur Sättigung des Volumens</a:t>
            </a:r>
          </a:p>
          <a:p>
            <a:r>
              <a:rPr lang="de-DE" sz="1800" dirty="0"/>
              <a:t>Alkoholdampf sinkt aufgrund Gravitation nach unten und kühlt dabei ab</a:t>
            </a:r>
          </a:p>
          <a:p>
            <a:r>
              <a:rPr lang="de-DE" sz="1800" dirty="0"/>
              <a:t>Oberhalb der Metallplatte geht der Alkoholdampf in einen übersättigten Zustand über</a:t>
            </a:r>
          </a:p>
          <a:p>
            <a:r>
              <a:rPr lang="de-DE" sz="1800" dirty="0"/>
              <a:t>Geladene Teilchen ionisieren Atome und erzeugen Kondensationskeime im übersättigten Medium </a:t>
            </a:r>
            <a:r>
              <a:rPr lang="de-DE" altLang="de-DE" sz="1800" dirty="0"/>
              <a:t>an diesen kondensieren Alkoholmoleküle zu Tröpfchen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2522478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</a:t>
            </a:r>
            <a:r>
              <a:rPr lang="de-DE" b="1" dirty="0"/>
              <a:t>teilchen</a:t>
            </a:r>
            <a:r>
              <a:rPr lang="de-DE" dirty="0"/>
              <a:t>physik?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Auch Prozesse der Astrophysik lassen sich auf fundamentale Wechselwirkungen zurückfuhren</a:t>
            </a:r>
          </a:p>
          <a:p>
            <a:r>
              <a:rPr lang="de-DE" dirty="0"/>
              <a:t>Die Kombination ist attraktiv obwohl </a:t>
            </a:r>
            <a:br>
              <a:rPr lang="de-DE" dirty="0"/>
            </a:br>
            <a:r>
              <a:rPr lang="de-DE" dirty="0"/>
              <a:t>(oder gerade weil)</a:t>
            </a:r>
          </a:p>
          <a:p>
            <a:pPr lvl="1"/>
            <a:r>
              <a:rPr lang="de-DE" dirty="0"/>
              <a:t>Verschiedenste Größenordnung beschrieben werden</a:t>
            </a:r>
            <a:br>
              <a:rPr lang="de-DE" dirty="0"/>
            </a:br>
            <a:r>
              <a:rPr lang="de-DE" dirty="0"/>
              <a:t>(Subnuklear vs. Galaktische Dimensionen)  </a:t>
            </a:r>
          </a:p>
          <a:p>
            <a:pPr lvl="1"/>
            <a:r>
              <a:rPr lang="de-DE" dirty="0"/>
              <a:t>Viele „Science Fiction“ Begriffe erklärt werden können</a:t>
            </a:r>
            <a:br>
              <a:rPr lang="de-DE" dirty="0"/>
            </a:br>
            <a:r>
              <a:rPr lang="de-DE" dirty="0"/>
              <a:t>(Neutronen Stern)</a:t>
            </a:r>
          </a:p>
          <a:p>
            <a:pPr lvl="1"/>
            <a:r>
              <a:rPr lang="de-DE" dirty="0"/>
              <a:t>Beide eine große Faszination erzeugen (hoffentlich ;-))</a:t>
            </a:r>
            <a:br>
              <a:rPr lang="de-DE" dirty="0"/>
            </a:br>
            <a:r>
              <a:rPr lang="de-DE" dirty="0"/>
              <a:t>(Urknall, Warum sind wir hier…)</a:t>
            </a:r>
          </a:p>
        </p:txBody>
      </p:sp>
    </p:spTree>
    <p:extLst>
      <p:ext uri="{BB962C8B-B14F-4D97-AF65-F5344CB8AC3E}">
        <p14:creationId xmlns:p14="http://schemas.microsoft.com/office/powerpoint/2010/main" val="98925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Experimentieren mit einer Nebelkammer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4551B-71C4-4120-91B8-9A2C28074B1A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19" name="Datumsplatzhalt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21" name="Fußzeilenplatzhalt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31" y="3264429"/>
            <a:ext cx="5016028" cy="318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pieren 3"/>
          <p:cNvGrpSpPr>
            <a:grpSpLocks/>
          </p:cNvGrpSpPr>
          <p:nvPr/>
        </p:nvGrpSpPr>
        <p:grpSpPr bwMode="auto">
          <a:xfrm>
            <a:off x="8169258" y="3433156"/>
            <a:ext cx="626626" cy="2900400"/>
            <a:chOff x="8100248" y="2368103"/>
            <a:chExt cx="1051604" cy="2368061"/>
          </a:xfrm>
        </p:grpSpPr>
        <p:sp>
          <p:nvSpPr>
            <p:cNvPr id="9" name="Pfeil nach unten 8"/>
            <p:cNvSpPr/>
            <p:nvPr/>
          </p:nvSpPr>
          <p:spPr>
            <a:xfrm>
              <a:off x="8100248" y="2493058"/>
              <a:ext cx="144880" cy="2155763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Textfeld 2"/>
            <p:cNvSpPr txBox="1">
              <a:spLocks noChangeArrowheads="1"/>
            </p:cNvSpPr>
            <p:nvPr/>
          </p:nvSpPr>
          <p:spPr bwMode="auto">
            <a:xfrm>
              <a:off x="8275001" y="2368103"/>
              <a:ext cx="864951" cy="315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~ +20°C</a:t>
              </a:r>
            </a:p>
          </p:txBody>
        </p:sp>
        <p:sp>
          <p:nvSpPr>
            <p:cNvPr id="11" name="Textfeld 13"/>
            <p:cNvSpPr txBox="1">
              <a:spLocks noChangeArrowheads="1"/>
            </p:cNvSpPr>
            <p:nvPr/>
          </p:nvSpPr>
          <p:spPr bwMode="auto">
            <a:xfrm>
              <a:off x="8332758" y="4420495"/>
              <a:ext cx="819094" cy="315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de-DE" sz="1400"/>
                <a:t>~ -78°C</a:t>
              </a:r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8332758" y="2858360"/>
              <a:ext cx="671465" cy="948562"/>
            </a:xfrm>
            <a:prstGeom prst="rect">
              <a:avLst/>
            </a:prstGeom>
            <a:noFill/>
          </p:spPr>
          <p:txBody>
            <a:bodyPr vert="vert270" wrap="square">
              <a:spAutoFit/>
            </a:bodyPr>
            <a:lstStyle/>
            <a:p>
              <a:pPr>
                <a:defRPr/>
              </a:pPr>
              <a:r>
                <a:rPr lang="de-DE" sz="1400" dirty="0"/>
                <a:t>Temperatur</a:t>
              </a: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4355976" y="3772012"/>
            <a:ext cx="1671961" cy="26161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Alkoholgetränkter Filz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499992" y="6009435"/>
            <a:ext cx="91023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Trockeneis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355976" y="5136370"/>
            <a:ext cx="23042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/>
              <a:t>Übersättigte Schicht</a:t>
            </a:r>
          </a:p>
        </p:txBody>
      </p:sp>
      <p:sp>
        <p:nvSpPr>
          <p:cNvPr id="4" name="Textfeld 3"/>
          <p:cNvSpPr txBox="1"/>
          <p:nvPr/>
        </p:nvSpPr>
        <p:spPr>
          <a:xfrm rot="20910167">
            <a:off x="453304" y="2552303"/>
            <a:ext cx="2545479" cy="442674"/>
          </a:xfrm>
          <a:prstGeom prst="wedgeRoundRectCallout">
            <a:avLst>
              <a:gd name="adj1" fmla="val 42740"/>
              <a:gd name="adj2" fmla="val 12629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beobachten</a:t>
            </a:r>
          </a:p>
        </p:txBody>
      </p:sp>
      <p:sp>
        <p:nvSpPr>
          <p:cNvPr id="6" name="Textfeld 5"/>
          <p:cNvSpPr txBox="1"/>
          <p:nvPr/>
        </p:nvSpPr>
        <p:spPr>
          <a:xfrm rot="287552">
            <a:off x="4452996" y="2431637"/>
            <a:ext cx="2192578" cy="442674"/>
          </a:xfrm>
          <a:prstGeom prst="wedgeRoundRectCallout">
            <a:avLst>
              <a:gd name="adj1" fmla="val -23871"/>
              <a:gd name="adj2" fmla="val 12863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zählen</a:t>
            </a:r>
          </a:p>
        </p:txBody>
      </p:sp>
      <p:sp>
        <p:nvSpPr>
          <p:cNvPr id="8" name="Textfeld 7"/>
          <p:cNvSpPr txBox="1"/>
          <p:nvPr/>
        </p:nvSpPr>
        <p:spPr>
          <a:xfrm rot="21294863">
            <a:off x="3039295" y="1919065"/>
            <a:ext cx="1936740" cy="442674"/>
          </a:xfrm>
          <a:prstGeom prst="wedgeRoundRectCallout">
            <a:avLst>
              <a:gd name="adj1" fmla="val -6757"/>
              <a:gd name="adj2" fmla="val 13013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filmen</a:t>
            </a:r>
          </a:p>
        </p:txBody>
      </p:sp>
      <p:sp>
        <p:nvSpPr>
          <p:cNvPr id="16" name="Textfeld 15"/>
          <p:cNvSpPr txBox="1"/>
          <p:nvPr/>
        </p:nvSpPr>
        <p:spPr>
          <a:xfrm rot="20245715">
            <a:off x="166388" y="3886880"/>
            <a:ext cx="2643090" cy="442674"/>
          </a:xfrm>
          <a:prstGeom prst="wedgeRoundRectCallout">
            <a:avLst>
              <a:gd name="adj1" fmla="val -999"/>
              <a:gd name="adj2" fmla="val 92528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identifizieren</a:t>
            </a:r>
          </a:p>
        </p:txBody>
      </p:sp>
      <p:sp>
        <p:nvSpPr>
          <p:cNvPr id="17" name="Textfeld 16"/>
          <p:cNvSpPr txBox="1"/>
          <p:nvPr/>
        </p:nvSpPr>
        <p:spPr>
          <a:xfrm rot="1219629">
            <a:off x="6820685" y="2337689"/>
            <a:ext cx="2271382" cy="442674"/>
          </a:xfrm>
          <a:prstGeom prst="wedgeRoundRectCallout">
            <a:avLst>
              <a:gd name="adj1" fmla="val 2495"/>
              <a:gd name="adj2" fmla="val 119099"/>
              <a:gd name="adj3" fmla="val 16667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Spuren erzeugen</a:t>
            </a:r>
          </a:p>
        </p:txBody>
      </p:sp>
    </p:spTree>
    <p:extLst>
      <p:ext uri="{BB962C8B-B14F-4D97-AF65-F5344CB8AC3E}">
        <p14:creationId xmlns:p14="http://schemas.microsoft.com/office/powerpoint/2010/main" val="41506292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183" y="4571195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72816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5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991" y="3203043"/>
            <a:ext cx="2880000" cy="10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el 1"/>
          <p:cNvSpPr txBox="1">
            <a:spLocks/>
          </p:cNvSpPr>
          <p:nvPr/>
        </p:nvSpPr>
        <p:spPr>
          <a:xfrm>
            <a:off x="2060575" y="773113"/>
            <a:ext cx="6624638" cy="79692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de-DE" sz="3500" kern="1200" smtClean="0">
                <a:solidFill>
                  <a:schemeClr val="tx2"/>
                </a:solidFill>
                <a:latin typeface="Arial Narrow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lang="de-DE" sz="3200" dirty="0">
              <a:solidFill>
                <a:srgbClr val="1F497D"/>
              </a:solidFill>
              <a:latin typeface="Arial Narrow" pitchFamily="32" charset="0"/>
              <a:ea typeface="+mn-ea"/>
              <a:cs typeface="Arial Unicode MS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Spuren in der Nebelkammer auswerten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Dicke, kurze Spuren </a:t>
            </a:r>
          </a:p>
          <a:p>
            <a:pPr lvl="1"/>
            <a:r>
              <a:rPr lang="de-DE" dirty="0"/>
              <a:t>α-Teilchen (Helium-Kern) </a:t>
            </a:r>
          </a:p>
          <a:p>
            <a:pPr lvl="1"/>
            <a:r>
              <a:rPr lang="de-DE" dirty="0"/>
              <a:t>aus Zerfall von Radon</a:t>
            </a:r>
          </a:p>
          <a:p>
            <a:r>
              <a:rPr lang="de-DE" dirty="0"/>
              <a:t>Dünne, krumme Spuren</a:t>
            </a:r>
          </a:p>
          <a:p>
            <a:pPr lvl="1"/>
            <a:r>
              <a:rPr lang="de-DE" dirty="0"/>
              <a:t>niederenergetische Elektronen </a:t>
            </a:r>
            <a:br>
              <a:rPr lang="de-DE" dirty="0"/>
            </a:br>
            <a:r>
              <a:rPr lang="de-DE" dirty="0"/>
              <a:t>oder Positronen</a:t>
            </a:r>
          </a:p>
          <a:p>
            <a:pPr lvl="1"/>
            <a:r>
              <a:rPr lang="de-DE" dirty="0"/>
              <a:t>aus β-Strahlung oder kosmischen </a:t>
            </a:r>
            <a:br>
              <a:rPr lang="de-DE" dirty="0"/>
            </a:br>
            <a:r>
              <a:rPr lang="de-DE" dirty="0"/>
              <a:t>Strahlung</a:t>
            </a:r>
          </a:p>
          <a:p>
            <a:r>
              <a:rPr lang="de-DE" dirty="0"/>
              <a:t>Dünne, lange, gerade Spuren </a:t>
            </a:r>
          </a:p>
          <a:p>
            <a:pPr lvl="1"/>
            <a:r>
              <a:rPr lang="de-DE" dirty="0"/>
              <a:t>hochenergetische e+, e- oder </a:t>
            </a:r>
            <a:br>
              <a:rPr lang="de-DE" dirty="0"/>
            </a:br>
            <a:r>
              <a:rPr lang="de-DE" dirty="0"/>
              <a:t>Myonen aus kosmischen </a:t>
            </a:r>
            <a:br>
              <a:rPr lang="de-DE" dirty="0"/>
            </a:br>
            <a:r>
              <a:rPr lang="de-DE" dirty="0"/>
              <a:t>Strahlung</a:t>
            </a:r>
          </a:p>
          <a:p>
            <a:pPr marL="355600" lvl="1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31110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8172400" cy="972000"/>
          </a:xfrm>
        </p:spPr>
        <p:txBody>
          <a:bodyPr/>
          <a:lstStyle/>
          <a:p>
            <a:r>
              <a:rPr lang="de-DE" dirty="0"/>
              <a:t>Qualifizierungsprogram: Astroteilchen-Projekte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-Experiment „</a:t>
            </a:r>
            <a:r>
              <a:rPr lang="de-DE" dirty="0" err="1">
                <a:solidFill>
                  <a:srgbClr val="003882"/>
                </a:solidFill>
              </a:rPr>
              <a:t>CosMO</a:t>
            </a:r>
            <a:r>
              <a:rPr lang="de-DE" dirty="0">
                <a:solidFill>
                  <a:srgbClr val="003882"/>
                </a:solidFill>
              </a:rPr>
              <a:t>“ und „</a:t>
            </a:r>
            <a:r>
              <a:rPr lang="de-DE" dirty="0" err="1">
                <a:solidFill>
                  <a:srgbClr val="003882"/>
                </a:solidFill>
              </a:rPr>
              <a:t>Kamiokanne</a:t>
            </a:r>
            <a:r>
              <a:rPr lang="de-DE" dirty="0">
                <a:solidFill>
                  <a:srgbClr val="003882"/>
                </a:solidFill>
              </a:rPr>
              <a:t>“-Experiment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Zur Ausleihe nach vorheriger Fortbildung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Geeignet für kleinere Gruppen in allen Programmstufen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Verschiedene Messungen 	                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(Winkel, Lebensdauer, Abschirmung)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de-DE" dirty="0">
              <a:solidFill>
                <a:srgbClr val="003882"/>
              </a:solidFill>
            </a:endParaRPr>
          </a:p>
        </p:txBody>
      </p:sp>
      <p:pic>
        <p:nvPicPr>
          <p:cNvPr id="7" name="Picture 8" descr="http://physik-begreifen-zeuthen.desy.de/sites2009/site_PhyBegZ/content/e2198/e2451/e6374/e53710/Sc_Web_1815_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374" y="4031425"/>
            <a:ext cx="3680978" cy="144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http://physik-begreifen-zeuthen.desy.de/sites2009/site_PhyBegZ/content/e2198/e2451/e6374/e6382/Web_neu_1804_g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326" y="4045434"/>
            <a:ext cx="2714787" cy="138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1274046" y="5369769"/>
            <a:ext cx="1872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err="1">
                <a:latin typeface="+mj-lt"/>
                <a:cs typeface="Arial" panose="020B0604020202020204" pitchFamily="34" charset="0"/>
              </a:rPr>
              <a:t>Kamiokannen</a:t>
            </a:r>
            <a:endParaRPr lang="en-US" sz="1600" dirty="0">
              <a:latin typeface="+mj-lt"/>
              <a:cs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469887" y="5434766"/>
            <a:ext cx="208257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err="1">
                <a:latin typeface="+mj-lt"/>
                <a:cs typeface="Arial" panose="020B0604020202020204" pitchFamily="34" charset="0"/>
              </a:rPr>
              <a:t>Szintillationszähler</a:t>
            </a:r>
            <a:endParaRPr lang="en-US" sz="1600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2479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Grundlegendes Messprinzip</a:t>
            </a:r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Detektor</a:t>
            </a:r>
          </a:p>
          <a:p>
            <a:pPr lvl="1"/>
            <a:r>
              <a:rPr lang="de-DE" dirty="0"/>
              <a:t>kosmisches Teilchen regt Detektormaterial an,</a:t>
            </a:r>
          </a:p>
          <a:p>
            <a:pPr lvl="1"/>
            <a:r>
              <a:rPr lang="de-DE" dirty="0" err="1"/>
              <a:t>Photomultiplier</a:t>
            </a:r>
            <a:r>
              <a:rPr lang="de-DE" dirty="0"/>
              <a:t> sieht Anregung und wandelt diese Information in ein elektronisches Signal um</a:t>
            </a:r>
          </a:p>
          <a:p>
            <a:r>
              <a:rPr lang="de-DE" dirty="0"/>
              <a:t>Datenverarbeitung</a:t>
            </a:r>
          </a:p>
          <a:p>
            <a:pPr lvl="1"/>
            <a:r>
              <a:rPr lang="de-DE" dirty="0"/>
              <a:t>DAQ verknüpft elektronisches Signal mit Zeitdaten und GPS-Koordinaten, Datenfilterung</a:t>
            </a:r>
          </a:p>
          <a:p>
            <a:r>
              <a:rPr lang="de-DE" dirty="0"/>
              <a:t>Datenauslese</a:t>
            </a:r>
          </a:p>
          <a:p>
            <a:pPr lvl="1"/>
            <a:r>
              <a:rPr lang="de-DE" dirty="0">
                <a:solidFill>
                  <a:srgbClr val="003882"/>
                </a:solidFill>
              </a:rPr>
              <a:t>Datenbearbeitung mit Computer und geeigneten Programmen</a:t>
            </a:r>
          </a:p>
          <a:p>
            <a:r>
              <a:rPr lang="de-DE" dirty="0">
                <a:solidFill>
                  <a:srgbClr val="003882"/>
                </a:solidFill>
              </a:rPr>
              <a:t>Alle Sets beinhalten diese Bestandteile</a:t>
            </a:r>
          </a:p>
          <a:p>
            <a:pPr marL="355600" lvl="1" indent="0">
              <a:buNone/>
            </a:pPr>
            <a:endParaRPr lang="de-DE" dirty="0"/>
          </a:p>
          <a:p>
            <a:endParaRPr lang="de-DE" dirty="0"/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61455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CosMO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003882"/>
                </a:solidFill>
              </a:rPr>
              <a:t>beim Durchgang eines geladenen Teilchens wird </a:t>
            </a:r>
            <a:r>
              <a:rPr lang="de-DE" dirty="0" err="1">
                <a:solidFill>
                  <a:srgbClr val="003882"/>
                </a:solidFill>
              </a:rPr>
              <a:t>Szintilator</a:t>
            </a:r>
            <a:r>
              <a:rPr lang="de-DE" dirty="0">
                <a:solidFill>
                  <a:srgbClr val="003882"/>
                </a:solidFill>
              </a:rPr>
              <a:t> angeregt und Szintillationslicht emittiert </a:t>
            </a:r>
          </a:p>
          <a:p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 wird über Lichtleiter ausgelesen → Totalreflexion</a:t>
            </a:r>
          </a:p>
          <a:p>
            <a:r>
              <a:rPr lang="de-DE" dirty="0">
                <a:solidFill>
                  <a:srgbClr val="003882"/>
                </a:solidFill>
              </a:rPr>
              <a:t>Umwandlung des schwachen Lichtsignals in ein elektronisches Signal</a:t>
            </a:r>
          </a:p>
          <a:p>
            <a:pPr lvl="1"/>
            <a:r>
              <a:rPr lang="de-DE" dirty="0">
                <a:solidFill>
                  <a:srgbClr val="003882"/>
                </a:solidFill>
              </a:rPr>
              <a:t>Mögliche Messungen: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Winkel, Abschirmung,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und vieles mehr</a:t>
            </a:r>
          </a:p>
          <a:p>
            <a:endParaRPr lang="de-DE" sz="2000" dirty="0">
              <a:solidFill>
                <a:srgbClr val="003882"/>
              </a:solidFill>
              <a:latin typeface="Arial Narrow"/>
            </a:endParaRPr>
          </a:p>
          <a:p>
            <a:endParaRPr lang="de-DE" sz="20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11732"/>
            <a:ext cx="2448272" cy="1275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:\Users\carolin\Desktop\Bilder Detektor\Cosmic_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149079"/>
            <a:ext cx="3187266" cy="2183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platzhalter 9"/>
          <p:cNvSpPr txBox="1">
            <a:spLocks/>
          </p:cNvSpPr>
          <p:nvPr/>
        </p:nvSpPr>
        <p:spPr>
          <a:xfrm>
            <a:off x="433547" y="1450366"/>
            <a:ext cx="3031966" cy="485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lang="de-DE" sz="14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2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/>
          </a:p>
          <a:p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9891163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/>
              <a:t>Kamiokannen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25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wassergefüllte Thermoskanne </a:t>
            </a:r>
          </a:p>
          <a:p>
            <a:r>
              <a:rPr lang="de-DE" dirty="0" err="1"/>
              <a:t>Photomultiplier</a:t>
            </a:r>
            <a:r>
              <a:rPr lang="de-DE" dirty="0"/>
              <a:t> (PMT) schaut in Kanne</a:t>
            </a:r>
          </a:p>
          <a:p>
            <a:r>
              <a:rPr lang="de-DE" dirty="0"/>
              <a:t>beim Durchgang eines kosmischen </a:t>
            </a:r>
            <a:br>
              <a:rPr lang="de-DE" dirty="0"/>
            </a:br>
            <a:r>
              <a:rPr lang="de-DE" dirty="0"/>
              <a:t>Teilchens wird Cherenkov-Licht emittiert </a:t>
            </a:r>
          </a:p>
          <a:p>
            <a:r>
              <a:rPr lang="de-DE" dirty="0"/>
              <a:t>PMT wandelt Info des schwachen </a:t>
            </a:r>
            <a:br>
              <a:rPr lang="de-DE" dirty="0"/>
            </a:br>
            <a:r>
              <a:rPr lang="de-DE" dirty="0"/>
              <a:t>Lichtsignals in ein elektronisches </a:t>
            </a:r>
            <a:br>
              <a:rPr lang="de-DE" dirty="0"/>
            </a:br>
            <a:r>
              <a:rPr lang="de-DE" dirty="0"/>
              <a:t>Signal um</a:t>
            </a:r>
          </a:p>
          <a:p>
            <a:endParaRPr lang="de-DE" dirty="0"/>
          </a:p>
        </p:txBody>
      </p:sp>
      <p:sp>
        <p:nvSpPr>
          <p:cNvPr id="6" name="Textplatzhalter 9"/>
          <p:cNvSpPr txBox="1">
            <a:spLocks/>
          </p:cNvSpPr>
          <p:nvPr/>
        </p:nvSpPr>
        <p:spPr>
          <a:xfrm>
            <a:off x="433547" y="1450366"/>
            <a:ext cx="3031966" cy="4857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lang="de-DE" sz="14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200" kern="1200">
                <a:solidFill>
                  <a:schemeClr val="tx2"/>
                </a:solidFill>
                <a:latin typeface="Arial Narrow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10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de-DE"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 baseline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sz="2000" dirty="0"/>
          </a:p>
        </p:txBody>
      </p:sp>
      <p:pic>
        <p:nvPicPr>
          <p:cNvPr id="10" name="Picture 2" descr="N:\4groups\zn_exps\Archive\ab 2006 Fotoarchiv\physik.begreifen\PR-Fotos\Cosmic\IMG_197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7133" y="3020273"/>
            <a:ext cx="1858486" cy="328803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49626" y="197897"/>
            <a:ext cx="1434623" cy="2531726"/>
          </a:xfrm>
          <a:prstGeom prst="rect">
            <a:avLst/>
          </a:prstGeom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5814726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https://physik-begreifen-zeuthen.desy.de/sites2009/site_PhyBegZ/content/e2198/e175906/e175993/e176068/cosmic_shower_665px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539552" y="5825392"/>
            <a:ext cx="8954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+mj-lt"/>
                <a:hlinkClick r:id="rId2"/>
              </a:rPr>
              <a:t>http://</a:t>
            </a:r>
            <a:r>
              <a:rPr lang="de-DE" dirty="0">
                <a:latin typeface="+mj-lt"/>
                <a:cs typeface="Arial" panose="020B0604020202020204" pitchFamily="34" charset="0"/>
                <a:hlinkClick r:id="rId2"/>
              </a:rPr>
              <a:t>physik-begreifen-zeuthen.desy.de/angebote/kosmische_teilchen/cosmicweb</a:t>
            </a:r>
            <a:r>
              <a:rPr lang="de-DE" dirty="0">
                <a:latin typeface="+mj-lt"/>
              </a:rPr>
              <a:t> 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BDC4564C-2EBB-4A78-9F7B-038149C5B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COSMIC@WEB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pic>
        <p:nvPicPr>
          <p:cNvPr id="10" name="Picture 3">
            <a:extLst>
              <a:ext uri="{FF2B5EF4-FFF2-40B4-BE49-F238E27FC236}">
                <a16:creationId xmlns:a16="http://schemas.microsoft.com/office/drawing/2014/main" id="{16A2972A-C4E7-4059-B9C3-FCFE4284082D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7975" y="2445544"/>
            <a:ext cx="6334125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3905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Ein Webinterface zur Datenauswertung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solidFill>
                  <a:srgbClr val="013476"/>
                </a:solidFill>
              </a:rPr>
              <a:pPr algn="r"/>
              <a:t>27</a:t>
            </a:fld>
            <a:endParaRPr lang="de-DE" sz="1200" dirty="0">
              <a:solidFill>
                <a:srgbClr val="013476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Daten verschiedener Experimente auswerten und vergleichen</a:t>
            </a:r>
          </a:p>
          <a:p>
            <a:r>
              <a:rPr lang="de-DE" dirty="0"/>
              <a:t>einfacher Zugriff auf große Datenmenge</a:t>
            </a:r>
          </a:p>
          <a:p>
            <a:pPr lvl="1"/>
            <a:r>
              <a:rPr lang="de-DE" dirty="0"/>
              <a:t>kontinuierlich über langen Zeitraum, mit unterschiedlichen Experimenten, an unterschiedlichen Orten gemessen</a:t>
            </a:r>
          </a:p>
          <a:p>
            <a:r>
              <a:rPr lang="de-DE" dirty="0"/>
              <a:t>Experimente und Orte</a:t>
            </a:r>
          </a:p>
          <a:p>
            <a:pPr lvl="1"/>
            <a:r>
              <a:rPr lang="de-DE" dirty="0"/>
              <a:t>Trigger-Hodoskop, </a:t>
            </a:r>
            <a:r>
              <a:rPr lang="de-DE" dirty="0" err="1"/>
              <a:t>CosMO</a:t>
            </a:r>
            <a:r>
              <a:rPr lang="de-DE" dirty="0"/>
              <a:t>-Mühle und LIDO</a:t>
            </a:r>
            <a:br>
              <a:rPr lang="de-DE" dirty="0"/>
            </a:br>
            <a:r>
              <a:rPr lang="de-DE" dirty="0"/>
              <a:t> bei DESY in Zeuthen</a:t>
            </a:r>
          </a:p>
          <a:p>
            <a:pPr lvl="1"/>
            <a:r>
              <a:rPr lang="de-DE" dirty="0"/>
              <a:t>Szintillationszähler und Neutronenmonitor</a:t>
            </a:r>
            <a:br>
              <a:rPr lang="de-DE" dirty="0"/>
            </a:br>
            <a:r>
              <a:rPr lang="de-DE" dirty="0"/>
              <a:t>auf Forschungsschiff “Polarstern” und Südpolstation Neumayer III</a:t>
            </a:r>
          </a:p>
        </p:txBody>
      </p:sp>
    </p:spTree>
    <p:extLst>
      <p:ext uri="{BB962C8B-B14F-4D97-AF65-F5344CB8AC3E}">
        <p14:creationId xmlns:p14="http://schemas.microsoft.com/office/powerpoint/2010/main" val="32311827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>
                <a:latin typeface="+mn-lt"/>
              </a:rPr>
              <a:t>Die Experimente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/>
              <a:pPr algn="r"/>
              <a:t>28</a:t>
            </a:fld>
            <a:endParaRPr lang="de-DE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latin typeface="+mj-lt"/>
              </a:rPr>
              <a:t>kosmische Strahlung in Abhängigkeit von anderen Parametern</a:t>
            </a:r>
          </a:p>
          <a:p>
            <a:pPr lvl="1"/>
            <a:r>
              <a:rPr lang="de-DE" dirty="0">
                <a:latin typeface="+mj-lt"/>
              </a:rPr>
              <a:t>z.B. Luftdruck</a:t>
            </a:r>
          </a:p>
          <a:p>
            <a:pPr lvl="1"/>
            <a:r>
              <a:rPr lang="de-DE" dirty="0">
                <a:latin typeface="+mj-lt"/>
              </a:rPr>
              <a:t>Umgebungstemperatur</a:t>
            </a:r>
          </a:p>
          <a:p>
            <a:pPr lvl="1"/>
            <a:r>
              <a:rPr lang="de-DE" dirty="0">
                <a:latin typeface="+mj-lt"/>
              </a:rPr>
              <a:t>Winkel</a:t>
            </a:r>
          </a:p>
          <a:p>
            <a:endParaRPr lang="de-DE" dirty="0"/>
          </a:p>
        </p:txBody>
      </p:sp>
      <p:sp>
        <p:nvSpPr>
          <p:cNvPr id="9" name="Textfeld 8"/>
          <p:cNvSpPr txBox="1"/>
          <p:nvPr/>
        </p:nvSpPr>
        <p:spPr>
          <a:xfrm>
            <a:off x="5514700" y="5705118"/>
            <a:ext cx="265770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sz="1600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Cosmo Mühle bei DESY</a:t>
            </a:r>
          </a:p>
        </p:txBody>
      </p:sp>
      <p:sp>
        <p:nvSpPr>
          <p:cNvPr id="6" name="AutoShape 2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5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7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4466" y="3941699"/>
            <a:ext cx="4079038" cy="1648308"/>
          </a:xfrm>
          <a:prstGeom prst="rect">
            <a:avLst/>
          </a:prstGeom>
        </p:spPr>
      </p:pic>
      <p:sp>
        <p:nvSpPr>
          <p:cNvPr id="18" name="Rechteck 17"/>
          <p:cNvSpPr/>
          <p:nvPr/>
        </p:nvSpPr>
        <p:spPr>
          <a:xfrm>
            <a:off x="924466" y="5677418"/>
            <a:ext cx="1502334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de-DE" dirty="0">
                <a:solidFill>
                  <a:srgbClr val="002060"/>
                </a:solidFill>
                <a:cs typeface="Arial" panose="020B0604020202020204" pitchFamily="34" charset="0"/>
              </a:rPr>
              <a:t>LIDO bei DESY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26EC2E9-D94D-4ECA-B009-1D4C8ADBAC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812" y="2762084"/>
            <a:ext cx="3329652" cy="282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1860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Die Experimente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/>
              <a:pPr algn="r"/>
              <a:t>29</a:t>
            </a:fld>
            <a:endParaRPr lang="de-DE" sz="1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kosmische Strahlung in Abhängigkeit von anderen Parametern</a:t>
            </a:r>
          </a:p>
          <a:p>
            <a:pPr lvl="1"/>
            <a:r>
              <a:rPr lang="de-DE" dirty="0"/>
              <a:t>in Abhängigkeit von Schiffsposition</a:t>
            </a:r>
          </a:p>
          <a:p>
            <a:r>
              <a:rPr lang="de-DE" dirty="0"/>
              <a:t>Szintillationszähler auf Polarstern</a:t>
            </a:r>
          </a:p>
          <a:p>
            <a:r>
              <a:rPr lang="de-DE" dirty="0"/>
              <a:t>Neutronenzähler auf der Neumayer-Station</a:t>
            </a:r>
          </a:p>
          <a:p>
            <a:pPr lvl="1"/>
            <a:r>
              <a:rPr lang="de-DE" dirty="0"/>
              <a:t>Zusammenarbeit mit Uni Kiel, B. Heber</a:t>
            </a:r>
          </a:p>
          <a:p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sp>
        <p:nvSpPr>
          <p:cNvPr id="6" name="AutoShape 2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7" name="AutoShape 5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7" descr="https://physik-begreifen-zeuthen.desy.de/sites2009/site_PhyBegZ/content/e2198/e175906/e175993/e176068/e176074/e180992/Trigger_Schema_halfsize_ger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2431" y="4286495"/>
            <a:ext cx="4738398" cy="1900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5"/>
          <p:cNvSpPr txBox="1"/>
          <p:nvPr/>
        </p:nvSpPr>
        <p:spPr>
          <a:xfrm>
            <a:off x="4427984" y="4286495"/>
            <a:ext cx="97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Foto: AWI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813" r="13691"/>
          <a:stretch/>
        </p:blipFill>
        <p:spPr bwMode="auto">
          <a:xfrm>
            <a:off x="5955883" y="4326311"/>
            <a:ext cx="2880320" cy="1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7920027" y="4326311"/>
            <a:ext cx="9760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Foto: AWI</a:t>
            </a:r>
          </a:p>
        </p:txBody>
      </p:sp>
    </p:spTree>
    <p:extLst>
      <p:ext uri="{BB962C8B-B14F-4D97-AF65-F5344CB8AC3E}">
        <p14:creationId xmlns:p14="http://schemas.microsoft.com/office/powerpoint/2010/main" val="808298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E036BAE8-B354-4E97-A174-E525EED612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651" y="1339508"/>
            <a:ext cx="3810000" cy="4572000"/>
          </a:xfrm>
          <a:prstGeom prst="rect">
            <a:avLst/>
          </a:prstGeom>
        </p:spPr>
      </p:pic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dirty="0"/>
              <a:t>Kosmische Strahlung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Primäre Strahlung:</a:t>
            </a:r>
            <a:br>
              <a:rPr lang="de-DE" dirty="0"/>
            </a:br>
            <a:r>
              <a:rPr lang="de-DE" dirty="0"/>
              <a:t>Teilchen stammend von </a:t>
            </a:r>
          </a:p>
          <a:p>
            <a:pPr lvl="1"/>
            <a:r>
              <a:rPr lang="de-DE" dirty="0"/>
              <a:t>Sonne (gelb)</a:t>
            </a:r>
          </a:p>
          <a:p>
            <a:pPr lvl="1"/>
            <a:r>
              <a:rPr lang="de-DE" dirty="0"/>
              <a:t>Sonnensystem (blau)</a:t>
            </a:r>
          </a:p>
          <a:p>
            <a:pPr lvl="1"/>
            <a:r>
              <a:rPr lang="de-DE" dirty="0"/>
              <a:t>Extragalaktisch (pink)</a:t>
            </a:r>
          </a:p>
          <a:p>
            <a:r>
              <a:rPr lang="de-DE" dirty="0"/>
              <a:t>Kollision mit Atomkern der </a:t>
            </a:r>
            <a:br>
              <a:rPr lang="de-DE" dirty="0"/>
            </a:br>
            <a:r>
              <a:rPr lang="de-DE" dirty="0"/>
              <a:t>Atmosphäre. Es entstehen </a:t>
            </a:r>
            <a:br>
              <a:rPr lang="de-DE" dirty="0"/>
            </a:br>
            <a:r>
              <a:rPr lang="de-DE" dirty="0"/>
              <a:t>Teilchen</a:t>
            </a:r>
          </a:p>
          <a:p>
            <a:pPr lvl="1"/>
            <a:r>
              <a:rPr lang="de-DE" dirty="0"/>
              <a:t>Pionen</a:t>
            </a:r>
          </a:p>
          <a:p>
            <a:pPr lvl="1"/>
            <a:r>
              <a:rPr lang="de-DE" dirty="0" err="1"/>
              <a:t>Kaonen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Nukleonen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5625244" y="1053276"/>
            <a:ext cx="349188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>
                <a:solidFill>
                  <a:srgbClr val="002060"/>
                </a:solidFill>
                <a:latin typeface="+mj-lt"/>
                <a:cs typeface="Arial" panose="020B0604020202020204" pitchFamily="34" charset="0"/>
              </a:rPr>
              <a:t>Energieverteilung von Kosmischer Strahlung</a:t>
            </a:r>
          </a:p>
        </p:txBody>
      </p:sp>
      <p:cxnSp>
        <p:nvCxnSpPr>
          <p:cNvPr id="16" name="Gerade Verbindung mit Pfeil 15"/>
          <p:cNvCxnSpPr>
            <a:cxnSpLocks/>
          </p:cNvCxnSpPr>
          <p:nvPr/>
        </p:nvCxnSpPr>
        <p:spPr>
          <a:xfrm flipV="1">
            <a:off x="7099313" y="5616825"/>
            <a:ext cx="0" cy="291667"/>
          </a:xfrm>
          <a:prstGeom prst="straightConnector1">
            <a:avLst/>
          </a:prstGeom>
          <a:ln>
            <a:solidFill>
              <a:srgbClr val="0134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feld 19"/>
          <p:cNvSpPr txBox="1"/>
          <p:nvPr/>
        </p:nvSpPr>
        <p:spPr>
          <a:xfrm>
            <a:off x="6892418" y="6005204"/>
            <a:ext cx="54373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AC3D7147-FC7A-4A24-BCE2-9A3956430CAC}"/>
              </a:ext>
            </a:extLst>
          </p:cNvPr>
          <p:cNvSpPr/>
          <p:nvPr/>
        </p:nvSpPr>
        <p:spPr>
          <a:xfrm>
            <a:off x="2286000" y="-16976586"/>
            <a:ext cx="4572000" cy="4081117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de-DE" dirty="0"/>
          </a:p>
          <a:p>
            <a:r>
              <a:rPr lang="de-DE" dirty="0"/>
              <a:t>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 </a:t>
            </a:r>
          </a:p>
          <a:p>
            <a:r>
              <a:rPr lang="de-DE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1803626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Zusätzliche Informationen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13EBA283-81CD-428D-9703-4AE41BDC50AA}" type="slidenum">
              <a:rPr lang="de-DE" sz="1200" smtClean="0">
                <a:solidFill>
                  <a:srgbClr val="013476"/>
                </a:solidFill>
              </a:rPr>
              <a:pPr algn="r"/>
              <a:t>30</a:t>
            </a:fld>
            <a:endParaRPr lang="de-DE" sz="1200" dirty="0">
              <a:solidFill>
                <a:srgbClr val="013476"/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Anleitung zu </a:t>
            </a:r>
            <a:r>
              <a:rPr lang="de-DE" dirty="0" err="1"/>
              <a:t>Cosmic@Web</a:t>
            </a:r>
            <a:endParaRPr lang="de-DE" dirty="0"/>
          </a:p>
          <a:p>
            <a:r>
              <a:rPr lang="de-DE" dirty="0"/>
              <a:t>Hilfe für Einsteiger beim Arbeiten mit den Daten</a:t>
            </a:r>
          </a:p>
          <a:p>
            <a:r>
              <a:rPr lang="de-DE" dirty="0"/>
              <a:t>Informationen, um eigenständig den Einstieg </a:t>
            </a:r>
            <a:br>
              <a:rPr lang="de-DE" dirty="0"/>
            </a:br>
            <a:r>
              <a:rPr lang="de-DE" dirty="0"/>
              <a:t>in das Thema zu bekommen</a:t>
            </a:r>
          </a:p>
          <a:p>
            <a:pPr lvl="1"/>
            <a:r>
              <a:rPr lang="de-DE" dirty="0"/>
              <a:t>zu den Experimenten (Versuchsaufbau, Beschreibung der Bauteile, weiterführende links, etc.)</a:t>
            </a:r>
          </a:p>
          <a:p>
            <a:pPr lvl="1"/>
            <a:r>
              <a:rPr lang="de-DE" dirty="0"/>
              <a:t>zur Datenstruktur </a:t>
            </a:r>
          </a:p>
          <a:p>
            <a:pPr lvl="1"/>
            <a:r>
              <a:rPr lang="de-DE" dirty="0"/>
              <a:t>mögliche Aufgabenstellungen</a:t>
            </a:r>
          </a:p>
          <a:p>
            <a:r>
              <a:rPr lang="de-DE" dirty="0"/>
              <a:t>Service-email bei Fragen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18480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9755794-8CA7-4E30-B440-ACA5B9145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8" name="Foliennummernplatzhalt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r>
              <a:rPr lang="de-DE" sz="1200" dirty="0">
                <a:solidFill>
                  <a:srgbClr val="013476"/>
                </a:solidFill>
              </a:rPr>
              <a:t>29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6084168" y="73275"/>
            <a:ext cx="2948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hlinkClick r:id="rId2"/>
              </a:rPr>
              <a:t>http://cosmicatweb.desy.de/</a:t>
            </a:r>
            <a:r>
              <a:rPr lang="de-DE" dirty="0"/>
              <a:t> </a:t>
            </a:r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D74A6B7F-ADBA-42DF-B605-B5AE0DA9640B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4591" y="926134"/>
            <a:ext cx="7524682" cy="5095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37061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Eigenständig Arbeiten mit Daten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32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10" name="Tex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von Zuhause bzw. im Klassenzimmer mit echten Daten arbeiten</a:t>
            </a:r>
          </a:p>
          <a:p>
            <a:r>
              <a:rPr lang="de-DE" dirty="0"/>
              <a:t>auch für Jugendliche und Lehrkräfte, die keinen Zugang zu den Astroteilchen-Experimenten haben</a:t>
            </a:r>
          </a:p>
          <a:p>
            <a:r>
              <a:rPr lang="de-DE" dirty="0"/>
              <a:t>geeignet für Projektwochen, Besondere Lernleistungen (BELL), 5. Prüfungskomponente zum Abitur, Jugend-Forscht Beiträge Seminar-/Fach- und Forschungsarbeiten,</a:t>
            </a:r>
          </a:p>
          <a:p>
            <a:r>
              <a:rPr lang="de-DE" dirty="0"/>
              <a:t>in Kombination mit den entwickelten Unterrichtsmaterialien zur Kosmischen Strahlung einsetzbar</a:t>
            </a:r>
          </a:p>
        </p:txBody>
      </p:sp>
    </p:spTree>
    <p:extLst>
      <p:ext uri="{BB962C8B-B14F-4D97-AF65-F5344CB8AC3E}">
        <p14:creationId xmlns:p14="http://schemas.microsoft.com/office/powerpoint/2010/main" val="336753999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Alle Informationen und Kontakte…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33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http://physik-begreifen-zeuthen.desy.de/angebote/kosmische_teilchen</a:t>
            </a:r>
          </a:p>
          <a:p>
            <a:endParaRPr lang="de-DE" dirty="0"/>
          </a:p>
          <a:p>
            <a:r>
              <a:rPr lang="de-DE" dirty="0"/>
              <a:t>Netzwerk Teilchenwelt: mail@teilchenwelt.de</a:t>
            </a:r>
          </a:p>
          <a:p>
            <a:r>
              <a:rPr lang="de-DE" dirty="0"/>
              <a:t>Astroteilchen-Projekte: carolin.schwerdt@desy.de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191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4488B78-4AFA-4EA2-88B4-B6C8B01F1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A58798A-EF41-4AAF-AD1A-4E87F6706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9E9C9FA-E73F-4907-8483-89D645D0E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34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E13191F-370D-4B91-939D-6BDD66E5C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450" y="0"/>
            <a:ext cx="4951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0032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hlinkClick r:id="rId3"/>
              </a:rPr>
              <a:t>www.teilchenwelt.de</a:t>
            </a:r>
            <a:endParaRPr lang="de-DE" dirty="0"/>
          </a:p>
          <a:p>
            <a:endParaRPr lang="de-DE" dirty="0"/>
          </a:p>
          <a:p>
            <a:r>
              <a:rPr lang="de-DE" dirty="0"/>
              <a:t> </a:t>
            </a:r>
          </a:p>
        </p:txBody>
      </p:sp>
      <p:sp>
        <p:nvSpPr>
          <p:cNvPr id="3" name="Rechteck 2"/>
          <p:cNvSpPr/>
          <p:nvPr/>
        </p:nvSpPr>
        <p:spPr>
          <a:xfrm>
            <a:off x="251520" y="6459892"/>
            <a:ext cx="33266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www.facebook.de/teilchenwelt/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5807999"/>
            <a:ext cx="2195736" cy="65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2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de-DE" dirty="0"/>
              <a:t>Kosmische Strahlung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Pionen und </a:t>
            </a:r>
            <a:r>
              <a:rPr lang="de-DE" dirty="0" err="1"/>
              <a:t>Kaonen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Photonen</a:t>
            </a:r>
          </a:p>
          <a:p>
            <a:pPr lvl="1"/>
            <a:r>
              <a:rPr lang="de-DE" dirty="0"/>
              <a:t>Myonen </a:t>
            </a:r>
          </a:p>
          <a:p>
            <a:pPr lvl="1"/>
            <a:r>
              <a:rPr lang="de-DE" dirty="0"/>
              <a:t>Neutrinos</a:t>
            </a:r>
          </a:p>
          <a:p>
            <a:r>
              <a:rPr lang="de-DE" dirty="0"/>
              <a:t>80% der geladenen Teilchen </a:t>
            </a:r>
            <a:br>
              <a:rPr lang="de-DE" dirty="0"/>
            </a:br>
            <a:r>
              <a:rPr lang="de-DE" dirty="0"/>
              <a:t>auf Meereshöhe sind Myonen</a:t>
            </a:r>
          </a:p>
          <a:p>
            <a:endParaRPr lang="de-DE" dirty="0"/>
          </a:p>
          <a:p>
            <a:r>
              <a:rPr lang="de-DE" dirty="0"/>
              <a:t>In den Astroteilchen Projekten </a:t>
            </a:r>
            <a:br>
              <a:rPr lang="de-DE" dirty="0"/>
            </a:br>
            <a:r>
              <a:rPr lang="de-DE" dirty="0"/>
              <a:t>werden diese studiert</a:t>
            </a:r>
          </a:p>
          <a:p>
            <a:endParaRPr lang="de-DE" dirty="0"/>
          </a:p>
        </p:txBody>
      </p:sp>
      <p:pic>
        <p:nvPicPr>
          <p:cNvPr id="8" name="Picture 2" descr="N:\4groups\zn_exps\Nachwuchsprojekte\6_Netzwerk_Teilchenwelt\0_Team\Materialien\Grafik Teilchenschauer\kosmTeilchen_Grafikdaten\kosmTeilchen_Grafikdaten\Kosmische_Teilchen-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32634"/>
            <a:ext cx="3113559" cy="619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4411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Astroteilchen-Projekte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Standorte sind über </a:t>
            </a:r>
            <a:br>
              <a:rPr lang="de-DE" dirty="0"/>
            </a:br>
            <a:r>
              <a:rPr lang="de-DE" dirty="0"/>
              <a:t>unsere Website zu finden</a:t>
            </a:r>
          </a:p>
          <a:p>
            <a:r>
              <a:rPr lang="de-DE" dirty="0"/>
              <a:t>Band 3 dient als </a:t>
            </a:r>
            <a:br>
              <a:rPr lang="de-DE" dirty="0"/>
            </a:br>
            <a:r>
              <a:rPr lang="de-DE" dirty="0"/>
              <a:t>Ergänzung &amp; Basis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60648"/>
            <a:ext cx="4298359" cy="530843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770352"/>
            <a:ext cx="1559473" cy="221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375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>
                <a:solidFill>
                  <a:srgbClr val="013476"/>
                </a:solidFill>
              </a:rPr>
              <a:t>Band 3: Kosmische Strahlung</a:t>
            </a:r>
            <a:br>
              <a:rPr lang="de-DE" sz="3200" dirty="0"/>
            </a:br>
            <a:endParaRPr lang="de-DE" sz="1600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11" name="Text Placeholder 1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32 Seiten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Fokus: Untersuchung von Myonen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Hintergrundinfos für Lehrkräfte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Fachtext für Schüler/innen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sz="2600" dirty="0">
                <a:solidFill>
                  <a:srgbClr val="013476"/>
                </a:solidFill>
              </a:rPr>
              <a:t>Aktivitäten, </a:t>
            </a:r>
            <a:br>
              <a:rPr lang="de-DE" sz="2600" dirty="0">
                <a:solidFill>
                  <a:srgbClr val="013476"/>
                </a:solidFill>
              </a:rPr>
            </a:br>
            <a:r>
              <a:rPr lang="de-DE" sz="2600" dirty="0">
                <a:solidFill>
                  <a:srgbClr val="013476"/>
                </a:solidFill>
              </a:rPr>
              <a:t>Aufgaben und </a:t>
            </a:r>
            <a:br>
              <a:rPr lang="de-DE" sz="2600" dirty="0">
                <a:solidFill>
                  <a:srgbClr val="013476"/>
                </a:solidFill>
              </a:rPr>
            </a:br>
            <a:r>
              <a:rPr lang="de-DE" sz="2600" dirty="0">
                <a:solidFill>
                  <a:srgbClr val="013476"/>
                </a:solidFill>
              </a:rPr>
              <a:t>Lösungen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260649"/>
            <a:ext cx="1774704" cy="2518406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271" y="4149080"/>
            <a:ext cx="1444924" cy="1923082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261" y="4149080"/>
            <a:ext cx="1444723" cy="1923082"/>
          </a:xfrm>
          <a:prstGeom prst="rect">
            <a:avLst/>
          </a:prstGeom>
          <a:ln>
            <a:solidFill>
              <a:srgbClr val="3CBDA1"/>
            </a:solidFill>
          </a:ln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343" y="4149080"/>
            <a:ext cx="1447770" cy="1926869"/>
          </a:xfrm>
          <a:prstGeom prst="rect">
            <a:avLst/>
          </a:prstGeom>
          <a:ln>
            <a:solidFill>
              <a:srgbClr val="3CBDA1"/>
            </a:solidFill>
          </a:ln>
        </p:spPr>
      </p:pic>
    </p:spTree>
    <p:extLst>
      <p:ext uri="{BB962C8B-B14F-4D97-AF65-F5344CB8AC3E}">
        <p14:creationId xmlns:p14="http://schemas.microsoft.com/office/powerpoint/2010/main" val="3064504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Konzept: Stufenprogramm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Vertiefungsprogramm</a:t>
            </a: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Cosmic</a:t>
            </a:r>
            <a:r>
              <a:rPr lang="de-DE" dirty="0">
                <a:solidFill>
                  <a:srgbClr val="013476"/>
                </a:solidFill>
              </a:rPr>
              <a:t> @ Web</a:t>
            </a:r>
            <a:br>
              <a:rPr lang="de-DE" dirty="0">
                <a:solidFill>
                  <a:srgbClr val="013476"/>
                </a:solidFill>
              </a:rPr>
            </a:br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Qualifizierungsprogramm</a:t>
            </a: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Kamiokannen</a:t>
            </a:r>
            <a:endParaRPr lang="de-DE" dirty="0">
              <a:solidFill>
                <a:srgbClr val="013476"/>
              </a:solidFill>
            </a:endParaRPr>
          </a:p>
          <a:p>
            <a:pPr lvl="1"/>
            <a:r>
              <a:rPr lang="de-DE" dirty="0" err="1">
                <a:solidFill>
                  <a:srgbClr val="013476"/>
                </a:solidFill>
              </a:rPr>
              <a:t>CosMO</a:t>
            </a:r>
            <a:endParaRPr lang="de-DE" dirty="0"/>
          </a:p>
          <a:p>
            <a:pPr lvl="1"/>
            <a:r>
              <a:rPr lang="de-DE" dirty="0" err="1"/>
              <a:t>Cosmic</a:t>
            </a:r>
            <a:r>
              <a:rPr lang="de-DE" dirty="0"/>
              <a:t> @ Web</a:t>
            </a:r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Basisprogramm</a:t>
            </a:r>
          </a:p>
          <a:p>
            <a:pPr lvl="1"/>
            <a:r>
              <a:rPr lang="de-DE" dirty="0">
                <a:solidFill>
                  <a:srgbClr val="013476"/>
                </a:solidFill>
              </a:rPr>
              <a:t>Astroteilchen </a:t>
            </a:r>
            <a:r>
              <a:rPr lang="de-DE" dirty="0" err="1">
                <a:solidFill>
                  <a:srgbClr val="013476"/>
                </a:solidFill>
              </a:rPr>
              <a:t>Masterclass</a:t>
            </a:r>
            <a:endParaRPr lang="de-DE" dirty="0">
              <a:solidFill>
                <a:srgbClr val="013476"/>
              </a:solidFill>
            </a:endParaRPr>
          </a:p>
          <a:p>
            <a:pPr lvl="1"/>
            <a:r>
              <a:rPr lang="de-DE" dirty="0">
                <a:solidFill>
                  <a:srgbClr val="013476"/>
                </a:solidFill>
              </a:rPr>
              <a:t>Nebelkammer</a:t>
            </a:r>
          </a:p>
          <a:p>
            <a:endParaRPr lang="de-DE" dirty="0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9DE5CE5D-1AC8-402F-820D-466DBE927D21}"/>
              </a:ext>
            </a:extLst>
          </p:cNvPr>
          <p:cNvGrpSpPr/>
          <p:nvPr/>
        </p:nvGrpSpPr>
        <p:grpSpPr>
          <a:xfrm>
            <a:off x="4933892" y="1635276"/>
            <a:ext cx="3608390" cy="3929397"/>
            <a:chOff x="2979834" y="2051978"/>
            <a:chExt cx="3124447" cy="4210806"/>
          </a:xfrm>
        </p:grpSpPr>
        <p:sp>
          <p:nvSpPr>
            <p:cNvPr id="15" name="Freihandform 6">
              <a:extLst>
                <a:ext uri="{FF2B5EF4-FFF2-40B4-BE49-F238E27FC236}">
                  <a16:creationId xmlns:a16="http://schemas.microsoft.com/office/drawing/2014/main" id="{3E7BD94F-F381-444A-ABA4-9D802737AAF9}"/>
                </a:ext>
              </a:extLst>
            </p:cNvPr>
            <p:cNvSpPr/>
            <p:nvPr/>
          </p:nvSpPr>
          <p:spPr>
            <a:xfrm>
              <a:off x="4020436" y="2051978"/>
              <a:ext cx="1043241" cy="1400342"/>
            </a:xfrm>
            <a:custGeom>
              <a:avLst/>
              <a:gdLst>
                <a:gd name="connsiteX0" fmla="*/ 0 w 883372"/>
                <a:gd name="connsiteY0" fmla="*/ 1046092 h 1046092"/>
                <a:gd name="connsiteX1" fmla="*/ 441324 w 883372"/>
                <a:gd name="connsiteY1" fmla="*/ 0 h 1046092"/>
                <a:gd name="connsiteX2" fmla="*/ 442048 w 883372"/>
                <a:gd name="connsiteY2" fmla="*/ 0 h 1046092"/>
                <a:gd name="connsiteX3" fmla="*/ 883372 w 883372"/>
                <a:gd name="connsiteY3" fmla="*/ 1046092 h 1046092"/>
                <a:gd name="connsiteX4" fmla="*/ 0 w 883372"/>
                <a:gd name="connsiteY4" fmla="*/ 1046092 h 104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372" h="1046092">
                  <a:moveTo>
                    <a:pt x="0" y="1046092"/>
                  </a:moveTo>
                  <a:lnTo>
                    <a:pt x="441324" y="0"/>
                  </a:lnTo>
                  <a:lnTo>
                    <a:pt x="442048" y="0"/>
                  </a:lnTo>
                  <a:lnTo>
                    <a:pt x="883372" y="1046092"/>
                  </a:lnTo>
                  <a:lnTo>
                    <a:pt x="0" y="1046092"/>
                  </a:lnTo>
                  <a:close/>
                </a:path>
              </a:pathLst>
            </a:custGeom>
            <a:solidFill>
              <a:srgbClr val="013476"/>
            </a:solidFill>
            <a:ln w="19050">
              <a:solidFill>
                <a:srgbClr val="1B4185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rgbClr val="385D8B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050" b="1" kern="1200" dirty="0">
                  <a:solidFill>
                    <a:srgbClr val="385D8B"/>
                  </a:solidFill>
                  <a:latin typeface="Arial Narrow" pitchFamily="34" charset="0"/>
                </a:rPr>
                <a:t>            </a:t>
              </a:r>
            </a:p>
          </p:txBody>
        </p:sp>
        <p:sp>
          <p:nvSpPr>
            <p:cNvPr id="18" name="Freihandform 7">
              <a:extLst>
                <a:ext uri="{FF2B5EF4-FFF2-40B4-BE49-F238E27FC236}">
                  <a16:creationId xmlns:a16="http://schemas.microsoft.com/office/drawing/2014/main" id="{A048A0DB-E29F-4E15-8D93-6AC2141439FE}"/>
                </a:ext>
              </a:extLst>
            </p:cNvPr>
            <p:cNvSpPr/>
            <p:nvPr/>
          </p:nvSpPr>
          <p:spPr>
            <a:xfrm>
              <a:off x="3498843" y="3460589"/>
              <a:ext cx="2086428" cy="1399740"/>
            </a:xfrm>
            <a:custGeom>
              <a:avLst/>
              <a:gdLst>
                <a:gd name="connsiteX0" fmla="*/ 0 w 1768598"/>
                <a:gd name="connsiteY0" fmla="*/ 1045193 h 1045193"/>
                <a:gd name="connsiteX1" fmla="*/ 440946 w 1768598"/>
                <a:gd name="connsiteY1" fmla="*/ 0 h 1045193"/>
                <a:gd name="connsiteX2" fmla="*/ 1327652 w 1768598"/>
                <a:gd name="connsiteY2" fmla="*/ 0 h 1045193"/>
                <a:gd name="connsiteX3" fmla="*/ 1768598 w 1768598"/>
                <a:gd name="connsiteY3" fmla="*/ 1045193 h 1045193"/>
                <a:gd name="connsiteX4" fmla="*/ 0 w 1768598"/>
                <a:gd name="connsiteY4" fmla="*/ 1045193 h 104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8598" h="1045193">
                  <a:moveTo>
                    <a:pt x="0" y="1045193"/>
                  </a:moveTo>
                  <a:lnTo>
                    <a:pt x="440946" y="0"/>
                  </a:lnTo>
                  <a:lnTo>
                    <a:pt x="1327652" y="0"/>
                  </a:lnTo>
                  <a:lnTo>
                    <a:pt x="1768598" y="1045193"/>
                  </a:lnTo>
                  <a:lnTo>
                    <a:pt x="0" y="1045193"/>
                  </a:lnTo>
                  <a:close/>
                </a:path>
              </a:pathLst>
            </a:custGeom>
            <a:solidFill>
              <a:srgbClr val="CDC301"/>
            </a:solidFill>
            <a:ln w="19050">
              <a:solidFill>
                <a:srgbClr val="01347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9824" tIns="20320" rIns="329825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400" kern="1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19" name="Freihandform 8">
              <a:extLst>
                <a:ext uri="{FF2B5EF4-FFF2-40B4-BE49-F238E27FC236}">
                  <a16:creationId xmlns:a16="http://schemas.microsoft.com/office/drawing/2014/main" id="{D53FD879-4365-4FD9-A7EB-FEE528BE3F9F}"/>
                </a:ext>
              </a:extLst>
            </p:cNvPr>
            <p:cNvSpPr/>
            <p:nvPr/>
          </p:nvSpPr>
          <p:spPr>
            <a:xfrm>
              <a:off x="2979834" y="4860329"/>
              <a:ext cx="3124447" cy="1402455"/>
            </a:xfrm>
            <a:custGeom>
              <a:avLst/>
              <a:gdLst>
                <a:gd name="connsiteX0" fmla="*/ 0 w 2648494"/>
                <a:gd name="connsiteY0" fmla="*/ 1047670 h 1047670"/>
                <a:gd name="connsiteX1" fmla="*/ 441991 w 2648494"/>
                <a:gd name="connsiteY1" fmla="*/ 0 h 1047670"/>
                <a:gd name="connsiteX2" fmla="*/ 2206503 w 2648494"/>
                <a:gd name="connsiteY2" fmla="*/ 0 h 1047670"/>
                <a:gd name="connsiteX3" fmla="*/ 2648494 w 2648494"/>
                <a:gd name="connsiteY3" fmla="*/ 1047670 h 1047670"/>
                <a:gd name="connsiteX4" fmla="*/ 0 w 2648494"/>
                <a:gd name="connsiteY4" fmla="*/ 1047670 h 104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8494" h="1047670">
                  <a:moveTo>
                    <a:pt x="0" y="1047670"/>
                  </a:moveTo>
                  <a:lnTo>
                    <a:pt x="441991" y="0"/>
                  </a:lnTo>
                  <a:lnTo>
                    <a:pt x="2206503" y="0"/>
                  </a:lnTo>
                  <a:lnTo>
                    <a:pt x="2648494" y="1047670"/>
                  </a:lnTo>
                  <a:lnTo>
                    <a:pt x="0" y="1047670"/>
                  </a:lnTo>
                  <a:close/>
                </a:path>
              </a:pathLst>
            </a:custGeom>
            <a:noFill/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83807" tIns="20320" rIns="483806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dirty="0">
                  <a:solidFill>
                    <a:srgbClr val="013476"/>
                  </a:solidFill>
                  <a:latin typeface="Arial Narrow" pitchFamily="34" charset="0"/>
                </a:rPr>
                <a:t>Erleben</a:t>
              </a:r>
              <a:endParaRPr lang="de-DE" b="1" kern="1200" dirty="0">
                <a:solidFill>
                  <a:srgbClr val="013476"/>
                </a:solidFill>
                <a:latin typeface="Arial Narrow" pitchFamily="34" charset="0"/>
              </a:endParaRPr>
            </a:p>
          </p:txBody>
        </p:sp>
      </p:grpSp>
      <p:sp>
        <p:nvSpPr>
          <p:cNvPr id="20" name="Rechteck 19">
            <a:extLst>
              <a:ext uri="{FF2B5EF4-FFF2-40B4-BE49-F238E27FC236}">
                <a16:creationId xmlns:a16="http://schemas.microsoft.com/office/drawing/2014/main" id="{45BA773C-9158-4504-BDBF-D47C84456957}"/>
              </a:ext>
            </a:extLst>
          </p:cNvPr>
          <p:cNvSpPr/>
          <p:nvPr/>
        </p:nvSpPr>
        <p:spPr>
          <a:xfrm>
            <a:off x="6134963" y="3476086"/>
            <a:ext cx="1123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>
                <a:latin typeface="Arial Narrow" pitchFamily="34" charset="0"/>
              </a:rPr>
              <a:t>Vermitteln</a:t>
            </a:r>
            <a:endParaRPr lang="de-DE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1949109F-3693-4E80-80DD-B08A4BC9B83A}"/>
              </a:ext>
            </a:extLst>
          </p:cNvPr>
          <p:cNvSpPr/>
          <p:nvPr/>
        </p:nvSpPr>
        <p:spPr>
          <a:xfrm>
            <a:off x="6216510" y="2597781"/>
            <a:ext cx="1058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 Narrow" pitchFamily="34" charset="0"/>
              </a:rPr>
              <a:t>Forschen</a:t>
            </a:r>
            <a:endParaRPr lang="de-D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8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Basisprogramm: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Astroteilchen - </a:t>
            </a:r>
            <a:r>
              <a:rPr lang="de-DE" dirty="0" err="1">
                <a:solidFill>
                  <a:srgbClr val="003882"/>
                </a:solidFill>
              </a:rPr>
              <a:t>Masterclass</a:t>
            </a:r>
            <a:endParaRPr lang="de-DE" dirty="0">
              <a:solidFill>
                <a:srgbClr val="003882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Analoges Konzept zu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Teilchenphysik </a:t>
            </a:r>
            <a:r>
              <a:rPr lang="de-DE" dirty="0" err="1">
                <a:solidFill>
                  <a:srgbClr val="003882"/>
                </a:solidFill>
              </a:rPr>
              <a:t>Masterclass</a:t>
            </a:r>
            <a:endParaRPr lang="de-DE" dirty="0">
              <a:solidFill>
                <a:srgbClr val="003882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Nebelkammer - Sets</a:t>
            </a:r>
          </a:p>
        </p:txBody>
      </p:sp>
      <p:pic>
        <p:nvPicPr>
          <p:cNvPr id="11" name="Picture 11" descr="C:\Users\Fabian\Dropbox\Netzwerk Teilchenwelt\Nebelkammer_final\Bilder Nebelkammer\CIMG50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337" y="3645023"/>
            <a:ext cx="2560532" cy="2155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>
            <a:off x="6938492" y="5775317"/>
            <a:ext cx="1228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Nebelkammer</a:t>
            </a:r>
            <a:endParaRPr lang="en-US" sz="1600" dirty="0">
              <a:solidFill>
                <a:srgbClr val="013476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259" y="908525"/>
            <a:ext cx="2604685" cy="2115004"/>
          </a:xfrm>
          <a:prstGeom prst="rect">
            <a:avLst/>
          </a:prstGeom>
        </p:spPr>
      </p:pic>
      <p:sp>
        <p:nvSpPr>
          <p:cNvPr id="16" name="Rechteck 15"/>
          <p:cNvSpPr/>
          <p:nvPr/>
        </p:nvSpPr>
        <p:spPr>
          <a:xfrm>
            <a:off x="6424471" y="3031174"/>
            <a:ext cx="22012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Astroteilchen</a:t>
            </a:r>
            <a:r>
              <a:rPr lang="en-US" sz="1600" dirty="0">
                <a:solidFill>
                  <a:srgbClr val="013476"/>
                </a:solidFill>
                <a:latin typeface="+mj-lt"/>
                <a:cs typeface="Arial" panose="020B0604020202020204" pitchFamily="34" charset="0"/>
              </a:rPr>
              <a:t> - Masterclass</a:t>
            </a:r>
          </a:p>
        </p:txBody>
      </p:sp>
    </p:spTree>
    <p:extLst>
      <p:ext uri="{BB962C8B-B14F-4D97-AF65-F5344CB8AC3E}">
        <p14:creationId xmlns:p14="http://schemas.microsoft.com/office/powerpoint/2010/main" val="4016128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Astroteilchen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20.12.2018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/>
              <a:t>Forschung trifft Schule- Lehrerfortbildung Teilchenphysik - Gars am Inn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de-DE" sz="2000" dirty="0"/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Durchgeführt von Nachwuchs-</a:t>
            </a:r>
            <a:br>
              <a:rPr lang="de-DE" dirty="0"/>
            </a:br>
            <a:r>
              <a:rPr lang="de-DE" dirty="0" err="1"/>
              <a:t>wissenschaftler</a:t>
            </a:r>
            <a:r>
              <a:rPr lang="de-DE" dirty="0"/>
              <a:t>/inne/n</a:t>
            </a:r>
          </a:p>
          <a:p>
            <a:pPr lvl="1">
              <a:lnSpc>
                <a:spcPct val="110000"/>
              </a:lnSpc>
            </a:pPr>
            <a:r>
              <a:rPr lang="de-DE" dirty="0"/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/>
              <a:t>Eigene Auswertung von Daten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der LHC-Experimente  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Pierre </a:t>
            </a:r>
            <a:r>
              <a:rPr lang="de-DE" sz="2000" b="1" dirty="0" err="1"/>
              <a:t>Auger</a:t>
            </a:r>
            <a:r>
              <a:rPr lang="de-DE" sz="2000" b="1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b="1" dirty="0"/>
              <a:t>des </a:t>
            </a:r>
            <a:r>
              <a:rPr lang="de-DE" sz="2000" b="1" dirty="0" err="1"/>
              <a:t>IceCube</a:t>
            </a:r>
            <a:r>
              <a:rPr lang="de-DE" sz="2000" b="1" dirty="0"/>
              <a:t> Experiments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Auch als 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Über 700 </a:t>
            </a:r>
            <a:r>
              <a:rPr lang="de-DE" sz="2000" dirty="0" err="1"/>
              <a:t>Masterclasses</a:t>
            </a:r>
            <a:r>
              <a:rPr lang="de-DE" sz="2000" dirty="0"/>
              <a:t> wurden bisher durchgeführt</a:t>
            </a:r>
            <a:endParaRPr lang="de-DE" sz="1600" dirty="0"/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7" name="Picture 3" descr="C:\Users\Glück\Desktop\Netzwerk Teilchenwelt PR-Fotos - J. Socher\Original\Netzwerk_Teilchenwelt_PR_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6809" y="1973974"/>
            <a:ext cx="2229730" cy="161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905016"/>
      </p:ext>
    </p:extLst>
  </p:cSld>
  <p:clrMapOvr>
    <a:masterClrMapping/>
  </p:clrMapOvr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72C79117-60FD-46E4-83BB-FB775D440E74}" vid="{952D439A-6C22-45E4-B8B4-822421DBF8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1716</Words>
  <Application>Microsoft Office PowerPoint</Application>
  <PresentationFormat>Bildschirmpräsentation (4:3)</PresentationFormat>
  <Paragraphs>517</Paragraphs>
  <Slides>35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35</vt:i4>
      </vt:variant>
    </vt:vector>
  </HeadingPairs>
  <TitlesOfParts>
    <vt:vector size="41" baseType="lpstr">
      <vt:lpstr>Arial</vt:lpstr>
      <vt:lpstr>Arial Narrow</vt:lpstr>
      <vt:lpstr>Calibri</vt:lpstr>
      <vt:lpstr>Symbol</vt:lpstr>
      <vt:lpstr>Wingdings</vt:lpstr>
      <vt:lpstr>NTW</vt:lpstr>
      <vt:lpstr>Kosmische Teilchen erforschen</vt:lpstr>
      <vt:lpstr>Astroteilchenphysik?</vt:lpstr>
      <vt:lpstr>Kosmische Strahlung</vt:lpstr>
      <vt:lpstr>Kosmische Strahlung</vt:lpstr>
      <vt:lpstr>Astroteilchen-Projekte</vt:lpstr>
      <vt:lpstr>Band 3: Kosmische Strahlung </vt:lpstr>
      <vt:lpstr>Das Konzept: Stufenprogramm</vt:lpstr>
      <vt:lpstr>Basisprogramm:</vt:lpstr>
      <vt:lpstr>Astroteilchen Masterclass</vt:lpstr>
      <vt:lpstr>Pierre Auger Observatorium</vt:lpstr>
      <vt:lpstr>Pierre Auger Observatorium</vt:lpstr>
      <vt:lpstr>IceCube </vt:lpstr>
      <vt:lpstr>IceCube</vt:lpstr>
      <vt:lpstr>Neutrino Messung</vt:lpstr>
      <vt:lpstr>Neutrino Messung</vt:lpstr>
      <vt:lpstr>Astroteilchen Masterclass</vt:lpstr>
      <vt:lpstr>Einsteiger Set: Die Nebelkammer</vt:lpstr>
      <vt:lpstr>Inhalt eines Experimentiersets</vt:lpstr>
      <vt:lpstr>Funktionsweise Nebelkammer</vt:lpstr>
      <vt:lpstr>Experimentieren mit einer Nebelkammer</vt:lpstr>
      <vt:lpstr>Spuren in der Nebelkammer auswerten</vt:lpstr>
      <vt:lpstr>Qualifizierungsprogram: Astroteilchen-Projekte</vt:lpstr>
      <vt:lpstr>Grundlegendes Messprinzip</vt:lpstr>
      <vt:lpstr>CosMO</vt:lpstr>
      <vt:lpstr>Kamiokannen</vt:lpstr>
      <vt:lpstr>COSMIC@WEB</vt:lpstr>
      <vt:lpstr>Ein Webinterface zur Datenauswertung</vt:lpstr>
      <vt:lpstr>Die Experimente</vt:lpstr>
      <vt:lpstr>Die Experimente</vt:lpstr>
      <vt:lpstr>Zusätzliche Informationen</vt:lpstr>
      <vt:lpstr>PowerPoint-Präsentation</vt:lpstr>
      <vt:lpstr>Eigenständig Arbeiten mit Daten</vt:lpstr>
      <vt:lpstr>Alle Informationen und Kontakte…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Unterrichtsmaterialien zur Teilchenphysik  Philipp Lindenau Dresden | 12.03.2016  Herzlich willkommen!</dc:title>
  <dc:creator>Marcel Neugebauer</dc:creator>
  <cp:lastModifiedBy>Claudia Behnke</cp:lastModifiedBy>
  <cp:revision>165</cp:revision>
  <cp:lastPrinted>2017-08-29T07:23:27Z</cp:lastPrinted>
  <dcterms:created xsi:type="dcterms:W3CDTF">2016-08-22T11:14:34Z</dcterms:created>
  <dcterms:modified xsi:type="dcterms:W3CDTF">2018-12-12T10:41:47Z</dcterms:modified>
</cp:coreProperties>
</file>