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4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5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6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7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embeddings/oleObject1.bin" ContentType="application/vnd.openxmlformats-officedocument.oleObject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904" r:id="rId2"/>
    <p:sldMasterId id="2147483924" r:id="rId3"/>
    <p:sldMasterId id="2147483955" r:id="rId4"/>
    <p:sldMasterId id="2147484003" r:id="rId5"/>
    <p:sldMasterId id="2147484015" r:id="rId6"/>
    <p:sldMasterId id="2147484041" r:id="rId7"/>
    <p:sldMasterId id="2147484053" r:id="rId8"/>
  </p:sldMasterIdLst>
  <p:notesMasterIdLst>
    <p:notesMasterId r:id="rId25"/>
  </p:notesMasterIdLst>
  <p:sldIdLst>
    <p:sldId id="256" r:id="rId9"/>
    <p:sldId id="499" r:id="rId10"/>
    <p:sldId id="536" r:id="rId11"/>
    <p:sldId id="537" r:id="rId12"/>
    <p:sldId id="541" r:id="rId13"/>
    <p:sldId id="556" r:id="rId14"/>
    <p:sldId id="547" r:id="rId15"/>
    <p:sldId id="550" r:id="rId16"/>
    <p:sldId id="551" r:id="rId17"/>
    <p:sldId id="552" r:id="rId18"/>
    <p:sldId id="553" r:id="rId19"/>
    <p:sldId id="554" r:id="rId20"/>
    <p:sldId id="555" r:id="rId21"/>
    <p:sldId id="562" r:id="rId22"/>
    <p:sldId id="563" r:id="rId23"/>
    <p:sldId id="535" r:id="rId24"/>
  </p:sldIdLst>
  <p:sldSz cx="9144000" cy="6858000" type="screen4x3"/>
  <p:notesSz cx="6858000" cy="9144000"/>
  <p:defaultTextStyle>
    <a:defPPr>
      <a:defRPr lang="en-US"/>
    </a:defPPr>
    <a:lvl1pPr marL="0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4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06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60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13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66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20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72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26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7ED0"/>
    <a:srgbClr val="F3F303"/>
    <a:srgbClr val="2D3A84"/>
    <a:srgbClr val="9E6958"/>
    <a:srgbClr val="1201F5"/>
    <a:srgbClr val="C234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4216" autoAdjust="0"/>
    <p:restoredTop sz="99523" autoAdjust="0"/>
  </p:normalViewPr>
  <p:slideViewPr>
    <p:cSldViewPr>
      <p:cViewPr>
        <p:scale>
          <a:sx n="100" d="100"/>
          <a:sy n="100" d="100"/>
        </p:scale>
        <p:origin x="-1272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6695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1" d="100"/>
          <a:sy n="81" d="100"/>
        </p:scale>
        <p:origin x="-352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1.xml"/><Relationship Id="rId20" Type="http://schemas.openxmlformats.org/officeDocument/2006/relationships/slide" Target="slides/slide12.xml"/><Relationship Id="rId21" Type="http://schemas.openxmlformats.org/officeDocument/2006/relationships/slide" Target="slides/slide13.xml"/><Relationship Id="rId22" Type="http://schemas.openxmlformats.org/officeDocument/2006/relationships/slide" Target="slides/slide14.xml"/><Relationship Id="rId23" Type="http://schemas.openxmlformats.org/officeDocument/2006/relationships/slide" Target="slides/slide15.xml"/><Relationship Id="rId24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2.xml"/><Relationship Id="rId11" Type="http://schemas.openxmlformats.org/officeDocument/2006/relationships/slide" Target="slides/slide3.xml"/><Relationship Id="rId12" Type="http://schemas.openxmlformats.org/officeDocument/2006/relationships/slide" Target="slides/slide4.xml"/><Relationship Id="rId13" Type="http://schemas.openxmlformats.org/officeDocument/2006/relationships/slide" Target="slides/slide5.xml"/><Relationship Id="rId14" Type="http://schemas.openxmlformats.org/officeDocument/2006/relationships/slide" Target="slides/slide6.xml"/><Relationship Id="rId15" Type="http://schemas.openxmlformats.org/officeDocument/2006/relationships/slide" Target="slides/slide7.xml"/><Relationship Id="rId16" Type="http://schemas.openxmlformats.org/officeDocument/2006/relationships/slide" Target="slides/slide8.xml"/><Relationship Id="rId17" Type="http://schemas.openxmlformats.org/officeDocument/2006/relationships/slide" Target="slides/slide9.xml"/><Relationship Id="rId18" Type="http://schemas.openxmlformats.org/officeDocument/2006/relationships/slide" Target="slides/slide10.xml"/><Relationship Id="rId19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E23045-62E1-423E-95BD-74C8F6DDECBF}" type="datetimeFigureOut">
              <a:rPr lang="en-GB" smtClean="0"/>
              <a:t>04/07/18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49D360-123F-4A65-95FD-0405FD1E1B0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640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0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4" algn="l" defTabSz="91430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6" algn="l" defTabSz="91430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60" algn="l" defTabSz="91430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3" algn="l" defTabSz="91430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66" algn="l" defTabSz="91430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20" algn="l" defTabSz="91430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72" algn="l" defTabSz="91430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6" algn="l" defTabSz="91430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E09899-564E-B74C-A004-0CDC12ECD7A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1570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49D360-123F-4A65-95FD-0405FD1E1B02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6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251647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E09899-564E-B74C-A004-0CDC12ECD7A5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1570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E09899-564E-B74C-A004-0CDC12ECD7A5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1570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E09899-564E-B74C-A004-0CDC12ECD7A5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157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8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8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8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8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9.png"/><Relationship Id="rId3" Type="http://schemas.openxmlformats.org/officeDocument/2006/relationships/image" Target="../media/image18.png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8.pn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8.png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8.png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8.png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2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23.png"/><Relationship Id="rId16" Type="http://schemas.openxmlformats.org/officeDocument/2006/relationships/image" Target="../media/image24.png"/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20.jpe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21.png"/><Relationship Id="rId10" Type="http://schemas.openxmlformats.org/officeDocument/2006/relationships/image" Target="../media/image9.png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54"/>
          <a:stretch/>
        </p:blipFill>
        <p:spPr>
          <a:xfrm>
            <a:off x="-5016" y="3096"/>
            <a:ext cx="9149016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5736" y="2133152"/>
            <a:ext cx="6624736" cy="932745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95741" y="3180455"/>
            <a:ext cx="6624735" cy="464863"/>
          </a:xfrm>
        </p:spPr>
        <p:txBody>
          <a:bodyPr>
            <a:normAutofit/>
          </a:bodyPr>
          <a:lstStyle>
            <a:lvl1pPr marL="0" indent="0" algn="l">
              <a:buNone/>
              <a:defRPr sz="1400" baseline="0">
                <a:solidFill>
                  <a:srgbClr val="FFC000"/>
                </a:solidFill>
              </a:defRPr>
            </a:lvl1pPr>
            <a:lvl2pPr marL="457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add author / institute</a:t>
            </a:r>
            <a:r>
              <a:rPr lang="en-GB" dirty="0"/>
              <a:t> and occasion</a:t>
            </a:r>
            <a:endParaRPr lang="en-US" dirty="0"/>
          </a:p>
        </p:txBody>
      </p:sp>
      <p:sp>
        <p:nvSpPr>
          <p:cNvPr id="8" name="Rectangle 3"/>
          <p:cNvSpPr>
            <a:spLocks noChangeArrowheads="1"/>
          </p:cNvSpPr>
          <p:nvPr userDrawn="1"/>
        </p:nvSpPr>
        <p:spPr bwMode="auto">
          <a:xfrm>
            <a:off x="395556" y="182234"/>
            <a:ext cx="2562671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6" rIns="91430" bIns="45716">
            <a:spAutoFit/>
          </a:bodyPr>
          <a:lstStyle/>
          <a:p>
            <a:r>
              <a:rPr lang="en-GB" altLang="en-US" sz="2200" dirty="0">
                <a:solidFill>
                  <a:srgbClr val="3399FF"/>
                </a:solidFill>
                <a:latin typeface="Arial Narrow" pitchFamily="34" charset="0"/>
              </a:rPr>
              <a:t>EUROPEAN</a:t>
            </a:r>
          </a:p>
          <a:p>
            <a:r>
              <a:rPr lang="en-GB" altLang="en-US" sz="2200" dirty="0">
                <a:solidFill>
                  <a:srgbClr val="33CCFF"/>
                </a:solidFill>
                <a:latin typeface="Arial Narrow" pitchFamily="34" charset="0"/>
              </a:rPr>
              <a:t>PLASMA RESEARCH</a:t>
            </a:r>
          </a:p>
          <a:p>
            <a:r>
              <a:rPr lang="en-GB" altLang="en-US" sz="2200" dirty="0">
                <a:solidFill>
                  <a:srgbClr val="33CCFF"/>
                </a:solidFill>
                <a:latin typeface="Arial Narrow" pitchFamily="34" charset="0"/>
              </a:rPr>
              <a:t>ACCELERATOR WITH</a:t>
            </a:r>
          </a:p>
          <a:p>
            <a:r>
              <a:rPr lang="en-GB" altLang="en-US" sz="2200" dirty="0">
                <a:solidFill>
                  <a:schemeClr val="bg1"/>
                </a:solidFill>
                <a:latin typeface="Arial Narrow" pitchFamily="34" charset="0"/>
              </a:rPr>
              <a:t>EXCELLENCE IN</a:t>
            </a:r>
          </a:p>
          <a:p>
            <a:r>
              <a:rPr lang="en-GB" altLang="en-US" sz="2200" dirty="0">
                <a:solidFill>
                  <a:schemeClr val="bg1"/>
                </a:solidFill>
                <a:latin typeface="Arial Narrow" pitchFamily="34" charset="0"/>
              </a:rPr>
              <a:t>APPLICATIONS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902495" y="6439391"/>
            <a:ext cx="3309467" cy="338554"/>
          </a:xfrm>
          <a:prstGeom prst="rect">
            <a:avLst/>
          </a:prstGeom>
          <a:noFill/>
        </p:spPr>
        <p:txBody>
          <a:bodyPr wrap="square" lIns="91430" tIns="45716" rIns="91430" bIns="45716" rtlCol="0">
            <a:spAutoFit/>
          </a:bodyPr>
          <a:lstStyle/>
          <a:p>
            <a:r>
              <a:rPr lang="en-GB" sz="800" dirty="0">
                <a:solidFill>
                  <a:schemeClr val="bg1"/>
                </a:solidFill>
              </a:rPr>
              <a:t>This project has received funding from the European Union’s Horizon 2020 research and innovation programme under grant agreement No 653782.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248" y="295559"/>
            <a:ext cx="2788151" cy="1261233"/>
          </a:xfrm>
          <a:prstGeom prst="rect">
            <a:avLst/>
          </a:prstGeom>
        </p:spPr>
      </p:pic>
      <p:pic>
        <p:nvPicPr>
          <p:cNvPr id="44" name="Picture 43"/>
          <p:cNvPicPr>
            <a:picLocks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104" y="6453330"/>
            <a:ext cx="472110" cy="2883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3" name="Group 12"/>
          <p:cNvGrpSpPr/>
          <p:nvPr userDrawn="1"/>
        </p:nvGrpSpPr>
        <p:grpSpPr>
          <a:xfrm>
            <a:off x="251520" y="5229199"/>
            <a:ext cx="4032448" cy="1152130"/>
            <a:chOff x="755576" y="5229198"/>
            <a:chExt cx="4032448" cy="1152130"/>
          </a:xfrm>
        </p:grpSpPr>
        <p:sp>
          <p:nvSpPr>
            <p:cNvPr id="21" name="Rectangle 20"/>
            <p:cNvSpPr/>
            <p:nvPr userDrawn="1"/>
          </p:nvSpPr>
          <p:spPr>
            <a:xfrm rot="5400000">
              <a:off x="2195735" y="3789039"/>
              <a:ext cx="1152130" cy="40324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12" name="Group 11"/>
            <p:cNvGrpSpPr/>
            <p:nvPr userDrawn="1"/>
          </p:nvGrpSpPr>
          <p:grpSpPr>
            <a:xfrm>
              <a:off x="864463" y="5363056"/>
              <a:ext cx="3814672" cy="898636"/>
              <a:chOff x="894080" y="5363056"/>
              <a:chExt cx="3814672" cy="898636"/>
            </a:xfrm>
          </p:grpSpPr>
          <p:pic>
            <p:nvPicPr>
              <p:cNvPr id="45" name="Picture 44" descr="de.png"/>
              <p:cNvPicPr>
                <a:picLocks/>
              </p:cNvPicPr>
              <p:nvPr userDrawn="1"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94080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6" name="Picture 45" descr="gb.png"/>
              <p:cNvPicPr>
                <a:picLocks/>
              </p:cNvPicPr>
              <p:nvPr userDrawn="1"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95736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7" name="Picture 46" descr="fr.png"/>
              <p:cNvPicPr>
                <a:picLocks noChangeAspect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3808" y="5363056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8" name="Picture 47" descr="it.png"/>
              <p:cNvPicPr>
                <a:picLocks noChangeAspect="1"/>
              </p:cNvPicPr>
              <p:nvPr userDrawn="1"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55562" y="5363056"/>
                <a:ext cx="568166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9" name="Picture 48" descr="pt.png"/>
              <p:cNvPicPr>
                <a:picLocks noChangeAspect="1"/>
              </p:cNvPicPr>
              <p:nvPr userDrawn="1"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1880" y="5363056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0" name="Picture 49" descr="jp.png"/>
              <p:cNvPicPr>
                <a:picLocks noChangeAspect="1"/>
              </p:cNvPicPr>
              <p:nvPr userDrawn="1"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95736" y="5900228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2" name="Picture 51" descr="us.png"/>
              <p:cNvPicPr>
                <a:picLocks/>
              </p:cNvPicPr>
              <p:nvPr userDrawn="1"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47664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3" name="Picture 52" descr="hu.png"/>
              <p:cNvPicPr>
                <a:picLocks/>
              </p:cNvPicPr>
              <p:nvPr userDrawn="1"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94080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4" name="Picture 53" descr="se.png"/>
              <p:cNvPicPr>
                <a:picLocks/>
              </p:cNvPicPr>
              <p:nvPr userDrawn="1"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39952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5" name="Picture 54" descr="cn.png"/>
              <p:cNvPicPr>
                <a:picLocks noChangeAspect="1"/>
              </p:cNvPicPr>
              <p:nvPr userDrawn="1"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3808" y="5900228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" name="Picture 3"/>
              <p:cNvPicPr>
                <a:picLocks/>
              </p:cNvPicPr>
              <p:nvPr userDrawn="1"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91880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6" name="Picture 5"/>
              <p:cNvPicPr>
                <a:picLocks noChangeAspect="1"/>
              </p:cNvPicPr>
              <p:nvPr userDrawn="1"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39952" y="5898764"/>
                <a:ext cx="568800" cy="362928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</p:grpSp>
    </p:spTree>
    <p:extLst>
      <p:ext uri="{BB962C8B-B14F-4D97-AF65-F5344CB8AC3E}">
        <p14:creationId xmlns:p14="http://schemas.microsoft.com/office/powerpoint/2010/main" val="3992699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P. A. Walker (DESY) - IPAC 2017 - Copenhagen, 16th May 2017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5593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934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934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P. A. Walker (DESY) - IPAC 2017 - Copenhagen, 16th May 2017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33266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611560" y="2319484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Helvetica Neue Ligh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dirty="0" smtClean="0"/>
              <a:t>TITLE</a:t>
            </a:r>
            <a:endParaRPr lang="en-US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1335596" y="5517233"/>
            <a:ext cx="6400800" cy="504056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  <a:latin typeface="Helvetica Neue Ligh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Francesco Filippi</a:t>
            </a:r>
          </a:p>
        </p:txBody>
      </p:sp>
      <p:sp>
        <p:nvSpPr>
          <p:cNvPr id="9" name="Sottotitolo 2"/>
          <p:cNvSpPr txBox="1">
            <a:spLocks/>
          </p:cNvSpPr>
          <p:nvPr userDrawn="1"/>
        </p:nvSpPr>
        <p:spPr>
          <a:xfrm>
            <a:off x="1435074" y="5543867"/>
            <a:ext cx="6400800" cy="477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2400" dirty="0" smtClean="0">
              <a:solidFill>
                <a:prstClr val="black">
                  <a:tint val="75000"/>
                </a:prstClr>
              </a:solidFill>
              <a:sym typeface="American Typewriter" charset="0"/>
            </a:endParaRPr>
          </a:p>
        </p:txBody>
      </p:sp>
      <p:cxnSp>
        <p:nvCxnSpPr>
          <p:cNvPr id="11" name="Connettore 1 10"/>
          <p:cNvCxnSpPr/>
          <p:nvPr userDrawn="1"/>
        </p:nvCxnSpPr>
        <p:spPr>
          <a:xfrm>
            <a:off x="251520" y="6165304"/>
            <a:ext cx="856895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" name="Sottotitolo 2"/>
          <p:cNvSpPr txBox="1">
            <a:spLocks/>
          </p:cNvSpPr>
          <p:nvPr userDrawn="1"/>
        </p:nvSpPr>
        <p:spPr>
          <a:xfrm>
            <a:off x="1435074" y="6237312"/>
            <a:ext cx="6400800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Helvetica Neue Ligh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000" dirty="0" smtClean="0">
                <a:solidFill>
                  <a:prstClr val="black">
                    <a:tint val="75000"/>
                  </a:prstClr>
                </a:solidFill>
                <a:sym typeface="American Typewriter" charset="0"/>
              </a:rPr>
              <a:t>On behalf of SPARC_LAB collaboration</a:t>
            </a:r>
          </a:p>
          <a:p>
            <a:endParaRPr lang="it-IT" sz="2000" dirty="0" smtClean="0">
              <a:solidFill>
                <a:prstClr val="black">
                  <a:tint val="75000"/>
                </a:prstClr>
              </a:solidFill>
              <a:sym typeface="American Typewrite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461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o 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olo 1"/>
          <p:cNvSpPr>
            <a:spLocks noGrp="1"/>
          </p:cNvSpPr>
          <p:nvPr>
            <p:ph type="title"/>
          </p:nvPr>
        </p:nvSpPr>
        <p:spPr>
          <a:xfrm>
            <a:off x="1962462" y="295442"/>
            <a:ext cx="7146042" cy="469731"/>
          </a:xfrm>
          <a:prstGeom prst="rect">
            <a:avLst/>
          </a:prstGeom>
          <a:solidFill>
            <a:srgbClr val="0070C0"/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l">
              <a:defRPr sz="2800" b="0">
                <a:solidFill>
                  <a:schemeClr val="bg1"/>
                </a:solidFill>
                <a:latin typeface="Helvetica Neue Ligh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6" name="Segnaposto contenuto 4"/>
          <p:cNvSpPr>
            <a:spLocks noGrp="1"/>
          </p:cNvSpPr>
          <p:nvPr>
            <p:ph idx="1"/>
          </p:nvPr>
        </p:nvSpPr>
        <p:spPr>
          <a:xfrm>
            <a:off x="467544" y="1600201"/>
            <a:ext cx="8147248" cy="3196952"/>
          </a:xfrm>
        </p:spPr>
        <p:txBody>
          <a:bodyPr/>
          <a:lstStyle>
            <a:lvl1pPr>
              <a:defRPr sz="2800" b="0">
                <a:latin typeface="Helvetica Neue Ligh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 b="0">
                <a:latin typeface="Helvetica Neue Light"/>
              </a:defRPr>
            </a:lvl2pPr>
            <a:lvl3pPr>
              <a:defRPr b="0">
                <a:latin typeface="Helvetica Neue Light"/>
              </a:defRPr>
            </a:lvl3pPr>
            <a:lvl4pPr>
              <a:defRPr b="0">
                <a:latin typeface="Helvetica Neue Light"/>
              </a:defRPr>
            </a:lvl4pPr>
            <a:lvl5pPr>
              <a:defRPr b="0">
                <a:latin typeface="Helvetica Neue Light"/>
              </a:defRPr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5" name="CasellaDiTesto 4"/>
          <p:cNvSpPr txBox="1"/>
          <p:nvPr userDrawn="1"/>
        </p:nvSpPr>
        <p:spPr>
          <a:xfrm>
            <a:off x="8460432" y="6365853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fld id="{35C3533D-D346-4746-A382-458F3767D6EF}" type="slidenum">
              <a:rPr lang="it-IT" sz="1400" smtClean="0">
                <a:solidFill>
                  <a:prstClr val="white">
                    <a:lumMod val="50000"/>
                  </a:prstClr>
                </a:solidFill>
                <a:latin typeface="Helvetica Neue Light"/>
                <a:ea typeface="ヒラギノ明朝 Pro W3" charset="0"/>
                <a:cs typeface="ヒラギノ明朝 Pro W3" charset="0"/>
                <a:sym typeface="American Typewriter" charset="0"/>
              </a:rPr>
              <a:pPr defTabSz="914400"/>
              <a:t>‹#›</a:t>
            </a:fld>
            <a:endParaRPr lang="it-IT" sz="1600" dirty="0">
              <a:solidFill>
                <a:prstClr val="white">
                  <a:lumMod val="50000"/>
                </a:prstClr>
              </a:solidFill>
              <a:latin typeface="Helvetica Neue Light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78286" y="6365855"/>
            <a:ext cx="100811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Helvetica Neue Light"/>
                <a:ea typeface="ヒラギノ明朝 Pro W3" charset="0"/>
                <a:cs typeface="ヒラギノ明朝 Pro W3" charset="0"/>
                <a:sym typeface="American Typewriter" charset="0"/>
              </a:rPr>
              <a:t>F. Filippi</a:t>
            </a:r>
            <a:endParaRPr lang="en-US" sz="1400" dirty="0">
              <a:solidFill>
                <a:prstClr val="black">
                  <a:lumMod val="50000"/>
                  <a:lumOff val="50000"/>
                </a:prstClr>
              </a:solidFill>
              <a:latin typeface="Helvetica Neue Light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1" y="44624"/>
            <a:ext cx="1709682" cy="892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78010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>
                <a:latin typeface="Helvetica Neue Light"/>
                <a:ea typeface="Helvetica Neue Light"/>
                <a:cs typeface="Helvetica Neue Light"/>
              </a:defRPr>
            </a:lvl1pPr>
            <a:lvl2pPr>
              <a:defRPr sz="2400">
                <a:latin typeface="Helvetica Neue Light"/>
                <a:ea typeface="Helvetica Neue Light"/>
                <a:cs typeface="Helvetica Neue Light"/>
              </a:defRPr>
            </a:lvl2pPr>
            <a:lvl3pPr>
              <a:defRPr sz="2000">
                <a:latin typeface="Helvetica Neue Light"/>
                <a:ea typeface="Helvetica Neue Light"/>
                <a:cs typeface="Helvetica Neue Light"/>
              </a:defRPr>
            </a:lvl3pPr>
            <a:lvl4pPr>
              <a:defRPr sz="1800">
                <a:latin typeface="Helvetica Neue Light"/>
                <a:ea typeface="Helvetica Neue Light"/>
                <a:cs typeface="Helvetica Neue Light"/>
              </a:defRPr>
            </a:lvl4pPr>
            <a:lvl5pPr>
              <a:defRPr sz="1800">
                <a:latin typeface="Helvetica Neue Light"/>
                <a:ea typeface="Helvetica Neue Light"/>
                <a:cs typeface="Helvetica Neue Ligh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>
                <a:latin typeface="Helvetica Neue Light"/>
                <a:ea typeface="Helvetica Neue Light"/>
                <a:cs typeface="Helvetica Neue Light"/>
              </a:defRPr>
            </a:lvl1pPr>
            <a:lvl2pPr>
              <a:defRPr sz="2400">
                <a:latin typeface="Helvetica Neue Light"/>
                <a:ea typeface="Helvetica Neue Light"/>
                <a:cs typeface="Helvetica Neue Light"/>
              </a:defRPr>
            </a:lvl2pPr>
            <a:lvl3pPr>
              <a:defRPr sz="2000">
                <a:latin typeface="Helvetica Neue Light"/>
                <a:ea typeface="Helvetica Neue Light"/>
                <a:cs typeface="Helvetica Neue Light"/>
              </a:defRPr>
            </a:lvl3pPr>
            <a:lvl4pPr>
              <a:defRPr sz="1800">
                <a:latin typeface="Helvetica Neue Light"/>
                <a:ea typeface="Helvetica Neue Light"/>
                <a:cs typeface="Helvetica Neue Light"/>
              </a:defRPr>
            </a:lvl4pPr>
            <a:lvl5pPr>
              <a:defRPr sz="1800">
                <a:latin typeface="Helvetica Neue Light"/>
                <a:ea typeface="Helvetica Neue Light"/>
                <a:cs typeface="Helvetica Neue Ligh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8" name="Titolo 1"/>
          <p:cNvSpPr txBox="1">
            <a:spLocks/>
          </p:cNvSpPr>
          <p:nvPr userDrawn="1"/>
        </p:nvSpPr>
        <p:spPr>
          <a:xfrm>
            <a:off x="1962462" y="295442"/>
            <a:ext cx="7146042" cy="469731"/>
          </a:xfrm>
          <a:prstGeom prst="rect">
            <a:avLst/>
          </a:prstGeom>
          <a:solidFill>
            <a:srgbClr val="0070C0"/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bg1"/>
                </a:solidFill>
                <a:latin typeface="Helvetica Neue Ligh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dirty="0" smtClean="0">
                <a:solidFill>
                  <a:prstClr val="white"/>
                </a:solidFill>
                <a:sym typeface="American Typewriter" charset="0"/>
              </a:rPr>
              <a:t>Fare clic per modificare lo stile del titolo</a:t>
            </a:r>
            <a:endParaRPr lang="en-US" dirty="0">
              <a:solidFill>
                <a:prstClr val="white"/>
              </a:solidFill>
              <a:sym typeface="American Typewriter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06226"/>
            <a:ext cx="1796130" cy="70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CasellaDiTesto 14"/>
          <p:cNvSpPr txBox="1"/>
          <p:nvPr userDrawn="1"/>
        </p:nvSpPr>
        <p:spPr>
          <a:xfrm>
            <a:off x="8460432" y="6365853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fld id="{35C3533D-D346-4746-A382-458F3767D6EF}" type="slidenum">
              <a:rPr lang="it-IT" sz="1400" smtClean="0">
                <a:solidFill>
                  <a:prstClr val="white">
                    <a:lumMod val="50000"/>
                  </a:prstClr>
                </a:solidFill>
                <a:latin typeface="Helvetica Neue Light"/>
                <a:ea typeface="ヒラギノ明朝 Pro W3" charset="0"/>
                <a:cs typeface="ヒラギノ明朝 Pro W3" charset="0"/>
                <a:sym typeface="American Typewriter" charset="0"/>
              </a:rPr>
              <a:pPr defTabSz="914400"/>
              <a:t>‹#›</a:t>
            </a:fld>
            <a:endParaRPr lang="it-IT" sz="1600" dirty="0">
              <a:solidFill>
                <a:prstClr val="white">
                  <a:lumMod val="50000"/>
                </a:prstClr>
              </a:solidFill>
              <a:latin typeface="Helvetica Neue Light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  <p:sp>
        <p:nvSpPr>
          <p:cNvPr id="16" name="Rettangolo 15"/>
          <p:cNvSpPr/>
          <p:nvPr userDrawn="1"/>
        </p:nvSpPr>
        <p:spPr>
          <a:xfrm>
            <a:off x="78286" y="6365855"/>
            <a:ext cx="100811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Helvetica Neue Light"/>
                <a:ea typeface="ヒラギノ明朝 Pro W3" charset="0"/>
                <a:cs typeface="ヒラギノ明朝 Pro W3" charset="0"/>
                <a:sym typeface="American Typewriter" charset="0"/>
              </a:rPr>
              <a:t>A. Cianchi</a:t>
            </a:r>
            <a:endParaRPr lang="en-US" sz="1400" dirty="0">
              <a:solidFill>
                <a:prstClr val="black">
                  <a:lumMod val="50000"/>
                  <a:lumOff val="50000"/>
                </a:prstClr>
              </a:solidFill>
              <a:latin typeface="Helvetica Neue Light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  <p:sp>
        <p:nvSpPr>
          <p:cNvPr id="17" name="Rettangolo 16"/>
          <p:cNvSpPr/>
          <p:nvPr userDrawn="1"/>
        </p:nvSpPr>
        <p:spPr>
          <a:xfrm>
            <a:off x="2010594" y="6365854"/>
            <a:ext cx="506114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Helvetica Neue Light"/>
                <a:ea typeface="ヒラギノ明朝 Pro W3" charset="0"/>
                <a:cs typeface="ヒラギノ明朝 Pro W3" charset="0"/>
                <a:sym typeface="American Typewriter" charset="0"/>
              </a:rPr>
              <a:t>Conference</a:t>
            </a:r>
            <a:endParaRPr lang="en-US" sz="1400" dirty="0">
              <a:solidFill>
                <a:prstClr val="black">
                  <a:lumMod val="50000"/>
                  <a:lumOff val="50000"/>
                </a:prstClr>
              </a:solidFill>
              <a:latin typeface="Helvetica Neue Light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8375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Helvetica Neue Light"/>
                <a:ea typeface="Helvetica Neue Light"/>
                <a:cs typeface="Helvetica Neue Ligh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Helvetica Neue Light"/>
                <a:ea typeface="Helvetica Neue Light"/>
                <a:cs typeface="Helvetica Neue Light"/>
              </a:defRPr>
            </a:lvl1pPr>
            <a:lvl2pPr>
              <a:defRPr sz="2000">
                <a:latin typeface="Helvetica Neue Light"/>
                <a:ea typeface="Helvetica Neue Light"/>
                <a:cs typeface="Helvetica Neue Light"/>
              </a:defRPr>
            </a:lvl2pPr>
            <a:lvl3pPr>
              <a:defRPr sz="1800">
                <a:latin typeface="Helvetica Neue Light"/>
                <a:ea typeface="Helvetica Neue Light"/>
                <a:cs typeface="Helvetica Neue Light"/>
              </a:defRPr>
            </a:lvl3pPr>
            <a:lvl4pPr>
              <a:defRPr sz="1600">
                <a:latin typeface="Helvetica Neue Light"/>
                <a:ea typeface="Helvetica Neue Light"/>
                <a:cs typeface="Helvetica Neue Light"/>
              </a:defRPr>
            </a:lvl4pPr>
            <a:lvl5pPr>
              <a:defRPr sz="1600">
                <a:latin typeface="Helvetica Neue Light"/>
                <a:ea typeface="Helvetica Neue Light"/>
                <a:cs typeface="Helvetica Neue Ligh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4" cy="639762"/>
          </a:xfrm>
        </p:spPr>
        <p:txBody>
          <a:bodyPr anchor="b"/>
          <a:lstStyle>
            <a:lvl1pPr marL="0" indent="0">
              <a:buNone/>
              <a:defRPr sz="2400" b="1">
                <a:latin typeface="Helvetica Neue Light"/>
                <a:ea typeface="Helvetica Neue Light"/>
                <a:cs typeface="Helvetica Neue Ligh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4" cy="3951288"/>
          </a:xfrm>
        </p:spPr>
        <p:txBody>
          <a:bodyPr/>
          <a:lstStyle>
            <a:lvl1pPr>
              <a:defRPr sz="2400">
                <a:latin typeface="Helvetica Neue Light"/>
                <a:ea typeface="Helvetica Neue Light"/>
                <a:cs typeface="Helvetica Neue Light"/>
              </a:defRPr>
            </a:lvl1pPr>
            <a:lvl2pPr>
              <a:defRPr sz="2000">
                <a:latin typeface="Helvetica Neue Light"/>
                <a:ea typeface="Helvetica Neue Light"/>
                <a:cs typeface="Helvetica Neue Light"/>
              </a:defRPr>
            </a:lvl2pPr>
            <a:lvl3pPr>
              <a:defRPr sz="1800">
                <a:latin typeface="Helvetica Neue Light"/>
                <a:ea typeface="Helvetica Neue Light"/>
                <a:cs typeface="Helvetica Neue Light"/>
              </a:defRPr>
            </a:lvl3pPr>
            <a:lvl4pPr>
              <a:defRPr sz="1600">
                <a:latin typeface="Helvetica Neue Light"/>
                <a:ea typeface="Helvetica Neue Light"/>
                <a:cs typeface="Helvetica Neue Light"/>
              </a:defRPr>
            </a:lvl4pPr>
            <a:lvl5pPr>
              <a:defRPr sz="1600">
                <a:latin typeface="Helvetica Neue Light"/>
                <a:ea typeface="Helvetica Neue Light"/>
                <a:cs typeface="Helvetica Neue Ligh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06226"/>
            <a:ext cx="1796130" cy="70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olo 1"/>
          <p:cNvSpPr txBox="1">
            <a:spLocks/>
          </p:cNvSpPr>
          <p:nvPr userDrawn="1"/>
        </p:nvSpPr>
        <p:spPr>
          <a:xfrm>
            <a:off x="1962462" y="295442"/>
            <a:ext cx="7146042" cy="469731"/>
          </a:xfrm>
          <a:prstGeom prst="rect">
            <a:avLst/>
          </a:prstGeom>
          <a:solidFill>
            <a:srgbClr val="0070C0"/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bg1"/>
                </a:solidFill>
                <a:latin typeface="Helvetica Neue Ligh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dirty="0" smtClean="0">
                <a:solidFill>
                  <a:prstClr val="white"/>
                </a:solidFill>
                <a:sym typeface="American Typewriter" charset="0"/>
              </a:rPr>
              <a:t>Fare clic per modificare lo stile del titolo</a:t>
            </a:r>
            <a:endParaRPr lang="en-US" dirty="0">
              <a:solidFill>
                <a:prstClr val="white"/>
              </a:solidFill>
              <a:sym typeface="American Typewriter" charset="0"/>
            </a:endParaRPr>
          </a:p>
        </p:txBody>
      </p:sp>
      <p:sp>
        <p:nvSpPr>
          <p:cNvPr id="12" name="CasellaDiTesto 11"/>
          <p:cNvSpPr txBox="1"/>
          <p:nvPr userDrawn="1"/>
        </p:nvSpPr>
        <p:spPr>
          <a:xfrm>
            <a:off x="8460432" y="6365853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fld id="{35C3533D-D346-4746-A382-458F3767D6EF}" type="slidenum">
              <a:rPr lang="it-IT" sz="1400" smtClean="0">
                <a:solidFill>
                  <a:prstClr val="white">
                    <a:lumMod val="50000"/>
                  </a:prstClr>
                </a:solidFill>
                <a:latin typeface="Helvetica Neue Light"/>
                <a:ea typeface="ヒラギノ明朝 Pro W3" charset="0"/>
                <a:cs typeface="ヒラギノ明朝 Pro W3" charset="0"/>
                <a:sym typeface="American Typewriter" charset="0"/>
              </a:rPr>
              <a:pPr defTabSz="914400"/>
              <a:t>‹#›</a:t>
            </a:fld>
            <a:endParaRPr lang="it-IT" sz="1600" dirty="0">
              <a:solidFill>
                <a:prstClr val="white">
                  <a:lumMod val="50000"/>
                </a:prstClr>
              </a:solidFill>
              <a:latin typeface="Helvetica Neue Light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78286" y="6365855"/>
            <a:ext cx="100811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Helvetica Neue Light"/>
                <a:ea typeface="ヒラギノ明朝 Pro W3" charset="0"/>
                <a:cs typeface="ヒラギノ明朝 Pro W3" charset="0"/>
                <a:sym typeface="American Typewriter" charset="0"/>
              </a:rPr>
              <a:t>A. Cianchi</a:t>
            </a:r>
            <a:endParaRPr lang="en-US" sz="1400" dirty="0">
              <a:solidFill>
                <a:prstClr val="black">
                  <a:lumMod val="50000"/>
                  <a:lumOff val="50000"/>
                </a:prstClr>
              </a:solidFill>
              <a:latin typeface="Helvetica Neue Light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  <p:sp>
        <p:nvSpPr>
          <p:cNvPr id="14" name="Rettangolo 13"/>
          <p:cNvSpPr/>
          <p:nvPr userDrawn="1"/>
        </p:nvSpPr>
        <p:spPr>
          <a:xfrm>
            <a:off x="2010594" y="6365854"/>
            <a:ext cx="506114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Helvetica Neue Light"/>
                <a:ea typeface="ヒラギノ明朝 Pro W3" charset="0"/>
                <a:cs typeface="ヒラギノ明朝 Pro W3" charset="0"/>
                <a:sym typeface="American Typewriter" charset="0"/>
              </a:rPr>
              <a:t>Conference</a:t>
            </a:r>
            <a:endParaRPr lang="en-US" sz="1400" dirty="0">
              <a:solidFill>
                <a:prstClr val="black">
                  <a:lumMod val="50000"/>
                  <a:lumOff val="50000"/>
                </a:prstClr>
              </a:solidFill>
              <a:latin typeface="Helvetica Neue Light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4084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4224460-5E46-4986-A2D0-C002F9BC6D65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04/07/18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DF3984B-2FE6-4966-99A1-18FCDC4319AE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822092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611560" y="2319474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Helvetica Neue Ligh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dirty="0" smtClean="0"/>
              <a:t>TITLE</a:t>
            </a:r>
            <a:endParaRPr lang="en-US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1335596" y="5517233"/>
            <a:ext cx="6400800" cy="504056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  <a:latin typeface="Helvetica Neue Ligh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Francesco Filippi</a:t>
            </a:r>
          </a:p>
        </p:txBody>
      </p:sp>
      <p:sp>
        <p:nvSpPr>
          <p:cNvPr id="9" name="Sottotitolo 2"/>
          <p:cNvSpPr txBox="1">
            <a:spLocks/>
          </p:cNvSpPr>
          <p:nvPr userDrawn="1"/>
        </p:nvSpPr>
        <p:spPr>
          <a:xfrm>
            <a:off x="1435074" y="5543867"/>
            <a:ext cx="6400800" cy="477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2400" dirty="0" smtClean="0">
              <a:solidFill>
                <a:prstClr val="black">
                  <a:tint val="75000"/>
                </a:prstClr>
              </a:solidFill>
              <a:sym typeface="American Typewriter" charset="0"/>
            </a:endParaRPr>
          </a:p>
        </p:txBody>
      </p:sp>
      <p:cxnSp>
        <p:nvCxnSpPr>
          <p:cNvPr id="11" name="Connettore 1 10"/>
          <p:cNvCxnSpPr/>
          <p:nvPr userDrawn="1"/>
        </p:nvCxnSpPr>
        <p:spPr>
          <a:xfrm>
            <a:off x="251520" y="6165304"/>
            <a:ext cx="856895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" name="Sottotitolo 2"/>
          <p:cNvSpPr txBox="1">
            <a:spLocks/>
          </p:cNvSpPr>
          <p:nvPr userDrawn="1"/>
        </p:nvSpPr>
        <p:spPr>
          <a:xfrm>
            <a:off x="1435074" y="6237312"/>
            <a:ext cx="6400800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Helvetica Neue Ligh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000" dirty="0" smtClean="0">
                <a:solidFill>
                  <a:prstClr val="black">
                    <a:tint val="75000"/>
                  </a:prstClr>
                </a:solidFill>
                <a:sym typeface="American Typewriter" charset="0"/>
              </a:rPr>
              <a:t>On behalf of SPARC_LAB collaboration</a:t>
            </a:r>
          </a:p>
          <a:p>
            <a:endParaRPr lang="it-IT" sz="2000" dirty="0" smtClean="0">
              <a:solidFill>
                <a:prstClr val="black">
                  <a:tint val="75000"/>
                </a:prstClr>
              </a:solidFill>
              <a:sym typeface="American Typewrite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461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o 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olo 1"/>
          <p:cNvSpPr>
            <a:spLocks noGrp="1"/>
          </p:cNvSpPr>
          <p:nvPr>
            <p:ph type="title"/>
          </p:nvPr>
        </p:nvSpPr>
        <p:spPr>
          <a:xfrm>
            <a:off x="1962462" y="295432"/>
            <a:ext cx="7146042" cy="469731"/>
          </a:xfrm>
          <a:prstGeom prst="rect">
            <a:avLst/>
          </a:prstGeom>
          <a:solidFill>
            <a:srgbClr val="0070C0"/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l">
              <a:defRPr sz="2800" b="0">
                <a:solidFill>
                  <a:schemeClr val="bg1"/>
                </a:solidFill>
                <a:latin typeface="Helvetica Neue Ligh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6" name="Segnaposto contenuto 4"/>
          <p:cNvSpPr>
            <a:spLocks noGrp="1"/>
          </p:cNvSpPr>
          <p:nvPr>
            <p:ph idx="1"/>
          </p:nvPr>
        </p:nvSpPr>
        <p:spPr>
          <a:xfrm>
            <a:off x="467544" y="1600201"/>
            <a:ext cx="8147248" cy="3196952"/>
          </a:xfrm>
        </p:spPr>
        <p:txBody>
          <a:bodyPr/>
          <a:lstStyle>
            <a:lvl1pPr>
              <a:defRPr sz="2800" b="0">
                <a:latin typeface="Helvetica Neue Ligh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 b="0">
                <a:latin typeface="Helvetica Neue Light"/>
              </a:defRPr>
            </a:lvl2pPr>
            <a:lvl3pPr>
              <a:defRPr b="0">
                <a:latin typeface="Helvetica Neue Light"/>
              </a:defRPr>
            </a:lvl3pPr>
            <a:lvl4pPr>
              <a:defRPr b="0">
                <a:latin typeface="Helvetica Neue Light"/>
              </a:defRPr>
            </a:lvl4pPr>
            <a:lvl5pPr>
              <a:defRPr b="0">
                <a:latin typeface="Helvetica Neue Light"/>
              </a:defRPr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5" name="CasellaDiTesto 4"/>
          <p:cNvSpPr txBox="1"/>
          <p:nvPr userDrawn="1"/>
        </p:nvSpPr>
        <p:spPr>
          <a:xfrm>
            <a:off x="8460432" y="6365843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fld id="{35C3533D-D346-4746-A382-458F3767D6EF}" type="slidenum">
              <a:rPr lang="it-IT" sz="1400" smtClean="0">
                <a:solidFill>
                  <a:prstClr val="white">
                    <a:lumMod val="50000"/>
                  </a:prstClr>
                </a:solidFill>
                <a:latin typeface="Helvetica Neue Light"/>
                <a:ea typeface="ヒラギノ明朝 Pro W3" charset="0"/>
                <a:cs typeface="ヒラギノ明朝 Pro W3" charset="0"/>
                <a:sym typeface="American Typewriter" charset="0"/>
              </a:rPr>
              <a:pPr defTabSz="914400"/>
              <a:t>‹#›</a:t>
            </a:fld>
            <a:endParaRPr lang="it-IT" sz="1600" dirty="0">
              <a:solidFill>
                <a:prstClr val="white">
                  <a:lumMod val="50000"/>
                </a:prstClr>
              </a:solidFill>
              <a:latin typeface="Helvetica Neue Light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78286" y="6365845"/>
            <a:ext cx="100811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Helvetica Neue Light"/>
                <a:ea typeface="ヒラギノ明朝 Pro W3" charset="0"/>
                <a:cs typeface="ヒラギノ明朝 Pro W3" charset="0"/>
                <a:sym typeface="American Typewriter" charset="0"/>
              </a:rPr>
              <a:t>F. Filippi</a:t>
            </a:r>
            <a:endParaRPr lang="en-US" sz="1400" dirty="0">
              <a:solidFill>
                <a:prstClr val="black">
                  <a:lumMod val="50000"/>
                  <a:lumOff val="50000"/>
                </a:prstClr>
              </a:solidFill>
              <a:latin typeface="Helvetica Neue Light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1" y="44624"/>
            <a:ext cx="1709682" cy="892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78010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>
                <a:latin typeface="Helvetica Neue Light"/>
                <a:ea typeface="Helvetica Neue Light"/>
                <a:cs typeface="Helvetica Neue Light"/>
              </a:defRPr>
            </a:lvl1pPr>
            <a:lvl2pPr>
              <a:defRPr sz="2400">
                <a:latin typeface="Helvetica Neue Light"/>
                <a:ea typeface="Helvetica Neue Light"/>
                <a:cs typeface="Helvetica Neue Light"/>
              </a:defRPr>
            </a:lvl2pPr>
            <a:lvl3pPr>
              <a:defRPr sz="2000">
                <a:latin typeface="Helvetica Neue Light"/>
                <a:ea typeface="Helvetica Neue Light"/>
                <a:cs typeface="Helvetica Neue Light"/>
              </a:defRPr>
            </a:lvl3pPr>
            <a:lvl4pPr>
              <a:defRPr sz="1800">
                <a:latin typeface="Helvetica Neue Light"/>
                <a:ea typeface="Helvetica Neue Light"/>
                <a:cs typeface="Helvetica Neue Light"/>
              </a:defRPr>
            </a:lvl4pPr>
            <a:lvl5pPr>
              <a:defRPr sz="1800">
                <a:latin typeface="Helvetica Neue Light"/>
                <a:ea typeface="Helvetica Neue Light"/>
                <a:cs typeface="Helvetica Neue Ligh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>
                <a:latin typeface="Helvetica Neue Light"/>
                <a:ea typeface="Helvetica Neue Light"/>
                <a:cs typeface="Helvetica Neue Light"/>
              </a:defRPr>
            </a:lvl1pPr>
            <a:lvl2pPr>
              <a:defRPr sz="2400">
                <a:latin typeface="Helvetica Neue Light"/>
                <a:ea typeface="Helvetica Neue Light"/>
                <a:cs typeface="Helvetica Neue Light"/>
              </a:defRPr>
            </a:lvl2pPr>
            <a:lvl3pPr>
              <a:defRPr sz="2000">
                <a:latin typeface="Helvetica Neue Light"/>
                <a:ea typeface="Helvetica Neue Light"/>
                <a:cs typeface="Helvetica Neue Light"/>
              </a:defRPr>
            </a:lvl3pPr>
            <a:lvl4pPr>
              <a:defRPr sz="1800">
                <a:latin typeface="Helvetica Neue Light"/>
                <a:ea typeface="Helvetica Neue Light"/>
                <a:cs typeface="Helvetica Neue Light"/>
              </a:defRPr>
            </a:lvl4pPr>
            <a:lvl5pPr>
              <a:defRPr sz="1800">
                <a:latin typeface="Helvetica Neue Light"/>
                <a:ea typeface="Helvetica Neue Light"/>
                <a:cs typeface="Helvetica Neue Ligh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8" name="Titolo 1"/>
          <p:cNvSpPr txBox="1">
            <a:spLocks/>
          </p:cNvSpPr>
          <p:nvPr userDrawn="1"/>
        </p:nvSpPr>
        <p:spPr>
          <a:xfrm>
            <a:off x="1962462" y="295432"/>
            <a:ext cx="7146042" cy="469731"/>
          </a:xfrm>
          <a:prstGeom prst="rect">
            <a:avLst/>
          </a:prstGeom>
          <a:solidFill>
            <a:srgbClr val="0070C0"/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bg1"/>
                </a:solidFill>
                <a:latin typeface="Helvetica Neue Ligh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dirty="0" smtClean="0">
                <a:solidFill>
                  <a:prstClr val="white"/>
                </a:solidFill>
                <a:sym typeface="American Typewriter" charset="0"/>
              </a:rPr>
              <a:t>Fare clic per modificare lo stile del titolo</a:t>
            </a:r>
            <a:endParaRPr lang="en-US" dirty="0">
              <a:solidFill>
                <a:prstClr val="white"/>
              </a:solidFill>
              <a:sym typeface="American Typewriter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06216"/>
            <a:ext cx="1796130" cy="70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CasellaDiTesto 14"/>
          <p:cNvSpPr txBox="1"/>
          <p:nvPr userDrawn="1"/>
        </p:nvSpPr>
        <p:spPr>
          <a:xfrm>
            <a:off x="8460432" y="6365843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fld id="{35C3533D-D346-4746-A382-458F3767D6EF}" type="slidenum">
              <a:rPr lang="it-IT" sz="1400" smtClean="0">
                <a:solidFill>
                  <a:prstClr val="white">
                    <a:lumMod val="50000"/>
                  </a:prstClr>
                </a:solidFill>
                <a:latin typeface="Helvetica Neue Light"/>
                <a:ea typeface="ヒラギノ明朝 Pro W3" charset="0"/>
                <a:cs typeface="ヒラギノ明朝 Pro W3" charset="0"/>
                <a:sym typeface="American Typewriter" charset="0"/>
              </a:rPr>
              <a:pPr defTabSz="914400"/>
              <a:t>‹#›</a:t>
            </a:fld>
            <a:endParaRPr lang="it-IT" sz="1600" dirty="0">
              <a:solidFill>
                <a:prstClr val="white">
                  <a:lumMod val="50000"/>
                </a:prstClr>
              </a:solidFill>
              <a:latin typeface="Helvetica Neue Light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  <p:sp>
        <p:nvSpPr>
          <p:cNvPr id="16" name="Rettangolo 15"/>
          <p:cNvSpPr/>
          <p:nvPr userDrawn="1"/>
        </p:nvSpPr>
        <p:spPr>
          <a:xfrm>
            <a:off x="78286" y="6365845"/>
            <a:ext cx="100811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Helvetica Neue Light"/>
                <a:ea typeface="ヒラギノ明朝 Pro W3" charset="0"/>
                <a:cs typeface="ヒラギノ明朝 Pro W3" charset="0"/>
                <a:sym typeface="American Typewriter" charset="0"/>
              </a:rPr>
              <a:t>A. Cianchi</a:t>
            </a:r>
            <a:endParaRPr lang="en-US" sz="1400" dirty="0">
              <a:solidFill>
                <a:prstClr val="black">
                  <a:lumMod val="50000"/>
                  <a:lumOff val="50000"/>
                </a:prstClr>
              </a:solidFill>
              <a:latin typeface="Helvetica Neue Light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  <p:sp>
        <p:nvSpPr>
          <p:cNvPr id="17" name="Rettangolo 16"/>
          <p:cNvSpPr/>
          <p:nvPr userDrawn="1"/>
        </p:nvSpPr>
        <p:spPr>
          <a:xfrm>
            <a:off x="2010594" y="6365844"/>
            <a:ext cx="506114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Helvetica Neue Light"/>
                <a:ea typeface="ヒラギノ明朝 Pro W3" charset="0"/>
                <a:cs typeface="ヒラギノ明朝 Pro W3" charset="0"/>
                <a:sym typeface="American Typewriter" charset="0"/>
              </a:rPr>
              <a:t>Conference</a:t>
            </a:r>
            <a:endParaRPr lang="en-US" sz="1400" dirty="0">
              <a:solidFill>
                <a:prstClr val="black">
                  <a:lumMod val="50000"/>
                  <a:lumOff val="50000"/>
                </a:prstClr>
              </a:solidFill>
              <a:latin typeface="Helvetica Neue Light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8375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-27382"/>
            <a:ext cx="9144000" cy="80312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6" rIns="91430" bIns="45716" rtlCol="0" anchor="ctr"/>
          <a:lstStyle/>
          <a:p>
            <a:pPr algn="ctr"/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25" y="83790"/>
            <a:ext cx="1421141" cy="6105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3820" y="116928"/>
            <a:ext cx="679856" cy="449147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7805917" y="507386"/>
            <a:ext cx="1086566" cy="246221"/>
          </a:xfrm>
          <a:prstGeom prst="rect">
            <a:avLst/>
          </a:prstGeom>
          <a:noFill/>
        </p:spPr>
        <p:txBody>
          <a:bodyPr wrap="square" lIns="91430" tIns="45716" rIns="91430" bIns="45716" rtlCol="0">
            <a:spAutoFit/>
          </a:bodyPr>
          <a:lstStyle/>
          <a:p>
            <a:pPr algn="ctr"/>
            <a:r>
              <a:rPr lang="en-GB" sz="1000" dirty="0">
                <a:solidFill>
                  <a:srgbClr val="0070C0"/>
                </a:solidFill>
              </a:rPr>
              <a:t>Horizon 2020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0" y="6453632"/>
            <a:ext cx="9144000" cy="40156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6" rIns="91430" bIns="45716"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5216" y="-171400"/>
            <a:ext cx="5067211" cy="1143000"/>
          </a:xfrm>
        </p:spPr>
        <p:txBody>
          <a:bodyPr>
            <a:normAutofit/>
          </a:bodyPr>
          <a:lstStyle>
            <a:lvl1pPr algn="ctr">
              <a:defRPr sz="3500">
                <a:solidFill>
                  <a:srgbClr val="2D3A84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6912"/>
            <a:ext cx="8229600" cy="548505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444966" y="6473952"/>
            <a:ext cx="5574981" cy="365125"/>
          </a:xfrm>
        </p:spPr>
        <p:txBody>
          <a:bodyPr/>
          <a:lstStyle>
            <a:lvl1pPr algn="l">
              <a:defRPr>
                <a:solidFill>
                  <a:srgbClr val="2D3A84"/>
                </a:solidFill>
              </a:defRPr>
            </a:lvl1pPr>
          </a:lstStyle>
          <a:p>
            <a:r>
              <a:rPr lang="en-US" dirty="0" smtClean="0"/>
              <a:t>P. A. Walker (DESY) - IPAC 2017 - Copenhagen, 16th May 2017</a:t>
            </a:r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6553200" y="6468867"/>
            <a:ext cx="2133600" cy="365125"/>
          </a:xfrm>
        </p:spPr>
        <p:txBody>
          <a:bodyPr/>
          <a:lstStyle>
            <a:lvl1pPr>
              <a:defRPr>
                <a:solidFill>
                  <a:srgbClr val="2D3A84"/>
                </a:solidFill>
              </a:defRPr>
            </a:lvl1pPr>
          </a:lstStyle>
          <a:p>
            <a:fld id="{7C8D6F1B-0912-4E83-AA89-4880E358676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36706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Helvetica Neue Light"/>
                <a:ea typeface="Helvetica Neue Light"/>
                <a:cs typeface="Helvetica Neue Ligh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Helvetica Neue Light"/>
                <a:ea typeface="Helvetica Neue Light"/>
                <a:cs typeface="Helvetica Neue Light"/>
              </a:defRPr>
            </a:lvl1pPr>
            <a:lvl2pPr>
              <a:defRPr sz="2000">
                <a:latin typeface="Helvetica Neue Light"/>
                <a:ea typeface="Helvetica Neue Light"/>
                <a:cs typeface="Helvetica Neue Light"/>
              </a:defRPr>
            </a:lvl2pPr>
            <a:lvl3pPr>
              <a:defRPr sz="1800">
                <a:latin typeface="Helvetica Neue Light"/>
                <a:ea typeface="Helvetica Neue Light"/>
                <a:cs typeface="Helvetica Neue Light"/>
              </a:defRPr>
            </a:lvl3pPr>
            <a:lvl4pPr>
              <a:defRPr sz="1600">
                <a:latin typeface="Helvetica Neue Light"/>
                <a:ea typeface="Helvetica Neue Light"/>
                <a:cs typeface="Helvetica Neue Light"/>
              </a:defRPr>
            </a:lvl4pPr>
            <a:lvl5pPr>
              <a:defRPr sz="1600">
                <a:latin typeface="Helvetica Neue Light"/>
                <a:ea typeface="Helvetica Neue Light"/>
                <a:cs typeface="Helvetica Neue Ligh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4" cy="639762"/>
          </a:xfrm>
        </p:spPr>
        <p:txBody>
          <a:bodyPr anchor="b"/>
          <a:lstStyle>
            <a:lvl1pPr marL="0" indent="0">
              <a:buNone/>
              <a:defRPr sz="2400" b="1">
                <a:latin typeface="Helvetica Neue Light"/>
                <a:ea typeface="Helvetica Neue Light"/>
                <a:cs typeface="Helvetica Neue Ligh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4" cy="3951288"/>
          </a:xfrm>
        </p:spPr>
        <p:txBody>
          <a:bodyPr/>
          <a:lstStyle>
            <a:lvl1pPr>
              <a:defRPr sz="2400">
                <a:latin typeface="Helvetica Neue Light"/>
                <a:ea typeface="Helvetica Neue Light"/>
                <a:cs typeface="Helvetica Neue Light"/>
              </a:defRPr>
            </a:lvl1pPr>
            <a:lvl2pPr>
              <a:defRPr sz="2000">
                <a:latin typeface="Helvetica Neue Light"/>
                <a:ea typeface="Helvetica Neue Light"/>
                <a:cs typeface="Helvetica Neue Light"/>
              </a:defRPr>
            </a:lvl2pPr>
            <a:lvl3pPr>
              <a:defRPr sz="1800">
                <a:latin typeface="Helvetica Neue Light"/>
                <a:ea typeface="Helvetica Neue Light"/>
                <a:cs typeface="Helvetica Neue Light"/>
              </a:defRPr>
            </a:lvl3pPr>
            <a:lvl4pPr>
              <a:defRPr sz="1600">
                <a:latin typeface="Helvetica Neue Light"/>
                <a:ea typeface="Helvetica Neue Light"/>
                <a:cs typeface="Helvetica Neue Light"/>
              </a:defRPr>
            </a:lvl4pPr>
            <a:lvl5pPr>
              <a:defRPr sz="1600">
                <a:latin typeface="Helvetica Neue Light"/>
                <a:ea typeface="Helvetica Neue Light"/>
                <a:cs typeface="Helvetica Neue Ligh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06216"/>
            <a:ext cx="1796130" cy="70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olo 1"/>
          <p:cNvSpPr txBox="1">
            <a:spLocks/>
          </p:cNvSpPr>
          <p:nvPr userDrawn="1"/>
        </p:nvSpPr>
        <p:spPr>
          <a:xfrm>
            <a:off x="1962462" y="295432"/>
            <a:ext cx="7146042" cy="469731"/>
          </a:xfrm>
          <a:prstGeom prst="rect">
            <a:avLst/>
          </a:prstGeom>
          <a:solidFill>
            <a:srgbClr val="0070C0"/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bg1"/>
                </a:solidFill>
                <a:latin typeface="Helvetica Neue Ligh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dirty="0" smtClean="0">
                <a:solidFill>
                  <a:prstClr val="white"/>
                </a:solidFill>
                <a:sym typeface="American Typewriter" charset="0"/>
              </a:rPr>
              <a:t>Fare clic per modificare lo stile del titolo</a:t>
            </a:r>
            <a:endParaRPr lang="en-US" dirty="0">
              <a:solidFill>
                <a:prstClr val="white"/>
              </a:solidFill>
              <a:sym typeface="American Typewriter" charset="0"/>
            </a:endParaRPr>
          </a:p>
        </p:txBody>
      </p:sp>
      <p:sp>
        <p:nvSpPr>
          <p:cNvPr id="12" name="CasellaDiTesto 11"/>
          <p:cNvSpPr txBox="1"/>
          <p:nvPr userDrawn="1"/>
        </p:nvSpPr>
        <p:spPr>
          <a:xfrm>
            <a:off x="8460432" y="6365843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fld id="{35C3533D-D346-4746-A382-458F3767D6EF}" type="slidenum">
              <a:rPr lang="it-IT" sz="1400" smtClean="0">
                <a:solidFill>
                  <a:prstClr val="white">
                    <a:lumMod val="50000"/>
                  </a:prstClr>
                </a:solidFill>
                <a:latin typeface="Helvetica Neue Light"/>
                <a:ea typeface="ヒラギノ明朝 Pro W3" charset="0"/>
                <a:cs typeface="ヒラギノ明朝 Pro W3" charset="0"/>
                <a:sym typeface="American Typewriter" charset="0"/>
              </a:rPr>
              <a:pPr defTabSz="914400"/>
              <a:t>‹#›</a:t>
            </a:fld>
            <a:endParaRPr lang="it-IT" sz="1600" dirty="0">
              <a:solidFill>
                <a:prstClr val="white">
                  <a:lumMod val="50000"/>
                </a:prstClr>
              </a:solidFill>
              <a:latin typeface="Helvetica Neue Light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78286" y="6365845"/>
            <a:ext cx="100811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Helvetica Neue Light"/>
                <a:ea typeface="ヒラギノ明朝 Pro W3" charset="0"/>
                <a:cs typeface="ヒラギノ明朝 Pro W3" charset="0"/>
                <a:sym typeface="American Typewriter" charset="0"/>
              </a:rPr>
              <a:t>A. Cianchi</a:t>
            </a:r>
            <a:endParaRPr lang="en-US" sz="1400" dirty="0">
              <a:solidFill>
                <a:prstClr val="black">
                  <a:lumMod val="50000"/>
                  <a:lumOff val="50000"/>
                </a:prstClr>
              </a:solidFill>
              <a:latin typeface="Helvetica Neue Light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  <p:sp>
        <p:nvSpPr>
          <p:cNvPr id="14" name="Rettangolo 13"/>
          <p:cNvSpPr/>
          <p:nvPr userDrawn="1"/>
        </p:nvSpPr>
        <p:spPr>
          <a:xfrm>
            <a:off x="2010594" y="6365844"/>
            <a:ext cx="506114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Helvetica Neue Light"/>
                <a:ea typeface="ヒラギノ明朝 Pro W3" charset="0"/>
                <a:cs typeface="ヒラギノ明朝 Pro W3" charset="0"/>
                <a:sym typeface="American Typewriter" charset="0"/>
              </a:rPr>
              <a:t>Conference</a:t>
            </a:r>
            <a:endParaRPr lang="en-US" sz="1400" dirty="0">
              <a:solidFill>
                <a:prstClr val="black">
                  <a:lumMod val="50000"/>
                  <a:lumOff val="50000"/>
                </a:prstClr>
              </a:solidFill>
              <a:latin typeface="Helvetica Neue Light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4084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4224460-5E46-4986-A2D0-C002F9BC6D65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04/07/18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DF3984B-2FE6-4966-99A1-18FCDC4319AE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822092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12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21DB-7808-4447-A130-E2901279B4D3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04/07/18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29CF-497B-4EF2-8081-837CE1FFEA55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911065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21DB-7808-4447-A130-E2901279B4D3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04/07/18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29CF-497B-4EF2-8081-837CE1FFEA55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329406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59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21DB-7808-4447-A130-E2901279B4D3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04/07/18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29CF-497B-4EF2-8081-837CE1FFEA55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312305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21DB-7808-4447-A130-E2901279B4D3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04/07/18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29CF-497B-4EF2-8081-837CE1FFEA55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0809740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21DB-7808-4447-A130-E2901279B4D3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04/07/18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29CF-497B-4EF2-8081-837CE1FFEA55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299752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21DB-7808-4447-A130-E2901279B4D3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04/07/18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29CF-497B-4EF2-8081-837CE1FFEA55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724679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21DB-7808-4447-A130-E2901279B4D3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04/07/18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29CF-497B-4EF2-8081-837CE1FFEA55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3369357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74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21DB-7808-4447-A130-E2901279B4D3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04/07/18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29CF-497B-4EF2-8081-837CE1FFEA55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17917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19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P. A. Walker (DESY) - IPAC 2017 - Copenhagen, 16th May 2017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667037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21DB-7808-4447-A130-E2901279B4D3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04/07/18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29CF-497B-4EF2-8081-837CE1FFEA55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30078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21DB-7808-4447-A130-E2901279B4D3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04/07/18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29CF-497B-4EF2-8081-837CE1FFEA55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252223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334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334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21DB-7808-4447-A130-E2901279B4D3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04/07/18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29CF-497B-4EF2-8081-837CE1FFEA55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2264611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69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6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3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0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0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67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4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21DB-7808-4447-A130-E2901279B4D3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04/07/18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29CF-497B-4EF2-8081-837CE1FFEA55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1901149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21DB-7808-4447-A130-E2901279B4D3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04/07/18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29CF-497B-4EF2-8081-837CE1FFEA55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7580526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95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68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3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0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672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341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00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677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34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21DB-7808-4447-A130-E2901279B4D3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04/07/18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29CF-497B-4EF2-8081-837CE1FFEA55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4286085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21DB-7808-4447-A130-E2901279B4D3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04/07/18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29CF-497B-4EF2-8081-837CE1FFEA55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730410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84" indent="0">
              <a:buNone/>
              <a:defRPr sz="2000" b="1"/>
            </a:lvl2pPr>
            <a:lvl3pPr marL="913368" indent="0">
              <a:buNone/>
              <a:defRPr sz="1800" b="1"/>
            </a:lvl3pPr>
            <a:lvl4pPr marL="1370049" indent="0">
              <a:buNone/>
              <a:defRPr sz="1600" b="1"/>
            </a:lvl4pPr>
            <a:lvl5pPr marL="1826727" indent="0">
              <a:buNone/>
              <a:defRPr sz="1600" b="1"/>
            </a:lvl5pPr>
            <a:lvl6pPr marL="2283413" indent="0">
              <a:buNone/>
              <a:defRPr sz="1600" b="1"/>
            </a:lvl6pPr>
            <a:lvl7pPr marL="2740098" indent="0">
              <a:buNone/>
              <a:defRPr sz="1600" b="1"/>
            </a:lvl7pPr>
            <a:lvl8pPr marL="3196779" indent="0">
              <a:buNone/>
              <a:defRPr sz="1600" b="1"/>
            </a:lvl8pPr>
            <a:lvl9pPr marL="365346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84" indent="0">
              <a:buNone/>
              <a:defRPr sz="2000" b="1"/>
            </a:lvl2pPr>
            <a:lvl3pPr marL="913368" indent="0">
              <a:buNone/>
              <a:defRPr sz="1800" b="1"/>
            </a:lvl3pPr>
            <a:lvl4pPr marL="1370049" indent="0">
              <a:buNone/>
              <a:defRPr sz="1600" b="1"/>
            </a:lvl4pPr>
            <a:lvl5pPr marL="1826727" indent="0">
              <a:buNone/>
              <a:defRPr sz="1600" b="1"/>
            </a:lvl5pPr>
            <a:lvl6pPr marL="2283413" indent="0">
              <a:buNone/>
              <a:defRPr sz="1600" b="1"/>
            </a:lvl6pPr>
            <a:lvl7pPr marL="2740098" indent="0">
              <a:buNone/>
              <a:defRPr sz="1600" b="1"/>
            </a:lvl7pPr>
            <a:lvl8pPr marL="3196779" indent="0">
              <a:buNone/>
              <a:defRPr sz="1600" b="1"/>
            </a:lvl8pPr>
            <a:lvl9pPr marL="365346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21DB-7808-4447-A130-E2901279B4D3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04/07/18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29CF-497B-4EF2-8081-837CE1FFEA55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0237969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21DB-7808-4447-A130-E2901279B4D3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04/07/18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29CF-497B-4EF2-8081-837CE1FFEA55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4405072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21DB-7808-4447-A130-E2901279B4D3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04/07/18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29CF-497B-4EF2-8081-837CE1FFEA55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81869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1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1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P. A. Walker (DESY) - IPAC 2017 - Copenhagen, 16th May 2017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997116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64" y="27410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684" indent="0">
              <a:buNone/>
              <a:defRPr sz="1200"/>
            </a:lvl2pPr>
            <a:lvl3pPr marL="913368" indent="0">
              <a:buNone/>
              <a:defRPr sz="1000"/>
            </a:lvl3pPr>
            <a:lvl4pPr marL="1370049" indent="0">
              <a:buNone/>
              <a:defRPr sz="900"/>
            </a:lvl4pPr>
            <a:lvl5pPr marL="1826727" indent="0">
              <a:buNone/>
              <a:defRPr sz="900"/>
            </a:lvl5pPr>
            <a:lvl6pPr marL="2283413" indent="0">
              <a:buNone/>
              <a:defRPr sz="900"/>
            </a:lvl6pPr>
            <a:lvl7pPr marL="2740098" indent="0">
              <a:buNone/>
              <a:defRPr sz="900"/>
            </a:lvl7pPr>
            <a:lvl8pPr marL="3196779" indent="0">
              <a:buNone/>
              <a:defRPr sz="900"/>
            </a:lvl8pPr>
            <a:lvl9pPr marL="365346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21DB-7808-4447-A130-E2901279B4D3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04/07/18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29CF-497B-4EF2-8081-837CE1FFEA55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9646240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99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99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684" indent="0">
              <a:buNone/>
              <a:defRPr sz="2800"/>
            </a:lvl2pPr>
            <a:lvl3pPr marL="913368" indent="0">
              <a:buNone/>
              <a:defRPr sz="2400"/>
            </a:lvl3pPr>
            <a:lvl4pPr marL="1370049" indent="0">
              <a:buNone/>
              <a:defRPr sz="2000"/>
            </a:lvl4pPr>
            <a:lvl5pPr marL="1826727" indent="0">
              <a:buNone/>
              <a:defRPr sz="2000"/>
            </a:lvl5pPr>
            <a:lvl6pPr marL="2283413" indent="0">
              <a:buNone/>
              <a:defRPr sz="2000"/>
            </a:lvl6pPr>
            <a:lvl7pPr marL="2740098" indent="0">
              <a:buNone/>
              <a:defRPr sz="2000"/>
            </a:lvl7pPr>
            <a:lvl8pPr marL="3196779" indent="0">
              <a:buNone/>
              <a:defRPr sz="2000"/>
            </a:lvl8pPr>
            <a:lvl9pPr marL="3653464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99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684" indent="0">
              <a:buNone/>
              <a:defRPr sz="1200"/>
            </a:lvl2pPr>
            <a:lvl3pPr marL="913368" indent="0">
              <a:buNone/>
              <a:defRPr sz="1000"/>
            </a:lvl3pPr>
            <a:lvl4pPr marL="1370049" indent="0">
              <a:buNone/>
              <a:defRPr sz="900"/>
            </a:lvl4pPr>
            <a:lvl5pPr marL="1826727" indent="0">
              <a:buNone/>
              <a:defRPr sz="900"/>
            </a:lvl5pPr>
            <a:lvl6pPr marL="2283413" indent="0">
              <a:buNone/>
              <a:defRPr sz="900"/>
            </a:lvl6pPr>
            <a:lvl7pPr marL="2740098" indent="0">
              <a:buNone/>
              <a:defRPr sz="900"/>
            </a:lvl7pPr>
            <a:lvl8pPr marL="3196779" indent="0">
              <a:buNone/>
              <a:defRPr sz="900"/>
            </a:lvl8pPr>
            <a:lvl9pPr marL="365346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21DB-7808-4447-A130-E2901279B4D3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04/07/18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29CF-497B-4EF2-8081-837CE1FFEA55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5105397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21DB-7808-4447-A130-E2901279B4D3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04/07/18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29CF-497B-4EF2-8081-837CE1FFEA55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5142338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4" y="275694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694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21DB-7808-4447-A130-E2901279B4D3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04/07/18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29CF-497B-4EF2-8081-837CE1FFEA55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2042824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96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6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3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0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0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67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4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11/01/2018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INFN Visit at PSI/SwissFEL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C4595-2D7C-4690-AC27-CC39F7B7C8E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cxnSp>
        <p:nvCxnSpPr>
          <p:cNvPr id="7" name="Connettore 1 10"/>
          <p:cNvCxnSpPr/>
          <p:nvPr userDrawn="1"/>
        </p:nvCxnSpPr>
        <p:spPr>
          <a:xfrm>
            <a:off x="-30508" y="6309320"/>
            <a:ext cx="9174511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" name="AutoShape 2" descr="http://home.infn.it/restyling_logo/LOGO/LOGO_INFN_SIGLA.png"/>
          <p:cNvSpPr>
            <a:spLocks noChangeAspect="1" noChangeArrowheads="1"/>
          </p:cNvSpPr>
          <p:nvPr userDrawn="1"/>
        </p:nvSpPr>
        <p:spPr bwMode="auto">
          <a:xfrm>
            <a:off x="155576" y="-14445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36" tIns="45668" rIns="91336" bIns="45668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US">
              <a:solidFill>
                <a:prstClr val="black"/>
              </a:solidFill>
              <a:latin typeface="Calibri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30" y="305553"/>
            <a:ext cx="2016224" cy="117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611560" y="116632"/>
            <a:ext cx="3643252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4424218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11/01/2018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INFN Visit at PSI/SwissFEL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C4595-2D7C-4690-AC27-CC39F7B7C8E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2126026" y="295532"/>
            <a:ext cx="6982504" cy="469713"/>
          </a:xfrm>
          <a:prstGeom prst="rect">
            <a:avLst/>
          </a:prstGeom>
          <a:solidFill>
            <a:srgbClr val="0070C0"/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l">
              <a:defRPr sz="2800" b="0">
                <a:solidFill>
                  <a:schemeClr val="bg1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1" y="44627"/>
            <a:ext cx="2051719" cy="89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Connettore 1 10"/>
          <p:cNvCxnSpPr/>
          <p:nvPr userDrawn="1"/>
        </p:nvCxnSpPr>
        <p:spPr>
          <a:xfrm>
            <a:off x="-30508" y="6309320"/>
            <a:ext cx="9174511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593416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11/01/2018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INFN Visit at PSI/SwissFEL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C4595-2D7C-4690-AC27-CC39F7B7C8E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2126026" y="295532"/>
            <a:ext cx="6982504" cy="469713"/>
          </a:xfrm>
          <a:prstGeom prst="rect">
            <a:avLst/>
          </a:prstGeom>
          <a:solidFill>
            <a:srgbClr val="0070C0"/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l">
              <a:defRPr sz="2800" b="0">
                <a:solidFill>
                  <a:schemeClr val="bg1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1" y="44627"/>
            <a:ext cx="2051719" cy="89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Connettore 1 10"/>
          <p:cNvCxnSpPr/>
          <p:nvPr userDrawn="1"/>
        </p:nvCxnSpPr>
        <p:spPr>
          <a:xfrm>
            <a:off x="-30508" y="6309320"/>
            <a:ext cx="9174511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189537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84" indent="0">
              <a:buNone/>
              <a:defRPr sz="2000" b="1"/>
            </a:lvl2pPr>
            <a:lvl3pPr marL="913368" indent="0">
              <a:buNone/>
              <a:defRPr sz="1800" b="1"/>
            </a:lvl3pPr>
            <a:lvl4pPr marL="1370049" indent="0">
              <a:buNone/>
              <a:defRPr sz="1600" b="1"/>
            </a:lvl4pPr>
            <a:lvl5pPr marL="1826727" indent="0">
              <a:buNone/>
              <a:defRPr sz="1600" b="1"/>
            </a:lvl5pPr>
            <a:lvl6pPr marL="2283413" indent="0">
              <a:buNone/>
              <a:defRPr sz="1600" b="1"/>
            </a:lvl6pPr>
            <a:lvl7pPr marL="2740098" indent="0">
              <a:buNone/>
              <a:defRPr sz="1600" b="1"/>
            </a:lvl7pPr>
            <a:lvl8pPr marL="3196779" indent="0">
              <a:buNone/>
              <a:defRPr sz="1600" b="1"/>
            </a:lvl8pPr>
            <a:lvl9pPr marL="3653464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84" indent="0">
              <a:buNone/>
              <a:defRPr sz="2000" b="1"/>
            </a:lvl2pPr>
            <a:lvl3pPr marL="913368" indent="0">
              <a:buNone/>
              <a:defRPr sz="1800" b="1"/>
            </a:lvl3pPr>
            <a:lvl4pPr marL="1370049" indent="0">
              <a:buNone/>
              <a:defRPr sz="1600" b="1"/>
            </a:lvl4pPr>
            <a:lvl5pPr marL="1826727" indent="0">
              <a:buNone/>
              <a:defRPr sz="1600" b="1"/>
            </a:lvl5pPr>
            <a:lvl6pPr marL="2283413" indent="0">
              <a:buNone/>
              <a:defRPr sz="1600" b="1"/>
            </a:lvl6pPr>
            <a:lvl7pPr marL="2740098" indent="0">
              <a:buNone/>
              <a:defRPr sz="1600" b="1"/>
            </a:lvl7pPr>
            <a:lvl8pPr marL="3196779" indent="0">
              <a:buNone/>
              <a:defRPr sz="1600" b="1"/>
            </a:lvl8pPr>
            <a:lvl9pPr marL="3653464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11/01/2018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INFN Visit at PSI/SwissFEL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C4595-2D7C-4690-AC27-CC39F7B7C8E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0" name="Titolo 1"/>
          <p:cNvSpPr>
            <a:spLocks noGrp="1"/>
          </p:cNvSpPr>
          <p:nvPr>
            <p:ph type="title"/>
          </p:nvPr>
        </p:nvSpPr>
        <p:spPr>
          <a:xfrm>
            <a:off x="2126026" y="295532"/>
            <a:ext cx="6982504" cy="469713"/>
          </a:xfrm>
          <a:prstGeom prst="rect">
            <a:avLst/>
          </a:prstGeom>
          <a:solidFill>
            <a:srgbClr val="0070C0"/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l">
              <a:defRPr sz="2800" b="0">
                <a:solidFill>
                  <a:schemeClr val="bg1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1" y="44627"/>
            <a:ext cx="2051719" cy="89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Connettore 1 10"/>
          <p:cNvCxnSpPr/>
          <p:nvPr userDrawn="1"/>
        </p:nvCxnSpPr>
        <p:spPr>
          <a:xfrm>
            <a:off x="-30508" y="6309320"/>
            <a:ext cx="9174511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44370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11/01/2018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INFN Visit at PSI/SwissFEL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C4595-2D7C-4690-AC27-CC39F7B7C8E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itolo 1"/>
          <p:cNvSpPr>
            <a:spLocks noGrp="1"/>
          </p:cNvSpPr>
          <p:nvPr>
            <p:ph type="title"/>
          </p:nvPr>
        </p:nvSpPr>
        <p:spPr>
          <a:xfrm>
            <a:off x="2126026" y="295532"/>
            <a:ext cx="6982504" cy="469713"/>
          </a:xfrm>
          <a:prstGeom prst="rect">
            <a:avLst/>
          </a:prstGeom>
          <a:solidFill>
            <a:srgbClr val="0070C0"/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l">
              <a:defRPr sz="2800" b="0">
                <a:solidFill>
                  <a:schemeClr val="bg1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1" y="44627"/>
            <a:ext cx="2051719" cy="89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Connettore 1 10"/>
          <p:cNvCxnSpPr/>
          <p:nvPr userDrawn="1"/>
        </p:nvCxnSpPr>
        <p:spPr>
          <a:xfrm>
            <a:off x="-30508" y="6309320"/>
            <a:ext cx="9174511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880191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11/01/2018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INFN Visit at PSI/SwissFEL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C4595-2D7C-4690-AC27-CC39F7B7C8E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cxnSp>
        <p:nvCxnSpPr>
          <p:cNvPr id="6" name="Connettore 1 10"/>
          <p:cNvCxnSpPr/>
          <p:nvPr userDrawn="1"/>
        </p:nvCxnSpPr>
        <p:spPr>
          <a:xfrm>
            <a:off x="-30508" y="6309320"/>
            <a:ext cx="9174511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1416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6" indent="0">
              <a:buNone/>
              <a:defRPr sz="1800" b="1"/>
            </a:lvl3pPr>
            <a:lvl4pPr marL="1371460" indent="0">
              <a:buNone/>
              <a:defRPr sz="1600" b="1"/>
            </a:lvl4pPr>
            <a:lvl5pPr marL="1828613" indent="0">
              <a:buNone/>
              <a:defRPr sz="1600" b="1"/>
            </a:lvl5pPr>
            <a:lvl6pPr marL="2285766" indent="0">
              <a:buNone/>
              <a:defRPr sz="1600" b="1"/>
            </a:lvl6pPr>
            <a:lvl7pPr marL="2742920" indent="0">
              <a:buNone/>
              <a:defRPr sz="1600" b="1"/>
            </a:lvl7pPr>
            <a:lvl8pPr marL="3200072" indent="0">
              <a:buNone/>
              <a:defRPr sz="1600" b="1"/>
            </a:lvl8pPr>
            <a:lvl9pPr marL="365722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6" indent="0">
              <a:buNone/>
              <a:defRPr sz="1800" b="1"/>
            </a:lvl3pPr>
            <a:lvl4pPr marL="1371460" indent="0">
              <a:buNone/>
              <a:defRPr sz="1600" b="1"/>
            </a:lvl4pPr>
            <a:lvl5pPr marL="1828613" indent="0">
              <a:buNone/>
              <a:defRPr sz="1600" b="1"/>
            </a:lvl5pPr>
            <a:lvl6pPr marL="2285766" indent="0">
              <a:buNone/>
              <a:defRPr sz="1600" b="1"/>
            </a:lvl6pPr>
            <a:lvl7pPr marL="2742920" indent="0">
              <a:buNone/>
              <a:defRPr sz="1600" b="1"/>
            </a:lvl7pPr>
            <a:lvl8pPr marL="3200072" indent="0">
              <a:buNone/>
              <a:defRPr sz="1600" b="1"/>
            </a:lvl8pPr>
            <a:lvl9pPr marL="365722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P. A. Walker (DESY) - IPAC 2017 - Copenhagen, 16th May 2017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735131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249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6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3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0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0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67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4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21DB-7808-4447-A130-E2901279B4D3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04/07/18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29CF-497B-4EF2-8081-837CE1FFEA55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6491560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21DB-7808-4447-A130-E2901279B4D3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04/07/18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29CF-497B-4EF2-8081-837CE1FFEA55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9409773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73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68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3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0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672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341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00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677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34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21DB-7808-4447-A130-E2901279B4D3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04/07/18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29CF-497B-4EF2-8081-837CE1FFEA55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274079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21DB-7808-4447-A130-E2901279B4D3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04/07/18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29CF-497B-4EF2-8081-837CE1FFEA55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3696716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84" indent="0">
              <a:buNone/>
              <a:defRPr sz="2000" b="1"/>
            </a:lvl2pPr>
            <a:lvl3pPr marL="913368" indent="0">
              <a:buNone/>
              <a:defRPr sz="1800" b="1"/>
            </a:lvl3pPr>
            <a:lvl4pPr marL="1370049" indent="0">
              <a:buNone/>
              <a:defRPr sz="1600" b="1"/>
            </a:lvl4pPr>
            <a:lvl5pPr marL="1826727" indent="0">
              <a:buNone/>
              <a:defRPr sz="1600" b="1"/>
            </a:lvl5pPr>
            <a:lvl6pPr marL="2283413" indent="0">
              <a:buNone/>
              <a:defRPr sz="1600" b="1"/>
            </a:lvl6pPr>
            <a:lvl7pPr marL="2740098" indent="0">
              <a:buNone/>
              <a:defRPr sz="1600" b="1"/>
            </a:lvl7pPr>
            <a:lvl8pPr marL="3196779" indent="0">
              <a:buNone/>
              <a:defRPr sz="1600" b="1"/>
            </a:lvl8pPr>
            <a:lvl9pPr marL="365346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84" indent="0">
              <a:buNone/>
              <a:defRPr sz="2000" b="1"/>
            </a:lvl2pPr>
            <a:lvl3pPr marL="913368" indent="0">
              <a:buNone/>
              <a:defRPr sz="1800" b="1"/>
            </a:lvl3pPr>
            <a:lvl4pPr marL="1370049" indent="0">
              <a:buNone/>
              <a:defRPr sz="1600" b="1"/>
            </a:lvl4pPr>
            <a:lvl5pPr marL="1826727" indent="0">
              <a:buNone/>
              <a:defRPr sz="1600" b="1"/>
            </a:lvl5pPr>
            <a:lvl6pPr marL="2283413" indent="0">
              <a:buNone/>
              <a:defRPr sz="1600" b="1"/>
            </a:lvl6pPr>
            <a:lvl7pPr marL="2740098" indent="0">
              <a:buNone/>
              <a:defRPr sz="1600" b="1"/>
            </a:lvl7pPr>
            <a:lvl8pPr marL="3196779" indent="0">
              <a:buNone/>
              <a:defRPr sz="1600" b="1"/>
            </a:lvl8pPr>
            <a:lvl9pPr marL="365346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21DB-7808-4447-A130-E2901279B4D3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04/07/18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29CF-497B-4EF2-8081-837CE1FFEA55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8611214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21DB-7808-4447-A130-E2901279B4D3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04/07/18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29CF-497B-4EF2-8081-837CE1FFEA55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1955442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21DB-7808-4447-A130-E2901279B4D3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04/07/18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29CF-497B-4EF2-8081-837CE1FFEA55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7284468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64" y="27388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684" indent="0">
              <a:buNone/>
              <a:defRPr sz="1200"/>
            </a:lvl2pPr>
            <a:lvl3pPr marL="913368" indent="0">
              <a:buNone/>
              <a:defRPr sz="1000"/>
            </a:lvl3pPr>
            <a:lvl4pPr marL="1370049" indent="0">
              <a:buNone/>
              <a:defRPr sz="900"/>
            </a:lvl4pPr>
            <a:lvl5pPr marL="1826727" indent="0">
              <a:buNone/>
              <a:defRPr sz="900"/>
            </a:lvl5pPr>
            <a:lvl6pPr marL="2283413" indent="0">
              <a:buNone/>
              <a:defRPr sz="900"/>
            </a:lvl6pPr>
            <a:lvl7pPr marL="2740098" indent="0">
              <a:buNone/>
              <a:defRPr sz="900"/>
            </a:lvl7pPr>
            <a:lvl8pPr marL="3196779" indent="0">
              <a:buNone/>
              <a:defRPr sz="900"/>
            </a:lvl8pPr>
            <a:lvl9pPr marL="365346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21DB-7808-4447-A130-E2901279B4D3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04/07/18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29CF-497B-4EF2-8081-837CE1FFEA55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7626457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99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99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684" indent="0">
              <a:buNone/>
              <a:defRPr sz="2800"/>
            </a:lvl2pPr>
            <a:lvl3pPr marL="913368" indent="0">
              <a:buNone/>
              <a:defRPr sz="2400"/>
            </a:lvl3pPr>
            <a:lvl4pPr marL="1370049" indent="0">
              <a:buNone/>
              <a:defRPr sz="2000"/>
            </a:lvl4pPr>
            <a:lvl5pPr marL="1826727" indent="0">
              <a:buNone/>
              <a:defRPr sz="2000"/>
            </a:lvl5pPr>
            <a:lvl6pPr marL="2283413" indent="0">
              <a:buNone/>
              <a:defRPr sz="2000"/>
            </a:lvl6pPr>
            <a:lvl7pPr marL="2740098" indent="0">
              <a:buNone/>
              <a:defRPr sz="2000"/>
            </a:lvl7pPr>
            <a:lvl8pPr marL="3196779" indent="0">
              <a:buNone/>
              <a:defRPr sz="2000"/>
            </a:lvl8pPr>
            <a:lvl9pPr marL="3653464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99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684" indent="0">
              <a:buNone/>
              <a:defRPr sz="1200"/>
            </a:lvl2pPr>
            <a:lvl3pPr marL="913368" indent="0">
              <a:buNone/>
              <a:defRPr sz="1000"/>
            </a:lvl3pPr>
            <a:lvl4pPr marL="1370049" indent="0">
              <a:buNone/>
              <a:defRPr sz="900"/>
            </a:lvl4pPr>
            <a:lvl5pPr marL="1826727" indent="0">
              <a:buNone/>
              <a:defRPr sz="900"/>
            </a:lvl5pPr>
            <a:lvl6pPr marL="2283413" indent="0">
              <a:buNone/>
              <a:defRPr sz="900"/>
            </a:lvl6pPr>
            <a:lvl7pPr marL="2740098" indent="0">
              <a:buNone/>
              <a:defRPr sz="900"/>
            </a:lvl7pPr>
            <a:lvl8pPr marL="3196779" indent="0">
              <a:buNone/>
              <a:defRPr sz="900"/>
            </a:lvl8pPr>
            <a:lvl9pPr marL="365346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21DB-7808-4447-A130-E2901279B4D3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04/07/18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29CF-497B-4EF2-8081-837CE1FFEA55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2092039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21DB-7808-4447-A130-E2901279B4D3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04/07/18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29CF-497B-4EF2-8081-837CE1FFEA55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62550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P. A. Walker (DESY) - IPAC 2017 - Copenhagen, 16th May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052543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4" y="275474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474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21DB-7808-4447-A130-E2901279B4D3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04/07/18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29CF-497B-4EF2-8081-837CE1FFEA55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295087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016" y="3096"/>
            <a:ext cx="9149016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5736" y="2132946"/>
            <a:ext cx="6624736" cy="932745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95741" y="3180251"/>
            <a:ext cx="6624735" cy="464863"/>
          </a:xfrm>
        </p:spPr>
        <p:txBody>
          <a:bodyPr>
            <a:normAutofit/>
          </a:bodyPr>
          <a:lstStyle>
            <a:lvl1pPr marL="0" indent="0" algn="l">
              <a:buNone/>
              <a:defRPr sz="1400" baseline="0">
                <a:solidFill>
                  <a:srgbClr val="FFC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add author / institute</a:t>
            </a:r>
            <a:r>
              <a:rPr lang="en-GB" dirty="0"/>
              <a:t> and occasion</a:t>
            </a:r>
            <a:endParaRPr lang="en-US" dirty="0"/>
          </a:p>
        </p:txBody>
      </p:sp>
      <p:sp>
        <p:nvSpPr>
          <p:cNvPr id="8" name="Rectangle 3"/>
          <p:cNvSpPr>
            <a:spLocks noChangeArrowheads="1"/>
          </p:cNvSpPr>
          <p:nvPr userDrawn="1"/>
        </p:nvSpPr>
        <p:spPr bwMode="auto">
          <a:xfrm>
            <a:off x="395556" y="182234"/>
            <a:ext cx="2562671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4400"/>
            <a:r>
              <a:rPr lang="en-GB" altLang="en-US" sz="2200">
                <a:solidFill>
                  <a:srgbClr val="3399FF"/>
                </a:solidFill>
                <a:latin typeface="Arial Narrow" pitchFamily="34" charset="0"/>
                <a:ea typeface="ヒラギノ明朝 Pro W3" charset="0"/>
                <a:cs typeface="ヒラギノ明朝 Pro W3" charset="0"/>
                <a:sym typeface="American Typewriter" charset="0"/>
              </a:rPr>
              <a:t>EUROPEAN</a:t>
            </a:r>
          </a:p>
          <a:p>
            <a:pPr defTabSz="914400"/>
            <a:r>
              <a:rPr lang="en-GB" altLang="en-US" sz="2200">
                <a:solidFill>
                  <a:srgbClr val="33CCFF"/>
                </a:solidFill>
                <a:latin typeface="Arial Narrow" pitchFamily="34" charset="0"/>
                <a:ea typeface="ヒラギノ明朝 Pro W3" charset="0"/>
                <a:cs typeface="ヒラギノ明朝 Pro W3" charset="0"/>
                <a:sym typeface="American Typewriter" charset="0"/>
              </a:rPr>
              <a:t>PLASMA RESEARCH</a:t>
            </a:r>
          </a:p>
          <a:p>
            <a:pPr defTabSz="914400"/>
            <a:r>
              <a:rPr lang="en-GB" altLang="en-US" sz="2200">
                <a:solidFill>
                  <a:srgbClr val="33CCFF"/>
                </a:solidFill>
                <a:latin typeface="Arial Narrow" pitchFamily="34" charset="0"/>
                <a:ea typeface="ヒラギノ明朝 Pro W3" charset="0"/>
                <a:cs typeface="ヒラギノ明朝 Pro W3" charset="0"/>
                <a:sym typeface="American Typewriter" charset="0"/>
              </a:rPr>
              <a:t>ACCELERATOR WITH</a:t>
            </a:r>
          </a:p>
          <a:p>
            <a:pPr defTabSz="914400"/>
            <a:r>
              <a:rPr lang="en-GB" altLang="en-US" sz="2200">
                <a:solidFill>
                  <a:prstClr val="white"/>
                </a:solidFill>
                <a:latin typeface="Arial Narrow" pitchFamily="34" charset="0"/>
                <a:ea typeface="ヒラギノ明朝 Pro W3" charset="0"/>
                <a:cs typeface="ヒラギノ明朝 Pro W3" charset="0"/>
                <a:sym typeface="American Typewriter" charset="0"/>
              </a:rPr>
              <a:t>EXCELLENCE IN</a:t>
            </a:r>
          </a:p>
          <a:p>
            <a:pPr defTabSz="914400"/>
            <a:r>
              <a:rPr lang="en-GB" altLang="en-US" sz="2200">
                <a:solidFill>
                  <a:prstClr val="white"/>
                </a:solidFill>
                <a:latin typeface="Arial Narrow" pitchFamily="34" charset="0"/>
                <a:ea typeface="ヒラギノ明朝 Pro W3" charset="0"/>
                <a:cs typeface="ヒラギノ明朝 Pro W3" charset="0"/>
                <a:sym typeface="American Typewriter" charset="0"/>
              </a:rPr>
              <a:t>APPLICATIONS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902493" y="6439390"/>
            <a:ext cx="33094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GB" sz="800">
                <a:solidFill>
                  <a:prstClr val="white"/>
                </a:solidFill>
                <a:latin typeface="Calibri"/>
                <a:ea typeface="ヒラギノ明朝 Pro W3" charset="0"/>
                <a:cs typeface="ヒラギノ明朝 Pro W3" charset="0"/>
                <a:sym typeface="American Typewriter" charset="0"/>
              </a:rPr>
              <a:t>This project has received funding from the European Union’s Horizon 2020 research and innovation programme under grant agreement No 653782.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4248" y="295559"/>
            <a:ext cx="2788151" cy="1261233"/>
          </a:xfrm>
          <a:prstGeom prst="rect">
            <a:avLst/>
          </a:prstGeom>
        </p:spPr>
      </p:pic>
      <p:pic>
        <p:nvPicPr>
          <p:cNvPr id="44" name="Picture 43"/>
          <p:cNvPicPr>
            <a:picLocks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104" y="6453125"/>
            <a:ext cx="472110" cy="2883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3" name="Group 12"/>
          <p:cNvGrpSpPr/>
          <p:nvPr userDrawn="1"/>
        </p:nvGrpSpPr>
        <p:grpSpPr>
          <a:xfrm>
            <a:off x="251520" y="5229198"/>
            <a:ext cx="4032448" cy="1152130"/>
            <a:chOff x="755576" y="5229198"/>
            <a:chExt cx="4032448" cy="1152130"/>
          </a:xfrm>
        </p:grpSpPr>
        <p:sp>
          <p:nvSpPr>
            <p:cNvPr id="21" name="Rectangle 20"/>
            <p:cNvSpPr/>
            <p:nvPr userDrawn="1"/>
          </p:nvSpPr>
          <p:spPr>
            <a:xfrm rot="5400000">
              <a:off x="2195735" y="3789039"/>
              <a:ext cx="1152130" cy="40324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GB">
                <a:solidFill>
                  <a:prstClr val="white"/>
                </a:solidFill>
                <a:latin typeface="Calibri"/>
                <a:sym typeface="American Typewriter" charset="0"/>
              </a:endParaRPr>
            </a:p>
          </p:txBody>
        </p:sp>
        <p:grpSp>
          <p:nvGrpSpPr>
            <p:cNvPr id="12" name="Group 11"/>
            <p:cNvGrpSpPr/>
            <p:nvPr userDrawn="1"/>
          </p:nvGrpSpPr>
          <p:grpSpPr>
            <a:xfrm>
              <a:off x="864463" y="5363056"/>
              <a:ext cx="3814672" cy="898636"/>
              <a:chOff x="894080" y="5363056"/>
              <a:chExt cx="3814672" cy="898636"/>
            </a:xfrm>
          </p:grpSpPr>
          <p:pic>
            <p:nvPicPr>
              <p:cNvPr id="45" name="Picture 44" descr="de.png"/>
              <p:cNvPicPr>
                <a:picLocks/>
              </p:cNvPicPr>
              <p:nvPr userDrawn="1"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94080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6" name="Picture 45" descr="gb.png"/>
              <p:cNvPicPr>
                <a:picLocks/>
              </p:cNvPicPr>
              <p:nvPr userDrawn="1"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95736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7" name="Picture 46" descr="fr.png"/>
              <p:cNvPicPr>
                <a:picLocks noChangeAspect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3808" y="5363056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8" name="Picture 47" descr="it.png"/>
              <p:cNvPicPr>
                <a:picLocks noChangeAspect="1"/>
              </p:cNvPicPr>
              <p:nvPr userDrawn="1"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55562" y="5363056"/>
                <a:ext cx="568166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9" name="Picture 48" descr="pt.png"/>
              <p:cNvPicPr>
                <a:picLocks noChangeAspect="1"/>
              </p:cNvPicPr>
              <p:nvPr userDrawn="1"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1880" y="5363056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0" name="Picture 49" descr="jp.png"/>
              <p:cNvPicPr>
                <a:picLocks noChangeAspect="1"/>
              </p:cNvPicPr>
              <p:nvPr userDrawn="1"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95736" y="5900228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2" name="Picture 51" descr="us.png"/>
              <p:cNvPicPr>
                <a:picLocks/>
              </p:cNvPicPr>
              <p:nvPr userDrawn="1"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47664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3" name="Picture 52" descr="hu.png"/>
              <p:cNvPicPr>
                <a:picLocks/>
              </p:cNvPicPr>
              <p:nvPr userDrawn="1"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94080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4" name="Picture 53" descr="se.png"/>
              <p:cNvPicPr>
                <a:picLocks/>
              </p:cNvPicPr>
              <p:nvPr userDrawn="1"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39952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5" name="Picture 54" descr="cn.png"/>
              <p:cNvPicPr>
                <a:picLocks noChangeAspect="1"/>
              </p:cNvPicPr>
              <p:nvPr userDrawn="1"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3808" y="5900228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" name="Picture 3"/>
              <p:cNvPicPr>
                <a:picLocks/>
              </p:cNvPicPr>
              <p:nvPr userDrawn="1"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1880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6" name="Picture 5"/>
              <p:cNvPicPr>
                <a:picLocks noChangeAspect="1"/>
              </p:cNvPicPr>
              <p:nvPr userDrawn="1"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39952" y="5898764"/>
                <a:ext cx="568800" cy="362928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</p:grpSp>
    </p:spTree>
    <p:extLst>
      <p:ext uri="{BB962C8B-B14F-4D97-AF65-F5344CB8AC3E}">
        <p14:creationId xmlns:p14="http://schemas.microsoft.com/office/powerpoint/2010/main" val="399269978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-27384"/>
            <a:ext cx="9144000" cy="80312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prstClr val="white"/>
              </a:solidFill>
              <a:latin typeface="Calibri"/>
              <a:sym typeface="American Typewriter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825" y="83790"/>
            <a:ext cx="1421141" cy="6105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3818" y="116722"/>
            <a:ext cx="679856" cy="449147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7805915" y="507180"/>
            <a:ext cx="10865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GB" sz="1000">
                <a:solidFill>
                  <a:srgbClr val="0070C0"/>
                </a:solidFill>
                <a:latin typeface="Calibri"/>
                <a:ea typeface="ヒラギノ明朝 Pro W3" charset="0"/>
                <a:cs typeface="ヒラギノ明朝 Pro W3" charset="0"/>
                <a:sym typeface="American Typewriter" charset="0"/>
              </a:rPr>
              <a:t>Horizon 2020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0" y="6453426"/>
            <a:ext cx="9144000" cy="40156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prstClr val="white"/>
              </a:solidFill>
              <a:latin typeface="Calibri"/>
              <a:sym typeface="American Typewriter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5114" y="-171400"/>
            <a:ext cx="5067211" cy="1143000"/>
          </a:xfrm>
        </p:spPr>
        <p:txBody>
          <a:bodyPr>
            <a:normAutofit/>
          </a:bodyPr>
          <a:lstStyle>
            <a:lvl1pPr algn="ctr">
              <a:defRPr sz="3500">
                <a:solidFill>
                  <a:srgbClr val="2D3A84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6912"/>
            <a:ext cx="8229600" cy="548505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444864" y="6473746"/>
            <a:ext cx="5574981" cy="365125"/>
          </a:xfrm>
        </p:spPr>
        <p:txBody>
          <a:bodyPr/>
          <a:lstStyle>
            <a:lvl1pPr algn="l">
              <a:defRPr>
                <a:solidFill>
                  <a:srgbClr val="2D3A84"/>
                </a:solidFill>
              </a:defRPr>
            </a:lvl1pPr>
          </a:lstStyle>
          <a:p>
            <a:r>
              <a:rPr lang="en-US">
                <a:latin typeface="Calibri"/>
              </a:rPr>
              <a:t>R. Aßmann (DESY) - EAAC 2017 </a:t>
            </a:r>
            <a:endParaRPr lang="en-GB" dirty="0">
              <a:latin typeface="Calibri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6553200" y="6468661"/>
            <a:ext cx="2133600" cy="365125"/>
          </a:xfrm>
        </p:spPr>
        <p:txBody>
          <a:bodyPr/>
          <a:lstStyle>
            <a:lvl1pPr>
              <a:defRPr>
                <a:solidFill>
                  <a:srgbClr val="2D3A84"/>
                </a:solidFill>
              </a:defRPr>
            </a:lvl1pPr>
          </a:lstStyle>
          <a:p>
            <a:fld id="{7C8D6F1B-0912-4E83-AA89-4880E3586760}" type="slidenum">
              <a:rPr lang="en-GB" smtClean="0">
                <a:latin typeface="Calibri"/>
              </a:rPr>
              <a:pPr/>
              <a:t>‹#›</a:t>
            </a:fld>
            <a:endParaRPr lang="en-GB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8367064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9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R. Aßmann (DESY) - EAAC 2017 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9667037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R. Aßmann (DESY) - EAAC 2017 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3997116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R. Aßmann (DESY) - EAAC 2017 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9735131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R. Aßmann (DESY) - EAAC 2017 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2052543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R. Aßmann (DESY) - EAAC 2017 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6200106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14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R. Aßmann (DESY) - EAAC 2017 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3216140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R. Aßmann (DESY) - EAAC 2017 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85109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P. A. Walker (DESY) - IPAC 2017 - Copenhagen, 16th May 2017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200106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R. Aßmann (DESY) - EAAC 2017 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6559365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2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2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R. Aßmann (DESY) - EAAC 2017 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6332660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490814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34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6" indent="0">
              <a:buNone/>
              <a:defRPr sz="1000"/>
            </a:lvl3pPr>
            <a:lvl4pPr marL="1371460" indent="0">
              <a:buNone/>
              <a:defRPr sz="900"/>
            </a:lvl4pPr>
            <a:lvl5pPr marL="1828613" indent="0">
              <a:buNone/>
              <a:defRPr sz="900"/>
            </a:lvl5pPr>
            <a:lvl6pPr marL="2285766" indent="0">
              <a:buNone/>
              <a:defRPr sz="900"/>
            </a:lvl6pPr>
            <a:lvl7pPr marL="2742920" indent="0">
              <a:buNone/>
              <a:defRPr sz="900"/>
            </a:lvl7pPr>
            <a:lvl8pPr marL="3200072" indent="0">
              <a:buNone/>
              <a:defRPr sz="900"/>
            </a:lvl8pPr>
            <a:lvl9pPr marL="3657226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P. A. Walker (DESY) - IPAC 2017 - Copenhagen, 16th May 2017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2161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6" indent="0">
              <a:buNone/>
              <a:defRPr sz="2400"/>
            </a:lvl3pPr>
            <a:lvl4pPr marL="1371460" indent="0">
              <a:buNone/>
              <a:defRPr sz="2000"/>
            </a:lvl4pPr>
            <a:lvl5pPr marL="1828613" indent="0">
              <a:buNone/>
              <a:defRPr sz="2000"/>
            </a:lvl5pPr>
            <a:lvl6pPr marL="2285766" indent="0">
              <a:buNone/>
              <a:defRPr sz="2000"/>
            </a:lvl6pPr>
            <a:lvl7pPr marL="2742920" indent="0">
              <a:buNone/>
              <a:defRPr sz="2000"/>
            </a:lvl7pPr>
            <a:lvl8pPr marL="3200072" indent="0">
              <a:buNone/>
              <a:defRPr sz="2000"/>
            </a:lvl8pPr>
            <a:lvl9pPr marL="3657226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6" indent="0">
              <a:buNone/>
              <a:defRPr sz="1000"/>
            </a:lvl3pPr>
            <a:lvl4pPr marL="1371460" indent="0">
              <a:buNone/>
              <a:defRPr sz="900"/>
            </a:lvl4pPr>
            <a:lvl5pPr marL="1828613" indent="0">
              <a:buNone/>
              <a:defRPr sz="900"/>
            </a:lvl5pPr>
            <a:lvl6pPr marL="2285766" indent="0">
              <a:buNone/>
              <a:defRPr sz="900"/>
            </a:lvl6pPr>
            <a:lvl7pPr marL="2742920" indent="0">
              <a:buNone/>
              <a:defRPr sz="900"/>
            </a:lvl7pPr>
            <a:lvl8pPr marL="3200072" indent="0">
              <a:buNone/>
              <a:defRPr sz="900"/>
            </a:lvl8pPr>
            <a:lvl9pPr marL="3657226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P. A. Walker (DESY) - IPAC 2017 - Copenhagen, 16th May 2017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5109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4" Type="http://schemas.openxmlformats.org/officeDocument/2006/relationships/slideLayout" Target="../slideLayouts/slideLayout20.xml"/><Relationship Id="rId5" Type="http://schemas.openxmlformats.org/officeDocument/2006/relationships/slideLayout" Target="../slideLayouts/slideLayout21.xml"/><Relationship Id="rId6" Type="http://schemas.openxmlformats.org/officeDocument/2006/relationships/theme" Target="../theme/theme3.xml"/><Relationship Id="rId1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8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2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3.xml"/><Relationship Id="rId3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1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3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4.xml"/><Relationship Id="rId3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7.xml"/><Relationship Id="rId6" Type="http://schemas.openxmlformats.org/officeDocument/2006/relationships/slideLayout" Target="../slideLayouts/slideLayout38.xml"/><Relationship Id="rId7" Type="http://schemas.openxmlformats.org/officeDocument/2006/relationships/slideLayout" Target="../slideLayouts/slideLayout39.xml"/><Relationship Id="rId8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2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8.xml"/><Relationship Id="rId6" Type="http://schemas.openxmlformats.org/officeDocument/2006/relationships/slideLayout" Target="../slideLayouts/slideLayout49.xml"/><Relationship Id="rId7" Type="http://schemas.openxmlformats.org/officeDocument/2006/relationships/theme" Target="../theme/theme6.xml"/><Relationship Id="rId1" Type="http://schemas.openxmlformats.org/officeDocument/2006/relationships/slideLayout" Target="../slideLayouts/slideLayout44.xml"/><Relationship Id="rId2" Type="http://schemas.openxmlformats.org/officeDocument/2006/relationships/slideLayout" Target="../slideLayouts/slideLayout4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0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50.xml"/><Relationship Id="rId2" Type="http://schemas.openxmlformats.org/officeDocument/2006/relationships/slideLayout" Target="../slideLayouts/slideLayout51.xml"/><Relationship Id="rId3" Type="http://schemas.openxmlformats.org/officeDocument/2006/relationships/slideLayout" Target="../slideLayouts/slideLayout52.xml"/><Relationship Id="rId4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6.xml"/><Relationship Id="rId8" Type="http://schemas.openxmlformats.org/officeDocument/2006/relationships/slideLayout" Target="../slideLayouts/slideLayout57.xml"/><Relationship Id="rId9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59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72.xml"/><Relationship Id="rId13" Type="http://schemas.openxmlformats.org/officeDocument/2006/relationships/theme" Target="../theme/theme8.xml"/><Relationship Id="rId1" Type="http://schemas.openxmlformats.org/officeDocument/2006/relationships/slideLayout" Target="../slideLayouts/slideLayout61.xml"/><Relationship Id="rId2" Type="http://schemas.openxmlformats.org/officeDocument/2006/relationships/slideLayout" Target="../slideLayouts/slideLayout62.xml"/><Relationship Id="rId3" Type="http://schemas.openxmlformats.org/officeDocument/2006/relationships/slideLayout" Target="../slideLayouts/slideLayout63.xml"/><Relationship Id="rId4" Type="http://schemas.openxmlformats.org/officeDocument/2006/relationships/slideLayout" Target="../slideLayouts/slideLayout64.xml"/><Relationship Id="rId5" Type="http://schemas.openxmlformats.org/officeDocument/2006/relationships/slideLayout" Target="../slideLayouts/slideLayout65.xml"/><Relationship Id="rId6" Type="http://schemas.openxmlformats.org/officeDocument/2006/relationships/slideLayout" Target="../slideLayouts/slideLayout66.xml"/><Relationship Id="rId7" Type="http://schemas.openxmlformats.org/officeDocument/2006/relationships/slideLayout" Target="../slideLayouts/slideLayout67.xml"/><Relationship Id="rId8" Type="http://schemas.openxmlformats.org/officeDocument/2006/relationships/slideLayout" Target="../slideLayouts/slideLayout68.xml"/><Relationship Id="rId9" Type="http://schemas.openxmlformats.org/officeDocument/2006/relationships/slideLayout" Target="../slideLayouts/slideLayout69.xml"/><Relationship Id="rId10" Type="http://schemas.openxmlformats.org/officeDocument/2006/relationships/slideLayout" Target="../slideLayouts/slideLayout7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30" tIns="45716" rIns="91430" bIns="45716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16"/>
            <a:ext cx="8229600" cy="4525963"/>
          </a:xfrm>
          <a:prstGeom prst="rect">
            <a:avLst/>
          </a:prstGeom>
        </p:spPr>
        <p:txBody>
          <a:bodyPr vert="horz" lIns="91430" tIns="45716" rIns="91430" bIns="45716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646"/>
            <a:ext cx="2133600" cy="365125"/>
          </a:xfrm>
          <a:prstGeom prst="rect">
            <a:avLst/>
          </a:prstGeom>
        </p:spPr>
        <p:txBody>
          <a:bodyPr vert="horz" lIns="91430" tIns="45716" rIns="91430" bIns="45716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6356646"/>
            <a:ext cx="2895600" cy="365125"/>
          </a:xfrm>
          <a:prstGeom prst="rect">
            <a:avLst/>
          </a:prstGeom>
        </p:spPr>
        <p:txBody>
          <a:bodyPr vert="horz" lIns="91430" tIns="45716" rIns="91430" bIns="45716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P. A. Walker (DESY) - IPAC 2017 - Copenhagen, 16th May 2017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646"/>
            <a:ext cx="2133600" cy="365125"/>
          </a:xfrm>
          <a:prstGeom prst="rect">
            <a:avLst/>
          </a:prstGeom>
        </p:spPr>
        <p:txBody>
          <a:bodyPr vert="horz" lIns="91430" tIns="45716" rIns="91430" bIns="45716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8D6F1B-0912-4E83-AA89-4880E358676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7099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30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65" indent="-342865" algn="l" defTabSz="914306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74" indent="-285722" algn="l" defTabSz="914306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3" indent="-228576" algn="l" defTabSz="914306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36" indent="-228576" algn="l" defTabSz="914306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0" indent="-228576" algn="l" defTabSz="914306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3" indent="-228576" algn="l" defTabSz="91430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96" indent="-228576" algn="l" defTabSz="91430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0" indent="-228576" algn="l" defTabSz="91430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02" indent="-228576" algn="l" defTabSz="91430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6" algn="l" defTabSz="914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0" algn="l" defTabSz="914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3" algn="l" defTabSz="914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6" algn="l" defTabSz="914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0" algn="l" defTabSz="914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72" algn="l" defTabSz="914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6" algn="l" defTabSz="914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81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64B53233-28A5-4BE6-9ECF-91943AB1B90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ヒラギノ明朝 Pro W3" charset="0"/>
                <a:cs typeface="ヒラギノ明朝 Pro W3" charset="0"/>
                <a:sym typeface="American Typewriter" charset="0"/>
              </a:rPr>
              <a:pPr defTabSz="914400"/>
              <a:t>04/07/18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81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81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ECE81E3-3265-45EE-A2C3-C9AF2D303D9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ヒラギノ明朝 Pro W3" charset="0"/>
                <a:cs typeface="ヒラギノ明朝 Pro W3" charset="0"/>
                <a:sym typeface="American Typewriter" charset="0"/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753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5" r:id="rId1"/>
    <p:sldLayoutId id="2147483906" r:id="rId2"/>
    <p:sldLayoutId id="2147483907" r:id="rId3"/>
    <p:sldLayoutId id="2147483908" r:id="rId4"/>
    <p:sldLayoutId id="2147483909" r:id="rId5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Helvetica Neue Light"/>
          <a:ea typeface="Helvetica Neue Light"/>
          <a:cs typeface="Helvetica Neue Light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Helvetica Neue Light"/>
          <a:ea typeface="Helvetica Neue Light"/>
          <a:cs typeface="Helvetica Neue Light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 Neue Light"/>
          <a:ea typeface="Helvetica Neue Light"/>
          <a:cs typeface="Helvetica Neue Light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Helvetica Neue Light"/>
          <a:ea typeface="Helvetica Neue Light"/>
          <a:cs typeface="Helvetica Neue Light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Helvetica Neue Light"/>
          <a:ea typeface="Helvetica Neue Light"/>
          <a:cs typeface="Helvetica Neue Light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80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64B53233-28A5-4BE6-9ECF-91943AB1B90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ヒラギノ明朝 Pro W3" charset="0"/>
                <a:cs typeface="ヒラギノ明朝 Pro W3" charset="0"/>
                <a:sym typeface="American Typewriter" charset="0"/>
              </a:rPr>
              <a:pPr defTabSz="914400"/>
              <a:t>04/07/18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80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80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ECE81E3-3265-45EE-A2C3-C9AF2D303D9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ヒラギノ明朝 Pro W3" charset="0"/>
                <a:cs typeface="ヒラギノ明朝 Pro W3" charset="0"/>
                <a:sym typeface="American Typewriter" charset="0"/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753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Helvetica Neue Light"/>
          <a:ea typeface="Helvetica Neue Light"/>
          <a:cs typeface="Helvetica Neue Light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Helvetica Neue Light"/>
          <a:ea typeface="Helvetica Neue Light"/>
          <a:cs typeface="Helvetica Neue Light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 Neue Light"/>
          <a:ea typeface="Helvetica Neue Light"/>
          <a:cs typeface="Helvetica Neue Light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Helvetica Neue Light"/>
          <a:ea typeface="Helvetica Neue Light"/>
          <a:cs typeface="Helvetica Neue Light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Helvetica Neue Light"/>
          <a:ea typeface="Helvetica Neue Light"/>
          <a:cs typeface="Helvetica Neue Light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704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8BA321DB-7808-4447-A130-E2901279B4D3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  <a:ea typeface="ヒラギノ明朝 Pro W3" charset="0"/>
                <a:cs typeface="ヒラギノ明朝 Pro W3" charset="0"/>
                <a:sym typeface="American Typewriter" charset="0"/>
              </a:rPr>
              <a:pPr defTabSz="914400"/>
              <a:t>04/07/18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704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it-IT">
              <a:solidFill>
                <a:prstClr val="black">
                  <a:tint val="75000"/>
                </a:prstClr>
              </a:solidFill>
              <a:latin typeface="Calibri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704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693629CF-497B-4EF2-8081-837CE1FFEA55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  <a:ea typeface="ヒラギノ明朝 Pro W3" charset="0"/>
                <a:cs typeface="ヒラギノ明朝 Pro W3" charset="0"/>
                <a:sym typeface="American Typewriter" charset="0"/>
              </a:rPr>
              <a:pPr defTabSz="914400"/>
              <a:t>‹#›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835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6" r:id="rId1"/>
    <p:sldLayoutId id="2147483957" r:id="rId2"/>
    <p:sldLayoutId id="2147483958" r:id="rId3"/>
    <p:sldLayoutId id="2147483959" r:id="rId4"/>
    <p:sldLayoutId id="2147483960" r:id="rId5"/>
    <p:sldLayoutId id="2147483961" r:id="rId6"/>
    <p:sldLayoutId id="2147483962" r:id="rId7"/>
    <p:sldLayoutId id="2147483963" r:id="rId8"/>
    <p:sldLayoutId id="2147483964" r:id="rId9"/>
    <p:sldLayoutId id="2147483965" r:id="rId10"/>
    <p:sldLayoutId id="214748396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336" tIns="45668" rIns="91336" bIns="4566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336" tIns="45668" rIns="91336" bIns="4566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7406"/>
            <a:ext cx="2133600" cy="365125"/>
          </a:xfrm>
          <a:prstGeom prst="rect">
            <a:avLst/>
          </a:prstGeom>
        </p:spPr>
        <p:txBody>
          <a:bodyPr vert="horz" lIns="91336" tIns="45668" rIns="91336" bIns="4566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8BA321DB-7808-4447-A130-E2901279B4D3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  <a:ea typeface="ヒラギノ明朝 Pro W3" charset="0"/>
                <a:cs typeface="ヒラギノ明朝 Pro W3" charset="0"/>
                <a:sym typeface="American Typewriter" charset="0"/>
              </a:rPr>
              <a:pPr defTabSz="914400"/>
              <a:t>04/07/18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7406"/>
            <a:ext cx="2895600" cy="365125"/>
          </a:xfrm>
          <a:prstGeom prst="rect">
            <a:avLst/>
          </a:prstGeom>
        </p:spPr>
        <p:txBody>
          <a:bodyPr vert="horz" lIns="91336" tIns="45668" rIns="91336" bIns="4566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it-IT">
              <a:solidFill>
                <a:prstClr val="black">
                  <a:tint val="75000"/>
                </a:prstClr>
              </a:solidFill>
              <a:latin typeface="Calibri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7406"/>
            <a:ext cx="2133600" cy="365125"/>
          </a:xfrm>
          <a:prstGeom prst="rect">
            <a:avLst/>
          </a:prstGeom>
        </p:spPr>
        <p:txBody>
          <a:bodyPr vert="horz" lIns="91336" tIns="45668" rIns="91336" bIns="4566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693629CF-497B-4EF2-8081-837CE1FFEA55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  <a:ea typeface="ヒラギノ明朝 Pro W3" charset="0"/>
                <a:cs typeface="ヒラギノ明朝 Pro W3" charset="0"/>
                <a:sym typeface="American Typewriter" charset="0"/>
              </a:rPr>
              <a:pPr defTabSz="914400"/>
              <a:t>‹#›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374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4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  <p:sldLayoutId id="2147484014" r:id="rId11"/>
  </p:sldLayoutIdLst>
  <p:txStyles>
    <p:titleStyle>
      <a:lvl1pPr algn="ctr" defTabSz="913368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511" indent="-342511" algn="l" defTabSz="913368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110" indent="-285428" algn="l" defTabSz="913368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707" indent="-228344" algn="l" defTabSz="913368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389" indent="-228344" algn="l" defTabSz="913368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072" indent="-228344" algn="l" defTabSz="913368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1754" indent="-228344" algn="l" defTabSz="91336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438" indent="-228344" algn="l" defTabSz="91336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119" indent="-228344" algn="l" defTabSz="91336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1803" indent="-228344" algn="l" defTabSz="91336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3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684" algn="l" defTabSz="913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368" algn="l" defTabSz="913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049" algn="l" defTabSz="913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727" algn="l" defTabSz="913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413" algn="l" defTabSz="913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098" algn="l" defTabSz="913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779" algn="l" defTabSz="913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464" algn="l" defTabSz="913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336" tIns="45668" rIns="91336" bIns="45668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336" tIns="45668" rIns="91336" bIns="4566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12360"/>
            <a:ext cx="2133600" cy="365125"/>
          </a:xfrm>
          <a:prstGeom prst="rect">
            <a:avLst/>
          </a:prstGeom>
        </p:spPr>
        <p:txBody>
          <a:bodyPr vert="horz" lIns="91336" tIns="45668" rIns="91336" bIns="4566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ヒラギノ明朝 Pro W3" charset="0"/>
                <a:cs typeface="ヒラギノ明朝 Pro W3" charset="0"/>
                <a:sym typeface="American Typewriter" charset="0"/>
              </a:rPr>
              <a:t>11/01/2018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12360"/>
            <a:ext cx="2895600" cy="365125"/>
          </a:xfrm>
          <a:prstGeom prst="rect">
            <a:avLst/>
          </a:prstGeom>
        </p:spPr>
        <p:txBody>
          <a:bodyPr vert="horz" lIns="91336" tIns="45668" rIns="91336" bIns="4566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ヒラギノ明朝 Pro W3" charset="0"/>
                <a:cs typeface="ヒラギノ明朝 Pro W3" charset="0"/>
                <a:sym typeface="American Typewriter" charset="0"/>
              </a:rPr>
              <a:t>INFN Visit at PSI/SwissFEL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12360"/>
            <a:ext cx="2133600" cy="365125"/>
          </a:xfrm>
          <a:prstGeom prst="rect">
            <a:avLst/>
          </a:prstGeom>
        </p:spPr>
        <p:txBody>
          <a:bodyPr vert="horz" lIns="91336" tIns="45668" rIns="91336" bIns="4566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85C4595-2D7C-4690-AC27-CC39F7B7C8E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ヒラギノ明朝 Pro W3" charset="0"/>
                <a:cs typeface="ヒラギノ明朝 Pro W3" charset="0"/>
                <a:sym typeface="American Typewriter" charset="0"/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4915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6" r:id="rId1"/>
    <p:sldLayoutId id="2147484017" r:id="rId2"/>
    <p:sldLayoutId id="2147484018" r:id="rId3"/>
    <p:sldLayoutId id="2147484019" r:id="rId4"/>
    <p:sldLayoutId id="2147484020" r:id="rId5"/>
    <p:sldLayoutId id="2147484021" r:id="rId6"/>
  </p:sldLayoutIdLst>
  <p:hf hdr="0"/>
  <p:txStyles>
    <p:titleStyle>
      <a:lvl1pPr algn="ctr" defTabSz="913368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511" indent="-342511" algn="l" defTabSz="913368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110" indent="-285428" algn="l" defTabSz="913368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707" indent="-228344" algn="l" defTabSz="913368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389" indent="-228344" algn="l" defTabSz="913368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072" indent="-228344" algn="l" defTabSz="913368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1754" indent="-228344" algn="l" defTabSz="91336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438" indent="-228344" algn="l" defTabSz="91336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119" indent="-228344" algn="l" defTabSz="91336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1803" indent="-228344" algn="l" defTabSz="91336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684" algn="l" defTabSz="913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368" algn="l" defTabSz="913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049" algn="l" defTabSz="913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727" algn="l" defTabSz="913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413" algn="l" defTabSz="913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098" algn="l" defTabSz="913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779" algn="l" defTabSz="913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464" algn="l" defTabSz="913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336" tIns="45668" rIns="91336" bIns="4566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336" tIns="45668" rIns="91336" bIns="4566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7186"/>
            <a:ext cx="2133600" cy="365125"/>
          </a:xfrm>
          <a:prstGeom prst="rect">
            <a:avLst/>
          </a:prstGeom>
        </p:spPr>
        <p:txBody>
          <a:bodyPr vert="horz" lIns="91336" tIns="45668" rIns="91336" bIns="4566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8BA321DB-7808-4447-A130-E2901279B4D3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  <a:ea typeface="ヒラギノ明朝 Pro W3" charset="0"/>
                <a:cs typeface="ヒラギノ明朝 Pro W3" charset="0"/>
                <a:sym typeface="American Typewriter" charset="0"/>
              </a:rPr>
              <a:pPr defTabSz="914400"/>
              <a:t>04/07/18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7186"/>
            <a:ext cx="2895600" cy="365125"/>
          </a:xfrm>
          <a:prstGeom prst="rect">
            <a:avLst/>
          </a:prstGeom>
        </p:spPr>
        <p:txBody>
          <a:bodyPr vert="horz" lIns="91336" tIns="45668" rIns="91336" bIns="4566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it-IT">
              <a:solidFill>
                <a:prstClr val="black">
                  <a:tint val="75000"/>
                </a:prstClr>
              </a:solidFill>
              <a:latin typeface="Calibri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7186"/>
            <a:ext cx="2133600" cy="365125"/>
          </a:xfrm>
          <a:prstGeom prst="rect">
            <a:avLst/>
          </a:prstGeom>
        </p:spPr>
        <p:txBody>
          <a:bodyPr vert="horz" lIns="91336" tIns="45668" rIns="91336" bIns="4566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693629CF-497B-4EF2-8081-837CE1FFEA55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  <a:ea typeface="ヒラギノ明朝 Pro W3" charset="0"/>
                <a:cs typeface="ヒラギノ明朝 Pro W3" charset="0"/>
                <a:sym typeface="American Typewriter" charset="0"/>
              </a:rPr>
              <a:pPr defTabSz="914400"/>
              <a:t>‹#›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4054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2" r:id="rId1"/>
    <p:sldLayoutId id="2147484043" r:id="rId2"/>
    <p:sldLayoutId id="2147484044" r:id="rId3"/>
    <p:sldLayoutId id="2147484045" r:id="rId4"/>
    <p:sldLayoutId id="2147484046" r:id="rId5"/>
    <p:sldLayoutId id="2147484047" r:id="rId6"/>
    <p:sldLayoutId id="2147484048" r:id="rId7"/>
    <p:sldLayoutId id="2147484049" r:id="rId8"/>
    <p:sldLayoutId id="2147484050" r:id="rId9"/>
    <p:sldLayoutId id="2147484051" r:id="rId10"/>
    <p:sldLayoutId id="2147484052" r:id="rId11"/>
  </p:sldLayoutIdLst>
  <p:txStyles>
    <p:titleStyle>
      <a:lvl1pPr algn="ctr" defTabSz="913368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511" indent="-342511" algn="l" defTabSz="913368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110" indent="-285428" algn="l" defTabSz="913368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707" indent="-228344" algn="l" defTabSz="913368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389" indent="-228344" algn="l" defTabSz="913368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072" indent="-228344" algn="l" defTabSz="913368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1754" indent="-228344" algn="l" defTabSz="91336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438" indent="-228344" algn="l" defTabSz="91336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119" indent="-228344" algn="l" defTabSz="91336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1803" indent="-228344" algn="l" defTabSz="91336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3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684" algn="l" defTabSz="913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368" algn="l" defTabSz="913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049" algn="l" defTabSz="913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727" algn="l" defTabSz="913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413" algn="l" defTabSz="913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098" algn="l" defTabSz="913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779" algn="l" defTabSz="913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464" algn="l" defTabSz="913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4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4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  <a:ea typeface="ヒラギノ明朝 Pro W3" charset="0"/>
                <a:cs typeface="ヒラギノ明朝 Pro W3" charset="0"/>
                <a:sym typeface="American Typewriter" charset="0"/>
              </a:rPr>
              <a:t>R. Aßmann (DESY) - EAAC 2017 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4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7C8D6F1B-0912-4E83-AA89-4880E358676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ヒラギノ明朝 Pro W3" charset="0"/>
                <a:cs typeface="ヒラギノ明朝 Pro W3" charset="0"/>
                <a:sym typeface="American Typewriter" charset="0"/>
              </a:rPr>
              <a:pPr defTabSz="914400"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7099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4" r:id="rId1"/>
    <p:sldLayoutId id="2147484055" r:id="rId2"/>
    <p:sldLayoutId id="2147484056" r:id="rId3"/>
    <p:sldLayoutId id="2147484057" r:id="rId4"/>
    <p:sldLayoutId id="2147484058" r:id="rId5"/>
    <p:sldLayoutId id="2147484059" r:id="rId6"/>
    <p:sldLayoutId id="2147484060" r:id="rId7"/>
    <p:sldLayoutId id="2147484061" r:id="rId8"/>
    <p:sldLayoutId id="2147484062" r:id="rId9"/>
    <p:sldLayoutId id="2147484063" r:id="rId10"/>
    <p:sldLayoutId id="2147484064" r:id="rId11"/>
    <p:sldLayoutId id="2147484065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oleObject" Target="../embeddings/oleObject1.bin"/><Relationship Id="rId5" Type="http://schemas.openxmlformats.org/officeDocument/2006/relationships/image" Target="../media/image4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5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4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48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1" Type="http://schemas.openxmlformats.org/officeDocument/2006/relationships/slideLayout" Target="../slideLayouts/slideLayout6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jpeg"/><Relationship Id="rId5" Type="http://schemas.openxmlformats.org/officeDocument/2006/relationships/image" Target="../media/image25.png"/><Relationship Id="rId6" Type="http://schemas.openxmlformats.org/officeDocument/2006/relationships/image" Target="../media/image35.png"/><Relationship Id="rId1" Type="http://schemas.openxmlformats.org/officeDocument/2006/relationships/slideLayout" Target="../slideLayouts/slideLayout45.xml"/><Relationship Id="rId2" Type="http://schemas.openxmlformats.org/officeDocument/2006/relationships/image" Target="../media/image3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34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1" Type="http://schemas.openxmlformats.org/officeDocument/2006/relationships/slideLayout" Target="../slideLayouts/slideLayout34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WP9 - Beam Driven Plasma Acceleration</a:t>
            </a:r>
            <a:br>
              <a:rPr lang="en-GB" dirty="0" smtClean="0"/>
            </a:br>
            <a:r>
              <a:rPr lang="en-GB" dirty="0" smtClean="0"/>
              <a:t>Status Report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95741" y="3180169"/>
            <a:ext cx="5976663" cy="1400967"/>
          </a:xfrm>
        </p:spPr>
        <p:txBody>
          <a:bodyPr>
            <a:noAutofit/>
          </a:bodyPr>
          <a:lstStyle/>
          <a:p>
            <a:r>
              <a:rPr lang="en-GB" sz="1800" dirty="0"/>
              <a:t>Massimo Ferrario (</a:t>
            </a:r>
            <a:r>
              <a:rPr lang="en-GB" sz="1800" dirty="0" smtClean="0"/>
              <a:t>INFN) &amp; </a:t>
            </a:r>
            <a:r>
              <a:rPr lang="en-US" sz="1800" dirty="0" smtClean="0"/>
              <a:t>Jens </a:t>
            </a:r>
            <a:r>
              <a:rPr lang="en-US" sz="1800" dirty="0" err="1" smtClean="0"/>
              <a:t>Osterhoff</a:t>
            </a:r>
            <a:r>
              <a:rPr lang="en-US" sz="1800" dirty="0" smtClean="0"/>
              <a:t> (DESY)</a:t>
            </a:r>
            <a:endParaRPr lang="en-US" sz="1800" dirty="0"/>
          </a:p>
          <a:p>
            <a:r>
              <a:rPr lang="en-US" sz="1800" dirty="0" smtClean="0"/>
              <a:t>July 4, 2018, Liverpool</a:t>
            </a:r>
            <a:endParaRPr lang="en-GB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8025" y="5229200"/>
            <a:ext cx="4036138" cy="1164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37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00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1478" y="1073600"/>
            <a:ext cx="6198692" cy="566776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51520" y="116632"/>
            <a:ext cx="864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4000" dirty="0" smtClean="0">
                <a:solidFill>
                  <a:srgbClr val="FFFFFF"/>
                </a:solidFill>
                <a:latin typeface="American Typewriter" charset="0"/>
                <a:ea typeface="ヒラギノ明朝 Pro W3" charset="0"/>
                <a:cs typeface="ヒラギノ明朝 Pro W3" charset="0"/>
                <a:sym typeface="American Typewriter" charset="0"/>
              </a:rPr>
              <a:t>Plasma Exit: Rolling Slice analysis</a:t>
            </a:r>
            <a:endParaRPr lang="en-US" sz="4000" dirty="0">
              <a:solidFill>
                <a:srgbClr val="FFFFFF"/>
              </a:solidFill>
              <a:latin typeface="American Typewriter" charset="0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1463" y="1412776"/>
            <a:ext cx="332345" cy="3816424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4000">
              <a:solidFill>
                <a:prstClr val="white"/>
              </a:solidFill>
              <a:latin typeface="Calibri"/>
              <a:sym typeface="American Typewriter" charset="0"/>
            </a:endParaRPr>
          </a:p>
        </p:txBody>
      </p:sp>
      <p:graphicFrame>
        <p:nvGraphicFramePr>
          <p:cNvPr id="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2268030"/>
              </p:ext>
            </p:extLst>
          </p:nvPr>
        </p:nvGraphicFramePr>
        <p:xfrm>
          <a:off x="6233723" y="5301208"/>
          <a:ext cx="1372204" cy="43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1" name="Equation" r:id="rId4" imgW="1231900" imgH="393700" progId="Equation.3">
                  <p:embed/>
                </p:oleObj>
              </mc:Choice>
              <mc:Fallback>
                <p:oleObj name="Equation" r:id="rId4" imgW="12319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33723" y="5301208"/>
                        <a:ext cx="1372204" cy="4380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38100" cmpd="sng">
                        <a:solidFill>
                          <a:schemeClr val="accent1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42748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5897E-6 4.81481E-6 L 0.45802 4.81481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0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00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9262" y="1259772"/>
            <a:ext cx="6245476" cy="433429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167254" y="3962400"/>
            <a:ext cx="997034" cy="1050776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4000">
              <a:solidFill>
                <a:prstClr val="white"/>
              </a:solidFill>
              <a:latin typeface="Calibri"/>
              <a:sym typeface="American Typewrite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3565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00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642" y="808887"/>
            <a:ext cx="8312728" cy="57884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116632"/>
            <a:ext cx="864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4000" dirty="0" smtClean="0">
                <a:solidFill>
                  <a:srgbClr val="FFFFFF"/>
                </a:solidFill>
                <a:latin typeface="American Typewriter" charset="0"/>
                <a:ea typeface="ヒラギノ明朝 Pro W3" charset="0"/>
                <a:cs typeface="ヒラギノ明朝 Pro W3" charset="0"/>
                <a:sym typeface="American Typewriter" charset="0"/>
              </a:rPr>
              <a:t>FEL Simulations (Genesis)</a:t>
            </a:r>
            <a:endParaRPr lang="en-US" sz="4000" dirty="0">
              <a:solidFill>
                <a:srgbClr val="FFFFFF"/>
              </a:solidFill>
              <a:latin typeface="American Typewriter" charset="0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05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6000">
              <a:srgbClr val="000080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0803" y="311731"/>
            <a:ext cx="5501550" cy="6234545"/>
          </a:xfrm>
          <a:prstGeom prst="rect">
            <a:avLst/>
          </a:prstGeom>
        </p:spPr>
      </p:pic>
      <p:sp>
        <p:nvSpPr>
          <p:cNvPr id="4" name="Right Arrow 3"/>
          <p:cNvSpPr/>
          <p:nvPr/>
        </p:nvSpPr>
        <p:spPr>
          <a:xfrm>
            <a:off x="1182085" y="548680"/>
            <a:ext cx="465282" cy="288032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36" tIns="45668" rIns="91336" bIns="45668" spcCol="0"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4000">
              <a:solidFill>
                <a:prstClr val="white"/>
              </a:solidFill>
              <a:latin typeface="Calibri"/>
              <a:sym typeface="American Typewriter" charset="0"/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1182085" y="980728"/>
            <a:ext cx="465282" cy="288032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36" tIns="45668" rIns="91336" bIns="45668" spcCol="0"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4000">
              <a:solidFill>
                <a:prstClr val="white"/>
              </a:solidFill>
              <a:latin typeface="Calibri"/>
              <a:sym typeface="American Typewriter" charset="0"/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1182085" y="3645024"/>
            <a:ext cx="465282" cy="288032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36" tIns="45668" rIns="91336" bIns="45668" spcCol="0"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4000">
              <a:solidFill>
                <a:prstClr val="white"/>
              </a:solidFill>
              <a:latin typeface="Calibri"/>
              <a:sym typeface="American Typewriter" charset="0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1182085" y="4725144"/>
            <a:ext cx="465282" cy="288032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36" tIns="45668" rIns="91336" bIns="45668" spcCol="0"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4000">
              <a:solidFill>
                <a:prstClr val="white"/>
              </a:solidFill>
              <a:latin typeface="Calibri"/>
              <a:sym typeface="American Typewriter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233730" y="332656"/>
            <a:ext cx="930565" cy="5688632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4000">
              <a:solidFill>
                <a:prstClr val="white"/>
              </a:solidFill>
              <a:latin typeface="Calibri"/>
              <a:sym typeface="American Typewrite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2505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800"/>
            <a:ext cx="9144000" cy="6224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377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5900"/>
            <a:ext cx="9144000" cy="6425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2382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_222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788" y="-366649"/>
            <a:ext cx="9347864" cy="7591298"/>
          </a:xfrm>
          <a:prstGeom prst="rect">
            <a:avLst/>
          </a:prstGeom>
        </p:spPr>
      </p:pic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1841040" y="3105838"/>
            <a:ext cx="545045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dirty="0" smtClean="0">
                <a:solidFill>
                  <a:srgbClr val="F7AD17"/>
                </a:solidFill>
                <a:sym typeface="American Typewriter" charset="0"/>
              </a:rPr>
              <a:t>Thank for your attention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7230764" y="5733256"/>
            <a:ext cx="1113849" cy="511972"/>
            <a:chOff x="2437477" y="5085184"/>
            <a:chExt cx="5040560" cy="1944216"/>
          </a:xfrm>
        </p:grpSpPr>
        <p:sp>
          <p:nvSpPr>
            <p:cNvPr id="2" name="Rectangle 1"/>
            <p:cNvSpPr/>
            <p:nvPr/>
          </p:nvSpPr>
          <p:spPr>
            <a:xfrm>
              <a:off x="2437477" y="5085184"/>
              <a:ext cx="5040560" cy="1944216"/>
            </a:xfrm>
            <a:prstGeom prst="rect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4000">
                <a:solidFill>
                  <a:prstClr val="white"/>
                </a:solidFill>
                <a:latin typeface="Calibri"/>
                <a:sym typeface="American Typewriter" charset="0"/>
              </a:endParaRP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2792760" y="5238470"/>
              <a:ext cx="4329995" cy="1637645"/>
              <a:chOff x="2720752" y="5231360"/>
              <a:chExt cx="4329995" cy="1637645"/>
            </a:xfrm>
          </p:grpSpPr>
          <p:pic>
            <p:nvPicPr>
              <p:cNvPr id="7" name="Picture 6" descr="Screen Shot 2016-06-30 at 11.10.47.png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4106" t="20883" r="14637"/>
              <a:stretch/>
            </p:blipFill>
            <p:spPr>
              <a:xfrm>
                <a:off x="3404435" y="5231360"/>
                <a:ext cx="2913475" cy="1637645"/>
              </a:xfrm>
              <a:prstGeom prst="rect">
                <a:avLst/>
              </a:prstGeom>
            </p:spPr>
          </p:pic>
          <p:sp>
            <p:nvSpPr>
              <p:cNvPr id="8" name="Rectangle 7"/>
              <p:cNvSpPr/>
              <p:nvPr/>
            </p:nvSpPr>
            <p:spPr>
              <a:xfrm>
                <a:off x="4271327" y="5231360"/>
                <a:ext cx="518350" cy="28123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 dirty="0">
                  <a:solidFill>
                    <a:prstClr val="white"/>
                  </a:solidFill>
                  <a:latin typeface="Calibri"/>
                  <a:sym typeface="American Typewriter" charset="0"/>
                </a:endParaRPr>
              </a:p>
            </p:txBody>
          </p:sp>
          <p:pic>
            <p:nvPicPr>
              <p:cNvPr id="9" name="Picture 8" descr="Screen Shot 2016-06-30 at 11.10.47.png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6673" r="88679" b="22385"/>
              <a:stretch/>
            </p:blipFill>
            <p:spPr>
              <a:xfrm>
                <a:off x="6407280" y="5570958"/>
                <a:ext cx="643467" cy="847457"/>
              </a:xfrm>
              <a:prstGeom prst="rect">
                <a:avLst/>
              </a:prstGeom>
            </p:spPr>
          </p:pic>
          <p:pic>
            <p:nvPicPr>
              <p:cNvPr id="10" name="Picture 9" descr="Screen Shot 2016-06-30 at 12.07.39.png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988" t="20238" r="17284" b="15476"/>
              <a:stretch/>
            </p:blipFill>
            <p:spPr>
              <a:xfrm>
                <a:off x="2720752" y="5559709"/>
                <a:ext cx="670278" cy="847457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065391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WP9 Deliverables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US" b="1" dirty="0" smtClean="0">
                <a:solidFill>
                  <a:srgbClr val="008000"/>
                </a:solidFill>
              </a:rPr>
              <a:t>Del </a:t>
            </a:r>
            <a:r>
              <a:rPr lang="en-US" b="1" dirty="0">
                <a:solidFill>
                  <a:srgbClr val="008000"/>
                </a:solidFill>
              </a:rPr>
              <a:t>9.1</a:t>
            </a:r>
            <a:r>
              <a:rPr lang="en-US" dirty="0"/>
              <a:t>. Baseline design report including electron beam optics, plasma modules, plasma diagnostics and beam transport to </a:t>
            </a:r>
            <a:r>
              <a:rPr lang="en-US" dirty="0" smtClean="0"/>
              <a:t>applications [</a:t>
            </a:r>
            <a:r>
              <a:rPr lang="en-US" b="1" dirty="0" smtClean="0">
                <a:solidFill>
                  <a:srgbClr val="008000"/>
                </a:solidFill>
              </a:rPr>
              <a:t>May 2018</a:t>
            </a:r>
            <a:r>
              <a:rPr lang="en-US" dirty="0" smtClean="0"/>
              <a:t>] (WP2+WP5).</a:t>
            </a:r>
          </a:p>
          <a:p>
            <a:pPr algn="just"/>
            <a:endParaRPr lang="it-IT" dirty="0"/>
          </a:p>
          <a:p>
            <a:pPr algn="just"/>
            <a:r>
              <a:rPr lang="en-US" dirty="0">
                <a:solidFill>
                  <a:srgbClr val="FF0000"/>
                </a:solidFill>
              </a:rPr>
              <a:t>Del 9.2</a:t>
            </a:r>
            <a:r>
              <a:rPr lang="en-US" dirty="0"/>
              <a:t>. Staging analysis </a:t>
            </a:r>
            <a:r>
              <a:rPr lang="en-US" dirty="0" smtClean="0"/>
              <a:t>[</a:t>
            </a:r>
            <a:r>
              <a:rPr lang="en-US" dirty="0" smtClean="0">
                <a:solidFill>
                  <a:srgbClr val="FF0000"/>
                </a:solidFill>
              </a:rPr>
              <a:t>May 2019</a:t>
            </a:r>
            <a:r>
              <a:rPr lang="en-US" dirty="0" smtClean="0"/>
              <a:t>].</a:t>
            </a:r>
          </a:p>
          <a:p>
            <a:pPr algn="just"/>
            <a:endParaRPr lang="it-IT" dirty="0"/>
          </a:p>
          <a:p>
            <a:pPr algn="just"/>
            <a:r>
              <a:rPr lang="en-US" dirty="0">
                <a:solidFill>
                  <a:srgbClr val="FF0000"/>
                </a:solidFill>
              </a:rPr>
              <a:t>Del 9.3</a:t>
            </a:r>
            <a:r>
              <a:rPr lang="en-US" dirty="0"/>
              <a:t>. Tolerance analysis </a:t>
            </a:r>
            <a:r>
              <a:rPr lang="en-US" dirty="0" smtClean="0"/>
              <a:t>[</a:t>
            </a:r>
            <a:r>
              <a:rPr lang="en-US" dirty="0" smtClean="0">
                <a:solidFill>
                  <a:srgbClr val="FF0000"/>
                </a:solidFill>
              </a:rPr>
              <a:t>May </a:t>
            </a:r>
            <a:r>
              <a:rPr lang="en-US" dirty="0">
                <a:solidFill>
                  <a:srgbClr val="FF0000"/>
                </a:solidFill>
              </a:rPr>
              <a:t>2019</a:t>
            </a:r>
            <a:r>
              <a:rPr lang="en-US" dirty="0" smtClean="0"/>
              <a:t>].</a:t>
            </a:r>
          </a:p>
          <a:p>
            <a:pPr algn="just"/>
            <a:endParaRPr lang="it-IT" dirty="0"/>
          </a:p>
          <a:p>
            <a:pPr algn="just"/>
            <a:r>
              <a:rPr lang="en-US" dirty="0">
                <a:solidFill>
                  <a:srgbClr val="1201F5"/>
                </a:solidFill>
              </a:rPr>
              <a:t>Del 9.4</a:t>
            </a:r>
            <a:r>
              <a:rPr lang="en-US" dirty="0"/>
              <a:t>. Full design report EUPRAXIA, contribution from WP9 </a:t>
            </a:r>
            <a:r>
              <a:rPr lang="en-US" dirty="0" smtClean="0"/>
              <a:t>[</a:t>
            </a:r>
            <a:r>
              <a:rPr lang="en-US" dirty="0" smtClean="0">
                <a:solidFill>
                  <a:srgbClr val="1201F5"/>
                </a:solidFill>
              </a:rPr>
              <a:t>October 2019</a:t>
            </a:r>
            <a:r>
              <a:rPr lang="en-US" dirty="0" smtClean="0"/>
              <a:t>]</a:t>
            </a:r>
            <a:r>
              <a:rPr lang="en-US" dirty="0"/>
              <a:t>.</a:t>
            </a:r>
            <a:endParaRPr lang="it-IT" dirty="0"/>
          </a:p>
          <a:p>
            <a:pPr algn="just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8718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rcRect t="15886" b="15886"/>
          <a:stretch>
            <a:fillRect/>
          </a:stretch>
        </p:blipFill>
        <p:spPr/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 rot="2014072">
            <a:off x="6147645" y="2783533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Thanks to A. </a:t>
            </a:r>
            <a:r>
              <a:rPr lang="en-US" dirty="0" err="1" smtClean="0"/>
              <a:t>Marocchino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3775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rcRect l="-29105" r="-29105"/>
          <a:stretch>
            <a:fillRect/>
          </a:stretch>
        </p:blipFill>
        <p:spPr/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6308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6000">
              <a:srgbClr val="000080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2120" y="116832"/>
            <a:ext cx="8973305" cy="1077113"/>
          </a:xfrm>
          <a:prstGeom prst="rect">
            <a:avLst/>
          </a:prstGeom>
          <a:noFill/>
        </p:spPr>
        <p:txBody>
          <a:bodyPr wrap="square" lIns="91336" tIns="45668" rIns="91336" bIns="45668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solidFill>
                  <a:srgbClr val="FFFF00"/>
                </a:solidFill>
                <a:latin typeface="American Typewriter" charset="0"/>
                <a:ea typeface="ヒラギノ明朝 Pro W3" charset="0"/>
                <a:cs typeface="ヒラギノ明朝 Pro W3" charset="0"/>
                <a:sym typeface="American Typewriter" charset="0"/>
              </a:rPr>
              <a:t>Conceptual Design Report Ready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>
                <a:solidFill>
                  <a:srgbClr val="FFFF00"/>
                </a:solidFill>
                <a:latin typeface="American Typewriter" charset="0"/>
                <a:ea typeface="ヒラギノ明朝 Pro W3" charset="0"/>
                <a:cs typeface="ヒラギノ明朝 Pro W3" charset="0"/>
                <a:sym typeface="American Typewriter" charset="0"/>
              </a:rPr>
              <a:t>f</a:t>
            </a:r>
            <a:r>
              <a:rPr lang="en-US" sz="3200" dirty="0" smtClean="0">
                <a:solidFill>
                  <a:srgbClr val="FFFF00"/>
                </a:solidFill>
                <a:latin typeface="American Typewriter" charset="0"/>
                <a:ea typeface="ヒラギノ明朝 Pro W3" charset="0"/>
                <a:cs typeface="ヒラギノ明朝 Pro W3" charset="0"/>
                <a:sym typeface="American Typewriter" charset="0"/>
              </a:rPr>
              <a:t>or the LNF site </a:t>
            </a:r>
            <a:endParaRPr lang="en-US" sz="3200" dirty="0">
              <a:solidFill>
                <a:srgbClr val="FFFF00"/>
              </a:solidFill>
              <a:latin typeface="American Typewriter" charset="0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6927" y="1421422"/>
            <a:ext cx="3083678" cy="468410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82235" y="6258798"/>
            <a:ext cx="75131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prstClr val="white"/>
                </a:solidFill>
                <a:latin typeface="Times-Roman"/>
                <a:ea typeface="ヒラギノ明朝 Pro W3" charset="0"/>
                <a:cs typeface="ヒラギノ明朝 Pro W3" charset="0"/>
                <a:sym typeface="American Typewriter" charset="0"/>
              </a:rPr>
              <a:t>http://</a:t>
            </a:r>
            <a:r>
              <a:rPr lang="en-US" sz="1600" dirty="0" err="1">
                <a:solidFill>
                  <a:prstClr val="white"/>
                </a:solidFill>
                <a:latin typeface="Times-Roman"/>
                <a:ea typeface="ヒラギノ明朝 Pro W3" charset="0"/>
                <a:cs typeface="ヒラギノ明朝 Pro W3" charset="0"/>
                <a:sym typeface="American Typewriter" charset="0"/>
              </a:rPr>
              <a:t>www.lnf.infn.it</a:t>
            </a:r>
            <a:r>
              <a:rPr lang="en-US" sz="1600" dirty="0">
                <a:solidFill>
                  <a:prstClr val="white"/>
                </a:solidFill>
                <a:latin typeface="Times-Roman"/>
                <a:ea typeface="ヒラギノ明朝 Pro W3" charset="0"/>
                <a:cs typeface="ヒラギノ明朝 Pro W3" charset="0"/>
                <a:sym typeface="American Typewriter" charset="0"/>
              </a:rPr>
              <a:t>/sis/preprint/</a:t>
            </a:r>
            <a:r>
              <a:rPr lang="en-US" sz="1600" dirty="0" err="1">
                <a:solidFill>
                  <a:prstClr val="white"/>
                </a:solidFill>
                <a:latin typeface="Times-Roman"/>
                <a:ea typeface="ヒラギノ明朝 Pro W3" charset="0"/>
                <a:cs typeface="ヒラギノ明朝 Pro W3" charset="0"/>
                <a:sym typeface="American Typewriter" charset="0"/>
              </a:rPr>
              <a:t>pdf</a:t>
            </a:r>
            <a:r>
              <a:rPr lang="en-US" sz="1600" dirty="0">
                <a:solidFill>
                  <a:prstClr val="white"/>
                </a:solidFill>
                <a:latin typeface="Times-Roman"/>
                <a:ea typeface="ヒラギノ明朝 Pro W3" charset="0"/>
                <a:cs typeface="ヒラギノ明朝 Pro W3" charset="0"/>
                <a:sym typeface="American Typewriter" charset="0"/>
              </a:rPr>
              <a:t>/</a:t>
            </a:r>
            <a:r>
              <a:rPr lang="en-US" sz="1600" dirty="0" err="1">
                <a:solidFill>
                  <a:prstClr val="white"/>
                </a:solidFill>
                <a:latin typeface="Times-Roman"/>
                <a:ea typeface="ヒラギノ明朝 Pro W3" charset="0"/>
                <a:cs typeface="ヒラギノ明朝 Pro W3" charset="0"/>
                <a:sym typeface="American Typewriter" charset="0"/>
              </a:rPr>
              <a:t>getfile.php?filename</a:t>
            </a:r>
            <a:r>
              <a:rPr lang="en-US" sz="1600" dirty="0">
                <a:solidFill>
                  <a:prstClr val="white"/>
                </a:solidFill>
                <a:latin typeface="Times-Roman"/>
                <a:ea typeface="ヒラギノ明朝 Pro W3" charset="0"/>
                <a:cs typeface="ヒラギノ明朝 Pro W3" charset="0"/>
                <a:sym typeface="American Typewriter" charset="0"/>
              </a:rPr>
              <a:t>=INFN-18-03-LNF.pdf</a:t>
            </a:r>
          </a:p>
        </p:txBody>
      </p:sp>
    </p:spTree>
    <p:extLst>
      <p:ext uri="{BB962C8B-B14F-4D97-AF65-F5344CB8AC3E}">
        <p14:creationId xmlns:p14="http://schemas.microsoft.com/office/powerpoint/2010/main" val="1216100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07506" y="1000132"/>
            <a:ext cx="9036496" cy="4949148"/>
            <a:chOff x="395536" y="1537614"/>
            <a:chExt cx="7566963" cy="4144308"/>
          </a:xfrm>
        </p:grpSpPr>
        <p:pic>
          <p:nvPicPr>
            <p:cNvPr id="2051" name="Picture 3" descr="C:\Users\pawalker\Desktop\New folder\1 EuPraxia_Master_ver2_20170504_4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95536" y="1537614"/>
              <a:ext cx="7566963" cy="41443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" name="Group 1"/>
            <p:cNvGrpSpPr/>
            <p:nvPr/>
          </p:nvGrpSpPr>
          <p:grpSpPr>
            <a:xfrm>
              <a:off x="467544" y="1636845"/>
              <a:ext cx="7138126" cy="2316832"/>
              <a:chOff x="438652" y="1636845"/>
              <a:chExt cx="7138126" cy="2316832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3851920" y="2293715"/>
                <a:ext cx="2243026" cy="5412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400"/>
                <a:r>
                  <a:rPr lang="en-US" dirty="0" err="1">
                    <a:solidFill>
                      <a:prstClr val="black"/>
                    </a:solidFill>
                    <a:latin typeface="Calibri"/>
                    <a:ea typeface="ヒラギノ明朝 Pro W3" charset="0"/>
                    <a:cs typeface="ヒラギノ明朝 Pro W3" charset="0"/>
                    <a:sym typeface="American Typewriter" charset="0"/>
                  </a:rPr>
                  <a:t>undulator</a:t>
                </a:r>
                <a:r>
                  <a:rPr lang="en-US" dirty="0">
                    <a:solidFill>
                      <a:prstClr val="black"/>
                    </a:solidFill>
                    <a:latin typeface="Calibri"/>
                    <a:ea typeface="ヒラギノ明朝 Pro W3" charset="0"/>
                    <a:cs typeface="ヒラギノ明朝 Pro W3" charset="0"/>
                    <a:sym typeface="American Typewriter" charset="0"/>
                  </a:rPr>
                  <a:t> hall (assumed conventional)</a:t>
                </a:r>
                <a:endParaRPr lang="de-DE" dirty="0">
                  <a:solidFill>
                    <a:prstClr val="black"/>
                  </a:solidFill>
                  <a:latin typeface="Calibri"/>
                  <a:ea typeface="ヒラギノ明朝 Pro W3" charset="0"/>
                  <a:cs typeface="ヒラギノ明朝 Pro W3" charset="0"/>
                  <a:sym typeface="American Typewriter" charset="0"/>
                </a:endParaRPr>
              </a:p>
            </p:txBody>
          </p:sp>
          <p:cxnSp>
            <p:nvCxnSpPr>
              <p:cNvPr id="20" name="Straight Arrow Connector 19"/>
              <p:cNvCxnSpPr/>
              <p:nvPr/>
            </p:nvCxnSpPr>
            <p:spPr>
              <a:xfrm flipH="1">
                <a:off x="5967011" y="3588902"/>
                <a:ext cx="557774" cy="364775"/>
              </a:xfrm>
              <a:prstGeom prst="straightConnector1">
                <a:avLst/>
              </a:prstGeom>
              <a:ln w="28575">
                <a:solidFill>
                  <a:srgbClr val="1201F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/>
              <p:cNvSpPr txBox="1"/>
              <p:nvPr/>
            </p:nvSpPr>
            <p:spPr>
              <a:xfrm>
                <a:off x="6084168" y="3049796"/>
                <a:ext cx="1492610" cy="5412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400"/>
                <a:r>
                  <a:rPr lang="en-US" dirty="0">
                    <a:solidFill>
                      <a:prstClr val="black"/>
                    </a:solidFill>
                    <a:latin typeface="Calibri"/>
                    <a:ea typeface="ヒラギノ明朝 Pro W3" charset="0"/>
                    <a:cs typeface="ヒラギノ明朝 Pro W3" charset="0"/>
                    <a:sym typeface="American Typewriter" charset="0"/>
                  </a:rPr>
                  <a:t>X-ray transport </a:t>
                </a:r>
              </a:p>
              <a:p>
                <a:pPr algn="ctr" defTabSz="914400"/>
                <a:r>
                  <a:rPr lang="en-US" dirty="0">
                    <a:solidFill>
                      <a:prstClr val="black"/>
                    </a:solidFill>
                    <a:latin typeface="Calibri"/>
                    <a:ea typeface="ヒラギノ明朝 Pro W3" charset="0"/>
                    <a:cs typeface="ヒラギノ明朝 Pro W3" charset="0"/>
                    <a:sym typeface="American Typewriter" charset="0"/>
                  </a:rPr>
                  <a:t>and user areas</a:t>
                </a:r>
                <a:endParaRPr lang="de-DE" dirty="0">
                  <a:solidFill>
                    <a:prstClr val="black"/>
                  </a:solidFill>
                  <a:latin typeface="Calibri"/>
                  <a:ea typeface="ヒラギノ明朝 Pro W3" charset="0"/>
                  <a:cs typeface="ヒラギノ明朝 Pro W3" charset="0"/>
                  <a:sym typeface="American Typewriter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 rot="1535568">
                <a:off x="758996" y="3217993"/>
                <a:ext cx="1285366" cy="3092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00"/>
                <a:r>
                  <a:rPr lang="en-US" dirty="0">
                    <a:solidFill>
                      <a:prstClr val="black"/>
                    </a:solidFill>
                    <a:latin typeface="Calibri"/>
                    <a:ea typeface="ヒラギノ明朝 Pro W3" charset="0"/>
                    <a:cs typeface="ヒラギノ明朝 Pro W3" charset="0"/>
                    <a:sym typeface="American Typewriter" charset="0"/>
                  </a:rPr>
                  <a:t> ~ 30 m</a:t>
                </a:r>
                <a:endParaRPr lang="de-DE" dirty="0">
                  <a:solidFill>
                    <a:prstClr val="black"/>
                  </a:solidFill>
                  <a:latin typeface="Calibri"/>
                  <a:ea typeface="ヒラギノ明朝 Pro W3" charset="0"/>
                  <a:cs typeface="ヒラギノ明朝 Pro W3" charset="0"/>
                  <a:sym typeface="American Typewriter" charset="0"/>
                </a:endParaRPr>
              </a:p>
            </p:txBody>
          </p:sp>
          <p:cxnSp>
            <p:nvCxnSpPr>
              <p:cNvPr id="31" name="Straight Arrow Connector 30"/>
              <p:cNvCxnSpPr/>
              <p:nvPr/>
            </p:nvCxnSpPr>
            <p:spPr>
              <a:xfrm flipH="1" flipV="1">
                <a:off x="438652" y="2780928"/>
                <a:ext cx="1763503" cy="850233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 flipH="1">
                <a:off x="4085972" y="2852936"/>
                <a:ext cx="557774" cy="364775"/>
              </a:xfrm>
              <a:prstGeom prst="straightConnector1">
                <a:avLst/>
              </a:prstGeom>
              <a:ln w="28575">
                <a:solidFill>
                  <a:srgbClr val="1201F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/>
              <p:cNvSpPr txBox="1"/>
              <p:nvPr/>
            </p:nvSpPr>
            <p:spPr>
              <a:xfrm>
                <a:off x="1309963" y="1638335"/>
                <a:ext cx="1944216" cy="3092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00"/>
                <a:r>
                  <a:rPr lang="en-US" dirty="0">
                    <a:solidFill>
                      <a:prstClr val="black"/>
                    </a:solidFill>
                    <a:latin typeface="Calibri"/>
                    <a:ea typeface="ヒラギノ明朝 Pro W3" charset="0"/>
                    <a:cs typeface="ヒラギノ明朝 Pro W3" charset="0"/>
                    <a:sym typeface="American Typewriter" charset="0"/>
                  </a:rPr>
                  <a:t>accelerator tunnel</a:t>
                </a:r>
                <a:endParaRPr lang="de-DE" dirty="0">
                  <a:solidFill>
                    <a:prstClr val="black"/>
                  </a:solidFill>
                  <a:latin typeface="Calibri"/>
                  <a:ea typeface="ヒラギノ明朝 Pro W3" charset="0"/>
                  <a:cs typeface="ヒラギノ明朝 Pro W3" charset="0"/>
                  <a:sym typeface="American Typewriter" charset="0"/>
                </a:endParaRPr>
              </a:p>
            </p:txBody>
          </p:sp>
          <p:cxnSp>
            <p:nvCxnSpPr>
              <p:cNvPr id="23" name="Straight Arrow Connector 22"/>
              <p:cNvCxnSpPr/>
              <p:nvPr/>
            </p:nvCxnSpPr>
            <p:spPr>
              <a:xfrm flipH="1">
                <a:off x="1668144" y="2009637"/>
                <a:ext cx="557774" cy="364775"/>
              </a:xfrm>
              <a:prstGeom prst="straightConnector1">
                <a:avLst/>
              </a:prstGeom>
              <a:ln w="28575">
                <a:solidFill>
                  <a:srgbClr val="1201F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25"/>
              <p:cNvSpPr txBox="1"/>
              <p:nvPr/>
            </p:nvSpPr>
            <p:spPr>
              <a:xfrm>
                <a:off x="2945980" y="1636845"/>
                <a:ext cx="1169629" cy="3092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00"/>
                <a:r>
                  <a:rPr lang="en-US" dirty="0">
                    <a:solidFill>
                      <a:prstClr val="black"/>
                    </a:solidFill>
                    <a:latin typeface="Calibri"/>
                    <a:ea typeface="ヒラギノ明朝 Pro W3" charset="0"/>
                    <a:cs typeface="ヒラギノ明朝 Pro W3" charset="0"/>
                    <a:sym typeface="American Typewriter" charset="0"/>
                  </a:rPr>
                  <a:t>laser path</a:t>
                </a:r>
                <a:endParaRPr lang="de-DE" dirty="0">
                  <a:solidFill>
                    <a:prstClr val="black"/>
                  </a:solidFill>
                  <a:latin typeface="Calibri"/>
                  <a:ea typeface="ヒラギノ明朝 Pro W3" charset="0"/>
                  <a:cs typeface="ヒラギノ明朝 Pro W3" charset="0"/>
                  <a:sym typeface="American Typewriter" charset="0"/>
                </a:endParaRPr>
              </a:p>
            </p:txBody>
          </p:sp>
          <p:cxnSp>
            <p:nvCxnSpPr>
              <p:cNvPr id="27" name="Straight Arrow Connector 26"/>
              <p:cNvCxnSpPr/>
              <p:nvPr/>
            </p:nvCxnSpPr>
            <p:spPr>
              <a:xfrm flipH="1">
                <a:off x="2752440" y="2008148"/>
                <a:ext cx="557774" cy="364775"/>
              </a:xfrm>
              <a:prstGeom prst="straightConnector1">
                <a:avLst/>
              </a:prstGeom>
              <a:ln w="28575">
                <a:solidFill>
                  <a:srgbClr val="1201F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25116" y="-27384"/>
            <a:ext cx="5067211" cy="720080"/>
          </a:xfrm>
        </p:spPr>
        <p:txBody>
          <a:bodyPr>
            <a:normAutofit/>
          </a:bodyPr>
          <a:lstStyle/>
          <a:p>
            <a:r>
              <a:rPr lang="en-US" sz="2800" dirty="0"/>
              <a:t>Overall layout status (ongoing)</a:t>
            </a:r>
            <a:endParaRPr lang="en-GB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4644014" y="836712"/>
            <a:ext cx="43924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2100" dirty="0">
                <a:solidFill>
                  <a:prstClr val="black"/>
                </a:solidFill>
                <a:latin typeface="Calibri"/>
                <a:ea typeface="ヒラギノ明朝 Pro W3" charset="0"/>
                <a:cs typeface="ヒラギノ明朝 Pro W3" charset="0"/>
                <a:sym typeface="American Typewriter" charset="0"/>
              </a:rPr>
              <a:t>Accelerator research, </a:t>
            </a:r>
            <a:r>
              <a:rPr lang="en-US" sz="2100" dirty="0" err="1">
                <a:solidFill>
                  <a:prstClr val="black"/>
                </a:solidFill>
                <a:latin typeface="Calibri"/>
                <a:ea typeface="ヒラギノ明朝 Pro W3" charset="0"/>
                <a:cs typeface="ヒラギノ明朝 Pro W3" charset="0"/>
                <a:sym typeface="American Typewriter" charset="0"/>
              </a:rPr>
              <a:t>undulators</a:t>
            </a:r>
            <a:r>
              <a:rPr lang="en-US" sz="2100" dirty="0">
                <a:solidFill>
                  <a:prstClr val="black"/>
                </a:solidFill>
                <a:latin typeface="Calibri"/>
                <a:ea typeface="ヒラギノ明朝 Pro W3" charset="0"/>
                <a:cs typeface="ヒラギノ明朝 Pro W3" charset="0"/>
                <a:sym typeface="American Typewriter" charset="0"/>
              </a:rPr>
              <a:t> and user areas are located on the first level</a:t>
            </a:r>
            <a:endParaRPr lang="de-DE" sz="2100" dirty="0">
              <a:solidFill>
                <a:prstClr val="black"/>
              </a:solidFill>
              <a:latin typeface="Calibri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23528" y="5589240"/>
            <a:ext cx="1098312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de-DE">
              <a:solidFill>
                <a:prstClr val="white"/>
              </a:solidFill>
              <a:latin typeface="Calibri"/>
              <a:sym typeface="American Typewriter" charset="0"/>
            </a:endParaRPr>
          </a:p>
        </p:txBody>
      </p:sp>
      <p:pic>
        <p:nvPicPr>
          <p:cNvPr id="16" name="Picture 2" descr="C:\Users\pawalker\Downloads\flag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158" y="5229294"/>
            <a:ext cx="3521746" cy="948027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160" y="4202695"/>
            <a:ext cx="2095913" cy="990280"/>
          </a:xfrm>
          <a:prstGeom prst="rect">
            <a:avLst/>
          </a:prstGeom>
        </p:spPr>
      </p:pic>
      <p:sp>
        <p:nvSpPr>
          <p:cNvPr id="24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44866" y="6473750"/>
            <a:ext cx="5574981" cy="365125"/>
          </a:xfrm>
        </p:spPr>
        <p:txBody>
          <a:bodyPr/>
          <a:lstStyle/>
          <a:p>
            <a:r>
              <a:rPr lang="en-US">
                <a:latin typeface="Calibri"/>
              </a:rPr>
              <a:t>R. Aßmann (DESY) - EAAC 2017 </a:t>
            </a:r>
            <a:endParaRPr lang="en-GB" dirty="0"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>
                <a:latin typeface="Calibri"/>
              </a:rPr>
              <a:t>14</a:t>
            </a:r>
          </a:p>
        </p:txBody>
      </p:sp>
      <p:sp>
        <p:nvSpPr>
          <p:cNvPr id="28" name="Rectangle 27"/>
          <p:cNvSpPr/>
          <p:nvPr/>
        </p:nvSpPr>
        <p:spPr>
          <a:xfrm>
            <a:off x="5868144" y="5949374"/>
            <a:ext cx="30243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en-US" sz="1200" dirty="0">
                <a:solidFill>
                  <a:prstClr val="black"/>
                </a:solidFill>
                <a:latin typeface="Calibri"/>
                <a:ea typeface="ヒラギノ明朝 Pro W3" charset="0"/>
                <a:cs typeface="ヒラギノ明朝 Pro W3" charset="0"/>
                <a:sym typeface="American Typewriter" charset="0"/>
              </a:rPr>
              <a:t>Design by A. Walker (DESY) and </a:t>
            </a:r>
            <a:br>
              <a:rPr lang="en-US" sz="1200" dirty="0">
                <a:solidFill>
                  <a:prstClr val="black"/>
                </a:solidFill>
                <a:latin typeface="Calibri"/>
                <a:ea typeface="ヒラギノ明朝 Pro W3" charset="0"/>
                <a:cs typeface="ヒラギノ明朝 Pro W3" charset="0"/>
                <a:sym typeface="American Typewriter" charset="0"/>
              </a:rPr>
            </a:br>
            <a:r>
              <a:rPr lang="en-US" sz="1200" dirty="0" err="1">
                <a:solidFill>
                  <a:prstClr val="black"/>
                </a:solidFill>
                <a:latin typeface="Calibri"/>
                <a:ea typeface="ヒラギノ明朝 Pro W3" charset="0"/>
                <a:cs typeface="ヒラギノ明朝 Pro W3" charset="0"/>
                <a:sym typeface="American Typewriter" charset="0"/>
              </a:rPr>
              <a:t>Dariusz</a:t>
            </a:r>
            <a:r>
              <a:rPr lang="en-US" sz="1200" dirty="0">
                <a:solidFill>
                  <a:prstClr val="black"/>
                </a:solidFill>
                <a:latin typeface="Calibri"/>
                <a:ea typeface="ヒラギノ明朝 Pro W3" charset="0"/>
                <a:cs typeface="ヒラギノ明朝 Pro W3" charset="0"/>
                <a:sym typeface="American Typewriter" charset="0"/>
              </a:rPr>
              <a:t> </a:t>
            </a:r>
            <a:r>
              <a:rPr lang="en-US" sz="1200" dirty="0" err="1">
                <a:solidFill>
                  <a:prstClr val="black"/>
                </a:solidFill>
                <a:latin typeface="Calibri"/>
                <a:ea typeface="ヒラギノ明朝 Pro W3" charset="0"/>
                <a:cs typeface="ヒラギノ明朝 Pro W3" charset="0"/>
                <a:sym typeface="American Typewriter" charset="0"/>
              </a:rPr>
              <a:t>Kocoń</a:t>
            </a:r>
            <a:r>
              <a:rPr lang="en-US" sz="1200" dirty="0">
                <a:solidFill>
                  <a:prstClr val="black"/>
                </a:solidFill>
                <a:latin typeface="Calibri"/>
                <a:ea typeface="ヒラギノ明朝 Pro W3" charset="0"/>
                <a:cs typeface="ヒラギノ明朝 Pro W3" charset="0"/>
                <a:sym typeface="American Typewriter" charset="0"/>
              </a:rPr>
              <a:t> (ELI-Beams)</a:t>
            </a:r>
          </a:p>
        </p:txBody>
      </p:sp>
      <p:sp>
        <p:nvSpPr>
          <p:cNvPr id="6" name="Freeform 5"/>
          <p:cNvSpPr/>
          <p:nvPr/>
        </p:nvSpPr>
        <p:spPr>
          <a:xfrm>
            <a:off x="4408729" y="3693705"/>
            <a:ext cx="4306493" cy="1795709"/>
          </a:xfrm>
          <a:custGeom>
            <a:avLst/>
            <a:gdLst>
              <a:gd name="connsiteX0" fmla="*/ 291965 w 4306493"/>
              <a:gd name="connsiteY0" fmla="*/ 525574 h 1795709"/>
              <a:gd name="connsiteX1" fmla="*/ 3080238 w 4306493"/>
              <a:gd name="connsiteY1" fmla="*/ 1795709 h 1795709"/>
              <a:gd name="connsiteX2" fmla="*/ 4306493 w 4306493"/>
              <a:gd name="connsiteY2" fmla="*/ 1226338 h 1795709"/>
              <a:gd name="connsiteX3" fmla="*/ 1182461 w 4306493"/>
              <a:gd name="connsiteY3" fmla="*/ 0 h 1795709"/>
              <a:gd name="connsiteX4" fmla="*/ 0 w 4306493"/>
              <a:gd name="connsiteY4" fmla="*/ 394180 h 1795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06493" h="1795709">
                <a:moveTo>
                  <a:pt x="291965" y="525574"/>
                </a:moveTo>
                <a:lnTo>
                  <a:pt x="3080238" y="1795709"/>
                </a:lnTo>
                <a:lnTo>
                  <a:pt x="4306493" y="1226338"/>
                </a:lnTo>
                <a:lnTo>
                  <a:pt x="1182461" y="0"/>
                </a:lnTo>
                <a:lnTo>
                  <a:pt x="0" y="394180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black"/>
              </a:solidFill>
              <a:latin typeface="Calibri"/>
              <a:sym typeface="American Typewriter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488697">
            <a:off x="5732468" y="4634548"/>
            <a:ext cx="1498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b="1" dirty="0">
                <a:solidFill>
                  <a:prstClr val="black"/>
                </a:solidFill>
                <a:latin typeface="Calibri"/>
                <a:ea typeface="ヒラギノ明朝 Pro W3" charset="0"/>
                <a:cs typeface="ヒラギノ明朝 Pro W3" charset="0"/>
                <a:sym typeface="American Typewriter" charset="0"/>
              </a:rPr>
              <a:t>FEL User Area</a:t>
            </a:r>
          </a:p>
        </p:txBody>
      </p:sp>
      <p:sp>
        <p:nvSpPr>
          <p:cNvPr id="25" name="TextBox 24"/>
          <p:cNvSpPr txBox="1"/>
          <p:nvPr/>
        </p:nvSpPr>
        <p:spPr>
          <a:xfrm rot="1277369">
            <a:off x="5627734" y="4190893"/>
            <a:ext cx="2679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b="1" dirty="0">
                <a:solidFill>
                  <a:prstClr val="black"/>
                </a:solidFill>
                <a:latin typeface="Calibri"/>
                <a:ea typeface="ヒラギノ明朝 Pro W3" charset="0"/>
                <a:cs typeface="ヒラギノ明朝 Pro W3" charset="0"/>
                <a:sym typeface="American Typewriter" charset="0"/>
              </a:rPr>
              <a:t>User Area HEP and Others</a:t>
            </a:r>
          </a:p>
        </p:txBody>
      </p:sp>
    </p:spTree>
    <p:extLst>
      <p:ext uri="{BB962C8B-B14F-4D97-AF65-F5344CB8AC3E}">
        <p14:creationId xmlns:p14="http://schemas.microsoft.com/office/powerpoint/2010/main" val="2110486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1790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86" y="1472973"/>
            <a:ext cx="3458816" cy="3612214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Plasma </a:t>
            </a:r>
            <a:r>
              <a:rPr lang="en-US" dirty="0" err="1"/>
              <a:t>WakeField</a:t>
            </a:r>
            <a:r>
              <a:rPr lang="en-US" dirty="0"/>
              <a:t> </a:t>
            </a:r>
            <a:r>
              <a:rPr lang="en-US" dirty="0" smtClean="0"/>
              <a:t>Acceleration – External Injection</a:t>
            </a:r>
            <a:endParaRPr lang="en-US" dirty="0"/>
          </a:p>
        </p:txBody>
      </p:sp>
      <p:pic>
        <p:nvPicPr>
          <p:cNvPr id="12" name="Picture 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748" y="1988841"/>
            <a:ext cx="3960440" cy="345638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475806" y="2697234"/>
            <a:ext cx="738769" cy="369227"/>
          </a:xfrm>
          <a:prstGeom prst="rect">
            <a:avLst/>
          </a:prstGeom>
          <a:noFill/>
        </p:spPr>
        <p:txBody>
          <a:bodyPr wrap="none" lIns="91336" tIns="45668" rIns="91336" bIns="45668" rtlCol="0">
            <a:spAutoFit/>
          </a:bodyPr>
          <a:lstStyle/>
          <a:p>
            <a:pPr defTabSz="914400"/>
            <a:r>
              <a:rPr lang="it-IT" dirty="0">
                <a:solidFill>
                  <a:prstClr val="black"/>
                </a:solidFill>
                <a:latin typeface="Calibri"/>
                <a:ea typeface="ヒラギノ明朝 Pro W3" charset="0"/>
                <a:cs typeface="ヒラギノ明朝 Pro W3" charset="0"/>
                <a:sym typeface="American Typewriter" charset="0"/>
              </a:rPr>
              <a:t>driver</a:t>
            </a:r>
            <a:endParaRPr lang="en-US" dirty="0">
              <a:solidFill>
                <a:prstClr val="black"/>
              </a:solidFill>
              <a:latin typeface="Calibri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71806" y="2697234"/>
            <a:ext cx="896452" cy="369227"/>
          </a:xfrm>
          <a:prstGeom prst="rect">
            <a:avLst/>
          </a:prstGeom>
          <a:noFill/>
        </p:spPr>
        <p:txBody>
          <a:bodyPr wrap="none" lIns="91336" tIns="45668" rIns="91336" bIns="45668" rtlCol="0">
            <a:spAutoFit/>
          </a:bodyPr>
          <a:lstStyle/>
          <a:p>
            <a:pPr defTabSz="914400"/>
            <a:r>
              <a:rPr lang="it-IT" dirty="0">
                <a:solidFill>
                  <a:prstClr val="black"/>
                </a:solidFill>
                <a:latin typeface="Calibri"/>
                <a:ea typeface="ヒラギノ明朝 Pro W3" charset="0"/>
                <a:cs typeface="ヒラギノ明朝 Pro W3" charset="0"/>
                <a:sym typeface="American Typewriter" charset="0"/>
              </a:rPr>
              <a:t>witness</a:t>
            </a:r>
            <a:endParaRPr lang="en-US" dirty="0">
              <a:solidFill>
                <a:prstClr val="black"/>
              </a:solidFill>
              <a:latin typeface="Calibri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  <p:pic>
        <p:nvPicPr>
          <p:cNvPr id="17" name="Picture 5" descr="C:\Users\ASUS\OneDrive\Documenti\Eusparc v17_1_tutto_top_z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509" b="45135"/>
          <a:stretch/>
        </p:blipFill>
        <p:spPr bwMode="auto">
          <a:xfrm>
            <a:off x="59172" y="5589240"/>
            <a:ext cx="9027266" cy="688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Oval 15"/>
          <p:cNvSpPr/>
          <p:nvPr/>
        </p:nvSpPr>
        <p:spPr>
          <a:xfrm>
            <a:off x="3401386" y="5779342"/>
            <a:ext cx="432048" cy="24773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36" tIns="45668" rIns="91336" bIns="45668" rtlCol="0" anchor="ctr"/>
          <a:lstStyle/>
          <a:p>
            <a:pPr algn="ctr" defTabSz="914400"/>
            <a:endParaRPr lang="en-US" dirty="0">
              <a:solidFill>
                <a:prstClr val="white"/>
              </a:solidFill>
              <a:latin typeface="Calibri"/>
              <a:sym typeface="American Typewriter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355874" y="5732183"/>
            <a:ext cx="3590240" cy="742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593411" y="5529903"/>
            <a:ext cx="655025" cy="369227"/>
          </a:xfrm>
          <a:prstGeom prst="rect">
            <a:avLst/>
          </a:prstGeom>
          <a:noFill/>
        </p:spPr>
        <p:txBody>
          <a:bodyPr wrap="none" lIns="91336" tIns="45668" rIns="91336" bIns="45668" rtlCol="0">
            <a:spAutoFit/>
          </a:bodyPr>
          <a:lstStyle/>
          <a:p>
            <a:pPr defTabSz="914400"/>
            <a:r>
              <a:rPr lang="it-IT" dirty="0">
                <a:solidFill>
                  <a:prstClr val="black"/>
                </a:solidFill>
                <a:latin typeface="Calibri"/>
                <a:ea typeface="ヒラギノ明朝 Pro W3" charset="0"/>
                <a:cs typeface="ヒラギノ明朝 Pro W3" charset="0"/>
                <a:sym typeface="American Typewriter" charset="0"/>
              </a:rPr>
              <a:t>55 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368377" y="5085313"/>
            <a:ext cx="3314670" cy="369227"/>
          </a:xfrm>
          <a:prstGeom prst="rect">
            <a:avLst/>
          </a:prstGeom>
          <a:noFill/>
        </p:spPr>
        <p:txBody>
          <a:bodyPr wrap="none" lIns="91336" tIns="45668" rIns="91336" bIns="45668" rtlCol="0">
            <a:spAutoFit/>
          </a:bodyPr>
          <a:lstStyle/>
          <a:p>
            <a:pPr defTabSz="914400"/>
            <a:r>
              <a:rPr lang="it-IT" dirty="0" err="1">
                <a:solidFill>
                  <a:prstClr val="black"/>
                </a:solidFill>
                <a:latin typeface="Calibri"/>
                <a:ea typeface="ヒラギノ明朝 Pro W3" charset="0"/>
                <a:cs typeface="ヒラギノ明朝 Pro W3" charset="0"/>
                <a:sym typeface="American Typewriter" charset="0"/>
              </a:rPr>
              <a:t>Capillary</a:t>
            </a:r>
            <a:r>
              <a:rPr lang="it-IT" dirty="0">
                <a:solidFill>
                  <a:prstClr val="black"/>
                </a:solidFill>
                <a:latin typeface="Calibri"/>
                <a:ea typeface="ヒラギノ明朝 Pro W3" charset="0"/>
                <a:cs typeface="ヒラギノ明朝 Pro W3" charset="0"/>
                <a:sym typeface="American Typewriter" charset="0"/>
              </a:rPr>
              <a:t> discharge at SPARC_LAB</a:t>
            </a:r>
            <a:endParaRPr lang="en-US" dirty="0">
              <a:solidFill>
                <a:prstClr val="black"/>
              </a:solidFill>
              <a:latin typeface="Calibri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4045" y="1412776"/>
            <a:ext cx="2103042" cy="65709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30579" y="1415468"/>
            <a:ext cx="2108013" cy="65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371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6000">
              <a:srgbClr val="000080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5185" b="10074"/>
          <a:stretch/>
        </p:blipFill>
        <p:spPr>
          <a:xfrm>
            <a:off x="3702167" y="635001"/>
            <a:ext cx="5196374" cy="5283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b="14411"/>
          <a:stretch/>
        </p:blipFill>
        <p:spPr>
          <a:xfrm>
            <a:off x="183206" y="2487476"/>
            <a:ext cx="3501252" cy="18830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1527" y="116632"/>
            <a:ext cx="3389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4000" dirty="0" smtClean="0">
                <a:solidFill>
                  <a:srgbClr val="FFFFFF"/>
                </a:solidFill>
                <a:latin typeface="American Typewriter" charset="0"/>
                <a:ea typeface="ヒラギノ明朝 Pro W3" charset="0"/>
                <a:cs typeface="ヒラギノ明朝 Pro W3" charset="0"/>
                <a:sym typeface="American Typewriter" charset="0"/>
              </a:rPr>
              <a:t>Driver S2E </a:t>
            </a:r>
            <a:endParaRPr lang="en-US" sz="4000" dirty="0">
              <a:solidFill>
                <a:srgbClr val="FFFFFF"/>
              </a:solidFill>
              <a:latin typeface="American Typewriter" charset="0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7289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6000">
              <a:srgbClr val="000080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4979" b="10076"/>
          <a:stretch/>
        </p:blipFill>
        <p:spPr>
          <a:xfrm>
            <a:off x="310059" y="1301452"/>
            <a:ext cx="4881942" cy="52959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16516" t="-1833" r="15989" b="21756"/>
          <a:stretch/>
        </p:blipFill>
        <p:spPr>
          <a:xfrm>
            <a:off x="5901381" y="229711"/>
            <a:ext cx="2819383" cy="285872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l="16927" r="20378" b="12222"/>
          <a:stretch/>
        </p:blipFill>
        <p:spPr>
          <a:xfrm>
            <a:off x="5896707" y="3461559"/>
            <a:ext cx="2825262" cy="307370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1527" y="116632"/>
            <a:ext cx="3389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4000" dirty="0" smtClean="0">
                <a:solidFill>
                  <a:srgbClr val="FFFFFF"/>
                </a:solidFill>
                <a:latin typeface="American Typewriter" charset="0"/>
                <a:ea typeface="ヒラギノ明朝 Pro W3" charset="0"/>
                <a:cs typeface="ヒラギノ明朝 Pro W3" charset="0"/>
                <a:sym typeface="American Typewriter" charset="0"/>
              </a:rPr>
              <a:t>Witness S2E </a:t>
            </a:r>
            <a:endParaRPr lang="en-US" sz="4000" dirty="0">
              <a:solidFill>
                <a:srgbClr val="FFFFFF"/>
              </a:solidFill>
              <a:latin typeface="American Typewriter" charset="0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6639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5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parclab.potx" id="{C1A3C7CE-2D9B-49F1-888C-39EDD889F26A}" vid="{81DC1F27-88A2-4415-A251-87766527D274}"/>
    </a:ext>
  </a:extLst>
</a:theme>
</file>

<file path=ppt/theme/theme3.xml><?xml version="1.0" encoding="utf-8"?>
<a:theme xmlns:a="http://schemas.openxmlformats.org/drawingml/2006/main" name="16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parclab.potx" id="{C1A3C7CE-2D9B-49F1-888C-39EDD889F26A}" vid="{81DC1F27-88A2-4415-A251-87766527D274}"/>
    </a:ext>
  </a:extLst>
</a:theme>
</file>

<file path=ppt/theme/theme4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5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3_sparc_lab bianc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2571</TotalTime>
  <Words>236</Words>
  <Application>Microsoft Macintosh PowerPoint</Application>
  <PresentationFormat>On-screen Show (4:3)</PresentationFormat>
  <Paragraphs>46</Paragraphs>
  <Slides>16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8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Office Theme</vt:lpstr>
      <vt:lpstr>15_Tema di Office</vt:lpstr>
      <vt:lpstr>16_Tema di Office</vt:lpstr>
      <vt:lpstr>5_Office Theme</vt:lpstr>
      <vt:lpstr>52_Office Theme</vt:lpstr>
      <vt:lpstr>3_sparc_lab bianco</vt:lpstr>
      <vt:lpstr>53_Office Theme</vt:lpstr>
      <vt:lpstr>9_Office Theme</vt:lpstr>
      <vt:lpstr>Equation</vt:lpstr>
      <vt:lpstr>WP9 - Beam Driven Plasma Acceleration Status Report</vt:lpstr>
      <vt:lpstr>WP9 Deliverables</vt:lpstr>
      <vt:lpstr>PowerPoint Presentation</vt:lpstr>
      <vt:lpstr>PowerPoint Presentation</vt:lpstr>
      <vt:lpstr>PowerPoint Presentation</vt:lpstr>
      <vt:lpstr>Overall layout status (ongoing)</vt:lpstr>
      <vt:lpstr>Plasma WakeField Acceleration – External Injection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Daresbury Laboratory (STFC)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Massimo Ferrario</cp:lastModifiedBy>
  <cp:revision>1679</cp:revision>
  <cp:lastPrinted>2017-11-01T22:03:10Z</cp:lastPrinted>
  <dcterms:created xsi:type="dcterms:W3CDTF">2016-07-20T12:43:59Z</dcterms:created>
  <dcterms:modified xsi:type="dcterms:W3CDTF">2018-07-04T11:19:09Z</dcterms:modified>
</cp:coreProperties>
</file>